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7" r:id="rId2"/>
    <p:sldId id="258" r:id="rId3"/>
    <p:sldId id="259" r:id="rId4"/>
    <p:sldId id="268" r:id="rId5"/>
    <p:sldId id="260" r:id="rId6"/>
    <p:sldId id="261" r:id="rId7"/>
    <p:sldId id="262" r:id="rId8"/>
    <p:sldId id="263" r:id="rId9"/>
    <p:sldId id="264" r:id="rId10"/>
    <p:sldId id="265" r:id="rId11"/>
    <p:sldId id="266" r:id="rId12"/>
    <p:sldId id="269"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217C68-EB4A-3E4D-B494-507DAD983175}" v="1" dt="2025-02-16T06:25:04.0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10" d="100"/>
          <a:sy n="110" d="100"/>
        </p:scale>
        <p:origin x="75" y="4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4F4306-20C5-43BC-8701-AA14F2DC3D20}"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A3DBD78-99E3-412A-9D98-B02313DBB1E7}">
      <dgm:prSet/>
      <dgm:spPr/>
      <dgm:t>
        <a:bodyPr/>
        <a:lstStyle/>
        <a:p>
          <a:r>
            <a:rPr lang="en-US" b="0" i="1" baseline="0" dirty="0"/>
            <a:t>"It is not sin that is grievous, but persisting in sin. For even if you have sinned, do not despair, but have recourse to repentance, for the Master is merciful and accepts repentance."</a:t>
          </a:r>
          <a:r>
            <a:rPr lang="en-US" b="0" i="0" baseline="0" dirty="0"/>
            <a:t> </a:t>
          </a:r>
          <a:br>
            <a:rPr lang="en-US" b="0" i="0" baseline="0" dirty="0"/>
          </a:br>
          <a:r>
            <a:rPr lang="en-US" b="0" i="0" baseline="0" dirty="0"/>
            <a:t>(St. John Chrysostom)</a:t>
          </a:r>
          <a:endParaRPr lang="en-US" dirty="0"/>
        </a:p>
      </dgm:t>
    </dgm:pt>
    <dgm:pt modelId="{6B839F81-E001-4901-BA84-9F30F180FE25}" type="parTrans" cxnId="{CB9BDEF0-597D-4F44-B1FF-13E9802F8F99}">
      <dgm:prSet/>
      <dgm:spPr/>
      <dgm:t>
        <a:bodyPr/>
        <a:lstStyle/>
        <a:p>
          <a:endParaRPr lang="en-US"/>
        </a:p>
      </dgm:t>
    </dgm:pt>
    <dgm:pt modelId="{038E9ABF-4B48-40EA-83DF-5C5D327A4739}" type="sibTrans" cxnId="{CB9BDEF0-597D-4F44-B1FF-13E9802F8F99}">
      <dgm:prSet/>
      <dgm:spPr/>
      <dgm:t>
        <a:bodyPr/>
        <a:lstStyle/>
        <a:p>
          <a:endParaRPr lang="en-US"/>
        </a:p>
      </dgm:t>
    </dgm:pt>
    <dgm:pt modelId="{3A499268-F420-4ED6-81C4-14510FDFFF0D}">
      <dgm:prSet/>
      <dgm:spPr/>
      <dgm:t>
        <a:bodyPr/>
        <a:lstStyle/>
        <a:p>
          <a:r>
            <a:rPr lang="en-US" b="0" i="1" baseline="0" dirty="0"/>
            <a:t>“Sorrow that does not lead to repentance is from the devil, for it </a:t>
          </a:r>
          <a:r>
            <a:rPr lang="en-US" b="0" i="1" u="sng" baseline="0" dirty="0"/>
            <a:t>darkens the soul</a:t>
          </a:r>
          <a:r>
            <a:rPr lang="en-US" b="0" i="1" baseline="0" dirty="0"/>
            <a:t> and </a:t>
          </a:r>
          <a:r>
            <a:rPr lang="en-US" b="0" i="1" u="sng" baseline="0" dirty="0"/>
            <a:t>hinders prayer</a:t>
          </a:r>
          <a:r>
            <a:rPr lang="en-US" b="0" i="1" baseline="0" dirty="0"/>
            <a:t>. True repentance brings hope, while the sorrow of the world brings despair."</a:t>
          </a:r>
          <a:r>
            <a:rPr lang="en-US" b="0" i="0" baseline="0" dirty="0"/>
            <a:t> </a:t>
          </a:r>
          <a:br>
            <a:rPr lang="en-US" b="0" i="0" baseline="0" dirty="0"/>
          </a:br>
          <a:r>
            <a:rPr lang="en-US" b="0" i="0" baseline="0" dirty="0"/>
            <a:t>(St. Basil the Great)</a:t>
          </a:r>
          <a:endParaRPr lang="en-US" dirty="0"/>
        </a:p>
      </dgm:t>
    </dgm:pt>
    <dgm:pt modelId="{B34B7B00-9358-4B9D-B175-1BBF6AD554C8}" type="parTrans" cxnId="{3031D260-3203-4D1B-A9EE-B424F7685C6D}">
      <dgm:prSet/>
      <dgm:spPr/>
      <dgm:t>
        <a:bodyPr/>
        <a:lstStyle/>
        <a:p>
          <a:endParaRPr lang="en-US"/>
        </a:p>
      </dgm:t>
    </dgm:pt>
    <dgm:pt modelId="{422992BA-880B-421A-922A-AC1C9190B5EC}" type="sibTrans" cxnId="{3031D260-3203-4D1B-A9EE-B424F7685C6D}">
      <dgm:prSet/>
      <dgm:spPr/>
      <dgm:t>
        <a:bodyPr/>
        <a:lstStyle/>
        <a:p>
          <a:endParaRPr lang="en-US"/>
        </a:p>
      </dgm:t>
    </dgm:pt>
    <dgm:pt modelId="{B0978DD5-B4FF-6343-9704-8009C2E2D5B6}" type="pres">
      <dgm:prSet presAssocID="{834F4306-20C5-43BC-8701-AA14F2DC3D20}" presName="hierChild1" presStyleCnt="0">
        <dgm:presLayoutVars>
          <dgm:chPref val="1"/>
          <dgm:dir/>
          <dgm:animOne val="branch"/>
          <dgm:animLvl val="lvl"/>
          <dgm:resizeHandles/>
        </dgm:presLayoutVars>
      </dgm:prSet>
      <dgm:spPr/>
    </dgm:pt>
    <dgm:pt modelId="{2E069037-5784-D749-8520-CDB61B6C043D}" type="pres">
      <dgm:prSet presAssocID="{2A3DBD78-99E3-412A-9D98-B02313DBB1E7}" presName="hierRoot1" presStyleCnt="0"/>
      <dgm:spPr/>
    </dgm:pt>
    <dgm:pt modelId="{D6158670-AA4A-4F40-A6F9-1C840C485F22}" type="pres">
      <dgm:prSet presAssocID="{2A3DBD78-99E3-412A-9D98-B02313DBB1E7}" presName="composite" presStyleCnt="0"/>
      <dgm:spPr/>
    </dgm:pt>
    <dgm:pt modelId="{75C2F48C-59CF-034D-89DF-CBC125BA3F37}" type="pres">
      <dgm:prSet presAssocID="{2A3DBD78-99E3-412A-9D98-B02313DBB1E7}" presName="background" presStyleLbl="node0" presStyleIdx="0" presStyleCnt="2"/>
      <dgm:spPr/>
    </dgm:pt>
    <dgm:pt modelId="{2BB402F4-52E0-9045-A17C-AD96CC019C96}" type="pres">
      <dgm:prSet presAssocID="{2A3DBD78-99E3-412A-9D98-B02313DBB1E7}" presName="text" presStyleLbl="fgAcc0" presStyleIdx="0" presStyleCnt="2">
        <dgm:presLayoutVars>
          <dgm:chPref val="3"/>
        </dgm:presLayoutVars>
      </dgm:prSet>
      <dgm:spPr/>
    </dgm:pt>
    <dgm:pt modelId="{BA9E176F-AA9D-9F44-A033-F21E0172256F}" type="pres">
      <dgm:prSet presAssocID="{2A3DBD78-99E3-412A-9D98-B02313DBB1E7}" presName="hierChild2" presStyleCnt="0"/>
      <dgm:spPr/>
    </dgm:pt>
    <dgm:pt modelId="{BE3B1BD4-FFD2-FB40-9035-F420842701E6}" type="pres">
      <dgm:prSet presAssocID="{3A499268-F420-4ED6-81C4-14510FDFFF0D}" presName="hierRoot1" presStyleCnt="0"/>
      <dgm:spPr/>
    </dgm:pt>
    <dgm:pt modelId="{097E53E0-70D9-CF44-9756-59176A5FC35A}" type="pres">
      <dgm:prSet presAssocID="{3A499268-F420-4ED6-81C4-14510FDFFF0D}" presName="composite" presStyleCnt="0"/>
      <dgm:spPr/>
    </dgm:pt>
    <dgm:pt modelId="{8ADB655C-1436-B94A-81B7-412CA978F492}" type="pres">
      <dgm:prSet presAssocID="{3A499268-F420-4ED6-81C4-14510FDFFF0D}" presName="background" presStyleLbl="node0" presStyleIdx="1" presStyleCnt="2"/>
      <dgm:spPr/>
    </dgm:pt>
    <dgm:pt modelId="{FD12D634-2FE2-0F43-9121-6F9D35726596}" type="pres">
      <dgm:prSet presAssocID="{3A499268-F420-4ED6-81C4-14510FDFFF0D}" presName="text" presStyleLbl="fgAcc0" presStyleIdx="1" presStyleCnt="2">
        <dgm:presLayoutVars>
          <dgm:chPref val="3"/>
        </dgm:presLayoutVars>
      </dgm:prSet>
      <dgm:spPr/>
    </dgm:pt>
    <dgm:pt modelId="{572E387F-5A5F-2243-B37D-81BF4586898A}" type="pres">
      <dgm:prSet presAssocID="{3A499268-F420-4ED6-81C4-14510FDFFF0D}" presName="hierChild2" presStyleCnt="0"/>
      <dgm:spPr/>
    </dgm:pt>
  </dgm:ptLst>
  <dgm:cxnLst>
    <dgm:cxn modelId="{22ACAD13-CF13-AA40-BE49-209FF94B43BA}" type="presOf" srcId="{834F4306-20C5-43BC-8701-AA14F2DC3D20}" destId="{B0978DD5-B4FF-6343-9704-8009C2E2D5B6}" srcOrd="0" destOrd="0" presId="urn:microsoft.com/office/officeart/2005/8/layout/hierarchy1"/>
    <dgm:cxn modelId="{8B229C25-88DB-014E-A6AC-FBCD1D4264B2}" type="presOf" srcId="{3A499268-F420-4ED6-81C4-14510FDFFF0D}" destId="{FD12D634-2FE2-0F43-9121-6F9D35726596}" srcOrd="0" destOrd="0" presId="urn:microsoft.com/office/officeart/2005/8/layout/hierarchy1"/>
    <dgm:cxn modelId="{3031D260-3203-4D1B-A9EE-B424F7685C6D}" srcId="{834F4306-20C5-43BC-8701-AA14F2DC3D20}" destId="{3A499268-F420-4ED6-81C4-14510FDFFF0D}" srcOrd="1" destOrd="0" parTransId="{B34B7B00-9358-4B9D-B175-1BBF6AD554C8}" sibTransId="{422992BA-880B-421A-922A-AC1C9190B5EC}"/>
    <dgm:cxn modelId="{C4752D9A-3D11-E543-A7F1-DEBA0C22EE47}" type="presOf" srcId="{2A3DBD78-99E3-412A-9D98-B02313DBB1E7}" destId="{2BB402F4-52E0-9045-A17C-AD96CC019C96}" srcOrd="0" destOrd="0" presId="urn:microsoft.com/office/officeart/2005/8/layout/hierarchy1"/>
    <dgm:cxn modelId="{CB9BDEF0-597D-4F44-B1FF-13E9802F8F99}" srcId="{834F4306-20C5-43BC-8701-AA14F2DC3D20}" destId="{2A3DBD78-99E3-412A-9D98-B02313DBB1E7}" srcOrd="0" destOrd="0" parTransId="{6B839F81-E001-4901-BA84-9F30F180FE25}" sibTransId="{038E9ABF-4B48-40EA-83DF-5C5D327A4739}"/>
    <dgm:cxn modelId="{96883EEF-C5DF-DC48-9485-E87AE53E1381}" type="presParOf" srcId="{B0978DD5-B4FF-6343-9704-8009C2E2D5B6}" destId="{2E069037-5784-D749-8520-CDB61B6C043D}" srcOrd="0" destOrd="0" presId="urn:microsoft.com/office/officeart/2005/8/layout/hierarchy1"/>
    <dgm:cxn modelId="{5027FE76-AC2D-484A-BF05-F2D9EC8DCDB2}" type="presParOf" srcId="{2E069037-5784-D749-8520-CDB61B6C043D}" destId="{D6158670-AA4A-4F40-A6F9-1C840C485F22}" srcOrd="0" destOrd="0" presId="urn:microsoft.com/office/officeart/2005/8/layout/hierarchy1"/>
    <dgm:cxn modelId="{5DC2057F-7D85-2641-AD0A-72A3DD1ADC2F}" type="presParOf" srcId="{D6158670-AA4A-4F40-A6F9-1C840C485F22}" destId="{75C2F48C-59CF-034D-89DF-CBC125BA3F37}" srcOrd="0" destOrd="0" presId="urn:microsoft.com/office/officeart/2005/8/layout/hierarchy1"/>
    <dgm:cxn modelId="{3EE17D1D-961E-EF41-B74C-927EF01999DD}" type="presParOf" srcId="{D6158670-AA4A-4F40-A6F9-1C840C485F22}" destId="{2BB402F4-52E0-9045-A17C-AD96CC019C96}" srcOrd="1" destOrd="0" presId="urn:microsoft.com/office/officeart/2005/8/layout/hierarchy1"/>
    <dgm:cxn modelId="{F5712D10-17BD-E441-8727-EDA71A328EB7}" type="presParOf" srcId="{2E069037-5784-D749-8520-CDB61B6C043D}" destId="{BA9E176F-AA9D-9F44-A033-F21E0172256F}" srcOrd="1" destOrd="0" presId="urn:microsoft.com/office/officeart/2005/8/layout/hierarchy1"/>
    <dgm:cxn modelId="{3AD620FA-7217-E446-BD52-89A60D3B45AD}" type="presParOf" srcId="{B0978DD5-B4FF-6343-9704-8009C2E2D5B6}" destId="{BE3B1BD4-FFD2-FB40-9035-F420842701E6}" srcOrd="1" destOrd="0" presId="urn:microsoft.com/office/officeart/2005/8/layout/hierarchy1"/>
    <dgm:cxn modelId="{BB7F7FDE-46DD-0744-90C9-9BCAFF330FF8}" type="presParOf" srcId="{BE3B1BD4-FFD2-FB40-9035-F420842701E6}" destId="{097E53E0-70D9-CF44-9756-59176A5FC35A}" srcOrd="0" destOrd="0" presId="urn:microsoft.com/office/officeart/2005/8/layout/hierarchy1"/>
    <dgm:cxn modelId="{BA8D4CDF-543C-7D4F-83FB-44F5C70D6A28}" type="presParOf" srcId="{097E53E0-70D9-CF44-9756-59176A5FC35A}" destId="{8ADB655C-1436-B94A-81B7-412CA978F492}" srcOrd="0" destOrd="0" presId="urn:microsoft.com/office/officeart/2005/8/layout/hierarchy1"/>
    <dgm:cxn modelId="{6DE09A34-5388-2A46-84D6-6D7F0ADFE2E4}" type="presParOf" srcId="{097E53E0-70D9-CF44-9756-59176A5FC35A}" destId="{FD12D634-2FE2-0F43-9121-6F9D35726596}" srcOrd="1" destOrd="0" presId="urn:microsoft.com/office/officeart/2005/8/layout/hierarchy1"/>
    <dgm:cxn modelId="{4EA4A806-C36C-3E4A-B278-F61397E5B11D}" type="presParOf" srcId="{BE3B1BD4-FFD2-FB40-9035-F420842701E6}" destId="{572E387F-5A5F-2243-B37D-81BF4586898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2F48C-59CF-034D-89DF-CBC125BA3F37}">
      <dsp:nvSpPr>
        <dsp:cNvPr id="0" name=""/>
        <dsp:cNvSpPr/>
      </dsp:nvSpPr>
      <dsp:spPr>
        <a:xfrm>
          <a:off x="1172" y="335434"/>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B402F4-52E0-9045-A17C-AD96CC019C96}">
      <dsp:nvSpPr>
        <dsp:cNvPr id="0" name=""/>
        <dsp:cNvSpPr/>
      </dsp:nvSpPr>
      <dsp:spPr>
        <a:xfrm>
          <a:off x="458411" y="769811"/>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1" kern="1200" baseline="0" dirty="0"/>
            <a:t>"It is not sin that is grievous, but persisting in sin. For even if you have sinned, do not despair, but have recourse to repentance, for the Master is merciful and accepts repentance."</a:t>
          </a:r>
          <a:r>
            <a:rPr lang="en-US" sz="2100" b="0" i="0" kern="1200" baseline="0" dirty="0"/>
            <a:t> </a:t>
          </a:r>
          <a:br>
            <a:rPr lang="en-US" sz="2100" b="0" i="0" kern="1200" baseline="0" dirty="0"/>
          </a:br>
          <a:r>
            <a:rPr lang="en-US" sz="2100" b="0" i="0" kern="1200" baseline="0" dirty="0"/>
            <a:t>(St. John Chrysostom)</a:t>
          </a:r>
          <a:endParaRPr lang="en-US" sz="2100" kern="1200" dirty="0"/>
        </a:p>
      </dsp:txBody>
      <dsp:txXfrm>
        <a:off x="534947" y="846347"/>
        <a:ext cx="3962083" cy="2460051"/>
      </dsp:txXfrm>
    </dsp:sp>
    <dsp:sp modelId="{8ADB655C-1436-B94A-81B7-412CA978F492}">
      <dsp:nvSpPr>
        <dsp:cNvPr id="0" name=""/>
        <dsp:cNvSpPr/>
      </dsp:nvSpPr>
      <dsp:spPr>
        <a:xfrm>
          <a:off x="5030807" y="335434"/>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12D634-2FE2-0F43-9121-6F9D35726596}">
      <dsp:nvSpPr>
        <dsp:cNvPr id="0" name=""/>
        <dsp:cNvSpPr/>
      </dsp:nvSpPr>
      <dsp:spPr>
        <a:xfrm>
          <a:off x="5488046" y="769811"/>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1" kern="1200" baseline="0" dirty="0"/>
            <a:t>“Sorrow that does not lead to repentance is from the devil, for it </a:t>
          </a:r>
          <a:r>
            <a:rPr lang="en-US" sz="2100" b="0" i="1" u="sng" kern="1200" baseline="0" dirty="0"/>
            <a:t>darkens the soul</a:t>
          </a:r>
          <a:r>
            <a:rPr lang="en-US" sz="2100" b="0" i="1" kern="1200" baseline="0" dirty="0"/>
            <a:t> and </a:t>
          </a:r>
          <a:r>
            <a:rPr lang="en-US" sz="2100" b="0" i="1" u="sng" kern="1200" baseline="0" dirty="0"/>
            <a:t>hinders prayer</a:t>
          </a:r>
          <a:r>
            <a:rPr lang="en-US" sz="2100" b="0" i="1" kern="1200" baseline="0" dirty="0"/>
            <a:t>. True repentance brings hope, while the sorrow of the world brings despair."</a:t>
          </a:r>
          <a:r>
            <a:rPr lang="en-US" sz="2100" b="0" i="0" kern="1200" baseline="0" dirty="0"/>
            <a:t> </a:t>
          </a:r>
          <a:br>
            <a:rPr lang="en-US" sz="2100" b="0" i="0" kern="1200" baseline="0" dirty="0"/>
          </a:br>
          <a:r>
            <a:rPr lang="en-US" sz="2100" b="0" i="0" kern="1200" baseline="0" dirty="0"/>
            <a:t>(St. Basil the Great)</a:t>
          </a:r>
          <a:endParaRPr lang="en-US" sz="2100" kern="1200" dirty="0"/>
        </a:p>
      </dsp:txBody>
      <dsp:txXfrm>
        <a:off x="5564582" y="846347"/>
        <a:ext cx="3962083" cy="24600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208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811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725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8454-96C9-7DF8-F295-BF97C12F65C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4285213-8782-CD83-F503-1D39DD517B0C}"/>
              </a:ext>
            </a:extLst>
          </p:cNvPr>
          <p:cNvSpPr>
            <a:spLocks noGrp="1"/>
          </p:cNvSpPr>
          <p:nvPr>
            <p:ph type="body"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222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7679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7834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54672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253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04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0322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802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2/16/2025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66419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2/16/2025</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4"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61009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9663C92-81CA-46B1-B5AE-F46DF8D7E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8" name="Picture 17">
            <a:extLst>
              <a:ext uri="{FF2B5EF4-FFF2-40B4-BE49-F238E27FC236}">
                <a16:creationId xmlns:a16="http://schemas.microsoft.com/office/drawing/2014/main" id="{449D3543-8D0A-40E1-9AF0-8F6CA1B45A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20" name="Straight Connector 19">
            <a:extLst>
              <a:ext uri="{FF2B5EF4-FFF2-40B4-BE49-F238E27FC236}">
                <a16:creationId xmlns:a16="http://schemas.microsoft.com/office/drawing/2014/main" id="{93DEAED4-B139-47BA-8465-055B31546B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6C9D640-50B0-A99F-C899-32DE01440679}"/>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0" y="10"/>
            <a:ext cx="12191675" cy="6857990"/>
          </a:xfrm>
          <a:prstGeom prst="rect">
            <a:avLst/>
          </a:prstGeom>
        </p:spPr>
      </p:pic>
      <p:sp>
        <p:nvSpPr>
          <p:cNvPr id="22" name="Rectangle 21">
            <a:extLst>
              <a:ext uri="{FF2B5EF4-FFF2-40B4-BE49-F238E27FC236}">
                <a16:creationId xmlns:a16="http://schemas.microsoft.com/office/drawing/2014/main" id="{70268E29-CB9D-43FF-93C0-D95C854FB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5" y="4907589"/>
            <a:ext cx="8295215" cy="1452929"/>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AA9B20-7E13-3BFE-2ADB-6AB126F91ADF}"/>
              </a:ext>
            </a:extLst>
          </p:cNvPr>
          <p:cNvSpPr>
            <a:spLocks noGrp="1"/>
          </p:cNvSpPr>
          <p:nvPr>
            <p:ph type="ctrTitle"/>
          </p:nvPr>
        </p:nvSpPr>
        <p:spPr>
          <a:xfrm>
            <a:off x="4060512" y="5075836"/>
            <a:ext cx="6835556" cy="1120091"/>
          </a:xfrm>
        </p:spPr>
        <p:txBody>
          <a:bodyPr vert="horz" lIns="91440" tIns="45720" rIns="91440" bIns="45720" rtlCol="0" anchor="b">
            <a:normAutofit/>
          </a:bodyPr>
          <a:lstStyle/>
          <a:p>
            <a:pPr marR="0" algn="l"/>
            <a:r>
              <a:rPr lang="en-US" sz="2200" u="none" strike="noStrike" baseline="0" dirty="0"/>
              <a:t>“There is a lad here who has five barley loaves and two small fish, but what are they among so many?” (John 6:9)</a:t>
            </a:r>
          </a:p>
        </p:txBody>
      </p:sp>
    </p:spTree>
    <p:extLst>
      <p:ext uri="{BB962C8B-B14F-4D97-AF65-F5344CB8AC3E}">
        <p14:creationId xmlns:p14="http://schemas.microsoft.com/office/powerpoint/2010/main" val="134177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0B326A-C054-4820-AFCA-FCB009ABC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E265DFC7-1B2A-4A32-9C43-C48EA6FF61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3" name="Straight Connector 12">
            <a:extLst>
              <a:ext uri="{FF2B5EF4-FFF2-40B4-BE49-F238E27FC236}">
                <a16:creationId xmlns:a16="http://schemas.microsoft.com/office/drawing/2014/main" id="{853B328C-A402-44DE-AABB-9BFBB6617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0B0E4C3-B161-C7B9-6341-7C2AE3A082B6}"/>
              </a:ext>
            </a:extLst>
          </p:cNvPr>
          <p:cNvPicPr>
            <a:picLocks noChangeAspect="1"/>
          </p:cNvPicPr>
          <p:nvPr/>
        </p:nvPicPr>
        <p:blipFill>
          <a:blip r:embed="rId3" cstate="hqprint">
            <a:alphaModFix amt="50000"/>
            <a:extLst>
              <a:ext uri="{28A0092B-C50C-407E-A947-70E740481C1C}">
                <a14:useLocalDpi xmlns:a14="http://schemas.microsoft.com/office/drawing/2010/main"/>
              </a:ext>
            </a:extLst>
          </a:blip>
          <a:srcRect/>
          <a:stretch/>
        </p:blipFill>
        <p:spPr>
          <a:xfrm>
            <a:off x="305" y="10"/>
            <a:ext cx="12191695" cy="6857990"/>
          </a:xfrm>
          <a:prstGeom prst="rect">
            <a:avLst/>
          </a:prstGeom>
        </p:spPr>
      </p:pic>
      <p:sp>
        <p:nvSpPr>
          <p:cNvPr id="17"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9"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1" name="Rectangle 20">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90DD44E-8713-97F8-293C-63CB8F3BF04E}"/>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marR="0"/>
            <a:r>
              <a:rPr lang="en-US" u="none" strike="noStrike" baseline="0">
                <a:solidFill>
                  <a:schemeClr val="tx1"/>
                </a:solidFill>
              </a:rPr>
              <a:t>Childhood Wounds and Unresolved Guilt</a:t>
            </a:r>
          </a:p>
        </p:txBody>
      </p:sp>
      <p:cxnSp>
        <p:nvCxnSpPr>
          <p:cNvPr id="23" name="Straight Connector 22">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CCB2FC-D603-9D68-53AF-A3F18595FC9A}"/>
              </a:ext>
            </a:extLst>
          </p:cNvPr>
          <p:cNvSpPr>
            <a:spLocks noGrp="1"/>
          </p:cNvSpPr>
          <p:nvPr>
            <p:ph type="body" idx="1"/>
          </p:nvPr>
        </p:nvSpPr>
        <p:spPr>
          <a:xfrm>
            <a:off x="4976636" y="1193800"/>
            <a:ext cx="6085091" cy="4699000"/>
          </a:xfrm>
        </p:spPr>
        <p:txBody>
          <a:bodyPr vert="horz" lIns="91440" tIns="45720" rIns="91440" bIns="45720" rtlCol="0" anchor="ctr">
            <a:normAutofit/>
          </a:bodyPr>
          <a:lstStyle/>
          <a:p>
            <a:pPr marR="0" lvl="0"/>
            <a:r>
              <a:rPr lang="en-US" b="0" i="0" u="none" strike="noStrike" baseline="0" dirty="0"/>
              <a:t>Constant blaming and faulting children can lead them develop poor self-esteem and sense of failure, and self-condemnation.</a:t>
            </a:r>
          </a:p>
          <a:p>
            <a:pPr marR="0" lvl="0"/>
            <a:r>
              <a:rPr lang="en-US" i="0" u="none" strike="noStrike" baseline="0" dirty="0"/>
              <a:t>How can parents distinguish between blaming a child vs teaching them responsibility and accountability for their choices and actions?</a:t>
            </a:r>
          </a:p>
        </p:txBody>
      </p:sp>
      <p:sp>
        <p:nvSpPr>
          <p:cNvPr id="25"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60501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9" name="Picture 18">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20" name="Straight Connector 19">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02D1490F-EAD1-4EE3-A72D-F1CE28085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2611818"/>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7E488B-08C8-37EC-7018-802DDD9E8396}"/>
              </a:ext>
            </a:extLst>
          </p:cNvPr>
          <p:cNvSpPr>
            <a:spLocks noGrp="1"/>
          </p:cNvSpPr>
          <p:nvPr>
            <p:ph type="title"/>
          </p:nvPr>
        </p:nvSpPr>
        <p:spPr>
          <a:xfrm>
            <a:off x="1451579" y="1002165"/>
            <a:ext cx="9603275" cy="1371580"/>
          </a:xfrm>
        </p:spPr>
        <p:txBody>
          <a:bodyPr vert="horz" lIns="91440" tIns="45720" rIns="91440" bIns="45720" rtlCol="0" anchor="ctr">
            <a:normAutofit/>
          </a:bodyPr>
          <a:lstStyle/>
          <a:p>
            <a:pPr marR="0"/>
            <a:r>
              <a:rPr lang="en-US" sz="3100" u="none" strike="noStrike" baseline="0">
                <a:solidFill>
                  <a:srgbClr val="FFFFFF"/>
                </a:solidFill>
              </a:rPr>
              <a:t>Distinguish between blaming a child vs teaching them responsibility and accountability</a:t>
            </a:r>
          </a:p>
        </p:txBody>
      </p:sp>
      <p:sp useBgFill="1">
        <p:nvSpPr>
          <p:cNvPr id="22" name="Rectangle 21">
            <a:extLst>
              <a:ext uri="{FF2B5EF4-FFF2-40B4-BE49-F238E27FC236}">
                <a16:creationId xmlns:a16="http://schemas.microsoft.com/office/drawing/2014/main" id="{CDC7048F-99B8-417C-A702-1314F89B1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2611819"/>
            <a:ext cx="12194875" cy="4246181"/>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AB3D0C-28E6-286C-8B2B-7F15DB1020BD}"/>
              </a:ext>
            </a:extLst>
          </p:cNvPr>
          <p:cNvSpPr>
            <a:spLocks noGrp="1"/>
          </p:cNvSpPr>
          <p:nvPr>
            <p:ph type="body" idx="1"/>
          </p:nvPr>
        </p:nvSpPr>
        <p:spPr>
          <a:xfrm>
            <a:off x="1451580" y="2965044"/>
            <a:ext cx="9459436" cy="3571667"/>
          </a:xfrm>
        </p:spPr>
        <p:txBody>
          <a:bodyPr vert="horz" lIns="91440" tIns="45720" rIns="91440" bIns="45720" rtlCol="0" anchor="t">
            <a:normAutofit lnSpcReduction="10000"/>
          </a:bodyPr>
          <a:lstStyle/>
          <a:p>
            <a:pPr marR="0" lvl="0"/>
            <a:r>
              <a:rPr lang="en-US" sz="2400" b="0" i="0" u="none" strike="noStrike" baseline="0" dirty="0">
                <a:solidFill>
                  <a:srgbClr val="FFC000"/>
                </a:solidFill>
              </a:rPr>
              <a:t>“And you, fathers, do not provoke your children to wrath, but bring them up in the training and admonition of the Lord.” </a:t>
            </a:r>
            <a:r>
              <a:rPr lang="en-US" sz="2400" b="0" i="0" u="none" strike="noStrike" baseline="0" dirty="0"/>
              <a:t>(Ephesians 6:4)</a:t>
            </a:r>
          </a:p>
          <a:p>
            <a:pPr marR="0" lvl="0"/>
            <a:r>
              <a:rPr lang="en-US" sz="2400" b="0" i="0" u="none" strike="noStrike" baseline="0" dirty="0">
                <a:solidFill>
                  <a:srgbClr val="FFC000"/>
                </a:solidFill>
              </a:rPr>
              <a:t>"He who spares his rod hates his son, but he who loves him disciplines him promptly."</a:t>
            </a:r>
            <a:r>
              <a:rPr lang="en-US" sz="2400" b="0" i="1" u="none" strike="noStrike" baseline="0" dirty="0">
                <a:solidFill>
                  <a:srgbClr val="FFC000"/>
                </a:solidFill>
              </a:rPr>
              <a:t> </a:t>
            </a:r>
            <a:r>
              <a:rPr lang="en-US" sz="2400" b="0" i="0" u="none" strike="noStrike" baseline="0" dirty="0"/>
              <a:t>(Proverbs 13:24)</a:t>
            </a:r>
          </a:p>
          <a:p>
            <a:pPr marR="0" lvl="0"/>
            <a:r>
              <a:rPr lang="en-US" sz="2400" b="0" i="0" u="none" strike="noStrike" baseline="0" dirty="0">
                <a:solidFill>
                  <a:srgbClr val="FFC000"/>
                </a:solidFill>
              </a:rPr>
              <a:t>"Do not withhold correction from a child, for if you beat him with a rod, he will not die. You shall beat him with a rod, and deliver his soul from hell."</a:t>
            </a:r>
            <a:r>
              <a:rPr lang="en-US" sz="2400" b="0" i="1" u="none" strike="noStrike" baseline="0" dirty="0">
                <a:solidFill>
                  <a:srgbClr val="FFC000"/>
                </a:solidFill>
              </a:rPr>
              <a:t> </a:t>
            </a:r>
            <a:r>
              <a:rPr lang="en-US" sz="2400" b="0" i="0" u="none" strike="noStrike" baseline="0" dirty="0"/>
              <a:t>(Proverbs 23:13-14)</a:t>
            </a:r>
          </a:p>
        </p:txBody>
      </p:sp>
    </p:spTree>
    <p:extLst>
      <p:ext uri="{BB962C8B-B14F-4D97-AF65-F5344CB8AC3E}">
        <p14:creationId xmlns:p14="http://schemas.microsoft.com/office/powerpoint/2010/main" val="143846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1B1BB52D-E6CC-184D-5CBF-5BF376A2E4F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A5B0BB24-CF19-4E6C-AFC4-A0F18438D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5571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3438CEF5-63E3-4928-9F1C-395224D24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6122584"/>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1820BC-76A1-3CD2-9887-D39B4CE8785C}"/>
              </a:ext>
            </a:extLst>
          </p:cNvPr>
          <p:cNvSpPr>
            <a:spLocks noGrp="1"/>
          </p:cNvSpPr>
          <p:nvPr>
            <p:ph type="title"/>
          </p:nvPr>
        </p:nvSpPr>
        <p:spPr>
          <a:xfrm>
            <a:off x="1451579" y="1025770"/>
            <a:ext cx="9603275" cy="1020229"/>
          </a:xfrm>
        </p:spPr>
        <p:txBody>
          <a:bodyPr vert="horz" lIns="91440" tIns="45720" rIns="91440" bIns="45720" rtlCol="0" anchor="ctr">
            <a:normAutofit/>
          </a:bodyPr>
          <a:lstStyle/>
          <a:p>
            <a:pPr marR="0"/>
            <a:r>
              <a:rPr lang="en-US" sz="2500" u="none" strike="noStrike" baseline="0"/>
              <a:t>Distinguish between blaming a child vs teaching them responsibility and accountability</a:t>
            </a:r>
          </a:p>
        </p:txBody>
      </p:sp>
      <p:cxnSp>
        <p:nvCxnSpPr>
          <p:cNvPr id="18" name="Straight Connector 17">
            <a:extLst>
              <a:ext uri="{FF2B5EF4-FFF2-40B4-BE49-F238E27FC236}">
                <a16:creationId xmlns:a16="http://schemas.microsoft.com/office/drawing/2014/main" id="{F328CB6C-F677-4C0B-9EE8-4D1C44DDF8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6990" y="2107744"/>
            <a:ext cx="9581995"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B34589A2-3E7A-EB23-B68D-07D3D5F99DBA}"/>
              </a:ext>
            </a:extLst>
          </p:cNvPr>
          <p:cNvSpPr>
            <a:spLocks noGrp="1"/>
          </p:cNvSpPr>
          <p:nvPr>
            <p:ph type="body" idx="1"/>
          </p:nvPr>
        </p:nvSpPr>
        <p:spPr>
          <a:xfrm>
            <a:off x="1451580" y="2355536"/>
            <a:ext cx="9436404" cy="3215530"/>
          </a:xfrm>
        </p:spPr>
        <p:txBody>
          <a:bodyPr vert="horz" lIns="91440" tIns="45720" rIns="91440" bIns="45720" rtlCol="0" anchor="t">
            <a:normAutofit/>
          </a:bodyPr>
          <a:lstStyle/>
          <a:p>
            <a:pPr marL="685800" marR="0" lvl="0" indent="-457200">
              <a:buFont typeface="+mj-lt"/>
              <a:buAutoNum type="arabicPeriod"/>
            </a:pPr>
            <a:r>
              <a:rPr lang="en-US" b="1" i="0" u="none" strike="noStrike" baseline="0" dirty="0"/>
              <a:t>Focus on correction</a:t>
            </a:r>
          </a:p>
          <a:p>
            <a:pPr marL="685800" marR="0" lvl="0" indent="-457200">
              <a:buFont typeface="+mj-lt"/>
              <a:buAutoNum type="arabicPeriod"/>
            </a:pPr>
            <a:r>
              <a:rPr lang="en-US" b="1" i="0" u="none" strike="noStrike" baseline="0" dirty="0"/>
              <a:t>Offer a solution vs just point our faults</a:t>
            </a:r>
          </a:p>
          <a:p>
            <a:pPr marL="685800" marR="0" lvl="0" indent="-457200">
              <a:buFont typeface="+mj-lt"/>
              <a:buAutoNum type="arabicPeriod"/>
            </a:pPr>
            <a:r>
              <a:rPr lang="en-US" b="1" i="0" u="none" strike="noStrike" baseline="0" dirty="0"/>
              <a:t>Acknowledging progress despite repetitive infractions</a:t>
            </a:r>
          </a:p>
          <a:p>
            <a:pPr marL="685800" marR="0" lvl="0" indent="-457200">
              <a:buFont typeface="+mj-lt"/>
              <a:buAutoNum type="arabicPeriod"/>
            </a:pPr>
            <a:r>
              <a:rPr lang="en-US" b="1" i="0" u="none" strike="noStrike" baseline="0" dirty="0"/>
              <a:t>Avoid “always” and “never” accusations</a:t>
            </a:r>
          </a:p>
          <a:p>
            <a:pPr marL="685800" marR="0" lvl="0" indent="-457200">
              <a:buFont typeface="+mj-lt"/>
              <a:buAutoNum type="arabicPeriod"/>
            </a:pPr>
            <a:r>
              <a:rPr lang="en-US" b="1" i="0" u="none" strike="noStrike" baseline="0" dirty="0"/>
              <a:t>Show love and hope</a:t>
            </a:r>
          </a:p>
        </p:txBody>
      </p:sp>
      <p:sp>
        <p:nvSpPr>
          <p:cNvPr id="20" name="Rectangle 19">
            <a:extLst>
              <a:ext uri="{FF2B5EF4-FFF2-40B4-BE49-F238E27FC236}">
                <a16:creationId xmlns:a16="http://schemas.microsoft.com/office/drawing/2014/main" id="{A72CA9B9-8D14-4AF2-934E-21FE4A339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6122584"/>
            <a:ext cx="12191695" cy="735415"/>
          </a:xfrm>
          <a:prstGeom prst="rect">
            <a:avLst/>
          </a:prstGeom>
          <a:solidFill>
            <a:schemeClr val="accent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3327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02D1490F-EAD1-4EE3-A72D-F1CE28085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2611818"/>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103037-6DA8-5603-3E2E-801A8E17F1F6}"/>
              </a:ext>
            </a:extLst>
          </p:cNvPr>
          <p:cNvSpPr>
            <a:spLocks noGrp="1"/>
          </p:cNvSpPr>
          <p:nvPr>
            <p:ph type="title"/>
          </p:nvPr>
        </p:nvSpPr>
        <p:spPr>
          <a:xfrm>
            <a:off x="1451579" y="1002165"/>
            <a:ext cx="9603275" cy="1371580"/>
          </a:xfrm>
        </p:spPr>
        <p:txBody>
          <a:bodyPr vert="horz" lIns="91440" tIns="45720" rIns="91440" bIns="45720" rtlCol="0" anchor="ctr">
            <a:normAutofit/>
          </a:bodyPr>
          <a:lstStyle/>
          <a:p>
            <a:pPr marR="0"/>
            <a:r>
              <a:rPr lang="en-US" sz="3600" u="none" strike="noStrike" baseline="0" dirty="0">
                <a:solidFill>
                  <a:srgbClr val="FFFFFF"/>
                </a:solidFill>
              </a:rPr>
              <a:t>The Dangers and Sinfulness of Excessive Self-Blame</a:t>
            </a:r>
          </a:p>
        </p:txBody>
      </p:sp>
      <p:sp useBgFill="1">
        <p:nvSpPr>
          <p:cNvPr id="16" name="Rectangle 15">
            <a:extLst>
              <a:ext uri="{FF2B5EF4-FFF2-40B4-BE49-F238E27FC236}">
                <a16:creationId xmlns:a16="http://schemas.microsoft.com/office/drawing/2014/main" id="{CDC7048F-99B8-417C-A702-1314F89B1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2611819"/>
            <a:ext cx="12194875" cy="4246181"/>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57D8CC3-2ADC-8896-2F6E-7597F0B9F153}"/>
              </a:ext>
            </a:extLst>
          </p:cNvPr>
          <p:cNvSpPr>
            <a:spLocks noGrp="1"/>
          </p:cNvSpPr>
          <p:nvPr>
            <p:ph type="body" idx="1"/>
          </p:nvPr>
        </p:nvSpPr>
        <p:spPr>
          <a:xfrm>
            <a:off x="1451580" y="2965045"/>
            <a:ext cx="9436404" cy="3087524"/>
          </a:xfrm>
        </p:spPr>
        <p:txBody>
          <a:bodyPr vert="horz" lIns="91440" tIns="45720" rIns="91440" bIns="45720" rtlCol="0" anchor="t">
            <a:normAutofit/>
          </a:bodyPr>
          <a:lstStyle/>
          <a:p>
            <a:pPr marR="0" lvl="0"/>
            <a:r>
              <a:rPr lang="en-US" b="0" i="0" u="none" strike="noStrike" baseline="0" dirty="0"/>
              <a:t>Can lead us to despair</a:t>
            </a:r>
          </a:p>
          <a:p>
            <a:pPr marR="0" lvl="0"/>
            <a:r>
              <a:rPr lang="en-US" b="0" i="0" u="none" strike="noStrike" baseline="0" dirty="0"/>
              <a:t>Despair leads to Spiritual Sickness </a:t>
            </a:r>
          </a:p>
          <a:p>
            <a:pPr marR="0" lvl="0"/>
            <a:r>
              <a:rPr lang="en-US" b="0" i="0" u="none" strike="noStrike" baseline="0" dirty="0"/>
              <a:t>It hinders our repentance</a:t>
            </a:r>
          </a:p>
          <a:p>
            <a:pPr marR="0" lvl="0"/>
            <a:r>
              <a:rPr lang="en-US" b="0" i="0" u="none" strike="noStrike" baseline="0" dirty="0"/>
              <a:t>How can we distinguish between health and destructive self-blame?</a:t>
            </a:r>
          </a:p>
        </p:txBody>
      </p:sp>
    </p:spTree>
    <p:extLst>
      <p:ext uri="{BB962C8B-B14F-4D97-AF65-F5344CB8AC3E}">
        <p14:creationId xmlns:p14="http://schemas.microsoft.com/office/powerpoint/2010/main" val="25894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99DE9D0E-C638-4470-A425-A312F6514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E5E68C2-DCCC-4202-9B0B-165BA46C8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7" y="1938130"/>
            <a:ext cx="8453908" cy="3615369"/>
          </a:xfrm>
          <a:prstGeom prst="rect">
            <a:avLst/>
          </a:prstGeom>
          <a:solidFill>
            <a:schemeClr val="bg1">
              <a:lumMod val="85000"/>
              <a:lumOff val="15000"/>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97FF30-4A68-CDBF-835B-529565BB20BE}"/>
              </a:ext>
            </a:extLst>
          </p:cNvPr>
          <p:cNvSpPr>
            <a:spLocks noGrp="1"/>
          </p:cNvSpPr>
          <p:nvPr>
            <p:ph type="title"/>
          </p:nvPr>
        </p:nvSpPr>
        <p:spPr>
          <a:xfrm>
            <a:off x="1300526" y="2067340"/>
            <a:ext cx="6829044" cy="2421732"/>
          </a:xfrm>
        </p:spPr>
        <p:txBody>
          <a:bodyPr vert="horz" lIns="91440" tIns="45720" rIns="91440" bIns="0" rtlCol="0" anchor="b">
            <a:normAutofit/>
          </a:bodyPr>
          <a:lstStyle/>
          <a:p>
            <a:pPr lvl="0" algn="r"/>
            <a:r>
              <a:rPr lang="en-US" sz="4000" dirty="0">
                <a:solidFill>
                  <a:schemeClr val="tx1"/>
                </a:solidFill>
              </a:rPr>
              <a:t>Blaming Oneself</a:t>
            </a:r>
            <a:br>
              <a:rPr lang="en-US" sz="4000" dirty="0">
                <a:solidFill>
                  <a:schemeClr val="tx1"/>
                </a:solidFill>
              </a:rPr>
            </a:br>
            <a:r>
              <a:rPr lang="en-US" sz="4000" dirty="0">
                <a:solidFill>
                  <a:schemeClr val="bg1">
                    <a:lumMod val="50000"/>
                    <a:lumOff val="50000"/>
                  </a:schemeClr>
                </a:solidFill>
              </a:rPr>
              <a:t>Part 1</a:t>
            </a:r>
            <a:endParaRPr lang="en-US" sz="4000" u="none" strike="noStrike" baseline="0" dirty="0">
              <a:solidFill>
                <a:schemeClr val="bg1">
                  <a:lumMod val="50000"/>
                  <a:lumOff val="50000"/>
                </a:schemeClr>
              </a:solidFill>
            </a:endParaRPr>
          </a:p>
        </p:txBody>
      </p:sp>
      <p:cxnSp>
        <p:nvCxnSpPr>
          <p:cNvPr id="18" name="Straight Connector 17">
            <a:extLst>
              <a:ext uri="{FF2B5EF4-FFF2-40B4-BE49-F238E27FC236}">
                <a16:creationId xmlns:a16="http://schemas.microsoft.com/office/drawing/2014/main" id="{547D1AEC-1823-4871-91B6-6654851409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0525" y="4666480"/>
            <a:ext cx="6829043" cy="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503E3345-04F5-05B4-0AFA-54C560E224F5}"/>
              </a:ext>
            </a:extLst>
          </p:cNvPr>
          <p:cNvSpPr>
            <a:spLocks noGrp="1"/>
          </p:cNvSpPr>
          <p:nvPr>
            <p:ph type="body" idx="1"/>
          </p:nvPr>
        </p:nvSpPr>
        <p:spPr>
          <a:xfrm>
            <a:off x="1300525" y="4669144"/>
            <a:ext cx="6829043" cy="716529"/>
          </a:xfrm>
        </p:spPr>
        <p:txBody>
          <a:bodyPr vert="horz" lIns="91440" tIns="91440" rIns="91440" bIns="91440" rtlCol="0">
            <a:normAutofit/>
          </a:bodyPr>
          <a:lstStyle/>
          <a:p>
            <a:pPr lvl="0" algn="r"/>
            <a:r>
              <a:rPr lang="en-US" sz="1600" cap="all"/>
              <a:t>The Sin of Blame (Part 3) </a:t>
            </a:r>
            <a:endParaRPr lang="en-US" sz="1600" i="0" u="none" strike="noStrike" cap="all"/>
          </a:p>
        </p:txBody>
      </p:sp>
    </p:spTree>
    <p:extLst>
      <p:ext uri="{BB962C8B-B14F-4D97-AF65-F5344CB8AC3E}">
        <p14:creationId xmlns:p14="http://schemas.microsoft.com/office/powerpoint/2010/main" val="50099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90F31C6-2E66-43D1-BE93-3B9282034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3" name="Picture 22">
            <a:extLst>
              <a:ext uri="{FF2B5EF4-FFF2-40B4-BE49-F238E27FC236}">
                <a16:creationId xmlns:a16="http://schemas.microsoft.com/office/drawing/2014/main" id="{25DB1DC3-6110-432F-AC60-5131B96E09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25" name="Straight Connector 24">
            <a:extLst>
              <a:ext uri="{FF2B5EF4-FFF2-40B4-BE49-F238E27FC236}">
                <a16:creationId xmlns:a16="http://schemas.microsoft.com/office/drawing/2014/main" id="{A50E5C8A-0E82-4F34-9086-5081984C20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C7216C4-54A4-E612-C302-E92592B30857}"/>
              </a:ext>
            </a:extLst>
          </p:cNvPr>
          <p:cNvSpPr>
            <a:spLocks noGrp="1"/>
          </p:cNvSpPr>
          <p:nvPr>
            <p:ph type="title"/>
          </p:nvPr>
        </p:nvSpPr>
        <p:spPr>
          <a:xfrm>
            <a:off x="1451580" y="804520"/>
            <a:ext cx="3530157" cy="1049235"/>
          </a:xfrm>
        </p:spPr>
        <p:txBody>
          <a:bodyPr vert="horz" lIns="91440" tIns="45720" rIns="91440" bIns="45720" rtlCol="0" anchor="ctr">
            <a:normAutofit/>
          </a:bodyPr>
          <a:lstStyle/>
          <a:p>
            <a:pPr marR="0"/>
            <a:r>
              <a:rPr lang="en-US" sz="2200" u="none" strike="noStrike" baseline="0"/>
              <a:t>Healthy Self-Blame (Godly Sorrow)</a:t>
            </a:r>
          </a:p>
        </p:txBody>
      </p:sp>
      <p:sp>
        <p:nvSpPr>
          <p:cNvPr id="3" name="Text Placeholder 2">
            <a:extLst>
              <a:ext uri="{FF2B5EF4-FFF2-40B4-BE49-F238E27FC236}">
                <a16:creationId xmlns:a16="http://schemas.microsoft.com/office/drawing/2014/main" id="{983FF793-6BC9-8824-572A-5B528B512D28}"/>
              </a:ext>
            </a:extLst>
          </p:cNvPr>
          <p:cNvSpPr>
            <a:spLocks noGrp="1"/>
          </p:cNvSpPr>
          <p:nvPr>
            <p:ph type="body" idx="1"/>
          </p:nvPr>
        </p:nvSpPr>
        <p:spPr>
          <a:xfrm>
            <a:off x="1451581" y="2015732"/>
            <a:ext cx="3844824" cy="3915511"/>
          </a:xfrm>
        </p:spPr>
        <p:txBody>
          <a:bodyPr vert="horz" lIns="91440" tIns="45720" rIns="91440" bIns="45720" rtlCol="0" anchor="t">
            <a:normAutofit/>
          </a:bodyPr>
          <a:lstStyle/>
          <a:p>
            <a:pPr marR="0" lvl="0"/>
            <a:r>
              <a:rPr lang="en-US" sz="1900" b="0" i="0" u="none" strike="noStrike" baseline="0" dirty="0">
                <a:solidFill>
                  <a:srgbClr val="FFFF00"/>
                </a:solidFill>
              </a:rPr>
              <a:t>"For godly sorrow produces repentance leading to salvation, not to be regretted; but the sorrow of the world produces death." </a:t>
            </a:r>
            <a:r>
              <a:rPr lang="en-US" sz="1900" b="0" i="0" u="none" strike="noStrike" baseline="0" dirty="0"/>
              <a:t>(2 Cor. 7:10).</a:t>
            </a:r>
          </a:p>
          <a:p>
            <a:pPr marR="0" lvl="0"/>
            <a:r>
              <a:rPr lang="en-US" sz="1900" b="0" i="0" u="none" strike="noStrike" baseline="0" dirty="0"/>
              <a:t>Example: The Prodigal Son (Luke 15:11-32)</a:t>
            </a:r>
          </a:p>
          <a:p>
            <a:pPr marR="0" lvl="0"/>
            <a:r>
              <a:rPr lang="en-US" sz="1900" b="0" i="0" u="none" strike="noStrike" baseline="0" dirty="0"/>
              <a:t>Example: St. Peter vs. Judas</a:t>
            </a:r>
          </a:p>
        </p:txBody>
      </p:sp>
      <p:grpSp>
        <p:nvGrpSpPr>
          <p:cNvPr id="27" name="Group 26">
            <a:extLst>
              <a:ext uri="{FF2B5EF4-FFF2-40B4-BE49-F238E27FC236}">
                <a16:creationId xmlns:a16="http://schemas.microsoft.com/office/drawing/2014/main" id="{59D6D99B-A861-4108-BC4F-4107D67662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60131" y="482171"/>
            <a:chExt cx="6091791" cy="5149101"/>
          </a:xfrm>
        </p:grpSpPr>
        <p:sp>
          <p:nvSpPr>
            <p:cNvPr id="28" name="Rectangle 27">
              <a:extLst>
                <a:ext uri="{FF2B5EF4-FFF2-40B4-BE49-F238E27FC236}">
                  <a16:creationId xmlns:a16="http://schemas.microsoft.com/office/drawing/2014/main" id="{025B721C-F43E-4077-9745-D47278ABC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60131" y="482171"/>
              <a:ext cx="6091791" cy="5149101"/>
            </a:xfrm>
            <a:prstGeom prst="rect">
              <a:avLst/>
            </a:prstGeom>
            <a:blipFill dpi="0" rotWithShape="1">
              <a:blip r:embed="rId3">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E481C5A-85F1-4228-9A3A-5C90DCD764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8956" y="812507"/>
              <a:ext cx="5461780"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painting of a person in a robe&#10;&#10;AI-generated content may be incorrect.">
            <a:extLst>
              <a:ext uri="{FF2B5EF4-FFF2-40B4-BE49-F238E27FC236}">
                <a16:creationId xmlns:a16="http://schemas.microsoft.com/office/drawing/2014/main" id="{D7FA8567-F328-17A7-D71F-1EFC33B87B46}"/>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094411" y="1116346"/>
            <a:ext cx="2328669" cy="3865108"/>
          </a:xfrm>
          <a:prstGeom prst="rect">
            <a:avLst/>
          </a:prstGeom>
        </p:spPr>
      </p:pic>
      <p:pic>
        <p:nvPicPr>
          <p:cNvPr id="4" name="Picture 3" descr="A child and pigs in a barn&#10;&#10;AI-generated content may be incorrect.">
            <a:extLst>
              <a:ext uri="{FF2B5EF4-FFF2-40B4-BE49-F238E27FC236}">
                <a16:creationId xmlns:a16="http://schemas.microsoft.com/office/drawing/2014/main" id="{923C5018-58D2-E3AF-1D2D-7FFC4D2CE0F2}"/>
              </a:ext>
            </a:extLst>
          </p:cNvPr>
          <p:cNvPicPr>
            <a:picLocks noChangeAspect="1"/>
          </p:cNvPicPr>
          <p:nvPr/>
        </p:nvPicPr>
        <p:blipFill>
          <a:blip r:embed="rId5" cstate="hqprint">
            <a:extLst>
              <a:ext uri="{28A0092B-C50C-407E-A947-70E740481C1C}">
                <a14:useLocalDpi xmlns:a14="http://schemas.microsoft.com/office/drawing/2010/main"/>
              </a:ext>
            </a:extLst>
          </a:blip>
          <a:srcRect b="-2"/>
          <a:stretch/>
        </p:blipFill>
        <p:spPr>
          <a:xfrm>
            <a:off x="8586806" y="1116345"/>
            <a:ext cx="2328670" cy="3865108"/>
          </a:xfrm>
          <a:prstGeom prst="rect">
            <a:avLst/>
          </a:prstGeom>
        </p:spPr>
      </p:pic>
    </p:spTree>
    <p:extLst>
      <p:ext uri="{BB962C8B-B14F-4D97-AF65-F5344CB8AC3E}">
        <p14:creationId xmlns:p14="http://schemas.microsoft.com/office/powerpoint/2010/main" val="16632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38876301-29AD-679A-2D0C-2D9FB1190A4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83EAA59-24DC-4627-AB66-12602B762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337D7E9F-40E2-421F-8428-EF1ED3BD53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3" name="Straight Connector 12">
            <a:extLst>
              <a:ext uri="{FF2B5EF4-FFF2-40B4-BE49-F238E27FC236}">
                <a16:creationId xmlns:a16="http://schemas.microsoft.com/office/drawing/2014/main" id="{42928F44-8AA2-4E03-A7D3-F2A035E975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A538C7E5-0116-453C-9CD0-757E1C972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61E4F3-71CD-936C-F93D-D6EA48A355F2}"/>
              </a:ext>
            </a:extLst>
          </p:cNvPr>
          <p:cNvSpPr>
            <a:spLocks noGrp="1"/>
          </p:cNvSpPr>
          <p:nvPr>
            <p:ph type="title"/>
          </p:nvPr>
        </p:nvSpPr>
        <p:spPr>
          <a:xfrm>
            <a:off x="1451579" y="804519"/>
            <a:ext cx="9291215" cy="1049235"/>
          </a:xfrm>
        </p:spPr>
        <p:txBody>
          <a:bodyPr vert="horz" lIns="91440" tIns="45720" rIns="91440" bIns="45720" rtlCol="0" anchor="ctr">
            <a:normAutofit/>
          </a:bodyPr>
          <a:lstStyle/>
          <a:p>
            <a:pPr marR="0"/>
            <a:r>
              <a:rPr lang="en-US" u="none" strike="noStrike" baseline="0"/>
              <a:t>Healthy Self-Blame (Godly Sorrow)</a:t>
            </a:r>
          </a:p>
        </p:txBody>
      </p:sp>
      <p:cxnSp>
        <p:nvCxnSpPr>
          <p:cNvPr id="17" name="Straight Connector 16">
            <a:extLst>
              <a:ext uri="{FF2B5EF4-FFF2-40B4-BE49-F238E27FC236}">
                <a16:creationId xmlns:a16="http://schemas.microsoft.com/office/drawing/2014/main" id="{B755E3F5-39D9-4ABF-BFA5-232E87111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9" name="Rectangle 18">
            <a:extLst>
              <a:ext uri="{FF2B5EF4-FFF2-40B4-BE49-F238E27FC236}">
                <a16:creationId xmlns:a16="http://schemas.microsoft.com/office/drawing/2014/main" id="{EB09849A-7D0C-4F36-A0D6-6BD64C50EB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Text Placeholder 2">
            <a:extLst>
              <a:ext uri="{FF2B5EF4-FFF2-40B4-BE49-F238E27FC236}">
                <a16:creationId xmlns:a16="http://schemas.microsoft.com/office/drawing/2014/main" id="{8F40B477-D326-9F92-3B6E-6152B016EB7B}"/>
              </a:ext>
            </a:extLst>
          </p:cNvPr>
          <p:cNvGraphicFramePr/>
          <p:nvPr>
            <p:extLst>
              <p:ext uri="{D42A27DB-BD31-4B8C-83A1-F6EECF244321}">
                <p14:modId xmlns:p14="http://schemas.microsoft.com/office/powerpoint/2010/main" val="3519847258"/>
              </p:ext>
            </p:extLst>
          </p:nvPr>
        </p:nvGraphicFramePr>
        <p:xfrm>
          <a:off x="1130270" y="2479246"/>
          <a:ext cx="9604375" cy="3718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106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75C2F48C-59CF-034D-89DF-CBC125BA3F3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2BB402F4-52E0-9045-A17C-AD96CC019C96}"/>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8ADB655C-1436-B94A-81B7-412CA978F492}"/>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FD12D634-2FE2-0F43-9121-6F9D3572659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CB80482E-4AD7-C367-26BE-48E0CCA00BC8}"/>
              </a:ext>
            </a:extLst>
          </p:cNvPr>
          <p:cNvSpPr>
            <a:spLocks noGrp="1"/>
          </p:cNvSpPr>
          <p:nvPr>
            <p:ph type="title"/>
          </p:nvPr>
        </p:nvSpPr>
        <p:spPr>
          <a:xfrm>
            <a:off x="893523" y="804519"/>
            <a:ext cx="3160501" cy="4431360"/>
          </a:xfrm>
        </p:spPr>
        <p:txBody>
          <a:bodyPr vert="horz" lIns="91440" tIns="45720" rIns="91440" bIns="45720" rtlCol="0" anchor="ctr">
            <a:normAutofit/>
          </a:bodyPr>
          <a:lstStyle/>
          <a:p>
            <a:pPr marR="0"/>
            <a:r>
              <a:rPr lang="en-US" sz="2700" u="none" strike="noStrike" baseline="0"/>
              <a:t>Destructive Self-Blame (Satanic Condemnation)</a:t>
            </a:r>
          </a:p>
        </p:txBody>
      </p:sp>
      <p:cxnSp>
        <p:nvCxnSpPr>
          <p:cNvPr id="18" name="Straight Connector 17">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962799"/>
            <a:ext cx="0" cy="41148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A949522-52B1-6B09-075F-872299AD685A}"/>
              </a:ext>
            </a:extLst>
          </p:cNvPr>
          <p:cNvSpPr>
            <a:spLocks noGrp="1"/>
          </p:cNvSpPr>
          <p:nvPr>
            <p:ph type="body" idx="1"/>
          </p:nvPr>
        </p:nvSpPr>
        <p:spPr>
          <a:xfrm>
            <a:off x="4637862" y="420414"/>
            <a:ext cx="6734297" cy="5423338"/>
          </a:xfrm>
        </p:spPr>
        <p:txBody>
          <a:bodyPr vert="horz" lIns="91440" tIns="45720" rIns="91440" bIns="45720" rtlCol="0" anchor="ctr">
            <a:normAutofit/>
          </a:bodyPr>
          <a:lstStyle/>
          <a:p>
            <a:pPr marR="0" lvl="0">
              <a:lnSpc>
                <a:spcPct val="110000"/>
              </a:lnSpc>
            </a:pPr>
            <a:r>
              <a:rPr lang="en-US" b="0" i="0" u="none" strike="noStrike" baseline="0" dirty="0"/>
              <a:t>It is often fueled by the devil, who is called the Accuser,</a:t>
            </a:r>
          </a:p>
          <a:p>
            <a:pPr marR="0" lvl="0">
              <a:lnSpc>
                <a:spcPct val="110000"/>
              </a:lnSpc>
            </a:pPr>
            <a:r>
              <a:rPr lang="en-US" b="0" i="0" u="none" strike="noStrike" baseline="0" dirty="0">
                <a:solidFill>
                  <a:srgbClr val="FFFF00"/>
                </a:solidFill>
              </a:rPr>
              <a:t>"Then I heard a loud voice saying in heaven, 'Now salvation, and strength, and the kingdom of our God, and the power of His Christ have come</a:t>
            </a:r>
            <a:r>
              <a:rPr lang="en-US" b="1" i="0" u="none" strike="noStrike" baseline="0" dirty="0">
                <a:solidFill>
                  <a:srgbClr val="FFFF00"/>
                </a:solidFill>
              </a:rPr>
              <a:t>, for the accuser of our brethren, who accused them before our God day and night, has been cast down.'"</a:t>
            </a:r>
            <a:r>
              <a:rPr lang="en-US" b="0" i="0" u="none" strike="noStrike" baseline="0" dirty="0">
                <a:solidFill>
                  <a:srgbClr val="FFFF00"/>
                </a:solidFill>
              </a:rPr>
              <a:t> </a:t>
            </a:r>
            <a:r>
              <a:rPr lang="en-US" b="0" i="0" u="none" strike="noStrike" baseline="0" dirty="0"/>
              <a:t>(Revelation 12:10).</a:t>
            </a:r>
          </a:p>
          <a:p>
            <a:pPr marR="0" lvl="0">
              <a:lnSpc>
                <a:spcPct val="110000"/>
              </a:lnSpc>
            </a:pPr>
            <a:r>
              <a:rPr lang="en-US" b="0" i="1" u="none" strike="noStrike" baseline="0" dirty="0"/>
              <a:t>"Despondency is a paralysis of the soul, an anticipation of hell."</a:t>
            </a:r>
            <a:r>
              <a:rPr lang="en-US" b="0" i="0" u="none" strike="noStrike" baseline="0" dirty="0"/>
              <a:t> (St. John Climacus)</a:t>
            </a:r>
          </a:p>
          <a:p>
            <a:pPr marR="0" lvl="0">
              <a:lnSpc>
                <a:spcPct val="110000"/>
              </a:lnSpc>
            </a:pPr>
            <a:r>
              <a:rPr lang="en-US" b="0" i="1" u="none" strike="noStrike" baseline="0" dirty="0"/>
              <a:t>"He who thinks he is beyond forgiveness has already given himself over to the enemy.”</a:t>
            </a:r>
            <a:r>
              <a:rPr lang="en-US" b="0" i="0" u="none" strike="noStrike" baseline="0" dirty="0"/>
              <a:t> (St. John Climacus)</a:t>
            </a:r>
          </a:p>
        </p:txBody>
      </p:sp>
      <p:pic>
        <p:nvPicPr>
          <p:cNvPr id="20" name="Picture 19">
            <a:extLst>
              <a:ext uri="{FF2B5EF4-FFF2-40B4-BE49-F238E27FC236}">
                <a16:creationId xmlns:a16="http://schemas.microsoft.com/office/drawing/2014/main" id="{7557D95A-0A72-41F9-844C-544C199B4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spTree>
    <p:extLst>
      <p:ext uri="{BB962C8B-B14F-4D97-AF65-F5344CB8AC3E}">
        <p14:creationId xmlns:p14="http://schemas.microsoft.com/office/powerpoint/2010/main" val="89416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25638D-3D06-41D1-8060-4D2707C60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3" name="Picture 12">
            <a:extLst>
              <a:ext uri="{FF2B5EF4-FFF2-40B4-BE49-F238E27FC236}">
                <a16:creationId xmlns:a16="http://schemas.microsoft.com/office/drawing/2014/main" id="{8161BB1E-0062-4056-AB94-121EF614D5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5" name="Straight Connector 14">
            <a:extLst>
              <a:ext uri="{FF2B5EF4-FFF2-40B4-BE49-F238E27FC236}">
                <a16:creationId xmlns:a16="http://schemas.microsoft.com/office/drawing/2014/main" id="{8FBC01E2-D629-4319-B5CB-BFA461B8CF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F1544CF-3125-304E-7313-BCDD7C81F76B}"/>
              </a:ext>
            </a:extLst>
          </p:cNvPr>
          <p:cNvSpPr>
            <a:spLocks noGrp="1"/>
          </p:cNvSpPr>
          <p:nvPr>
            <p:ph type="title"/>
          </p:nvPr>
        </p:nvSpPr>
        <p:spPr>
          <a:xfrm>
            <a:off x="476864" y="2884282"/>
            <a:ext cx="6356421" cy="2471104"/>
          </a:xfrm>
        </p:spPr>
        <p:txBody>
          <a:bodyPr vert="horz" lIns="91440" tIns="45720" rIns="91440" bIns="0" rtlCol="0" anchor="b">
            <a:normAutofit/>
          </a:bodyPr>
          <a:lstStyle/>
          <a:p>
            <a:pPr marR="0"/>
            <a:r>
              <a:rPr lang="en-US" sz="4800" u="none" strike="noStrike" baseline="0" dirty="0"/>
              <a:t>Why Do We Blame Ourselves?</a:t>
            </a:r>
          </a:p>
        </p:txBody>
      </p:sp>
      <p:pic>
        <p:nvPicPr>
          <p:cNvPr id="8" name="Graphic 7" descr="Confused Person">
            <a:extLst>
              <a:ext uri="{FF2B5EF4-FFF2-40B4-BE49-F238E27FC236}">
                <a16:creationId xmlns:a16="http://schemas.microsoft.com/office/drawing/2014/main" id="{FCC80E2D-7EAD-CC2B-453C-7EFAF82C8E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4251" y="805583"/>
            <a:ext cx="4660762" cy="4660762"/>
          </a:xfrm>
          <a:prstGeom prst="rect">
            <a:avLst/>
          </a:prstGeom>
        </p:spPr>
      </p:pic>
    </p:spTree>
    <p:extLst>
      <p:ext uri="{BB962C8B-B14F-4D97-AF65-F5344CB8AC3E}">
        <p14:creationId xmlns:p14="http://schemas.microsoft.com/office/powerpoint/2010/main" val="3363917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27391C-DE3E-3EC3-9EB2-E691D6DF0D52}"/>
              </a:ext>
            </a:extLst>
          </p:cNvPr>
          <p:cNvSpPr>
            <a:spLocks noGrp="1"/>
          </p:cNvSpPr>
          <p:nvPr>
            <p:ph type="title"/>
          </p:nvPr>
        </p:nvSpPr>
        <p:spPr>
          <a:xfrm>
            <a:off x="1249961" y="1600199"/>
            <a:ext cx="3173482" cy="4297680"/>
          </a:xfrm>
        </p:spPr>
        <p:txBody>
          <a:bodyPr vert="horz" lIns="91440" tIns="45720" rIns="91440" bIns="45720" rtlCol="0" anchor="ctr">
            <a:normAutofit/>
          </a:bodyPr>
          <a:lstStyle/>
          <a:p>
            <a:pPr marR="0"/>
            <a:r>
              <a:rPr lang="en-US" sz="4000" u="none" strike="noStrike" baseline="0" dirty="0"/>
              <a:t>Pride in Disguise</a:t>
            </a:r>
          </a:p>
        </p:txBody>
      </p:sp>
      <p:cxnSp>
        <p:nvCxnSpPr>
          <p:cNvPr id="16" name="Straight Connector 15">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9ECB21F2-7611-0187-1B66-988E811D9F0F}"/>
              </a:ext>
            </a:extLst>
          </p:cNvPr>
          <p:cNvSpPr>
            <a:spLocks noGrp="1"/>
          </p:cNvSpPr>
          <p:nvPr>
            <p:ph type="body" idx="1"/>
          </p:nvPr>
        </p:nvSpPr>
        <p:spPr>
          <a:xfrm>
            <a:off x="4885151" y="1600199"/>
            <a:ext cx="6169703" cy="4297680"/>
          </a:xfrm>
        </p:spPr>
        <p:txBody>
          <a:bodyPr vert="horz" lIns="91440" tIns="45720" rIns="91440" bIns="45720" rtlCol="0" anchor="ctr">
            <a:normAutofit/>
          </a:bodyPr>
          <a:lstStyle/>
          <a:p>
            <a:pPr marR="0" lvl="0"/>
            <a:r>
              <a:rPr lang="en-US" b="0" i="0" u="none" strike="noStrike" baseline="0" dirty="0"/>
              <a:t>Symptom: </a:t>
            </a:r>
            <a:r>
              <a:rPr lang="en-US" b="0" i="1" u="none" strike="noStrike" baseline="0" dirty="0"/>
              <a:t>“I can’t believe I fell into this sin.”</a:t>
            </a:r>
          </a:p>
          <a:p>
            <a:pPr marR="0" lvl="0"/>
            <a:r>
              <a:rPr lang="en-US" b="0" i="1" u="none" strike="noStrike" baseline="0" dirty="0"/>
              <a:t>"Do not despair of yourself because of your failings, but without ceasing, approach repentance. If you fall daily, rise daily." </a:t>
            </a:r>
            <a:r>
              <a:rPr lang="en-US" b="0" i="0" u="none" strike="noStrike" baseline="0" dirty="0"/>
              <a:t>(St. Basil the Great)</a:t>
            </a:r>
          </a:p>
        </p:txBody>
      </p:sp>
    </p:spTree>
    <p:extLst>
      <p:ext uri="{BB962C8B-B14F-4D97-AF65-F5344CB8AC3E}">
        <p14:creationId xmlns:p14="http://schemas.microsoft.com/office/powerpoint/2010/main" val="66735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33FB34-E54B-4710-9DAE-6EE038612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a:extLst>
              <a:ext uri="{FF2B5EF4-FFF2-40B4-BE49-F238E27FC236}">
                <a16:creationId xmlns:a16="http://schemas.microsoft.com/office/drawing/2014/main" id="{29041944-13B4-40E3-A9D5-25B333EBD2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2" name="Straight Connector 11">
            <a:extLst>
              <a:ext uri="{FF2B5EF4-FFF2-40B4-BE49-F238E27FC236}">
                <a16:creationId xmlns:a16="http://schemas.microsoft.com/office/drawing/2014/main" id="{5B85E289-5ADE-4F02-B917-9C9D9B0448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D589D2-FCBE-9893-C267-D23F99761283}"/>
              </a:ext>
            </a:extLst>
          </p:cNvPr>
          <p:cNvSpPr>
            <a:spLocks noGrp="1"/>
          </p:cNvSpPr>
          <p:nvPr>
            <p:ph type="title"/>
          </p:nvPr>
        </p:nvSpPr>
        <p:spPr>
          <a:xfrm>
            <a:off x="849683" y="1240076"/>
            <a:ext cx="2880984" cy="4584527"/>
          </a:xfrm>
        </p:spPr>
        <p:txBody>
          <a:bodyPr vert="horz" lIns="91440" tIns="45720" rIns="91440" bIns="45720" rtlCol="0" anchor="t">
            <a:normAutofit/>
          </a:bodyPr>
          <a:lstStyle/>
          <a:p>
            <a:pPr marR="0" algn="l"/>
            <a:r>
              <a:rPr lang="en-US" sz="3100" u="none" strike="noStrike" baseline="0">
                <a:solidFill>
                  <a:srgbClr val="FFFFFF"/>
                </a:solidFill>
              </a:rPr>
              <a:t>Excessive focus on my weaknesses and failures</a:t>
            </a:r>
          </a:p>
        </p:txBody>
      </p:sp>
      <p:sp>
        <p:nvSpPr>
          <p:cNvPr id="3" name="Text Placeholder 2">
            <a:extLst>
              <a:ext uri="{FF2B5EF4-FFF2-40B4-BE49-F238E27FC236}">
                <a16:creationId xmlns:a16="http://schemas.microsoft.com/office/drawing/2014/main" id="{ACCC1C98-ACF7-5C50-8C32-D1D8F2F4F749}"/>
              </a:ext>
            </a:extLst>
          </p:cNvPr>
          <p:cNvSpPr>
            <a:spLocks noGrp="1"/>
          </p:cNvSpPr>
          <p:nvPr>
            <p:ph type="body" idx="1"/>
          </p:nvPr>
        </p:nvSpPr>
        <p:spPr>
          <a:xfrm>
            <a:off x="4705594" y="1240077"/>
            <a:ext cx="6823260" cy="5012442"/>
          </a:xfrm>
        </p:spPr>
        <p:txBody>
          <a:bodyPr vert="horz" lIns="91440" tIns="45720" rIns="91440" bIns="45720" rtlCol="0" anchor="t">
            <a:normAutofit/>
          </a:bodyPr>
          <a:lstStyle/>
          <a:p>
            <a:pPr marR="0" lvl="0"/>
            <a:r>
              <a:rPr lang="en-US" sz="2400" b="0" i="0" u="none" strike="noStrike" baseline="0" dirty="0"/>
              <a:t>Symptom: </a:t>
            </a:r>
            <a:r>
              <a:rPr lang="en-US" sz="2400" b="0" i="1" u="none" strike="noStrike" baseline="0" dirty="0"/>
              <a:t>“I cannot forgive myself.”</a:t>
            </a:r>
          </a:p>
          <a:p>
            <a:pPr marR="0" lvl="0"/>
            <a:r>
              <a:rPr lang="en-US" sz="2400" b="0" i="0" u="none" strike="noStrike" baseline="0" dirty="0">
                <a:solidFill>
                  <a:srgbClr val="FFFF00"/>
                </a:solidFill>
              </a:rPr>
              <a:t>“But with me it is a very small thing that I should be judged by you or by a human court. In fact, I do not even judge myself. For I know of nothing against myself, yet I am not justified by this; but He who judges me is the Lord.” </a:t>
            </a:r>
            <a:r>
              <a:rPr lang="en-US" sz="2400" b="0" i="0" u="none" strike="noStrike" baseline="0" dirty="0"/>
              <a:t>(1 Cor. 4:3-4)</a:t>
            </a:r>
          </a:p>
          <a:p>
            <a:pPr marR="0" lvl="0"/>
            <a:r>
              <a:rPr lang="en-US" sz="2400" b="0" i="0" u="none" strike="noStrike" baseline="0" dirty="0">
                <a:solidFill>
                  <a:srgbClr val="FFFF00"/>
                </a:solidFill>
              </a:rPr>
              <a:t>“If we confess our sins, He is faithful and just to forgive us our sins and to cleanse us from all unrighteousness.” </a:t>
            </a:r>
            <a:r>
              <a:rPr lang="en-US" sz="2400" b="0" i="0" u="none" strike="noStrike" baseline="0" dirty="0"/>
              <a:t>(1 Jn. 1:9)</a:t>
            </a:r>
          </a:p>
        </p:txBody>
      </p:sp>
    </p:spTree>
    <p:extLst>
      <p:ext uri="{BB962C8B-B14F-4D97-AF65-F5344CB8AC3E}">
        <p14:creationId xmlns:p14="http://schemas.microsoft.com/office/powerpoint/2010/main" val="358553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0B326A-C054-4820-AFCA-FCB009ABC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E265DFC7-1B2A-4A32-9C43-C48EA6FF61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cstate="hqprint">
            <a:extLst>
              <a:ext uri="{28A0092B-C50C-407E-A947-70E740481C1C}">
                <a14:useLocalDpi xmlns:a14="http://schemas.microsoft.com/office/drawing/2010/main"/>
              </a:ext>
            </a:extLst>
          </a:blip>
          <a:srcRect b="-1562"/>
          <a:stretch/>
        </p:blipFill>
        <p:spPr>
          <a:xfrm>
            <a:off x="0" y="6129338"/>
            <a:ext cx="12192000" cy="742950"/>
          </a:xfrm>
          <a:prstGeom prst="rect">
            <a:avLst/>
          </a:prstGeom>
        </p:spPr>
      </p:pic>
      <p:cxnSp>
        <p:nvCxnSpPr>
          <p:cNvPr id="13" name="Straight Connector 12">
            <a:extLst>
              <a:ext uri="{FF2B5EF4-FFF2-40B4-BE49-F238E27FC236}">
                <a16:creationId xmlns:a16="http://schemas.microsoft.com/office/drawing/2014/main" id="{853B328C-A402-44DE-AABB-9BFBB6617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887608A-13D7-EA28-85D3-8FBDA9927752}"/>
              </a:ext>
            </a:extLst>
          </p:cNvPr>
          <p:cNvSpPr>
            <a:spLocks noGrp="1"/>
          </p:cNvSpPr>
          <p:nvPr>
            <p:ph type="title"/>
          </p:nvPr>
        </p:nvSpPr>
        <p:spPr>
          <a:xfrm>
            <a:off x="1451580" y="804520"/>
            <a:ext cx="5550355" cy="1049235"/>
          </a:xfrm>
        </p:spPr>
        <p:txBody>
          <a:bodyPr vert="horz" lIns="91440" tIns="45720" rIns="91440" bIns="45720" rtlCol="0" anchor="ctr">
            <a:normAutofit/>
          </a:bodyPr>
          <a:lstStyle/>
          <a:p>
            <a:pPr marR="0"/>
            <a:r>
              <a:rPr lang="en-US" u="none" strike="noStrike" baseline="0"/>
              <a:t>Influence of the Enemy</a:t>
            </a:r>
          </a:p>
        </p:txBody>
      </p:sp>
      <p:sp>
        <p:nvSpPr>
          <p:cNvPr id="3" name="Text Placeholder 2">
            <a:extLst>
              <a:ext uri="{FF2B5EF4-FFF2-40B4-BE49-F238E27FC236}">
                <a16:creationId xmlns:a16="http://schemas.microsoft.com/office/drawing/2014/main" id="{73EF38D1-970F-A730-A4D2-42C79ED5CD90}"/>
              </a:ext>
            </a:extLst>
          </p:cNvPr>
          <p:cNvSpPr>
            <a:spLocks noGrp="1"/>
          </p:cNvSpPr>
          <p:nvPr>
            <p:ph type="body" idx="1"/>
          </p:nvPr>
        </p:nvSpPr>
        <p:spPr>
          <a:xfrm>
            <a:off x="1451580" y="2015732"/>
            <a:ext cx="5550355" cy="3903154"/>
          </a:xfrm>
        </p:spPr>
        <p:txBody>
          <a:bodyPr vert="horz" lIns="91440" tIns="45720" rIns="91440" bIns="45720" rtlCol="0" anchor="t">
            <a:normAutofit/>
          </a:bodyPr>
          <a:lstStyle/>
          <a:p>
            <a:pPr marR="0" lvl="0">
              <a:lnSpc>
                <a:spcPct val="110000"/>
              </a:lnSpc>
            </a:pPr>
            <a:r>
              <a:rPr lang="en-US" sz="1600" b="0" i="0" u="none" strike="noStrike" baseline="0" dirty="0"/>
              <a:t>Satan accuses us before God, while also trying to drive us to despair. </a:t>
            </a:r>
          </a:p>
          <a:p>
            <a:pPr marR="0" lvl="0">
              <a:lnSpc>
                <a:spcPct val="110000"/>
              </a:lnSpc>
            </a:pPr>
            <a:r>
              <a:rPr lang="en-US" sz="1600" b="0" i="0" u="none" strike="noStrike" baseline="0" dirty="0"/>
              <a:t>EX: Job and his wife</a:t>
            </a:r>
          </a:p>
          <a:p>
            <a:pPr marR="0" lvl="0">
              <a:lnSpc>
                <a:spcPct val="110000"/>
              </a:lnSpc>
            </a:pPr>
            <a:r>
              <a:rPr lang="en-US" sz="1600" b="0" i="0" u="none" strike="noStrike" baseline="0" dirty="0">
                <a:solidFill>
                  <a:srgbClr val="FFFF00"/>
                </a:solidFill>
              </a:rPr>
              <a:t>"Does Job fear God for nothing? 10 Have You not made a hedge around him, around his household, and around all that he has on every side?...stretch out Your hand and touch all that he has, and he will surely curse You to Your face!" </a:t>
            </a:r>
            <a:r>
              <a:rPr lang="en-US" sz="1600" b="0" i="0" u="none" strike="noStrike" baseline="0" dirty="0"/>
              <a:t>(Job 1:9-10,11)</a:t>
            </a:r>
          </a:p>
          <a:p>
            <a:pPr marR="0" lvl="0">
              <a:lnSpc>
                <a:spcPct val="110000"/>
              </a:lnSpc>
            </a:pPr>
            <a:r>
              <a:rPr lang="en-US" sz="1600" b="0" i="1" u="none" strike="noStrike" baseline="0" dirty="0"/>
              <a:t>“The devil rejoices when he sees a man despairing and saying: ‘There is no salvation for me.’” </a:t>
            </a:r>
            <a:r>
              <a:rPr lang="en-US" sz="1600" b="0" i="0" u="none" strike="noStrike" baseline="0" dirty="0"/>
              <a:t>(St. Macarius the Great)</a:t>
            </a:r>
          </a:p>
        </p:txBody>
      </p:sp>
      <p:grpSp>
        <p:nvGrpSpPr>
          <p:cNvPr id="15" name="Group 14">
            <a:extLst>
              <a:ext uri="{FF2B5EF4-FFF2-40B4-BE49-F238E27FC236}">
                <a16:creationId xmlns:a16="http://schemas.microsoft.com/office/drawing/2014/main" id="{072F63BA-7537-485F-BFCA-EA001ED446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77388" y="482171"/>
            <a:chExt cx="4074533" cy="5149101"/>
          </a:xfrm>
        </p:grpSpPr>
        <p:sp>
          <p:nvSpPr>
            <p:cNvPr id="16" name="Rectangle 15">
              <a:extLst>
                <a:ext uri="{FF2B5EF4-FFF2-40B4-BE49-F238E27FC236}">
                  <a16:creationId xmlns:a16="http://schemas.microsoft.com/office/drawing/2014/main" id="{848929BF-8F78-4421-A0CA-BC72A335BC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77388" y="482171"/>
              <a:ext cx="4074533" cy="5149101"/>
            </a:xfrm>
            <a:prstGeom prst="rect">
              <a:avLst/>
            </a:prstGeom>
            <a:blipFill dpi="0" rotWithShape="1">
              <a:blip r:embed="rId3">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90DA111-CADC-4534-B902-8BB5DBF75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47" y="812507"/>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 name="Picture 3" descr="A person sitting on a mound with a person standing next to him&#10;&#10;AI-generated content may be incorrect.">
            <a:extLst>
              <a:ext uri="{FF2B5EF4-FFF2-40B4-BE49-F238E27FC236}">
                <a16:creationId xmlns:a16="http://schemas.microsoft.com/office/drawing/2014/main" id="{BD3ECBCB-E376-71F0-BD5A-49446F18269D}"/>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8116373" y="1116345"/>
            <a:ext cx="2799103" cy="3866172"/>
          </a:xfrm>
          <a:prstGeom prst="rect">
            <a:avLst/>
          </a:prstGeom>
        </p:spPr>
      </p:pic>
    </p:spTree>
    <p:extLst>
      <p:ext uri="{BB962C8B-B14F-4D97-AF65-F5344CB8AC3E}">
        <p14:creationId xmlns:p14="http://schemas.microsoft.com/office/powerpoint/2010/main" val="16114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48</TotalTime>
  <Words>809</Words>
  <Application>Microsoft Office PowerPoint</Application>
  <PresentationFormat>Widescreen</PresentationFormat>
  <Paragraphs>46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Rockwell</vt:lpstr>
      <vt:lpstr>Gallery</vt:lpstr>
      <vt:lpstr>“There is a lad here who has five barley loaves and two small fish, but what are they among so many?” (John 6:9)</vt:lpstr>
      <vt:lpstr>Blaming Oneself Part 1</vt:lpstr>
      <vt:lpstr>Healthy Self-Blame (Godly Sorrow)</vt:lpstr>
      <vt:lpstr>Healthy Self-Blame (Godly Sorrow)</vt:lpstr>
      <vt:lpstr>Destructive Self-Blame (Satanic Condemnation)</vt:lpstr>
      <vt:lpstr>Why Do We Blame Ourselves?</vt:lpstr>
      <vt:lpstr>Pride in Disguise</vt:lpstr>
      <vt:lpstr>Excessive focus on my weaknesses and failures</vt:lpstr>
      <vt:lpstr>Influence of the Enemy</vt:lpstr>
      <vt:lpstr>Childhood Wounds and Unresolved Guilt</vt:lpstr>
      <vt:lpstr>Distinguish between blaming a child vs teaching them responsibility and accountability</vt:lpstr>
      <vt:lpstr>Distinguish between blaming a child vs teaching them responsibility and accountability</vt:lpstr>
      <vt:lpstr>The Dangers and Sinfulness of Excessive Self-Blame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Gendi</dc:creator>
  <cp:lastModifiedBy>George</cp:lastModifiedBy>
  <cp:revision>1</cp:revision>
  <dcterms:created xsi:type="dcterms:W3CDTF">2025-02-16T05:56:14Z</dcterms:created>
  <dcterms:modified xsi:type="dcterms:W3CDTF">2025-02-16T21:59:11Z</dcterms:modified>
</cp:coreProperties>
</file>