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70" r:id="rId3"/>
    <p:sldId id="360" r:id="rId4"/>
    <p:sldId id="369" r:id="rId5"/>
    <p:sldId id="361" r:id="rId6"/>
    <p:sldId id="364" r:id="rId7"/>
    <p:sldId id="362" r:id="rId8"/>
    <p:sldId id="365" r:id="rId9"/>
    <p:sldId id="366" r:id="rId10"/>
    <p:sldId id="367" r:id="rId11"/>
    <p:sldId id="368" r:id="rId12"/>
  </p:sldIdLst>
  <p:sldSz cx="9144000" cy="6858000" type="screen4x3"/>
  <p:notesSz cx="6858000" cy="9144000"/>
  <p:custShowLst>
    <p:custShow name="Custom Show 1 - case 9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3" autoAdjust="0"/>
    <p:restoredTop sz="84127" autoAdjust="0"/>
  </p:normalViewPr>
  <p:slideViewPr>
    <p:cSldViewPr>
      <p:cViewPr>
        <p:scale>
          <a:sx n="50" d="100"/>
          <a:sy n="50" d="100"/>
        </p:scale>
        <p:origin x="-1674" y="-9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5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B2D5B-204B-47BC-AEAF-92A3926844E6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9EB78-191E-4582-88A1-0FB2D1AD72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757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9EB78-191E-4582-88A1-0FB2D1AD725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 smtClean="0"/>
              <a:t>Slave;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 person who serves in bondage;</a:t>
            </a:r>
            <a:endParaRPr lang="en-US" dirty="0" smtClean="0"/>
          </a:p>
          <a:p>
            <a:pPr marL="171450" indent="-171450">
              <a:buFont typeface="Arial" charset="0"/>
              <a:buChar char="•"/>
            </a:pPr>
            <a:r>
              <a:rPr lang="en-US" dirty="0" smtClean="0"/>
              <a:t>Servants/slaves of </a:t>
            </a:r>
            <a:r>
              <a:rPr lang="en-US" dirty="0" smtClean="0"/>
              <a:t>Christ : “</a:t>
            </a:r>
            <a:r>
              <a:rPr lang="en-US" dirty="0" err="1" smtClean="0"/>
              <a:t>khd</a:t>
            </a:r>
            <a:r>
              <a:rPr lang="en-US" dirty="0" smtClean="0"/>
              <a:t>-dam”</a:t>
            </a:r>
            <a:endParaRPr lang="en-US" dirty="0" smtClean="0"/>
          </a:p>
          <a:p>
            <a:pPr marL="171450" indent="-171450">
              <a:buFont typeface="Arial" charset="0"/>
              <a:buChar char="•"/>
            </a:pPr>
            <a:r>
              <a:rPr lang="en-US" dirty="0" smtClean="0"/>
              <a:t>We do</a:t>
            </a:r>
            <a:r>
              <a:rPr lang="en-US" baseline="0" dirty="0" smtClean="0"/>
              <a:t> not expect wages</a:t>
            </a:r>
          </a:p>
          <a:p>
            <a:pPr marL="628650" lvl="1" indent="-171450">
              <a:buFont typeface="Arial" charset="0"/>
              <a:buChar char="•"/>
            </a:pPr>
            <a:r>
              <a:rPr lang="en-US" baseline="0" dirty="0" smtClean="0"/>
              <a:t>“W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 you have done all those things which you are commanded, say, ‘We are 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unprofitable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servants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We have done what was our duty to do.’” (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Lk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17:10)</a:t>
            </a:r>
          </a:p>
          <a:p>
            <a:pPr marL="628650" lvl="1" indent="-171450">
              <a:buFont typeface="Arial" charset="0"/>
              <a:buChar char="•"/>
            </a:pPr>
            <a:r>
              <a:rPr lang="en-US" dirty="0" smtClean="0"/>
              <a:t>No recognition</a:t>
            </a:r>
          </a:p>
          <a:p>
            <a:pPr marL="171450" lvl="0" indent="-171450">
              <a:buFont typeface="Arial" charset="0"/>
              <a:buChar char="•"/>
            </a:pPr>
            <a:r>
              <a:rPr lang="en-US" dirty="0" smtClean="0"/>
              <a:t>Do we serve for recognition?</a:t>
            </a:r>
          </a:p>
          <a:p>
            <a:pPr marL="171450" lvl="0" indent="-171450">
              <a:buFont typeface="Arial" charset="0"/>
              <a:buChar char="•"/>
            </a:pPr>
            <a:endParaRPr lang="en-US" dirty="0" smtClean="0"/>
          </a:p>
          <a:p>
            <a:pPr marL="171450" lvl="0" indent="-171450">
              <a:buFont typeface="Arial" charset="0"/>
              <a:buChar char="•"/>
            </a:pPr>
            <a:r>
              <a:rPr lang="en-US" dirty="0" smtClean="0"/>
              <a:t>Did Abram serve for recognition?</a:t>
            </a:r>
          </a:p>
          <a:p>
            <a:pPr marL="171450" indent="-1714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9EB78-191E-4582-88A1-0FB2D1AD725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817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 smtClean="0"/>
              <a:t>Preaching/Service</a:t>
            </a:r>
            <a:r>
              <a:rPr lang="en-US" baseline="0" dirty="0" smtClean="0"/>
              <a:t> is a debt!  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 smtClean="0"/>
              <a:t>We owe it to God’s people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 smtClean="0"/>
              <a:t>It is a necessity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 smtClean="0"/>
              <a:t>Did Abram feel the necessity to serve?</a:t>
            </a:r>
          </a:p>
          <a:p>
            <a:pPr marL="171450" indent="-171450">
              <a:buFont typeface="Arial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9EB78-191E-4582-88A1-0FB2D1AD725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79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 smtClean="0"/>
              <a:t>Ambassador:</a:t>
            </a:r>
            <a:r>
              <a:rPr lang="en-US" baseline="0" dirty="0" smtClean="0"/>
              <a:t> represents his country, his king, his president 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 smtClean="0"/>
              <a:t>Acts according to his country’s doctrine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 smtClean="0"/>
              <a:t>Spokesperson</a:t>
            </a:r>
            <a:r>
              <a:rPr lang="en-US" baseline="0" dirty="0" smtClean="0"/>
              <a:t> for the country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 smtClean="0"/>
              <a:t>His place of service belongs to the country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 smtClean="0"/>
              <a:t>Servant: representative of Christ, behaves according to the Doctrine, people see Christ in him, wherever he serves is Heaven</a:t>
            </a:r>
          </a:p>
          <a:p>
            <a:pPr marL="171450" indent="-171450">
              <a:buFont typeface="Arial" charset="0"/>
              <a:buChar char="•"/>
            </a:pPr>
            <a:endParaRPr lang="en-US" baseline="0" dirty="0" smtClean="0"/>
          </a:p>
          <a:p>
            <a:pPr marL="171450" indent="-171450">
              <a:buFont typeface="Arial" charset="0"/>
              <a:buChar char="•"/>
            </a:pPr>
            <a:r>
              <a:rPr lang="en-US" baseline="0" dirty="0" smtClean="0"/>
              <a:t>Did Abram feel that he is an ambassador? That his SS class is heaven?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9EB78-191E-4582-88A1-0FB2D1AD725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612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 smtClean="0"/>
              <a:t>Servant is called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 smtClean="0"/>
              <a:t>Born for service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 smtClean="0"/>
              <a:t>Cannot</a:t>
            </a:r>
            <a:r>
              <a:rPr lang="en-US" baseline="0" dirty="0" smtClean="0"/>
              <a:t> just stop serving</a:t>
            </a:r>
          </a:p>
          <a:p>
            <a:pPr marL="171450" indent="-171450">
              <a:buFont typeface="Arial" charset="0"/>
              <a:buChar char="•"/>
            </a:pPr>
            <a:endParaRPr lang="en-US" baseline="0" dirty="0" smtClean="0"/>
          </a:p>
          <a:p>
            <a:pPr marL="171450" indent="-171450">
              <a:buFont typeface="Arial" charset="0"/>
              <a:buChar char="•"/>
            </a:pPr>
            <a:r>
              <a:rPr lang="en-US" baseline="0" dirty="0" smtClean="0"/>
              <a:t>Did Abram feel that he was called and born </a:t>
            </a:r>
            <a:r>
              <a:rPr lang="en-US" baseline="0" smtClean="0"/>
              <a:t>to serve?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9EB78-191E-4582-88A1-0FB2D1AD725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090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5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3200399"/>
          </a:xfrm>
        </p:spPr>
        <p:txBody>
          <a:bodyPr>
            <a:noAutofit/>
          </a:bodyPr>
          <a:lstStyle/>
          <a:p>
            <a:r>
              <a:rPr lang="en-US" sz="9600" b="1" dirty="0">
                <a:latin typeface="Monotype Corsiva" panose="03010101010201010101" pitchFamily="66" charset="0"/>
              </a:rPr>
              <a:t>Case Studies in the Service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9143998" y="688848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 descr="http://www.strangenotions.com/wp-content/uploads/Bible-in-Schoo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454400"/>
            <a:ext cx="5105400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Lessons from Case 11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Goals of service according to St Paul:</a:t>
            </a:r>
          </a:p>
          <a:p>
            <a:r>
              <a:rPr lang="en-US" sz="3600" b="1" i="1" u="sng" dirty="0" smtClean="0"/>
              <a:t>III. AN AMBASSADOR !: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“Now then, we are ambassadors for Christ, as though God were pleading through us: we implore you on Christ’s behalf, be reconciled to God.</a:t>
            </a:r>
            <a:r>
              <a:rPr lang="en-US" sz="3600" b="1" dirty="0" smtClean="0">
                <a:solidFill>
                  <a:srgbClr val="FF0000"/>
                </a:solidFill>
              </a:rPr>
              <a:t>” (‭‭</a:t>
            </a:r>
            <a:r>
              <a:rPr lang="en-US" sz="3600" b="1" dirty="0">
                <a:solidFill>
                  <a:srgbClr val="FF0000"/>
                </a:solidFill>
              </a:rPr>
              <a:t>II Corinthians‬ ‭5:</a:t>
            </a:r>
            <a:r>
              <a:rPr lang="en-US" sz="3600" b="1" dirty="0" smtClean="0">
                <a:solidFill>
                  <a:srgbClr val="FF0000"/>
                </a:solidFill>
              </a:rPr>
              <a:t>20)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“Imitate me, just as I also imitate Christ.</a:t>
            </a:r>
            <a:r>
              <a:rPr lang="en-US" sz="3600" b="1" dirty="0" smtClean="0">
                <a:solidFill>
                  <a:srgbClr val="FF0000"/>
                </a:solidFill>
              </a:rPr>
              <a:t>” (‭‭</a:t>
            </a:r>
            <a:r>
              <a:rPr lang="en-US" sz="3600" b="1" dirty="0">
                <a:solidFill>
                  <a:srgbClr val="FF0000"/>
                </a:solidFill>
              </a:rPr>
              <a:t>I Corinthians‬ ‭11:</a:t>
            </a:r>
            <a:r>
              <a:rPr lang="en-US" sz="3600" b="1" dirty="0" smtClean="0">
                <a:solidFill>
                  <a:srgbClr val="FF0000"/>
                </a:solidFill>
              </a:rPr>
              <a:t>1)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Lessons from Case 11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/>
          </a:bodyPr>
          <a:lstStyle/>
          <a:p>
            <a:r>
              <a:rPr lang="en-US" sz="3600" b="1" dirty="0" smtClean="0"/>
              <a:t>Goals of service according to St Paul:</a:t>
            </a:r>
          </a:p>
          <a:p>
            <a:r>
              <a:rPr lang="en-US" b="1" i="1" u="sng" dirty="0" smtClean="0"/>
              <a:t>IV: CALLED FROM THE WOMB TO REVEAL CHRIST: 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“…it </a:t>
            </a:r>
            <a:r>
              <a:rPr lang="en-US" sz="3600" b="1" dirty="0">
                <a:solidFill>
                  <a:srgbClr val="FF0000"/>
                </a:solidFill>
              </a:rPr>
              <a:t>pleased God, who separated me from my mother’s womb and called me through His grace, to reveal His Son in me, that I might preach Him among the </a:t>
            </a:r>
            <a:r>
              <a:rPr lang="en-US" sz="3600" b="1" dirty="0" smtClean="0">
                <a:solidFill>
                  <a:srgbClr val="FF0000"/>
                </a:solidFill>
              </a:rPr>
              <a:t>Gentiles…” (Galatians‬ </a:t>
            </a:r>
            <a:r>
              <a:rPr lang="en-US" sz="3600" b="1" dirty="0">
                <a:solidFill>
                  <a:srgbClr val="FF0000"/>
                </a:solidFill>
              </a:rPr>
              <a:t>‭1:15-</a:t>
            </a:r>
            <a:r>
              <a:rPr lang="en-US" sz="3600" b="1" dirty="0" smtClean="0">
                <a:solidFill>
                  <a:srgbClr val="FF0000"/>
                </a:solidFill>
              </a:rPr>
              <a:t>16)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“Before </a:t>
            </a:r>
            <a:r>
              <a:rPr lang="en-US" sz="3600" b="1" dirty="0">
                <a:solidFill>
                  <a:srgbClr val="FF0000"/>
                </a:solidFill>
              </a:rPr>
              <a:t>I formed you in the womb I knew you; 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Before </a:t>
            </a:r>
            <a:r>
              <a:rPr lang="en-US" sz="3600" b="1" dirty="0">
                <a:solidFill>
                  <a:srgbClr val="FF0000"/>
                </a:solidFill>
              </a:rPr>
              <a:t>you were born I sanctified you; </a:t>
            </a:r>
            <a:r>
              <a:rPr lang="en-US" sz="3600" b="1" dirty="0" smtClean="0">
                <a:solidFill>
                  <a:srgbClr val="FF0000"/>
                </a:solidFill>
              </a:rPr>
              <a:t> I </a:t>
            </a:r>
            <a:r>
              <a:rPr lang="en-US" sz="3600" b="1" dirty="0">
                <a:solidFill>
                  <a:srgbClr val="FF0000"/>
                </a:solidFill>
              </a:rPr>
              <a:t>ordained you a prophet to the nations.” </a:t>
            </a:r>
            <a:r>
              <a:rPr lang="en-US" sz="3600" b="1" dirty="0" smtClean="0">
                <a:solidFill>
                  <a:srgbClr val="FF0000"/>
                </a:solidFill>
              </a:rPr>
              <a:t> (</a:t>
            </a:r>
            <a:r>
              <a:rPr lang="en-US" sz="3600" b="1" dirty="0" err="1" smtClean="0">
                <a:solidFill>
                  <a:srgbClr val="FF0000"/>
                </a:solidFill>
              </a:rPr>
              <a:t>Jer</a:t>
            </a:r>
            <a:r>
              <a:rPr lang="en-US" sz="3600" b="1" dirty="0" smtClean="0">
                <a:solidFill>
                  <a:srgbClr val="FF0000"/>
                </a:solidFill>
              </a:rPr>
              <a:t> 1:5)</a:t>
            </a:r>
          </a:p>
          <a:p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2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11: lackadaisical </a:t>
            </a:r>
            <a:r>
              <a:rPr lang="en-US" dirty="0" smtClean="0"/>
              <a:t>Servant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C</a:t>
            </a:r>
            <a:r>
              <a:rPr lang="en-US" sz="6000" b="1" dirty="0" smtClean="0"/>
              <a:t>ase 11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Abram is a 21 YO 5th grade servant, who has been serving for 2 years. He was invited to service after graduating pre-servants class in church. </a:t>
            </a:r>
          </a:p>
          <a:p>
            <a:r>
              <a:rPr lang="en-US" sz="3600" dirty="0" smtClean="0"/>
              <a:t>Prior to that, Abram had a life very distant from God, with all kinds of sins done during his junior high and early high school years. </a:t>
            </a:r>
          </a:p>
        </p:txBody>
      </p:sp>
    </p:spTree>
    <p:extLst>
      <p:ext uri="{BB962C8B-B14F-4D97-AF65-F5344CB8AC3E}">
        <p14:creationId xmlns:p14="http://schemas.microsoft.com/office/powerpoint/2010/main" val="214053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Case 11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His heart was touched by seeing his older church  brothers serving in church and how they presented to him a Christ- like life by both their actions and words.</a:t>
            </a:r>
          </a:p>
          <a:p>
            <a:r>
              <a:rPr lang="en-US" sz="3600" dirty="0"/>
              <a:t>He loved Christ, confessed his sins to his father of confession and told him </a:t>
            </a:r>
            <a:r>
              <a:rPr lang="en-US" sz="3600" dirty="0" smtClean="0"/>
              <a:t>“I </a:t>
            </a:r>
            <a:r>
              <a:rPr lang="en-US" sz="3600" dirty="0"/>
              <a:t>feel indebted to Christ who saved my life, “what can I do?” 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3895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Case 11 cont’d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915400" cy="5562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After </a:t>
            </a:r>
            <a:r>
              <a:rPr lang="en-US" sz="3600" dirty="0"/>
              <a:t>giving him a spiritual </a:t>
            </a:r>
            <a:r>
              <a:rPr lang="en-US" sz="3600" dirty="0" smtClean="0"/>
              <a:t>canon </a:t>
            </a:r>
            <a:r>
              <a:rPr lang="en-US" sz="3600" dirty="0"/>
              <a:t>and gradually </a:t>
            </a:r>
            <a:r>
              <a:rPr lang="en-US" sz="3600" dirty="0" smtClean="0"/>
              <a:t>following </a:t>
            </a:r>
            <a:r>
              <a:rPr lang="en-US" sz="3600" dirty="0"/>
              <a:t>him through it, his father of </a:t>
            </a:r>
            <a:r>
              <a:rPr lang="en-US" sz="3600" dirty="0" smtClean="0"/>
              <a:t>confession </a:t>
            </a:r>
            <a:r>
              <a:rPr lang="en-US" sz="3600" dirty="0"/>
              <a:t>recommended him to </a:t>
            </a:r>
            <a:r>
              <a:rPr lang="en-US" sz="3600" dirty="0" smtClean="0"/>
              <a:t>pre-servants </a:t>
            </a:r>
            <a:r>
              <a:rPr lang="en-US" sz="3600" dirty="0"/>
              <a:t>class.</a:t>
            </a:r>
          </a:p>
          <a:p>
            <a:r>
              <a:rPr lang="en-US" sz="3600" dirty="0"/>
              <a:t>After graduating and serving for one and a half years, </a:t>
            </a:r>
            <a:r>
              <a:rPr lang="en-US" sz="3600" dirty="0" smtClean="0"/>
              <a:t>Abram </a:t>
            </a:r>
            <a:r>
              <a:rPr lang="en-US" sz="3600" dirty="0"/>
              <a:t>started to lose his </a:t>
            </a:r>
            <a:r>
              <a:rPr lang="en-US" sz="3600" dirty="0" smtClean="0"/>
              <a:t>enthusiasm..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4134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Case 11 cont’d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9144000" cy="6629400"/>
          </a:xfrm>
        </p:spPr>
        <p:txBody>
          <a:bodyPr>
            <a:noAutofit/>
          </a:bodyPr>
          <a:lstStyle/>
          <a:p>
            <a:r>
              <a:rPr lang="en-US" sz="3400" dirty="0"/>
              <a:t>When he first started, he used to put service ahead of everything in his </a:t>
            </a:r>
            <a:r>
              <a:rPr lang="en-US" sz="3400" dirty="0" smtClean="0"/>
              <a:t>life. He had learned from his older church servants that he has to be a role model to his children</a:t>
            </a:r>
            <a:r>
              <a:rPr lang="en-US" sz="3400" dirty="0"/>
              <a:t> </a:t>
            </a:r>
            <a:r>
              <a:rPr lang="en-US" sz="3400" dirty="0" smtClean="0"/>
              <a:t>and declined participating in inappropriate behavior.  </a:t>
            </a:r>
          </a:p>
          <a:p>
            <a:r>
              <a:rPr lang="en-US" sz="3400" dirty="0" smtClean="0"/>
              <a:t>Gradually, Abram started to skip liturgy and SS to finish college assignments on Sundays. Then, he started to attend  SS only if he didn’t have </a:t>
            </a:r>
            <a:r>
              <a:rPr lang="en-US" sz="3400" dirty="0"/>
              <a:t>a </a:t>
            </a:r>
            <a:r>
              <a:rPr lang="en-US" sz="3400" dirty="0" smtClean="0"/>
              <a:t>social </a:t>
            </a:r>
            <a:r>
              <a:rPr lang="en-US" sz="3400" dirty="0"/>
              <a:t>event </a:t>
            </a:r>
            <a:r>
              <a:rPr lang="en-US" sz="3400" dirty="0" smtClean="0"/>
              <a:t>in the week end to hangout with his friends. </a:t>
            </a:r>
          </a:p>
          <a:p>
            <a:r>
              <a:rPr lang="en-US" sz="3400" dirty="0" smtClean="0"/>
              <a:t>Eventually, Abram started  to attend SS only if he is assigned to speak !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7374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Case 11 Questions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Q1: Does Abram have a problem?</a:t>
            </a:r>
            <a:endParaRPr lang="en-US" sz="3600" dirty="0"/>
          </a:p>
          <a:p>
            <a:r>
              <a:rPr lang="en-US" sz="3600" dirty="0" smtClean="0"/>
              <a:t>Q2: What is Abram’s problem?</a:t>
            </a:r>
          </a:p>
          <a:p>
            <a:r>
              <a:rPr lang="en-US" sz="3600" dirty="0" smtClean="0"/>
              <a:t>Q3: Did Abram start wrong?</a:t>
            </a:r>
            <a:endParaRPr lang="en-US" sz="3600" dirty="0"/>
          </a:p>
          <a:p>
            <a:r>
              <a:rPr lang="en-US" sz="3600" dirty="0" smtClean="0"/>
              <a:t>Q4: What is the deep cause(s) of Abrams's problem?</a:t>
            </a:r>
          </a:p>
          <a:p>
            <a:r>
              <a:rPr lang="en-US" sz="3600" dirty="0" smtClean="0"/>
              <a:t>Q5: Is there any hope in Abram?!!</a:t>
            </a:r>
          </a:p>
          <a:p>
            <a:r>
              <a:rPr lang="en-US" sz="3600" dirty="0" smtClean="0"/>
              <a:t>Q6: How could Abram’s problem be solved ?</a:t>
            </a:r>
          </a:p>
          <a:p>
            <a:r>
              <a:rPr lang="en-US" sz="3600" dirty="0" smtClean="0"/>
              <a:t>Q7: What are the correct incentives for service 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Lessons from Case 11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/>
              <a:t>Goals of service according to St Paul:</a:t>
            </a:r>
          </a:p>
          <a:p>
            <a:r>
              <a:rPr lang="en-US" sz="3600" dirty="0" smtClean="0"/>
              <a:t>I. </a:t>
            </a:r>
            <a:r>
              <a:rPr lang="en-US" sz="3600" b="1" i="1" u="sng" dirty="0" smtClean="0"/>
              <a:t> A BONDSERVANT OF CHRIST !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“Paul, a bondservant of Jesus Christ, called to be an apostle, separated to the gospel of God</a:t>
            </a:r>
            <a:r>
              <a:rPr lang="en-US" sz="3600" b="1" dirty="0" smtClean="0">
                <a:solidFill>
                  <a:srgbClr val="FF0000"/>
                </a:solidFill>
              </a:rPr>
              <a:t>” (‭‭</a:t>
            </a:r>
            <a:r>
              <a:rPr lang="en-US" sz="3600" b="1" dirty="0">
                <a:solidFill>
                  <a:srgbClr val="FF0000"/>
                </a:solidFill>
              </a:rPr>
              <a:t>Romans‬ ‭1:</a:t>
            </a:r>
            <a:r>
              <a:rPr lang="en-US" sz="3600" b="1" dirty="0" smtClean="0">
                <a:solidFill>
                  <a:srgbClr val="FF0000"/>
                </a:solidFill>
              </a:rPr>
              <a:t>1‬)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“You were bought at a price; do not become slaves of men.</a:t>
            </a:r>
            <a:r>
              <a:rPr lang="en-US" sz="3600" b="1" dirty="0" smtClean="0">
                <a:solidFill>
                  <a:srgbClr val="FF0000"/>
                </a:solidFill>
              </a:rPr>
              <a:t>” (</a:t>
            </a:r>
            <a:r>
              <a:rPr lang="en-US" sz="3600" b="1" dirty="0">
                <a:solidFill>
                  <a:srgbClr val="FF0000"/>
                </a:solidFill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</a:rPr>
              <a:t>Corinthians</a:t>
            </a:r>
            <a:r>
              <a:rPr lang="en-US" sz="3600" b="1" dirty="0">
                <a:solidFill>
                  <a:srgbClr val="FF0000"/>
                </a:solidFill>
              </a:rPr>
              <a:t>‬ ‭7:</a:t>
            </a:r>
            <a:r>
              <a:rPr lang="en-US" sz="3600" b="1" dirty="0" smtClean="0">
                <a:solidFill>
                  <a:srgbClr val="FF0000"/>
                </a:solidFill>
              </a:rPr>
              <a:t>23‬) </a:t>
            </a:r>
          </a:p>
          <a:p>
            <a:endParaRPr lang="en-US" sz="3600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20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Lessons from Case 11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/>
              <a:t>Goals of service according to St Paul:</a:t>
            </a:r>
          </a:p>
          <a:p>
            <a:r>
              <a:rPr lang="en-US" sz="3600" b="1" i="1" u="sng" dirty="0" smtClean="0"/>
              <a:t>II. A DEBTOR !:</a:t>
            </a:r>
            <a:endParaRPr lang="en-US" sz="3600" b="1" i="1" u="sng" dirty="0" smtClean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FF0000"/>
                </a:solidFill>
              </a:rPr>
              <a:t>“I am a debtor both to Greeks and to barbarians, both to wise and to unwise.</a:t>
            </a:r>
            <a:r>
              <a:rPr lang="en-US" sz="3600" b="1" dirty="0" smtClean="0">
                <a:solidFill>
                  <a:srgbClr val="FF0000"/>
                </a:solidFill>
              </a:rPr>
              <a:t>” (‭‭</a:t>
            </a:r>
            <a:r>
              <a:rPr lang="en-US" sz="3600" b="1" dirty="0">
                <a:solidFill>
                  <a:srgbClr val="FF0000"/>
                </a:solidFill>
              </a:rPr>
              <a:t>Romans‬ ‭1:</a:t>
            </a:r>
            <a:r>
              <a:rPr lang="en-US" sz="3600" b="1" dirty="0" smtClean="0">
                <a:solidFill>
                  <a:srgbClr val="FF0000"/>
                </a:solidFill>
              </a:rPr>
              <a:t>14)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For if I preach the gospel, I have nothing to boast of, for necessity is laid upon me; yes, woe is me if I do not preach the gospel!</a:t>
            </a:r>
            <a:r>
              <a:rPr lang="en-US" sz="3600" b="1" dirty="0" smtClean="0">
                <a:solidFill>
                  <a:srgbClr val="FF0000"/>
                </a:solidFill>
              </a:rPr>
              <a:t>” (‭‭</a:t>
            </a:r>
            <a:r>
              <a:rPr lang="en-US" sz="3600" b="1" dirty="0">
                <a:solidFill>
                  <a:srgbClr val="FF0000"/>
                </a:solidFill>
              </a:rPr>
              <a:t>I Corinthians‬ ‭9:</a:t>
            </a:r>
            <a:r>
              <a:rPr lang="en-US" sz="3600" b="1" dirty="0" smtClean="0">
                <a:solidFill>
                  <a:srgbClr val="FF0000"/>
                </a:solidFill>
              </a:rPr>
              <a:t>16)</a:t>
            </a:r>
          </a:p>
          <a:p>
            <a:endParaRPr lang="en-US" sz="3600" b="1" dirty="0" smtClean="0">
              <a:solidFill>
                <a:srgbClr val="FF0000"/>
              </a:solidFill>
            </a:endParaRPr>
          </a:p>
          <a:p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45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8368</TotalTime>
  <Words>772</Words>
  <Application>Microsoft Office PowerPoint</Application>
  <PresentationFormat>On-screen Show (4:3)</PresentationFormat>
  <Paragraphs>73</Paragraphs>
  <Slides>11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  <vt:variant>
        <vt:lpstr>Custom Shows</vt:lpstr>
      </vt:variant>
      <vt:variant>
        <vt:i4>1</vt:i4>
      </vt:variant>
    </vt:vector>
  </HeadingPairs>
  <TitlesOfParts>
    <vt:vector size="13" baseType="lpstr">
      <vt:lpstr>Office Theme</vt:lpstr>
      <vt:lpstr>Case Studies in the Service </vt:lpstr>
      <vt:lpstr>Case 11: lackadaisical Servant</vt:lpstr>
      <vt:lpstr>Case 11</vt:lpstr>
      <vt:lpstr>Case 11 cont’d</vt:lpstr>
      <vt:lpstr>Case 11 cont’d</vt:lpstr>
      <vt:lpstr>Case 11 cont’d</vt:lpstr>
      <vt:lpstr>Case 11 Questions</vt:lpstr>
      <vt:lpstr>Lessons from Case 11</vt:lpstr>
      <vt:lpstr>Lessons from Case 11</vt:lpstr>
      <vt:lpstr>Lessons from Case 11</vt:lpstr>
      <vt:lpstr>Lessons from Case 11</vt:lpstr>
      <vt:lpstr>Custom Show 1 - case 9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Case Presentations</dc:title>
  <dc:creator>ristafan</dc:creator>
  <cp:lastModifiedBy>Gerges Gad</cp:lastModifiedBy>
  <cp:revision>116</cp:revision>
  <dcterms:created xsi:type="dcterms:W3CDTF">2006-08-16T00:00:00Z</dcterms:created>
  <dcterms:modified xsi:type="dcterms:W3CDTF">2017-02-04T21:12:23Z</dcterms:modified>
</cp:coreProperties>
</file>