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1282" y="5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orizon.png"/>
          <p:cNvPicPr>
            <a:picLocks noChangeAspect="1"/>
          </p:cNvPicPr>
          <p:nvPr/>
        </p:nvPicPr>
        <p:blipFill>
          <a:blip r:embed="rId2" cstate="print"/>
          <a:srcRect t="33333"/>
          <a:stretch>
            <a:fillRect/>
          </a:stretch>
        </p:blipFill>
        <p:spPr>
          <a:xfrm>
            <a:off x="0" y="0"/>
            <a:ext cx="9144000" cy="457200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5F87C0-4541-4878-A9BC-2985AC197682}" type="datetimeFigureOut">
              <a:rPr lang="en-US" smtClean="0"/>
              <a:t>5/24/2017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D481B1-8E32-4877-A8E1-BA41652DA525}" type="slidenum">
              <a:rPr lang="en-US" smtClean="0"/>
              <a:t>‹#›</a:t>
            </a:fld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19200" y="3886200"/>
            <a:ext cx="6400800" cy="1752600"/>
          </a:xfrm>
        </p:spPr>
        <p:txBody>
          <a:bodyPr>
            <a:normAutofit/>
          </a:bodyPr>
          <a:lstStyle>
            <a:lvl1pPr marL="0" indent="0" algn="ctr">
              <a:buNone/>
              <a:defRPr sz="170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007888"/>
            <a:ext cx="7772400" cy="1470025"/>
          </a:xfrm>
        </p:spPr>
        <p:txBody>
          <a:bodyPr/>
          <a:lstStyle>
            <a:lvl1pPr algn="ctr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5F87C0-4541-4878-A9BC-2985AC197682}" type="datetimeFigureOut">
              <a:rPr lang="en-US" smtClean="0"/>
              <a:t>5/24/2017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D481B1-8E32-4877-A8E1-BA41652DA52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5F87C0-4541-4878-A9BC-2985AC197682}" type="datetimeFigureOut">
              <a:rPr lang="en-US" smtClean="0"/>
              <a:t>5/24/2017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D481B1-8E32-4877-A8E1-BA41652DA52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5F87C0-4541-4878-A9BC-2985AC197682}" type="datetimeFigureOut">
              <a:rPr lang="en-US" smtClean="0"/>
              <a:t>5/24/2017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D481B1-8E32-4877-A8E1-BA41652DA525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609600" y="1600200"/>
            <a:ext cx="79248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4962525"/>
            <a:ext cx="7885113" cy="1362075"/>
          </a:xfrm>
        </p:spPr>
        <p:txBody>
          <a:bodyPr anchor="t"/>
          <a:lstStyle>
            <a:lvl1pPr algn="l">
              <a:defRPr sz="3200" b="0" i="0" cap="all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3462338"/>
            <a:ext cx="7885113" cy="1500187"/>
          </a:xfrm>
        </p:spPr>
        <p:txBody>
          <a:bodyPr anchor="b">
            <a:normAutofit/>
          </a:bodyPr>
          <a:lstStyle>
            <a:lvl1pPr marL="0" indent="0">
              <a:buNone/>
              <a:defRPr sz="1700" baseline="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5F87C0-4541-4878-A9BC-2985AC197682}" type="datetimeFigureOut">
              <a:rPr lang="en-US" smtClean="0"/>
              <a:t>5/24/2017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D481B1-8E32-4877-A8E1-BA41652DA52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609600" y="1600200"/>
            <a:ext cx="3733800" cy="4114800"/>
          </a:xfrm>
        </p:spPr>
        <p:txBody>
          <a:bodyPr/>
          <a:lstStyle>
            <a:lvl5pPr>
              <a:defRPr/>
            </a:lvl5pPr>
            <a:lvl6pPr>
              <a:buClr>
                <a:schemeClr val="tx2"/>
              </a:buClr>
              <a:buFont typeface="Arial" pitchFamily="34" charset="0"/>
              <a:buChar char="•"/>
              <a:defRPr/>
            </a:lvl6pPr>
            <a:lvl7pPr>
              <a:buClr>
                <a:schemeClr val="tx2"/>
              </a:buClr>
              <a:buFont typeface="Arial" pitchFamily="34" charset="0"/>
              <a:buChar char="•"/>
              <a:defRPr/>
            </a:lvl7pPr>
            <a:lvl8pPr>
              <a:buClr>
                <a:schemeClr val="tx2"/>
              </a:buClr>
              <a:buFont typeface="Arial" pitchFamily="34" charset="0"/>
              <a:buChar char="•"/>
              <a:defRPr/>
            </a:lvl8pPr>
            <a:lvl9pPr>
              <a:buClr>
                <a:schemeClr val="tx2"/>
              </a:buClr>
              <a:buFont typeface="Arial" pitchFamily="34" charset="0"/>
              <a:buChar char="•"/>
              <a:defRPr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800600" y="1600200"/>
            <a:ext cx="3733800" cy="4114800"/>
          </a:xfrm>
        </p:spPr>
        <p:txBody>
          <a:bodyPr/>
          <a:lstStyle>
            <a:lvl6pPr>
              <a:buClr>
                <a:schemeClr val="tx2"/>
              </a:buClr>
              <a:defRPr/>
            </a:lvl6pPr>
            <a:lvl7pPr>
              <a:buClr>
                <a:schemeClr val="tx2"/>
              </a:buClr>
              <a:defRPr/>
            </a:lvl7pPr>
            <a:lvl8pPr>
              <a:buClr>
                <a:schemeClr val="tx2"/>
              </a:buClr>
              <a:defRPr/>
            </a:lvl8pPr>
            <a:lvl9pPr>
              <a:buClr>
                <a:schemeClr val="tx2"/>
              </a:buClr>
              <a:defRPr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5F87C0-4541-4878-A9BC-2985AC197682}" type="datetimeFigureOut">
              <a:rPr lang="en-US" smtClean="0"/>
              <a:t>5/24/2017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D481B1-8E32-4877-A8E1-BA41652DA52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800600" y="2209800"/>
            <a:ext cx="3733800" cy="3505200"/>
          </a:xfrm>
        </p:spPr>
        <p:txBody>
          <a:bodyPr/>
          <a:lstStyle>
            <a:lvl6pPr>
              <a:buClr>
                <a:schemeClr val="tx2"/>
              </a:buClr>
              <a:defRPr/>
            </a:lvl6pPr>
            <a:lvl7pPr>
              <a:buClr>
                <a:schemeClr val="tx2"/>
              </a:buClr>
              <a:defRPr/>
            </a:lvl7pPr>
            <a:lvl8pPr>
              <a:buClr>
                <a:schemeClr val="tx2"/>
              </a:buClr>
              <a:defRPr/>
            </a:lvl8pPr>
            <a:lvl9pPr>
              <a:buClr>
                <a:schemeClr val="tx2"/>
              </a:buClr>
              <a:defRPr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609600" y="2209800"/>
            <a:ext cx="3733800" cy="3505200"/>
          </a:xfrm>
        </p:spPr>
        <p:txBody>
          <a:bodyPr/>
          <a:lstStyle>
            <a:lvl6pPr>
              <a:buClr>
                <a:schemeClr val="tx2"/>
              </a:buClr>
              <a:defRPr/>
            </a:lvl6pPr>
            <a:lvl7pPr>
              <a:buClr>
                <a:schemeClr val="tx2"/>
              </a:buClr>
              <a:defRPr/>
            </a:lvl7pPr>
            <a:lvl8pPr>
              <a:buClr>
                <a:schemeClr val="tx2"/>
              </a:buClr>
              <a:defRPr/>
            </a:lvl8pPr>
            <a:lvl9pPr>
              <a:buClr>
                <a:schemeClr val="tx2"/>
              </a:buClr>
              <a:defRPr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199"/>
            <a:ext cx="3733800" cy="574675"/>
          </a:xfrm>
        </p:spPr>
        <p:txBody>
          <a:bodyPr anchor="b">
            <a:normAutofit/>
          </a:bodyPr>
          <a:lstStyle>
            <a:lvl1pPr marL="0" indent="0">
              <a:buNone/>
              <a:defRPr sz="1700" b="0" i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00600" y="1600199"/>
            <a:ext cx="3733800" cy="574675"/>
          </a:xfrm>
        </p:spPr>
        <p:txBody>
          <a:bodyPr anchor="b">
            <a:normAutofit/>
          </a:bodyPr>
          <a:lstStyle>
            <a:lvl1pPr marL="0" indent="0">
              <a:buNone/>
              <a:defRPr sz="1700" b="0" i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5F87C0-4541-4878-A9BC-2985AC197682}" type="datetimeFigureOut">
              <a:rPr lang="en-US" smtClean="0"/>
              <a:t>5/24/2017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D481B1-8E32-4877-A8E1-BA41652DA52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5F87C0-4541-4878-A9BC-2985AC197682}" type="datetimeFigureOut">
              <a:rPr lang="en-US" smtClean="0"/>
              <a:t>5/24/2017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D481B1-8E32-4877-A8E1-BA41652DA52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5F87C0-4541-4878-A9BC-2985AC197682}" type="datetimeFigureOut">
              <a:rPr lang="en-US" smtClean="0"/>
              <a:t>5/24/2017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D481B1-8E32-4877-A8E1-BA41652DA52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962400" y="1447800"/>
            <a:ext cx="4648200" cy="4267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1447800"/>
            <a:ext cx="2971800" cy="1097280"/>
          </a:xfrm>
        </p:spPr>
        <p:txBody>
          <a:bodyPr anchor="b"/>
          <a:lstStyle>
            <a:lvl1pPr algn="l">
              <a:defRPr sz="1800" b="0" i="0" cap="none" baseline="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12648" y="2547891"/>
            <a:ext cx="2971800" cy="3167109"/>
          </a:xfrm>
        </p:spPr>
        <p:txBody>
          <a:bodyPr tIns="9144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5F87C0-4541-4878-A9BC-2985AC197682}" type="datetimeFigureOut">
              <a:rPr lang="en-US" smtClean="0"/>
              <a:t>5/24/2017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D481B1-8E32-4877-A8E1-BA41652DA52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horizon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447800"/>
            <a:ext cx="2971800" cy="1097280"/>
          </a:xfrm>
        </p:spPr>
        <p:txBody>
          <a:bodyPr anchor="b"/>
          <a:lstStyle>
            <a:lvl1pPr algn="l">
              <a:defRPr sz="1800" b="0" i="0" cap="none" baseline="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657344" y="1447800"/>
            <a:ext cx="3419856" cy="3474720"/>
          </a:xfrm>
          <a:custGeom>
            <a:avLst/>
            <a:gdLst>
              <a:gd name="connsiteX0" fmla="*/ 0 w 3419856"/>
              <a:gd name="connsiteY0" fmla="*/ 74450 h 3429000"/>
              <a:gd name="connsiteX1" fmla="*/ 21806 w 3419856"/>
              <a:gd name="connsiteY1" fmla="*/ 21806 h 3429000"/>
              <a:gd name="connsiteX2" fmla="*/ 74450 w 3419856"/>
              <a:gd name="connsiteY2" fmla="*/ 0 h 3429000"/>
              <a:gd name="connsiteX3" fmla="*/ 3345406 w 3419856"/>
              <a:gd name="connsiteY3" fmla="*/ 0 h 3429000"/>
              <a:gd name="connsiteX4" fmla="*/ 3398050 w 3419856"/>
              <a:gd name="connsiteY4" fmla="*/ 21806 h 3429000"/>
              <a:gd name="connsiteX5" fmla="*/ 3419856 w 3419856"/>
              <a:gd name="connsiteY5" fmla="*/ 74450 h 3429000"/>
              <a:gd name="connsiteX6" fmla="*/ 3419856 w 3419856"/>
              <a:gd name="connsiteY6" fmla="*/ 3354550 h 3429000"/>
              <a:gd name="connsiteX7" fmla="*/ 3398050 w 3419856"/>
              <a:gd name="connsiteY7" fmla="*/ 3407194 h 3429000"/>
              <a:gd name="connsiteX8" fmla="*/ 3345406 w 3419856"/>
              <a:gd name="connsiteY8" fmla="*/ 3429000 h 3429000"/>
              <a:gd name="connsiteX9" fmla="*/ 74450 w 3419856"/>
              <a:gd name="connsiteY9" fmla="*/ 3429000 h 3429000"/>
              <a:gd name="connsiteX10" fmla="*/ 21806 w 3419856"/>
              <a:gd name="connsiteY10" fmla="*/ 3407194 h 3429000"/>
              <a:gd name="connsiteX11" fmla="*/ 0 w 3419856"/>
              <a:gd name="connsiteY11" fmla="*/ 3354550 h 3429000"/>
              <a:gd name="connsiteX12" fmla="*/ 0 w 3419856"/>
              <a:gd name="connsiteY12" fmla="*/ 74450 h 3429000"/>
              <a:gd name="connsiteX0" fmla="*/ 0 w 3419856"/>
              <a:gd name="connsiteY0" fmla="*/ 74450 h 3429000"/>
              <a:gd name="connsiteX1" fmla="*/ 21806 w 3419856"/>
              <a:gd name="connsiteY1" fmla="*/ 21806 h 3429000"/>
              <a:gd name="connsiteX2" fmla="*/ 74450 w 3419856"/>
              <a:gd name="connsiteY2" fmla="*/ 0 h 3429000"/>
              <a:gd name="connsiteX3" fmla="*/ 3345406 w 3419856"/>
              <a:gd name="connsiteY3" fmla="*/ 0 h 3429000"/>
              <a:gd name="connsiteX4" fmla="*/ 3398050 w 3419856"/>
              <a:gd name="connsiteY4" fmla="*/ 21806 h 3429000"/>
              <a:gd name="connsiteX5" fmla="*/ 3419856 w 3419856"/>
              <a:gd name="connsiteY5" fmla="*/ 74450 h 3429000"/>
              <a:gd name="connsiteX6" fmla="*/ 3419856 w 3419856"/>
              <a:gd name="connsiteY6" fmla="*/ 3354550 h 3429000"/>
              <a:gd name="connsiteX7" fmla="*/ 3398050 w 3419856"/>
              <a:gd name="connsiteY7" fmla="*/ 3407194 h 3429000"/>
              <a:gd name="connsiteX8" fmla="*/ 3345406 w 3419856"/>
              <a:gd name="connsiteY8" fmla="*/ 3429000 h 3429000"/>
              <a:gd name="connsiteX9" fmla="*/ 21806 w 3419856"/>
              <a:gd name="connsiteY9" fmla="*/ 3407194 h 3429000"/>
              <a:gd name="connsiteX10" fmla="*/ 0 w 3419856"/>
              <a:gd name="connsiteY10" fmla="*/ 3354550 h 3429000"/>
              <a:gd name="connsiteX11" fmla="*/ 0 w 3419856"/>
              <a:gd name="connsiteY11" fmla="*/ 74450 h 3429000"/>
              <a:gd name="connsiteX0" fmla="*/ 0 w 3964392"/>
              <a:gd name="connsiteY0" fmla="*/ 74450 h 3415968"/>
              <a:gd name="connsiteX1" fmla="*/ 21806 w 3964392"/>
              <a:gd name="connsiteY1" fmla="*/ 21806 h 3415968"/>
              <a:gd name="connsiteX2" fmla="*/ 74450 w 3964392"/>
              <a:gd name="connsiteY2" fmla="*/ 0 h 3415968"/>
              <a:gd name="connsiteX3" fmla="*/ 3345406 w 3964392"/>
              <a:gd name="connsiteY3" fmla="*/ 0 h 3415968"/>
              <a:gd name="connsiteX4" fmla="*/ 3398050 w 3964392"/>
              <a:gd name="connsiteY4" fmla="*/ 21806 h 3415968"/>
              <a:gd name="connsiteX5" fmla="*/ 3419856 w 3964392"/>
              <a:gd name="connsiteY5" fmla="*/ 74450 h 3415968"/>
              <a:gd name="connsiteX6" fmla="*/ 3419856 w 3964392"/>
              <a:gd name="connsiteY6" fmla="*/ 3354550 h 3415968"/>
              <a:gd name="connsiteX7" fmla="*/ 3398050 w 3964392"/>
              <a:gd name="connsiteY7" fmla="*/ 3407194 h 3415968"/>
              <a:gd name="connsiteX8" fmla="*/ 21806 w 3964392"/>
              <a:gd name="connsiteY8" fmla="*/ 3407194 h 3415968"/>
              <a:gd name="connsiteX9" fmla="*/ 0 w 3964392"/>
              <a:gd name="connsiteY9" fmla="*/ 3354550 h 3415968"/>
              <a:gd name="connsiteX10" fmla="*/ 0 w 3964392"/>
              <a:gd name="connsiteY10" fmla="*/ 74450 h 3415968"/>
              <a:gd name="connsiteX0" fmla="*/ 0 w 3964392"/>
              <a:gd name="connsiteY0" fmla="*/ 74450 h 3415968"/>
              <a:gd name="connsiteX1" fmla="*/ 21806 w 3964392"/>
              <a:gd name="connsiteY1" fmla="*/ 21806 h 3415968"/>
              <a:gd name="connsiteX2" fmla="*/ 74450 w 3964392"/>
              <a:gd name="connsiteY2" fmla="*/ 0 h 3415968"/>
              <a:gd name="connsiteX3" fmla="*/ 3345406 w 3964392"/>
              <a:gd name="connsiteY3" fmla="*/ 0 h 3415968"/>
              <a:gd name="connsiteX4" fmla="*/ 3398050 w 3964392"/>
              <a:gd name="connsiteY4" fmla="*/ 21806 h 3415968"/>
              <a:gd name="connsiteX5" fmla="*/ 3419856 w 3964392"/>
              <a:gd name="connsiteY5" fmla="*/ 74450 h 3415968"/>
              <a:gd name="connsiteX6" fmla="*/ 3419856 w 3964392"/>
              <a:gd name="connsiteY6" fmla="*/ 3354550 h 3415968"/>
              <a:gd name="connsiteX7" fmla="*/ 3398050 w 3964392"/>
              <a:gd name="connsiteY7" fmla="*/ 3407194 h 3415968"/>
              <a:gd name="connsiteX8" fmla="*/ 21806 w 3964392"/>
              <a:gd name="connsiteY8" fmla="*/ 3407194 h 3415968"/>
              <a:gd name="connsiteX9" fmla="*/ 0 w 3964392"/>
              <a:gd name="connsiteY9" fmla="*/ 3354550 h 3415968"/>
              <a:gd name="connsiteX10" fmla="*/ 0 w 3964392"/>
              <a:gd name="connsiteY10" fmla="*/ 74450 h 3415968"/>
              <a:gd name="connsiteX0" fmla="*/ 0 w 3968026"/>
              <a:gd name="connsiteY0" fmla="*/ 74450 h 3910007"/>
              <a:gd name="connsiteX1" fmla="*/ 21806 w 3968026"/>
              <a:gd name="connsiteY1" fmla="*/ 21806 h 3910007"/>
              <a:gd name="connsiteX2" fmla="*/ 74450 w 3968026"/>
              <a:gd name="connsiteY2" fmla="*/ 0 h 3910007"/>
              <a:gd name="connsiteX3" fmla="*/ 3345406 w 3968026"/>
              <a:gd name="connsiteY3" fmla="*/ 0 h 3910007"/>
              <a:gd name="connsiteX4" fmla="*/ 3398050 w 3968026"/>
              <a:gd name="connsiteY4" fmla="*/ 21806 h 3910007"/>
              <a:gd name="connsiteX5" fmla="*/ 3419856 w 3968026"/>
              <a:gd name="connsiteY5" fmla="*/ 74450 h 3910007"/>
              <a:gd name="connsiteX6" fmla="*/ 3419856 w 3968026"/>
              <a:gd name="connsiteY6" fmla="*/ 3354550 h 3910007"/>
              <a:gd name="connsiteX7" fmla="*/ 3398050 w 3968026"/>
              <a:gd name="connsiteY7" fmla="*/ 3407194 h 3910007"/>
              <a:gd name="connsiteX8" fmla="*/ 0 w 3968026"/>
              <a:gd name="connsiteY8" fmla="*/ 3354550 h 3910007"/>
              <a:gd name="connsiteX9" fmla="*/ 0 w 3968026"/>
              <a:gd name="connsiteY9" fmla="*/ 74450 h 3910007"/>
              <a:gd name="connsiteX0" fmla="*/ 0 w 3419856"/>
              <a:gd name="connsiteY0" fmla="*/ 74450 h 3901233"/>
              <a:gd name="connsiteX1" fmla="*/ 21806 w 3419856"/>
              <a:gd name="connsiteY1" fmla="*/ 21806 h 3901233"/>
              <a:gd name="connsiteX2" fmla="*/ 74450 w 3419856"/>
              <a:gd name="connsiteY2" fmla="*/ 0 h 3901233"/>
              <a:gd name="connsiteX3" fmla="*/ 3345406 w 3419856"/>
              <a:gd name="connsiteY3" fmla="*/ 0 h 3901233"/>
              <a:gd name="connsiteX4" fmla="*/ 3398050 w 3419856"/>
              <a:gd name="connsiteY4" fmla="*/ 21806 h 3901233"/>
              <a:gd name="connsiteX5" fmla="*/ 3419856 w 3419856"/>
              <a:gd name="connsiteY5" fmla="*/ 74450 h 3901233"/>
              <a:gd name="connsiteX6" fmla="*/ 3419856 w 3419856"/>
              <a:gd name="connsiteY6" fmla="*/ 3354550 h 3901233"/>
              <a:gd name="connsiteX7" fmla="*/ 0 w 3419856"/>
              <a:gd name="connsiteY7" fmla="*/ 3354550 h 3901233"/>
              <a:gd name="connsiteX8" fmla="*/ 0 w 3419856"/>
              <a:gd name="connsiteY8" fmla="*/ 74450 h 3901233"/>
              <a:gd name="connsiteX0" fmla="*/ 0 w 3419856"/>
              <a:gd name="connsiteY0" fmla="*/ 74450 h 3354550"/>
              <a:gd name="connsiteX1" fmla="*/ 21806 w 3419856"/>
              <a:gd name="connsiteY1" fmla="*/ 21806 h 3354550"/>
              <a:gd name="connsiteX2" fmla="*/ 74450 w 3419856"/>
              <a:gd name="connsiteY2" fmla="*/ 0 h 3354550"/>
              <a:gd name="connsiteX3" fmla="*/ 3345406 w 3419856"/>
              <a:gd name="connsiteY3" fmla="*/ 0 h 3354550"/>
              <a:gd name="connsiteX4" fmla="*/ 3398050 w 3419856"/>
              <a:gd name="connsiteY4" fmla="*/ 21806 h 3354550"/>
              <a:gd name="connsiteX5" fmla="*/ 3419856 w 3419856"/>
              <a:gd name="connsiteY5" fmla="*/ 74450 h 3354550"/>
              <a:gd name="connsiteX6" fmla="*/ 3419856 w 3419856"/>
              <a:gd name="connsiteY6" fmla="*/ 3354550 h 3354550"/>
              <a:gd name="connsiteX7" fmla="*/ 0 w 3419856"/>
              <a:gd name="connsiteY7" fmla="*/ 3354550 h 3354550"/>
              <a:gd name="connsiteX8" fmla="*/ 0 w 3419856"/>
              <a:gd name="connsiteY8" fmla="*/ 74450 h 3354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419856" h="3354550">
                <a:moveTo>
                  <a:pt x="0" y="74450"/>
                </a:moveTo>
                <a:cubicBezTo>
                  <a:pt x="0" y="54705"/>
                  <a:pt x="7844" y="35768"/>
                  <a:pt x="21806" y="21806"/>
                </a:cubicBezTo>
                <a:cubicBezTo>
                  <a:pt x="35768" y="7844"/>
                  <a:pt x="54705" y="0"/>
                  <a:pt x="74450" y="0"/>
                </a:cubicBezTo>
                <a:lnTo>
                  <a:pt x="3345406" y="0"/>
                </a:lnTo>
                <a:cubicBezTo>
                  <a:pt x="3365151" y="0"/>
                  <a:pt x="3384088" y="7844"/>
                  <a:pt x="3398050" y="21806"/>
                </a:cubicBezTo>
                <a:cubicBezTo>
                  <a:pt x="3412012" y="35768"/>
                  <a:pt x="3419856" y="54705"/>
                  <a:pt x="3419856" y="74450"/>
                </a:cubicBezTo>
                <a:lnTo>
                  <a:pt x="3419856" y="3354550"/>
                </a:lnTo>
                <a:lnTo>
                  <a:pt x="0" y="3354550"/>
                </a:lnTo>
                <a:lnTo>
                  <a:pt x="0" y="74450"/>
                </a:lnTo>
                <a:close/>
              </a:path>
            </a:pathLst>
          </a:custGeom>
        </p:spPr>
        <p:txBody>
          <a:bodyPr>
            <a:normAutofit/>
          </a:bodyPr>
          <a:lstStyle>
            <a:lvl1pPr marL="0" indent="0" algn="ctr">
              <a:buNone/>
              <a:defRPr sz="2000" baseline="0">
                <a:solidFill>
                  <a:schemeClr val="tx1">
                    <a:lumMod val="6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547890"/>
            <a:ext cx="2971800" cy="2405109"/>
          </a:xfrm>
        </p:spPr>
        <p:txBody>
          <a:bodyPr tIns="9144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5F87C0-4541-4878-A9BC-2985AC197682}" type="datetimeFigureOut">
              <a:rPr lang="en-US" smtClean="0"/>
              <a:t>5/24/2017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D481B1-8E32-4877-A8E1-BA41652DA52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orizon.pn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7924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715000" y="6356350"/>
            <a:ext cx="1524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strike="noStrike" spc="60" baseline="0">
                <a:solidFill>
                  <a:schemeClr val="tx1"/>
                </a:solidFill>
              </a:defRPr>
            </a:lvl1pPr>
          </a:lstStyle>
          <a:p>
            <a:fld id="{0F5F87C0-4541-4878-A9BC-2985AC197682}" type="datetimeFigureOut">
              <a:rPr lang="en-US" smtClean="0"/>
              <a:t>5/24/2017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6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cap="all" spc="60" baseline="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43800" y="6356350"/>
            <a:ext cx="990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aseline="0">
                <a:solidFill>
                  <a:schemeClr val="tx1"/>
                </a:solidFill>
              </a:defRPr>
            </a:lvl1pPr>
          </a:lstStyle>
          <a:p>
            <a:fld id="{48D481B1-8E32-4877-A8E1-BA41652DA525}" type="slidenum">
              <a:rPr lang="en-US" smtClean="0"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3000" kern="1200" cap="all" spc="50" baseline="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2667000" cy="914400"/>
          </a:xfrm>
        </p:spPr>
        <p:txBody>
          <a:bodyPr>
            <a:normAutofit/>
          </a:bodyPr>
          <a:lstStyle/>
          <a:p>
            <a:r>
              <a:rPr lang="en-US" sz="2800" b="1" dirty="0" smtClean="0">
                <a:latin typeface="Candara" panose="020E0502030303020204" pitchFamily="34" charset="0"/>
              </a:rPr>
              <a:t>John 16:32</a:t>
            </a:r>
            <a:endParaRPr lang="en-US" sz="2800" b="1" dirty="0">
              <a:latin typeface="Candara" panose="020E0502030303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52400" y="1219200"/>
            <a:ext cx="59436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 smtClean="0">
                <a:latin typeface="Candara" panose="020E0502030303020204" pitchFamily="34" charset="0"/>
              </a:rPr>
              <a:t>“…and </a:t>
            </a:r>
            <a:r>
              <a:rPr lang="en-US" sz="5400" dirty="0">
                <a:latin typeface="Candara" panose="020E0502030303020204" pitchFamily="34" charset="0"/>
              </a:rPr>
              <a:t>will leave Me </a:t>
            </a:r>
            <a:r>
              <a:rPr lang="en-US" sz="5400" dirty="0" smtClean="0">
                <a:latin typeface="Candara" panose="020E0502030303020204" pitchFamily="34" charset="0"/>
              </a:rPr>
              <a:t>alone”</a:t>
            </a:r>
            <a:endParaRPr lang="en-US" sz="5400" dirty="0">
              <a:latin typeface="Candara" panose="020E0502030303020204" pitchFamily="34" charset="0"/>
            </a:endParaRPr>
          </a:p>
        </p:txBody>
      </p:sp>
      <p:pic>
        <p:nvPicPr>
          <p:cNvPr id="1026" name="Picture 2" descr="Image result for walking away from jesu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0200" y="2209800"/>
            <a:ext cx="3405188" cy="255746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:p14="http://schemas.microsoft.com/office/powerpoint/2010/main" val="25100008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609600" y="1676400"/>
            <a:ext cx="5715000" cy="4267200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sz="2800" dirty="0" smtClean="0">
                <a:latin typeface="Candara" panose="020E0502030303020204" pitchFamily="34" charset="0"/>
              </a:rPr>
              <a:t>This </a:t>
            </a:r>
            <a:r>
              <a:rPr lang="en-US" sz="2800" dirty="0" smtClean="0">
                <a:latin typeface="Candara" panose="020E0502030303020204" pitchFamily="34" charset="0"/>
              </a:rPr>
              <a:t>was what </a:t>
            </a:r>
            <a:r>
              <a:rPr lang="en-US" sz="2800" dirty="0" smtClean="0">
                <a:latin typeface="Candara" panose="020E0502030303020204" pitchFamily="34" charset="0"/>
              </a:rPr>
              <a:t>made the young rich ruler </a:t>
            </a:r>
            <a:r>
              <a:rPr lang="en-US" sz="2800" dirty="0" smtClean="0">
                <a:latin typeface="Candara" panose="020E0502030303020204" pitchFamily="34" charset="0"/>
              </a:rPr>
              <a:t>turn </a:t>
            </a:r>
            <a:r>
              <a:rPr lang="en-US" sz="2800" dirty="0" smtClean="0">
                <a:latin typeface="Candara" panose="020E0502030303020204" pitchFamily="34" charset="0"/>
              </a:rPr>
              <a:t>away from the Lord </a:t>
            </a:r>
            <a:r>
              <a:rPr lang="en-US" sz="2800" dirty="0" smtClean="0">
                <a:latin typeface="Candara" panose="020E0502030303020204" pitchFamily="34" charset="0"/>
              </a:rPr>
              <a:t>Jesus: </a:t>
            </a:r>
            <a:r>
              <a:rPr lang="en-US" sz="2800" dirty="0" smtClean="0">
                <a:latin typeface="Candara" panose="020E0502030303020204" pitchFamily="34" charset="0"/>
              </a:rPr>
              <a:t>“</a:t>
            </a:r>
            <a:r>
              <a:rPr lang="en-US" sz="2800" dirty="0">
                <a:latin typeface="Candara" panose="020E0502030303020204" pitchFamily="34" charset="0"/>
              </a:rPr>
              <a:t>But when the young man heard that saying, he went away sorrowful, for he had great </a:t>
            </a:r>
            <a:r>
              <a:rPr lang="en-US" sz="2800" dirty="0" smtClean="0">
                <a:latin typeface="Candara" panose="020E0502030303020204" pitchFamily="34" charset="0"/>
              </a:rPr>
              <a:t>possessions” </a:t>
            </a:r>
            <a:r>
              <a:rPr lang="en-US" sz="2800" i="1" dirty="0" smtClean="0">
                <a:solidFill>
                  <a:srgbClr val="FFC000"/>
                </a:solidFill>
                <a:latin typeface="Candara" panose="020E0502030303020204" pitchFamily="34" charset="0"/>
              </a:rPr>
              <a:t>Matthew 19:22</a:t>
            </a:r>
          </a:p>
          <a:p>
            <a:pPr>
              <a:lnSpc>
                <a:spcPct val="150000"/>
              </a:lnSpc>
            </a:pPr>
            <a:endParaRPr lang="en-US" sz="2800" dirty="0">
              <a:latin typeface="Candara" panose="020E0502030303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33400" y="457200"/>
            <a:ext cx="8382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smtClean="0">
                <a:solidFill>
                  <a:srgbClr val="FFC000"/>
                </a:solidFill>
                <a:latin typeface="Candara" panose="020E0502030303020204" pitchFamily="34" charset="0"/>
              </a:rPr>
              <a:t>5. When we are taken with a loved sin </a:t>
            </a:r>
            <a:endParaRPr lang="en-US" sz="4000" dirty="0">
              <a:solidFill>
                <a:srgbClr val="FFC000"/>
              </a:solidFill>
              <a:latin typeface="Candara" panose="020E0502030303020204" pitchFamily="34" charset="0"/>
            </a:endParaRPr>
          </a:p>
        </p:txBody>
      </p:sp>
      <p:pic>
        <p:nvPicPr>
          <p:cNvPr id="10242" name="Picture 2" descr="Image result for the young rich rule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3260" y="1981200"/>
            <a:ext cx="2756430" cy="1905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:p14="http://schemas.microsoft.com/office/powerpoint/2010/main" val="71301030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609600" y="1676400"/>
            <a:ext cx="5867400" cy="4267200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sz="2800" dirty="0" smtClean="0">
                <a:latin typeface="Candara" panose="020E0502030303020204" pitchFamily="34" charset="0"/>
              </a:rPr>
              <a:t>This is what some of the disciples did when they stumbled at the doctrine of the </a:t>
            </a:r>
            <a:r>
              <a:rPr lang="en-US" sz="2800" dirty="0" smtClean="0">
                <a:latin typeface="Candara" panose="020E0502030303020204" pitchFamily="34" charset="0"/>
              </a:rPr>
              <a:t>Eucharist: </a:t>
            </a:r>
            <a:r>
              <a:rPr lang="en-US" sz="2800" dirty="0" smtClean="0">
                <a:latin typeface="Candara" panose="020E0502030303020204" pitchFamily="34" charset="0"/>
              </a:rPr>
              <a:t>“</a:t>
            </a:r>
            <a:r>
              <a:rPr lang="en-US" sz="2800" b="1" baseline="30000" dirty="0">
                <a:latin typeface="Candara" panose="020E0502030303020204" pitchFamily="34" charset="0"/>
              </a:rPr>
              <a:t> </a:t>
            </a:r>
            <a:r>
              <a:rPr lang="en-US" sz="2800" dirty="0">
                <a:latin typeface="Candara" panose="020E0502030303020204" pitchFamily="34" charset="0"/>
              </a:rPr>
              <a:t>From that time many of His disciples went back and walked with Him no </a:t>
            </a:r>
            <a:r>
              <a:rPr lang="en-US" sz="2800" dirty="0" smtClean="0">
                <a:latin typeface="Candara" panose="020E0502030303020204" pitchFamily="34" charset="0"/>
              </a:rPr>
              <a:t>more” </a:t>
            </a:r>
            <a:r>
              <a:rPr lang="en-US" sz="2800" i="1" dirty="0" smtClean="0">
                <a:solidFill>
                  <a:srgbClr val="FFC000"/>
                </a:solidFill>
                <a:latin typeface="Candara" panose="020E0502030303020204" pitchFamily="34" charset="0"/>
              </a:rPr>
              <a:t>John 6:66</a:t>
            </a:r>
          </a:p>
          <a:p>
            <a:pPr>
              <a:lnSpc>
                <a:spcPct val="150000"/>
              </a:lnSpc>
            </a:pPr>
            <a:endParaRPr lang="en-US" sz="2800" dirty="0">
              <a:latin typeface="Candara" panose="020E0502030303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33400" y="457200"/>
            <a:ext cx="83820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smtClean="0">
                <a:solidFill>
                  <a:srgbClr val="FFC000"/>
                </a:solidFill>
                <a:latin typeface="Candara" panose="020E0502030303020204" pitchFamily="34" charset="0"/>
              </a:rPr>
              <a:t>6. When we </a:t>
            </a:r>
            <a:r>
              <a:rPr lang="en-US" sz="4000" dirty="0" smtClean="0">
                <a:solidFill>
                  <a:srgbClr val="FFC000"/>
                </a:solidFill>
                <a:latin typeface="Candara" panose="020E0502030303020204" pitchFamily="34" charset="0"/>
              </a:rPr>
              <a:t>cannot raise </a:t>
            </a:r>
            <a:r>
              <a:rPr lang="en-US" sz="4000" dirty="0" smtClean="0">
                <a:solidFill>
                  <a:srgbClr val="FFC000"/>
                </a:solidFill>
                <a:latin typeface="Candara" panose="020E0502030303020204" pitchFamily="34" charset="0"/>
              </a:rPr>
              <a:t>our minds to accept the Faith </a:t>
            </a:r>
            <a:r>
              <a:rPr lang="en-US" dirty="0" smtClean="0">
                <a:solidFill>
                  <a:srgbClr val="FFC000"/>
                </a:solidFill>
                <a:latin typeface="Candara" panose="020E0502030303020204" pitchFamily="34" charset="0"/>
              </a:rPr>
              <a:t>(1)</a:t>
            </a:r>
            <a:endParaRPr lang="en-US" sz="4000" dirty="0">
              <a:solidFill>
                <a:srgbClr val="FFC000"/>
              </a:solidFill>
              <a:latin typeface="Candara" panose="020E0502030303020204" pitchFamily="34" charset="0"/>
            </a:endParaRPr>
          </a:p>
        </p:txBody>
      </p:sp>
      <p:pic>
        <p:nvPicPr>
          <p:cNvPr id="6" name="Picture 2" descr="Image result for coptic eucharist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7200" y="4937760"/>
            <a:ext cx="4610100" cy="1844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8984535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609600" y="1676400"/>
            <a:ext cx="5943600" cy="4267200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en-US" sz="2800" dirty="0" smtClean="0">
                <a:latin typeface="Candara" panose="020E0502030303020204" pitchFamily="34" charset="0"/>
              </a:rPr>
              <a:t>Inventing new religion that can be approved by man’s mind led many to depart from following the Lord Jesus</a:t>
            </a:r>
          </a:p>
          <a:p>
            <a:pPr>
              <a:lnSpc>
                <a:spcPct val="150000"/>
              </a:lnSpc>
            </a:pPr>
            <a:r>
              <a:rPr lang="en-US" sz="2800" dirty="0" smtClean="0">
                <a:latin typeface="Candara" panose="020E0502030303020204" pitchFamily="34" charset="0"/>
              </a:rPr>
              <a:t>Emptying Christianity </a:t>
            </a:r>
            <a:r>
              <a:rPr lang="en-US" sz="2800" dirty="0" smtClean="0">
                <a:latin typeface="Candara" panose="020E0502030303020204" pitchFamily="34" charset="0"/>
              </a:rPr>
              <a:t>of its </a:t>
            </a:r>
            <a:r>
              <a:rPr lang="en-US" sz="2800" dirty="0" smtClean="0">
                <a:latin typeface="Candara" panose="020E0502030303020204" pitchFamily="34" charset="0"/>
              </a:rPr>
              <a:t>doctrines and </a:t>
            </a:r>
            <a:r>
              <a:rPr lang="en-US" sz="2800" dirty="0" smtClean="0">
                <a:latin typeface="Candara" panose="020E0502030303020204" pitchFamily="34" charset="0"/>
              </a:rPr>
              <a:t>turning  </a:t>
            </a:r>
            <a:r>
              <a:rPr lang="en-US" sz="2800" dirty="0" smtClean="0">
                <a:latin typeface="Candara" panose="020E0502030303020204" pitchFamily="34" charset="0"/>
              </a:rPr>
              <a:t>it into a code of conduct!</a:t>
            </a:r>
          </a:p>
          <a:p>
            <a:pPr>
              <a:lnSpc>
                <a:spcPct val="150000"/>
              </a:lnSpc>
            </a:pPr>
            <a:endParaRPr lang="en-US" sz="2800" dirty="0">
              <a:latin typeface="Candara" panose="020E0502030303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33400" y="457200"/>
            <a:ext cx="83820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smtClean="0">
                <a:solidFill>
                  <a:srgbClr val="FFC000"/>
                </a:solidFill>
                <a:latin typeface="Candara" panose="020E0502030303020204" pitchFamily="34" charset="0"/>
              </a:rPr>
              <a:t>6. When we </a:t>
            </a:r>
            <a:r>
              <a:rPr lang="en-US" sz="4000" dirty="0" smtClean="0">
                <a:solidFill>
                  <a:srgbClr val="FFC000"/>
                </a:solidFill>
                <a:latin typeface="Candara" panose="020E0502030303020204" pitchFamily="34" charset="0"/>
              </a:rPr>
              <a:t>cannot raise </a:t>
            </a:r>
            <a:r>
              <a:rPr lang="en-US" sz="4000" dirty="0" smtClean="0">
                <a:solidFill>
                  <a:srgbClr val="FFC000"/>
                </a:solidFill>
                <a:latin typeface="Candara" panose="020E0502030303020204" pitchFamily="34" charset="0"/>
              </a:rPr>
              <a:t>our minds to accept the Faith </a:t>
            </a:r>
            <a:r>
              <a:rPr lang="en-US" dirty="0" smtClean="0">
                <a:solidFill>
                  <a:srgbClr val="FFC000"/>
                </a:solidFill>
                <a:latin typeface="Candara" panose="020E0502030303020204" pitchFamily="34" charset="0"/>
              </a:rPr>
              <a:t>(2)</a:t>
            </a:r>
            <a:endParaRPr lang="en-US" sz="4000" dirty="0">
              <a:solidFill>
                <a:srgbClr val="FFC000"/>
              </a:solidFill>
              <a:latin typeface="Candara" panose="020E0502030303020204" pitchFamily="34" charset="0"/>
            </a:endParaRPr>
          </a:p>
        </p:txBody>
      </p:sp>
      <p:pic>
        <p:nvPicPr>
          <p:cNvPr id="6" name="Picture 2" descr="Image result for coptic eucharis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4600" y="1981200"/>
            <a:ext cx="2743200" cy="183108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:p14="http://schemas.microsoft.com/office/powerpoint/2010/main" val="75117975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609600" y="1676400"/>
            <a:ext cx="5791200" cy="4114800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en-US" sz="2800" dirty="0" smtClean="0">
                <a:latin typeface="Candara" panose="020E0502030303020204" pitchFamily="34" charset="0"/>
              </a:rPr>
              <a:t>“</a:t>
            </a:r>
            <a:r>
              <a:rPr lang="en-US" sz="2800" dirty="0">
                <a:latin typeface="Candara" panose="020E0502030303020204" pitchFamily="34" charset="0"/>
              </a:rPr>
              <a:t> </a:t>
            </a:r>
            <a:r>
              <a:rPr lang="en-US" sz="2800" dirty="0" smtClean="0">
                <a:latin typeface="Candara" panose="020E0502030303020204" pitchFamily="34" charset="0"/>
              </a:rPr>
              <a:t>…inasmuch </a:t>
            </a:r>
            <a:r>
              <a:rPr lang="en-US" sz="2800" dirty="0">
                <a:latin typeface="Candara" panose="020E0502030303020204" pitchFamily="34" charset="0"/>
              </a:rPr>
              <a:t>as you did not do it to one of the least of these, you did not do it to </a:t>
            </a:r>
            <a:r>
              <a:rPr lang="en-US" sz="2800" dirty="0" smtClean="0">
                <a:latin typeface="Candara" panose="020E0502030303020204" pitchFamily="34" charset="0"/>
              </a:rPr>
              <a:t>Me” </a:t>
            </a:r>
            <a:br>
              <a:rPr lang="en-US" sz="2800" dirty="0" smtClean="0">
                <a:latin typeface="Candara" panose="020E0502030303020204" pitchFamily="34" charset="0"/>
              </a:rPr>
            </a:br>
            <a:r>
              <a:rPr lang="en-US" sz="2800" i="1" dirty="0" smtClean="0">
                <a:solidFill>
                  <a:srgbClr val="FFC000"/>
                </a:solidFill>
                <a:latin typeface="Candara" panose="020E0502030303020204" pitchFamily="34" charset="0"/>
              </a:rPr>
              <a:t>Matthew 25:45</a:t>
            </a:r>
          </a:p>
          <a:p>
            <a:pPr>
              <a:lnSpc>
                <a:spcPct val="150000"/>
              </a:lnSpc>
            </a:pPr>
            <a:r>
              <a:rPr lang="en-US" sz="2800" dirty="0" smtClean="0">
                <a:latin typeface="Candara" panose="020E0502030303020204" pitchFamily="34" charset="0"/>
              </a:rPr>
              <a:t>The story of Abba </a:t>
            </a:r>
            <a:r>
              <a:rPr lang="en-US" sz="2800" dirty="0" err="1" smtClean="0">
                <a:latin typeface="Candara" panose="020E0502030303020204" pitchFamily="34" charset="0"/>
              </a:rPr>
              <a:t>Bishoy</a:t>
            </a:r>
            <a:r>
              <a:rPr lang="en-US" sz="2800" dirty="0" smtClean="0">
                <a:latin typeface="Candara" panose="020E0502030303020204" pitchFamily="34" charset="0"/>
              </a:rPr>
              <a:t> and the old man who wanted to climb the mountain</a:t>
            </a:r>
          </a:p>
          <a:p>
            <a:pPr>
              <a:lnSpc>
                <a:spcPct val="150000"/>
              </a:lnSpc>
            </a:pPr>
            <a:endParaRPr lang="en-US" sz="2800" dirty="0">
              <a:latin typeface="Candara" panose="020E0502030303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33400" y="457200"/>
            <a:ext cx="83820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smtClean="0">
                <a:solidFill>
                  <a:srgbClr val="FFC000"/>
                </a:solidFill>
                <a:latin typeface="Candara" panose="020E0502030303020204" pitchFamily="34" charset="0"/>
              </a:rPr>
              <a:t>7. When we refrain from serving His brethren the needy </a:t>
            </a:r>
            <a:endParaRPr lang="en-US" sz="4000" dirty="0">
              <a:solidFill>
                <a:srgbClr val="FFC000"/>
              </a:solidFill>
              <a:latin typeface="Candara" panose="020E0502030303020204" pitchFamily="34" charset="0"/>
            </a:endParaRPr>
          </a:p>
        </p:txBody>
      </p:sp>
      <p:pic>
        <p:nvPicPr>
          <p:cNvPr id="13314" name="Picture 2" descr="Image result for abba bishoy carrying chris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69380" y="1981200"/>
            <a:ext cx="2489200" cy="37338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4535772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609600" y="1676400"/>
            <a:ext cx="5791200" cy="4114800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en-US" sz="2800" dirty="0" smtClean="0">
                <a:latin typeface="Candara" panose="020E0502030303020204" pitchFamily="34" charset="0"/>
              </a:rPr>
              <a:t>This is what most of the disciples did at the time of the </a:t>
            </a:r>
            <a:r>
              <a:rPr lang="en-US" sz="2800" dirty="0" smtClean="0">
                <a:latin typeface="Candara" panose="020E0502030303020204" pitchFamily="34" charset="0"/>
              </a:rPr>
              <a:t>Crucifixion</a:t>
            </a:r>
            <a:endParaRPr lang="en-US" sz="2800" dirty="0" smtClean="0">
              <a:latin typeface="Candara" panose="020E050203030302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2800" dirty="0" smtClean="0">
                <a:latin typeface="Candara" panose="020E0502030303020204" pitchFamily="34" charset="0"/>
              </a:rPr>
              <a:t>Avoiding the Cross will lead us to depart from the Lord Jesus Himself</a:t>
            </a:r>
          </a:p>
          <a:p>
            <a:pPr>
              <a:lnSpc>
                <a:spcPct val="150000"/>
              </a:lnSpc>
            </a:pPr>
            <a:endParaRPr lang="en-US" sz="2800" dirty="0">
              <a:latin typeface="Candara" panose="020E0502030303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33400" y="457200"/>
            <a:ext cx="8382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smtClean="0">
                <a:solidFill>
                  <a:srgbClr val="FFC000"/>
                </a:solidFill>
                <a:latin typeface="Candara" panose="020E0502030303020204" pitchFamily="34" charset="0"/>
              </a:rPr>
              <a:t>8. When we avoid the Cross </a:t>
            </a:r>
            <a:r>
              <a:rPr lang="en-US" dirty="0" smtClean="0">
                <a:solidFill>
                  <a:srgbClr val="FFC000"/>
                </a:solidFill>
                <a:latin typeface="Candara" panose="020E0502030303020204" pitchFamily="34" charset="0"/>
              </a:rPr>
              <a:t>(1)</a:t>
            </a:r>
            <a:endParaRPr lang="en-US" sz="4000" dirty="0">
              <a:solidFill>
                <a:srgbClr val="FFC000"/>
              </a:solidFill>
              <a:latin typeface="Candara" panose="020E0502030303020204" pitchFamily="34" charset="0"/>
            </a:endParaRPr>
          </a:p>
        </p:txBody>
      </p:sp>
      <p:pic>
        <p:nvPicPr>
          <p:cNvPr id="14338" name="Picture 2" descr="Image result for christ crucifie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6400" y="4191000"/>
            <a:ext cx="3494087" cy="217866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79635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609600" y="1676400"/>
            <a:ext cx="5791200" cy="4114800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en-US" sz="2800" dirty="0" smtClean="0">
                <a:latin typeface="Candara" panose="020E0502030303020204" pitchFamily="34" charset="0"/>
              </a:rPr>
              <a:t>“Whoever runs from tribulations </a:t>
            </a:r>
            <a:r>
              <a:rPr lang="en-US" sz="2800" dirty="0" smtClean="0">
                <a:latin typeface="Candara" panose="020E0502030303020204" pitchFamily="34" charset="0"/>
              </a:rPr>
              <a:t>escapes </a:t>
            </a:r>
            <a:r>
              <a:rPr lang="en-US" sz="2800" dirty="0" smtClean="0">
                <a:latin typeface="Candara" panose="020E0502030303020204" pitchFamily="34" charset="0"/>
              </a:rPr>
              <a:t>from God” </a:t>
            </a:r>
            <a:br>
              <a:rPr lang="en-US" sz="2800" dirty="0" smtClean="0">
                <a:latin typeface="Candara" panose="020E0502030303020204" pitchFamily="34" charset="0"/>
              </a:rPr>
            </a:br>
            <a:r>
              <a:rPr lang="en-US" sz="2800" i="1" dirty="0" smtClean="0">
                <a:solidFill>
                  <a:srgbClr val="FFC000"/>
                </a:solidFill>
                <a:latin typeface="Candara" panose="020E0502030303020204" pitchFamily="34" charset="0"/>
              </a:rPr>
              <a:t>St. Paul the Simple</a:t>
            </a:r>
          </a:p>
          <a:p>
            <a:pPr>
              <a:lnSpc>
                <a:spcPct val="150000"/>
              </a:lnSpc>
            </a:pPr>
            <a:endParaRPr lang="en-US" sz="2800" dirty="0">
              <a:latin typeface="Candara" panose="020E0502030303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33400" y="457200"/>
            <a:ext cx="8382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smtClean="0">
                <a:solidFill>
                  <a:srgbClr val="FFC000"/>
                </a:solidFill>
                <a:latin typeface="Candara" panose="020E0502030303020204" pitchFamily="34" charset="0"/>
              </a:rPr>
              <a:t>8. When we avoid the Cross </a:t>
            </a:r>
            <a:r>
              <a:rPr lang="en-US" dirty="0" smtClean="0">
                <a:solidFill>
                  <a:srgbClr val="FFC000"/>
                </a:solidFill>
                <a:latin typeface="Candara" panose="020E0502030303020204" pitchFamily="34" charset="0"/>
              </a:rPr>
              <a:t>(2)</a:t>
            </a:r>
            <a:endParaRPr lang="en-US" sz="4000" dirty="0">
              <a:solidFill>
                <a:srgbClr val="FFC000"/>
              </a:solidFill>
              <a:latin typeface="Candara" panose="020E0502030303020204" pitchFamily="34" charset="0"/>
            </a:endParaRPr>
          </a:p>
        </p:txBody>
      </p:sp>
      <p:pic>
        <p:nvPicPr>
          <p:cNvPr id="15362" name="Picture 2" descr="Image result for carrying my cross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1200" y="2438400"/>
            <a:ext cx="3124200" cy="204244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:p14="http://schemas.microsoft.com/office/powerpoint/2010/main" val="20301700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57200" y="533400"/>
            <a:ext cx="4038600" cy="5170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 smtClean="0">
                <a:solidFill>
                  <a:srgbClr val="FFC000"/>
                </a:solidFill>
                <a:latin typeface="Candara" panose="020E0502030303020204" pitchFamily="34" charset="0"/>
              </a:rPr>
              <a:t>How and when do we leave Him alone?</a:t>
            </a:r>
            <a:endParaRPr lang="en-US" sz="6600" b="1" dirty="0">
              <a:solidFill>
                <a:srgbClr val="FFC000"/>
              </a:solidFill>
              <a:latin typeface="Candara" panose="020E0502030303020204" pitchFamily="34" charset="0"/>
            </a:endParaRPr>
          </a:p>
        </p:txBody>
      </p:sp>
      <p:pic>
        <p:nvPicPr>
          <p:cNvPr id="3074" name="Picture 2" descr="Image result for walking away from jesu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2262" y="1214438"/>
            <a:ext cx="3156913" cy="251936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:p14="http://schemas.microsoft.com/office/powerpoint/2010/main" val="42628686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609600" y="1600200"/>
            <a:ext cx="5486400" cy="4267200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150000"/>
              </a:lnSpc>
            </a:pPr>
            <a:r>
              <a:rPr lang="en-US" sz="2800" dirty="0" smtClean="0">
                <a:latin typeface="Candara" panose="020E0502030303020204" pitchFamily="34" charset="0"/>
              </a:rPr>
              <a:t>This was the choice of the lost son</a:t>
            </a:r>
          </a:p>
          <a:p>
            <a:pPr>
              <a:lnSpc>
                <a:spcPct val="150000"/>
              </a:lnSpc>
            </a:pPr>
            <a:r>
              <a:rPr lang="en-US" sz="2800" dirty="0" smtClean="0">
                <a:latin typeface="Candara" panose="020E0502030303020204" pitchFamily="34" charset="0"/>
              </a:rPr>
              <a:t>It is the choice of those who assume happiness through indulgence in worldly pleasures</a:t>
            </a:r>
          </a:p>
          <a:p>
            <a:pPr>
              <a:lnSpc>
                <a:spcPct val="150000"/>
              </a:lnSpc>
            </a:pPr>
            <a:r>
              <a:rPr lang="en-US" sz="2800" dirty="0" smtClean="0">
                <a:latin typeface="Candara" panose="020E0502030303020204" pitchFamily="34" charset="0"/>
              </a:rPr>
              <a:t>The outcome is always the </a:t>
            </a:r>
            <a:r>
              <a:rPr lang="en-US" sz="2800" dirty="0" smtClean="0">
                <a:latin typeface="Candara" panose="020E0502030303020204" pitchFamily="34" charset="0"/>
              </a:rPr>
              <a:t>same: </a:t>
            </a:r>
            <a:r>
              <a:rPr lang="en-US" sz="2800" dirty="0" smtClean="0">
                <a:latin typeface="Candara" panose="020E0502030303020204" pitchFamily="34" charset="0"/>
              </a:rPr>
              <a:t>loneness, starvation, and serving the swine </a:t>
            </a:r>
            <a:endParaRPr lang="en-US" sz="2800" dirty="0">
              <a:latin typeface="Candara" panose="020E0502030303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33400" y="457200"/>
            <a:ext cx="8382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FFC000"/>
                </a:solidFill>
                <a:latin typeface="Candara" panose="020E0502030303020204" pitchFamily="34" charset="0"/>
              </a:rPr>
              <a:t>1. When we pursue a false freedom </a:t>
            </a:r>
            <a:endParaRPr lang="en-US" sz="4000" dirty="0">
              <a:solidFill>
                <a:srgbClr val="FFC000"/>
              </a:solidFill>
              <a:latin typeface="Candara" panose="020E0502030303020204" pitchFamily="34" charset="0"/>
            </a:endParaRPr>
          </a:p>
        </p:txBody>
      </p:sp>
      <p:pic>
        <p:nvPicPr>
          <p:cNvPr id="4098" name="Picture 2" descr="Image result for the prodigal son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200" y="2057400"/>
            <a:ext cx="2743200" cy="183083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:p14="http://schemas.microsoft.com/office/powerpoint/2010/main" val="34579177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609600" y="1676400"/>
            <a:ext cx="5867400" cy="4267200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sz="2800" dirty="0" smtClean="0">
                <a:latin typeface="Candara" panose="020E0502030303020204" pitchFamily="34" charset="0"/>
              </a:rPr>
              <a:t>This was the choice </a:t>
            </a:r>
            <a:r>
              <a:rPr lang="en-US" sz="2800" dirty="0" smtClean="0">
                <a:latin typeface="Candara" panose="020E0502030303020204" pitchFamily="34" charset="0"/>
              </a:rPr>
              <a:t>of the </a:t>
            </a:r>
            <a:r>
              <a:rPr lang="en-US" sz="2800" dirty="0" smtClean="0">
                <a:latin typeface="Candara" panose="020E0502030303020204" pitchFamily="34" charset="0"/>
              </a:rPr>
              <a:t>older brother in the </a:t>
            </a:r>
            <a:r>
              <a:rPr lang="en-US" sz="2800" dirty="0" smtClean="0">
                <a:latin typeface="Candara" panose="020E0502030303020204" pitchFamily="34" charset="0"/>
              </a:rPr>
              <a:t>Parable </a:t>
            </a:r>
            <a:r>
              <a:rPr lang="en-US" sz="2800" dirty="0" smtClean="0">
                <a:latin typeface="Candara" panose="020E0502030303020204" pitchFamily="34" charset="0"/>
              </a:rPr>
              <a:t>of the </a:t>
            </a:r>
            <a:r>
              <a:rPr lang="en-US" sz="2800" dirty="0" smtClean="0">
                <a:latin typeface="Candara" panose="020E0502030303020204" pitchFamily="34" charset="0"/>
              </a:rPr>
              <a:t>Lost </a:t>
            </a:r>
            <a:r>
              <a:rPr lang="en-US" sz="2800" dirty="0" smtClean="0">
                <a:latin typeface="Candara" panose="020E0502030303020204" pitchFamily="34" charset="0"/>
              </a:rPr>
              <a:t>S</a:t>
            </a:r>
            <a:r>
              <a:rPr lang="en-US" sz="2800" dirty="0" smtClean="0">
                <a:latin typeface="Candara" panose="020E0502030303020204" pitchFamily="34" charset="0"/>
              </a:rPr>
              <a:t>on: </a:t>
            </a:r>
            <a:r>
              <a:rPr lang="en-US" sz="2800" dirty="0" smtClean="0">
                <a:latin typeface="Candara" panose="020E0502030303020204" pitchFamily="34" charset="0"/>
              </a:rPr>
              <a:t>“…</a:t>
            </a:r>
            <a:r>
              <a:rPr lang="en-US" sz="2800" dirty="0">
                <a:latin typeface="Candara" panose="020E0502030303020204" pitchFamily="34" charset="0"/>
              </a:rPr>
              <a:t>But he was angry and would not go </a:t>
            </a:r>
            <a:r>
              <a:rPr lang="en-US" sz="2800" dirty="0" smtClean="0">
                <a:latin typeface="Candara" panose="020E0502030303020204" pitchFamily="34" charset="0"/>
              </a:rPr>
              <a:t>in” </a:t>
            </a:r>
            <a:r>
              <a:rPr lang="en-US" sz="2800" i="1" dirty="0" smtClean="0">
                <a:solidFill>
                  <a:srgbClr val="FFC000"/>
                </a:solidFill>
                <a:latin typeface="Candara" panose="020E0502030303020204" pitchFamily="34" charset="0"/>
              </a:rPr>
              <a:t>Luke 15:28</a:t>
            </a:r>
          </a:p>
          <a:p>
            <a:pPr>
              <a:lnSpc>
                <a:spcPct val="150000"/>
              </a:lnSpc>
            </a:pPr>
            <a:r>
              <a:rPr lang="en-US" sz="2800" dirty="0" smtClean="0">
                <a:latin typeface="Candara" panose="020E0502030303020204" pitchFamily="34" charset="0"/>
              </a:rPr>
              <a:t>We </a:t>
            </a:r>
            <a:r>
              <a:rPr lang="en-US" sz="2800" dirty="0" smtClean="0">
                <a:latin typeface="Candara" panose="020E0502030303020204" pitchFamily="34" charset="0"/>
              </a:rPr>
              <a:t>cannot love </a:t>
            </a:r>
            <a:r>
              <a:rPr lang="en-US" sz="2800" dirty="0" smtClean="0">
                <a:latin typeface="Candara" panose="020E0502030303020204" pitchFamily="34" charset="0"/>
              </a:rPr>
              <a:t>the Father while we hate His children</a:t>
            </a:r>
            <a:endParaRPr lang="en-US" sz="2800" dirty="0">
              <a:latin typeface="Candara" panose="020E0502030303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33400" y="457200"/>
            <a:ext cx="83820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rgbClr val="FFC000"/>
                </a:solidFill>
                <a:latin typeface="Candara" panose="020E0502030303020204" pitchFamily="34" charset="0"/>
              </a:rPr>
              <a:t>2</a:t>
            </a:r>
            <a:r>
              <a:rPr lang="en-US" sz="4000" dirty="0" smtClean="0">
                <a:solidFill>
                  <a:srgbClr val="FFC000"/>
                </a:solidFill>
                <a:latin typeface="Candara" panose="020E0502030303020204" pitchFamily="34" charset="0"/>
              </a:rPr>
              <a:t>. When we depart from love towards our brethren </a:t>
            </a:r>
            <a:r>
              <a:rPr lang="en-US" dirty="0" smtClean="0">
                <a:solidFill>
                  <a:srgbClr val="FFC000"/>
                </a:solidFill>
                <a:latin typeface="Candara" panose="020E0502030303020204" pitchFamily="34" charset="0"/>
              </a:rPr>
              <a:t>(1)</a:t>
            </a:r>
            <a:endParaRPr lang="en-US" sz="4000" dirty="0">
              <a:solidFill>
                <a:srgbClr val="FFC000"/>
              </a:solidFill>
              <a:latin typeface="Candara" panose="020E0502030303020204" pitchFamily="34" charset="0"/>
            </a:endParaRPr>
          </a:p>
        </p:txBody>
      </p:sp>
      <p:sp>
        <p:nvSpPr>
          <p:cNvPr id="2" name="AutoShape 2" descr="Image result for the older brother in the parable of the prodigal son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9400" y="1788259"/>
            <a:ext cx="2143125" cy="214312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539191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609600" y="1676400"/>
            <a:ext cx="5638800" cy="4343400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sz="2800" dirty="0" smtClean="0">
                <a:latin typeface="Candara" panose="020E0502030303020204" pitchFamily="34" charset="0"/>
              </a:rPr>
              <a:t>How many times did anger, grudges, and bitterness </a:t>
            </a:r>
            <a:r>
              <a:rPr lang="en-US" sz="2800" dirty="0" smtClean="0">
                <a:latin typeface="Candara" panose="020E0502030303020204" pitchFamily="34" charset="0"/>
              </a:rPr>
              <a:t>cause many </a:t>
            </a:r>
            <a:r>
              <a:rPr lang="en-US" sz="2800" dirty="0" smtClean="0">
                <a:latin typeface="Candara" panose="020E0502030303020204" pitchFamily="34" charset="0"/>
              </a:rPr>
              <a:t>to depart from the house of the </a:t>
            </a:r>
            <a:r>
              <a:rPr lang="en-US" sz="2800" dirty="0" smtClean="0">
                <a:latin typeface="Candara" panose="020E0502030303020204" pitchFamily="34" charset="0"/>
              </a:rPr>
              <a:t>Father?</a:t>
            </a:r>
            <a:endParaRPr lang="en-US" sz="2800" dirty="0" smtClean="0">
              <a:latin typeface="Candara" panose="020E050203030302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2800" dirty="0" smtClean="0">
                <a:latin typeface="Candara" panose="020E0502030303020204" pitchFamily="34" charset="0"/>
              </a:rPr>
              <a:t>“The gates of hell are locked on the inside” </a:t>
            </a:r>
            <a:r>
              <a:rPr lang="en-US" sz="2800" i="1" dirty="0" smtClean="0">
                <a:solidFill>
                  <a:srgbClr val="FFC000"/>
                </a:solidFill>
                <a:latin typeface="Candara" panose="020E0502030303020204" pitchFamily="34" charset="0"/>
              </a:rPr>
              <a:t>C.S. Lewis</a:t>
            </a:r>
            <a:endParaRPr lang="en-US" sz="2800" i="1" dirty="0">
              <a:solidFill>
                <a:srgbClr val="FFC000"/>
              </a:solidFill>
              <a:latin typeface="Candara" panose="020E0502030303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33400" y="457200"/>
            <a:ext cx="83820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rgbClr val="FFC000"/>
                </a:solidFill>
                <a:latin typeface="Candara" panose="020E0502030303020204" pitchFamily="34" charset="0"/>
              </a:rPr>
              <a:t>2</a:t>
            </a:r>
            <a:r>
              <a:rPr lang="en-US" sz="4000" dirty="0" smtClean="0">
                <a:solidFill>
                  <a:srgbClr val="FFC000"/>
                </a:solidFill>
                <a:latin typeface="Candara" panose="020E0502030303020204" pitchFamily="34" charset="0"/>
              </a:rPr>
              <a:t>. When we depart from love towards our brethren </a:t>
            </a:r>
            <a:r>
              <a:rPr lang="en-US" dirty="0" smtClean="0">
                <a:solidFill>
                  <a:srgbClr val="FFC000"/>
                </a:solidFill>
                <a:latin typeface="Candara" panose="020E0502030303020204" pitchFamily="34" charset="0"/>
              </a:rPr>
              <a:t>(2)</a:t>
            </a:r>
            <a:endParaRPr lang="en-US" sz="4000" dirty="0">
              <a:solidFill>
                <a:srgbClr val="FFC000"/>
              </a:solidFill>
              <a:latin typeface="Candara" panose="020E0502030303020204" pitchFamily="34" charset="0"/>
            </a:endParaRPr>
          </a:p>
        </p:txBody>
      </p:sp>
      <p:pic>
        <p:nvPicPr>
          <p:cNvPr id="6146" name="Picture 2" descr="Related imag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1981200"/>
            <a:ext cx="2933700" cy="212399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:p14="http://schemas.microsoft.com/office/powerpoint/2010/main" val="8586295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609600" y="1676400"/>
            <a:ext cx="5867400" cy="4267200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sz="2800" dirty="0" smtClean="0">
                <a:latin typeface="Candara" panose="020E0502030303020204" pitchFamily="34" charset="0"/>
              </a:rPr>
              <a:t>This was the case with those invited to the King’s </a:t>
            </a:r>
            <a:r>
              <a:rPr lang="en-US" sz="2800" dirty="0" smtClean="0">
                <a:latin typeface="Candara" panose="020E0502030303020204" pitchFamily="34" charset="0"/>
              </a:rPr>
              <a:t>banquet: </a:t>
            </a:r>
            <a:br>
              <a:rPr lang="en-US" sz="2800" dirty="0" smtClean="0">
                <a:latin typeface="Candara" panose="020E0502030303020204" pitchFamily="34" charset="0"/>
              </a:rPr>
            </a:br>
            <a:r>
              <a:rPr lang="en-US" sz="2800" dirty="0" smtClean="0">
                <a:latin typeface="Candara" panose="020E0502030303020204" pitchFamily="34" charset="0"/>
              </a:rPr>
              <a:t>“</a:t>
            </a:r>
            <a:r>
              <a:rPr lang="en-US" sz="2800" dirty="0">
                <a:latin typeface="Candara" panose="020E0502030303020204" pitchFamily="34" charset="0"/>
              </a:rPr>
              <a:t>But they made light of it and went their ways, one to his own farm, another to his </a:t>
            </a:r>
            <a:r>
              <a:rPr lang="en-US" sz="2800" dirty="0" smtClean="0">
                <a:latin typeface="Candara" panose="020E0502030303020204" pitchFamily="34" charset="0"/>
              </a:rPr>
              <a:t/>
            </a:r>
            <a:br>
              <a:rPr lang="en-US" sz="2800" dirty="0" smtClean="0">
                <a:latin typeface="Candara" panose="020E0502030303020204" pitchFamily="34" charset="0"/>
              </a:rPr>
            </a:br>
            <a:r>
              <a:rPr lang="en-US" sz="2800" dirty="0" smtClean="0">
                <a:latin typeface="Candara" panose="020E0502030303020204" pitchFamily="34" charset="0"/>
              </a:rPr>
              <a:t>business</a:t>
            </a:r>
            <a:r>
              <a:rPr lang="en-US" sz="2800" dirty="0" smtClean="0">
                <a:latin typeface="Candara" panose="020E0502030303020204" pitchFamily="34" charset="0"/>
              </a:rPr>
              <a:t>” </a:t>
            </a:r>
            <a:r>
              <a:rPr lang="en-US" sz="2800" i="1" dirty="0" smtClean="0">
                <a:solidFill>
                  <a:srgbClr val="FFC000"/>
                </a:solidFill>
                <a:latin typeface="Candara" panose="020E0502030303020204" pitchFamily="34" charset="0"/>
              </a:rPr>
              <a:t>Matthew </a:t>
            </a:r>
            <a:r>
              <a:rPr lang="en-US" sz="2800" i="1" dirty="0" smtClean="0">
                <a:solidFill>
                  <a:srgbClr val="FFC000"/>
                </a:solidFill>
                <a:latin typeface="Candara" panose="020E0502030303020204" pitchFamily="34" charset="0"/>
              </a:rPr>
              <a:t>22:5</a:t>
            </a:r>
          </a:p>
          <a:p>
            <a:pPr>
              <a:lnSpc>
                <a:spcPct val="150000"/>
              </a:lnSpc>
            </a:pPr>
            <a:endParaRPr lang="en-US" sz="2800" dirty="0">
              <a:latin typeface="Candara" panose="020E0502030303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33400" y="457200"/>
            <a:ext cx="8382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smtClean="0">
                <a:solidFill>
                  <a:srgbClr val="FFC000"/>
                </a:solidFill>
                <a:latin typeface="Candara" panose="020E0502030303020204" pitchFamily="34" charset="0"/>
              </a:rPr>
              <a:t>3. When we are too busy for Him! </a:t>
            </a:r>
            <a:r>
              <a:rPr lang="en-US" dirty="0" smtClean="0">
                <a:solidFill>
                  <a:srgbClr val="FFC000"/>
                </a:solidFill>
                <a:latin typeface="Candara" panose="020E0502030303020204" pitchFamily="34" charset="0"/>
              </a:rPr>
              <a:t>(1)</a:t>
            </a:r>
            <a:endParaRPr lang="en-US" sz="4000" dirty="0">
              <a:solidFill>
                <a:srgbClr val="FFC000"/>
              </a:solidFill>
              <a:latin typeface="Candara" panose="020E0502030303020204" pitchFamily="34" charset="0"/>
            </a:endParaRPr>
          </a:p>
        </p:txBody>
      </p:sp>
      <p:pic>
        <p:nvPicPr>
          <p:cNvPr id="7170" name="Picture 2" descr="Image result for the parable of the great banquet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800" y="4291134"/>
            <a:ext cx="3973179" cy="188106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609534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609600" y="1676400"/>
            <a:ext cx="5562600" cy="4191000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sz="2800" dirty="0" smtClean="0">
                <a:latin typeface="Candara" panose="020E0502030303020204" pitchFamily="34" charset="0"/>
              </a:rPr>
              <a:t>Paying attention to the personal invitation and understanding the consequences of making light of </a:t>
            </a:r>
            <a:r>
              <a:rPr lang="en-US" sz="2800" dirty="0" smtClean="0">
                <a:latin typeface="Candara" panose="020E0502030303020204" pitchFamily="34" charset="0"/>
              </a:rPr>
              <a:t>it: </a:t>
            </a:r>
            <a:r>
              <a:rPr lang="en-US" sz="2800" dirty="0" smtClean="0">
                <a:latin typeface="Candara" panose="020E0502030303020204" pitchFamily="34" charset="0"/>
              </a:rPr>
              <a:t>“The </a:t>
            </a:r>
            <a:r>
              <a:rPr lang="en-US" sz="2800" dirty="0">
                <a:latin typeface="Candara" panose="020E0502030303020204" pitchFamily="34" charset="0"/>
              </a:rPr>
              <a:t>wedding is ready, but those who were invited were not </a:t>
            </a:r>
            <a:r>
              <a:rPr lang="en-US" sz="2800" dirty="0" smtClean="0">
                <a:latin typeface="Candara" panose="020E0502030303020204" pitchFamily="34" charset="0"/>
              </a:rPr>
              <a:t>worthy” </a:t>
            </a:r>
            <a:r>
              <a:rPr lang="en-US" sz="2800" i="1" dirty="0" smtClean="0">
                <a:solidFill>
                  <a:srgbClr val="FFC000"/>
                </a:solidFill>
                <a:latin typeface="Candara" panose="020E0502030303020204" pitchFamily="34" charset="0"/>
              </a:rPr>
              <a:t>Matthew 22:8</a:t>
            </a:r>
          </a:p>
          <a:p>
            <a:pPr>
              <a:lnSpc>
                <a:spcPct val="150000"/>
              </a:lnSpc>
            </a:pPr>
            <a:endParaRPr lang="en-US" sz="2800" dirty="0">
              <a:latin typeface="Candara" panose="020E0502030303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33400" y="457200"/>
            <a:ext cx="8382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smtClean="0">
                <a:solidFill>
                  <a:srgbClr val="FFC000"/>
                </a:solidFill>
                <a:latin typeface="Candara" panose="020E0502030303020204" pitchFamily="34" charset="0"/>
              </a:rPr>
              <a:t>3. When we are too busy for Him! </a:t>
            </a:r>
            <a:r>
              <a:rPr lang="en-US" dirty="0" smtClean="0">
                <a:solidFill>
                  <a:srgbClr val="FFC000"/>
                </a:solidFill>
                <a:latin typeface="Candara" panose="020E0502030303020204" pitchFamily="34" charset="0"/>
              </a:rPr>
              <a:t>(2)</a:t>
            </a:r>
            <a:endParaRPr lang="en-US" sz="4000" dirty="0">
              <a:solidFill>
                <a:srgbClr val="FFC000"/>
              </a:solidFill>
              <a:latin typeface="Candara" panose="020E0502030303020204" pitchFamily="34" charset="0"/>
            </a:endParaRPr>
          </a:p>
        </p:txBody>
      </p:sp>
      <p:pic>
        <p:nvPicPr>
          <p:cNvPr id="8194" name="Picture 2" descr="Image result for invitation from Go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3704" y="2286000"/>
            <a:ext cx="2952991" cy="19812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:p14="http://schemas.microsoft.com/office/powerpoint/2010/main" val="8465041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609600" y="1676400"/>
            <a:ext cx="5867400" cy="4267200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sz="2800" dirty="0" smtClean="0">
                <a:latin typeface="Candara" panose="020E0502030303020204" pitchFamily="34" charset="0"/>
              </a:rPr>
              <a:t>This </a:t>
            </a:r>
            <a:r>
              <a:rPr lang="en-US" sz="2800" dirty="0" smtClean="0">
                <a:latin typeface="Candara" panose="020E0502030303020204" pitchFamily="34" charset="0"/>
              </a:rPr>
              <a:t>is what </a:t>
            </a:r>
            <a:r>
              <a:rPr lang="en-US" sz="2800" dirty="0" smtClean="0">
                <a:latin typeface="Candara" panose="020E0502030303020204" pitchFamily="34" charset="0"/>
              </a:rPr>
              <a:t>happened </a:t>
            </a:r>
            <a:r>
              <a:rPr lang="en-US" sz="2800" dirty="0" smtClean="0">
                <a:latin typeface="Candara" panose="020E0502030303020204" pitchFamily="34" charset="0"/>
              </a:rPr>
              <a:t>in Gethsemane </a:t>
            </a:r>
            <a:r>
              <a:rPr lang="en-US" sz="2800" dirty="0" smtClean="0">
                <a:latin typeface="Candara" panose="020E0502030303020204" pitchFamily="34" charset="0"/>
              </a:rPr>
              <a:t>when the disciples </a:t>
            </a:r>
            <a:r>
              <a:rPr lang="en-US" sz="2800" dirty="0" smtClean="0">
                <a:latin typeface="Candara" panose="020E0502030303020204" pitchFamily="34" charset="0"/>
              </a:rPr>
              <a:t>could not stay </a:t>
            </a:r>
            <a:r>
              <a:rPr lang="en-US" sz="2800" dirty="0" smtClean="0">
                <a:latin typeface="Candara" panose="020E0502030303020204" pitchFamily="34" charset="0"/>
              </a:rPr>
              <a:t>awake with </a:t>
            </a:r>
            <a:r>
              <a:rPr lang="en-US" sz="2800" dirty="0" smtClean="0">
                <a:latin typeface="Candara" panose="020E0502030303020204" pitchFamily="34" charset="0"/>
              </a:rPr>
              <a:t>Him: </a:t>
            </a:r>
            <a:r>
              <a:rPr lang="en-US" sz="2800" dirty="0" smtClean="0">
                <a:latin typeface="Candara" panose="020E0502030303020204" pitchFamily="34" charset="0"/>
              </a:rPr>
              <a:t>“What</a:t>
            </a:r>
            <a:r>
              <a:rPr lang="en-US" sz="2800" dirty="0">
                <a:latin typeface="Candara" panose="020E0502030303020204" pitchFamily="34" charset="0"/>
              </a:rPr>
              <a:t>! Could you not watch with Me one hour</a:t>
            </a:r>
            <a:r>
              <a:rPr lang="en-US" sz="2800" dirty="0" smtClean="0">
                <a:latin typeface="Candara" panose="020E0502030303020204" pitchFamily="34" charset="0"/>
              </a:rPr>
              <a:t>?” </a:t>
            </a:r>
            <a:r>
              <a:rPr lang="en-US" sz="2800" i="1" dirty="0" smtClean="0">
                <a:solidFill>
                  <a:srgbClr val="FFC000"/>
                </a:solidFill>
                <a:latin typeface="Candara" panose="020E0502030303020204" pitchFamily="34" charset="0"/>
              </a:rPr>
              <a:t>Matthew 26:40</a:t>
            </a:r>
          </a:p>
          <a:p>
            <a:pPr>
              <a:lnSpc>
                <a:spcPct val="150000"/>
              </a:lnSpc>
            </a:pPr>
            <a:endParaRPr lang="en-US" sz="2800" dirty="0">
              <a:latin typeface="Candara" panose="020E0502030303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33400" y="457200"/>
            <a:ext cx="83820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smtClean="0">
                <a:solidFill>
                  <a:srgbClr val="FFC000"/>
                </a:solidFill>
                <a:latin typeface="Candara" panose="020E0502030303020204" pitchFamily="34" charset="0"/>
              </a:rPr>
              <a:t>4. When we are overtaken with slackness! </a:t>
            </a:r>
            <a:r>
              <a:rPr lang="en-US" dirty="0" smtClean="0">
                <a:solidFill>
                  <a:srgbClr val="FFC000"/>
                </a:solidFill>
                <a:latin typeface="Candara" panose="020E0502030303020204" pitchFamily="34" charset="0"/>
              </a:rPr>
              <a:t>(1)</a:t>
            </a:r>
            <a:endParaRPr lang="en-US" sz="4000" dirty="0">
              <a:solidFill>
                <a:srgbClr val="FFC000"/>
              </a:solidFill>
              <a:latin typeface="Candara" panose="020E0502030303020204" pitchFamily="34" charset="0"/>
            </a:endParaRPr>
          </a:p>
        </p:txBody>
      </p:sp>
      <p:pic>
        <p:nvPicPr>
          <p:cNvPr id="2050" name="Picture 2" descr="Image result for walking away from jesus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4600" y="1780639"/>
            <a:ext cx="2732170" cy="202439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:p14="http://schemas.microsoft.com/office/powerpoint/2010/main" val="11431703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609600" y="1676400"/>
            <a:ext cx="5867400" cy="4267200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sz="2800" dirty="0" smtClean="0">
                <a:latin typeface="Candara" panose="020E0502030303020204" pitchFamily="34" charset="0"/>
              </a:rPr>
              <a:t>We pray, fast, </a:t>
            </a:r>
            <a:r>
              <a:rPr lang="en-US" sz="2800" dirty="0" smtClean="0">
                <a:latin typeface="Candara" panose="020E0502030303020204" pitchFamily="34" charset="0"/>
              </a:rPr>
              <a:t>attend vigils like </a:t>
            </a:r>
            <a:r>
              <a:rPr lang="en-US" sz="2800" dirty="0">
                <a:latin typeface="Candara" panose="020E0502030303020204" pitchFamily="34" charset="0"/>
              </a:rPr>
              <a:t>A</a:t>
            </a:r>
            <a:r>
              <a:rPr lang="en-US" sz="2800" dirty="0" smtClean="0">
                <a:latin typeface="Candara" panose="020E0502030303020204" pitchFamily="34" charset="0"/>
              </a:rPr>
              <a:t>pocalypse</a:t>
            </a:r>
            <a:r>
              <a:rPr lang="en-US" sz="2800" dirty="0" smtClean="0">
                <a:latin typeface="Candara" panose="020E0502030303020204" pitchFamily="34" charset="0"/>
              </a:rPr>
              <a:t>, and all other </a:t>
            </a:r>
            <a:r>
              <a:rPr lang="en-US" sz="2800" dirty="0" smtClean="0">
                <a:latin typeface="Candara" panose="020E0502030303020204" pitchFamily="34" charset="0"/>
              </a:rPr>
              <a:t/>
            </a:r>
            <a:br>
              <a:rPr lang="en-US" sz="2800" dirty="0" smtClean="0">
                <a:latin typeface="Candara" panose="020E0502030303020204" pitchFamily="34" charset="0"/>
              </a:rPr>
            </a:br>
            <a:r>
              <a:rPr lang="en-US" sz="2800" dirty="0" smtClean="0">
                <a:latin typeface="Candara" panose="020E0502030303020204" pitchFamily="34" charset="0"/>
              </a:rPr>
              <a:t>spiritual </a:t>
            </a:r>
            <a:r>
              <a:rPr lang="en-US" sz="2800" dirty="0" smtClean="0">
                <a:latin typeface="Candara" panose="020E0502030303020204" pitchFamily="34" charset="0"/>
              </a:rPr>
              <a:t>practices because we want to be with Him</a:t>
            </a:r>
          </a:p>
          <a:p>
            <a:pPr>
              <a:lnSpc>
                <a:spcPct val="150000"/>
              </a:lnSpc>
            </a:pPr>
            <a:endParaRPr lang="en-US" sz="2800" dirty="0">
              <a:latin typeface="Candara" panose="020E0502030303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33400" y="457200"/>
            <a:ext cx="83820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smtClean="0">
                <a:solidFill>
                  <a:srgbClr val="FFC000"/>
                </a:solidFill>
                <a:latin typeface="Candara" panose="020E0502030303020204" pitchFamily="34" charset="0"/>
              </a:rPr>
              <a:t>4. When we are overtaken with slackness! </a:t>
            </a:r>
            <a:r>
              <a:rPr lang="en-US" dirty="0" smtClean="0">
                <a:solidFill>
                  <a:srgbClr val="FFC000"/>
                </a:solidFill>
                <a:latin typeface="Candara" panose="020E0502030303020204" pitchFamily="34" charset="0"/>
              </a:rPr>
              <a:t>(2)</a:t>
            </a:r>
            <a:endParaRPr lang="en-US" sz="4000" dirty="0">
              <a:solidFill>
                <a:srgbClr val="FFC000"/>
              </a:solidFill>
              <a:latin typeface="Candara" panose="020E0502030303020204" pitchFamily="34" charset="0"/>
            </a:endParaRPr>
          </a:p>
        </p:txBody>
      </p:sp>
      <p:pic>
        <p:nvPicPr>
          <p:cNvPr id="9218" name="Picture 2" descr="Image result for carrying the cross behind jesus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6800" y="2438400"/>
            <a:ext cx="2768600" cy="20764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:p14="http://schemas.microsoft.com/office/powerpoint/2010/main" val="1376704875"/>
      </p:ext>
    </p:extLst>
  </p:cSld>
  <p:clrMapOvr>
    <a:masterClrMapping/>
  </p:clrMapOvr>
</p:sld>
</file>

<file path=ppt/theme/theme1.xml><?xml version="1.0" encoding="utf-8"?>
<a:theme xmlns:a="http://schemas.openxmlformats.org/drawingml/2006/main" name="Horizon">
  <a:themeElements>
    <a:clrScheme name="Horizon">
      <a:dk1>
        <a:srgbClr val="000000"/>
      </a:dk1>
      <a:lt1>
        <a:srgbClr val="FFFFFF"/>
      </a:lt1>
      <a:dk2>
        <a:srgbClr val="1F2123"/>
      </a:dk2>
      <a:lt2>
        <a:srgbClr val="DC9E1F"/>
      </a:lt2>
      <a:accent1>
        <a:srgbClr val="7E97AD"/>
      </a:accent1>
      <a:accent2>
        <a:srgbClr val="CC8E60"/>
      </a:accent2>
      <a:accent3>
        <a:srgbClr val="7A6A60"/>
      </a:accent3>
      <a:accent4>
        <a:srgbClr val="B4936D"/>
      </a:accent4>
      <a:accent5>
        <a:srgbClr val="67787B"/>
      </a:accent5>
      <a:accent6>
        <a:srgbClr val="9D936F"/>
      </a:accent6>
      <a:hlink>
        <a:srgbClr val="646464"/>
      </a:hlink>
      <a:folHlink>
        <a:srgbClr val="969696"/>
      </a:folHlink>
    </a:clrScheme>
    <a:fontScheme name="Horizon">
      <a:majorFont>
        <a:latin typeface="Arial Narrow"/>
        <a:ea typeface=""/>
        <a:cs typeface=""/>
        <a:font script="Jpan" typeface="HGｺﾞｼｯｸM"/>
        <a:font script="Hang" typeface="HY얕은샘물M"/>
        <a:font script="Hans" typeface="方正姚体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Arial Narrow"/>
        <a:ea typeface=""/>
        <a:cs typeface=""/>
        <a:font script="Jpan" typeface="HGｺﾞｼｯｸM"/>
        <a:font script="Hang" typeface="HY얕은샘물M"/>
        <a:font script="Hans" typeface="方正姚体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Horizon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hade val="100000"/>
                <a:satMod val="100000"/>
              </a:schemeClr>
            </a:gs>
            <a:gs pos="100000">
              <a:schemeClr val="phClr">
                <a:tint val="61000"/>
                <a:alpha val="100000"/>
                <a:satMod val="2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</a:schemeClr>
            </a:gs>
            <a:gs pos="100000">
              <a:schemeClr val="phClr">
                <a:tint val="90000"/>
                <a:alpha val="100000"/>
                <a:satMod val="2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5240" cap="flat" cmpd="sng" algn="ctr">
          <a:solidFill>
            <a:schemeClr val="phClr">
              <a:tint val="25000"/>
              <a:alpha val="25000"/>
            </a:schemeClr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2924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prstMaterial="flat">
            <a:bevelT w="34925" h="47625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6000"/>
                <a:shade val="100000"/>
                <a:alpha val="100000"/>
                <a:satMod val="140000"/>
              </a:schemeClr>
            </a:gs>
            <a:gs pos="31000">
              <a:schemeClr val="phClr">
                <a:tint val="100000"/>
                <a:shade val="90000"/>
                <a:alpha val="100000"/>
              </a:schemeClr>
            </a:gs>
            <a:gs pos="100000">
              <a:schemeClr val="phClr">
                <a:tint val="100000"/>
                <a:shade val="80000"/>
                <a:alpha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hade val="100000"/>
                <a:alpha val="100000"/>
                <a:satMod val="180000"/>
              </a:schemeClr>
            </a:gs>
            <a:gs pos="41000">
              <a:schemeClr val="phClr">
                <a:tint val="100000"/>
                <a:shade val="100000"/>
                <a:alpha val="100000"/>
                <a:satMod val="150000"/>
              </a:schemeClr>
            </a:gs>
            <a:gs pos="100000">
              <a:schemeClr val="phClr">
                <a:tint val="100000"/>
                <a:shade val="65000"/>
                <a:alpha val="100000"/>
              </a:schemeClr>
            </a:gs>
          </a:gsLst>
          <a:path path="circle">
            <a:fillToRect l="50000" t="8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Horizon</Template>
  <TotalTime>182</TotalTime>
  <Words>499</Words>
  <Application>Microsoft Office PowerPoint</Application>
  <PresentationFormat>On-screen Show (4:3)</PresentationFormat>
  <Paragraphs>36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9" baseType="lpstr">
      <vt:lpstr>Arial</vt:lpstr>
      <vt:lpstr>Arial Narrow</vt:lpstr>
      <vt:lpstr>Candara</vt:lpstr>
      <vt:lpstr>Horizon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Hewlett-Packard Company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Fr. Younan William</dc:creator>
  <cp:lastModifiedBy>Awad, Peter(DCA)</cp:lastModifiedBy>
  <cp:revision>42</cp:revision>
  <dcterms:created xsi:type="dcterms:W3CDTF">2017-05-23T15:51:08Z</dcterms:created>
  <dcterms:modified xsi:type="dcterms:W3CDTF">2017-05-24T20:30:21Z</dcterms:modified>
</cp:coreProperties>
</file>