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8" r:id="rId5"/>
    <p:sldId id="259" r:id="rId6"/>
    <p:sldId id="263" r:id="rId7"/>
    <p:sldId id="264" r:id="rId8"/>
    <p:sldId id="262" r:id="rId9"/>
    <p:sldId id="274" r:id="rId10"/>
    <p:sldId id="267" r:id="rId11"/>
    <p:sldId id="268" r:id="rId12"/>
    <p:sldId id="271" r:id="rId13"/>
    <p:sldId id="266" r:id="rId14"/>
    <p:sldId id="270" r:id="rId15"/>
    <p:sldId id="272" r:id="rId16"/>
    <p:sldId id="269" r:id="rId17"/>
    <p:sldId id="265" r:id="rId18"/>
    <p:sldId id="273" r:id="rId19"/>
    <p:sldId id="260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888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DC92-4BCB-4912-8FE5-132781BA5AC7}" type="datetimeFigureOut">
              <a:rPr lang="en-US" smtClean="0"/>
              <a:t>4/18/2015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7275-42FA-40F3-BA31-766137D55DB5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DC92-4BCB-4912-8FE5-132781BA5AC7}" type="datetimeFigureOut">
              <a:rPr lang="en-US" smtClean="0"/>
              <a:t>4/18/2015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7275-42FA-40F3-BA31-766137D55D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DC92-4BCB-4912-8FE5-132781BA5AC7}" type="datetimeFigureOut">
              <a:rPr lang="en-US" smtClean="0"/>
              <a:t>4/18/2015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7275-42FA-40F3-BA31-766137D55D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DC92-4BCB-4912-8FE5-132781BA5AC7}" type="datetimeFigureOut">
              <a:rPr lang="en-US" smtClean="0"/>
              <a:t>4/18/2015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7275-42FA-40F3-BA31-766137D55D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DC92-4BCB-4912-8FE5-132781BA5AC7}" type="datetimeFigureOut">
              <a:rPr lang="en-US" smtClean="0"/>
              <a:t>4/18/2015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7275-42FA-40F3-BA31-766137D55DB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DC92-4BCB-4912-8FE5-132781BA5AC7}" type="datetimeFigureOut">
              <a:rPr lang="en-US" smtClean="0"/>
              <a:t>4/18/2015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7275-42FA-40F3-BA31-766137D55D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DC92-4BCB-4912-8FE5-132781BA5AC7}" type="datetimeFigureOut">
              <a:rPr lang="en-US" smtClean="0"/>
              <a:t>4/18/2015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7275-42FA-40F3-BA31-766137D55DB5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DC92-4BCB-4912-8FE5-132781BA5AC7}" type="datetimeFigureOut">
              <a:rPr lang="en-US" smtClean="0"/>
              <a:t>4/18/2015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7275-42FA-40F3-BA31-766137D55D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DC92-4BCB-4912-8FE5-132781BA5AC7}" type="datetimeFigureOut">
              <a:rPr lang="en-US" smtClean="0"/>
              <a:t>4/18/2015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7275-42FA-40F3-BA31-766137D55D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DC92-4BCB-4912-8FE5-132781BA5AC7}" type="datetimeFigureOut">
              <a:rPr lang="en-US" smtClean="0"/>
              <a:t>4/18/2015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7275-42FA-40F3-BA31-766137D55DB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DC92-4BCB-4912-8FE5-132781BA5AC7}" type="datetimeFigureOut">
              <a:rPr lang="en-US" smtClean="0"/>
              <a:t>4/18/2015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F7275-42FA-40F3-BA31-766137D55D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2EECDC92-4BCB-4912-8FE5-132781BA5AC7}" type="datetimeFigureOut">
              <a:rPr lang="en-US" smtClean="0"/>
              <a:t>4/18/2015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766F7275-42FA-40F3-BA31-766137D55DB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It’s Genetic…</a:t>
            </a:r>
            <a:endParaRPr lang="en-US" dirty="0"/>
          </a:p>
        </p:txBody>
      </p:sp>
      <p:pic>
        <p:nvPicPr>
          <p:cNvPr id="1026" name="Picture 2" descr="http://sandiegohanggliders.com/wp-content/uploads/2012/12/josh_flying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97" t="24195" r="21425" b="20178"/>
          <a:stretch/>
        </p:blipFill>
        <p:spPr bwMode="auto">
          <a:xfrm>
            <a:off x="4114800" y="4114800"/>
            <a:ext cx="4381500" cy="256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4114800"/>
            <a:ext cx="2819400" cy="2558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215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Scientific Context – Genes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1557337"/>
            <a:ext cx="5295899" cy="4876800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1800"/>
              </a:spcBef>
            </a:pPr>
            <a:r>
              <a:rPr lang="en-US" sz="3200" dirty="0" smtClean="0"/>
              <a:t>Genes are lengths of DNA that encode the formation of proteins.</a:t>
            </a:r>
          </a:p>
          <a:p>
            <a:pPr>
              <a:spcBef>
                <a:spcPts val="1800"/>
              </a:spcBef>
            </a:pPr>
            <a:r>
              <a:rPr lang="en-US" sz="3200" dirty="0" smtClean="0"/>
              <a:t>Human genome consists of over 3 billion base pairs.</a:t>
            </a:r>
          </a:p>
          <a:p>
            <a:pPr>
              <a:spcBef>
                <a:spcPts val="1800"/>
              </a:spcBef>
            </a:pPr>
            <a:r>
              <a:rPr lang="en-US" sz="3200" dirty="0" smtClean="0"/>
              <a:t>~0.1% difference between the genes of two individual humans.</a:t>
            </a:r>
          </a:p>
          <a:p>
            <a:pPr>
              <a:spcBef>
                <a:spcPts val="1800"/>
              </a:spcBef>
            </a:pPr>
            <a:r>
              <a:rPr lang="en-US" sz="3200" dirty="0" smtClean="0"/>
              <a:t>Loosely speaking, genes are responsible for the chemistry of our bodies.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96" t="12778" r="16852" b="8472"/>
          <a:stretch/>
        </p:blipFill>
        <p:spPr>
          <a:xfrm>
            <a:off x="5448299" y="1295400"/>
            <a:ext cx="3695701" cy="540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526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Scientific Context – Genes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399" y="1557336"/>
            <a:ext cx="5295899" cy="5148263"/>
          </a:xfrm>
        </p:spPr>
        <p:txBody>
          <a:bodyPr>
            <a:normAutofit lnSpcReduction="10000"/>
          </a:bodyPr>
          <a:lstStyle/>
          <a:p>
            <a:pPr>
              <a:spcBef>
                <a:spcPts val="1800"/>
              </a:spcBef>
            </a:pPr>
            <a:r>
              <a:rPr lang="en-US" sz="3200" dirty="0" smtClean="0"/>
              <a:t>There is no plausible way that genes could dictate behavior</a:t>
            </a:r>
          </a:p>
          <a:p>
            <a:pPr>
              <a:spcBef>
                <a:spcPts val="1800"/>
              </a:spcBef>
            </a:pPr>
            <a:r>
              <a:rPr lang="en-US" sz="3200" dirty="0" smtClean="0"/>
              <a:t>Even simple traits are typically attributed to multiple genes</a:t>
            </a:r>
          </a:p>
          <a:p>
            <a:pPr>
              <a:spcBef>
                <a:spcPts val="1800"/>
              </a:spcBef>
            </a:pPr>
            <a:r>
              <a:rPr lang="en-US" sz="3200" dirty="0" smtClean="0"/>
              <a:t>A genetically dominated SSA caused by multiple genes would not likely skip a generation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04" t="12222" r="15186" b="13611"/>
          <a:stretch/>
        </p:blipFill>
        <p:spPr>
          <a:xfrm>
            <a:off x="5410200" y="1371600"/>
            <a:ext cx="3657600" cy="50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953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Scientific Context – Genes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" y="2014536"/>
            <a:ext cx="3581401" cy="3700464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US" sz="3200" dirty="0" smtClean="0"/>
              <a:t>Homosexuality occurs too frequently to be caused by a mutation of a single gene </a:t>
            </a:r>
            <a:br>
              <a:rPr lang="en-US" sz="3200" dirty="0" smtClean="0"/>
            </a:br>
            <a:r>
              <a:rPr lang="en-US" sz="3200" dirty="0" smtClean="0"/>
              <a:t>(90x too high)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6" t="41667" r="8888" b="14305"/>
          <a:stretch/>
        </p:blipFill>
        <p:spPr>
          <a:xfrm>
            <a:off x="3413105" y="1781175"/>
            <a:ext cx="5711845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900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Scientific Context – Twins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8229600" cy="1914524"/>
          </a:xfrm>
        </p:spPr>
        <p:txBody>
          <a:bodyPr>
            <a:normAutofit/>
          </a:bodyPr>
          <a:lstStyle/>
          <a:p>
            <a:r>
              <a:rPr lang="en-US" sz="3200" dirty="0" smtClean="0"/>
              <a:t>Identical twins have the same genes.</a:t>
            </a:r>
          </a:p>
          <a:p>
            <a:r>
              <a:rPr lang="en-US" sz="3200" dirty="0" smtClean="0"/>
              <a:t>If homosexuality is genetic, identical twins would both be homosexual.</a:t>
            </a:r>
          </a:p>
        </p:txBody>
      </p:sp>
      <p:pic>
        <p:nvPicPr>
          <p:cNvPr id="2050" name="Picture 2" descr="Phil and Doug Griffith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47" r="10154"/>
          <a:stretch/>
        </p:blipFill>
        <p:spPr bwMode="auto">
          <a:xfrm>
            <a:off x="4067174" y="3381374"/>
            <a:ext cx="5076825" cy="348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52400" y="3124200"/>
            <a:ext cx="42672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80" indent="-182880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</a:pPr>
            <a:r>
              <a:rPr lang="en-US" sz="3200" dirty="0" smtClean="0"/>
              <a:t>However, co-twins of homosexuals are </a:t>
            </a:r>
            <a:r>
              <a:rPr lang="en-US" sz="3200" dirty="0"/>
              <a:t>only 11-14% concordant.</a:t>
            </a:r>
          </a:p>
        </p:txBody>
      </p:sp>
    </p:spTree>
    <p:extLst>
      <p:ext uri="{BB962C8B-B14F-4D97-AF65-F5344CB8AC3E}">
        <p14:creationId xmlns:p14="http://schemas.microsoft.com/office/powerpoint/2010/main" val="1442946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533400"/>
            <a:ext cx="8648699" cy="990600"/>
          </a:xfrm>
        </p:spPr>
        <p:txBody>
          <a:bodyPr>
            <a:normAutofit/>
          </a:bodyPr>
          <a:lstStyle/>
          <a:p>
            <a:r>
              <a:rPr lang="en-US" dirty="0" smtClean="0"/>
              <a:t>Scientific Context – Fetal Development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1" t="19722" r="15185" b="45416"/>
          <a:stretch/>
        </p:blipFill>
        <p:spPr>
          <a:xfrm>
            <a:off x="3411735" y="1786414"/>
            <a:ext cx="5694164" cy="3852386"/>
          </a:xfrm>
          <a:prstGeom prst="rect">
            <a:avLst/>
          </a:prstGeom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3581401" cy="5410200"/>
          </a:xfrm>
        </p:spPr>
        <p:txBody>
          <a:bodyPr>
            <a:normAutofit lnSpcReduction="10000"/>
          </a:bodyPr>
          <a:lstStyle/>
          <a:p>
            <a:pPr>
              <a:spcBef>
                <a:spcPts val="1800"/>
              </a:spcBef>
            </a:pPr>
            <a:r>
              <a:rPr lang="en-US" sz="3200" dirty="0" smtClean="0"/>
              <a:t>Homosexuality occurs too frequently to be caused by a fetal development error (epigenetic)</a:t>
            </a:r>
          </a:p>
          <a:p>
            <a:pPr>
              <a:spcBef>
                <a:spcPts val="1800"/>
              </a:spcBef>
            </a:pPr>
            <a:r>
              <a:rPr lang="en-US" sz="3200" dirty="0" smtClean="0"/>
              <a:t>Homosexuality is not a physical abnormality like other epigenetic abnormalities.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14992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Scientific Context – Psychology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4038600" cy="4876800"/>
          </a:xfrm>
        </p:spPr>
        <p:txBody>
          <a:bodyPr>
            <a:normAutofit lnSpcReduction="10000"/>
          </a:bodyPr>
          <a:lstStyle/>
          <a:p>
            <a:pPr>
              <a:spcBef>
                <a:spcPts val="1800"/>
              </a:spcBef>
            </a:pPr>
            <a:r>
              <a:rPr lang="en-US" sz="3200" dirty="0" smtClean="0"/>
              <a:t>From 1952 – 1974 homosexuality was listed in the DSM as a sociopathic personality disorder.</a:t>
            </a:r>
          </a:p>
          <a:p>
            <a:pPr>
              <a:spcBef>
                <a:spcPts val="1800"/>
              </a:spcBef>
            </a:pPr>
            <a:r>
              <a:rPr lang="en-US" sz="3200" dirty="0" smtClean="0"/>
              <a:t>Occurrences of homosexuality are more consistent with psychological disorders.</a:t>
            </a:r>
            <a:endParaRPr lang="en-US" sz="3200" dirty="0"/>
          </a:p>
        </p:txBody>
      </p:sp>
      <p:pic>
        <p:nvPicPr>
          <p:cNvPr id="1026" name="Picture 2" descr="L:\Mina\Church\Sunday School Ciriculum\Homosexuality\IMG_0318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0" t="17086" r="13975" b="45195"/>
          <a:stretch/>
        </p:blipFill>
        <p:spPr bwMode="auto">
          <a:xfrm>
            <a:off x="4118125" y="2057400"/>
            <a:ext cx="5025875" cy="345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0506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Scientific Context – Change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7" t="10834" r="12963" b="49444"/>
          <a:stretch/>
        </p:blipFill>
        <p:spPr>
          <a:xfrm>
            <a:off x="3552825" y="1752600"/>
            <a:ext cx="5562600" cy="3908853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52400" y="1981200"/>
            <a:ext cx="3095625" cy="3581400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US" sz="3200" dirty="0" smtClean="0"/>
              <a:t>SSA is more erratic than genetically influenced events or sequences of events.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8896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Scientific Context – 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US" sz="3200" dirty="0" smtClean="0"/>
              <a:t>About ½ of adults who once had exclusive SSA moved to heterosexuality</a:t>
            </a:r>
          </a:p>
          <a:p>
            <a:pPr>
              <a:spcBef>
                <a:spcPts val="1800"/>
              </a:spcBef>
            </a:pPr>
            <a:r>
              <a:rPr lang="en-US" sz="3200" dirty="0" smtClean="0"/>
              <a:t>Ex-gays outnumber actual gays</a:t>
            </a:r>
          </a:p>
          <a:p>
            <a:pPr>
              <a:spcBef>
                <a:spcPts val="1800"/>
              </a:spcBef>
            </a:pPr>
            <a:r>
              <a:rPr lang="en-US" sz="3200" dirty="0" smtClean="0"/>
              <a:t>Exclusive OSA is more stable than exclusive SSA (17x for men, 30x for women)</a:t>
            </a:r>
          </a:p>
          <a:p>
            <a:pPr>
              <a:spcBef>
                <a:spcPts val="1800"/>
              </a:spcBef>
            </a:pPr>
            <a:r>
              <a:rPr lang="en-US" sz="3200" dirty="0" smtClean="0"/>
              <a:t>Teens overwhelmingly shift from SSA to OSA (particularly from age 16 – 17)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88958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Scientific Context – Behavior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 lnSpcReduction="10000"/>
          </a:bodyPr>
          <a:lstStyle/>
          <a:p>
            <a:pPr>
              <a:spcBef>
                <a:spcPts val="1800"/>
              </a:spcBef>
            </a:pPr>
            <a:r>
              <a:rPr lang="en-US" sz="3200" dirty="0" smtClean="0"/>
              <a:t>The genetic influence of homosexuality is only about 10% (similar to other behaviors)</a:t>
            </a:r>
          </a:p>
          <a:p>
            <a:pPr>
              <a:spcBef>
                <a:spcPts val="1800"/>
              </a:spcBef>
            </a:pPr>
            <a:r>
              <a:rPr lang="en-US" sz="3200" dirty="0" smtClean="0"/>
              <a:t>Environmental factors play a much stronger role in development of SSA</a:t>
            </a:r>
          </a:p>
          <a:p>
            <a:pPr>
              <a:spcBef>
                <a:spcPts val="1800"/>
              </a:spcBef>
            </a:pPr>
            <a:r>
              <a:rPr lang="en-US" sz="3200" dirty="0" smtClean="0"/>
              <a:t>Homosexuality is a complex behavior that cannot be attributed to a single factor (genetic, hormonal, social, developmental, environmental etc.)</a:t>
            </a:r>
          </a:p>
          <a:p>
            <a:pPr>
              <a:spcBef>
                <a:spcPts val="1800"/>
              </a:spcBef>
            </a:pPr>
            <a:r>
              <a:rPr lang="en-US" sz="3200" dirty="0" smtClean="0"/>
              <a:t>It can be changed (with or without therapy).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690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Response in Current Social Context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b="1" dirty="0" smtClean="0"/>
              <a:t>As Christians, is there a limitation on our tolerance of the weaknesses of others?</a:t>
            </a:r>
            <a:endParaRPr lang="en-US" sz="3200" b="1" dirty="0" smtClean="0"/>
          </a:p>
          <a:p>
            <a:r>
              <a:rPr lang="en-US" sz="3200" dirty="0" smtClean="0"/>
              <a:t>And </a:t>
            </a:r>
            <a:r>
              <a:rPr lang="en-US" sz="3200" dirty="0"/>
              <a:t>even as they did not like to retain God in </a:t>
            </a:r>
            <a:r>
              <a:rPr lang="en-US" sz="3200" i="1" dirty="0"/>
              <a:t>their</a:t>
            </a:r>
            <a:r>
              <a:rPr lang="en-US" sz="3200" dirty="0"/>
              <a:t> knowledge, God gave them over to a debased mind, to do those things which are not fitting;</a:t>
            </a:r>
            <a:r>
              <a:rPr lang="en-US" sz="3200" dirty="0" smtClean="0"/>
              <a:t>…who, </a:t>
            </a:r>
            <a:r>
              <a:rPr lang="en-US" sz="3200" dirty="0"/>
              <a:t>knowing the righteous judgment of God, that those who practice such things are deserving of death, </a:t>
            </a:r>
            <a:r>
              <a:rPr lang="en-US" sz="3200" b="1" dirty="0"/>
              <a:t>not only do the same but also approve of those who practice them</a:t>
            </a:r>
            <a:r>
              <a:rPr lang="en-US" sz="3200" b="1" dirty="0" smtClean="0"/>
              <a:t>. </a:t>
            </a:r>
            <a:r>
              <a:rPr lang="en-US" sz="3200" b="1" dirty="0"/>
              <a:t/>
            </a:r>
            <a:br>
              <a:rPr lang="en-US" sz="3200" b="1" dirty="0"/>
            </a:br>
            <a:r>
              <a:rPr lang="en-US" sz="3200" i="1" dirty="0" smtClean="0"/>
              <a:t>(</a:t>
            </a:r>
            <a:r>
              <a:rPr lang="en-US" sz="3200" i="1" dirty="0" smtClean="0"/>
              <a:t>Romans 1:28, 32)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3805248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Homosexuality: Outline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Biblical Context</a:t>
            </a:r>
          </a:p>
          <a:p>
            <a:r>
              <a:rPr lang="en-US" sz="3200" dirty="0" smtClean="0"/>
              <a:t>Social Context</a:t>
            </a:r>
          </a:p>
          <a:p>
            <a:r>
              <a:rPr lang="en-US" sz="3200" dirty="0" smtClean="0"/>
              <a:t>Scientific Context</a:t>
            </a:r>
          </a:p>
          <a:p>
            <a:r>
              <a:rPr lang="en-US" sz="3200" dirty="0" smtClean="0"/>
              <a:t>Response </a:t>
            </a:r>
            <a:r>
              <a:rPr lang="en-US" sz="3200" dirty="0" smtClean="0"/>
              <a:t>in Current Social Context</a:t>
            </a:r>
            <a:endParaRPr lang="en-US" sz="3200" dirty="0" smtClean="0"/>
          </a:p>
          <a:p>
            <a:r>
              <a:rPr lang="en-US" sz="3200" dirty="0" smtClean="0"/>
              <a:t>Response to </a:t>
            </a:r>
            <a:r>
              <a:rPr lang="en-US" sz="3200" dirty="0" smtClean="0"/>
              <a:t>Individuals</a:t>
            </a: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312939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Response in Current Social Context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276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So, as the Christian owner of a bakery, should I sell cookies or cupcakes to a same-sex couple?</a:t>
            </a:r>
          </a:p>
          <a:p>
            <a:pPr marL="0" indent="0">
              <a:buNone/>
            </a:pPr>
            <a:endParaRPr lang="en-US" sz="3200" dirty="0" smtClean="0"/>
          </a:p>
          <a:p>
            <a:pPr marL="0" indent="0">
              <a:buNone/>
            </a:pPr>
            <a:r>
              <a:rPr lang="en-US" sz="3200" dirty="0" smtClean="0"/>
              <a:t>Should I sell a wedding cake to a same-sex couple?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04190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Response to Individuals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49" r="17911"/>
          <a:stretch/>
        </p:blipFill>
        <p:spPr>
          <a:xfrm>
            <a:off x="6238874" y="1447800"/>
            <a:ext cx="2828926" cy="5105400"/>
          </a:xfrm>
        </p:spPr>
      </p:pic>
      <p:sp>
        <p:nvSpPr>
          <p:cNvPr id="5" name="TextBox 4"/>
          <p:cNvSpPr txBox="1"/>
          <p:nvPr/>
        </p:nvSpPr>
        <p:spPr>
          <a:xfrm>
            <a:off x="152400" y="1295400"/>
            <a:ext cx="5943600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 smtClean="0"/>
              <a:t>As Christians, we represent Christ to those who do not know Him.</a:t>
            </a:r>
          </a:p>
          <a:p>
            <a:pPr>
              <a:spcBef>
                <a:spcPts val="1800"/>
              </a:spcBef>
            </a:pPr>
            <a:r>
              <a:rPr lang="en-US" sz="2700" dirty="0" smtClean="0"/>
              <a:t>First and foremost, Christ is love.</a:t>
            </a:r>
          </a:p>
          <a:p>
            <a:pPr>
              <a:spcBef>
                <a:spcPts val="1800"/>
              </a:spcBef>
            </a:pPr>
            <a:r>
              <a:rPr lang="en-US" sz="2700" dirty="0" smtClean="0"/>
              <a:t>The pinnacle of love is to bring people to Christ.</a:t>
            </a:r>
          </a:p>
          <a:p>
            <a:pPr>
              <a:spcBef>
                <a:spcPts val="1800"/>
              </a:spcBef>
            </a:pPr>
            <a:r>
              <a:rPr lang="en-US" sz="2700" dirty="0" smtClean="0"/>
              <a:t>For someone who is hurting &amp; wounded by the attack of Satan, condemnation will not bring them to Christ.  (</a:t>
            </a:r>
            <a:r>
              <a:rPr lang="en-US" sz="2700" i="1" dirty="0" smtClean="0"/>
              <a:t>Samaritan Woman</a:t>
            </a:r>
            <a:r>
              <a:rPr lang="en-US" sz="2700" dirty="0" smtClean="0"/>
              <a:t>)</a:t>
            </a:r>
          </a:p>
          <a:p>
            <a:pPr>
              <a:spcBef>
                <a:spcPts val="1800"/>
              </a:spcBef>
            </a:pPr>
            <a:r>
              <a:rPr lang="en-US" sz="2700" dirty="0" smtClean="0"/>
              <a:t>However, accepting sin is not a loving response either.</a:t>
            </a:r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406248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Response to Individuals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52400" y="1524000"/>
            <a:ext cx="59436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Whatever city you enter, and they receive you, eat such things as are set before you. </a:t>
            </a:r>
            <a:r>
              <a:rPr lang="en-US" sz="3000" dirty="0" smtClean="0"/>
              <a:t>And </a:t>
            </a:r>
            <a:r>
              <a:rPr lang="en-US" sz="3000" dirty="0"/>
              <a:t>heal the sick there, and say to them, ‘The kingdom of God has come near to you.’ </a:t>
            </a:r>
            <a:r>
              <a:rPr lang="en-US" sz="3000" dirty="0" smtClean="0"/>
              <a:t>But </a:t>
            </a:r>
            <a:r>
              <a:rPr lang="en-US" sz="3000" dirty="0"/>
              <a:t>whatever city you enter, and they do not receive you, go out into its streets and say, </a:t>
            </a:r>
            <a:r>
              <a:rPr lang="en-US" sz="3000" dirty="0" smtClean="0"/>
              <a:t>‘The </a:t>
            </a:r>
            <a:r>
              <a:rPr lang="en-US" sz="3000" dirty="0"/>
              <a:t>very dust of your city which clings to </a:t>
            </a:r>
            <a:r>
              <a:rPr lang="en-US" sz="3000" dirty="0" smtClean="0"/>
              <a:t>us</a:t>
            </a:r>
            <a:r>
              <a:rPr lang="en-US" sz="3000" baseline="30000" dirty="0"/>
              <a:t> </a:t>
            </a:r>
            <a:r>
              <a:rPr lang="en-US" sz="3000" dirty="0" smtClean="0"/>
              <a:t>we </a:t>
            </a:r>
            <a:r>
              <a:rPr lang="en-US" sz="3000" dirty="0"/>
              <a:t>wipe off against you</a:t>
            </a:r>
            <a:r>
              <a:rPr lang="en-US" sz="3000" dirty="0" smtClean="0"/>
              <a:t>. (</a:t>
            </a:r>
            <a:r>
              <a:rPr lang="en-US" sz="3000" i="1" dirty="0" smtClean="0"/>
              <a:t>Luke 10:8-11</a:t>
            </a:r>
            <a:r>
              <a:rPr lang="en-US" sz="3000" dirty="0" smtClean="0"/>
              <a:t>)</a:t>
            </a:r>
            <a:endParaRPr lang="en-US" sz="3000" dirty="0"/>
          </a:p>
        </p:txBody>
      </p:sp>
      <p:pic>
        <p:nvPicPr>
          <p:cNvPr id="3074" name="Picture 2" descr="https://followpurity.files.wordpress.com/2010/10/follow_jesu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286000"/>
            <a:ext cx="27432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5227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52400" y="1524000"/>
            <a:ext cx="87630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880" indent="-182880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</a:pPr>
            <a:r>
              <a:rPr lang="en-US" sz="2700" dirty="0"/>
              <a:t>Homosexuality is unambiguously an abomination to God</a:t>
            </a:r>
          </a:p>
          <a:p>
            <a:pPr marL="182880" indent="-182880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</a:pPr>
            <a:r>
              <a:rPr lang="en-US" sz="2700" dirty="0"/>
              <a:t>Society is pushing broad acceptance of homosexuality</a:t>
            </a:r>
          </a:p>
          <a:p>
            <a:pPr marL="182880" indent="-182880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</a:pPr>
            <a:r>
              <a:rPr lang="en-US" sz="2700" dirty="0"/>
              <a:t>The scientific evidence suggests that the genetic influence on homosexuality is minimal</a:t>
            </a:r>
          </a:p>
          <a:p>
            <a:pPr marL="182880" indent="-182880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</a:pPr>
            <a:r>
              <a:rPr lang="en-US" sz="2700" dirty="0"/>
              <a:t>We are not called to condemn others, but we must not </a:t>
            </a:r>
            <a:r>
              <a:rPr lang="en-US" sz="2700" dirty="0" smtClean="0"/>
              <a:t>compromise </a:t>
            </a:r>
            <a:r>
              <a:rPr lang="en-US" sz="2700" dirty="0"/>
              <a:t>God’s value system</a:t>
            </a:r>
          </a:p>
          <a:p>
            <a:pPr marL="182880" indent="-182880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</a:pPr>
            <a:r>
              <a:rPr lang="en-US" sz="2700" dirty="0"/>
              <a:t>To those that are hurt, we must show them love by bringing them to Christ</a:t>
            </a:r>
          </a:p>
          <a:p>
            <a:pPr marL="182880" indent="-182880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</a:pPr>
            <a:r>
              <a:rPr lang="en-US" sz="2700" dirty="0"/>
              <a:t>To those who refuse, they have chosen their own </a:t>
            </a:r>
            <a:r>
              <a:rPr lang="en-US" sz="2700" dirty="0" smtClean="0"/>
              <a:t>condemnation</a:t>
            </a:r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1615723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Biblical Context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72000"/>
          </a:xfrm>
        </p:spPr>
        <p:txBody>
          <a:bodyPr>
            <a:normAutofit/>
          </a:bodyPr>
          <a:lstStyle/>
          <a:p>
            <a:pPr marL="0" indent="0">
              <a:spcBef>
                <a:spcPts val="2400"/>
              </a:spcBef>
              <a:buNone/>
            </a:pPr>
            <a:r>
              <a:rPr lang="en-US" sz="3200" b="1" dirty="0" smtClean="0"/>
              <a:t>The Bible is unambiguous on God’s view of homosexuality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en-US" sz="3200" dirty="0" smtClean="0"/>
              <a:t>“</a:t>
            </a:r>
            <a:r>
              <a:rPr lang="en-US" sz="3200" dirty="0"/>
              <a:t>You </a:t>
            </a:r>
            <a:r>
              <a:rPr lang="en-US" sz="3200" b="1" dirty="0"/>
              <a:t>shall not </a:t>
            </a:r>
            <a:r>
              <a:rPr lang="en-US" sz="3200" dirty="0"/>
              <a:t>lie with a male as with a woman. It </a:t>
            </a:r>
            <a:r>
              <a:rPr lang="en-US" sz="3200" i="1" dirty="0"/>
              <a:t>is</a:t>
            </a:r>
            <a:r>
              <a:rPr lang="en-US" sz="3200" dirty="0"/>
              <a:t> an abomination. </a:t>
            </a:r>
            <a:r>
              <a:rPr lang="en-US" sz="3200" dirty="0" smtClean="0"/>
              <a:t>Nor </a:t>
            </a:r>
            <a:r>
              <a:rPr lang="en-US" sz="3200" dirty="0"/>
              <a:t>shall you mate with any animal, to defile yourself with it. Nor shall any woman stand before an animal to mate with it. </a:t>
            </a:r>
            <a:r>
              <a:rPr lang="en-US" sz="3200" b="1" dirty="0" smtClean="0"/>
              <a:t>It </a:t>
            </a:r>
            <a:r>
              <a:rPr lang="en-US" sz="3200" b="1" i="1" dirty="0" smtClean="0"/>
              <a:t>is</a:t>
            </a:r>
            <a:r>
              <a:rPr lang="en-US" sz="3200" b="1" dirty="0"/>
              <a:t> perversion</a:t>
            </a:r>
            <a:r>
              <a:rPr lang="en-US" sz="3200" dirty="0"/>
              <a:t>.</a:t>
            </a:r>
            <a:r>
              <a:rPr lang="en-US" sz="3200" dirty="0" smtClean="0"/>
              <a:t>” </a:t>
            </a:r>
            <a:br>
              <a:rPr lang="en-US" sz="3200" dirty="0" smtClean="0"/>
            </a:br>
            <a:r>
              <a:rPr lang="en-US" sz="3200" i="1" dirty="0" smtClean="0"/>
              <a:t>(Leviticus 18:22 – 23)</a:t>
            </a:r>
          </a:p>
        </p:txBody>
      </p:sp>
      <p:sp>
        <p:nvSpPr>
          <p:cNvPr id="4" name="Rectangle 3"/>
          <p:cNvSpPr/>
          <p:nvPr/>
        </p:nvSpPr>
        <p:spPr>
          <a:xfrm rot="19996026">
            <a:off x="76322" y="2961130"/>
            <a:ext cx="9052478" cy="15542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500" b="1" cap="none" spc="0" dirty="0" smtClean="0">
                <a:ln w="31550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Commandment</a:t>
            </a:r>
            <a:endParaRPr lang="en-US" sz="9500" b="1" cap="none" spc="0" dirty="0">
              <a:ln w="31550" cmpd="sng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34314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Biblical Context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2400"/>
              </a:spcBef>
              <a:buNone/>
            </a:pPr>
            <a:r>
              <a:rPr lang="en-US" sz="3200" dirty="0" smtClean="0"/>
              <a:t>“Do </a:t>
            </a:r>
            <a:r>
              <a:rPr lang="en-US" sz="3200" dirty="0"/>
              <a:t>you not know that </a:t>
            </a:r>
            <a:r>
              <a:rPr lang="en-US" sz="3200" b="1" dirty="0"/>
              <a:t>the unrighteous will not inherit the kingdom of God</a:t>
            </a:r>
            <a:r>
              <a:rPr lang="en-US" sz="3200" dirty="0"/>
              <a:t>? Do not be deceived. Neither fornicators, nor idolaters, nor adulterers, </a:t>
            </a:r>
            <a:r>
              <a:rPr lang="en-US" sz="3200" b="1" dirty="0"/>
              <a:t>nor homosexuals</a:t>
            </a:r>
            <a:r>
              <a:rPr lang="en-US" sz="3200" dirty="0" smtClean="0"/>
              <a:t>,</a:t>
            </a:r>
            <a:r>
              <a:rPr lang="en-US" sz="3200" baseline="30000" dirty="0" smtClean="0"/>
              <a:t> </a:t>
            </a:r>
            <a:r>
              <a:rPr lang="en-US" sz="3200" dirty="0" smtClean="0"/>
              <a:t>nor </a:t>
            </a:r>
            <a:r>
              <a:rPr lang="en-US" sz="3200" dirty="0"/>
              <a:t>sodomites, </a:t>
            </a:r>
            <a:r>
              <a:rPr lang="en-US" sz="3200" dirty="0" smtClean="0"/>
              <a:t>nor </a:t>
            </a:r>
            <a:r>
              <a:rPr lang="en-US" sz="3200" dirty="0"/>
              <a:t>thieves, nor covetous, nor drunkards, nor revilers, nor </a:t>
            </a:r>
            <a:r>
              <a:rPr lang="en-US" sz="3200" dirty="0" err="1"/>
              <a:t>extortioners</a:t>
            </a:r>
            <a:r>
              <a:rPr lang="en-US" sz="3200" dirty="0"/>
              <a:t> will inherit the kingdom of God</a:t>
            </a:r>
            <a:r>
              <a:rPr lang="en-US" sz="3200" dirty="0" smtClean="0"/>
              <a:t>.” </a:t>
            </a:r>
            <a:br>
              <a:rPr lang="en-US" sz="3200" dirty="0" smtClean="0"/>
            </a:br>
            <a:r>
              <a:rPr lang="en-US" sz="3200" i="1" dirty="0" smtClean="0"/>
              <a:t>(Corinthians 6:9-10)</a:t>
            </a:r>
          </a:p>
        </p:txBody>
      </p:sp>
      <p:sp>
        <p:nvSpPr>
          <p:cNvPr id="4" name="Rectangle 3"/>
          <p:cNvSpPr/>
          <p:nvPr/>
        </p:nvSpPr>
        <p:spPr>
          <a:xfrm rot="19996026">
            <a:off x="2919984" y="2961130"/>
            <a:ext cx="3365153" cy="15542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500" b="1" cap="none" spc="0" dirty="0" smtClean="0">
                <a:ln w="31550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FACT</a:t>
            </a:r>
            <a:endParaRPr lang="en-US" sz="9500" b="1" cap="none" spc="0" dirty="0">
              <a:ln w="31550" cmpd="sng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68952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Biblical Context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2400"/>
              </a:spcBef>
              <a:buNone/>
            </a:pPr>
            <a:r>
              <a:rPr lang="en-US" sz="3200" dirty="0" smtClean="0"/>
              <a:t>“For </a:t>
            </a:r>
            <a:r>
              <a:rPr lang="en-US" sz="3200" dirty="0"/>
              <a:t>this reason God gave them up to </a:t>
            </a:r>
            <a:r>
              <a:rPr lang="en-US" sz="3200" b="1" dirty="0"/>
              <a:t>vile passions</a:t>
            </a:r>
            <a:r>
              <a:rPr lang="en-US" sz="3200" dirty="0"/>
              <a:t>. For even their women exchanged the natural use for what is against nature. </a:t>
            </a:r>
            <a:r>
              <a:rPr lang="en-US" sz="3200" dirty="0" smtClean="0"/>
              <a:t>Likewise </a:t>
            </a:r>
            <a:r>
              <a:rPr lang="en-US" sz="3200" dirty="0"/>
              <a:t>also the men, leaving the natural use of the woman, burned in their lust for one another, </a:t>
            </a:r>
            <a:r>
              <a:rPr lang="en-US" sz="3200" b="1" dirty="0"/>
              <a:t>men with men committing what is shameful, and receiving </a:t>
            </a:r>
            <a:r>
              <a:rPr lang="en-US" sz="3200" b="1" dirty="0" smtClean="0"/>
              <a:t>in themselves the </a:t>
            </a:r>
            <a:r>
              <a:rPr lang="en-US" sz="3200" b="1" dirty="0"/>
              <a:t>penalty of their error which was due</a:t>
            </a:r>
            <a:r>
              <a:rPr lang="en-US" sz="3200" b="1" dirty="0" smtClean="0"/>
              <a:t>.</a:t>
            </a:r>
            <a:r>
              <a:rPr lang="en-US" sz="3200" dirty="0" smtClean="0"/>
              <a:t>” </a:t>
            </a:r>
            <a:br>
              <a:rPr lang="en-US" sz="3200" dirty="0" smtClean="0"/>
            </a:br>
            <a:r>
              <a:rPr lang="en-US" sz="3200" i="1" dirty="0" smtClean="0"/>
              <a:t>(Romans 1:26 – 27)</a:t>
            </a:r>
          </a:p>
        </p:txBody>
      </p:sp>
      <p:sp>
        <p:nvSpPr>
          <p:cNvPr id="4" name="Rectangle 3"/>
          <p:cNvSpPr/>
          <p:nvPr/>
        </p:nvSpPr>
        <p:spPr>
          <a:xfrm rot="19996026">
            <a:off x="2919984" y="2961130"/>
            <a:ext cx="3365153" cy="15542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500" b="1" cap="none" spc="0" dirty="0" smtClean="0">
                <a:ln w="31550" cmpd="sng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FACT</a:t>
            </a:r>
            <a:endParaRPr lang="en-US" sz="9500" b="1" cap="none" spc="0" dirty="0">
              <a:ln w="31550" cmpd="sng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27846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Context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3886200" cy="48768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200" dirty="0" smtClean="0"/>
              <a:t>Accepting homosexuality is equated with tolerance.  Being unsupportive of efforts to normalize homosexuality, even on the basis of sincerely held religious beliefs, is labeled ‘intolerant’.</a:t>
            </a:r>
            <a:endParaRPr lang="en-US" sz="3200" dirty="0"/>
          </a:p>
        </p:txBody>
      </p:sp>
      <p:pic>
        <p:nvPicPr>
          <p:cNvPr id="5" name="Picture 2" descr="http://conservbyte.wpengine.netdna-cdn.com/wp-content/uploads/2015/04/Tolerance-590-L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057400"/>
            <a:ext cx="4933950" cy="3520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6026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Context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3962400" cy="609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u="sng" dirty="0" smtClean="0"/>
              <a:t>Protected classes: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1126300"/>
              </p:ext>
            </p:extLst>
          </p:nvPr>
        </p:nvGraphicFramePr>
        <p:xfrm>
          <a:off x="838200" y="2057400"/>
          <a:ext cx="7315200" cy="463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6200"/>
                <a:gridCol w="3429000"/>
              </a:tblGrid>
              <a:tr h="1422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Involuntary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Voluntary</a:t>
                      </a:r>
                      <a:endParaRPr lang="en-US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Race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Religion</a:t>
                      </a:r>
                      <a:endParaRPr lang="en-US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Color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Pregnancy</a:t>
                      </a:r>
                      <a:endParaRPr lang="en-US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National Origin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Citizenship</a:t>
                      </a:r>
                      <a:endParaRPr lang="en-US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Familial Status</a:t>
                      </a:r>
                      <a:endParaRPr lang="en-US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Gender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Veteran Status</a:t>
                      </a:r>
                      <a:endParaRPr lang="en-US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Disability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Genetic Information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848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Scientific Context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447800"/>
            <a:ext cx="5515426" cy="51911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Is homosexuality genetic?</a:t>
            </a:r>
          </a:p>
          <a:p>
            <a:pPr marL="0" indent="0">
              <a:buNone/>
            </a:pPr>
            <a:r>
              <a:rPr lang="en-US" sz="3200" dirty="0" smtClean="0"/>
              <a:t>Is homosexuality epigenetic?</a:t>
            </a:r>
          </a:p>
          <a:p>
            <a:pPr marL="0" indent="0">
              <a:buNone/>
            </a:pPr>
            <a:r>
              <a:rPr lang="en-US" sz="3200" dirty="0" smtClean="0"/>
              <a:t>Is homosexuality a choice?</a:t>
            </a:r>
          </a:p>
          <a:p>
            <a:pPr marL="0" indent="0">
              <a:spcBef>
                <a:spcPts val="3000"/>
              </a:spcBef>
              <a:buNone/>
            </a:pPr>
            <a:r>
              <a:rPr lang="en-US" sz="3200" b="1" i="1" dirty="0" smtClean="0"/>
              <a:t>Dr. NE Whitehead</a:t>
            </a:r>
            <a:endParaRPr lang="en-US" sz="3200" dirty="0"/>
          </a:p>
          <a:p>
            <a:pPr>
              <a:spcBef>
                <a:spcPts val="24"/>
              </a:spcBef>
            </a:pPr>
            <a:r>
              <a:rPr lang="en-US" sz="3200" dirty="0" smtClean="0"/>
              <a:t>Ph.D. biochemistry</a:t>
            </a:r>
          </a:p>
          <a:p>
            <a:pPr>
              <a:spcBef>
                <a:spcPts val="24"/>
              </a:spcBef>
            </a:pPr>
            <a:r>
              <a:rPr lang="en-US" sz="3200" dirty="0" smtClean="0"/>
              <a:t>Reviewed over 10,000 papers during over 20 yrs.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48" t="7084" r="13519" b="5000"/>
          <a:stretch/>
        </p:blipFill>
        <p:spPr>
          <a:xfrm>
            <a:off x="5667826" y="1371600"/>
            <a:ext cx="3295200" cy="5267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00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Scientific Context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Genes</a:t>
            </a:r>
          </a:p>
          <a:p>
            <a:r>
              <a:rPr lang="en-US" sz="3200" dirty="0" smtClean="0"/>
              <a:t>Twins</a:t>
            </a:r>
            <a:endParaRPr lang="en-US" sz="3200" dirty="0" smtClean="0"/>
          </a:p>
          <a:p>
            <a:r>
              <a:rPr lang="en-US" sz="3200" dirty="0" smtClean="0"/>
              <a:t>Fetal Development</a:t>
            </a:r>
          </a:p>
          <a:p>
            <a:r>
              <a:rPr lang="en-US" sz="3200" dirty="0" smtClean="0"/>
              <a:t>Psychology</a:t>
            </a:r>
          </a:p>
          <a:p>
            <a:r>
              <a:rPr lang="en-US" sz="3200" dirty="0" smtClean="0"/>
              <a:t>Change</a:t>
            </a:r>
          </a:p>
          <a:p>
            <a:r>
              <a:rPr lang="en-US" sz="3200" dirty="0" smtClean="0"/>
              <a:t>Behavior</a:t>
            </a:r>
          </a:p>
          <a:p>
            <a:endParaRPr lang="en-US" sz="3200" dirty="0" smtClean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66116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518</TotalTime>
  <Words>778</Words>
  <Application>Microsoft Office PowerPoint</Application>
  <PresentationFormat>On-screen Show (4:3)</PresentationFormat>
  <Paragraphs>104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Clarity</vt:lpstr>
      <vt:lpstr>It’s Genetic…</vt:lpstr>
      <vt:lpstr>Homosexuality: Outline</vt:lpstr>
      <vt:lpstr>Biblical Context</vt:lpstr>
      <vt:lpstr>Biblical Context</vt:lpstr>
      <vt:lpstr>Biblical Context</vt:lpstr>
      <vt:lpstr>Social Context</vt:lpstr>
      <vt:lpstr>Social Context</vt:lpstr>
      <vt:lpstr>Scientific Context</vt:lpstr>
      <vt:lpstr>Scientific Context</vt:lpstr>
      <vt:lpstr>Scientific Context – Genes</vt:lpstr>
      <vt:lpstr>Scientific Context – Genes</vt:lpstr>
      <vt:lpstr>Scientific Context – Genes</vt:lpstr>
      <vt:lpstr>Scientific Context – Twins</vt:lpstr>
      <vt:lpstr>Scientific Context – Fetal Development</vt:lpstr>
      <vt:lpstr>Scientific Context – Psychology</vt:lpstr>
      <vt:lpstr>Scientific Context – Change</vt:lpstr>
      <vt:lpstr>Scientific Context – Change</vt:lpstr>
      <vt:lpstr>Scientific Context – Behavior</vt:lpstr>
      <vt:lpstr>Response in Current Social Context</vt:lpstr>
      <vt:lpstr>Response in Current Social Context</vt:lpstr>
      <vt:lpstr>Response to Individuals</vt:lpstr>
      <vt:lpstr>Response to Individuals</vt:lpstr>
      <vt:lpstr>Summary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It’s Genetic…</dc:title>
  <dc:creator>Mina</dc:creator>
  <cp:lastModifiedBy>Mina</cp:lastModifiedBy>
  <cp:revision>27</cp:revision>
  <dcterms:created xsi:type="dcterms:W3CDTF">2015-04-18T18:08:09Z</dcterms:created>
  <dcterms:modified xsi:type="dcterms:W3CDTF">2015-04-19T02:47:25Z</dcterms:modified>
</cp:coreProperties>
</file>