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0" r:id="rId3"/>
    <p:sldId id="257" r:id="rId4"/>
    <p:sldId id="258" r:id="rId5"/>
    <p:sldId id="260" r:id="rId6"/>
    <p:sldId id="262" r:id="rId7"/>
    <p:sldId id="261" r:id="rId8"/>
    <p:sldId id="264" r:id="rId9"/>
    <p:sldId id="276" r:id="rId10"/>
    <p:sldId id="267" r:id="rId11"/>
    <p:sldId id="281" r:id="rId12"/>
    <p:sldId id="271" r:id="rId13"/>
    <p:sldId id="282" r:id="rId14"/>
    <p:sldId id="272" r:id="rId15"/>
    <p:sldId id="278" r:id="rId16"/>
    <p:sldId id="283" r:id="rId17"/>
    <p:sldId id="295" r:id="rId18"/>
    <p:sldId id="296" r:id="rId19"/>
    <p:sldId id="297" r:id="rId20"/>
    <p:sldId id="298" r:id="rId21"/>
    <p:sldId id="279" r:id="rId22"/>
    <p:sldId id="265" r:id="rId23"/>
    <p:sldId id="277" r:id="rId24"/>
    <p:sldId id="268" r:id="rId25"/>
    <p:sldId id="270" r:id="rId26"/>
    <p:sldId id="289" r:id="rId27"/>
    <p:sldId id="286" r:id="rId28"/>
    <p:sldId id="287" r:id="rId29"/>
    <p:sldId id="299" r:id="rId30"/>
    <p:sldId id="290" r:id="rId31"/>
    <p:sldId id="291" r:id="rId32"/>
    <p:sldId id="292" r:id="rId33"/>
    <p:sldId id="294" r:id="rId34"/>
    <p:sldId id="293" r:id="rId35"/>
    <p:sldId id="300"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1" d="100"/>
          <a:sy n="111" d="100"/>
        </p:scale>
        <p:origin x="-1602"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Title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0" name="Date Placeholder 9"/>
          <p:cNvSpPr>
            <a:spLocks noGrp="1"/>
          </p:cNvSpPr>
          <p:nvPr>
            <p:ph type="dt" sz="half" idx="10"/>
          </p:nvPr>
        </p:nvSpPr>
        <p:spPr>
          <a:xfrm>
            <a:off x="5562600" y="6509004"/>
            <a:ext cx="3002280" cy="274320"/>
          </a:xfrm>
        </p:spPr>
        <p:txBody>
          <a:bodyPr vert="horz" rtlCol="0"/>
          <a:lstStyle>
            <a:extLst/>
          </a:lstStyle>
          <a:p>
            <a:fld id="{32C4334C-D407-4D06-8887-93E529142E1A}" type="datetimeFigureOut">
              <a:rPr lang="en-US" smtClean="0"/>
              <a:t>6/21/2014</a:t>
            </a:fld>
            <a:endParaRPr lang="en-US"/>
          </a:p>
        </p:txBody>
      </p:sp>
      <p:sp>
        <p:nvSpPr>
          <p:cNvPr id="11" name="Slide Number Placeholder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13826A15-EB78-4AD7-AD0A-2FEBDA000C39}" type="slidenum">
              <a:rPr lang="en-US" smtClean="0"/>
              <a:t>‹#›</a:t>
            </a:fld>
            <a:endParaRPr lang="en-US"/>
          </a:p>
        </p:txBody>
      </p:sp>
      <p:sp>
        <p:nvSpPr>
          <p:cNvPr id="12" name="Footer Placeholder 11"/>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2C4334C-D407-4D06-8887-93E529142E1A}" type="datetimeFigureOut">
              <a:rPr lang="en-US" smtClean="0"/>
              <a:t>6/21/2014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3826A15-EB78-4AD7-AD0A-2FEBDA000C3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lgn="l">
              <a:defRPr/>
            </a:lvl1pPr>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2C4334C-D407-4D06-8887-93E529142E1A}" type="datetimeFigureOut">
              <a:rPr lang="en-US" smtClean="0"/>
              <a:t>6/21/2014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3826A15-EB78-4AD7-AD0A-2FEBDA000C3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2C4334C-D407-4D06-8887-93E529142E1A}" type="datetimeFigureOut">
              <a:rPr lang="en-US" smtClean="0"/>
              <a:t>6/21/2014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3826A15-EB78-4AD7-AD0A-2FEBDA000C3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a:xfrm>
            <a:off x="5562600" y="6513670"/>
            <a:ext cx="3002280" cy="274320"/>
          </a:xfrm>
        </p:spPr>
        <p:txBody>
          <a:bodyPr vert="horz" rtlCol="0"/>
          <a:lstStyle>
            <a:extLst/>
          </a:lstStyle>
          <a:p>
            <a:fld id="{32C4334C-D407-4D06-8887-93E529142E1A}" type="datetimeFigureOut">
              <a:rPr lang="en-US" smtClean="0"/>
              <a:t>6/21/2014</a:t>
            </a:fld>
            <a:endParaRPr lang="en-US"/>
          </a:p>
        </p:txBody>
      </p:sp>
      <p:sp>
        <p:nvSpPr>
          <p:cNvPr id="9" name="Slide Number Placeholder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13826A15-EB78-4AD7-AD0A-2FEBDA000C39}" type="slidenum">
              <a:rPr lang="en-US" smtClean="0"/>
              <a:t>‹#›</a:t>
            </a:fld>
            <a:endParaRPr lang="en-US"/>
          </a:p>
        </p:txBody>
      </p:sp>
      <p:sp>
        <p:nvSpPr>
          <p:cNvPr id="10" name="Footer Placeholder 9"/>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2C4334C-D407-4D06-8887-93E529142E1A}" type="datetimeFigureOut">
              <a:rPr lang="en-US" smtClean="0"/>
              <a:t>6/21/2014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a:xfrm>
            <a:off x="8641080" y="6514568"/>
            <a:ext cx="464288" cy="274320"/>
          </a:xfrm>
        </p:spPr>
        <p:txBody>
          <a:bodyPr/>
          <a:lstStyle>
            <a:extLst/>
          </a:lstStyle>
          <a:p>
            <a:fld id="{13826A15-EB78-4AD7-AD0A-2FEBDA000C39}" type="slidenum">
              <a:rPr lang="en-US" smtClean="0"/>
              <a:t>‹#›</a:t>
            </a:fld>
            <a:endParaRPr lang="en-US"/>
          </a:p>
        </p:txBody>
      </p:sp>
      <p:sp>
        <p:nvSpPr>
          <p:cNvPr id="10" name="Rectangle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Title 1"/>
          <p:cNvSpPr>
            <a:spLocks noGrp="1"/>
          </p:cNvSpPr>
          <p:nvPr>
            <p:ph type="title"/>
          </p:nvPr>
        </p:nvSpPr>
        <p:spPr>
          <a:xfrm>
            <a:off x="457200" y="251948"/>
            <a:ext cx="8229600"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32C4334C-D407-4D06-8887-93E529142E1A}" type="datetimeFigureOut">
              <a:rPr lang="en-US" smtClean="0"/>
              <a:t>6/21/2014</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a:xfrm>
            <a:off x="8641080" y="6514568"/>
            <a:ext cx="464288" cy="274320"/>
          </a:xfrm>
        </p:spPr>
        <p:txBody>
          <a:bodyPr/>
          <a:lstStyle>
            <a:extLst/>
          </a:lstStyle>
          <a:p>
            <a:fld id="{13826A15-EB78-4AD7-AD0A-2FEBDA000C3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53218"/>
            <a:ext cx="8229600"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32C4334C-D407-4D06-8887-93E529142E1A}" type="datetimeFigureOut">
              <a:rPr lang="en-US" smtClean="0"/>
              <a:t>6/21/2014</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13826A15-EB78-4AD7-AD0A-2FEBDA000C39}" type="slidenum">
              <a:rPr lang="en-US" smtClean="0"/>
              <a:t>‹#›</a:t>
            </a:fld>
            <a:endParaRPr lang="en-US"/>
          </a:p>
        </p:txBody>
      </p:sp>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32C4334C-D407-4D06-8887-93E529142E1A}" type="datetimeFigureOut">
              <a:rPr lang="en-US" smtClean="0"/>
              <a:t>6/21/2014</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13826A15-EB78-4AD7-AD0A-2FEBDA000C3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963136" y="304800"/>
            <a:ext cx="3931920" cy="762000"/>
          </a:xfrm>
        </p:spPr>
        <p:txBody>
          <a:bodyPr anchor="b"/>
          <a:lstStyle>
            <a:lvl1pPr marL="0" algn="r">
              <a:buNone/>
              <a:defRPr sz="2000" b="1"/>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9" name="Date Placeholder 8"/>
          <p:cNvSpPr>
            <a:spLocks noGrp="1"/>
          </p:cNvSpPr>
          <p:nvPr>
            <p:ph type="dt" sz="half" idx="10"/>
          </p:nvPr>
        </p:nvSpPr>
        <p:spPr>
          <a:xfrm>
            <a:off x="5562600" y="6513670"/>
            <a:ext cx="3002280" cy="274320"/>
          </a:xfrm>
        </p:spPr>
        <p:txBody>
          <a:bodyPr vert="horz" rtlCol="0"/>
          <a:lstStyle>
            <a:extLst/>
          </a:lstStyle>
          <a:p>
            <a:fld id="{32C4334C-D407-4D06-8887-93E529142E1A}" type="datetimeFigureOut">
              <a:rPr lang="en-US" smtClean="0"/>
              <a:t>6/21/2014</a:t>
            </a:fld>
            <a:endParaRPr lang="en-US"/>
          </a:p>
        </p:txBody>
      </p:sp>
      <p:sp>
        <p:nvSpPr>
          <p:cNvPr id="10" name="Slide Number Placeholder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13826A15-EB78-4AD7-AD0A-2FEBDA000C39}" type="slidenum">
              <a:rPr lang="en-US" smtClean="0"/>
              <a:t>‹#›</a:t>
            </a:fld>
            <a:endParaRPr lang="en-US"/>
          </a:p>
        </p:txBody>
      </p:sp>
      <p:sp>
        <p:nvSpPr>
          <p:cNvPr id="11" name="Footer Placeholder 10"/>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4724400"/>
            <a:ext cx="5486400" cy="664536"/>
          </a:xfrm>
        </p:spPr>
        <p:txBody>
          <a:bodyPr anchor="b"/>
          <a:lstStyle>
            <a:lvl1pPr marL="0" algn="r">
              <a:buNone/>
              <a:defRPr sz="2000" b="1"/>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13" name="Picture Placeholder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5562600" y="6509004"/>
            <a:ext cx="3002280" cy="274320"/>
          </a:xfrm>
        </p:spPr>
        <p:txBody>
          <a:bodyPr vert="horz" rtlCol="0"/>
          <a:lstStyle>
            <a:extLst/>
          </a:lstStyle>
          <a:p>
            <a:fld id="{32C4334C-D407-4D06-8887-93E529142E1A}" type="datetimeFigureOut">
              <a:rPr lang="en-US" smtClean="0"/>
              <a:t>6/21/2014</a:t>
            </a:fld>
            <a:endParaRPr lang="en-US"/>
          </a:p>
        </p:txBody>
      </p:sp>
      <p:sp>
        <p:nvSpPr>
          <p:cNvPr id="9" name="Slide Number Placeholder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13826A15-EB78-4AD7-AD0A-2FEBDA000C39}" type="slidenum">
              <a:rPr lang="en-US" smtClean="0"/>
              <a:t>‹#›</a:t>
            </a:fld>
            <a:endParaRPr lang="en-US"/>
          </a:p>
        </p:txBody>
      </p:sp>
      <p:sp>
        <p:nvSpPr>
          <p:cNvPr id="10" name="Footer Placeholder 9"/>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Footer Placeholder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n-US"/>
          </a:p>
        </p:txBody>
      </p:sp>
      <p:sp>
        <p:nvSpPr>
          <p:cNvPr id="14" name="Date Placeholder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32C4334C-D407-4D06-8887-93E529142E1A}" type="datetimeFigureOut">
              <a:rPr lang="en-US" smtClean="0"/>
              <a:t>6/21/2014</a:t>
            </a:fld>
            <a:endParaRPr lang="en-US"/>
          </a:p>
        </p:txBody>
      </p:sp>
      <p:sp>
        <p:nvSpPr>
          <p:cNvPr id="23" name="Slide Number Placeholder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13826A15-EB78-4AD7-AD0A-2FEBDA000C39}" type="slidenum">
              <a:rPr lang="en-US" smtClean="0"/>
              <a:t>‹#›</a:t>
            </a:fld>
            <a:endParaRPr lang="en-US"/>
          </a:p>
        </p:txBody>
      </p:sp>
      <p:sp>
        <p:nvSpPr>
          <p:cNvPr id="22" name="Title Placeholder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Tolerance and the Evolution of Truth</a:t>
            </a:r>
            <a:endParaRPr lang="en-US" dirty="0"/>
          </a:p>
        </p:txBody>
      </p:sp>
      <p:sp>
        <p:nvSpPr>
          <p:cNvPr id="3" name="Subtitle 2"/>
          <p:cNvSpPr>
            <a:spLocks noGrp="1"/>
          </p:cNvSpPr>
          <p:nvPr>
            <p:ph type="subTitle" idx="1"/>
          </p:nvPr>
        </p:nvSpPr>
        <p:spPr/>
        <p:txBody>
          <a:bodyPr/>
          <a:lstStyle/>
          <a:p>
            <a:endParaRPr lang="en-US"/>
          </a:p>
        </p:txBody>
      </p:sp>
      <p:pic>
        <p:nvPicPr>
          <p:cNvPr id="9220" name="Picture 4" descr="http://www.thechapelyouth.org/resources/What-Is-Truth_thum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3352800"/>
            <a:ext cx="6134100" cy="2419351"/>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18106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Postmodern Era</a:t>
            </a:r>
          </a:p>
        </p:txBody>
      </p:sp>
      <p:sp>
        <p:nvSpPr>
          <p:cNvPr id="3" name="Content Placeholder 2"/>
          <p:cNvSpPr>
            <a:spLocks noGrp="1"/>
          </p:cNvSpPr>
          <p:nvPr>
            <p:ph idx="1"/>
          </p:nvPr>
        </p:nvSpPr>
        <p:spPr/>
        <p:txBody>
          <a:bodyPr>
            <a:normAutofit fontScale="92500"/>
          </a:bodyPr>
          <a:lstStyle/>
          <a:p>
            <a:r>
              <a:rPr lang="en-US" dirty="0"/>
              <a:t>The end of theism brought with it the end of objective value, meaning and significance</a:t>
            </a:r>
          </a:p>
          <a:p>
            <a:r>
              <a:rPr lang="en-US" dirty="0"/>
              <a:t>Altruism had no basis in a universal moral </a:t>
            </a:r>
            <a:r>
              <a:rPr lang="en-US" dirty="0" smtClean="0"/>
              <a:t>law</a:t>
            </a:r>
          </a:p>
          <a:p>
            <a:r>
              <a:rPr lang="en-US" dirty="0" smtClean="0"/>
              <a:t>Walter </a:t>
            </a:r>
            <a:r>
              <a:rPr lang="en-US" dirty="0" err="1"/>
              <a:t>Truett</a:t>
            </a:r>
            <a:r>
              <a:rPr lang="en-US" dirty="0"/>
              <a:t> Anderson observes, we find in these postmodern times "a strange and unfamiliar kind of ideological conflict: not merely conflict between beliefs, but conflict about belief itself</a:t>
            </a:r>
            <a:r>
              <a:rPr lang="en-US" dirty="0" smtClean="0"/>
              <a:t>."'</a:t>
            </a:r>
            <a:endParaRPr lang="en-US" dirty="0"/>
          </a:p>
          <a:p>
            <a:r>
              <a:rPr lang="en-US" b="1" dirty="0" smtClean="0">
                <a:solidFill>
                  <a:srgbClr val="FFC000"/>
                </a:solidFill>
              </a:rPr>
              <a:t>I believe whatever I want to believe</a:t>
            </a:r>
            <a:endParaRPr lang="en-US" b="1" dirty="0">
              <a:solidFill>
                <a:srgbClr val="FFC000"/>
              </a:solidFill>
            </a:endParaRPr>
          </a:p>
        </p:txBody>
      </p:sp>
    </p:spTree>
    <p:extLst>
      <p:ext uri="{BB962C8B-B14F-4D97-AF65-F5344CB8AC3E}">
        <p14:creationId xmlns:p14="http://schemas.microsoft.com/office/powerpoint/2010/main" val="21911117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90800"/>
            <a:ext cx="8229600" cy="1143000"/>
          </a:xfrm>
        </p:spPr>
        <p:txBody>
          <a:bodyPr/>
          <a:lstStyle/>
          <a:p>
            <a:pPr algn="ctr"/>
            <a:r>
              <a:rPr lang="en-US" dirty="0" smtClean="0"/>
              <a:t>Theories of Truth</a:t>
            </a:r>
            <a:endParaRPr lang="en-US" dirty="0"/>
          </a:p>
        </p:txBody>
      </p:sp>
      <p:pic>
        <p:nvPicPr>
          <p:cNvPr id="25602" name="Picture 2" descr="http://disturbeddeputy.files.wordpress.com/2013/04/the-trut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3810000"/>
            <a:ext cx="3290453"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65754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Correspondence Theory</a:t>
            </a:r>
          </a:p>
        </p:txBody>
      </p:sp>
      <p:sp>
        <p:nvSpPr>
          <p:cNvPr id="3" name="Content Placeholder 2"/>
          <p:cNvSpPr>
            <a:spLocks noGrp="1"/>
          </p:cNvSpPr>
          <p:nvPr>
            <p:ph idx="1"/>
          </p:nvPr>
        </p:nvSpPr>
        <p:spPr>
          <a:xfrm>
            <a:off x="457200" y="1646237"/>
            <a:ext cx="4419600" cy="4526280"/>
          </a:xfrm>
        </p:spPr>
        <p:txBody>
          <a:bodyPr>
            <a:normAutofit/>
          </a:bodyPr>
          <a:lstStyle/>
          <a:p>
            <a:r>
              <a:rPr lang="en-US" dirty="0"/>
              <a:t>Aquinas: </a:t>
            </a:r>
            <a:r>
              <a:rPr lang="en-US" dirty="0" smtClean="0"/>
              <a:t>"</a:t>
            </a:r>
            <a:r>
              <a:rPr lang="en-US" dirty="0"/>
              <a:t>A judgment is said to be true when it conforms to the external reality."</a:t>
            </a:r>
            <a:endParaRPr lang="en-US" dirty="0" smtClean="0"/>
          </a:p>
          <a:p>
            <a:r>
              <a:rPr lang="en-US" dirty="0" smtClean="0"/>
              <a:t>Coherence </a:t>
            </a:r>
            <a:r>
              <a:rPr lang="en-US" dirty="0"/>
              <a:t>is </a:t>
            </a:r>
            <a:r>
              <a:rPr lang="en-US" dirty="0" smtClean="0"/>
              <a:t>necessary, but </a:t>
            </a:r>
            <a:r>
              <a:rPr lang="en-US" dirty="0"/>
              <a:t>not </a:t>
            </a:r>
            <a:r>
              <a:rPr lang="en-US" dirty="0" smtClean="0"/>
              <a:t>sufficient</a:t>
            </a:r>
          </a:p>
          <a:p>
            <a:pPr lvl="1"/>
            <a:endParaRPr lang="en-US" dirty="0"/>
          </a:p>
        </p:txBody>
      </p:sp>
      <p:pic>
        <p:nvPicPr>
          <p:cNvPr id="112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2362200"/>
            <a:ext cx="3810000" cy="2857500"/>
          </a:xfrm>
          <a:prstGeom prst="rect">
            <a:avLst/>
          </a:prstGeom>
          <a:noFill/>
          <a:ln>
            <a:noFill/>
          </a:ln>
          <a:effectLst>
            <a:softEdge rad="127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096690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Correspondence Theory</a:t>
            </a:r>
          </a:p>
        </p:txBody>
      </p:sp>
      <p:sp>
        <p:nvSpPr>
          <p:cNvPr id="3" name="Content Placeholder 2"/>
          <p:cNvSpPr>
            <a:spLocks noGrp="1"/>
          </p:cNvSpPr>
          <p:nvPr>
            <p:ph idx="1"/>
          </p:nvPr>
        </p:nvSpPr>
        <p:spPr/>
        <p:txBody>
          <a:bodyPr/>
          <a:lstStyle/>
          <a:p>
            <a:r>
              <a:rPr lang="en-US" b="1" dirty="0"/>
              <a:t>1 Corinthians 15:14-15</a:t>
            </a:r>
            <a:br>
              <a:rPr lang="en-US" b="1" dirty="0"/>
            </a:br>
            <a:r>
              <a:rPr lang="en-US" dirty="0"/>
              <a:t>And if Christ is not risen, then our preaching is empty and your faith is also empty. Yes, and we are found false witnesses of God, because we have testified of God that He raised up Christ, whom He did not raise up—if in fact the dead do not rise.</a:t>
            </a:r>
          </a:p>
          <a:p>
            <a:endParaRPr lang="en-US" dirty="0"/>
          </a:p>
        </p:txBody>
      </p:sp>
    </p:spTree>
    <p:extLst>
      <p:ext uri="{BB962C8B-B14F-4D97-AF65-F5344CB8AC3E}">
        <p14:creationId xmlns:p14="http://schemas.microsoft.com/office/powerpoint/2010/main" val="16133753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20000"/>
              </a:lnSpc>
            </a:pPr>
            <a:r>
              <a:rPr lang="en-US" dirty="0"/>
              <a:t>Coherence Theory</a:t>
            </a:r>
          </a:p>
        </p:txBody>
      </p:sp>
      <p:sp>
        <p:nvSpPr>
          <p:cNvPr id="3" name="Content Placeholder 2"/>
          <p:cNvSpPr>
            <a:spLocks noGrp="1"/>
          </p:cNvSpPr>
          <p:nvPr>
            <p:ph idx="1"/>
          </p:nvPr>
        </p:nvSpPr>
        <p:spPr>
          <a:xfrm>
            <a:off x="457200" y="1646237"/>
            <a:ext cx="4724400" cy="4526280"/>
          </a:xfrm>
        </p:spPr>
        <p:txBody>
          <a:bodyPr>
            <a:normAutofit/>
          </a:bodyPr>
          <a:lstStyle/>
          <a:p>
            <a:pPr>
              <a:lnSpc>
                <a:spcPct val="120000"/>
              </a:lnSpc>
            </a:pPr>
            <a:r>
              <a:rPr lang="en-US" dirty="0" smtClean="0"/>
              <a:t>If </a:t>
            </a:r>
            <a:r>
              <a:rPr lang="en-US" dirty="0"/>
              <a:t>a set of statements is consistent with another, that is enough to make it true. </a:t>
            </a:r>
            <a:endParaRPr lang="en-US" dirty="0" smtClean="0"/>
          </a:p>
          <a:p>
            <a:pPr lvl="1">
              <a:lnSpc>
                <a:spcPct val="120000"/>
              </a:lnSpc>
            </a:pPr>
            <a:endParaRPr lang="en-US" dirty="0"/>
          </a:p>
        </p:txBody>
      </p:sp>
      <p:pic>
        <p:nvPicPr>
          <p:cNvPr id="10246" name="Picture 6" descr="http://www.librarising.com/astrology/celebs/images2/B/billclint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1905000"/>
            <a:ext cx="3209925" cy="4286250"/>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43914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Clinton and Lewinsky</a:t>
            </a:r>
            <a:endParaRPr lang="en-US" dirty="0"/>
          </a:p>
        </p:txBody>
      </p:sp>
      <p:sp>
        <p:nvSpPr>
          <p:cNvPr id="3" name="Content Placeholder 2"/>
          <p:cNvSpPr>
            <a:spLocks noGrp="1"/>
          </p:cNvSpPr>
          <p:nvPr>
            <p:ph idx="1"/>
          </p:nvPr>
        </p:nvSpPr>
        <p:spPr/>
        <p:txBody>
          <a:bodyPr>
            <a:normAutofit fontScale="85000" lnSpcReduction="20000"/>
          </a:bodyPr>
          <a:lstStyle/>
          <a:p>
            <a:pPr>
              <a:lnSpc>
                <a:spcPct val="120000"/>
              </a:lnSpc>
            </a:pPr>
            <a:r>
              <a:rPr lang="en-US" b="1" dirty="0" smtClean="0"/>
              <a:t>Statement:</a:t>
            </a:r>
            <a:r>
              <a:rPr lang="en-US" dirty="0" smtClean="0"/>
              <a:t> "there's </a:t>
            </a:r>
            <a:r>
              <a:rPr lang="en-US" dirty="0"/>
              <a:t>nothing going on between us</a:t>
            </a:r>
            <a:r>
              <a:rPr lang="en-US" dirty="0" smtClean="0"/>
              <a:t>."</a:t>
            </a:r>
          </a:p>
          <a:p>
            <a:pPr>
              <a:lnSpc>
                <a:spcPct val="120000"/>
              </a:lnSpc>
            </a:pPr>
            <a:r>
              <a:rPr lang="en-US" b="1" dirty="0" smtClean="0"/>
              <a:t>Explanation:</a:t>
            </a:r>
            <a:r>
              <a:rPr lang="en-US" dirty="0" smtClean="0"/>
              <a:t> "It </a:t>
            </a:r>
            <a:r>
              <a:rPr lang="en-US" dirty="0"/>
              <a:t>depends on what the meaning of the word 'is' is. If 'is' means is and never has been…that is one thing. If it means there is none, that was a completely true statement....Now, if someone had asked me on that day, are you having any kind of sexual relations with Ms. Lewinsky, that is, asked me a question in the present tense, I would have said no. And it would have been completely true</a:t>
            </a:r>
            <a:r>
              <a:rPr lang="en-US" dirty="0" smtClean="0"/>
              <a:t>.“</a:t>
            </a:r>
            <a:endParaRPr lang="en-US" dirty="0"/>
          </a:p>
        </p:txBody>
      </p:sp>
    </p:spTree>
    <p:extLst>
      <p:ext uri="{BB962C8B-B14F-4D97-AF65-F5344CB8AC3E}">
        <p14:creationId xmlns:p14="http://schemas.microsoft.com/office/powerpoint/2010/main" val="20977577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Pragmatic Theory</a:t>
            </a:r>
            <a:endParaRPr lang="en-US" dirty="0"/>
          </a:p>
        </p:txBody>
      </p:sp>
      <p:sp>
        <p:nvSpPr>
          <p:cNvPr id="3" name="Content Placeholder 2"/>
          <p:cNvSpPr>
            <a:spLocks noGrp="1"/>
          </p:cNvSpPr>
          <p:nvPr>
            <p:ph idx="1"/>
          </p:nvPr>
        </p:nvSpPr>
        <p:spPr/>
        <p:txBody>
          <a:bodyPr/>
          <a:lstStyle/>
          <a:p>
            <a:r>
              <a:rPr lang="en-US" dirty="0" smtClean="0"/>
              <a:t>“Truth” is what is useful</a:t>
            </a:r>
          </a:p>
          <a:p>
            <a:pPr marL="0" indent="0" algn="ctr">
              <a:buNone/>
            </a:pPr>
            <a:endParaRPr lang="en-US" dirty="0" smtClean="0"/>
          </a:p>
          <a:p>
            <a:pPr marL="0" indent="0" algn="ctr">
              <a:buNone/>
            </a:pPr>
            <a:r>
              <a:rPr lang="en-US" dirty="0" smtClean="0">
                <a:solidFill>
                  <a:srgbClr val="FFC000"/>
                </a:solidFill>
              </a:rPr>
              <a:t>It </a:t>
            </a:r>
            <a:r>
              <a:rPr lang="en-US" dirty="0">
                <a:solidFill>
                  <a:srgbClr val="FFC000"/>
                </a:solidFill>
              </a:rPr>
              <a:t>is useful to believe that my spouse is </a:t>
            </a:r>
            <a:r>
              <a:rPr lang="en-US" dirty="0" smtClean="0">
                <a:solidFill>
                  <a:srgbClr val="FFC000"/>
                </a:solidFill>
              </a:rPr>
              <a:t>faithful</a:t>
            </a:r>
          </a:p>
          <a:p>
            <a:pPr marL="0" indent="0" algn="ctr">
              <a:buNone/>
            </a:pPr>
            <a:endParaRPr lang="en-US" dirty="0" smtClean="0"/>
          </a:p>
          <a:p>
            <a:pPr marL="0" indent="0" algn="ctr">
              <a:buNone/>
            </a:pPr>
            <a:r>
              <a:rPr lang="en-US" dirty="0" smtClean="0"/>
              <a:t>VS</a:t>
            </a:r>
          </a:p>
          <a:p>
            <a:pPr marL="0" indent="0" algn="ctr">
              <a:buNone/>
            </a:pPr>
            <a:endParaRPr lang="en-US" dirty="0" smtClean="0"/>
          </a:p>
          <a:p>
            <a:pPr marL="0" indent="0" algn="ctr">
              <a:buNone/>
            </a:pPr>
            <a:r>
              <a:rPr lang="en-US" dirty="0">
                <a:solidFill>
                  <a:srgbClr val="FFC000"/>
                </a:solidFill>
              </a:rPr>
              <a:t>It is true that my spouse is faithful</a:t>
            </a:r>
          </a:p>
        </p:txBody>
      </p:sp>
    </p:spTree>
    <p:extLst>
      <p:ext uri="{BB962C8B-B14F-4D97-AF65-F5344CB8AC3E}">
        <p14:creationId xmlns:p14="http://schemas.microsoft.com/office/powerpoint/2010/main" val="1456550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90800"/>
            <a:ext cx="8229600" cy="1143000"/>
          </a:xfrm>
        </p:spPr>
        <p:txBody>
          <a:bodyPr/>
          <a:lstStyle/>
          <a:p>
            <a:pPr algn="ctr"/>
            <a:r>
              <a:rPr lang="en-US" dirty="0" smtClean="0"/>
              <a:t>Role of the Media</a:t>
            </a:r>
            <a:endParaRPr lang="en-US" dirty="0"/>
          </a:p>
        </p:txBody>
      </p:sp>
      <p:pic>
        <p:nvPicPr>
          <p:cNvPr id="24578" name="Picture 2" descr="http://cdn.youthkiawaaz.com/wp-content/uploads/2014/02/24/news-commodity-differentiate-truth-simulated-reality/paid-medi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3810000"/>
            <a:ext cx="3886200" cy="2336578"/>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74639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Premodern</a:t>
            </a:r>
            <a:endParaRPr lang="en-US" dirty="0"/>
          </a:p>
        </p:txBody>
      </p:sp>
      <p:sp>
        <p:nvSpPr>
          <p:cNvPr id="3" name="Content Placeholder 2"/>
          <p:cNvSpPr>
            <a:spLocks noGrp="1"/>
          </p:cNvSpPr>
          <p:nvPr>
            <p:ph idx="1"/>
          </p:nvPr>
        </p:nvSpPr>
        <p:spPr>
          <a:xfrm>
            <a:off x="457200" y="1646237"/>
            <a:ext cx="4572000" cy="4526280"/>
          </a:xfrm>
        </p:spPr>
        <p:txBody>
          <a:bodyPr/>
          <a:lstStyle/>
          <a:p>
            <a:r>
              <a:rPr lang="en-US" b="1" dirty="0" smtClean="0"/>
              <a:t>Word of mouth</a:t>
            </a:r>
          </a:p>
          <a:p>
            <a:r>
              <a:rPr lang="en-US" dirty="0" smtClean="0"/>
              <a:t>No methodology for discerning true from false</a:t>
            </a:r>
            <a:endParaRPr lang="en-US" dirty="0"/>
          </a:p>
        </p:txBody>
      </p:sp>
      <p:pic>
        <p:nvPicPr>
          <p:cNvPr id="13314" name="Picture 2" descr="http://www.julianwalker.net/Plague_cover.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56976" y="1600200"/>
            <a:ext cx="3455902" cy="4886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14796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Modern</a:t>
            </a:r>
            <a:endParaRPr lang="en-US" dirty="0"/>
          </a:p>
        </p:txBody>
      </p:sp>
      <p:sp>
        <p:nvSpPr>
          <p:cNvPr id="3" name="Content Placeholder 2"/>
          <p:cNvSpPr>
            <a:spLocks noGrp="1"/>
          </p:cNvSpPr>
          <p:nvPr>
            <p:ph idx="1"/>
          </p:nvPr>
        </p:nvSpPr>
        <p:spPr>
          <a:xfrm>
            <a:off x="457200" y="1646237"/>
            <a:ext cx="4876800" cy="4526280"/>
          </a:xfrm>
        </p:spPr>
        <p:txBody>
          <a:bodyPr/>
          <a:lstStyle/>
          <a:p>
            <a:r>
              <a:rPr lang="en-US" b="1" dirty="0" smtClean="0"/>
              <a:t>Written words</a:t>
            </a:r>
            <a:r>
              <a:rPr lang="en-US" dirty="0" smtClean="0"/>
              <a:t>: Printing press</a:t>
            </a:r>
          </a:p>
          <a:p>
            <a:r>
              <a:rPr lang="en-US" dirty="0" smtClean="0"/>
              <a:t>Written word easily distributed</a:t>
            </a:r>
          </a:p>
          <a:p>
            <a:r>
              <a:rPr lang="en-US" dirty="0" smtClean="0"/>
              <a:t>Knowledge and information transfer</a:t>
            </a:r>
          </a:p>
          <a:p>
            <a:r>
              <a:rPr lang="en-US" dirty="0" smtClean="0"/>
              <a:t>Easier to assess the truth value of a statement</a:t>
            </a:r>
            <a:endParaRPr lang="en-US" dirty="0"/>
          </a:p>
        </p:txBody>
      </p:sp>
      <p:pic>
        <p:nvPicPr>
          <p:cNvPr id="7170" name="Picture 2" descr="http://blog.ung.edu/hist3220/files/2012/04/6a00d8341c4fe353ef0133f21db7a9970b-800w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1905000"/>
            <a:ext cx="3048000" cy="3486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91847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90800"/>
            <a:ext cx="8229600" cy="1143000"/>
          </a:xfrm>
        </p:spPr>
        <p:txBody>
          <a:bodyPr/>
          <a:lstStyle/>
          <a:p>
            <a:pPr algn="ctr"/>
            <a:r>
              <a:rPr lang="en-US" dirty="0" smtClean="0"/>
              <a:t>Evolution of Truth</a:t>
            </a:r>
            <a:endParaRPr lang="en-US" dirty="0"/>
          </a:p>
        </p:txBody>
      </p:sp>
      <p:pic>
        <p:nvPicPr>
          <p:cNvPr id="3" name="Picture 2" descr="http://chirho.jasonkpowers.com/images/coexist_by_chima.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200" y="3886200"/>
            <a:ext cx="7486650" cy="2454160"/>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82713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Postmodern</a:t>
            </a:r>
            <a:endParaRPr lang="en-US" dirty="0"/>
          </a:p>
        </p:txBody>
      </p:sp>
      <p:sp>
        <p:nvSpPr>
          <p:cNvPr id="3" name="Content Placeholder 2"/>
          <p:cNvSpPr>
            <a:spLocks noGrp="1"/>
          </p:cNvSpPr>
          <p:nvPr>
            <p:ph idx="1"/>
          </p:nvPr>
        </p:nvSpPr>
        <p:spPr/>
        <p:txBody>
          <a:bodyPr/>
          <a:lstStyle/>
          <a:p>
            <a:endParaRPr lang="en-US" dirty="0"/>
          </a:p>
        </p:txBody>
      </p:sp>
      <p:pic>
        <p:nvPicPr>
          <p:cNvPr id="8194" name="Picture 2" descr="http://thumbs.media.smithsonianmag.com/filer/ask-the-expert-A-Rubber-Ball-Thrown-On-The-Sea-631.jpg__800x600_q85_cro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4953000"/>
            <a:ext cx="2809875" cy="1335915"/>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www.contemporary-art-dialogue.com/image-files/postmodernism-1-l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0875" y="4438650"/>
            <a:ext cx="2857500" cy="2143125"/>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http://www.contemporary-art-dialogue.com/image-files/postmodernism-3-l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2057400"/>
            <a:ext cx="3175000" cy="2381250"/>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http://www.checkoutart.ca/wp-content/uploads/2009/12/irana_thebirthofblindnes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86200" y="1752600"/>
            <a:ext cx="3333750" cy="2219326"/>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http://www.dougharvey.la/images/255F3836-7910-65E9-3D51-E2F665ECD56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43600" y="3581400"/>
            <a:ext cx="2968949" cy="3009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27545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90800"/>
            <a:ext cx="8229600" cy="1143000"/>
          </a:xfrm>
        </p:spPr>
        <p:txBody>
          <a:bodyPr/>
          <a:lstStyle/>
          <a:p>
            <a:pPr algn="ctr"/>
            <a:r>
              <a:rPr lang="en-US" dirty="0" smtClean="0"/>
              <a:t>Truth and Religion</a:t>
            </a:r>
            <a:endParaRPr lang="en-US" dirty="0"/>
          </a:p>
        </p:txBody>
      </p:sp>
      <p:pic>
        <p:nvPicPr>
          <p:cNvPr id="23554" name="Picture 2" descr="http://izquotes.com/quotes-pictures/quote-talk-to-me-about-the-truth-of-religion-and-i-ll-listen-gladly-talk-to-me-about-the-duty-of-c-s-lewis-3466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3753837"/>
            <a:ext cx="5574855" cy="26234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35867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Morality without religion?</a:t>
            </a:r>
            <a:endParaRPr lang="en-US" dirty="0"/>
          </a:p>
        </p:txBody>
      </p:sp>
      <p:sp>
        <p:nvSpPr>
          <p:cNvPr id="3" name="Content Placeholder 2"/>
          <p:cNvSpPr>
            <a:spLocks noGrp="1"/>
          </p:cNvSpPr>
          <p:nvPr>
            <p:ph idx="1"/>
          </p:nvPr>
        </p:nvSpPr>
        <p:spPr/>
        <p:txBody>
          <a:bodyPr>
            <a:normAutofit fontScale="85000" lnSpcReduction="20000"/>
          </a:bodyPr>
          <a:lstStyle/>
          <a:p>
            <a:pPr>
              <a:lnSpc>
                <a:spcPct val="120000"/>
              </a:lnSpc>
            </a:pPr>
            <a:r>
              <a:rPr lang="en-US" dirty="0" smtClean="0"/>
              <a:t>Morality is grounded in religion</a:t>
            </a:r>
          </a:p>
          <a:p>
            <a:pPr>
              <a:lnSpc>
                <a:spcPct val="120000"/>
              </a:lnSpc>
            </a:pPr>
            <a:r>
              <a:rPr lang="en-US" dirty="0" smtClean="0"/>
              <a:t>Modernism denied religion, but most still maintained morality based on that religious foundation</a:t>
            </a:r>
          </a:p>
          <a:p>
            <a:pPr>
              <a:lnSpc>
                <a:spcPct val="120000"/>
              </a:lnSpc>
            </a:pPr>
            <a:r>
              <a:rPr lang="en-US" dirty="0" smtClean="0"/>
              <a:t>Postmodernism turned morality into a relative concept – created by cultures, and not by God</a:t>
            </a:r>
          </a:p>
          <a:p>
            <a:pPr>
              <a:lnSpc>
                <a:spcPct val="120000"/>
              </a:lnSpc>
            </a:pPr>
            <a:r>
              <a:rPr lang="en-US" dirty="0"/>
              <a:t>If there is no standard to judge one's beliefs against reality, why change a set of beliefs, except for some self-serving purpose?</a:t>
            </a:r>
            <a:endParaRPr lang="en-US" dirty="0" smtClean="0"/>
          </a:p>
          <a:p>
            <a:pPr>
              <a:lnSpc>
                <a:spcPct val="120000"/>
              </a:lnSpc>
            </a:pPr>
            <a:r>
              <a:rPr lang="en-US" dirty="0" smtClean="0"/>
              <a:t>“God is dead”</a:t>
            </a:r>
            <a:endParaRPr lang="en-US" dirty="0"/>
          </a:p>
        </p:txBody>
      </p:sp>
    </p:spTree>
    <p:extLst>
      <p:ext uri="{BB962C8B-B14F-4D97-AF65-F5344CB8AC3E}">
        <p14:creationId xmlns:p14="http://schemas.microsoft.com/office/powerpoint/2010/main" val="5497336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rPr>
              <a:t>Friedrich Nietzsche</a:t>
            </a:r>
            <a:endParaRPr lang="en-US" dirty="0"/>
          </a:p>
        </p:txBody>
      </p:sp>
      <p:sp>
        <p:nvSpPr>
          <p:cNvPr id="3" name="Content Placeholder 2"/>
          <p:cNvSpPr>
            <a:spLocks noGrp="1"/>
          </p:cNvSpPr>
          <p:nvPr>
            <p:ph idx="1"/>
          </p:nvPr>
        </p:nvSpPr>
        <p:spPr>
          <a:xfrm>
            <a:off x="457200" y="1646236"/>
            <a:ext cx="8229600" cy="4983163"/>
          </a:xfrm>
        </p:spPr>
        <p:txBody>
          <a:bodyPr>
            <a:normAutofit fontScale="77500" lnSpcReduction="20000"/>
          </a:bodyPr>
          <a:lstStyle/>
          <a:p>
            <a:pPr>
              <a:lnSpc>
                <a:spcPct val="120000"/>
              </a:lnSpc>
            </a:pPr>
            <a:r>
              <a:rPr lang="en-US" dirty="0"/>
              <a:t>Nietzsche poetically described the results of God's demise in a series of arresting questions uttered by an atheistic prophet: </a:t>
            </a:r>
            <a:endParaRPr lang="en-US" dirty="0" smtClean="0"/>
          </a:p>
          <a:p>
            <a:pPr>
              <a:lnSpc>
                <a:spcPct val="120000"/>
              </a:lnSpc>
            </a:pPr>
            <a:r>
              <a:rPr lang="en-US" dirty="0" smtClean="0"/>
              <a:t>Who </a:t>
            </a:r>
            <a:r>
              <a:rPr lang="en-US" dirty="0"/>
              <a:t>gave us the sponge to wipe away the entire horizon? What did we do when we unchained this earth from its sun? </a:t>
            </a:r>
            <a:r>
              <a:rPr lang="en-US" dirty="0" smtClean="0"/>
              <a:t>Where is </a:t>
            </a:r>
            <a:r>
              <a:rPr lang="en-US" dirty="0"/>
              <a:t>it moving now? </a:t>
            </a:r>
            <a:r>
              <a:rPr lang="en-US" dirty="0" smtClean="0"/>
              <a:t>Where </a:t>
            </a:r>
            <a:r>
              <a:rPr lang="en-US" dirty="0"/>
              <a:t>are we moving now? Away from all suns? Are we not plunging continually? Backward, sideward, forward, in all directions? Is there any up or down left? Are we not straying as through an infinite nothing? Do we not feel the breath of empty space? Has it not  become colder? Is not night and more night coming on all the while?</a:t>
            </a:r>
          </a:p>
        </p:txBody>
      </p:sp>
    </p:spTree>
    <p:extLst>
      <p:ext uri="{BB962C8B-B14F-4D97-AF65-F5344CB8AC3E}">
        <p14:creationId xmlns:p14="http://schemas.microsoft.com/office/powerpoint/2010/main" val="33775397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Screwtape</a:t>
            </a:r>
            <a:r>
              <a:rPr lang="en-US" dirty="0"/>
              <a:t> Letters</a:t>
            </a:r>
          </a:p>
        </p:txBody>
      </p:sp>
      <p:sp>
        <p:nvSpPr>
          <p:cNvPr id="3" name="Content Placeholder 2"/>
          <p:cNvSpPr>
            <a:spLocks noGrp="1"/>
          </p:cNvSpPr>
          <p:nvPr>
            <p:ph idx="1"/>
          </p:nvPr>
        </p:nvSpPr>
        <p:spPr>
          <a:xfrm>
            <a:off x="457200" y="1646237"/>
            <a:ext cx="5562600" cy="4526280"/>
          </a:xfrm>
        </p:spPr>
        <p:txBody>
          <a:bodyPr>
            <a:normAutofit fontScale="77500" lnSpcReduction="20000"/>
          </a:bodyPr>
          <a:lstStyle/>
          <a:p>
            <a:pPr>
              <a:lnSpc>
                <a:spcPct val="120000"/>
              </a:lnSpc>
            </a:pPr>
            <a:r>
              <a:rPr lang="en-US" dirty="0"/>
              <a:t>Your man has been accustomed, ever since he was a boy, to have a dozen incompatible philosophies dancing about together inside his head. He doesn't think of doctrines as primarily "true" or "false," but as "academic" or "practical," "outworn" or "contemporary," "conventional" or "ruthless." Jargon, not argument, is your best ally in keeping him from the Church</a:t>
            </a:r>
            <a:r>
              <a:rPr lang="en-US" dirty="0" smtClean="0"/>
              <a:t>.</a:t>
            </a:r>
            <a:endParaRPr lang="en-US" dirty="0"/>
          </a:p>
        </p:txBody>
      </p:sp>
      <p:pic>
        <p:nvPicPr>
          <p:cNvPr id="3074" name="Picture 2" descr="http://e08595.medialib.glogster.com/media/97/9797a22cd2e948c054e1724c7fb87b69a69f4a9b0b97874dda680f2086d24fa1/screwtapeletters-jp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9800" y="1752600"/>
            <a:ext cx="2704865" cy="403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991432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Christianity is based on absolutes</a:t>
            </a:r>
            <a:endParaRPr lang="en-US" dirty="0"/>
          </a:p>
        </p:txBody>
      </p:sp>
      <p:sp>
        <p:nvSpPr>
          <p:cNvPr id="3" name="Content Placeholder 2"/>
          <p:cNvSpPr>
            <a:spLocks noGrp="1"/>
          </p:cNvSpPr>
          <p:nvPr>
            <p:ph idx="1"/>
          </p:nvPr>
        </p:nvSpPr>
        <p:spPr>
          <a:xfrm>
            <a:off x="457200" y="1646237"/>
            <a:ext cx="4800600" cy="4526280"/>
          </a:xfrm>
        </p:spPr>
        <p:txBody>
          <a:bodyPr>
            <a:normAutofit fontScale="85000" lnSpcReduction="10000"/>
          </a:bodyPr>
          <a:lstStyle/>
          <a:p>
            <a:pPr>
              <a:lnSpc>
                <a:spcPct val="120000"/>
              </a:lnSpc>
            </a:pPr>
            <a:r>
              <a:rPr lang="en-US" b="1" dirty="0"/>
              <a:t>1 Kings </a:t>
            </a:r>
            <a:r>
              <a:rPr lang="en-US" b="1" dirty="0" smtClean="0"/>
              <a:t>18:21</a:t>
            </a:r>
            <a:br>
              <a:rPr lang="en-US" b="1" dirty="0" smtClean="0"/>
            </a:br>
            <a:r>
              <a:rPr lang="en-US" dirty="0" smtClean="0"/>
              <a:t>And </a:t>
            </a:r>
            <a:r>
              <a:rPr lang="en-US" dirty="0"/>
              <a:t>Elijah came to all the people, and said, “How long will you falter between two opinions? If the Lord is God, follow Him; but if Baal, follow him.” But the people answered him not a word.</a:t>
            </a:r>
          </a:p>
        </p:txBody>
      </p:sp>
      <p:pic>
        <p:nvPicPr>
          <p:cNvPr id="6146" name="Picture 2" descr="http://davidtlamb.files.wordpress.com/2011/07/elijah-mount-carme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2514600"/>
            <a:ext cx="3333750" cy="2228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144255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90800"/>
            <a:ext cx="8229600" cy="1143000"/>
          </a:xfrm>
        </p:spPr>
        <p:txBody>
          <a:bodyPr/>
          <a:lstStyle/>
          <a:p>
            <a:pPr algn="ctr"/>
            <a:r>
              <a:rPr lang="en-US" dirty="0" smtClean="0"/>
              <a:t>Postmodern Tolerance</a:t>
            </a:r>
            <a:endParaRPr lang="en-US" dirty="0"/>
          </a:p>
        </p:txBody>
      </p:sp>
      <p:pic>
        <p:nvPicPr>
          <p:cNvPr id="18434" name="Picture 2" descr="https://encrypted-tbn1.gstatic.com/images?q=tbn:ANd9GcTj8hJCvEu3yC8q2YVDbMdJ1qNv01bfzJSE0AYiEW6Y4ZaklK2B-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3886200"/>
            <a:ext cx="2143125" cy="2143125"/>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302776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 What tolerance is NOT</a:t>
            </a:r>
            <a:endParaRPr lang="en-US" dirty="0"/>
          </a:p>
        </p:txBody>
      </p:sp>
      <p:sp>
        <p:nvSpPr>
          <p:cNvPr id="3" name="Content Placeholder 2"/>
          <p:cNvSpPr>
            <a:spLocks noGrp="1"/>
          </p:cNvSpPr>
          <p:nvPr>
            <p:ph idx="1"/>
          </p:nvPr>
        </p:nvSpPr>
        <p:spPr/>
        <p:txBody>
          <a:bodyPr>
            <a:normAutofit/>
          </a:bodyPr>
          <a:lstStyle/>
          <a:p>
            <a:r>
              <a:rPr lang="en-US" dirty="0" smtClean="0"/>
              <a:t>Not remaining silent towards behavior you disagree with</a:t>
            </a:r>
          </a:p>
          <a:p>
            <a:pPr lvl="1"/>
            <a:r>
              <a:rPr lang="en-US" dirty="0" smtClean="0"/>
              <a:t>I believe abortion is wrong, but I will not rebuke or condemn anyone who does it</a:t>
            </a:r>
          </a:p>
          <a:p>
            <a:r>
              <a:rPr lang="en-US" dirty="0" smtClean="0"/>
              <a:t>Not changing your mind that a certain action is wrong</a:t>
            </a:r>
          </a:p>
          <a:p>
            <a:pPr lvl="1"/>
            <a:r>
              <a:rPr lang="en-US" dirty="0" smtClean="0"/>
              <a:t>I used to believe that abortion is wrong, but now I see that is acceptable</a:t>
            </a:r>
          </a:p>
        </p:txBody>
      </p:sp>
    </p:spTree>
    <p:extLst>
      <p:ext uri="{BB962C8B-B14F-4D97-AF65-F5344CB8AC3E}">
        <p14:creationId xmlns:p14="http://schemas.microsoft.com/office/powerpoint/2010/main" val="16895590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tolerance IS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Not </a:t>
            </a:r>
            <a:r>
              <a:rPr lang="en-US" dirty="0"/>
              <a:t>claiming any belief you hold corresponds with </a:t>
            </a:r>
            <a:r>
              <a:rPr lang="en-US" dirty="0" smtClean="0"/>
              <a:t>reality</a:t>
            </a:r>
          </a:p>
          <a:p>
            <a:pPr lvl="1"/>
            <a:r>
              <a:rPr lang="en-US" dirty="0" smtClean="0"/>
              <a:t>Abortion is a personal choice, and there is no right answer</a:t>
            </a:r>
          </a:p>
          <a:p>
            <a:r>
              <a:rPr lang="en-US" dirty="0" smtClean="0"/>
              <a:t>Not </a:t>
            </a:r>
            <a:r>
              <a:rPr lang="en-US" dirty="0"/>
              <a:t>claiming that a belief is better than any other </a:t>
            </a:r>
            <a:r>
              <a:rPr lang="en-US" dirty="0" smtClean="0"/>
              <a:t>belief</a:t>
            </a:r>
          </a:p>
          <a:p>
            <a:pPr lvl="1"/>
            <a:r>
              <a:rPr lang="en-US" dirty="0" smtClean="0"/>
              <a:t>The belief that abortion is wrong is not better than the belief that it’s right and vice-versa</a:t>
            </a:r>
            <a:endParaRPr lang="en-US" dirty="0"/>
          </a:p>
          <a:p>
            <a:r>
              <a:rPr lang="en-US" dirty="0"/>
              <a:t>Not condemning any belief you don’t </a:t>
            </a:r>
            <a:r>
              <a:rPr lang="en-US" dirty="0" smtClean="0"/>
              <a:t>share</a:t>
            </a:r>
          </a:p>
          <a:p>
            <a:pPr lvl="1"/>
            <a:r>
              <a:rPr lang="en-US" dirty="0"/>
              <a:t>Abortion is not wrong.  I might not think it’s right for me, but it might be ok for </a:t>
            </a:r>
            <a:r>
              <a:rPr lang="en-US" dirty="0" smtClean="0"/>
              <a:t>you</a:t>
            </a:r>
          </a:p>
          <a:p>
            <a:r>
              <a:rPr lang="en-US" dirty="0" smtClean="0"/>
              <a:t>Not </a:t>
            </a:r>
            <a:r>
              <a:rPr lang="en-US" dirty="0"/>
              <a:t>holding any exclusive </a:t>
            </a:r>
            <a:r>
              <a:rPr lang="en-US" dirty="0" smtClean="0"/>
              <a:t>beliefs</a:t>
            </a:r>
          </a:p>
          <a:p>
            <a:pPr lvl="1"/>
            <a:r>
              <a:rPr lang="en-US" dirty="0" smtClean="0"/>
              <a:t>Murders will not inherit the Kingdom of God</a:t>
            </a:r>
            <a:endParaRPr lang="en-US" dirty="0"/>
          </a:p>
          <a:p>
            <a:endParaRPr lang="en-US" dirty="0"/>
          </a:p>
        </p:txBody>
      </p:sp>
    </p:spTree>
    <p:extLst>
      <p:ext uri="{BB962C8B-B14F-4D97-AF65-F5344CB8AC3E}">
        <p14:creationId xmlns:p14="http://schemas.microsoft.com/office/powerpoint/2010/main" val="13698134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Postmodern Christianity</a:t>
            </a:r>
            <a:endParaRPr lang="en-US" dirty="0"/>
          </a:p>
        </p:txBody>
      </p:sp>
      <p:sp>
        <p:nvSpPr>
          <p:cNvPr id="3" name="Content Placeholder 2"/>
          <p:cNvSpPr>
            <a:spLocks noGrp="1"/>
          </p:cNvSpPr>
          <p:nvPr>
            <p:ph idx="1"/>
          </p:nvPr>
        </p:nvSpPr>
        <p:spPr>
          <a:xfrm>
            <a:off x="457200" y="1646237"/>
            <a:ext cx="4800600" cy="4526280"/>
          </a:xfrm>
        </p:spPr>
        <p:txBody>
          <a:bodyPr/>
          <a:lstStyle/>
          <a:p>
            <a:r>
              <a:rPr lang="en-US" dirty="0" smtClean="0"/>
              <a:t>Experience </a:t>
            </a:r>
            <a:r>
              <a:rPr lang="en-US" dirty="0"/>
              <a:t>over </a:t>
            </a:r>
            <a:r>
              <a:rPr lang="en-US" dirty="0" smtClean="0"/>
              <a:t>reason</a:t>
            </a:r>
          </a:p>
          <a:p>
            <a:r>
              <a:rPr lang="en-US" dirty="0" smtClean="0"/>
              <a:t>Subjectivity </a:t>
            </a:r>
            <a:r>
              <a:rPr lang="en-US" dirty="0"/>
              <a:t>over </a:t>
            </a:r>
            <a:r>
              <a:rPr lang="en-US" dirty="0" smtClean="0"/>
              <a:t>objectivity</a:t>
            </a:r>
          </a:p>
          <a:p>
            <a:r>
              <a:rPr lang="en-US" dirty="0" smtClean="0"/>
              <a:t>Spirituality </a:t>
            </a:r>
            <a:r>
              <a:rPr lang="en-US" dirty="0"/>
              <a:t>over </a:t>
            </a:r>
            <a:r>
              <a:rPr lang="en-US" dirty="0" smtClean="0"/>
              <a:t>religion</a:t>
            </a:r>
          </a:p>
          <a:p>
            <a:r>
              <a:rPr lang="en-US" dirty="0" smtClean="0"/>
              <a:t>Images </a:t>
            </a:r>
            <a:r>
              <a:rPr lang="en-US" dirty="0"/>
              <a:t>over </a:t>
            </a:r>
            <a:r>
              <a:rPr lang="en-US" dirty="0" smtClean="0"/>
              <a:t>words</a:t>
            </a:r>
          </a:p>
          <a:p>
            <a:r>
              <a:rPr lang="en-US" dirty="0"/>
              <a:t>O</a:t>
            </a:r>
            <a:r>
              <a:rPr lang="en-US" dirty="0" smtClean="0"/>
              <a:t>utward </a:t>
            </a:r>
            <a:r>
              <a:rPr lang="en-US" dirty="0"/>
              <a:t>over </a:t>
            </a:r>
            <a:r>
              <a:rPr lang="en-US" dirty="0" smtClean="0"/>
              <a:t>inward</a:t>
            </a:r>
          </a:p>
          <a:p>
            <a:r>
              <a:rPr lang="en-US" dirty="0" smtClean="0"/>
              <a:t>Bible not absolute source of truth</a:t>
            </a:r>
          </a:p>
          <a:p>
            <a:endParaRPr lang="en-US" dirty="0"/>
          </a:p>
        </p:txBody>
      </p:sp>
      <p:pic>
        <p:nvPicPr>
          <p:cNvPr id="26626" name="Picture 2" descr="http://apprising.org/wp-content/uploads/2011/02/Uncertai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2642787"/>
            <a:ext cx="3162300" cy="2213610"/>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69829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Premodern</a:t>
            </a:r>
            <a:r>
              <a:rPr lang="en-US" dirty="0" smtClean="0"/>
              <a:t> Era (Before 1750)</a:t>
            </a:r>
            <a:endParaRPr lang="en-US" dirty="0"/>
          </a:p>
        </p:txBody>
      </p:sp>
      <p:sp>
        <p:nvSpPr>
          <p:cNvPr id="3" name="Content Placeholder 2"/>
          <p:cNvSpPr>
            <a:spLocks noGrp="1"/>
          </p:cNvSpPr>
          <p:nvPr>
            <p:ph idx="1"/>
          </p:nvPr>
        </p:nvSpPr>
        <p:spPr>
          <a:xfrm>
            <a:off x="457200" y="1646237"/>
            <a:ext cx="4572000" cy="4526280"/>
          </a:xfrm>
        </p:spPr>
        <p:txBody>
          <a:bodyPr>
            <a:normAutofit fontScale="92500" lnSpcReduction="10000"/>
          </a:bodyPr>
          <a:lstStyle/>
          <a:p>
            <a:r>
              <a:rPr lang="en-US" dirty="0"/>
              <a:t>Culturally </a:t>
            </a:r>
            <a:r>
              <a:rPr lang="en-US" dirty="0" smtClean="0"/>
              <a:t>coherent</a:t>
            </a:r>
          </a:p>
          <a:p>
            <a:r>
              <a:rPr lang="en-US" dirty="0" smtClean="0"/>
              <a:t>No social diversity</a:t>
            </a:r>
          </a:p>
          <a:p>
            <a:r>
              <a:rPr lang="en-US" dirty="0" smtClean="0"/>
              <a:t>Minimal social change</a:t>
            </a:r>
          </a:p>
          <a:p>
            <a:r>
              <a:rPr lang="en-US" dirty="0" smtClean="0"/>
              <a:t>Pre-scientific</a:t>
            </a:r>
          </a:p>
          <a:p>
            <a:r>
              <a:rPr lang="en-US" dirty="0" smtClean="0"/>
              <a:t>Little exposure to outsiders</a:t>
            </a:r>
          </a:p>
          <a:p>
            <a:r>
              <a:rPr lang="en-US" dirty="0" smtClean="0"/>
              <a:t>Religious and superstitious</a:t>
            </a:r>
          </a:p>
          <a:p>
            <a:r>
              <a:rPr lang="en-US" b="1" dirty="0" smtClean="0">
                <a:solidFill>
                  <a:srgbClr val="FFC000"/>
                </a:solidFill>
              </a:rPr>
              <a:t>I believe because it’s the only thing I know</a:t>
            </a:r>
            <a:endParaRPr lang="en-US" b="1" dirty="0">
              <a:solidFill>
                <a:srgbClr val="FFC000"/>
              </a:solidFill>
            </a:endParaRPr>
          </a:p>
        </p:txBody>
      </p:sp>
      <p:pic>
        <p:nvPicPr>
          <p:cNvPr id="1026" name="Picture 2" descr="http://www.faithinterface.com.au/wp-content/uploads/2009/08/australia-aborigines-460.jpg"/>
          <p:cNvPicPr>
            <a:picLocks noChangeAspect="1" noChangeArrowheads="1"/>
          </p:cNvPicPr>
          <p:nvPr/>
        </p:nvPicPr>
        <p:blipFill rotWithShape="1">
          <a:blip r:embed="rId2">
            <a:extLst>
              <a:ext uri="{28A0092B-C50C-407E-A947-70E740481C1C}">
                <a14:useLocalDpi xmlns:a14="http://schemas.microsoft.com/office/drawing/2010/main" val="0"/>
              </a:ext>
            </a:extLst>
          </a:blip>
          <a:srcRect l="28521" r="523"/>
          <a:stretch/>
        </p:blipFill>
        <p:spPr bwMode="auto">
          <a:xfrm>
            <a:off x="5257800" y="2057400"/>
            <a:ext cx="3391593" cy="3429000"/>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870460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90800"/>
            <a:ext cx="8229600" cy="1143000"/>
          </a:xfrm>
        </p:spPr>
        <p:txBody>
          <a:bodyPr/>
          <a:lstStyle/>
          <a:p>
            <a:pPr algn="ctr"/>
            <a:r>
              <a:rPr lang="en-US" dirty="0" smtClean="0"/>
              <a:t>Orthodoxy</a:t>
            </a:r>
            <a:endParaRPr lang="en-US" dirty="0"/>
          </a:p>
        </p:txBody>
      </p:sp>
      <p:pic>
        <p:nvPicPr>
          <p:cNvPr id="22530" name="Picture 2" descr="http://upload.wikimedia.org/wikipedia/commons/thumb/7/71/Coptic_cross.svg/606px-Coptic_cross.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3810000"/>
            <a:ext cx="2581275" cy="2581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68313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Premodern</a:t>
            </a:r>
            <a:endParaRPr lang="en-US" dirty="0"/>
          </a:p>
        </p:txBody>
      </p:sp>
      <p:sp>
        <p:nvSpPr>
          <p:cNvPr id="3" name="Content Placeholder 2"/>
          <p:cNvSpPr>
            <a:spLocks noGrp="1"/>
          </p:cNvSpPr>
          <p:nvPr>
            <p:ph idx="1"/>
          </p:nvPr>
        </p:nvSpPr>
        <p:spPr/>
        <p:txBody>
          <a:bodyPr/>
          <a:lstStyle/>
          <a:p>
            <a:r>
              <a:rPr lang="en-US" dirty="0" smtClean="0"/>
              <a:t>Some things we do not question, even if there is no scientific “proof”</a:t>
            </a:r>
          </a:p>
          <a:p>
            <a:pPr lvl="1"/>
            <a:r>
              <a:rPr lang="en-US" dirty="0" smtClean="0"/>
              <a:t>God’s existence</a:t>
            </a:r>
          </a:p>
          <a:p>
            <a:pPr lvl="1"/>
            <a:r>
              <a:rPr lang="en-US" dirty="0" smtClean="0"/>
              <a:t>The nature of the Trinity</a:t>
            </a:r>
          </a:p>
          <a:p>
            <a:pPr lvl="1"/>
            <a:r>
              <a:rPr lang="en-US" dirty="0" smtClean="0"/>
              <a:t>The existence of heaven</a:t>
            </a:r>
          </a:p>
          <a:p>
            <a:pPr lvl="1"/>
            <a:r>
              <a:rPr lang="en-US" dirty="0" smtClean="0"/>
              <a:t>Sacraments</a:t>
            </a:r>
          </a:p>
          <a:p>
            <a:endParaRPr lang="en-US" dirty="0" smtClean="0"/>
          </a:p>
        </p:txBody>
      </p:sp>
      <p:pic>
        <p:nvPicPr>
          <p:cNvPr id="14338" name="Picture 2" descr="http://www.progressmme.com/stgeorge/wp-content/uploads/2010/01/trinity.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2819400"/>
            <a:ext cx="3200400" cy="32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974706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Modern</a:t>
            </a:r>
            <a:endParaRPr lang="en-US" dirty="0"/>
          </a:p>
        </p:txBody>
      </p:sp>
      <p:sp>
        <p:nvSpPr>
          <p:cNvPr id="3" name="Content Placeholder 2"/>
          <p:cNvSpPr>
            <a:spLocks noGrp="1"/>
          </p:cNvSpPr>
          <p:nvPr>
            <p:ph idx="1"/>
          </p:nvPr>
        </p:nvSpPr>
        <p:spPr/>
        <p:txBody>
          <a:bodyPr>
            <a:normAutofit/>
          </a:bodyPr>
          <a:lstStyle/>
          <a:p>
            <a:pPr>
              <a:lnSpc>
                <a:spcPct val="110000"/>
              </a:lnSpc>
            </a:pPr>
            <a:r>
              <a:rPr lang="en-US" dirty="0" smtClean="0"/>
              <a:t>There are absolute truths, even if we can’t always discover them</a:t>
            </a:r>
          </a:p>
          <a:p>
            <a:pPr>
              <a:lnSpc>
                <a:spcPct val="110000"/>
              </a:lnSpc>
            </a:pPr>
            <a:r>
              <a:rPr lang="en-US" dirty="0" smtClean="0"/>
              <a:t>There is evidence for God:</a:t>
            </a:r>
          </a:p>
          <a:p>
            <a:pPr lvl="1">
              <a:lnSpc>
                <a:spcPct val="110000"/>
              </a:lnSpc>
            </a:pPr>
            <a:r>
              <a:rPr lang="en-US" b="1" dirty="0" smtClean="0"/>
              <a:t>Psalm 18</a:t>
            </a:r>
            <a:r>
              <a:rPr lang="en-US" dirty="0" smtClean="0"/>
              <a:t>: The </a:t>
            </a:r>
            <a:r>
              <a:rPr lang="en-US" dirty="0"/>
              <a:t>heavens declare the glory of God; and the firmament proclaims the work of His hands. Day to day utters speech, and night to night proclaims knowledge. </a:t>
            </a:r>
            <a:endParaRPr lang="en-US" dirty="0" smtClean="0"/>
          </a:p>
        </p:txBody>
      </p:sp>
      <p:pic>
        <p:nvPicPr>
          <p:cNvPr id="15362" name="Picture 2" descr="https://c2.staticflickr.com/8/7429/9351921052_8cdf281a72_z.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4724400"/>
            <a:ext cx="2990490" cy="198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665778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Modern</a:t>
            </a:r>
            <a:endParaRPr lang="en-US" dirty="0"/>
          </a:p>
        </p:txBody>
      </p:sp>
      <p:sp>
        <p:nvSpPr>
          <p:cNvPr id="3" name="Content Placeholder 2"/>
          <p:cNvSpPr>
            <a:spLocks noGrp="1"/>
          </p:cNvSpPr>
          <p:nvPr>
            <p:ph idx="1"/>
          </p:nvPr>
        </p:nvSpPr>
        <p:spPr>
          <a:xfrm>
            <a:off x="457200" y="1646237"/>
            <a:ext cx="5334000" cy="4526280"/>
          </a:xfrm>
        </p:spPr>
        <p:txBody>
          <a:bodyPr>
            <a:normAutofit fontScale="92500"/>
          </a:bodyPr>
          <a:lstStyle/>
          <a:p>
            <a:pPr>
              <a:lnSpc>
                <a:spcPct val="110000"/>
              </a:lnSpc>
            </a:pPr>
            <a:r>
              <a:rPr lang="en-US" dirty="0"/>
              <a:t>Christ is the Logos (rational)</a:t>
            </a:r>
          </a:p>
          <a:p>
            <a:pPr>
              <a:lnSpc>
                <a:spcPct val="110000"/>
              </a:lnSpc>
            </a:pPr>
            <a:r>
              <a:rPr lang="en-US" dirty="0"/>
              <a:t>We can rationalize many things:</a:t>
            </a:r>
          </a:p>
          <a:p>
            <a:pPr lvl="1">
              <a:lnSpc>
                <a:spcPct val="110000"/>
              </a:lnSpc>
            </a:pPr>
            <a:r>
              <a:rPr lang="en-US" dirty="0"/>
              <a:t>The fall and the need for resurrection</a:t>
            </a:r>
          </a:p>
          <a:p>
            <a:pPr lvl="1">
              <a:lnSpc>
                <a:spcPct val="110000"/>
              </a:lnSpc>
            </a:pPr>
            <a:r>
              <a:rPr lang="en-US" dirty="0"/>
              <a:t>Atoning death of Christ</a:t>
            </a:r>
          </a:p>
          <a:p>
            <a:pPr lvl="1">
              <a:lnSpc>
                <a:spcPct val="110000"/>
              </a:lnSpc>
            </a:pPr>
            <a:r>
              <a:rPr lang="en-US" dirty="0"/>
              <a:t>The empty tomb</a:t>
            </a:r>
          </a:p>
          <a:p>
            <a:pPr lvl="1">
              <a:lnSpc>
                <a:spcPct val="110000"/>
              </a:lnSpc>
            </a:pPr>
            <a:r>
              <a:rPr lang="en-US" dirty="0"/>
              <a:t>The creation had to have a source</a:t>
            </a:r>
          </a:p>
          <a:p>
            <a:endParaRPr lang="en-US" dirty="0"/>
          </a:p>
        </p:txBody>
      </p:sp>
      <p:pic>
        <p:nvPicPr>
          <p:cNvPr id="16386" name="Picture 2" descr="http://thinkpraylove1.files.wordpress.com/2013/12/christian-reason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9800" y="2743199"/>
            <a:ext cx="2571750" cy="2019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553810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Postmodern</a:t>
            </a:r>
            <a:endParaRPr lang="en-US" dirty="0"/>
          </a:p>
        </p:txBody>
      </p:sp>
      <p:sp>
        <p:nvSpPr>
          <p:cNvPr id="3" name="Content Placeholder 2"/>
          <p:cNvSpPr>
            <a:spLocks noGrp="1"/>
          </p:cNvSpPr>
          <p:nvPr>
            <p:ph idx="1"/>
          </p:nvPr>
        </p:nvSpPr>
        <p:spPr/>
        <p:txBody>
          <a:bodyPr/>
          <a:lstStyle/>
          <a:p>
            <a:r>
              <a:rPr lang="en-US" dirty="0" smtClean="0"/>
              <a:t>We reject scientism and rationalism</a:t>
            </a:r>
          </a:p>
          <a:p>
            <a:endParaRPr lang="en-US" dirty="0"/>
          </a:p>
        </p:txBody>
      </p:sp>
      <p:sp>
        <p:nvSpPr>
          <p:cNvPr id="4" name="AutoShape 2" descr="https://encrypted-tbn3.gstatic.com/images?q=tbn:ANd9GcQpVjOnK-rATMOhBN5dFYNU19hM_xBWzddU68mEfAijDBe-orTg"/>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https://encrypted-tbn3.gstatic.com/images?q=tbn:ANd9GcQpVjOnK-rATMOhBN5dFYNU19hM_xBWzddU68mEfAijDBe-orT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7414" name="Picture 6" descr="https://encrypted-tbn3.gstatic.com/images?q=tbn:ANd9GcQpVjOnK-rATMOhBN5dFYNU19hM_xBWzddU68mEfAijDBe-orT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362200"/>
            <a:ext cx="5259566" cy="393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592551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90800"/>
            <a:ext cx="8229600" cy="1143000"/>
          </a:xfrm>
        </p:spPr>
        <p:txBody>
          <a:bodyPr/>
          <a:lstStyle/>
          <a:p>
            <a:pPr algn="ctr"/>
            <a:r>
              <a:rPr lang="en-US" dirty="0" smtClean="0"/>
              <a:t>Glory be to GOD forever</a:t>
            </a:r>
            <a:endParaRPr lang="en-US" dirty="0"/>
          </a:p>
        </p:txBody>
      </p:sp>
    </p:spTree>
    <p:extLst>
      <p:ext uri="{BB962C8B-B14F-4D97-AF65-F5344CB8AC3E}">
        <p14:creationId xmlns:p14="http://schemas.microsoft.com/office/powerpoint/2010/main" val="32839237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Modern Era (1750-1900)</a:t>
            </a:r>
            <a:endParaRPr lang="en-US" dirty="0"/>
          </a:p>
        </p:txBody>
      </p:sp>
      <p:sp>
        <p:nvSpPr>
          <p:cNvPr id="3" name="Content Placeholder 2"/>
          <p:cNvSpPr>
            <a:spLocks noGrp="1"/>
          </p:cNvSpPr>
          <p:nvPr>
            <p:ph idx="1"/>
          </p:nvPr>
        </p:nvSpPr>
        <p:spPr/>
        <p:txBody>
          <a:bodyPr>
            <a:normAutofit fontScale="92500" lnSpcReduction="10000"/>
          </a:bodyPr>
          <a:lstStyle/>
          <a:p>
            <a:pPr>
              <a:lnSpc>
                <a:spcPct val="110000"/>
              </a:lnSpc>
            </a:pPr>
            <a:r>
              <a:rPr lang="en-US" dirty="0"/>
              <a:t>Protestant </a:t>
            </a:r>
            <a:r>
              <a:rPr lang="en-US" dirty="0" smtClean="0"/>
              <a:t>Reformation</a:t>
            </a:r>
          </a:p>
          <a:p>
            <a:pPr>
              <a:lnSpc>
                <a:spcPct val="110000"/>
              </a:lnSpc>
            </a:pPr>
            <a:r>
              <a:rPr lang="en-US" dirty="0" smtClean="0"/>
              <a:t>Enlightenment</a:t>
            </a:r>
          </a:p>
          <a:p>
            <a:pPr>
              <a:lnSpc>
                <a:spcPct val="110000"/>
              </a:lnSpc>
            </a:pPr>
            <a:r>
              <a:rPr lang="en-US" dirty="0" smtClean="0"/>
              <a:t>Questioning Divine revelation  </a:t>
            </a:r>
          </a:p>
          <a:p>
            <a:pPr>
              <a:lnSpc>
                <a:spcPct val="110000"/>
              </a:lnSpc>
            </a:pPr>
            <a:r>
              <a:rPr lang="en-US" dirty="0" smtClean="0"/>
              <a:t>The goal </a:t>
            </a:r>
            <a:r>
              <a:rPr lang="en-US" dirty="0"/>
              <a:t>of Enlightenment was to: “free humanity from superstition and found a philosophy and civilization on rational inquiry, empirical evidence and scientific discovery</a:t>
            </a:r>
            <a:r>
              <a:rPr lang="en-US" dirty="0" smtClean="0"/>
              <a:t>.”</a:t>
            </a:r>
          </a:p>
          <a:p>
            <a:pPr>
              <a:lnSpc>
                <a:spcPct val="110000"/>
              </a:lnSpc>
            </a:pPr>
            <a:r>
              <a:rPr lang="en-US" dirty="0" smtClean="0"/>
              <a:t>Science and rationality were the only tools to discover truth</a:t>
            </a:r>
            <a:endParaRPr lang="en-US" dirty="0"/>
          </a:p>
          <a:p>
            <a:pPr marL="0" indent="0">
              <a:lnSpc>
                <a:spcPct val="110000"/>
              </a:lnSpc>
              <a:buNone/>
            </a:pPr>
            <a:endParaRPr lang="en-US" dirty="0"/>
          </a:p>
        </p:txBody>
      </p:sp>
    </p:spTree>
    <p:extLst>
      <p:ext uri="{BB962C8B-B14F-4D97-AF65-F5344CB8AC3E}">
        <p14:creationId xmlns:p14="http://schemas.microsoft.com/office/powerpoint/2010/main" val="2443520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Modern Era</a:t>
            </a:r>
          </a:p>
        </p:txBody>
      </p:sp>
      <p:sp>
        <p:nvSpPr>
          <p:cNvPr id="3" name="Content Placeholder 2"/>
          <p:cNvSpPr>
            <a:spLocks noGrp="1"/>
          </p:cNvSpPr>
          <p:nvPr>
            <p:ph idx="1"/>
          </p:nvPr>
        </p:nvSpPr>
        <p:spPr/>
        <p:txBody>
          <a:bodyPr/>
          <a:lstStyle/>
          <a:p>
            <a:r>
              <a:rPr lang="en-US" dirty="0" smtClean="0"/>
              <a:t>Early modernists attempted </a:t>
            </a:r>
            <a:r>
              <a:rPr lang="en-US" dirty="0"/>
              <a:t>to retain </a:t>
            </a:r>
            <a:r>
              <a:rPr lang="en-US" dirty="0" smtClean="0"/>
              <a:t>objective </a:t>
            </a:r>
            <a:r>
              <a:rPr lang="en-US" dirty="0"/>
              <a:t>moral </a:t>
            </a:r>
            <a:r>
              <a:rPr lang="en-US" dirty="0" smtClean="0"/>
              <a:t>values</a:t>
            </a:r>
          </a:p>
          <a:p>
            <a:r>
              <a:rPr lang="en-US" dirty="0" smtClean="0"/>
              <a:t>Later </a:t>
            </a:r>
            <a:r>
              <a:rPr lang="en-US" dirty="0"/>
              <a:t>modernists </a:t>
            </a:r>
            <a:r>
              <a:rPr lang="en-US" dirty="0" smtClean="0"/>
              <a:t>are </a:t>
            </a:r>
            <a:r>
              <a:rPr lang="en-US" dirty="0"/>
              <a:t>moral </a:t>
            </a:r>
            <a:r>
              <a:rPr lang="en-US" dirty="0" smtClean="0"/>
              <a:t>relativists</a:t>
            </a:r>
          </a:p>
          <a:p>
            <a:r>
              <a:rPr lang="en-US" dirty="0" smtClean="0"/>
              <a:t>Religion seen as irrational</a:t>
            </a:r>
          </a:p>
          <a:p>
            <a:r>
              <a:rPr lang="en-US" b="1" dirty="0" smtClean="0">
                <a:solidFill>
                  <a:srgbClr val="FFC000"/>
                </a:solidFill>
              </a:rPr>
              <a:t>I believe because I can prove it</a:t>
            </a:r>
            <a:endParaRPr lang="en-US" b="1" dirty="0">
              <a:solidFill>
                <a:srgbClr val="FFC000"/>
              </a:solidFill>
            </a:endParaRPr>
          </a:p>
        </p:txBody>
      </p:sp>
    </p:spTree>
    <p:extLst>
      <p:ext uri="{BB962C8B-B14F-4D97-AF65-F5344CB8AC3E}">
        <p14:creationId xmlns:p14="http://schemas.microsoft.com/office/powerpoint/2010/main" val="31305801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Scientism</a:t>
            </a:r>
            <a:endParaRPr lang="en-US" dirty="0"/>
          </a:p>
        </p:txBody>
      </p:sp>
      <p:sp>
        <p:nvSpPr>
          <p:cNvPr id="3" name="Content Placeholder 2"/>
          <p:cNvSpPr>
            <a:spLocks noGrp="1"/>
          </p:cNvSpPr>
          <p:nvPr>
            <p:ph idx="1"/>
          </p:nvPr>
        </p:nvSpPr>
        <p:spPr/>
        <p:txBody>
          <a:bodyPr/>
          <a:lstStyle/>
          <a:p>
            <a:r>
              <a:rPr lang="en-US" dirty="0" smtClean="0"/>
              <a:t>An outgrowth of modernism</a:t>
            </a:r>
          </a:p>
          <a:p>
            <a:r>
              <a:rPr lang="en-US" dirty="0" smtClean="0"/>
              <a:t>All </a:t>
            </a:r>
            <a:r>
              <a:rPr lang="en-US" dirty="0"/>
              <a:t>truth must be scientifically </a:t>
            </a:r>
            <a:r>
              <a:rPr lang="en-US" dirty="0" smtClean="0"/>
              <a:t>proven</a:t>
            </a:r>
          </a:p>
          <a:p>
            <a:r>
              <a:rPr lang="en-US" dirty="0" smtClean="0"/>
              <a:t>Science defines </a:t>
            </a:r>
            <a:r>
              <a:rPr lang="en-US" dirty="0"/>
              <a:t>the limits of </a:t>
            </a:r>
            <a:r>
              <a:rPr lang="en-US" dirty="0" smtClean="0"/>
              <a:t>knowledge</a:t>
            </a:r>
          </a:p>
          <a:p>
            <a:r>
              <a:rPr lang="en-US" dirty="0" smtClean="0"/>
              <a:t>Progress is inevitable through science</a:t>
            </a:r>
          </a:p>
          <a:p>
            <a:endParaRPr lang="en-US" dirty="0"/>
          </a:p>
        </p:txBody>
      </p:sp>
      <p:pic>
        <p:nvPicPr>
          <p:cNvPr id="4"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3731897"/>
            <a:ext cx="7105650" cy="2937375"/>
          </a:xfrm>
          <a:prstGeom prst="rect">
            <a:avLst/>
          </a:prstGeom>
          <a:noFill/>
          <a:ln>
            <a:noFill/>
          </a:ln>
          <a:effectLst>
            <a:softEdge rad="127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720059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Postmodern Era (1900+)</a:t>
            </a:r>
            <a:endParaRPr lang="en-US" dirty="0"/>
          </a:p>
        </p:txBody>
      </p:sp>
      <p:sp>
        <p:nvSpPr>
          <p:cNvPr id="3" name="Content Placeholder 2"/>
          <p:cNvSpPr>
            <a:spLocks noGrp="1"/>
          </p:cNvSpPr>
          <p:nvPr>
            <p:ph idx="1"/>
          </p:nvPr>
        </p:nvSpPr>
        <p:spPr/>
        <p:txBody>
          <a:bodyPr>
            <a:normAutofit/>
          </a:bodyPr>
          <a:lstStyle/>
          <a:p>
            <a:r>
              <a:rPr lang="en-US" dirty="0" smtClean="0"/>
              <a:t>Common with Modernism:</a:t>
            </a:r>
          </a:p>
          <a:p>
            <a:pPr lvl="1"/>
            <a:r>
              <a:rPr lang="en-US" dirty="0" smtClean="0"/>
              <a:t>Largely atheistic or agnostic</a:t>
            </a:r>
          </a:p>
          <a:p>
            <a:pPr lvl="1"/>
            <a:r>
              <a:rPr lang="en-US" dirty="0" smtClean="0"/>
              <a:t>Denies the supernatural – naturalistic</a:t>
            </a:r>
          </a:p>
          <a:p>
            <a:pPr lvl="1"/>
            <a:r>
              <a:rPr lang="en-US" dirty="0" smtClean="0"/>
              <a:t>Postmodernism is modernism carried to it’s logical conclusion</a:t>
            </a:r>
          </a:p>
          <a:p>
            <a:r>
              <a:rPr lang="en-US" dirty="0" smtClean="0"/>
              <a:t>Rejects scientism</a:t>
            </a:r>
          </a:p>
          <a:p>
            <a:r>
              <a:rPr lang="en-US" dirty="0" smtClean="0"/>
              <a:t>Rejects rationalism</a:t>
            </a:r>
          </a:p>
          <a:p>
            <a:r>
              <a:rPr lang="en-US" dirty="0" smtClean="0"/>
              <a:t>Truth is an empty, but powerful political tool</a:t>
            </a:r>
          </a:p>
          <a:p>
            <a:endParaRPr lang="en-US" dirty="0"/>
          </a:p>
        </p:txBody>
      </p:sp>
    </p:spTree>
    <p:extLst>
      <p:ext uri="{BB962C8B-B14F-4D97-AF65-F5344CB8AC3E}">
        <p14:creationId xmlns:p14="http://schemas.microsoft.com/office/powerpoint/2010/main" val="22735412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Postmodern Era</a:t>
            </a:r>
          </a:p>
        </p:txBody>
      </p:sp>
      <p:sp>
        <p:nvSpPr>
          <p:cNvPr id="3" name="Content Placeholder 2"/>
          <p:cNvSpPr>
            <a:spLocks noGrp="1"/>
          </p:cNvSpPr>
          <p:nvPr>
            <p:ph idx="1"/>
          </p:nvPr>
        </p:nvSpPr>
        <p:spPr/>
        <p:txBody>
          <a:bodyPr/>
          <a:lstStyle/>
          <a:p>
            <a:r>
              <a:rPr lang="en-US" dirty="0"/>
              <a:t>Science is domineering, </a:t>
            </a:r>
            <a:r>
              <a:rPr lang="en-US" dirty="0" smtClean="0"/>
              <a:t>oppressive, </a:t>
            </a:r>
            <a:r>
              <a:rPr lang="en-US" dirty="0"/>
              <a:t>and unable to discern truth</a:t>
            </a:r>
          </a:p>
          <a:p>
            <a:r>
              <a:rPr lang="en-US" dirty="0" smtClean="0"/>
              <a:t>“Progress” only serves the interests of the dominant culture</a:t>
            </a:r>
          </a:p>
          <a:p>
            <a:r>
              <a:rPr lang="en-US" dirty="0"/>
              <a:t>“truth is what one's peers let one get away </a:t>
            </a:r>
            <a:r>
              <a:rPr lang="en-US" dirty="0" smtClean="0"/>
              <a:t>with” –</a:t>
            </a:r>
            <a:r>
              <a:rPr lang="en-US" dirty="0" err="1" smtClean="0"/>
              <a:t>Rorty</a:t>
            </a:r>
            <a:endParaRPr lang="en-US" dirty="0" smtClean="0"/>
          </a:p>
          <a:p>
            <a:r>
              <a:rPr lang="en-US" dirty="0" smtClean="0"/>
              <a:t>The idea that truth is objective is abandoned</a:t>
            </a:r>
          </a:p>
          <a:p>
            <a:pPr marL="0" indent="0">
              <a:buNone/>
            </a:pPr>
            <a:endParaRPr lang="en-US" dirty="0"/>
          </a:p>
        </p:txBody>
      </p:sp>
    </p:spTree>
    <p:extLst>
      <p:ext uri="{BB962C8B-B14F-4D97-AF65-F5344CB8AC3E}">
        <p14:creationId xmlns:p14="http://schemas.microsoft.com/office/powerpoint/2010/main" val="30246617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Postmodern Era</a:t>
            </a:r>
          </a:p>
        </p:txBody>
      </p:sp>
      <p:sp>
        <p:nvSpPr>
          <p:cNvPr id="3" name="Content Placeholder 2"/>
          <p:cNvSpPr>
            <a:spLocks noGrp="1"/>
          </p:cNvSpPr>
          <p:nvPr>
            <p:ph idx="1"/>
          </p:nvPr>
        </p:nvSpPr>
        <p:spPr/>
        <p:txBody>
          <a:bodyPr/>
          <a:lstStyle/>
          <a:p>
            <a:r>
              <a:rPr lang="en-US" dirty="0" smtClean="0"/>
              <a:t>Truth </a:t>
            </a:r>
            <a:r>
              <a:rPr lang="en-US" dirty="0"/>
              <a:t>is not over and above us, something that can be conveyed across cultures and over time. </a:t>
            </a:r>
            <a:endParaRPr lang="en-US" dirty="0" smtClean="0"/>
          </a:p>
          <a:p>
            <a:r>
              <a:rPr lang="en-US" dirty="0" smtClean="0"/>
              <a:t>It </a:t>
            </a:r>
            <a:r>
              <a:rPr lang="en-US" dirty="0"/>
              <a:t>is inseparable from our cultural conditioning, our psychology, our race and our gender. </a:t>
            </a:r>
            <a:endParaRPr lang="en-US" dirty="0" smtClean="0"/>
          </a:p>
          <a:p>
            <a:r>
              <a:rPr lang="en-US" dirty="0" smtClean="0"/>
              <a:t>Truth </a:t>
            </a:r>
            <a:r>
              <a:rPr lang="en-US" dirty="0"/>
              <a:t>is simply what we, as individuals and as communities, make it to be-and nothing more.</a:t>
            </a:r>
          </a:p>
        </p:txBody>
      </p:sp>
    </p:spTree>
    <p:extLst>
      <p:ext uri="{BB962C8B-B14F-4D97-AF65-F5344CB8AC3E}">
        <p14:creationId xmlns:p14="http://schemas.microsoft.com/office/powerpoint/2010/main" val="317532405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undry">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4329</TotalTime>
  <Words>1164</Words>
  <Application>Microsoft Office PowerPoint</Application>
  <PresentationFormat>On-screen Show (4:3)</PresentationFormat>
  <Paragraphs>134</Paragraphs>
  <Slides>35</Slides>
  <Notes>0</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Foundry</vt:lpstr>
      <vt:lpstr>Tolerance and the Evolution of Truth</vt:lpstr>
      <vt:lpstr>Evolution of Truth</vt:lpstr>
      <vt:lpstr>Premodern Era (Before 1750)</vt:lpstr>
      <vt:lpstr>Modern Era (1750-1900)</vt:lpstr>
      <vt:lpstr>Modern Era</vt:lpstr>
      <vt:lpstr>Scientism</vt:lpstr>
      <vt:lpstr>Postmodern Era (1900+)</vt:lpstr>
      <vt:lpstr>Postmodern Era</vt:lpstr>
      <vt:lpstr>Postmodern Era</vt:lpstr>
      <vt:lpstr>Postmodern Era</vt:lpstr>
      <vt:lpstr>Theories of Truth</vt:lpstr>
      <vt:lpstr>Correspondence Theory</vt:lpstr>
      <vt:lpstr>Correspondence Theory</vt:lpstr>
      <vt:lpstr>Coherence Theory</vt:lpstr>
      <vt:lpstr>Clinton and Lewinsky</vt:lpstr>
      <vt:lpstr>Pragmatic Theory</vt:lpstr>
      <vt:lpstr>Role of the Media</vt:lpstr>
      <vt:lpstr>Premodern</vt:lpstr>
      <vt:lpstr>Modern</vt:lpstr>
      <vt:lpstr>Postmodern</vt:lpstr>
      <vt:lpstr>Truth and Religion</vt:lpstr>
      <vt:lpstr>Morality without religion?</vt:lpstr>
      <vt:lpstr>Friedrich Nietzsche</vt:lpstr>
      <vt:lpstr>Screwtape Letters</vt:lpstr>
      <vt:lpstr>Christianity is based on absolutes</vt:lpstr>
      <vt:lpstr>Postmodern Tolerance</vt:lpstr>
      <vt:lpstr> What tolerance is NOT</vt:lpstr>
      <vt:lpstr>What tolerance IS</vt:lpstr>
      <vt:lpstr>Postmodern Christianity</vt:lpstr>
      <vt:lpstr>Orthodoxy</vt:lpstr>
      <vt:lpstr>Premodern</vt:lpstr>
      <vt:lpstr>Modern</vt:lpstr>
      <vt:lpstr>Modern</vt:lpstr>
      <vt:lpstr>Postmodern</vt:lpstr>
      <vt:lpstr>Glory be to GOD forever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Tolerating the Truth</dc:title>
  <dc:creator>Nader Shehad</dc:creator>
  <cp:lastModifiedBy>Nader Shehad</cp:lastModifiedBy>
  <cp:revision>36</cp:revision>
  <dcterms:created xsi:type="dcterms:W3CDTF">2014-06-22T02:23:21Z</dcterms:created>
  <dcterms:modified xsi:type="dcterms:W3CDTF">2014-06-25T02:32:25Z</dcterms:modified>
</cp:coreProperties>
</file>