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9" r:id="rId3"/>
    <p:sldId id="258" r:id="rId4"/>
    <p:sldId id="261" r:id="rId5"/>
    <p:sldId id="262" r:id="rId6"/>
    <p:sldId id="257" r:id="rId7"/>
    <p:sldId id="265" r:id="rId8"/>
    <p:sldId id="264" r:id="rId9"/>
    <p:sldId id="266" r:id="rId10"/>
    <p:sldId id="263" r:id="rId11"/>
    <p:sldId id="267" r:id="rId12"/>
    <p:sldId id="268" r:id="rId13"/>
    <p:sldId id="269" r:id="rId14"/>
    <p:sldId id="270" r:id="rId15"/>
    <p:sldId id="273" r:id="rId16"/>
    <p:sldId id="272" r:id="rId17"/>
    <p:sldId id="274" r:id="rId18"/>
    <p:sldId id="275" r:id="rId19"/>
    <p:sldId id="276"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0DC2A39A-7DCB-4D73-B958-32A3A7418538}" type="datetimeFigureOut">
              <a:rPr lang="en-US" smtClean="0"/>
              <a:t>2/24/2014</a:t>
            </a:fld>
            <a:endParaRPr lang="en-US"/>
          </a:p>
        </p:txBody>
      </p:sp>
      <p:sp>
        <p:nvSpPr>
          <p:cNvPr id="8" name="Slide Number Placeholder 7"/>
          <p:cNvSpPr>
            <a:spLocks noGrp="1"/>
          </p:cNvSpPr>
          <p:nvPr>
            <p:ph type="sldNum" sz="quarter" idx="11"/>
          </p:nvPr>
        </p:nvSpPr>
        <p:spPr/>
        <p:txBody>
          <a:bodyPr/>
          <a:lstStyle/>
          <a:p>
            <a:fld id="{7D96C69D-C275-41D0-8584-CC3CB9FFC963}"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C2A39A-7DCB-4D73-B958-32A3A7418538}" type="datetimeFigureOut">
              <a:rPr lang="en-US" smtClean="0"/>
              <a:t>2/24/2014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96C69D-C275-41D0-8584-CC3CB9FFC96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C2A39A-7DCB-4D73-B958-32A3A7418538}" type="datetimeFigureOut">
              <a:rPr lang="en-US" smtClean="0"/>
              <a:t>2/24/2014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96C69D-C275-41D0-8584-CC3CB9FFC96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0DC2A39A-7DCB-4D73-B958-32A3A7418538}" type="datetimeFigureOut">
              <a:rPr lang="en-US" smtClean="0"/>
              <a:t>2/24/2014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96C69D-C275-41D0-8584-CC3CB9FFC96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C2A39A-7DCB-4D73-B958-32A3A7418538}" type="datetimeFigureOut">
              <a:rPr lang="en-US" smtClean="0"/>
              <a:t>2/24/2014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96C69D-C275-41D0-8584-CC3CB9FFC963}"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0DC2A39A-7DCB-4D73-B958-32A3A7418538}" type="datetimeFigureOut">
              <a:rPr lang="en-US" smtClean="0"/>
              <a:t>2/24/2014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96C69D-C275-41D0-8584-CC3CB9FFC963}"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0DC2A39A-7DCB-4D73-B958-32A3A7418538}" type="datetimeFigureOut">
              <a:rPr lang="en-US" smtClean="0"/>
              <a:t>2/24/2014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96C69D-C275-41D0-8584-CC3CB9FFC963}"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DC2A39A-7DCB-4D73-B958-32A3A7418538}" type="datetimeFigureOut">
              <a:rPr lang="en-US" smtClean="0"/>
              <a:t>2/24/2014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96C69D-C275-41D0-8584-CC3CB9FFC96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C2A39A-7DCB-4D73-B958-32A3A7418538}" type="datetimeFigureOut">
              <a:rPr lang="en-US" smtClean="0"/>
              <a:t>2/24/2014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96C69D-C275-41D0-8584-CC3CB9FFC96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C2A39A-7DCB-4D73-B958-32A3A7418538}" type="datetimeFigureOut">
              <a:rPr lang="en-US" smtClean="0"/>
              <a:t>2/24/2014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96C69D-C275-41D0-8584-CC3CB9FFC96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C2A39A-7DCB-4D73-B958-32A3A7418538}" type="datetimeFigureOut">
              <a:rPr lang="en-US" smtClean="0"/>
              <a:t>2/24/2014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96C69D-C275-41D0-8584-CC3CB9FFC96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0DC2A39A-7DCB-4D73-B958-32A3A7418538}" type="datetimeFigureOut">
              <a:rPr lang="en-US" smtClean="0"/>
              <a:t>2/24/2014</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7D96C69D-C275-41D0-8584-CC3CB9FFC963}"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Unchanged Hearts</a:t>
            </a:r>
            <a:endParaRPr lang="en-US" dirty="0"/>
          </a:p>
        </p:txBody>
      </p:sp>
      <p:sp>
        <p:nvSpPr>
          <p:cNvPr id="3" name="Subtitle 2"/>
          <p:cNvSpPr>
            <a:spLocks noGrp="1"/>
          </p:cNvSpPr>
          <p:nvPr>
            <p:ph type="subTitle" idx="1"/>
          </p:nvPr>
        </p:nvSpPr>
        <p:spPr/>
        <p:txBody>
          <a:bodyPr/>
          <a:lstStyle/>
          <a:p>
            <a:r>
              <a:rPr lang="en-US" dirty="0" smtClean="0"/>
              <a:t>Parents of the Man Born Blind</a:t>
            </a:r>
            <a:endParaRPr lang="en-US" dirty="0"/>
          </a:p>
        </p:txBody>
      </p:sp>
      <p:pic>
        <p:nvPicPr>
          <p:cNvPr id="4" name="Picture 2" descr="http://amycourts.files.wordpress.com/2012/06/healing-of-the-blind-man-cropp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89875"/>
            <a:ext cx="3962400" cy="2450085"/>
          </a:xfrm>
          <a:prstGeom prst="rect">
            <a:avLst/>
          </a:prstGeom>
          <a:noFill/>
          <a:effectLst>
            <a:softEdge rad="1143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522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Parent’s Response</a:t>
            </a:r>
            <a:endParaRPr lang="en-US" dirty="0"/>
          </a:p>
        </p:txBody>
      </p:sp>
      <p:sp>
        <p:nvSpPr>
          <p:cNvPr id="3" name="Content Placeholder 2"/>
          <p:cNvSpPr>
            <a:spLocks noGrp="1"/>
          </p:cNvSpPr>
          <p:nvPr>
            <p:ph idx="1"/>
          </p:nvPr>
        </p:nvSpPr>
        <p:spPr>
          <a:xfrm>
            <a:off x="457200" y="1981200"/>
            <a:ext cx="8229600" cy="4572000"/>
          </a:xfrm>
        </p:spPr>
        <p:txBody>
          <a:bodyPr>
            <a:normAutofit fontScale="85000" lnSpcReduction="10000"/>
          </a:bodyPr>
          <a:lstStyle/>
          <a:p>
            <a:pPr>
              <a:lnSpc>
                <a:spcPct val="110000"/>
              </a:lnSpc>
              <a:spcBef>
                <a:spcPts val="0"/>
              </a:spcBef>
              <a:spcAft>
                <a:spcPts val="0"/>
              </a:spcAft>
            </a:pPr>
            <a:r>
              <a:rPr lang="en-US" sz="2400" b="1" dirty="0"/>
              <a:t>John </a:t>
            </a:r>
            <a:r>
              <a:rPr lang="en-US" sz="2400" b="1" dirty="0" smtClean="0"/>
              <a:t>9:18-23</a:t>
            </a:r>
            <a:br>
              <a:rPr lang="en-US" sz="2400" b="1" dirty="0" smtClean="0"/>
            </a:br>
            <a:r>
              <a:rPr lang="en-US" sz="2400" dirty="0" smtClean="0"/>
              <a:t>But </a:t>
            </a:r>
            <a:r>
              <a:rPr lang="en-US" sz="2400" dirty="0"/>
              <a:t>the Jews did not believe concerning him, that he had been blind and received his sight, until they called the parents of him who had received his sight. </a:t>
            </a:r>
            <a:r>
              <a:rPr lang="en-US" sz="2400" dirty="0" smtClean="0"/>
              <a:t>And </a:t>
            </a:r>
            <a:r>
              <a:rPr lang="en-US" sz="2400" dirty="0"/>
              <a:t>they asked them, saying, “Is this your son, who you say was born blind? How then does he now see</a:t>
            </a:r>
            <a:r>
              <a:rPr lang="en-US" sz="2400" dirty="0" smtClean="0"/>
              <a:t>?” His </a:t>
            </a:r>
            <a:r>
              <a:rPr lang="en-US" sz="2400" dirty="0"/>
              <a:t>parents answered them and said, “We know that this is our son, and that he was born blind; </a:t>
            </a:r>
            <a:r>
              <a:rPr lang="en-US" sz="2400" dirty="0" smtClean="0"/>
              <a:t>but </a:t>
            </a:r>
            <a:r>
              <a:rPr lang="en-US" sz="2400" dirty="0"/>
              <a:t>by what means he now sees we do not know, or who opened his eyes we do not know. He is of age; ask him. He will speak for himself.” </a:t>
            </a:r>
            <a:r>
              <a:rPr lang="en-US" sz="2400" dirty="0" smtClean="0"/>
              <a:t>His </a:t>
            </a:r>
            <a:r>
              <a:rPr lang="en-US" sz="2400" dirty="0"/>
              <a:t>parents said these things because they feared the Jews, for the Jews had agreed already that if anyone confessed that He was Christ, he would be put out of the synagogue. </a:t>
            </a:r>
            <a:r>
              <a:rPr lang="en-US" sz="2400" dirty="0" smtClean="0"/>
              <a:t>Therefore </a:t>
            </a:r>
            <a:r>
              <a:rPr lang="en-US" sz="2400" dirty="0"/>
              <a:t>his parents said, “He is of age; ask him.”</a:t>
            </a:r>
          </a:p>
          <a:p>
            <a:pPr>
              <a:lnSpc>
                <a:spcPct val="110000"/>
              </a:lnSpc>
              <a:spcBef>
                <a:spcPts val="0"/>
              </a:spcBef>
              <a:spcAft>
                <a:spcPts val="0"/>
              </a:spcAft>
            </a:pPr>
            <a:endParaRPr lang="en-US" dirty="0"/>
          </a:p>
        </p:txBody>
      </p:sp>
    </p:spTree>
    <p:extLst>
      <p:ext uri="{BB962C8B-B14F-4D97-AF65-F5344CB8AC3E}">
        <p14:creationId xmlns:p14="http://schemas.microsoft.com/office/powerpoint/2010/main" val="1479143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Magnitude of the Miracle</a:t>
            </a:r>
            <a:endParaRPr lang="en-US" dirty="0"/>
          </a:p>
        </p:txBody>
      </p:sp>
      <p:sp>
        <p:nvSpPr>
          <p:cNvPr id="3" name="Content Placeholder 2"/>
          <p:cNvSpPr>
            <a:spLocks noGrp="1"/>
          </p:cNvSpPr>
          <p:nvPr>
            <p:ph idx="1"/>
          </p:nvPr>
        </p:nvSpPr>
        <p:spPr/>
        <p:txBody>
          <a:bodyPr>
            <a:normAutofit/>
          </a:bodyPr>
          <a:lstStyle/>
          <a:p>
            <a:r>
              <a:rPr lang="en-US" sz="2400" dirty="0" smtClean="0"/>
              <a:t>No small miracle - “</a:t>
            </a:r>
            <a:r>
              <a:rPr lang="en-US" sz="2400" dirty="0"/>
              <a:t>Since the world began it has been unheard of that anyone opened the eyes of one who was born blind</a:t>
            </a:r>
            <a:r>
              <a:rPr lang="en-US" sz="2400" dirty="0" smtClean="0"/>
              <a:t>.”</a:t>
            </a:r>
          </a:p>
          <a:p>
            <a:r>
              <a:rPr lang="en-US" sz="2400" dirty="0" smtClean="0"/>
              <a:t>Why did the parent’s not believe?</a:t>
            </a:r>
          </a:p>
          <a:p>
            <a:pPr marL="800100" lvl="1" indent="-342900">
              <a:buFont typeface="+mj-lt"/>
              <a:buAutoNum type="arabicPeriod"/>
            </a:pPr>
            <a:r>
              <a:rPr lang="en-US" sz="1800" dirty="0" smtClean="0"/>
              <a:t>Fear or rejection or losing their place</a:t>
            </a:r>
          </a:p>
          <a:p>
            <a:pPr marL="800100" lvl="1" indent="-342900">
              <a:buFont typeface="+mj-lt"/>
              <a:buAutoNum type="arabicPeriod"/>
            </a:pPr>
            <a:r>
              <a:rPr lang="en-US" sz="1800" dirty="0" smtClean="0"/>
              <a:t>They were happy with the miracle, but did not want the “inconvenience” that came with it</a:t>
            </a:r>
          </a:p>
          <a:p>
            <a:pPr marL="800100" lvl="1" indent="-342900">
              <a:buFont typeface="+mj-lt"/>
              <a:buAutoNum type="arabicPeriod"/>
            </a:pPr>
            <a:r>
              <a:rPr lang="en-US" sz="1800" dirty="0" smtClean="0"/>
              <a:t>They were more interested in physical comfort rather than seeking the truth</a:t>
            </a:r>
          </a:p>
          <a:p>
            <a:pPr marL="800100" lvl="1" indent="-342900">
              <a:buFont typeface="+mj-lt"/>
              <a:buAutoNum type="arabicPeriod"/>
            </a:pPr>
            <a:r>
              <a:rPr lang="en-US" sz="1800" dirty="0" smtClean="0"/>
              <a:t>They rationalized that this would pass and things would return to “normal”</a:t>
            </a:r>
          </a:p>
          <a:p>
            <a:pPr marL="800100" lvl="1" indent="-342900">
              <a:buFont typeface="+mj-lt"/>
              <a:buAutoNum type="arabicPeriod"/>
            </a:pPr>
            <a:r>
              <a:rPr lang="en-US" sz="1800" dirty="0" smtClean="0"/>
              <a:t>They were afraid of what a new life might look like</a:t>
            </a:r>
          </a:p>
          <a:p>
            <a:endParaRPr lang="en-US" sz="2400" dirty="0"/>
          </a:p>
        </p:txBody>
      </p:sp>
    </p:spTree>
    <p:extLst>
      <p:ext uri="{BB962C8B-B14F-4D97-AF65-F5344CB8AC3E}">
        <p14:creationId xmlns:p14="http://schemas.microsoft.com/office/powerpoint/2010/main" val="830121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Fear of losing</a:t>
            </a:r>
            <a:endParaRPr lang="en-US" dirty="0"/>
          </a:p>
        </p:txBody>
      </p:sp>
      <p:sp>
        <p:nvSpPr>
          <p:cNvPr id="3" name="Content Placeholder 2"/>
          <p:cNvSpPr>
            <a:spLocks noGrp="1"/>
          </p:cNvSpPr>
          <p:nvPr>
            <p:ph idx="1"/>
          </p:nvPr>
        </p:nvSpPr>
        <p:spPr>
          <a:xfrm>
            <a:off x="457200" y="1752600"/>
            <a:ext cx="8534400" cy="4724400"/>
          </a:xfrm>
        </p:spPr>
        <p:txBody>
          <a:bodyPr>
            <a:noAutofit/>
          </a:bodyPr>
          <a:lstStyle/>
          <a:p>
            <a:pPr>
              <a:lnSpc>
                <a:spcPct val="120000"/>
              </a:lnSpc>
            </a:pPr>
            <a:r>
              <a:rPr lang="en-US" sz="2000" dirty="0" smtClean="0"/>
              <a:t>They did not doubt the miracle, but were afraid of admitting it</a:t>
            </a:r>
          </a:p>
          <a:p>
            <a:pPr>
              <a:lnSpc>
                <a:spcPct val="120000"/>
              </a:lnSpc>
            </a:pPr>
            <a:r>
              <a:rPr lang="en-US" sz="2000" dirty="0" smtClean="0"/>
              <a:t>Pharisees hated Christ for the same reason:</a:t>
            </a:r>
          </a:p>
          <a:p>
            <a:pPr lvl="1">
              <a:lnSpc>
                <a:spcPct val="120000"/>
              </a:lnSpc>
            </a:pPr>
            <a:r>
              <a:rPr lang="en-US" b="1" dirty="0"/>
              <a:t>John </a:t>
            </a:r>
            <a:r>
              <a:rPr lang="en-US" b="1" dirty="0" smtClean="0"/>
              <a:t>11:47-48</a:t>
            </a:r>
            <a:r>
              <a:rPr lang="en-US" dirty="0" smtClean="0"/>
              <a:t/>
            </a:r>
            <a:br>
              <a:rPr lang="en-US" dirty="0" smtClean="0"/>
            </a:br>
            <a:r>
              <a:rPr lang="en-US" dirty="0" smtClean="0"/>
              <a:t>Then </a:t>
            </a:r>
            <a:r>
              <a:rPr lang="en-US" dirty="0"/>
              <a:t>the chief priests and the Pharisees gathered a council and said, “What shall we do? For this Man works many </a:t>
            </a:r>
            <a:r>
              <a:rPr lang="en-US" dirty="0" smtClean="0"/>
              <a:t>signs. If </a:t>
            </a:r>
            <a:r>
              <a:rPr lang="en-US" dirty="0"/>
              <a:t>we let Him alone like this, everyone will believe in Him, and the Romans will come and take away both our place and nation</a:t>
            </a:r>
            <a:r>
              <a:rPr lang="en-US" dirty="0" smtClean="0"/>
              <a:t>.”</a:t>
            </a:r>
          </a:p>
          <a:p>
            <a:pPr>
              <a:lnSpc>
                <a:spcPct val="120000"/>
              </a:lnSpc>
            </a:pPr>
            <a:r>
              <a:rPr lang="en-US" sz="2000" dirty="0" smtClean="0"/>
              <a:t>Christ’s </a:t>
            </a:r>
            <a:r>
              <a:rPr lang="en-US" sz="2000" dirty="0"/>
              <a:t>presence tears apart the established social </a:t>
            </a:r>
            <a:r>
              <a:rPr lang="en-US" sz="2000" dirty="0" smtClean="0"/>
              <a:t>order.  Are we afraid of losing our place?</a:t>
            </a:r>
            <a:endParaRPr lang="en-US" sz="2000" dirty="0"/>
          </a:p>
          <a:p>
            <a:pPr lvl="1">
              <a:lnSpc>
                <a:spcPct val="120000"/>
              </a:lnSpc>
            </a:pPr>
            <a:r>
              <a:rPr lang="en-US" dirty="0" smtClean="0"/>
              <a:t>The </a:t>
            </a:r>
            <a:r>
              <a:rPr lang="en-US" dirty="0"/>
              <a:t>rich is no longer better than the </a:t>
            </a:r>
            <a:r>
              <a:rPr lang="en-US" dirty="0" smtClean="0"/>
              <a:t>poor</a:t>
            </a:r>
          </a:p>
          <a:p>
            <a:pPr lvl="1">
              <a:lnSpc>
                <a:spcPct val="120000"/>
              </a:lnSpc>
            </a:pPr>
            <a:r>
              <a:rPr lang="en-US" dirty="0" smtClean="0"/>
              <a:t>The </a:t>
            </a:r>
            <a:r>
              <a:rPr lang="en-US" dirty="0"/>
              <a:t>wise no longer wiser than the simple</a:t>
            </a:r>
          </a:p>
          <a:p>
            <a:pPr lvl="1">
              <a:lnSpc>
                <a:spcPct val="120000"/>
              </a:lnSpc>
            </a:pPr>
            <a:r>
              <a:rPr lang="en-US" dirty="0" smtClean="0"/>
              <a:t>The </a:t>
            </a:r>
            <a:r>
              <a:rPr lang="en-US" dirty="0"/>
              <a:t>first becomes last, and the last </a:t>
            </a:r>
            <a:r>
              <a:rPr lang="en-US" dirty="0" smtClean="0"/>
              <a:t>first</a:t>
            </a:r>
            <a:endParaRPr lang="en-US" dirty="0"/>
          </a:p>
        </p:txBody>
      </p:sp>
      <p:pic>
        <p:nvPicPr>
          <p:cNvPr id="7170" name="Picture 2" descr="http://www.urbanchristiannews.com/ucn/Reject-Artic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4648200"/>
            <a:ext cx="3397462" cy="1677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286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Fear of losing</a:t>
            </a:r>
            <a:endParaRPr lang="en-US" dirty="0"/>
          </a:p>
        </p:txBody>
      </p:sp>
      <p:sp>
        <p:nvSpPr>
          <p:cNvPr id="3" name="Content Placeholder 2"/>
          <p:cNvSpPr>
            <a:spLocks noGrp="1"/>
          </p:cNvSpPr>
          <p:nvPr>
            <p:ph idx="1"/>
          </p:nvPr>
        </p:nvSpPr>
        <p:spPr/>
        <p:txBody>
          <a:bodyPr/>
          <a:lstStyle/>
          <a:p>
            <a:r>
              <a:rPr lang="en-US" dirty="0" smtClean="0"/>
              <a:t>What are we afraid to lose?</a:t>
            </a:r>
          </a:p>
          <a:p>
            <a:r>
              <a:rPr lang="en-US" dirty="0" smtClean="0"/>
              <a:t>Death is the loss of all earthly things</a:t>
            </a:r>
          </a:p>
          <a:p>
            <a:r>
              <a:rPr lang="en-US" dirty="0" smtClean="0"/>
              <a:t>We are asked to give up the world willingly, so that it is not taken from us unwillingly</a:t>
            </a:r>
          </a:p>
          <a:p>
            <a:r>
              <a:rPr lang="en-US" b="1" dirty="0" smtClean="0"/>
              <a:t>Romans </a:t>
            </a:r>
            <a:r>
              <a:rPr lang="en-US" b="1" dirty="0"/>
              <a:t>6:21</a:t>
            </a:r>
            <a:r>
              <a:rPr lang="en-US" dirty="0"/>
              <a:t> - What fruit did you have then in the things of which you are now ashamed? For the end of those things is death</a:t>
            </a:r>
            <a:r>
              <a:rPr lang="en-US" dirty="0" smtClean="0"/>
              <a:t>.</a:t>
            </a:r>
          </a:p>
          <a:p>
            <a:r>
              <a:rPr lang="en-US" dirty="0" smtClean="0"/>
              <a:t>Are </a:t>
            </a:r>
            <a:r>
              <a:rPr lang="en-US" dirty="0"/>
              <a:t>we clinging to temporary things that we think will last forever?  Are we afraid of losing our lifestyle for the sake of following God?  Do we try to both live a godly life and a godless life at the same time?</a:t>
            </a:r>
          </a:p>
        </p:txBody>
      </p:sp>
    </p:spTree>
    <p:extLst>
      <p:ext uri="{BB962C8B-B14F-4D97-AF65-F5344CB8AC3E}">
        <p14:creationId xmlns:p14="http://schemas.microsoft.com/office/powerpoint/2010/main" val="3559397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Inconvenience</a:t>
            </a:r>
            <a:endParaRPr lang="en-US" dirty="0"/>
          </a:p>
        </p:txBody>
      </p:sp>
      <p:sp>
        <p:nvSpPr>
          <p:cNvPr id="3" name="Content Placeholder 2"/>
          <p:cNvSpPr>
            <a:spLocks noGrp="1"/>
          </p:cNvSpPr>
          <p:nvPr>
            <p:ph idx="1"/>
          </p:nvPr>
        </p:nvSpPr>
        <p:spPr>
          <a:xfrm>
            <a:off x="457200" y="1981200"/>
            <a:ext cx="5638800" cy="4724400"/>
          </a:xfrm>
        </p:spPr>
        <p:txBody>
          <a:bodyPr>
            <a:normAutofit fontScale="77500" lnSpcReduction="20000"/>
          </a:bodyPr>
          <a:lstStyle/>
          <a:p>
            <a:pPr>
              <a:lnSpc>
                <a:spcPct val="120000"/>
              </a:lnSpc>
            </a:pPr>
            <a:r>
              <a:rPr lang="en-US" dirty="0" smtClean="0"/>
              <a:t>How </a:t>
            </a:r>
            <a:r>
              <a:rPr lang="en-US" dirty="0"/>
              <a:t>often had the parents prayed to </a:t>
            </a:r>
            <a:r>
              <a:rPr lang="en-US" dirty="0" smtClean="0"/>
              <a:t>God?</a:t>
            </a:r>
            <a:endParaRPr lang="en-US" dirty="0"/>
          </a:p>
          <a:p>
            <a:pPr>
              <a:lnSpc>
                <a:spcPct val="120000"/>
              </a:lnSpc>
            </a:pPr>
            <a:r>
              <a:rPr lang="en-US" dirty="0" smtClean="0"/>
              <a:t>How joyful were they when he was healed?</a:t>
            </a:r>
            <a:endParaRPr lang="en-US" dirty="0"/>
          </a:p>
          <a:p>
            <a:pPr>
              <a:lnSpc>
                <a:spcPct val="120000"/>
              </a:lnSpc>
            </a:pPr>
            <a:r>
              <a:rPr lang="en-US" dirty="0" smtClean="0"/>
              <a:t>Rich </a:t>
            </a:r>
            <a:r>
              <a:rPr lang="en-US" dirty="0"/>
              <a:t>young ruler - “One thing you lack: Go your way, sell whatever you have and give to the poor, and you will have treasure in heaven; and come, take up the cross, and follow Me</a:t>
            </a:r>
            <a:r>
              <a:rPr lang="en-US" dirty="0" smtClean="0"/>
              <a:t>.” Is this what we are looking for?  </a:t>
            </a:r>
            <a:endParaRPr lang="en-US" dirty="0"/>
          </a:p>
          <a:p>
            <a:pPr>
              <a:lnSpc>
                <a:spcPct val="120000"/>
              </a:lnSpc>
            </a:pPr>
            <a:r>
              <a:rPr lang="en-US" dirty="0" smtClean="0"/>
              <a:t>It’s </a:t>
            </a:r>
            <a:r>
              <a:rPr lang="en-US" dirty="0"/>
              <a:t>easy to talk about “loving your neighbor” or “</a:t>
            </a:r>
            <a:r>
              <a:rPr lang="en-US" dirty="0" smtClean="0"/>
              <a:t>following </a:t>
            </a:r>
            <a:r>
              <a:rPr lang="en-US" dirty="0"/>
              <a:t>the </a:t>
            </a:r>
            <a:r>
              <a:rPr lang="en-US" dirty="0" smtClean="0"/>
              <a:t>commandments.”</a:t>
            </a:r>
            <a:endParaRPr lang="en-US" dirty="0"/>
          </a:p>
          <a:p>
            <a:pPr>
              <a:lnSpc>
                <a:spcPct val="120000"/>
              </a:lnSpc>
            </a:pPr>
            <a:r>
              <a:rPr lang="en-US" dirty="0" smtClean="0"/>
              <a:t>Are </a:t>
            </a:r>
            <a:r>
              <a:rPr lang="en-US" dirty="0"/>
              <a:t>we just looking for the blessings of </a:t>
            </a:r>
            <a:r>
              <a:rPr lang="en-US" dirty="0" smtClean="0"/>
              <a:t>God?  </a:t>
            </a:r>
            <a:endParaRPr lang="en-US" dirty="0"/>
          </a:p>
          <a:p>
            <a:pPr>
              <a:lnSpc>
                <a:spcPct val="120000"/>
              </a:lnSpc>
            </a:pPr>
            <a:endParaRPr lang="en-US" dirty="0"/>
          </a:p>
        </p:txBody>
      </p:sp>
      <p:pic>
        <p:nvPicPr>
          <p:cNvPr id="8194" name="Picture 2" descr="http://abundantlygreen.files.wordpress.com/2011/10/cross-bear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2667000"/>
            <a:ext cx="2819569" cy="2857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1083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3. Physical Comfort vs. Truth</a:t>
            </a:r>
            <a:endParaRPr lang="en-US" sz="4800" dirty="0"/>
          </a:p>
        </p:txBody>
      </p:sp>
      <p:sp>
        <p:nvSpPr>
          <p:cNvPr id="3" name="Content Placeholder 2"/>
          <p:cNvSpPr>
            <a:spLocks noGrp="1"/>
          </p:cNvSpPr>
          <p:nvPr>
            <p:ph idx="1"/>
          </p:nvPr>
        </p:nvSpPr>
        <p:spPr>
          <a:xfrm>
            <a:off x="457200" y="1600200"/>
            <a:ext cx="4800600" cy="4953000"/>
          </a:xfrm>
        </p:spPr>
        <p:txBody>
          <a:bodyPr>
            <a:noAutofit/>
          </a:bodyPr>
          <a:lstStyle/>
          <a:p>
            <a:r>
              <a:rPr lang="en-US" dirty="0" smtClean="0"/>
              <a:t>Who seeks the truth?</a:t>
            </a:r>
            <a:endParaRPr lang="en-US" dirty="0"/>
          </a:p>
          <a:p>
            <a:r>
              <a:rPr lang="en-US" dirty="0" smtClean="0"/>
              <a:t>Why </a:t>
            </a:r>
            <a:r>
              <a:rPr lang="en-US" dirty="0"/>
              <a:t>didn’t the parents willingly abandon the synagogue and go after Him?  </a:t>
            </a:r>
            <a:endParaRPr lang="en-US" dirty="0" smtClean="0"/>
          </a:p>
          <a:p>
            <a:r>
              <a:rPr lang="en-US" dirty="0" smtClean="0"/>
              <a:t>He </a:t>
            </a:r>
            <a:r>
              <a:rPr lang="en-US" dirty="0"/>
              <a:t>freed them from the burden of caring for their blind </a:t>
            </a:r>
            <a:r>
              <a:rPr lang="en-US" dirty="0" smtClean="0"/>
              <a:t>son</a:t>
            </a:r>
            <a:endParaRPr lang="en-US" dirty="0"/>
          </a:p>
          <a:p>
            <a:r>
              <a:rPr lang="en-US" dirty="0" smtClean="0"/>
              <a:t>Were </a:t>
            </a:r>
            <a:r>
              <a:rPr lang="en-US" dirty="0"/>
              <a:t>they ever worshiping God in </a:t>
            </a:r>
            <a:r>
              <a:rPr lang="en-US" dirty="0" smtClean="0"/>
              <a:t>truth or just their culture?</a:t>
            </a:r>
          </a:p>
        </p:txBody>
      </p:sp>
      <p:pic>
        <p:nvPicPr>
          <p:cNvPr id="9218" name="Picture 2" descr="http://www.discerninghearts.com/blog/wp-content/uploads/2011/10/Jesus-and-Woman-at-Well-300x2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398" y="2667000"/>
            <a:ext cx="3794189"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4583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3. Physical Comfort vs. Truth</a:t>
            </a:r>
            <a:endParaRPr lang="en-US" sz="4800" dirty="0"/>
          </a:p>
        </p:txBody>
      </p:sp>
      <p:sp>
        <p:nvSpPr>
          <p:cNvPr id="3" name="Content Placeholder 2"/>
          <p:cNvSpPr>
            <a:spLocks noGrp="1"/>
          </p:cNvSpPr>
          <p:nvPr>
            <p:ph idx="1"/>
          </p:nvPr>
        </p:nvSpPr>
        <p:spPr>
          <a:xfrm>
            <a:off x="457200" y="1600200"/>
            <a:ext cx="8229600" cy="4953000"/>
          </a:xfrm>
        </p:spPr>
        <p:txBody>
          <a:bodyPr>
            <a:noAutofit/>
          </a:bodyPr>
          <a:lstStyle/>
          <a:p>
            <a:r>
              <a:rPr lang="en-US" sz="2000" dirty="0" smtClean="0"/>
              <a:t>Should we question the truth?  Should we question the Church?</a:t>
            </a:r>
            <a:endParaRPr lang="en-US" sz="2000" dirty="0"/>
          </a:p>
          <a:p>
            <a:r>
              <a:rPr lang="en-US" sz="2000" dirty="0" smtClean="0"/>
              <a:t>No questioning </a:t>
            </a:r>
            <a:r>
              <a:rPr lang="en-US" sz="2000" dirty="0" smtClean="0">
                <a:sym typeface="Wingdings" panose="05000000000000000000" pitchFamily="2" charset="2"/>
              </a:rPr>
              <a:t> </a:t>
            </a:r>
            <a:r>
              <a:rPr lang="en-US" sz="2000" dirty="0" smtClean="0"/>
              <a:t>Superficial faith</a:t>
            </a:r>
            <a:endParaRPr lang="en-US" sz="2000" dirty="0"/>
          </a:p>
          <a:p>
            <a:r>
              <a:rPr lang="en-US" sz="2000" dirty="0" smtClean="0"/>
              <a:t>Parents found </a:t>
            </a:r>
            <a:r>
              <a:rPr lang="en-US" sz="2000" dirty="0"/>
              <a:t>excuses </a:t>
            </a:r>
            <a:r>
              <a:rPr lang="en-US" sz="2000" dirty="0" smtClean="0"/>
              <a:t>and </a:t>
            </a:r>
            <a:r>
              <a:rPr lang="en-US" sz="2000" dirty="0"/>
              <a:t>didn’t want to acknowledge that the truth required of them to abandon their old way of life and pursue a new path.</a:t>
            </a:r>
          </a:p>
          <a:p>
            <a:r>
              <a:rPr lang="en-US" sz="2000" dirty="0" smtClean="0"/>
              <a:t>Have </a:t>
            </a:r>
            <a:r>
              <a:rPr lang="en-US" sz="2000" dirty="0"/>
              <a:t>we invested </a:t>
            </a:r>
            <a:r>
              <a:rPr lang="en-US" sz="2000" dirty="0" smtClean="0"/>
              <a:t>too much </a:t>
            </a:r>
            <a:r>
              <a:rPr lang="en-US" sz="2000" dirty="0"/>
              <a:t>into our old way of </a:t>
            </a:r>
            <a:r>
              <a:rPr lang="en-US" sz="2000" dirty="0" smtClean="0"/>
              <a:t>life?</a:t>
            </a:r>
            <a:endParaRPr lang="en-US" sz="2000" dirty="0"/>
          </a:p>
          <a:p>
            <a:r>
              <a:rPr lang="en-US" sz="2000" b="1" dirty="0" smtClean="0"/>
              <a:t>Philippians </a:t>
            </a:r>
            <a:r>
              <a:rPr lang="en-US" sz="2000" b="1" dirty="0"/>
              <a:t>3:8</a:t>
            </a:r>
            <a:r>
              <a:rPr lang="en-US" sz="2000" dirty="0"/>
              <a:t> - Yet indeed I also count all things loss for the excellence of the knowledge of Christ Jesus my Lord, for whom I have suffered the loss of all things, and count them as rubbish, that I may gain Christ</a:t>
            </a:r>
          </a:p>
          <a:p>
            <a:endParaRPr lang="en-US" sz="2000" dirty="0"/>
          </a:p>
        </p:txBody>
      </p:sp>
      <p:pic>
        <p:nvPicPr>
          <p:cNvPr id="10242" name="Picture 2" descr="http://www.vocationnetwork.org/images/cms-images/articles/2010/p05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5029200"/>
            <a:ext cx="2419350" cy="1596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7784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Desire for Normalcy</a:t>
            </a:r>
            <a:endParaRPr lang="en-US" dirty="0"/>
          </a:p>
        </p:txBody>
      </p:sp>
      <p:sp>
        <p:nvSpPr>
          <p:cNvPr id="3" name="Content Placeholder 2"/>
          <p:cNvSpPr>
            <a:spLocks noGrp="1"/>
          </p:cNvSpPr>
          <p:nvPr>
            <p:ph idx="1"/>
          </p:nvPr>
        </p:nvSpPr>
        <p:spPr/>
        <p:txBody>
          <a:bodyPr>
            <a:normAutofit fontScale="92500" lnSpcReduction="10000"/>
          </a:bodyPr>
          <a:lstStyle/>
          <a:p>
            <a:pPr>
              <a:lnSpc>
                <a:spcPct val="110000"/>
              </a:lnSpc>
            </a:pPr>
            <a:r>
              <a:rPr lang="en-US" dirty="0" smtClean="0"/>
              <a:t>Things will just go back to normal and we can forget this ever happened</a:t>
            </a:r>
          </a:p>
          <a:p>
            <a:pPr lvl="1">
              <a:lnSpc>
                <a:spcPct val="110000"/>
              </a:lnSpc>
            </a:pPr>
            <a:r>
              <a:rPr lang="en-US" b="1" dirty="0"/>
              <a:t>Exodus </a:t>
            </a:r>
            <a:r>
              <a:rPr lang="en-US" b="1" dirty="0" smtClean="0"/>
              <a:t>16:3</a:t>
            </a:r>
            <a:r>
              <a:rPr lang="en-US" dirty="0" smtClean="0"/>
              <a:t> - And </a:t>
            </a:r>
            <a:r>
              <a:rPr lang="en-US" dirty="0"/>
              <a:t>the children of Israel said to them, “Oh, that we had died by the hand of the Lord in the land of Egypt, when we sat by the pots of meat and when we ate bread to the full! For you have brought us out into this wilderness to kill this whole assembly with hunger.”</a:t>
            </a:r>
          </a:p>
          <a:p>
            <a:pPr>
              <a:lnSpc>
                <a:spcPct val="110000"/>
              </a:lnSpc>
            </a:pPr>
            <a:r>
              <a:rPr lang="en-US" dirty="0" smtClean="0"/>
              <a:t>Change or accommodate?</a:t>
            </a:r>
            <a:endParaRPr lang="en-US" dirty="0"/>
          </a:p>
          <a:p>
            <a:pPr>
              <a:lnSpc>
                <a:spcPct val="110000"/>
              </a:lnSpc>
            </a:pPr>
            <a:r>
              <a:rPr lang="en-US" dirty="0" smtClean="0"/>
              <a:t>Did </a:t>
            </a:r>
            <a:r>
              <a:rPr lang="en-US" dirty="0"/>
              <a:t>the parents feel that they could just go on attending the </a:t>
            </a:r>
            <a:r>
              <a:rPr lang="en-US" dirty="0" smtClean="0"/>
              <a:t>synagogue? What about their son?  What </a:t>
            </a:r>
            <a:r>
              <a:rPr lang="en-US" dirty="0"/>
              <a:t>about their friends? </a:t>
            </a:r>
            <a:r>
              <a:rPr lang="en-US" dirty="0" smtClean="0"/>
              <a:t>How </a:t>
            </a:r>
            <a:r>
              <a:rPr lang="en-US" dirty="0"/>
              <a:t>can we return to the way we were after we realize the truth?</a:t>
            </a:r>
          </a:p>
          <a:p>
            <a:pPr>
              <a:lnSpc>
                <a:spcPct val="110000"/>
              </a:lnSpc>
            </a:pPr>
            <a:r>
              <a:rPr lang="en-US" dirty="0" smtClean="0"/>
              <a:t>Once </a:t>
            </a:r>
            <a:r>
              <a:rPr lang="en-US" dirty="0"/>
              <a:t>we understand </a:t>
            </a:r>
            <a:r>
              <a:rPr lang="en-US" dirty="0" smtClean="0"/>
              <a:t>the reality of God, we </a:t>
            </a:r>
            <a:r>
              <a:rPr lang="en-US" u="sng" dirty="0" smtClean="0"/>
              <a:t>must</a:t>
            </a:r>
            <a:r>
              <a:rPr lang="en-US" dirty="0" smtClean="0"/>
              <a:t> change</a:t>
            </a:r>
            <a:endParaRPr lang="en-US" dirty="0"/>
          </a:p>
          <a:p>
            <a:pPr>
              <a:lnSpc>
                <a:spcPct val="110000"/>
              </a:lnSpc>
            </a:pPr>
            <a:endParaRPr lang="en-US" dirty="0"/>
          </a:p>
        </p:txBody>
      </p:sp>
    </p:spTree>
    <p:extLst>
      <p:ext uri="{BB962C8B-B14F-4D97-AF65-F5344CB8AC3E}">
        <p14:creationId xmlns:p14="http://schemas.microsoft.com/office/powerpoint/2010/main" val="3414786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The Unknown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How </a:t>
            </a:r>
            <a:r>
              <a:rPr lang="en-US" dirty="0"/>
              <a:t>will I </a:t>
            </a:r>
            <a:r>
              <a:rPr lang="en-US" dirty="0" smtClean="0"/>
              <a:t>live, who </a:t>
            </a:r>
            <a:r>
              <a:rPr lang="en-US" dirty="0"/>
              <a:t>will </a:t>
            </a:r>
            <a:r>
              <a:rPr lang="en-US" dirty="0" smtClean="0"/>
              <a:t>my </a:t>
            </a:r>
            <a:r>
              <a:rPr lang="en-US" dirty="0"/>
              <a:t>friends </a:t>
            </a:r>
            <a:r>
              <a:rPr lang="en-US" dirty="0" smtClean="0"/>
              <a:t>be, how </a:t>
            </a:r>
            <a:r>
              <a:rPr lang="en-US" dirty="0"/>
              <a:t>will I spend my time?</a:t>
            </a:r>
          </a:p>
          <a:p>
            <a:r>
              <a:rPr lang="en-US" dirty="0" smtClean="0"/>
              <a:t>No detailed plan when calling the disciples.  Many left family.</a:t>
            </a:r>
          </a:p>
          <a:p>
            <a:r>
              <a:rPr lang="en-US" dirty="0" smtClean="0"/>
              <a:t>They followed because they trusted </a:t>
            </a:r>
            <a:r>
              <a:rPr lang="en-US" dirty="0"/>
              <a:t>Him, not because they understood where He was leading them</a:t>
            </a:r>
          </a:p>
          <a:p>
            <a:r>
              <a:rPr lang="en-US" dirty="0" smtClean="0"/>
              <a:t>Ultra-rational modern age</a:t>
            </a:r>
            <a:endParaRPr lang="en-US" dirty="0"/>
          </a:p>
          <a:p>
            <a:r>
              <a:rPr lang="en-US" dirty="0" smtClean="0"/>
              <a:t>God </a:t>
            </a:r>
            <a:r>
              <a:rPr lang="en-US" dirty="0"/>
              <a:t>does not call us to a life of control, but one of faith, submission, and trust.</a:t>
            </a:r>
          </a:p>
          <a:p>
            <a:r>
              <a:rPr lang="en-US" dirty="0" smtClean="0"/>
              <a:t>Perhaps </a:t>
            </a:r>
            <a:r>
              <a:rPr lang="en-US" dirty="0"/>
              <a:t>the parents were too afraid of the life </a:t>
            </a:r>
            <a:r>
              <a:rPr lang="en-US" dirty="0" smtClean="0"/>
              <a:t>ahead</a:t>
            </a:r>
            <a:endParaRPr lang="en-US" dirty="0"/>
          </a:p>
          <a:p>
            <a:r>
              <a:rPr lang="en-US" dirty="0" smtClean="0"/>
              <a:t>What </a:t>
            </a:r>
            <a:r>
              <a:rPr lang="en-US" dirty="0"/>
              <a:t>will our life look like with God?  </a:t>
            </a:r>
          </a:p>
          <a:p>
            <a:r>
              <a:rPr lang="en-US" dirty="0" smtClean="0"/>
              <a:t>What </a:t>
            </a:r>
            <a:r>
              <a:rPr lang="en-US" dirty="0"/>
              <a:t>will we give up, how will we spend our time?  We ask the same thing about heaven…</a:t>
            </a:r>
          </a:p>
          <a:p>
            <a:endParaRPr lang="en-US" dirty="0"/>
          </a:p>
        </p:txBody>
      </p:sp>
    </p:spTree>
    <p:extLst>
      <p:ext uri="{BB962C8B-B14F-4D97-AF65-F5344CB8AC3E}">
        <p14:creationId xmlns:p14="http://schemas.microsoft.com/office/powerpoint/2010/main" val="116860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Miracles don’t change the heart.  If God knows they will help you, He’ll give them.</a:t>
            </a:r>
          </a:p>
          <a:p>
            <a:r>
              <a:rPr lang="en-US" dirty="0" smtClean="0"/>
              <a:t>Seek God and the truth</a:t>
            </a:r>
          </a:p>
          <a:p>
            <a:r>
              <a:rPr lang="en-US" dirty="0" smtClean="0"/>
              <a:t>Be willing to sacrifice everything to be conformed to the truth</a:t>
            </a:r>
          </a:p>
          <a:p>
            <a:r>
              <a:rPr lang="en-US" dirty="0" smtClean="0"/>
              <a:t>Living what you know is more important than gaining more knowledge</a:t>
            </a:r>
          </a:p>
          <a:p>
            <a:r>
              <a:rPr lang="en-US" b="1" dirty="0" smtClean="0"/>
              <a:t>Jeremiah 29:13</a:t>
            </a:r>
            <a:r>
              <a:rPr lang="en-US" dirty="0" smtClean="0"/>
              <a:t> - And </a:t>
            </a:r>
            <a:r>
              <a:rPr lang="en-US" dirty="0"/>
              <a:t>you will seek Me and find Me, when you search for Me with all your heart.</a:t>
            </a:r>
            <a:endParaRPr lang="en-US" dirty="0" smtClean="0"/>
          </a:p>
          <a:p>
            <a:endParaRPr lang="en-US" dirty="0" smtClean="0"/>
          </a:p>
          <a:p>
            <a:endParaRPr lang="en-US" dirty="0"/>
          </a:p>
        </p:txBody>
      </p:sp>
    </p:spTree>
    <p:extLst>
      <p:ext uri="{BB962C8B-B14F-4D97-AF65-F5344CB8AC3E}">
        <p14:creationId xmlns:p14="http://schemas.microsoft.com/office/powerpoint/2010/main" val="3537140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What changes a heart?</a:t>
            </a:r>
            <a:endParaRPr lang="en-US" dirty="0"/>
          </a:p>
        </p:txBody>
      </p:sp>
      <p:sp>
        <p:nvSpPr>
          <p:cNvPr id="3" name="Content Placeholder 2"/>
          <p:cNvSpPr>
            <a:spLocks noGrp="1"/>
          </p:cNvSpPr>
          <p:nvPr>
            <p:ph idx="1"/>
          </p:nvPr>
        </p:nvSpPr>
        <p:spPr/>
        <p:txBody>
          <a:bodyPr/>
          <a:lstStyle/>
          <a:p>
            <a:pPr marL="0" indent="0" algn="ctr">
              <a:buNone/>
            </a:pPr>
            <a:r>
              <a:rPr lang="en-US" dirty="0" smtClean="0"/>
              <a:t>For </a:t>
            </a:r>
            <a:r>
              <a:rPr lang="en-US" dirty="0"/>
              <a:t>this is the covenant that I will make with the house of Israel after those days, says the Lord: I will put My laws in their mind and write them on their hearts; and I will be their God, and they shall be My people</a:t>
            </a:r>
            <a:r>
              <a:rPr lang="en-US" dirty="0" smtClean="0"/>
              <a:t>. </a:t>
            </a:r>
            <a:r>
              <a:rPr lang="en-US" b="1" dirty="0" smtClean="0"/>
              <a:t>(</a:t>
            </a:r>
            <a:r>
              <a:rPr lang="en-US" b="1" dirty="0"/>
              <a:t>Hebrews </a:t>
            </a:r>
            <a:r>
              <a:rPr lang="en-US" b="1" dirty="0" smtClean="0"/>
              <a:t>8:10)</a:t>
            </a:r>
            <a:endParaRPr lang="en-US" b="1" dirty="0"/>
          </a:p>
        </p:txBody>
      </p:sp>
      <p:pic>
        <p:nvPicPr>
          <p:cNvPr id="3078" name="Picture 6" descr="http://www.gracerivers.com/wp-content/uploads/2011/02/sandy-hear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505200"/>
            <a:ext cx="4762500" cy="3162301"/>
          </a:xfrm>
          <a:prstGeom prst="rect">
            <a:avLst/>
          </a:prstGeom>
          <a:noFill/>
          <a:effectLst>
            <a:softEdge rad="2032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075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Miracles?</a:t>
            </a:r>
            <a:endParaRPr lang="en-US" dirty="0"/>
          </a:p>
        </p:txBody>
      </p:sp>
      <p:sp>
        <p:nvSpPr>
          <p:cNvPr id="3" name="Content Placeholder 2"/>
          <p:cNvSpPr>
            <a:spLocks noGrp="1"/>
          </p:cNvSpPr>
          <p:nvPr>
            <p:ph idx="1"/>
          </p:nvPr>
        </p:nvSpPr>
        <p:spPr>
          <a:xfrm>
            <a:off x="457200" y="1633537"/>
            <a:ext cx="4800600" cy="4648200"/>
          </a:xfrm>
        </p:spPr>
        <p:txBody>
          <a:bodyPr>
            <a:noAutofit/>
          </a:bodyPr>
          <a:lstStyle/>
          <a:p>
            <a:r>
              <a:rPr lang="en-US" sz="2200" b="1" dirty="0" smtClean="0"/>
              <a:t>Acts 8:13, 18-19</a:t>
            </a:r>
            <a:br>
              <a:rPr lang="en-US" sz="2200" b="1" dirty="0" smtClean="0"/>
            </a:br>
            <a:r>
              <a:rPr lang="en-US" sz="2200" dirty="0" smtClean="0"/>
              <a:t>Then </a:t>
            </a:r>
            <a:r>
              <a:rPr lang="en-US" sz="2200" dirty="0"/>
              <a:t>Simon himself also believed; and when he was baptized he continued with Philip, and was amazed, seeing the miracles and signs which were done</a:t>
            </a:r>
            <a:r>
              <a:rPr lang="en-US" sz="2200" dirty="0" smtClean="0"/>
              <a:t>...And </a:t>
            </a:r>
            <a:r>
              <a:rPr lang="en-US" sz="2200" dirty="0"/>
              <a:t>when Simon saw that through the laying on of the apostles’ hands the Holy Spirit was given, he offered them money, </a:t>
            </a:r>
            <a:r>
              <a:rPr lang="en-US" sz="2200" dirty="0" smtClean="0"/>
              <a:t>saying</a:t>
            </a:r>
            <a:r>
              <a:rPr lang="en-US" sz="2200" dirty="0"/>
              <a:t>, “Give me this power also, that anyone on whom I lay hands may receive the Holy Spirit</a:t>
            </a:r>
            <a:r>
              <a:rPr lang="en-US" sz="2200" dirty="0" smtClean="0"/>
              <a:t>.”</a:t>
            </a:r>
          </a:p>
        </p:txBody>
      </p:sp>
      <p:pic>
        <p:nvPicPr>
          <p:cNvPr id="4098" name="Picture 2" descr="http://bloorlansdownechristianfellowship.files.wordpress.com/2014/02/simon_sorcerer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981200"/>
            <a:ext cx="3537248" cy="3952875"/>
          </a:xfrm>
          <a:prstGeom prst="rect">
            <a:avLst/>
          </a:prstGeom>
          <a:noFill/>
          <a:effectLst>
            <a:softEdge rad="889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8250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Healing?</a:t>
            </a:r>
            <a:endParaRPr lang="en-US" dirty="0"/>
          </a:p>
        </p:txBody>
      </p:sp>
      <p:sp>
        <p:nvSpPr>
          <p:cNvPr id="3" name="Content Placeholder 2"/>
          <p:cNvSpPr>
            <a:spLocks noGrp="1"/>
          </p:cNvSpPr>
          <p:nvPr>
            <p:ph idx="1"/>
          </p:nvPr>
        </p:nvSpPr>
        <p:spPr>
          <a:xfrm>
            <a:off x="460761" y="1828800"/>
            <a:ext cx="4800600" cy="4144963"/>
          </a:xfrm>
        </p:spPr>
        <p:txBody>
          <a:bodyPr>
            <a:noAutofit/>
          </a:bodyPr>
          <a:lstStyle/>
          <a:p>
            <a:r>
              <a:rPr lang="en-US" sz="2400" b="1" dirty="0"/>
              <a:t>Luke 17:17-19</a:t>
            </a:r>
            <a:br>
              <a:rPr lang="en-US" sz="2400" b="1" dirty="0"/>
            </a:br>
            <a:r>
              <a:rPr lang="en-US" sz="2400" dirty="0"/>
              <a:t>So Jesus answered and said, “Were there not ten cleansed? But where are the nine? Were there not any found who returned to give glory to God except this foreigner?” And He said to him, “Arise, go your way. Your faith has made you well.”</a:t>
            </a:r>
          </a:p>
        </p:txBody>
      </p:sp>
      <p:pic>
        <p:nvPicPr>
          <p:cNvPr id="5122" name="Picture 2" descr="http://img3.photographersdirect.com/img/262/wm/pd25031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676400"/>
            <a:ext cx="3371850" cy="4762500"/>
          </a:xfrm>
          <a:prstGeom prst="rect">
            <a:avLst/>
          </a:prstGeom>
          <a:noFill/>
          <a:effectLst>
            <a:softEdge rad="1397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5685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Rebuke?</a:t>
            </a:r>
          </a:p>
        </p:txBody>
      </p:sp>
      <p:sp>
        <p:nvSpPr>
          <p:cNvPr id="3" name="Content Placeholder 2"/>
          <p:cNvSpPr>
            <a:spLocks noGrp="1"/>
          </p:cNvSpPr>
          <p:nvPr>
            <p:ph idx="1"/>
          </p:nvPr>
        </p:nvSpPr>
        <p:spPr>
          <a:xfrm>
            <a:off x="460761" y="1828800"/>
            <a:ext cx="4035039" cy="4144963"/>
          </a:xfrm>
        </p:spPr>
        <p:txBody>
          <a:bodyPr>
            <a:noAutofit/>
          </a:bodyPr>
          <a:lstStyle/>
          <a:p>
            <a:r>
              <a:rPr lang="en-US" sz="2400" b="1" dirty="0"/>
              <a:t>Matthew 23:13</a:t>
            </a:r>
            <a:br>
              <a:rPr lang="en-US" sz="2400" b="1" dirty="0"/>
            </a:br>
            <a:r>
              <a:rPr lang="en-US" sz="2400" dirty="0"/>
              <a:t>“But woe to you, scribes and Pharisees, hypocrites! For you shut up the kingdom of heaven against men; for you neither go in yourselves, nor do you allow those who are entering to go in.</a:t>
            </a:r>
          </a:p>
        </p:txBody>
      </p:sp>
      <p:pic>
        <p:nvPicPr>
          <p:cNvPr id="6146" name="Picture 2" descr="http://www.lds.org/bc/content/shared/content/images/gospel-library/manual/10734/jesus-christ-with-pharisees_1138108_in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2362200"/>
            <a:ext cx="4286250" cy="2857500"/>
          </a:xfrm>
          <a:prstGeom prst="rect">
            <a:avLst/>
          </a:prstGeom>
          <a:noFill/>
          <a:effectLst>
            <a:softEdge rad="1397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9307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Raising the Dead?</a:t>
            </a:r>
            <a:endParaRPr lang="en-US" dirty="0"/>
          </a:p>
        </p:txBody>
      </p:sp>
      <p:sp>
        <p:nvSpPr>
          <p:cNvPr id="3" name="Content Placeholder 2"/>
          <p:cNvSpPr>
            <a:spLocks noGrp="1"/>
          </p:cNvSpPr>
          <p:nvPr>
            <p:ph idx="1"/>
          </p:nvPr>
        </p:nvSpPr>
        <p:spPr>
          <a:xfrm>
            <a:off x="457200" y="1676400"/>
            <a:ext cx="5867400" cy="4800600"/>
          </a:xfrm>
        </p:spPr>
        <p:txBody>
          <a:bodyPr>
            <a:noAutofit/>
          </a:bodyPr>
          <a:lstStyle/>
          <a:p>
            <a:pPr>
              <a:spcBef>
                <a:spcPts val="0"/>
              </a:spcBef>
              <a:spcAft>
                <a:spcPts val="0"/>
              </a:spcAft>
            </a:pPr>
            <a:r>
              <a:rPr lang="en-US" sz="2200" b="1" dirty="0"/>
              <a:t>Luke </a:t>
            </a:r>
            <a:r>
              <a:rPr lang="en-US" sz="2200" b="1" dirty="0" smtClean="0"/>
              <a:t>16:27-31</a:t>
            </a:r>
            <a:br>
              <a:rPr lang="en-US" sz="2200" b="1" dirty="0" smtClean="0"/>
            </a:br>
            <a:r>
              <a:rPr lang="en-US" sz="2200" dirty="0" smtClean="0"/>
              <a:t>“Then </a:t>
            </a:r>
            <a:r>
              <a:rPr lang="en-US" sz="2200" dirty="0"/>
              <a:t>he said, ‘I beg you therefore, father, that you would send him to my father’s house, </a:t>
            </a:r>
            <a:r>
              <a:rPr lang="en-US" sz="2200" dirty="0" smtClean="0"/>
              <a:t>for </a:t>
            </a:r>
            <a:r>
              <a:rPr lang="en-US" sz="2200" dirty="0"/>
              <a:t>I have five brothers, that he may testify to them, lest they also come to this place of torment.’ </a:t>
            </a:r>
            <a:r>
              <a:rPr lang="en-US" sz="2200" dirty="0" smtClean="0"/>
              <a:t>Abraham </a:t>
            </a:r>
            <a:r>
              <a:rPr lang="en-US" sz="2200" dirty="0"/>
              <a:t>said to him, ‘They have Moses and the prophets; let them hear them.’ </a:t>
            </a:r>
            <a:r>
              <a:rPr lang="en-US" sz="2200" dirty="0" smtClean="0"/>
              <a:t>And </a:t>
            </a:r>
            <a:r>
              <a:rPr lang="en-US" sz="2200" dirty="0"/>
              <a:t>he said, ‘No, father Abraham; but if one goes to them from the dead, they will repent.’ </a:t>
            </a:r>
            <a:r>
              <a:rPr lang="en-US" sz="2200" dirty="0" smtClean="0"/>
              <a:t>But </a:t>
            </a:r>
            <a:r>
              <a:rPr lang="en-US" sz="2200" dirty="0"/>
              <a:t>he said to him, ‘If they do not hear Moses and the prophets, neither will they be persuaded though one rise from the dead.’”</a:t>
            </a:r>
          </a:p>
        </p:txBody>
      </p:sp>
      <p:pic>
        <p:nvPicPr>
          <p:cNvPr id="1028" name="Picture 4" descr="http://upload.wikimedia.org/wikipedia/commons/d/d4/Fedor_Bronnikov_0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1981200"/>
            <a:ext cx="2799283" cy="4267200"/>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6211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 Born Blind</a:t>
            </a:r>
            <a:endParaRPr lang="en-US" dirty="0"/>
          </a:p>
        </p:txBody>
      </p:sp>
      <p:sp>
        <p:nvSpPr>
          <p:cNvPr id="3" name="Content Placeholder 2"/>
          <p:cNvSpPr>
            <a:spLocks noGrp="1"/>
          </p:cNvSpPr>
          <p:nvPr>
            <p:ph idx="1"/>
          </p:nvPr>
        </p:nvSpPr>
        <p:spPr>
          <a:xfrm>
            <a:off x="457200" y="1828800"/>
            <a:ext cx="8229600" cy="4876800"/>
          </a:xfrm>
        </p:spPr>
        <p:txBody>
          <a:bodyPr>
            <a:normAutofit fontScale="77500" lnSpcReduction="20000"/>
          </a:bodyPr>
          <a:lstStyle/>
          <a:p>
            <a:pPr>
              <a:lnSpc>
                <a:spcPct val="120000"/>
              </a:lnSpc>
              <a:spcBef>
                <a:spcPts val="0"/>
              </a:spcBef>
              <a:spcAft>
                <a:spcPts val="0"/>
              </a:spcAft>
            </a:pPr>
            <a:r>
              <a:rPr lang="en-US" b="1" dirty="0" smtClean="0"/>
              <a:t>John 9:1, 4-11</a:t>
            </a:r>
            <a:br>
              <a:rPr lang="en-US" b="1" dirty="0" smtClean="0"/>
            </a:br>
            <a:r>
              <a:rPr lang="en-US" dirty="0" smtClean="0"/>
              <a:t>Now </a:t>
            </a:r>
            <a:r>
              <a:rPr lang="en-US" dirty="0"/>
              <a:t>as Jesus passed by, He saw a man who was blind from birth</a:t>
            </a:r>
            <a:r>
              <a:rPr lang="en-US" dirty="0" smtClean="0"/>
              <a:t>... I must </a:t>
            </a:r>
            <a:r>
              <a:rPr lang="en-US" dirty="0"/>
              <a:t>work the works of Him who sent Me while it is day; the night is coming when no one can work. </a:t>
            </a:r>
            <a:r>
              <a:rPr lang="en-US" dirty="0" smtClean="0"/>
              <a:t>As </a:t>
            </a:r>
            <a:r>
              <a:rPr lang="en-US" dirty="0"/>
              <a:t>long as I am in the world, I am the light of the world</a:t>
            </a:r>
            <a:r>
              <a:rPr lang="en-US" dirty="0" smtClean="0"/>
              <a:t>.” When </a:t>
            </a:r>
            <a:r>
              <a:rPr lang="en-US" dirty="0"/>
              <a:t>He had said these things, He spat on the ground and made clay with the saliva; and He anointed the eyes of the blind man with the clay. </a:t>
            </a:r>
            <a:r>
              <a:rPr lang="en-US" dirty="0" smtClean="0"/>
              <a:t>And </a:t>
            </a:r>
            <a:r>
              <a:rPr lang="en-US" dirty="0"/>
              <a:t>He said to him, “Go, wash in the pool of Siloam” (which is translated, Sent). So he went and washed, and came back seeing</a:t>
            </a:r>
            <a:r>
              <a:rPr lang="en-US" dirty="0" smtClean="0"/>
              <a:t>. Therefore </a:t>
            </a:r>
            <a:r>
              <a:rPr lang="en-US" dirty="0"/>
              <a:t>the neighbors and those who previously had seen that he was </a:t>
            </a:r>
            <a:r>
              <a:rPr lang="en-US" dirty="0" smtClean="0"/>
              <a:t>blind </a:t>
            </a:r>
            <a:r>
              <a:rPr lang="en-US" dirty="0"/>
              <a:t>said, “Is not this he who sat and begged</a:t>
            </a:r>
            <a:r>
              <a:rPr lang="en-US" dirty="0" smtClean="0"/>
              <a:t>?” Some </a:t>
            </a:r>
            <a:r>
              <a:rPr lang="en-US" dirty="0"/>
              <a:t>said, “This is he.” Others said, “He is like him</a:t>
            </a:r>
            <a:r>
              <a:rPr lang="en-US" dirty="0" smtClean="0"/>
              <a:t>.” He </a:t>
            </a:r>
            <a:r>
              <a:rPr lang="en-US" dirty="0"/>
              <a:t>said, “I am he</a:t>
            </a:r>
            <a:r>
              <a:rPr lang="en-US" dirty="0" smtClean="0"/>
              <a:t>.” Therefore </a:t>
            </a:r>
            <a:r>
              <a:rPr lang="en-US" dirty="0"/>
              <a:t>they said to him, “How were your eyes opened</a:t>
            </a:r>
            <a:r>
              <a:rPr lang="en-US" dirty="0" smtClean="0"/>
              <a:t>?” He </a:t>
            </a:r>
            <a:r>
              <a:rPr lang="en-US" dirty="0"/>
              <a:t>answered and said, “A Man called Jesus made clay and anointed my eyes and said to me, ‘Go to the pool </a:t>
            </a:r>
            <a:r>
              <a:rPr lang="en-US" dirty="0" smtClean="0"/>
              <a:t>of Siloam </a:t>
            </a:r>
            <a:r>
              <a:rPr lang="en-US" dirty="0"/>
              <a:t>and wash.’ So I went and washed, and I received sight.”</a:t>
            </a:r>
          </a:p>
        </p:txBody>
      </p:sp>
    </p:spTree>
    <p:extLst>
      <p:ext uri="{BB962C8B-B14F-4D97-AF65-F5344CB8AC3E}">
        <p14:creationId xmlns:p14="http://schemas.microsoft.com/office/powerpoint/2010/main" val="2788818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Man’s Response</a:t>
            </a:r>
            <a:endParaRPr lang="en-US" dirty="0"/>
          </a:p>
        </p:txBody>
      </p:sp>
      <p:sp>
        <p:nvSpPr>
          <p:cNvPr id="3" name="Content Placeholder 2"/>
          <p:cNvSpPr>
            <a:spLocks noGrp="1"/>
          </p:cNvSpPr>
          <p:nvPr>
            <p:ph idx="1"/>
          </p:nvPr>
        </p:nvSpPr>
        <p:spPr>
          <a:xfrm>
            <a:off x="152400" y="1752600"/>
            <a:ext cx="8839200" cy="4953000"/>
          </a:xfrm>
        </p:spPr>
        <p:txBody>
          <a:bodyPr>
            <a:noAutofit/>
          </a:bodyPr>
          <a:lstStyle/>
          <a:p>
            <a:r>
              <a:rPr lang="en-US" sz="2000" b="1" dirty="0" smtClean="0"/>
              <a:t>John 9:24-38</a:t>
            </a:r>
            <a:br>
              <a:rPr lang="en-US" sz="2000" b="1" dirty="0" smtClean="0"/>
            </a:br>
            <a:r>
              <a:rPr lang="en-US" sz="2000" dirty="0" smtClean="0"/>
              <a:t>So </a:t>
            </a:r>
            <a:r>
              <a:rPr lang="en-US" sz="2000" dirty="0"/>
              <a:t>they again called the man who was blind, and said to him, “Give God the glory! We know that this Man is a sinner</a:t>
            </a:r>
            <a:r>
              <a:rPr lang="en-US" sz="2000" dirty="0" smtClean="0"/>
              <a:t>.” He </a:t>
            </a:r>
            <a:r>
              <a:rPr lang="en-US" sz="2000" dirty="0"/>
              <a:t>answered and said, “Whether He is a sinner or not I do not know. One thing I know: that though I was blind, now I see</a:t>
            </a:r>
            <a:r>
              <a:rPr lang="en-US" sz="2000" dirty="0" smtClean="0"/>
              <a:t>.” Then </a:t>
            </a:r>
            <a:r>
              <a:rPr lang="en-US" sz="2000" dirty="0"/>
              <a:t>they said to him again, “What did He do to you? How did He open your eyes</a:t>
            </a:r>
            <a:r>
              <a:rPr lang="en-US" sz="2000" dirty="0" smtClean="0"/>
              <a:t>?” He </a:t>
            </a:r>
            <a:r>
              <a:rPr lang="en-US" sz="2000" dirty="0"/>
              <a:t>answered them, “I told you already, and you did not listen. Why do you want to hear it again? Do you also want to become His disciples</a:t>
            </a:r>
            <a:r>
              <a:rPr lang="en-US" sz="2000" dirty="0" smtClean="0"/>
              <a:t>?” Then </a:t>
            </a:r>
            <a:r>
              <a:rPr lang="en-US" sz="2000" dirty="0"/>
              <a:t>they reviled him and said, “You are His disciple, but we are Moses’ disciples. </a:t>
            </a:r>
            <a:r>
              <a:rPr lang="en-US" sz="2000" dirty="0" smtClean="0"/>
              <a:t>We </a:t>
            </a:r>
            <a:r>
              <a:rPr lang="en-US" sz="2000" dirty="0"/>
              <a:t>know that God spoke to Moses; as for this fellow, we do not know where He is from</a:t>
            </a:r>
            <a:r>
              <a:rPr lang="en-US" sz="2000" dirty="0" smtClean="0"/>
              <a:t>.” The man answered and said to them, “Why, this is a marvelous thing, that you do not know where He is from; yet He has opened my eyes! </a:t>
            </a:r>
            <a:endParaRPr lang="en-US" sz="2000" dirty="0"/>
          </a:p>
        </p:txBody>
      </p:sp>
    </p:spTree>
    <p:extLst>
      <p:ext uri="{BB962C8B-B14F-4D97-AF65-F5344CB8AC3E}">
        <p14:creationId xmlns:p14="http://schemas.microsoft.com/office/powerpoint/2010/main" val="516052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Man’s Response</a:t>
            </a:r>
            <a:endParaRPr lang="en-US" dirty="0"/>
          </a:p>
        </p:txBody>
      </p:sp>
      <p:sp>
        <p:nvSpPr>
          <p:cNvPr id="3" name="Content Placeholder 2"/>
          <p:cNvSpPr>
            <a:spLocks noGrp="1"/>
          </p:cNvSpPr>
          <p:nvPr>
            <p:ph idx="1"/>
          </p:nvPr>
        </p:nvSpPr>
        <p:spPr>
          <a:xfrm>
            <a:off x="457200" y="1981200"/>
            <a:ext cx="8229600" cy="4495800"/>
          </a:xfrm>
        </p:spPr>
        <p:txBody>
          <a:bodyPr>
            <a:normAutofit fontScale="92500"/>
          </a:bodyPr>
          <a:lstStyle/>
          <a:p>
            <a:r>
              <a:rPr lang="en-US" sz="2400" dirty="0" smtClean="0"/>
              <a:t>Now we know that God does not hear sinners; but if anyone is a worshiper of God and does His will, He hears him. Since the world began it has been unheard of that anyone opened the eyes of one who was born blind. If this Man were not from God, He could do nothing.” They answered and said to him, “You were completely born in sins, and are you teaching us?” And they cast him out. Jesus heard that they had cast him out; and when He had found him, He said to him, “Do you believe in the Son of God?” He answered and said, “Who is He, Lord, that I may believe in Him?” And Jesus said to him, “You have both seen Him and it is He who is talking with you.” Then he said, “Lord, I believe!” And he worshiped Him.</a:t>
            </a:r>
            <a:endParaRPr lang="en-US" sz="2400" dirty="0"/>
          </a:p>
        </p:txBody>
      </p:sp>
    </p:spTree>
    <p:extLst>
      <p:ext uri="{BB962C8B-B14F-4D97-AF65-F5344CB8AC3E}">
        <p14:creationId xmlns:p14="http://schemas.microsoft.com/office/powerpoint/2010/main" val="23790747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146</TotalTime>
  <Words>1098</Words>
  <Application>Microsoft Office PowerPoint</Application>
  <PresentationFormat>On-screen Show (4:3)</PresentationFormat>
  <Paragraphs>80</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Executive</vt:lpstr>
      <vt:lpstr>Unchanged Hearts</vt:lpstr>
      <vt:lpstr>What changes a heart?</vt:lpstr>
      <vt:lpstr>Miracles?</vt:lpstr>
      <vt:lpstr>Healing?</vt:lpstr>
      <vt:lpstr>Rebuke?</vt:lpstr>
      <vt:lpstr>Raising the Dead?</vt:lpstr>
      <vt:lpstr>Man Born Blind</vt:lpstr>
      <vt:lpstr>The Man’s Response</vt:lpstr>
      <vt:lpstr>The Man’s Response</vt:lpstr>
      <vt:lpstr>Parent’s Response</vt:lpstr>
      <vt:lpstr>Magnitude of the Miracle</vt:lpstr>
      <vt:lpstr>1. Fear of losing</vt:lpstr>
      <vt:lpstr>1. Fear of losing</vt:lpstr>
      <vt:lpstr>2. Inconvenience</vt:lpstr>
      <vt:lpstr>3. Physical Comfort vs. Truth</vt:lpstr>
      <vt:lpstr>3. Physical Comfort vs. Truth</vt:lpstr>
      <vt:lpstr>4. Desire for Normalcy</vt:lpstr>
      <vt:lpstr>5. The Unknown</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Unchanged Hearts</dc:title>
  <dc:creator>Nader Shehad</dc:creator>
  <cp:lastModifiedBy>Nader Shehad</cp:lastModifiedBy>
  <cp:revision>15</cp:revision>
  <dcterms:created xsi:type="dcterms:W3CDTF">2014-02-24T23:46:59Z</dcterms:created>
  <dcterms:modified xsi:type="dcterms:W3CDTF">2014-02-25T02:13:14Z</dcterms:modified>
</cp:coreProperties>
</file>