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1062"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4882B806-50FB-4195-91A0-CB989E19C25A}" type="datetimeFigureOut">
              <a:rPr lang="en-US" smtClean="0"/>
              <a:t>10/10/2013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A57B9-8197-4E06-B2A1-3D3A6C8E46B7}"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882B806-50FB-4195-91A0-CB989E19C25A}" type="datetimeFigureOut">
              <a:rPr lang="en-US" smtClean="0"/>
              <a:t>10/10/2013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A57B9-8197-4E06-B2A1-3D3A6C8E46B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882B806-50FB-4195-91A0-CB989E19C25A}" type="datetimeFigureOut">
              <a:rPr lang="en-US" smtClean="0"/>
              <a:t>10/10/2013</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97BA57B9-8197-4E06-B2A1-3D3A6C8E46B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882B806-50FB-4195-91A0-CB989E19C25A}" type="datetimeFigureOut">
              <a:rPr lang="en-US" smtClean="0"/>
              <a:t>10/10/2013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A57B9-8197-4E06-B2A1-3D3A6C8E46B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882B806-50FB-4195-91A0-CB989E19C25A}" type="datetimeFigureOut">
              <a:rPr lang="en-US" smtClean="0"/>
              <a:t>10/10/2013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A57B9-8197-4E06-B2A1-3D3A6C8E46B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882B806-50FB-4195-91A0-CB989E19C25A}" type="datetimeFigureOut">
              <a:rPr lang="en-US" smtClean="0"/>
              <a:t>10/10/2013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A57B9-8197-4E06-B2A1-3D3A6C8E46B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882B806-50FB-4195-91A0-CB989E19C25A}" type="datetimeFigureOut">
              <a:rPr lang="en-US" smtClean="0"/>
              <a:t>10/10/2013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BA57B9-8197-4E06-B2A1-3D3A6C8E46B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882B806-50FB-4195-91A0-CB989E19C25A}" type="datetimeFigureOut">
              <a:rPr lang="en-US" smtClean="0"/>
              <a:t>10/10/2013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BA57B9-8197-4E06-B2A1-3D3A6C8E46B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82B806-50FB-4195-91A0-CB989E19C25A}" type="datetimeFigureOut">
              <a:rPr lang="en-US" smtClean="0"/>
              <a:t>10/10/2013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BA57B9-8197-4E06-B2A1-3D3A6C8E46B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882B806-50FB-4195-91A0-CB989E19C25A}" type="datetimeFigureOut">
              <a:rPr lang="en-US" smtClean="0"/>
              <a:t>10/10/2013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A57B9-8197-4E06-B2A1-3D3A6C8E46B7}"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4882B806-50FB-4195-91A0-CB989E19C25A}" type="datetimeFigureOut">
              <a:rPr lang="en-US" smtClean="0"/>
              <a:t>10/10/2013</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97BA57B9-8197-4E06-B2A1-3D3A6C8E46B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4882B806-50FB-4195-91A0-CB989E19C25A}" type="datetimeFigureOut">
              <a:rPr lang="en-US" smtClean="0"/>
              <a:t>10/10/2013</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97BA57B9-8197-4E06-B2A1-3D3A6C8E46B7}"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89248"/>
            <a:ext cx="5105400" cy="1139952"/>
          </a:xfrm>
        </p:spPr>
        <p:txBody>
          <a:bodyPr/>
          <a:lstStyle/>
          <a:p>
            <a:r>
              <a:rPr lang="en-US" dirty="0" smtClean="0"/>
              <a:t>Worthless Labor</a:t>
            </a:r>
            <a:endParaRPr lang="en-US" dirty="0"/>
          </a:p>
        </p:txBody>
      </p:sp>
      <p:pic>
        <p:nvPicPr>
          <p:cNvPr id="1026" name="Picture 2" descr="http://www.antiques.com/vendor_item_images/ori_402-34292-1600992-1888-Lithograph-Ulysses-Ploughing-The-Sea-FRL91033800006408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533400"/>
            <a:ext cx="4191000" cy="3143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63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775191"/>
            <a:ext cx="4419600" cy="4549409"/>
          </a:xfrm>
        </p:spPr>
        <p:txBody>
          <a:bodyPr>
            <a:noAutofit/>
          </a:bodyPr>
          <a:lstStyle/>
          <a:p>
            <a:pPr>
              <a:lnSpc>
                <a:spcPct val="150000"/>
              </a:lnSpc>
            </a:pPr>
            <a:r>
              <a:rPr lang="en-US" sz="1800" dirty="0" smtClean="0"/>
              <a:t>The example of the Publican: </a:t>
            </a:r>
            <a:r>
              <a:rPr lang="en-US" sz="1800" dirty="0" smtClean="0"/>
              <a:t>“God</a:t>
            </a:r>
            <a:r>
              <a:rPr lang="en-US" sz="1800" dirty="0"/>
              <a:t>, I thank You that I am not like other men—</a:t>
            </a:r>
            <a:r>
              <a:rPr lang="en-US" sz="1800" dirty="0" err="1"/>
              <a:t>extortioners</a:t>
            </a:r>
            <a:r>
              <a:rPr lang="en-US" sz="1800" dirty="0"/>
              <a:t>, unjust, adulterers, or even as this tax collector. </a:t>
            </a:r>
            <a:r>
              <a:rPr lang="en-US" sz="1800" dirty="0" smtClean="0"/>
              <a:t>I </a:t>
            </a:r>
            <a:r>
              <a:rPr lang="en-US" sz="1800" dirty="0"/>
              <a:t>fast twice a week; I give tithes of all that I </a:t>
            </a:r>
            <a:r>
              <a:rPr lang="en-US" sz="1800" dirty="0" smtClean="0"/>
              <a:t>possess” </a:t>
            </a:r>
            <a:br>
              <a:rPr lang="en-US" sz="1800" dirty="0" smtClean="0"/>
            </a:br>
            <a:r>
              <a:rPr lang="en-US" sz="1800" dirty="0" smtClean="0">
                <a:solidFill>
                  <a:srgbClr val="FFFF00"/>
                </a:solidFill>
              </a:rPr>
              <a:t>Luke 18: 11-12</a:t>
            </a:r>
          </a:p>
          <a:p>
            <a:pPr>
              <a:lnSpc>
                <a:spcPct val="150000"/>
              </a:lnSpc>
            </a:pPr>
            <a:r>
              <a:rPr lang="en-US" sz="1800" dirty="0" smtClean="0"/>
              <a:t>“Take </a:t>
            </a:r>
            <a:r>
              <a:rPr lang="en-US" sz="1800" dirty="0"/>
              <a:t>heed that you do not do your charitable deeds before men, to be seen by them. Otherwise you have no reward from your Father in </a:t>
            </a:r>
            <a:r>
              <a:rPr lang="en-US" sz="1800" dirty="0" smtClean="0"/>
              <a:t>heaven” </a:t>
            </a:r>
            <a:br>
              <a:rPr lang="en-US" sz="1800" dirty="0" smtClean="0"/>
            </a:br>
            <a:r>
              <a:rPr lang="en-US" sz="1800" dirty="0" smtClean="0">
                <a:solidFill>
                  <a:srgbClr val="FFFF00"/>
                </a:solidFill>
              </a:rPr>
              <a:t>Matthew 6:1</a:t>
            </a:r>
            <a:endParaRPr lang="en-US" sz="1800" dirty="0">
              <a:solidFill>
                <a:srgbClr val="FFFF00"/>
              </a:solidFill>
            </a:endParaRPr>
          </a:p>
          <a:p>
            <a:pPr marL="118872" indent="0">
              <a:lnSpc>
                <a:spcPct val="150000"/>
              </a:lnSpc>
              <a:buNone/>
            </a:pPr>
            <a:endParaRPr lang="en-US" sz="1800" dirty="0">
              <a:solidFill>
                <a:srgbClr val="FFFF00"/>
              </a:solidFill>
            </a:endParaRPr>
          </a:p>
        </p:txBody>
      </p:sp>
      <p:sp>
        <p:nvSpPr>
          <p:cNvPr id="5" name="Title 1"/>
          <p:cNvSpPr>
            <a:spLocks noGrp="1"/>
          </p:cNvSpPr>
          <p:nvPr>
            <p:ph type="title"/>
          </p:nvPr>
        </p:nvSpPr>
        <p:spPr/>
        <p:txBody>
          <a:bodyPr>
            <a:normAutofit/>
          </a:bodyPr>
          <a:lstStyle/>
          <a:p>
            <a:pPr algn="ctr"/>
            <a:r>
              <a:rPr lang="en-US" dirty="0" smtClean="0"/>
              <a:t>4. A labor stolen by the ego  </a:t>
            </a:r>
            <a:endParaRPr lang="en-US" dirty="0"/>
          </a:p>
        </p:txBody>
      </p:sp>
      <p:pic>
        <p:nvPicPr>
          <p:cNvPr id="9218" name="Picture 2" descr="http://www.banah.org/wp-content/uploads/2011/02/the-parable-of-the-pharisee-and-the-tax-collect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6644" y="2209800"/>
            <a:ext cx="3642081"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34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775191"/>
            <a:ext cx="4419600" cy="4549409"/>
          </a:xfrm>
        </p:spPr>
        <p:txBody>
          <a:bodyPr>
            <a:noAutofit/>
          </a:bodyPr>
          <a:lstStyle/>
          <a:p>
            <a:pPr>
              <a:lnSpc>
                <a:spcPct val="150000"/>
              </a:lnSpc>
            </a:pPr>
            <a:r>
              <a:rPr lang="en-US" sz="2400" dirty="0" smtClean="0"/>
              <a:t>“</a:t>
            </a:r>
            <a:r>
              <a:rPr lang="en-US" sz="2400" dirty="0"/>
              <a:t>And also if anyone competes in athletics, </a:t>
            </a:r>
            <a:r>
              <a:rPr lang="en-US" sz="2400" dirty="0" smtClean="0"/>
              <a:t>he is not crowned, unless he competes according to the rules” </a:t>
            </a:r>
            <a:r>
              <a:rPr lang="en-US" sz="2400" dirty="0" smtClean="0">
                <a:solidFill>
                  <a:srgbClr val="FFFF00"/>
                </a:solidFill>
              </a:rPr>
              <a:t>2 Timothy 2:5</a:t>
            </a:r>
          </a:p>
          <a:p>
            <a:pPr>
              <a:lnSpc>
                <a:spcPct val="150000"/>
              </a:lnSpc>
            </a:pPr>
            <a:r>
              <a:rPr lang="en-US" sz="2400" dirty="0" smtClean="0"/>
              <a:t>The offering of </a:t>
            </a:r>
            <a:r>
              <a:rPr lang="en-US" sz="2400" dirty="0" smtClean="0"/>
              <a:t>Cain</a:t>
            </a:r>
            <a:endParaRPr lang="en-US" sz="2400" dirty="0" smtClean="0"/>
          </a:p>
          <a:p>
            <a:pPr>
              <a:lnSpc>
                <a:spcPct val="150000"/>
              </a:lnSpc>
            </a:pPr>
            <a:r>
              <a:rPr lang="en-US" sz="2400" dirty="0" smtClean="0"/>
              <a:t>The doctrine of </a:t>
            </a:r>
            <a:r>
              <a:rPr lang="en-US" sz="2400" dirty="0" smtClean="0"/>
              <a:t>Salvation</a:t>
            </a:r>
            <a:endParaRPr lang="en-US" sz="2400" dirty="0"/>
          </a:p>
          <a:p>
            <a:pPr marL="118872" indent="0">
              <a:lnSpc>
                <a:spcPct val="150000"/>
              </a:lnSpc>
              <a:buNone/>
            </a:pPr>
            <a:endParaRPr lang="en-US" sz="2400" dirty="0"/>
          </a:p>
        </p:txBody>
      </p:sp>
      <p:sp>
        <p:nvSpPr>
          <p:cNvPr id="5" name="Title 1"/>
          <p:cNvSpPr>
            <a:spLocks noGrp="1"/>
          </p:cNvSpPr>
          <p:nvPr>
            <p:ph type="title"/>
          </p:nvPr>
        </p:nvSpPr>
        <p:spPr/>
        <p:txBody>
          <a:bodyPr>
            <a:normAutofit fontScale="90000"/>
          </a:bodyPr>
          <a:lstStyle/>
          <a:p>
            <a:pPr algn="ctr"/>
            <a:r>
              <a:rPr lang="en-US" dirty="0" smtClean="0"/>
              <a:t>5. A labor not according to the rules  </a:t>
            </a:r>
            <a:endParaRPr lang="en-US" dirty="0"/>
          </a:p>
        </p:txBody>
      </p:sp>
      <p:pic>
        <p:nvPicPr>
          <p:cNvPr id="10242" name="Picture 2" descr="http://jesusfootprints.files.wordpress.com/2011/07/cain-abel-offerin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2133600"/>
            <a:ext cx="2924175"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36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775191"/>
            <a:ext cx="4876800" cy="4016009"/>
          </a:xfrm>
        </p:spPr>
        <p:txBody>
          <a:bodyPr>
            <a:noAutofit/>
          </a:bodyPr>
          <a:lstStyle/>
          <a:p>
            <a:pPr marL="576072" indent="-457200">
              <a:lnSpc>
                <a:spcPct val="150000"/>
              </a:lnSpc>
              <a:buFont typeface="+mj-lt"/>
              <a:buAutoNum type="arabicPeriod"/>
            </a:pPr>
            <a:r>
              <a:rPr lang="en-US" sz="2000" u="sng" dirty="0" smtClean="0"/>
              <a:t>Without the blessing of God’s presence</a:t>
            </a:r>
            <a:r>
              <a:rPr lang="en-US" sz="2000" dirty="0" smtClean="0"/>
              <a:t>: “Unless </a:t>
            </a:r>
            <a:r>
              <a:rPr lang="en-US" sz="2000" dirty="0"/>
              <a:t>the </a:t>
            </a:r>
            <a:r>
              <a:rPr lang="en-US" sz="2000" cap="small" dirty="0"/>
              <a:t>Lord</a:t>
            </a:r>
            <a:r>
              <a:rPr lang="en-US" sz="2000" dirty="0"/>
              <a:t> builds the </a:t>
            </a:r>
            <a:r>
              <a:rPr lang="en-US" sz="2000" dirty="0" smtClean="0"/>
              <a:t>house, they </a:t>
            </a:r>
            <a:r>
              <a:rPr lang="en-US" sz="2000" dirty="0"/>
              <a:t>labor in vain who build </a:t>
            </a:r>
            <a:r>
              <a:rPr lang="en-US" sz="2000" dirty="0" smtClean="0"/>
              <a:t>it; Unless the</a:t>
            </a:r>
            <a:r>
              <a:rPr lang="en-US" sz="2000" dirty="0"/>
              <a:t> </a:t>
            </a:r>
            <a:r>
              <a:rPr lang="en-US" sz="2000" cap="small" dirty="0"/>
              <a:t>Lord</a:t>
            </a:r>
            <a:r>
              <a:rPr lang="en-US" sz="2000" dirty="0"/>
              <a:t> guards the </a:t>
            </a:r>
            <a:r>
              <a:rPr lang="en-US" sz="2000" dirty="0" smtClean="0"/>
              <a:t>city, </a:t>
            </a:r>
            <a:r>
              <a:rPr lang="en-US" sz="2000" dirty="0"/>
              <a:t>t</a:t>
            </a:r>
            <a:r>
              <a:rPr lang="en-US" sz="2000" dirty="0" smtClean="0"/>
              <a:t>he </a:t>
            </a:r>
            <a:r>
              <a:rPr lang="en-US" sz="2000" dirty="0"/>
              <a:t>watchman stays awake in </a:t>
            </a:r>
            <a:r>
              <a:rPr lang="en-US" sz="2000" dirty="0" smtClean="0"/>
              <a:t>vain” </a:t>
            </a:r>
            <a:br>
              <a:rPr lang="en-US" sz="2000" dirty="0" smtClean="0"/>
            </a:br>
            <a:r>
              <a:rPr lang="en-US" sz="2000" dirty="0" smtClean="0">
                <a:solidFill>
                  <a:srgbClr val="FFFF00"/>
                </a:solidFill>
              </a:rPr>
              <a:t>Psalm 127:1</a:t>
            </a:r>
          </a:p>
          <a:p>
            <a:pPr marL="576072" indent="-457200">
              <a:lnSpc>
                <a:spcPct val="150000"/>
              </a:lnSpc>
              <a:buFont typeface="+mj-lt"/>
              <a:buAutoNum type="arabicPeriod"/>
            </a:pPr>
            <a:r>
              <a:rPr lang="en-US" sz="2000" u="sng" dirty="0" smtClean="0"/>
              <a:t>Without observing God’s commandments</a:t>
            </a:r>
            <a:r>
              <a:rPr lang="en-US" sz="2000" dirty="0" smtClean="0"/>
              <a:t>: “</a:t>
            </a:r>
            <a:r>
              <a:rPr lang="en-US" sz="2000" dirty="0"/>
              <a:t>Bring no more futile </a:t>
            </a:r>
            <a:r>
              <a:rPr lang="en-US" sz="2000" dirty="0" smtClean="0"/>
              <a:t>sacrifices; Incense </a:t>
            </a:r>
            <a:r>
              <a:rPr lang="en-US" sz="2000" dirty="0"/>
              <a:t>is an abomination to </a:t>
            </a:r>
            <a:r>
              <a:rPr lang="en-US" sz="2000" dirty="0" smtClean="0"/>
              <a:t>Me” </a:t>
            </a:r>
            <a:r>
              <a:rPr lang="en-US" sz="2000" dirty="0" smtClean="0">
                <a:solidFill>
                  <a:srgbClr val="FFFF00"/>
                </a:solidFill>
              </a:rPr>
              <a:t>Isaiah 1:13</a:t>
            </a:r>
            <a:endParaRPr lang="en-US" sz="2000" dirty="0">
              <a:solidFill>
                <a:srgbClr val="FFFF00"/>
              </a:solidFill>
            </a:endParaRPr>
          </a:p>
          <a:p>
            <a:pPr marL="576072" indent="-457200">
              <a:lnSpc>
                <a:spcPct val="150000"/>
              </a:lnSpc>
              <a:buFont typeface="+mj-lt"/>
              <a:buAutoNum type="arabicPeriod"/>
            </a:pPr>
            <a:endParaRPr lang="en-US" sz="2000" dirty="0"/>
          </a:p>
        </p:txBody>
      </p:sp>
      <p:sp>
        <p:nvSpPr>
          <p:cNvPr id="5" name="Title 1"/>
          <p:cNvSpPr>
            <a:spLocks noGrp="1"/>
          </p:cNvSpPr>
          <p:nvPr>
            <p:ph type="title"/>
          </p:nvPr>
        </p:nvSpPr>
        <p:spPr/>
        <p:txBody>
          <a:bodyPr>
            <a:normAutofit/>
          </a:bodyPr>
          <a:lstStyle/>
          <a:p>
            <a:pPr algn="ctr"/>
            <a:r>
              <a:rPr lang="en-US" dirty="0" smtClean="0"/>
              <a:t>6. A labor without wisdom </a:t>
            </a:r>
            <a:r>
              <a:rPr lang="en-US" sz="2000" dirty="0" smtClean="0"/>
              <a:t>  </a:t>
            </a:r>
            <a:endParaRPr lang="en-US" dirty="0"/>
          </a:p>
        </p:txBody>
      </p:sp>
      <p:pic>
        <p:nvPicPr>
          <p:cNvPr id="11266" name="Picture 2" descr="http://cccooperagency.files.wordpress.com/2010/10/the-house-that-god-builds-m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971801"/>
            <a:ext cx="36576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75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362200"/>
            <a:ext cx="4724400" cy="342900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Not every labor is fruitful </a:t>
            </a:r>
          </a:p>
          <a:p>
            <a:pPr algn="ctr"/>
            <a:r>
              <a:rPr lang="en-US" sz="3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Or receives a </a:t>
            </a:r>
            <a:r>
              <a:rPr lang="en-US" sz="3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reward;</a:t>
            </a:r>
            <a:endParaRPr lang="en-US" sz="3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ctr"/>
            <a: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Some are</a:t>
            </a:r>
          </a:p>
          <a:p>
            <a:pPr algn="ctr"/>
            <a:r>
              <a:rPr lang="en-US" sz="3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Worthless!!</a:t>
            </a:r>
            <a:endParaRPr lang="en-US" sz="36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026" name="Picture 2" descr="http://paultripp.com/assets/1804/12_graphic_article_ineffective_and_unfruitfu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5240"/>
            <a:ext cx="5715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826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1. Labor that </a:t>
            </a:r>
            <a:r>
              <a:rPr lang="en-US" dirty="0" smtClean="0"/>
              <a:t>does not </a:t>
            </a:r>
            <a:r>
              <a:rPr lang="en-US" dirty="0" smtClean="0"/>
              <a:t>continue </a:t>
            </a:r>
            <a:r>
              <a:rPr lang="en-US" dirty="0" smtClean="0"/>
              <a:t>unto </a:t>
            </a:r>
            <a:r>
              <a:rPr lang="en-US" dirty="0" smtClean="0"/>
              <a:t>the end </a:t>
            </a:r>
            <a:r>
              <a:rPr lang="en-US" sz="1800" dirty="0" smtClean="0"/>
              <a:t>(1)</a:t>
            </a:r>
            <a:endParaRPr lang="en-US" dirty="0"/>
          </a:p>
        </p:txBody>
      </p:sp>
      <p:sp>
        <p:nvSpPr>
          <p:cNvPr id="3" name="TextBox 2"/>
          <p:cNvSpPr txBox="1"/>
          <p:nvPr/>
        </p:nvSpPr>
        <p:spPr>
          <a:xfrm>
            <a:off x="381000" y="1905000"/>
            <a:ext cx="4953000" cy="4247317"/>
          </a:xfrm>
          <a:prstGeom prst="rect">
            <a:avLst/>
          </a:prstGeom>
          <a:noFill/>
        </p:spPr>
        <p:txBody>
          <a:bodyPr wrap="square" rtlCol="0">
            <a:spAutoFit/>
          </a:bodyPr>
          <a:lstStyle/>
          <a:p>
            <a:pPr algn="just">
              <a:lnSpc>
                <a:spcPct val="150000"/>
              </a:lnSpc>
            </a:pPr>
            <a:r>
              <a:rPr lang="en-US" sz="2000" dirty="0" smtClean="0"/>
              <a:t>“</a:t>
            </a:r>
            <a:r>
              <a:rPr lang="en-US" sz="2000" dirty="0"/>
              <a:t>But when a righteous man turns away from his righteousness and commits iniquity, and does according to all the abominations that the wicked man does, shall he live? All the righteousness which he has done shall not be remembered; because of the unfaithfulness of which he is guilty and the sin which he has committed, because of them he shall </a:t>
            </a:r>
            <a:r>
              <a:rPr lang="en-US" sz="2000" dirty="0" smtClean="0"/>
              <a:t>die” </a:t>
            </a:r>
            <a:r>
              <a:rPr lang="en-US" sz="2000" dirty="0" smtClean="0">
                <a:solidFill>
                  <a:srgbClr val="FFFF00"/>
                </a:solidFill>
              </a:rPr>
              <a:t>Ezekiel 18:24</a:t>
            </a:r>
            <a:endParaRPr lang="en-US" sz="2000" dirty="0">
              <a:solidFill>
                <a:srgbClr val="FFFF00"/>
              </a:solidFill>
            </a:endParaRPr>
          </a:p>
        </p:txBody>
      </p:sp>
      <p:pic>
        <p:nvPicPr>
          <p:cNvPr id="2050" name="Picture 2" descr="http://media.chuwarbaptist.com/2013/02/The-end-of-the-race.jp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895600"/>
            <a:ext cx="3981450" cy="1951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990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775191"/>
            <a:ext cx="4419600" cy="4549409"/>
          </a:xfrm>
        </p:spPr>
        <p:txBody>
          <a:bodyPr>
            <a:normAutofit/>
          </a:bodyPr>
          <a:lstStyle/>
          <a:p>
            <a:pPr>
              <a:lnSpc>
                <a:spcPct val="150000"/>
              </a:lnSpc>
            </a:pPr>
            <a:r>
              <a:rPr lang="en-US" sz="2400" dirty="0" smtClean="0"/>
              <a:t>“…for</a:t>
            </a:r>
            <a:r>
              <a:rPr lang="en-US" sz="2400" dirty="0"/>
              <a:t> Demas has forsaken me, having loved this present </a:t>
            </a:r>
            <a:r>
              <a:rPr lang="en-US" sz="2400" dirty="0" smtClean="0"/>
              <a:t>world” </a:t>
            </a:r>
            <a:r>
              <a:rPr lang="en-US" sz="2400" dirty="0" smtClean="0">
                <a:solidFill>
                  <a:srgbClr val="FFFF00"/>
                </a:solidFill>
              </a:rPr>
              <a:t>2 Timothy 4:10</a:t>
            </a:r>
          </a:p>
          <a:p>
            <a:pPr>
              <a:lnSpc>
                <a:spcPct val="150000"/>
              </a:lnSpc>
            </a:pPr>
            <a:r>
              <a:rPr lang="en-US" sz="2400" dirty="0" smtClean="0"/>
              <a:t>Saul the </a:t>
            </a:r>
            <a:r>
              <a:rPr lang="en-US" sz="2400" dirty="0" smtClean="0"/>
              <a:t>king</a:t>
            </a:r>
            <a:endParaRPr lang="en-US" sz="2400" dirty="0" smtClean="0"/>
          </a:p>
          <a:p>
            <a:pPr>
              <a:lnSpc>
                <a:spcPct val="150000"/>
              </a:lnSpc>
            </a:pPr>
            <a:r>
              <a:rPr lang="en-US" sz="2400" dirty="0" smtClean="0"/>
              <a:t>St. </a:t>
            </a:r>
            <a:r>
              <a:rPr lang="en-US" sz="2400" dirty="0" err="1" smtClean="0"/>
              <a:t>Macarius</a:t>
            </a:r>
            <a:r>
              <a:rPr lang="en-US" sz="2400" dirty="0" smtClean="0"/>
              <a:t> and his watchfulness </a:t>
            </a:r>
            <a:r>
              <a:rPr lang="en-US" sz="2400" dirty="0" smtClean="0"/>
              <a:t>until </a:t>
            </a:r>
            <a:r>
              <a:rPr lang="en-US" sz="2400" dirty="0" smtClean="0"/>
              <a:t>he entered the gate of </a:t>
            </a:r>
            <a:r>
              <a:rPr lang="en-US" sz="2400" dirty="0" smtClean="0"/>
              <a:t>heaven</a:t>
            </a:r>
            <a:endParaRPr lang="en-US" sz="2400" dirty="0"/>
          </a:p>
        </p:txBody>
      </p:sp>
      <p:sp>
        <p:nvSpPr>
          <p:cNvPr id="5" name="Title 1"/>
          <p:cNvSpPr>
            <a:spLocks noGrp="1"/>
          </p:cNvSpPr>
          <p:nvPr>
            <p:ph type="title"/>
          </p:nvPr>
        </p:nvSpPr>
        <p:spPr/>
        <p:txBody>
          <a:bodyPr>
            <a:normAutofit fontScale="90000"/>
          </a:bodyPr>
          <a:lstStyle/>
          <a:p>
            <a:pPr algn="ctr"/>
            <a:r>
              <a:rPr lang="en-US" dirty="0" smtClean="0"/>
              <a:t>1. Labor that doesn’t continue to the end </a:t>
            </a:r>
            <a:r>
              <a:rPr lang="en-US" sz="1800" dirty="0" smtClean="0"/>
              <a:t>(2)</a:t>
            </a:r>
            <a:endParaRPr lang="en-US" dirty="0"/>
          </a:p>
        </p:txBody>
      </p:sp>
      <p:pic>
        <p:nvPicPr>
          <p:cNvPr id="3074" name="Picture 2" descr="http://iconreader.files.wordpress.com/2011/04/ladder_ic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286000"/>
            <a:ext cx="3438525" cy="2718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70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775191"/>
            <a:ext cx="4419600" cy="4549409"/>
          </a:xfrm>
        </p:spPr>
        <p:txBody>
          <a:bodyPr>
            <a:normAutofit/>
          </a:bodyPr>
          <a:lstStyle/>
          <a:p>
            <a:pPr>
              <a:lnSpc>
                <a:spcPct val="150000"/>
              </a:lnSpc>
            </a:pPr>
            <a:r>
              <a:rPr lang="en-US" sz="2400" dirty="0" smtClean="0"/>
              <a:t>“</a:t>
            </a:r>
            <a:r>
              <a:rPr lang="en-US" sz="2400" dirty="0"/>
              <a:t>For if you love those who love you, what reward have you? Do not even the tax collectors do the same</a:t>
            </a:r>
            <a:r>
              <a:rPr lang="en-US" sz="2400" dirty="0" smtClean="0"/>
              <a:t>?” </a:t>
            </a:r>
            <a:r>
              <a:rPr lang="en-US" sz="2400" dirty="0" smtClean="0">
                <a:solidFill>
                  <a:srgbClr val="FFFF00"/>
                </a:solidFill>
              </a:rPr>
              <a:t>Matthew 5:46</a:t>
            </a:r>
          </a:p>
          <a:p>
            <a:pPr>
              <a:lnSpc>
                <a:spcPct val="150000"/>
              </a:lnSpc>
            </a:pPr>
            <a:r>
              <a:rPr lang="en-US" sz="2400" dirty="0" smtClean="0"/>
              <a:t>The excellence of the service of </a:t>
            </a:r>
            <a:r>
              <a:rPr lang="en-US" sz="2400" dirty="0" err="1" smtClean="0"/>
              <a:t>Tobit</a:t>
            </a:r>
            <a:r>
              <a:rPr lang="en-US" sz="2400" dirty="0" smtClean="0"/>
              <a:t>, </a:t>
            </a:r>
            <a:r>
              <a:rPr lang="en-US" sz="2400" dirty="0" smtClean="0"/>
              <a:t>the father who cared for the dead of his </a:t>
            </a:r>
            <a:r>
              <a:rPr lang="en-US" sz="2400" dirty="0" smtClean="0"/>
              <a:t>people</a:t>
            </a:r>
            <a:endParaRPr lang="en-US" sz="2400" dirty="0"/>
          </a:p>
        </p:txBody>
      </p:sp>
      <p:sp>
        <p:nvSpPr>
          <p:cNvPr id="5" name="Title 1"/>
          <p:cNvSpPr>
            <a:spLocks noGrp="1"/>
          </p:cNvSpPr>
          <p:nvPr>
            <p:ph type="title"/>
          </p:nvPr>
        </p:nvSpPr>
        <p:spPr/>
        <p:txBody>
          <a:bodyPr>
            <a:normAutofit fontScale="90000"/>
          </a:bodyPr>
          <a:lstStyle/>
          <a:p>
            <a:pPr algn="ctr"/>
            <a:r>
              <a:rPr lang="en-US" dirty="0" smtClean="0"/>
              <a:t>2. Loving and serving only those who love us </a:t>
            </a:r>
            <a:endParaRPr lang="en-US" dirty="0"/>
          </a:p>
        </p:txBody>
      </p:sp>
      <p:pic>
        <p:nvPicPr>
          <p:cNvPr id="4098" name="Picture 2" descr="http://image.b4in.net/resources/2013/09/18/1379528835-genezing+Tobi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971800"/>
            <a:ext cx="3448050" cy="2117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36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775191"/>
            <a:ext cx="4419600" cy="4549409"/>
          </a:xfrm>
        </p:spPr>
        <p:txBody>
          <a:bodyPr>
            <a:normAutofit/>
          </a:bodyPr>
          <a:lstStyle/>
          <a:p>
            <a:pPr>
              <a:lnSpc>
                <a:spcPct val="150000"/>
              </a:lnSpc>
            </a:pPr>
            <a:r>
              <a:rPr lang="en-US" sz="2000" dirty="0" smtClean="0"/>
              <a:t>“</a:t>
            </a:r>
            <a:r>
              <a:rPr lang="en-US" sz="2000" dirty="0"/>
              <a:t>And though I bestow all my goods to feed the poor, and though I give my body to be burned</a:t>
            </a:r>
            <a:r>
              <a:rPr lang="en-US" sz="2000" dirty="0" smtClean="0"/>
              <a:t>,</a:t>
            </a:r>
            <a:r>
              <a:rPr lang="en-US" sz="2000" dirty="0"/>
              <a:t> but have not love, it profits me </a:t>
            </a:r>
            <a:r>
              <a:rPr lang="en-US" sz="2000" dirty="0" smtClean="0"/>
              <a:t>nothing” </a:t>
            </a:r>
            <a:br>
              <a:rPr lang="en-US" sz="2000" dirty="0" smtClean="0"/>
            </a:br>
            <a:r>
              <a:rPr lang="en-US" sz="2000" dirty="0" smtClean="0">
                <a:solidFill>
                  <a:srgbClr val="FFFF00"/>
                </a:solidFill>
              </a:rPr>
              <a:t>1 Corinthians 13:3</a:t>
            </a:r>
          </a:p>
          <a:p>
            <a:pPr>
              <a:lnSpc>
                <a:spcPct val="150000"/>
              </a:lnSpc>
            </a:pPr>
            <a:r>
              <a:rPr lang="en-US" sz="2000" dirty="0" smtClean="0"/>
              <a:t>God desires mercy, not a sacrifice. The example of </a:t>
            </a:r>
            <a:r>
              <a:rPr lang="en-US" sz="2000" dirty="0" smtClean="0"/>
              <a:t>the priest </a:t>
            </a:r>
            <a:r>
              <a:rPr lang="en-US" sz="2000" dirty="0" smtClean="0"/>
              <a:t>and the </a:t>
            </a:r>
            <a:r>
              <a:rPr lang="en-US" sz="2000" dirty="0"/>
              <a:t>L</a:t>
            </a:r>
            <a:r>
              <a:rPr lang="en-US" sz="2000" dirty="0" smtClean="0"/>
              <a:t>evite in the parable of the Good </a:t>
            </a:r>
            <a:r>
              <a:rPr lang="en-US" sz="2000" dirty="0" smtClean="0"/>
              <a:t>Samaritan</a:t>
            </a:r>
            <a:endParaRPr lang="en-US" sz="2000" dirty="0"/>
          </a:p>
        </p:txBody>
      </p:sp>
      <p:sp>
        <p:nvSpPr>
          <p:cNvPr id="5" name="Title 1"/>
          <p:cNvSpPr>
            <a:spLocks noGrp="1"/>
          </p:cNvSpPr>
          <p:nvPr>
            <p:ph type="title"/>
          </p:nvPr>
        </p:nvSpPr>
        <p:spPr/>
        <p:txBody>
          <a:bodyPr>
            <a:normAutofit/>
          </a:bodyPr>
          <a:lstStyle/>
          <a:p>
            <a:pPr algn="ctr"/>
            <a:r>
              <a:rPr lang="en-US" dirty="0" smtClean="0"/>
              <a:t>3. Serving without love </a:t>
            </a:r>
            <a:r>
              <a:rPr lang="en-US" sz="1800" dirty="0" smtClean="0"/>
              <a:t>(1)</a:t>
            </a:r>
            <a:r>
              <a:rPr lang="en-US" dirty="0" smtClean="0"/>
              <a:t> </a:t>
            </a:r>
            <a:endParaRPr lang="en-US" dirty="0"/>
          </a:p>
        </p:txBody>
      </p:sp>
      <p:pic>
        <p:nvPicPr>
          <p:cNvPr id="5122" name="Picture 2" descr="http://eastpetemc.org/wp-content/uploads/2012/03/serving-in-lov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209801"/>
            <a:ext cx="4038600" cy="2688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44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775191"/>
            <a:ext cx="5029200" cy="4549409"/>
          </a:xfrm>
        </p:spPr>
        <p:txBody>
          <a:bodyPr>
            <a:normAutofit lnSpcReduction="10000"/>
          </a:bodyPr>
          <a:lstStyle/>
          <a:p>
            <a:pPr algn="just">
              <a:lnSpc>
                <a:spcPct val="150000"/>
              </a:lnSpc>
            </a:pPr>
            <a:r>
              <a:rPr lang="en-US" sz="2000" dirty="0" smtClean="0"/>
              <a:t>“I </a:t>
            </a:r>
            <a:r>
              <a:rPr lang="en-US" sz="2000" dirty="0"/>
              <a:t>know your works, your labor, your patience, and that you cannot bear those who are evil. And you have tested those who say they are apostles and are not, and have found them liars; </a:t>
            </a:r>
            <a:r>
              <a:rPr lang="en-US" sz="2000" dirty="0" smtClean="0"/>
              <a:t>and </a:t>
            </a:r>
            <a:r>
              <a:rPr lang="en-US" sz="2000" dirty="0"/>
              <a:t>you have persevered and have patience, and have labored for My name’s sake and have not become weary. </a:t>
            </a:r>
            <a:r>
              <a:rPr lang="en-US" sz="2000" dirty="0" smtClean="0"/>
              <a:t>Nevertheless </a:t>
            </a:r>
            <a:r>
              <a:rPr lang="en-US" sz="2000" dirty="0"/>
              <a:t>I have this against you, that you have left your first </a:t>
            </a:r>
            <a:r>
              <a:rPr lang="en-US" sz="2000" dirty="0" smtClean="0"/>
              <a:t>love” </a:t>
            </a:r>
            <a:r>
              <a:rPr lang="en-US" sz="2000" dirty="0" smtClean="0">
                <a:solidFill>
                  <a:srgbClr val="FFFF00"/>
                </a:solidFill>
              </a:rPr>
              <a:t>Revelation </a:t>
            </a:r>
            <a:r>
              <a:rPr lang="en-US" sz="2000" dirty="0" smtClean="0">
                <a:solidFill>
                  <a:srgbClr val="FFFF00"/>
                </a:solidFill>
              </a:rPr>
              <a:t>2:2-4</a:t>
            </a:r>
            <a:endParaRPr lang="en-US" sz="2000" dirty="0">
              <a:solidFill>
                <a:srgbClr val="FFFF00"/>
              </a:solidFill>
            </a:endParaRPr>
          </a:p>
        </p:txBody>
      </p:sp>
      <p:sp>
        <p:nvSpPr>
          <p:cNvPr id="5" name="Title 1"/>
          <p:cNvSpPr>
            <a:spLocks noGrp="1"/>
          </p:cNvSpPr>
          <p:nvPr>
            <p:ph type="title"/>
          </p:nvPr>
        </p:nvSpPr>
        <p:spPr/>
        <p:txBody>
          <a:bodyPr>
            <a:normAutofit/>
          </a:bodyPr>
          <a:lstStyle/>
          <a:p>
            <a:pPr algn="ctr"/>
            <a:r>
              <a:rPr lang="en-US" dirty="0" smtClean="0"/>
              <a:t>3. Serving without love </a:t>
            </a:r>
            <a:r>
              <a:rPr lang="en-US" sz="1800" dirty="0" smtClean="0"/>
              <a:t>(2)</a:t>
            </a:r>
            <a:r>
              <a:rPr lang="en-US" dirty="0" smtClean="0"/>
              <a:t> </a:t>
            </a:r>
            <a:endParaRPr lang="en-US" dirty="0"/>
          </a:p>
        </p:txBody>
      </p:sp>
      <p:pic>
        <p:nvPicPr>
          <p:cNvPr id="6146" name="Picture 2" descr="http://ih.constantcontact.com/fs189/1111547872664/img/30.jpg?a=11124232140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981200"/>
            <a:ext cx="3214688" cy="3395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4259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775191"/>
            <a:ext cx="4419600" cy="4549409"/>
          </a:xfrm>
        </p:spPr>
        <p:txBody>
          <a:bodyPr>
            <a:normAutofit/>
          </a:bodyPr>
          <a:lstStyle/>
          <a:p>
            <a:pPr algn="just">
              <a:lnSpc>
                <a:spcPct val="150000"/>
              </a:lnSpc>
            </a:pPr>
            <a:r>
              <a:rPr lang="en-US" sz="2400" dirty="0" smtClean="0"/>
              <a:t>“</a:t>
            </a:r>
            <a:r>
              <a:rPr lang="en-US" sz="2400" dirty="0"/>
              <a:t>‘Why have we fasted,’ they say, ‘and You have not seen?</a:t>
            </a:r>
            <a:br>
              <a:rPr lang="en-US" sz="2400" dirty="0"/>
            </a:br>
            <a:r>
              <a:rPr lang="en-US" sz="2400" dirty="0"/>
              <a:t>Why have we afflicted our souls, and You take no notice</a:t>
            </a:r>
            <a:r>
              <a:rPr lang="en-US" sz="2400" dirty="0" smtClean="0"/>
              <a:t>?’ </a:t>
            </a:r>
            <a:r>
              <a:rPr lang="en-US" sz="2400" dirty="0" smtClean="0"/>
              <a:t>…</a:t>
            </a:r>
            <a:r>
              <a:rPr lang="en-US" sz="2400" dirty="0" smtClean="0"/>
              <a:t>Indeed </a:t>
            </a:r>
            <a:r>
              <a:rPr lang="en-US" sz="2400" dirty="0"/>
              <a:t>you fast for strife and </a:t>
            </a:r>
            <a:r>
              <a:rPr lang="en-US" sz="2400" dirty="0" smtClean="0"/>
              <a:t>debate, And </a:t>
            </a:r>
            <a:r>
              <a:rPr lang="en-US" sz="2400" dirty="0"/>
              <a:t>to strike with the fist of </a:t>
            </a:r>
            <a:r>
              <a:rPr lang="en-US" sz="2400" dirty="0" smtClean="0"/>
              <a:t>wickedness” </a:t>
            </a:r>
            <a:br>
              <a:rPr lang="en-US" sz="2400" dirty="0" smtClean="0"/>
            </a:br>
            <a:r>
              <a:rPr lang="en-US" sz="2400" dirty="0" smtClean="0">
                <a:solidFill>
                  <a:srgbClr val="FFFF00"/>
                </a:solidFill>
              </a:rPr>
              <a:t>Isaiah </a:t>
            </a:r>
            <a:r>
              <a:rPr lang="en-US" sz="2400" dirty="0" smtClean="0">
                <a:solidFill>
                  <a:srgbClr val="FFFF00"/>
                </a:solidFill>
              </a:rPr>
              <a:t>58:3-4</a:t>
            </a:r>
            <a:endParaRPr lang="en-US" sz="2400" dirty="0">
              <a:solidFill>
                <a:srgbClr val="FFFF00"/>
              </a:solidFill>
            </a:endParaRPr>
          </a:p>
          <a:p>
            <a:pPr marL="118872" indent="0" algn="just">
              <a:lnSpc>
                <a:spcPct val="150000"/>
              </a:lnSpc>
              <a:buNone/>
            </a:pPr>
            <a:endParaRPr lang="en-US" sz="2400" dirty="0">
              <a:solidFill>
                <a:srgbClr val="FFFF00"/>
              </a:solidFill>
            </a:endParaRPr>
          </a:p>
        </p:txBody>
      </p:sp>
      <p:sp>
        <p:nvSpPr>
          <p:cNvPr id="5" name="Title 1"/>
          <p:cNvSpPr>
            <a:spLocks noGrp="1"/>
          </p:cNvSpPr>
          <p:nvPr>
            <p:ph type="title"/>
          </p:nvPr>
        </p:nvSpPr>
        <p:spPr/>
        <p:txBody>
          <a:bodyPr>
            <a:normAutofit/>
          </a:bodyPr>
          <a:lstStyle/>
          <a:p>
            <a:pPr algn="ctr"/>
            <a:r>
              <a:rPr lang="en-US" dirty="0" smtClean="0"/>
              <a:t>3. Serving without love </a:t>
            </a:r>
            <a:r>
              <a:rPr lang="en-US" sz="1800" dirty="0" smtClean="0"/>
              <a:t>(3)</a:t>
            </a:r>
            <a:r>
              <a:rPr lang="en-US" dirty="0" smtClean="0"/>
              <a:t> </a:t>
            </a:r>
            <a:endParaRPr lang="en-US" dirty="0"/>
          </a:p>
        </p:txBody>
      </p:sp>
      <p:pic>
        <p:nvPicPr>
          <p:cNvPr id="7170" name="Picture 2" descr="http://blog.zisboombah.com/wp-content/uploads/girl-boy-fight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362200"/>
            <a:ext cx="3554730" cy="2369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046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775191"/>
            <a:ext cx="4572000" cy="4549409"/>
          </a:xfrm>
        </p:spPr>
        <p:txBody>
          <a:bodyPr>
            <a:normAutofit fontScale="85000" lnSpcReduction="20000"/>
          </a:bodyPr>
          <a:lstStyle/>
          <a:p>
            <a:pPr algn="just">
              <a:lnSpc>
                <a:spcPct val="150000"/>
              </a:lnSpc>
            </a:pPr>
            <a:r>
              <a:rPr lang="en-US" sz="2400" u="sng" dirty="0" smtClean="0"/>
              <a:t>The example of the older brother: </a:t>
            </a:r>
            <a:r>
              <a:rPr lang="en-US" sz="2400" dirty="0" smtClean="0"/>
              <a:t>“Lo</a:t>
            </a:r>
            <a:r>
              <a:rPr lang="en-US" sz="2400" dirty="0"/>
              <a:t>, these many years I have been serving you; I never transgressed your commandment at any time; and yet you never gave me a young goat, that I might make merry with my friends. </a:t>
            </a:r>
            <a:r>
              <a:rPr lang="en-US" sz="2400" b="1" baseline="30000" dirty="0"/>
              <a:t> </a:t>
            </a:r>
            <a:r>
              <a:rPr lang="en-US" sz="2400" dirty="0"/>
              <a:t>But as soon as this son of yours came, who has devoured your livelihood with harlots, you killed the fatted calf for him</a:t>
            </a:r>
            <a:r>
              <a:rPr lang="en-US" sz="2400" dirty="0" smtClean="0"/>
              <a:t>.” </a:t>
            </a:r>
            <a:r>
              <a:rPr lang="en-US" sz="2400" dirty="0" smtClean="0"/>
              <a:t/>
            </a:r>
            <a:br>
              <a:rPr lang="en-US" sz="2400" dirty="0" smtClean="0"/>
            </a:br>
            <a:r>
              <a:rPr lang="en-US" sz="2400" dirty="0" smtClean="0">
                <a:solidFill>
                  <a:srgbClr val="FFFF00"/>
                </a:solidFill>
              </a:rPr>
              <a:t>Luke </a:t>
            </a:r>
            <a:r>
              <a:rPr lang="en-US" sz="2400" dirty="0" smtClean="0">
                <a:solidFill>
                  <a:srgbClr val="FFFF00"/>
                </a:solidFill>
              </a:rPr>
              <a:t>15:29-30</a:t>
            </a:r>
            <a:endParaRPr lang="en-US" sz="2400" dirty="0">
              <a:solidFill>
                <a:srgbClr val="FFFF00"/>
              </a:solidFill>
            </a:endParaRPr>
          </a:p>
          <a:p>
            <a:pPr marL="118872" indent="0" algn="just">
              <a:lnSpc>
                <a:spcPct val="150000"/>
              </a:lnSpc>
              <a:buNone/>
            </a:pPr>
            <a:endParaRPr lang="en-US" sz="2400" dirty="0">
              <a:solidFill>
                <a:srgbClr val="FFFF00"/>
              </a:solidFill>
            </a:endParaRPr>
          </a:p>
        </p:txBody>
      </p:sp>
      <p:sp>
        <p:nvSpPr>
          <p:cNvPr id="5" name="Title 1"/>
          <p:cNvSpPr>
            <a:spLocks noGrp="1"/>
          </p:cNvSpPr>
          <p:nvPr>
            <p:ph type="title"/>
          </p:nvPr>
        </p:nvSpPr>
        <p:spPr/>
        <p:txBody>
          <a:bodyPr>
            <a:normAutofit/>
          </a:bodyPr>
          <a:lstStyle/>
          <a:p>
            <a:pPr algn="ctr"/>
            <a:r>
              <a:rPr lang="en-US" dirty="0" smtClean="0"/>
              <a:t>3. Serving without love </a:t>
            </a:r>
            <a:r>
              <a:rPr lang="en-US" sz="1800" dirty="0" smtClean="0"/>
              <a:t>(4)</a:t>
            </a:r>
            <a:r>
              <a:rPr lang="en-US" dirty="0" smtClean="0"/>
              <a:t> </a:t>
            </a:r>
            <a:endParaRPr lang="en-US" dirty="0"/>
          </a:p>
        </p:txBody>
      </p:sp>
      <p:pic>
        <p:nvPicPr>
          <p:cNvPr id="8194" name="Picture 2" descr="http://www.ebibleteacher.com/sites/default/files/flipcharts/1/prodigal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317"/>
          <a:stretch/>
        </p:blipFill>
        <p:spPr bwMode="auto">
          <a:xfrm>
            <a:off x="5095402" y="2359495"/>
            <a:ext cx="3667598" cy="2429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1060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379</TotalTime>
  <Words>316</Words>
  <Application>Microsoft Office PowerPoint</Application>
  <PresentationFormat>On-screen Show (4:3)</PresentationFormat>
  <Paragraphs>33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Module</vt:lpstr>
      <vt:lpstr>Worthless Labor</vt:lpstr>
      <vt:lpstr>PowerPoint Presentation</vt:lpstr>
      <vt:lpstr>1. Labor that does not continue unto the end (1)</vt:lpstr>
      <vt:lpstr>1. Labor that doesn’t continue to the end (2)</vt:lpstr>
      <vt:lpstr>2. Loving and serving only those who love us </vt:lpstr>
      <vt:lpstr>3. Serving without love (1) </vt:lpstr>
      <vt:lpstr>3. Serving without love (2) </vt:lpstr>
      <vt:lpstr>3. Serving without love (3) </vt:lpstr>
      <vt:lpstr>3. Serving without love (4) </vt:lpstr>
      <vt:lpstr>4. A labor stolen by the ego  </vt:lpstr>
      <vt:lpstr>5. A labor not according to the rules  </vt:lpstr>
      <vt:lpstr>6. A labor without wisdom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Worthless Labor</dc:title>
  <dc:creator>Fr. Younan William</dc:creator>
  <cp:lastModifiedBy>Awad, Peter(DCA)</cp:lastModifiedBy>
  <cp:revision>14</cp:revision>
  <dcterms:created xsi:type="dcterms:W3CDTF">2013-10-09T18:16:30Z</dcterms:created>
  <dcterms:modified xsi:type="dcterms:W3CDTF">2013-10-10T05:13:43Z</dcterms:modified>
</cp:coreProperties>
</file>