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80" r:id="rId1"/>
  </p:sldMasterIdLst>
  <p:notesMasterIdLst>
    <p:notesMasterId r:id="rId24"/>
  </p:notesMasterIdLst>
  <p:sldIdLst>
    <p:sldId id="256" r:id="rId2"/>
    <p:sldId id="322" r:id="rId3"/>
    <p:sldId id="299" r:id="rId4"/>
    <p:sldId id="275" r:id="rId5"/>
    <p:sldId id="305" r:id="rId6"/>
    <p:sldId id="306" r:id="rId7"/>
    <p:sldId id="257" r:id="rId8"/>
    <p:sldId id="307" r:id="rId9"/>
    <p:sldId id="301" r:id="rId10"/>
    <p:sldId id="309" r:id="rId11"/>
    <p:sldId id="298" r:id="rId12"/>
    <p:sldId id="311" r:id="rId13"/>
    <p:sldId id="312" r:id="rId14"/>
    <p:sldId id="313" r:id="rId15"/>
    <p:sldId id="314" r:id="rId16"/>
    <p:sldId id="315" r:id="rId17"/>
    <p:sldId id="316" r:id="rId18"/>
    <p:sldId id="317" r:id="rId19"/>
    <p:sldId id="318" r:id="rId20"/>
    <p:sldId id="319" r:id="rId21"/>
    <p:sldId id="320" r:id="rId22"/>
    <p:sldId id="321" r:id="rId23"/>
  </p:sldIdLst>
  <p:sldSz cx="9144000" cy="6858000" type="screen4x3"/>
  <p:notesSz cx="6858000" cy="9144000"/>
  <p:embeddedFontLst>
    <p:embeddedFont>
      <p:font typeface="Script MT Bold" pitchFamily="66" charset="0"/>
      <p:bold r:id="rId25"/>
    </p:embeddedFont>
    <p:embeddedFont>
      <p:font typeface="Calibri" pitchFamily="34" charset="0"/>
      <p:regular r:id="rId26"/>
      <p:bold r:id="rId27"/>
      <p:italic r:id="rId28"/>
      <p:boldItalic r:id="rId29"/>
    </p:embeddedFont>
    <p:embeddedFont>
      <p:font typeface="Century Gothic" pitchFamily="34" charset="0"/>
      <p:regular r:id="rId30"/>
      <p:bold r:id="rId31"/>
      <p:italic r:id="rId32"/>
      <p:boldItalic r:id="rId33"/>
    </p:embeddedFont>
    <p:embeddedFont>
      <p:font typeface="Bodoni MT" pitchFamily="18" charset="0"/>
      <p:regular r:id="rId34"/>
      <p:bold r:id="rId35"/>
      <p:italic r:id="rId36"/>
      <p:boldItalic r:id="rId37"/>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0000"/>
    <a:srgbClr val="339966"/>
    <a:srgbClr val="006666"/>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79" autoAdjust="0"/>
    <p:restoredTop sz="90232" autoAdjust="0"/>
  </p:normalViewPr>
  <p:slideViewPr>
    <p:cSldViewPr>
      <p:cViewPr varScale="1">
        <p:scale>
          <a:sx n="70" d="100"/>
          <a:sy n="70" d="100"/>
        </p:scale>
        <p:origin x="-17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48DD21B3-C5BC-4C64-865E-197E9DC362EC}" type="datetimeFigureOut">
              <a:rPr lang="en-US"/>
              <a:pPr>
                <a:defRPr/>
              </a:pPr>
              <a:t>10/5/2013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FB0B3D0-62FB-4491-9113-C8F3134C0ED0}" type="slidenum">
              <a:rPr lang="en-US"/>
              <a:pPr>
                <a:defRPr/>
              </a:pPr>
              <a:t>‹#›</a:t>
            </a:fld>
            <a:endParaRPr lang="en-US"/>
          </a:p>
        </p:txBody>
      </p:sp>
    </p:spTree>
    <p:extLst>
      <p:ext uri="{BB962C8B-B14F-4D97-AF65-F5344CB8AC3E}">
        <p14:creationId xmlns:p14="http://schemas.microsoft.com/office/powerpoint/2010/main" val="32574566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en.wikipedia.org/wiki/Greyfriars_Kirkyard"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en.wikipedia.org/wiki/George_Mackenzie_%28lawyer%29#cite_note-7"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FB0B3D0-62FB-4491-9113-C8F3134C0ED0}" type="slidenum">
              <a:rPr lang="en-US" smtClean="0"/>
              <a:pPr>
                <a:defRPr/>
              </a:pPr>
              <a:t>1</a:t>
            </a:fld>
            <a:endParaRPr lang="en-US"/>
          </a:p>
        </p:txBody>
      </p:sp>
    </p:spTree>
    <p:extLst>
      <p:ext uri="{BB962C8B-B14F-4D97-AF65-F5344CB8AC3E}">
        <p14:creationId xmlns:p14="http://schemas.microsoft.com/office/powerpoint/2010/main" val="2737983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Mackenzie imprisoned 1,200 Covenanters in a field next to </a:t>
            </a:r>
            <a:r>
              <a:rPr lang="en-US" dirty="0" err="1" smtClean="0">
                <a:hlinkClick r:id="rId3" tooltip="Greyfriars Kirkyard"/>
              </a:rPr>
              <a:t>Greyfriars</a:t>
            </a:r>
            <a:r>
              <a:rPr lang="en-US" dirty="0" smtClean="0">
                <a:hlinkClick r:id="rId3" tooltip="Greyfriars Kirkyard"/>
              </a:rPr>
              <a:t> </a:t>
            </a:r>
            <a:r>
              <a:rPr lang="en-US" dirty="0" err="1" smtClean="0">
                <a:hlinkClick r:id="rId3" tooltip="Greyfriars Kirkyard"/>
              </a:rPr>
              <a:t>Kirkyard</a:t>
            </a:r>
            <a:r>
              <a:rPr lang="en-US" dirty="0" smtClean="0"/>
              <a:t>.</a:t>
            </a:r>
            <a:r>
              <a:rPr lang="en-US" baseline="30000" dirty="0" smtClean="0">
                <a:hlinkClick r:id="rId4"/>
              </a:rPr>
              <a:t>[7]</a:t>
            </a:r>
            <a:r>
              <a:rPr lang="en-US" dirty="0" smtClean="0"/>
              <a:t> Some were executed, and hundreds died of maltreatment. His treatment of Covenanters gained him the nickname of "Bloody Mackenzie".</a:t>
            </a:r>
          </a:p>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8FB0B3D0-62FB-4491-9113-C8F3134C0ED0}" type="slidenum">
              <a:rPr lang="en-US" smtClean="0"/>
              <a:pPr>
                <a:defRPr/>
              </a:pPr>
              <a:t>2</a:t>
            </a:fld>
            <a:endParaRPr lang="en-US"/>
          </a:p>
        </p:txBody>
      </p:sp>
    </p:spTree>
    <p:extLst>
      <p:ext uri="{BB962C8B-B14F-4D97-AF65-F5344CB8AC3E}">
        <p14:creationId xmlns:p14="http://schemas.microsoft.com/office/powerpoint/2010/main" val="28644279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30163"/>
            <a:ext cx="9185275" cy="688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533400" y="2130425"/>
            <a:ext cx="7924800" cy="1470025"/>
          </a:xfrm>
        </p:spPr>
        <p:txBody>
          <a:bodyPr/>
          <a:lstStyle>
            <a:lvl1pPr>
              <a:defRPr>
                <a:latin typeface="Script MT Bold" pitchFamily="66" charset="0"/>
              </a:defRPr>
            </a:lvl1pPr>
          </a:lstStyle>
          <a:p>
            <a:r>
              <a:rPr lang="en-US" smtClean="0"/>
              <a:t>Click to edit Master title style</a:t>
            </a:r>
            <a:endParaRPr lang="en-US" dirty="0"/>
          </a:p>
        </p:txBody>
      </p:sp>
      <p:sp>
        <p:nvSpPr>
          <p:cNvPr id="3075" name="Rectangle 3"/>
          <p:cNvSpPr>
            <a:spLocks noGrp="1" noChangeArrowheads="1"/>
          </p:cNvSpPr>
          <p:nvPr>
            <p:ph type="subTitle" idx="1"/>
          </p:nvPr>
        </p:nvSpPr>
        <p:spPr>
          <a:xfrm>
            <a:off x="1371600" y="3886200"/>
            <a:ext cx="7086600" cy="1752600"/>
          </a:xfrm>
        </p:spPr>
        <p:txBody>
          <a:bodyPr/>
          <a:lstStyle>
            <a:lvl1pPr marL="0" indent="0" algn="ctr">
              <a:buFontTx/>
              <a:buNone/>
              <a:defRPr/>
            </a:lvl1pPr>
          </a:lstStyle>
          <a:p>
            <a:r>
              <a:rPr lang="en-US" smtClean="0"/>
              <a:t>Click to edit Master subtitle style</a:t>
            </a:r>
            <a:endParaRPr lang="en-US" dirty="0"/>
          </a:p>
        </p:txBody>
      </p:sp>
      <p:sp>
        <p:nvSpPr>
          <p:cNvPr id="5" name="Rectangle 4"/>
          <p:cNvSpPr>
            <a:spLocks noGrp="1" noChangeArrowheads="1"/>
          </p:cNvSpPr>
          <p:nvPr>
            <p:ph type="dt" sz="half" idx="10"/>
          </p:nvPr>
        </p:nvSpPr>
        <p:spPr/>
        <p:txBody>
          <a:bodyPr/>
          <a:lstStyle>
            <a:lvl1pPr>
              <a:defRPr/>
            </a:lvl1pPr>
          </a:lstStyle>
          <a:p>
            <a:pPr>
              <a:defRPr/>
            </a:pPr>
            <a:fld id="{C1350F82-359A-47D4-B424-F74DCD61A033}" type="datetimeFigureOut">
              <a:rPr lang="en-US"/>
              <a:pPr>
                <a:defRPr/>
              </a:pPr>
              <a:t>10/5/2013</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C7D9F03C-8BED-4408-82D2-77DF76AB4F36}" type="slidenum">
              <a:rPr lang="en-US"/>
              <a:pPr>
                <a:defRPr/>
              </a:pPr>
              <a:t>‹#›</a:t>
            </a:fld>
            <a:endParaRPr lang="en-US"/>
          </a:p>
        </p:txBody>
      </p:sp>
    </p:spTree>
    <p:extLst>
      <p:ext uri="{BB962C8B-B14F-4D97-AF65-F5344CB8AC3E}">
        <p14:creationId xmlns:p14="http://schemas.microsoft.com/office/powerpoint/2010/main" val="317780034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2940E73-66E4-4A0B-8003-9C55FC7019F1}" type="datetimeFigureOut">
              <a:rPr lang="en-US"/>
              <a:pPr>
                <a:defRPr/>
              </a:pPr>
              <a:t>10/5/2013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DE74A6D-014E-4224-9C3E-5886783CC2B0}" type="slidenum">
              <a:rPr lang="en-US"/>
              <a:pPr>
                <a:defRPr/>
              </a:pPr>
              <a:t>‹#›</a:t>
            </a:fld>
            <a:endParaRPr lang="en-US"/>
          </a:p>
        </p:txBody>
      </p:sp>
    </p:spTree>
    <p:extLst>
      <p:ext uri="{BB962C8B-B14F-4D97-AF65-F5344CB8AC3E}">
        <p14:creationId xmlns:p14="http://schemas.microsoft.com/office/powerpoint/2010/main" val="59208930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6F7E2EE-E870-4122-AF0C-5578074D02AA}" type="datetimeFigureOut">
              <a:rPr lang="en-US"/>
              <a:pPr>
                <a:defRPr/>
              </a:pPr>
              <a:t>10/5/2013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B8E2E5-6AA6-4FC9-B370-A2F6C32B0621}" type="slidenum">
              <a:rPr lang="en-US"/>
              <a:pPr>
                <a:defRPr/>
              </a:pPr>
              <a:t>‹#›</a:t>
            </a:fld>
            <a:endParaRPr lang="en-US"/>
          </a:p>
        </p:txBody>
      </p:sp>
    </p:spTree>
    <p:extLst>
      <p:ext uri="{BB962C8B-B14F-4D97-AF65-F5344CB8AC3E}">
        <p14:creationId xmlns:p14="http://schemas.microsoft.com/office/powerpoint/2010/main" val="239110747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lvl1pPr>
              <a:defRPr sz="4000">
                <a:solidFill>
                  <a:srgbClr val="500000"/>
                </a:solidFill>
                <a:latin typeface="Bodoni MT" pitchFamily="18"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95400"/>
            <a:ext cx="8229600" cy="4953000"/>
          </a:xfrm>
        </p:spPr>
        <p:txBody>
          <a:bodyPr/>
          <a:lstStyle>
            <a:lvl1pPr>
              <a:defRPr sz="2800">
                <a:solidFill>
                  <a:srgbClr val="500000"/>
                </a:solidFill>
              </a:defRPr>
            </a:lvl1pPr>
            <a:lvl2pPr>
              <a:defRPr sz="2400">
                <a:solidFill>
                  <a:srgbClr val="500000"/>
                </a:solidFill>
              </a:defRPr>
            </a:lvl2pPr>
            <a:lvl3pPr>
              <a:defRPr sz="2000">
                <a:solidFill>
                  <a:srgbClr val="500000"/>
                </a:solidFill>
              </a:defRPr>
            </a:lvl3pPr>
            <a:lvl4pPr>
              <a:defRPr sz="1800">
                <a:solidFill>
                  <a:srgbClr val="500000"/>
                </a:solidFill>
              </a:defRPr>
            </a:lvl4pPr>
            <a:lvl5pPr>
              <a:defRPr sz="1800">
                <a:solidFill>
                  <a:srgbClr val="5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fld id="{1C04EBCF-497E-4F2B-BC64-CD7D1A7A9E68}" type="datetimeFigureOut">
              <a:rPr lang="en-US"/>
              <a:pPr>
                <a:defRPr/>
              </a:pPr>
              <a:t>10/5/2013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D51616A-3E16-44EB-8482-E62371E8D6D9}" type="slidenum">
              <a:rPr lang="en-US"/>
              <a:pPr>
                <a:defRPr/>
              </a:pPr>
              <a:t>‹#›</a:t>
            </a:fld>
            <a:endParaRPr lang="en-US"/>
          </a:p>
        </p:txBody>
      </p:sp>
    </p:spTree>
    <p:extLst>
      <p:ext uri="{BB962C8B-B14F-4D97-AF65-F5344CB8AC3E}">
        <p14:creationId xmlns:p14="http://schemas.microsoft.com/office/powerpoint/2010/main" val="426829248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672F110-5304-4B0B-8D81-4697EFC1B45A}" type="datetimeFigureOut">
              <a:rPr lang="en-US"/>
              <a:pPr>
                <a:defRPr/>
              </a:pPr>
              <a:t>10/5/2013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0353F6-E69B-4010-9A21-F9D4C636381F}" type="slidenum">
              <a:rPr lang="en-US"/>
              <a:pPr>
                <a:defRPr/>
              </a:pPr>
              <a:t>‹#›</a:t>
            </a:fld>
            <a:endParaRPr lang="en-US"/>
          </a:p>
        </p:txBody>
      </p:sp>
    </p:spTree>
    <p:extLst>
      <p:ext uri="{BB962C8B-B14F-4D97-AF65-F5344CB8AC3E}">
        <p14:creationId xmlns:p14="http://schemas.microsoft.com/office/powerpoint/2010/main" val="348995431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293D0F4-BD5D-4E26-B695-80D5B92947F0}" type="datetimeFigureOut">
              <a:rPr lang="en-US"/>
              <a:pPr>
                <a:defRPr/>
              </a:pPr>
              <a:t>10/5/2013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C77F70-F4A5-48D8-A861-E88280BF6119}" type="slidenum">
              <a:rPr lang="en-US"/>
              <a:pPr>
                <a:defRPr/>
              </a:pPr>
              <a:t>‹#›</a:t>
            </a:fld>
            <a:endParaRPr lang="en-US"/>
          </a:p>
        </p:txBody>
      </p:sp>
    </p:spTree>
    <p:extLst>
      <p:ext uri="{BB962C8B-B14F-4D97-AF65-F5344CB8AC3E}">
        <p14:creationId xmlns:p14="http://schemas.microsoft.com/office/powerpoint/2010/main" val="11585296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9D612D02-9A23-4029-861E-6BA0A29A4545}" type="datetimeFigureOut">
              <a:rPr lang="en-US"/>
              <a:pPr>
                <a:defRPr/>
              </a:pPr>
              <a:t>10/5/2013</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DC9D699-8689-4BEE-9AE3-BE7365CFFDD2}" type="slidenum">
              <a:rPr lang="en-US"/>
              <a:pPr>
                <a:defRPr/>
              </a:pPr>
              <a:t>‹#›</a:t>
            </a:fld>
            <a:endParaRPr lang="en-US"/>
          </a:p>
        </p:txBody>
      </p:sp>
    </p:spTree>
    <p:extLst>
      <p:ext uri="{BB962C8B-B14F-4D97-AF65-F5344CB8AC3E}">
        <p14:creationId xmlns:p14="http://schemas.microsoft.com/office/powerpoint/2010/main" val="243617996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CB643B5-ADB0-498B-97AB-D3A24E42732F}" type="datetimeFigureOut">
              <a:rPr lang="en-US"/>
              <a:pPr>
                <a:defRPr/>
              </a:pPr>
              <a:t>10/5/2013</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D8577FB-3C70-457C-BD6D-CD092C0E2FAA}" type="slidenum">
              <a:rPr lang="en-US"/>
              <a:pPr>
                <a:defRPr/>
              </a:pPr>
              <a:t>‹#›</a:t>
            </a:fld>
            <a:endParaRPr lang="en-US"/>
          </a:p>
        </p:txBody>
      </p:sp>
    </p:spTree>
    <p:extLst>
      <p:ext uri="{BB962C8B-B14F-4D97-AF65-F5344CB8AC3E}">
        <p14:creationId xmlns:p14="http://schemas.microsoft.com/office/powerpoint/2010/main" val="272325128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834D0B9-A122-4978-97CD-0C7F8418546F}" type="datetimeFigureOut">
              <a:rPr lang="en-US"/>
              <a:pPr>
                <a:defRPr/>
              </a:pPr>
              <a:t>10/5/2013</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BDF8A9-E4B3-4B45-A799-273D78231F9F}" type="slidenum">
              <a:rPr lang="en-US"/>
              <a:pPr>
                <a:defRPr/>
              </a:pPr>
              <a:t>‹#›</a:t>
            </a:fld>
            <a:endParaRPr lang="en-US"/>
          </a:p>
        </p:txBody>
      </p:sp>
    </p:spTree>
    <p:extLst>
      <p:ext uri="{BB962C8B-B14F-4D97-AF65-F5344CB8AC3E}">
        <p14:creationId xmlns:p14="http://schemas.microsoft.com/office/powerpoint/2010/main" val="16333579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148B920-9CC2-49BF-BB29-C6A01D755F01}" type="datetimeFigureOut">
              <a:rPr lang="en-US"/>
              <a:pPr>
                <a:defRPr/>
              </a:pPr>
              <a:t>10/5/2013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4D75005-ABD7-447C-9B93-737C2C01EC73}" type="slidenum">
              <a:rPr lang="en-US"/>
              <a:pPr>
                <a:defRPr/>
              </a:pPr>
              <a:t>‹#›</a:t>
            </a:fld>
            <a:endParaRPr lang="en-US"/>
          </a:p>
        </p:txBody>
      </p:sp>
    </p:spTree>
    <p:extLst>
      <p:ext uri="{BB962C8B-B14F-4D97-AF65-F5344CB8AC3E}">
        <p14:creationId xmlns:p14="http://schemas.microsoft.com/office/powerpoint/2010/main" val="323063859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712B8DE-F3A4-4225-8690-DB635695CCF0}" type="datetimeFigureOut">
              <a:rPr lang="en-US"/>
              <a:pPr>
                <a:defRPr/>
              </a:pPr>
              <a:t>10/5/2013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7196BAD-DA50-4B64-B670-D581B2666BC8}" type="slidenum">
              <a:rPr lang="en-US"/>
              <a:pPr>
                <a:defRPr/>
              </a:pPr>
              <a:t>‹#›</a:t>
            </a:fld>
            <a:endParaRPr lang="en-US"/>
          </a:p>
        </p:txBody>
      </p:sp>
    </p:spTree>
    <p:extLst>
      <p:ext uri="{BB962C8B-B14F-4D97-AF65-F5344CB8AC3E}">
        <p14:creationId xmlns:p14="http://schemas.microsoft.com/office/powerpoint/2010/main" val="109191067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candles3.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fld id="{A2BBF43F-70E4-4BDA-8551-B37051923044}" type="datetimeFigureOut">
              <a:rPr lang="en-US"/>
              <a:pPr>
                <a:defRPr/>
              </a:pPr>
              <a:t>10/5/2013</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2BDF0C0A-6191-4C3A-B0B8-EE657DFF74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35"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Lst>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Effect transition="in" filter="fade">
                                      <p:cBhvr>
                                        <p:cTn id="7" dur="2000"/>
                                        <p:tgtEl>
                                          <p:spTgt spid="102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8">
                                            <p:txEl>
                                              <p:pRg st="1" end="1"/>
                                            </p:txEl>
                                          </p:spTgt>
                                        </p:tgtEl>
                                        <p:attrNameLst>
                                          <p:attrName>style.visibility</p:attrName>
                                        </p:attrNameLst>
                                      </p:cBhvr>
                                      <p:to>
                                        <p:strVal val="visible"/>
                                      </p:to>
                                    </p:set>
                                    <p:animEffect transition="in" filter="fade">
                                      <p:cBhvr>
                                        <p:cTn id="10" dur="2000"/>
                                        <p:tgtEl>
                                          <p:spTgt spid="102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28">
                                            <p:txEl>
                                              <p:pRg st="2" end="2"/>
                                            </p:txEl>
                                          </p:spTgt>
                                        </p:tgtEl>
                                        <p:attrNameLst>
                                          <p:attrName>style.visibility</p:attrName>
                                        </p:attrNameLst>
                                      </p:cBhvr>
                                      <p:to>
                                        <p:strVal val="visible"/>
                                      </p:to>
                                    </p:set>
                                    <p:animEffect transition="in" filter="fade">
                                      <p:cBhvr>
                                        <p:cTn id="13" dur="2000"/>
                                        <p:tgtEl>
                                          <p:spTgt spid="102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28">
                                            <p:txEl>
                                              <p:pRg st="3" end="3"/>
                                            </p:txEl>
                                          </p:spTgt>
                                        </p:tgtEl>
                                        <p:attrNameLst>
                                          <p:attrName>style.visibility</p:attrName>
                                        </p:attrNameLst>
                                      </p:cBhvr>
                                      <p:to>
                                        <p:strVal val="visible"/>
                                      </p:to>
                                    </p:set>
                                    <p:animEffect transition="in" filter="fade">
                                      <p:cBhvr>
                                        <p:cTn id="16" dur="2000"/>
                                        <p:tgtEl>
                                          <p:spTgt spid="102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28">
                                            <p:txEl>
                                              <p:pRg st="4" end="4"/>
                                            </p:txEl>
                                          </p:spTgt>
                                        </p:tgtEl>
                                        <p:attrNameLst>
                                          <p:attrName>style.visibility</p:attrName>
                                        </p:attrNameLst>
                                      </p:cBhvr>
                                      <p:to>
                                        <p:strVal val="visible"/>
                                      </p:to>
                                    </p:set>
                                    <p:animEffect transition="in" filter="fade">
                                      <p:cBhvr>
                                        <p:cTn id="19" dur="2000"/>
                                        <p:tgtEl>
                                          <p:spTgt spid="102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build="p">
        <p:tmplLst>
          <p:tmpl lvl="1">
            <p:tnLst>
              <p:par>
                <p:cTn presetID="10" presetClass="entr" presetSubtype="0" fill="hold" nodeType="click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Lst>
      </p:bldP>
    </p:bldLst>
  </p:timing>
  <p:txStyles>
    <p:titleStyle>
      <a:lvl1pPr algn="ctr" rtl="0" eaLnBrk="0" fontAlgn="base" hangingPunct="0">
        <a:spcBef>
          <a:spcPct val="0"/>
        </a:spcBef>
        <a:spcAft>
          <a:spcPct val="0"/>
        </a:spcAft>
        <a:defRPr sz="4400">
          <a:solidFill>
            <a:srgbClr val="500000"/>
          </a:solidFill>
          <a:latin typeface="+mj-lt"/>
          <a:ea typeface="+mj-ea"/>
          <a:cs typeface="+mj-cs"/>
        </a:defRPr>
      </a:lvl1pPr>
      <a:lvl2pPr algn="ctr" rtl="0" eaLnBrk="0" fontAlgn="base" hangingPunct="0">
        <a:spcBef>
          <a:spcPct val="0"/>
        </a:spcBef>
        <a:spcAft>
          <a:spcPct val="0"/>
        </a:spcAft>
        <a:defRPr sz="4400">
          <a:solidFill>
            <a:srgbClr val="500000"/>
          </a:solidFill>
          <a:latin typeface="Century Gothic" pitchFamily="34" charset="0"/>
        </a:defRPr>
      </a:lvl2pPr>
      <a:lvl3pPr algn="ctr" rtl="0" eaLnBrk="0" fontAlgn="base" hangingPunct="0">
        <a:spcBef>
          <a:spcPct val="0"/>
        </a:spcBef>
        <a:spcAft>
          <a:spcPct val="0"/>
        </a:spcAft>
        <a:defRPr sz="4400">
          <a:solidFill>
            <a:srgbClr val="500000"/>
          </a:solidFill>
          <a:latin typeface="Century Gothic" pitchFamily="34" charset="0"/>
        </a:defRPr>
      </a:lvl3pPr>
      <a:lvl4pPr algn="ctr" rtl="0" eaLnBrk="0" fontAlgn="base" hangingPunct="0">
        <a:spcBef>
          <a:spcPct val="0"/>
        </a:spcBef>
        <a:spcAft>
          <a:spcPct val="0"/>
        </a:spcAft>
        <a:defRPr sz="4400">
          <a:solidFill>
            <a:srgbClr val="500000"/>
          </a:solidFill>
          <a:latin typeface="Century Gothic" pitchFamily="34" charset="0"/>
        </a:defRPr>
      </a:lvl4pPr>
      <a:lvl5pPr algn="ctr" rtl="0" eaLnBrk="0" fontAlgn="base" hangingPunct="0">
        <a:spcBef>
          <a:spcPct val="0"/>
        </a:spcBef>
        <a:spcAft>
          <a:spcPct val="0"/>
        </a:spcAft>
        <a:defRPr sz="4400">
          <a:solidFill>
            <a:srgbClr val="500000"/>
          </a:solidFill>
          <a:latin typeface="Century Gothic" pitchFamily="34" charset="0"/>
        </a:defRPr>
      </a:lvl5pPr>
      <a:lvl6pPr marL="457200" algn="ctr" rtl="0" eaLnBrk="1" fontAlgn="base" hangingPunct="1">
        <a:spcBef>
          <a:spcPct val="0"/>
        </a:spcBef>
        <a:spcAft>
          <a:spcPct val="0"/>
        </a:spcAft>
        <a:defRPr sz="4400">
          <a:solidFill>
            <a:schemeClr val="tx2"/>
          </a:solidFill>
          <a:latin typeface="Century Gothic" pitchFamily="34" charset="0"/>
        </a:defRPr>
      </a:lvl6pPr>
      <a:lvl7pPr marL="914400" algn="ctr" rtl="0" eaLnBrk="1" fontAlgn="base" hangingPunct="1">
        <a:spcBef>
          <a:spcPct val="0"/>
        </a:spcBef>
        <a:spcAft>
          <a:spcPct val="0"/>
        </a:spcAft>
        <a:defRPr sz="4400">
          <a:solidFill>
            <a:schemeClr val="tx2"/>
          </a:solidFill>
          <a:latin typeface="Century Gothic" pitchFamily="34" charset="0"/>
        </a:defRPr>
      </a:lvl7pPr>
      <a:lvl8pPr marL="1371600" algn="ctr" rtl="0" eaLnBrk="1" fontAlgn="base" hangingPunct="1">
        <a:spcBef>
          <a:spcPct val="0"/>
        </a:spcBef>
        <a:spcAft>
          <a:spcPct val="0"/>
        </a:spcAft>
        <a:defRPr sz="4400">
          <a:solidFill>
            <a:schemeClr val="tx2"/>
          </a:solidFill>
          <a:latin typeface="Century Gothic" pitchFamily="34" charset="0"/>
        </a:defRPr>
      </a:lvl8pPr>
      <a:lvl9pPr marL="1828800" algn="ctr" rtl="0" eaLnBrk="1" fontAlgn="base" hangingPunct="1">
        <a:spcBef>
          <a:spcPct val="0"/>
        </a:spcBef>
        <a:spcAft>
          <a:spcPct val="0"/>
        </a:spcAft>
        <a:defRPr sz="44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3200">
          <a:solidFill>
            <a:srgbClr val="5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500000"/>
          </a:solidFill>
          <a:latin typeface="+mn-lt"/>
        </a:defRPr>
      </a:lvl2pPr>
      <a:lvl3pPr marL="1143000" indent="-228600" algn="l" rtl="0" eaLnBrk="0" fontAlgn="base" hangingPunct="0">
        <a:spcBef>
          <a:spcPct val="20000"/>
        </a:spcBef>
        <a:spcAft>
          <a:spcPct val="0"/>
        </a:spcAft>
        <a:buChar char="•"/>
        <a:defRPr sz="2400">
          <a:solidFill>
            <a:srgbClr val="500000"/>
          </a:solidFill>
          <a:latin typeface="+mn-lt"/>
        </a:defRPr>
      </a:lvl3pPr>
      <a:lvl4pPr marL="1600200" indent="-228600" algn="l" rtl="0" eaLnBrk="0" fontAlgn="base" hangingPunct="0">
        <a:spcBef>
          <a:spcPct val="20000"/>
        </a:spcBef>
        <a:spcAft>
          <a:spcPct val="0"/>
        </a:spcAft>
        <a:buChar char="–"/>
        <a:defRPr sz="2000">
          <a:solidFill>
            <a:srgbClr val="500000"/>
          </a:solidFill>
          <a:latin typeface="+mn-lt"/>
        </a:defRPr>
      </a:lvl4pPr>
      <a:lvl5pPr marL="2057400" indent="-228600" algn="l" rtl="0" eaLnBrk="0" fontAlgn="base" hangingPunct="0">
        <a:spcBef>
          <a:spcPct val="20000"/>
        </a:spcBef>
        <a:spcAft>
          <a:spcPct val="0"/>
        </a:spcAft>
        <a:buChar char="»"/>
        <a:defRPr sz="2000">
          <a:solidFill>
            <a:srgbClr val="500000"/>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457200" y="609600"/>
            <a:ext cx="7924800" cy="2609850"/>
          </a:xfrm>
        </p:spPr>
        <p:txBody>
          <a:bodyPr/>
          <a:lstStyle/>
          <a:p>
            <a:pPr eaLnBrk="1" hangingPunct="1"/>
            <a:r>
              <a:rPr lang="en-US" b="1" u="sng" dirty="0" smtClean="0"/>
              <a:t>Talents</a:t>
            </a:r>
            <a:r>
              <a:rPr lang="en-US" b="1" dirty="0" smtClean="0"/>
              <a:t/>
            </a:r>
            <a:br>
              <a:rPr lang="en-US" b="1" dirty="0" smtClean="0"/>
            </a:br>
            <a:r>
              <a:rPr lang="en-US" b="1" dirty="0" smtClean="0"/>
              <a:t>“…</a:t>
            </a:r>
            <a:r>
              <a:rPr lang="en-US" dirty="0" smtClean="0"/>
              <a:t>to </a:t>
            </a:r>
            <a:r>
              <a:rPr lang="en-US" dirty="0"/>
              <a:t>each according to his own </a:t>
            </a:r>
            <a:r>
              <a:rPr lang="en-US" dirty="0" smtClean="0"/>
              <a:t>ability” (Matt 25)</a:t>
            </a:r>
          </a:p>
        </p:txBody>
      </p:sp>
      <p:sp>
        <p:nvSpPr>
          <p:cNvPr id="3075" name="Subtitle 2"/>
          <p:cNvSpPr>
            <a:spLocks noGrp="1"/>
          </p:cNvSpPr>
          <p:nvPr>
            <p:ph type="subTitle" idx="1"/>
          </p:nvPr>
        </p:nvSpPr>
        <p:spPr>
          <a:xfrm>
            <a:off x="1219200" y="4724400"/>
            <a:ext cx="7086600" cy="1752600"/>
          </a:xfrm>
        </p:spPr>
        <p:txBody>
          <a:bodyPr/>
          <a:lstStyle/>
          <a:p>
            <a:pPr eaLnBrk="1" hangingPunct="1"/>
            <a:r>
              <a:rPr lang="en-US" dirty="0" smtClean="0"/>
              <a:t> </a:t>
            </a:r>
          </a:p>
        </p:txBody>
      </p:sp>
      <p:pic>
        <p:nvPicPr>
          <p:cNvPr id="2050" name="Picture 2" descr="http://vlasiostsotsonis.gr/i/e/A2_01.jpg"/>
          <p:cNvPicPr>
            <a:picLocks noChangeAspect="1" noChangeArrowheads="1"/>
          </p:cNvPicPr>
          <p:nvPr/>
        </p:nvPicPr>
        <p:blipFill rotWithShape="1">
          <a:blip r:embed="rId3">
            <a:extLst>
              <a:ext uri="{28A0092B-C50C-407E-A947-70E740481C1C}">
                <a14:useLocalDpi xmlns:a14="http://schemas.microsoft.com/office/drawing/2010/main" val="0"/>
              </a:ext>
            </a:extLst>
          </a:blip>
          <a:srcRect t="27243" b="24170"/>
          <a:stretch/>
        </p:blipFill>
        <p:spPr bwMode="auto">
          <a:xfrm>
            <a:off x="990600" y="3276600"/>
            <a:ext cx="7429500" cy="26749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4" name="Picture 2" descr="http://dragon.uml.edu/psych/depth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5860" y="457200"/>
            <a:ext cx="3362325" cy="3362325"/>
          </a:xfrm>
          <a:prstGeom prst="rect">
            <a:avLst/>
          </a:prstGeom>
          <a:noFill/>
          <a:extLst>
            <a:ext uri="{909E8E84-426E-40DD-AFC4-6F175D3DCCD1}">
              <a14:hiddenFill xmlns:a14="http://schemas.microsoft.com/office/drawing/2010/main">
                <a:solidFill>
                  <a:srgbClr val="FFFFFF"/>
                </a:solidFill>
              </a14:hiddenFill>
            </a:ext>
          </a:extLst>
        </p:spPr>
      </p:pic>
      <p:sp>
        <p:nvSpPr>
          <p:cNvPr id="7170" name="Title 1"/>
          <p:cNvSpPr>
            <a:spLocks noGrp="1"/>
          </p:cNvSpPr>
          <p:nvPr>
            <p:ph type="title"/>
          </p:nvPr>
        </p:nvSpPr>
        <p:spPr/>
        <p:txBody>
          <a:bodyPr/>
          <a:lstStyle/>
          <a:p>
            <a:pPr eaLnBrk="1" hangingPunct="1"/>
            <a:r>
              <a:rPr lang="en-US" dirty="0"/>
              <a:t>Strengthening the Mind</a:t>
            </a:r>
            <a:endParaRPr lang="en-US" dirty="0" smtClean="0"/>
          </a:p>
        </p:txBody>
      </p:sp>
      <p:sp>
        <p:nvSpPr>
          <p:cNvPr id="7171" name="Content Placeholder 2"/>
          <p:cNvSpPr>
            <a:spLocks noGrp="1"/>
          </p:cNvSpPr>
          <p:nvPr>
            <p:ph idx="1"/>
          </p:nvPr>
        </p:nvSpPr>
        <p:spPr>
          <a:xfrm>
            <a:off x="457200" y="1066800"/>
            <a:ext cx="8229600" cy="5638800"/>
          </a:xfrm>
        </p:spPr>
        <p:txBody>
          <a:bodyPr/>
          <a:lstStyle/>
          <a:p>
            <a:pPr eaLnBrk="1" hangingPunct="1"/>
            <a:r>
              <a:rPr lang="en-US" dirty="0" smtClean="0"/>
              <a:t>Depth:</a:t>
            </a:r>
          </a:p>
          <a:p>
            <a:pPr lvl="1" eaLnBrk="1" hangingPunct="1"/>
            <a:r>
              <a:rPr lang="en-US" dirty="0" smtClean="0"/>
              <a:t>From shallow to deep thinking</a:t>
            </a:r>
          </a:p>
          <a:p>
            <a:pPr lvl="1" eaLnBrk="1" hangingPunct="1"/>
            <a:r>
              <a:rPr lang="en-US" dirty="0" smtClean="0"/>
              <a:t>What are all the consequences,</a:t>
            </a:r>
            <a:br>
              <a:rPr lang="en-US" dirty="0" smtClean="0"/>
            </a:br>
            <a:r>
              <a:rPr lang="en-US" dirty="0" smtClean="0"/>
              <a:t>factors, inputs, outputs</a:t>
            </a:r>
          </a:p>
          <a:p>
            <a:pPr lvl="1" eaLnBrk="1" hangingPunct="1"/>
            <a:r>
              <a:rPr lang="en-US" dirty="0" smtClean="0"/>
              <a:t>Remedies</a:t>
            </a:r>
          </a:p>
          <a:p>
            <a:pPr lvl="1" eaLnBrk="1" hangingPunct="1"/>
            <a:r>
              <a:rPr lang="en-US" dirty="0" smtClean="0"/>
              <a:t>What if…</a:t>
            </a:r>
          </a:p>
          <a:p>
            <a:pPr lvl="1" eaLnBrk="1" hangingPunct="1"/>
            <a:r>
              <a:rPr lang="en-US" i="1" dirty="0" smtClean="0"/>
              <a:t>“For which of you, intending to build a tower, does not </a:t>
            </a:r>
            <a:r>
              <a:rPr lang="en-US" i="1" u="sng" dirty="0" smtClean="0"/>
              <a:t>sit down first and count the cost</a:t>
            </a:r>
            <a:r>
              <a:rPr lang="en-US" i="1" dirty="0" smtClean="0"/>
              <a:t>, whether he has enough to finish it— </a:t>
            </a:r>
            <a:r>
              <a:rPr lang="en-US" i="1" baseline="30000" dirty="0" smtClean="0"/>
              <a:t> </a:t>
            </a:r>
            <a:r>
              <a:rPr lang="en-US" i="1" dirty="0" smtClean="0"/>
              <a:t>lest, after he has laid the foundation, and is not able to finish, all who see it begin to mock him…” (</a:t>
            </a:r>
            <a:r>
              <a:rPr lang="en-US" i="1" dirty="0" err="1" smtClean="0"/>
              <a:t>Lk</a:t>
            </a:r>
            <a:r>
              <a:rPr lang="en-US" i="1" dirty="0" smtClean="0"/>
              <a:t> 14:28-29)</a:t>
            </a:r>
          </a:p>
        </p:txBody>
      </p:sp>
    </p:spTree>
    <p:extLst>
      <p:ext uri="{BB962C8B-B14F-4D97-AF65-F5344CB8AC3E}">
        <p14:creationId xmlns:p14="http://schemas.microsoft.com/office/powerpoint/2010/main" val="3354637309"/>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20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fade">
                                      <p:cBhvr>
                                        <p:cTn id="12" dur="2000"/>
                                        <p:tgtEl>
                                          <p:spTgt spid="7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fade">
                                      <p:cBhvr>
                                        <p:cTn id="17" dur="2000"/>
                                        <p:tgtEl>
                                          <p:spTgt spid="71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71">
                                            <p:txEl>
                                              <p:pRg st="3" end="3"/>
                                            </p:txEl>
                                          </p:spTgt>
                                        </p:tgtEl>
                                        <p:attrNameLst>
                                          <p:attrName>style.visibility</p:attrName>
                                        </p:attrNameLst>
                                      </p:cBhvr>
                                      <p:to>
                                        <p:strVal val="visible"/>
                                      </p:to>
                                    </p:set>
                                    <p:animEffect transition="in" filter="fade">
                                      <p:cBhvr>
                                        <p:cTn id="22" dur="2000"/>
                                        <p:tgtEl>
                                          <p:spTgt spid="71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171">
                                            <p:txEl>
                                              <p:pRg st="4" end="4"/>
                                            </p:txEl>
                                          </p:spTgt>
                                        </p:tgtEl>
                                        <p:attrNameLst>
                                          <p:attrName>style.visibility</p:attrName>
                                        </p:attrNameLst>
                                      </p:cBhvr>
                                      <p:to>
                                        <p:strVal val="visible"/>
                                      </p:to>
                                    </p:set>
                                    <p:animEffect transition="in" filter="fade">
                                      <p:cBhvr>
                                        <p:cTn id="27" dur="2000"/>
                                        <p:tgtEl>
                                          <p:spTgt spid="71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171">
                                            <p:txEl>
                                              <p:pRg st="5" end="5"/>
                                            </p:txEl>
                                          </p:spTgt>
                                        </p:tgtEl>
                                        <p:attrNameLst>
                                          <p:attrName>style.visibility</p:attrName>
                                        </p:attrNameLst>
                                      </p:cBhvr>
                                      <p:to>
                                        <p:strVal val="visible"/>
                                      </p:to>
                                    </p:set>
                                    <p:animEffect transition="in" filter="fade">
                                      <p:cBhvr>
                                        <p:cTn id="32" dur="20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8" name="Picture 2" descr="http://3.bp.blogspot.com/-nzxhlFfMeUE/T2CkI7dwaOI/AAAAAAAAIBI/bfoyzuokUmY/s640/A+garden+enclosed+is+my+sister,+my+spouse.+There+are+the+cypress+with+nard+and+fragrant+trees+of+all+Lebanon+and+all+the+finest+perfumes.+Office+of+the+Assumption.jpg"/>
          <p:cNvPicPr>
            <a:picLocks noChangeAspect="1" noChangeArrowheads="1"/>
          </p:cNvPicPr>
          <p:nvPr/>
        </p:nvPicPr>
        <p:blipFill rotWithShape="1">
          <a:blip r:embed="rId2">
            <a:extLst>
              <a:ext uri="{28A0092B-C50C-407E-A947-70E740481C1C}">
                <a14:useLocalDpi xmlns:a14="http://schemas.microsoft.com/office/drawing/2010/main" val="0"/>
              </a:ext>
            </a:extLst>
          </a:blip>
          <a:srcRect t="23051"/>
          <a:stretch/>
        </p:blipFill>
        <p:spPr bwMode="auto">
          <a:xfrm>
            <a:off x="6592136" y="20472"/>
            <a:ext cx="2551864" cy="3808271"/>
          </a:xfrm>
          <a:prstGeom prst="rect">
            <a:avLst/>
          </a:prstGeom>
          <a:noFill/>
          <a:extLst>
            <a:ext uri="{909E8E84-426E-40DD-AFC4-6F175D3DCCD1}">
              <a14:hiddenFill xmlns:a14="http://schemas.microsoft.com/office/drawing/2010/main">
                <a:solidFill>
                  <a:srgbClr val="FFFFFF"/>
                </a:solidFill>
              </a14:hiddenFill>
            </a:ext>
          </a:extLst>
        </p:spPr>
      </p:pic>
      <p:sp>
        <p:nvSpPr>
          <p:cNvPr id="8194" name="Title 1"/>
          <p:cNvSpPr>
            <a:spLocks noGrp="1"/>
          </p:cNvSpPr>
          <p:nvPr>
            <p:ph type="title"/>
          </p:nvPr>
        </p:nvSpPr>
        <p:spPr/>
        <p:txBody>
          <a:bodyPr/>
          <a:lstStyle/>
          <a:p>
            <a:r>
              <a:rPr lang="en-US" dirty="0"/>
              <a:t>Strengthening the Mind</a:t>
            </a:r>
            <a:endParaRPr lang="en-US" dirty="0" smtClean="0"/>
          </a:p>
        </p:txBody>
      </p:sp>
      <p:sp>
        <p:nvSpPr>
          <p:cNvPr id="8195" name="Content Placeholder 2"/>
          <p:cNvSpPr>
            <a:spLocks noGrp="1"/>
          </p:cNvSpPr>
          <p:nvPr>
            <p:ph idx="1"/>
          </p:nvPr>
        </p:nvSpPr>
        <p:spPr/>
        <p:txBody>
          <a:bodyPr/>
          <a:lstStyle/>
          <a:p>
            <a:pPr eaLnBrk="1" hangingPunct="1"/>
            <a:r>
              <a:rPr lang="en-US" dirty="0" smtClean="0"/>
              <a:t>Purity:</a:t>
            </a:r>
          </a:p>
          <a:p>
            <a:pPr lvl="1" eaLnBrk="1" hangingPunct="1"/>
            <a:r>
              <a:rPr lang="en-US" dirty="0" smtClean="0"/>
              <a:t>Test/discern the thoughts</a:t>
            </a:r>
          </a:p>
          <a:p>
            <a:pPr lvl="1" eaLnBrk="1" hangingPunct="1"/>
            <a:r>
              <a:rPr lang="en-US" dirty="0" smtClean="0"/>
              <a:t>Do not continue in every thought</a:t>
            </a:r>
          </a:p>
          <a:p>
            <a:pPr lvl="1" eaLnBrk="1" hangingPunct="1"/>
            <a:r>
              <a:rPr lang="en-US" dirty="0" smtClean="0"/>
              <a:t>Set guards: thoughts, senses, feelings…</a:t>
            </a:r>
          </a:p>
          <a:p>
            <a:pPr lvl="2" eaLnBrk="1" hangingPunct="1"/>
            <a:r>
              <a:rPr lang="en-US" dirty="0" smtClean="0"/>
              <a:t>Not </a:t>
            </a:r>
            <a:r>
              <a:rPr lang="en-US" dirty="0"/>
              <a:t>an open doorway</a:t>
            </a:r>
            <a:r>
              <a:rPr lang="en-US" dirty="0" smtClean="0"/>
              <a:t>.</a:t>
            </a:r>
          </a:p>
          <a:p>
            <a:pPr lvl="2" eaLnBrk="1" hangingPunct="1"/>
            <a:r>
              <a:rPr lang="en-US" i="1" dirty="0" smtClean="0"/>
              <a:t>“A </a:t>
            </a:r>
            <a:r>
              <a:rPr lang="en-US" b="1" i="1" dirty="0"/>
              <a:t>garden</a:t>
            </a:r>
            <a:r>
              <a:rPr lang="en-US" i="1" dirty="0"/>
              <a:t> </a:t>
            </a:r>
            <a:r>
              <a:rPr lang="en-US" b="1" i="1" dirty="0"/>
              <a:t>enclosed</a:t>
            </a:r>
            <a:r>
              <a:rPr lang="en-US" i="1" dirty="0"/>
              <a:t> Is my sister, my spouse, </a:t>
            </a:r>
            <a:r>
              <a:rPr lang="en-US" i="1" dirty="0" smtClean="0"/>
              <a:t/>
            </a:r>
            <a:br>
              <a:rPr lang="en-US" i="1" dirty="0" smtClean="0"/>
            </a:br>
            <a:r>
              <a:rPr lang="en-US" i="1" dirty="0" smtClean="0"/>
              <a:t>A </a:t>
            </a:r>
            <a:r>
              <a:rPr lang="en-US" i="1" u="sng" dirty="0"/>
              <a:t>spring shut up</a:t>
            </a:r>
            <a:r>
              <a:rPr lang="en-US" i="1" dirty="0"/>
              <a:t>, A </a:t>
            </a:r>
            <a:r>
              <a:rPr lang="en-US" i="1" u="sng" dirty="0"/>
              <a:t>fountain sealed</a:t>
            </a:r>
            <a:r>
              <a:rPr lang="en-US" i="1" dirty="0" smtClean="0"/>
              <a:t>.” (Song 4:12)</a:t>
            </a:r>
          </a:p>
          <a:p>
            <a:pPr lvl="2" eaLnBrk="1" hangingPunct="1"/>
            <a:r>
              <a:rPr lang="en-US" i="1" dirty="0" smtClean="0"/>
              <a:t>“Praise </a:t>
            </a:r>
            <a:r>
              <a:rPr lang="en-US" i="1" dirty="0"/>
              <a:t>the </a:t>
            </a:r>
            <a:r>
              <a:rPr lang="en-US" i="1" cap="small" dirty="0"/>
              <a:t>Lord</a:t>
            </a:r>
            <a:r>
              <a:rPr lang="en-US" i="1" dirty="0"/>
              <a:t>, O </a:t>
            </a:r>
            <a:r>
              <a:rPr lang="en-US" i="1" dirty="0" smtClean="0"/>
              <a:t>Jerusalem! Praise </a:t>
            </a:r>
            <a:r>
              <a:rPr lang="en-US" i="1" dirty="0"/>
              <a:t>your God, O Zion!</a:t>
            </a:r>
            <a:br>
              <a:rPr lang="en-US" i="1" dirty="0"/>
            </a:br>
            <a:r>
              <a:rPr lang="en-US" i="1" dirty="0" smtClean="0"/>
              <a:t>For </a:t>
            </a:r>
            <a:r>
              <a:rPr lang="en-US" i="1" dirty="0"/>
              <a:t>He has </a:t>
            </a:r>
            <a:r>
              <a:rPr lang="en-US" i="1" u="sng" dirty="0"/>
              <a:t>strengthened the bars of your </a:t>
            </a:r>
            <a:r>
              <a:rPr lang="en-US" i="1" u="sng" dirty="0" smtClean="0"/>
              <a:t>gates</a:t>
            </a:r>
            <a:r>
              <a:rPr lang="en-US" i="1" dirty="0" smtClean="0"/>
              <a:t>” (Ps 147)</a:t>
            </a:r>
          </a:p>
          <a:p>
            <a:pPr lvl="2" eaLnBrk="1" hangingPunct="1"/>
            <a:r>
              <a:rPr lang="en-US" i="1" dirty="0" smtClean="0"/>
              <a:t>You </a:t>
            </a:r>
            <a:r>
              <a:rPr lang="en-US" i="1" dirty="0"/>
              <a:t>cannot prevent the birds of sorrow </a:t>
            </a:r>
            <a:r>
              <a:rPr lang="en-US" i="1" dirty="0" smtClean="0"/>
              <a:t>from flying </a:t>
            </a:r>
            <a:r>
              <a:rPr lang="en-US" i="1" dirty="0"/>
              <a:t>over your head, but you can prevent </a:t>
            </a:r>
            <a:r>
              <a:rPr lang="en-US" i="1" dirty="0" smtClean="0"/>
              <a:t>them from </a:t>
            </a:r>
            <a:r>
              <a:rPr lang="en-US" i="1" dirty="0"/>
              <a:t>building nests in your hair. (</a:t>
            </a:r>
            <a:r>
              <a:rPr lang="en-US" i="1" dirty="0" smtClean="0"/>
              <a:t>Chinese Proverb)</a:t>
            </a:r>
          </a:p>
          <a:p>
            <a:pPr lvl="1" eaLnBrk="1" hangingPunct="1"/>
            <a:r>
              <a:rPr lang="en-US" dirty="0" smtClean="0"/>
              <a:t>Do not be a parrot!  </a:t>
            </a:r>
          </a:p>
          <a:p>
            <a:pPr lvl="2" eaLnBrk="1" hangingPunct="1"/>
            <a:r>
              <a:rPr lang="en-US" dirty="0" smtClean="0"/>
              <a:t>Story: parrot and old lady</a:t>
            </a:r>
            <a:endParaRPr lang="en-US" dirty="0"/>
          </a:p>
          <a:p>
            <a:pPr lvl="1"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195">
                                            <p:txEl>
                                              <p:pRg st="4" end="4"/>
                                            </p:txEl>
                                          </p:spTgt>
                                        </p:tgtEl>
                                        <p:attrNameLst>
                                          <p:attrName>style.visibility</p:attrName>
                                        </p:attrNameLst>
                                      </p:cBhvr>
                                      <p:to>
                                        <p:strVal val="visible"/>
                                      </p:to>
                                    </p:set>
                                    <p:animEffect transition="in" filter="fade">
                                      <p:cBhvr>
                                        <p:cTn id="25" dur="2000"/>
                                        <p:tgtEl>
                                          <p:spTgt spid="8195">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195">
                                            <p:txEl>
                                              <p:pRg st="5" end="5"/>
                                            </p:txEl>
                                          </p:spTgt>
                                        </p:tgtEl>
                                        <p:attrNameLst>
                                          <p:attrName>style.visibility</p:attrName>
                                        </p:attrNameLst>
                                      </p:cBhvr>
                                      <p:to>
                                        <p:strVal val="visible"/>
                                      </p:to>
                                    </p:set>
                                    <p:animEffect transition="in" filter="fade">
                                      <p:cBhvr>
                                        <p:cTn id="28" dur="2000"/>
                                        <p:tgtEl>
                                          <p:spTgt spid="8195">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195">
                                            <p:txEl>
                                              <p:pRg st="6" end="6"/>
                                            </p:txEl>
                                          </p:spTgt>
                                        </p:tgtEl>
                                        <p:attrNameLst>
                                          <p:attrName>style.visibility</p:attrName>
                                        </p:attrNameLst>
                                      </p:cBhvr>
                                      <p:to>
                                        <p:strVal val="visible"/>
                                      </p:to>
                                    </p:set>
                                    <p:animEffect transition="in" filter="fade">
                                      <p:cBhvr>
                                        <p:cTn id="31" dur="2000"/>
                                        <p:tgtEl>
                                          <p:spTgt spid="8195">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195">
                                            <p:txEl>
                                              <p:pRg st="7" end="7"/>
                                            </p:txEl>
                                          </p:spTgt>
                                        </p:tgtEl>
                                        <p:attrNameLst>
                                          <p:attrName>style.visibility</p:attrName>
                                        </p:attrNameLst>
                                      </p:cBhvr>
                                      <p:to>
                                        <p:strVal val="visible"/>
                                      </p:to>
                                    </p:set>
                                    <p:animEffect transition="in" filter="fade">
                                      <p:cBhvr>
                                        <p:cTn id="34" dur="2000"/>
                                        <p:tgtEl>
                                          <p:spTgt spid="8195">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195">
                                            <p:txEl>
                                              <p:pRg st="8" end="8"/>
                                            </p:txEl>
                                          </p:spTgt>
                                        </p:tgtEl>
                                        <p:attrNameLst>
                                          <p:attrName>style.visibility</p:attrName>
                                        </p:attrNameLst>
                                      </p:cBhvr>
                                      <p:to>
                                        <p:strVal val="visible"/>
                                      </p:to>
                                    </p:set>
                                    <p:animEffect transition="in" filter="fade">
                                      <p:cBhvr>
                                        <p:cTn id="39" dur="2000"/>
                                        <p:tgtEl>
                                          <p:spTgt spid="8195">
                                            <p:txEl>
                                              <p:pRg st="8" end="8"/>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8195">
                                            <p:txEl>
                                              <p:pRg st="9" end="9"/>
                                            </p:txEl>
                                          </p:spTgt>
                                        </p:tgtEl>
                                        <p:attrNameLst>
                                          <p:attrName>style.visibility</p:attrName>
                                        </p:attrNameLst>
                                      </p:cBhvr>
                                      <p:to>
                                        <p:strVal val="visible"/>
                                      </p:to>
                                    </p:set>
                                    <p:animEffect transition="in" filter="fade">
                                      <p:cBhvr>
                                        <p:cTn id="42" dur="2000"/>
                                        <p:tgtEl>
                                          <p:spTgt spid="819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a:t>Strengthening the Mind</a:t>
            </a:r>
            <a:endParaRPr lang="en-US" dirty="0" smtClean="0"/>
          </a:p>
        </p:txBody>
      </p:sp>
      <p:sp>
        <p:nvSpPr>
          <p:cNvPr id="8195" name="Content Placeholder 2"/>
          <p:cNvSpPr>
            <a:spLocks noGrp="1"/>
          </p:cNvSpPr>
          <p:nvPr>
            <p:ph idx="1"/>
          </p:nvPr>
        </p:nvSpPr>
        <p:spPr/>
        <p:txBody>
          <a:bodyPr/>
          <a:lstStyle/>
          <a:p>
            <a:pPr eaLnBrk="1" hangingPunct="1"/>
            <a:r>
              <a:rPr lang="en-US" dirty="0"/>
              <a:t>Decisiveness</a:t>
            </a:r>
          </a:p>
          <a:p>
            <a:pPr lvl="1" eaLnBrk="1" hangingPunct="1"/>
            <a:r>
              <a:rPr lang="en-US" dirty="0"/>
              <a:t>Be able to made decisions</a:t>
            </a:r>
          </a:p>
          <a:p>
            <a:pPr lvl="1" eaLnBrk="1" hangingPunct="1"/>
            <a:r>
              <a:rPr lang="en-US" dirty="0"/>
              <a:t>Let me first ask: mom, dad, my guide, my wife…</a:t>
            </a:r>
          </a:p>
          <a:p>
            <a:pPr lvl="1" eaLnBrk="1" hangingPunct="1"/>
            <a:r>
              <a:rPr lang="en-US" dirty="0"/>
              <a:t>Maturity – accept the consequences of bad decisions</a:t>
            </a:r>
          </a:p>
          <a:p>
            <a:pPr lvl="1" eaLnBrk="1" hangingPunct="1"/>
            <a:endParaRPr lang="en-US" dirty="0" smtClean="0"/>
          </a:p>
        </p:txBody>
      </p:sp>
      <p:pic>
        <p:nvPicPr>
          <p:cNvPr id="5" name="Picture 2" descr="http://timothywebb.files.wordpress.com/2013/05/decisiveness.jpg?w=25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505200"/>
            <a:ext cx="2466975" cy="184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580539"/>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a:t>Strengthening the Mind</a:t>
            </a:r>
            <a:endParaRPr lang="en-US" dirty="0" smtClean="0"/>
          </a:p>
        </p:txBody>
      </p:sp>
      <p:sp>
        <p:nvSpPr>
          <p:cNvPr id="8195" name="Content Placeholder 2"/>
          <p:cNvSpPr>
            <a:spLocks noGrp="1"/>
          </p:cNvSpPr>
          <p:nvPr>
            <p:ph idx="1"/>
          </p:nvPr>
        </p:nvSpPr>
        <p:spPr/>
        <p:txBody>
          <a:bodyPr/>
          <a:lstStyle/>
          <a:p>
            <a:pPr eaLnBrk="1" hangingPunct="1"/>
            <a:r>
              <a:rPr lang="en-US" dirty="0"/>
              <a:t>Righteousness</a:t>
            </a:r>
          </a:p>
          <a:p>
            <a:pPr lvl="1" eaLnBrk="1" hangingPunct="1"/>
            <a:r>
              <a:rPr lang="en-US" dirty="0"/>
              <a:t>Some use their mind in evil ways:</a:t>
            </a:r>
          </a:p>
          <a:p>
            <a:pPr lvl="2" eaLnBrk="1" hangingPunct="1"/>
            <a:r>
              <a:rPr lang="en-US" dirty="0"/>
              <a:t>deceit, guile, dishonesty, contention, fraud, …</a:t>
            </a:r>
          </a:p>
          <a:p>
            <a:pPr lvl="2" eaLnBrk="1" hangingPunct="1"/>
            <a:r>
              <a:rPr lang="en-US" dirty="0"/>
              <a:t>“</a:t>
            </a:r>
            <a:r>
              <a:rPr lang="en-US" dirty="0" err="1"/>
              <a:t>Obamacare</a:t>
            </a:r>
            <a:r>
              <a:rPr lang="en-US" dirty="0"/>
              <a:t>”</a:t>
            </a:r>
          </a:p>
          <a:p>
            <a:pPr lvl="1" eaLnBrk="1" hangingPunct="1"/>
            <a:r>
              <a:rPr lang="en-US" i="1" dirty="0"/>
              <a:t>“Oh, let the wickedness of the wicked come to an end, But establish the just; For the righteous God </a:t>
            </a:r>
            <a:r>
              <a:rPr lang="en-US" b="1" i="1" dirty="0"/>
              <a:t>tests</a:t>
            </a:r>
            <a:r>
              <a:rPr lang="en-US" i="1" dirty="0"/>
              <a:t> the hearts and </a:t>
            </a:r>
            <a:r>
              <a:rPr lang="en-US" b="1" i="1" dirty="0"/>
              <a:t>minds</a:t>
            </a:r>
            <a:r>
              <a:rPr lang="en-US" i="1" dirty="0"/>
              <a:t>.” (Ps 7:9)</a:t>
            </a:r>
          </a:p>
          <a:p>
            <a:pPr lvl="1" eaLnBrk="1" hangingPunct="1"/>
            <a:endParaRPr lang="en-US" dirty="0" smtClean="0"/>
          </a:p>
        </p:txBody>
      </p:sp>
      <p:pic>
        <p:nvPicPr>
          <p:cNvPr id="6" name="Picture 2" descr="http://beforeitsnews.com/mediadrop/uploads/2013/38/f6f12137be34027becf49a0b334fa4166e7c78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4119154"/>
            <a:ext cx="2819400" cy="2738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575249"/>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fade">
                                      <p:cBhvr>
                                        <p:cTn id="15" dur="2000"/>
                                        <p:tgtEl>
                                          <p:spTgt spid="819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195">
                                            <p:txEl>
                                              <p:pRg st="3" end="3"/>
                                            </p:txEl>
                                          </p:spTgt>
                                        </p:tgtEl>
                                        <p:attrNameLst>
                                          <p:attrName>style.visibility</p:attrName>
                                        </p:attrNameLst>
                                      </p:cBhvr>
                                      <p:to>
                                        <p:strVal val="visible"/>
                                      </p:to>
                                    </p:set>
                                    <p:animEffect transition="in" filter="fade">
                                      <p:cBhvr>
                                        <p:cTn id="18" dur="2000"/>
                                        <p:tgtEl>
                                          <p:spTgt spid="819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animEffect transition="in" filter="fade">
                                      <p:cBhvr>
                                        <p:cTn id="23" dur="2000"/>
                                        <p:tgtEl>
                                          <p:spTgt spid="81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uiExpand="1" build="p" bldLvl="2"/>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4" descr="http://www.wordexplain.com/images/be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3048000"/>
            <a:ext cx="3048000" cy="2085976"/>
          </a:xfrm>
          <a:prstGeom prst="rect">
            <a:avLst/>
          </a:prstGeom>
          <a:noFill/>
          <a:extLst>
            <a:ext uri="{909E8E84-426E-40DD-AFC4-6F175D3DCCD1}">
              <a14:hiddenFill xmlns:a14="http://schemas.microsoft.com/office/drawing/2010/main">
                <a:solidFill>
                  <a:srgbClr val="FFFFFF"/>
                </a:solidFill>
              </a14:hiddenFill>
            </a:ext>
          </a:extLst>
        </p:spPr>
      </p:pic>
      <p:sp>
        <p:nvSpPr>
          <p:cNvPr id="8194" name="Title 1"/>
          <p:cNvSpPr>
            <a:spLocks noGrp="1"/>
          </p:cNvSpPr>
          <p:nvPr>
            <p:ph type="title"/>
          </p:nvPr>
        </p:nvSpPr>
        <p:spPr/>
        <p:txBody>
          <a:bodyPr/>
          <a:lstStyle/>
          <a:p>
            <a:r>
              <a:rPr lang="en-US" dirty="0"/>
              <a:t>Investing the Mind Talent</a:t>
            </a:r>
            <a:endParaRPr lang="en-US" dirty="0" smtClean="0"/>
          </a:p>
        </p:txBody>
      </p:sp>
      <p:sp>
        <p:nvSpPr>
          <p:cNvPr id="8195" name="Content Placeholder 2"/>
          <p:cNvSpPr>
            <a:spLocks noGrp="1"/>
          </p:cNvSpPr>
          <p:nvPr>
            <p:ph idx="1"/>
          </p:nvPr>
        </p:nvSpPr>
        <p:spPr>
          <a:xfrm>
            <a:off x="457200" y="1066800"/>
            <a:ext cx="8229600" cy="5181600"/>
          </a:xfrm>
        </p:spPr>
        <p:txBody>
          <a:bodyPr/>
          <a:lstStyle/>
          <a:p>
            <a:pPr eaLnBrk="1" hangingPunct="1"/>
            <a:r>
              <a:rPr lang="en-US" i="1" dirty="0"/>
              <a:t>‘Lord, you delivered to me </a:t>
            </a:r>
            <a:r>
              <a:rPr lang="en-US" i="1" dirty="0" smtClean="0"/>
              <a:t>the talent of Mind; </a:t>
            </a:r>
            <a:r>
              <a:rPr lang="en-US" i="1" dirty="0"/>
              <a:t>look, I have gained </a:t>
            </a:r>
            <a:r>
              <a:rPr lang="en-US" i="1" dirty="0" smtClean="0"/>
              <a:t>more </a:t>
            </a:r>
            <a:r>
              <a:rPr lang="en-US" i="1" dirty="0"/>
              <a:t>talents </a:t>
            </a:r>
            <a:r>
              <a:rPr lang="en-US" i="1" dirty="0" smtClean="0"/>
              <a:t>besides it:</a:t>
            </a:r>
            <a:endParaRPr lang="en-US" i="1" dirty="0"/>
          </a:p>
          <a:p>
            <a:pPr lvl="1" eaLnBrk="1" hangingPunct="1"/>
            <a:r>
              <a:rPr lang="en-US" i="1" dirty="0"/>
              <a:t>Success in life: spiritual, family, personal</a:t>
            </a:r>
          </a:p>
          <a:p>
            <a:pPr lvl="1" eaLnBrk="1" hangingPunct="1"/>
            <a:r>
              <a:rPr lang="en-US" i="1" dirty="0"/>
              <a:t>Honesty: at work, home, church</a:t>
            </a:r>
          </a:p>
          <a:p>
            <a:pPr lvl="1" eaLnBrk="1" hangingPunct="1"/>
            <a:r>
              <a:rPr lang="en-US" i="1" dirty="0"/>
              <a:t>Understanding: of spirituality, practicality, service</a:t>
            </a:r>
          </a:p>
          <a:p>
            <a:pPr lvl="1" eaLnBrk="1" hangingPunct="1"/>
            <a:r>
              <a:rPr lang="en-US" i="1" dirty="0"/>
              <a:t>Discernment: avoiding satanic traps</a:t>
            </a:r>
          </a:p>
          <a:p>
            <a:pPr lvl="1" eaLnBrk="1" hangingPunct="1"/>
            <a:r>
              <a:rPr lang="en-US" i="1" dirty="0"/>
              <a:t>Depth: in Your commandments</a:t>
            </a:r>
          </a:p>
          <a:p>
            <a:pPr lvl="1" eaLnBrk="1" hangingPunct="1"/>
            <a:r>
              <a:rPr lang="en-US" i="1" dirty="0"/>
              <a:t>Contemplations: on your </a:t>
            </a:r>
            <a:r>
              <a:rPr lang="en-US" i="1" dirty="0" smtClean="0"/>
              <a:t>Words</a:t>
            </a:r>
          </a:p>
          <a:p>
            <a:pPr eaLnBrk="1" hangingPunct="1"/>
            <a:r>
              <a:rPr lang="en-US" i="1" dirty="0"/>
              <a:t>‘Well done, good and faithful servant; you have been faithful over a few things, I will make you ruler over many things. Enter into the joy of your lord.’</a:t>
            </a:r>
          </a:p>
        </p:txBody>
      </p:sp>
    </p:spTree>
    <p:extLst>
      <p:ext uri="{BB962C8B-B14F-4D97-AF65-F5344CB8AC3E}">
        <p14:creationId xmlns:p14="http://schemas.microsoft.com/office/powerpoint/2010/main" val="365710118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195">
                                            <p:txEl>
                                              <p:pRg st="4" end="4"/>
                                            </p:txEl>
                                          </p:spTgt>
                                        </p:tgtEl>
                                        <p:attrNameLst>
                                          <p:attrName>style.visibility</p:attrName>
                                        </p:attrNameLst>
                                      </p:cBhvr>
                                      <p:to>
                                        <p:strVal val="visible"/>
                                      </p:to>
                                    </p:set>
                                    <p:animEffect transition="in" filter="fade">
                                      <p:cBhvr>
                                        <p:cTn id="27" dur="2000"/>
                                        <p:tgtEl>
                                          <p:spTgt spid="819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195">
                                            <p:txEl>
                                              <p:pRg st="5" end="5"/>
                                            </p:txEl>
                                          </p:spTgt>
                                        </p:tgtEl>
                                        <p:attrNameLst>
                                          <p:attrName>style.visibility</p:attrName>
                                        </p:attrNameLst>
                                      </p:cBhvr>
                                      <p:to>
                                        <p:strVal val="visible"/>
                                      </p:to>
                                    </p:set>
                                    <p:animEffect transition="in" filter="fade">
                                      <p:cBhvr>
                                        <p:cTn id="32" dur="2000"/>
                                        <p:tgtEl>
                                          <p:spTgt spid="819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195">
                                            <p:txEl>
                                              <p:pRg st="6" end="6"/>
                                            </p:txEl>
                                          </p:spTgt>
                                        </p:tgtEl>
                                        <p:attrNameLst>
                                          <p:attrName>style.visibility</p:attrName>
                                        </p:attrNameLst>
                                      </p:cBhvr>
                                      <p:to>
                                        <p:strVal val="visible"/>
                                      </p:to>
                                    </p:set>
                                    <p:animEffect transition="in" filter="fade">
                                      <p:cBhvr>
                                        <p:cTn id="37" dur="2000"/>
                                        <p:tgtEl>
                                          <p:spTgt spid="819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195">
                                            <p:txEl>
                                              <p:pRg st="7" end="7"/>
                                            </p:txEl>
                                          </p:spTgt>
                                        </p:tgtEl>
                                        <p:attrNameLst>
                                          <p:attrName>style.visibility</p:attrName>
                                        </p:attrNameLst>
                                      </p:cBhvr>
                                      <p:to>
                                        <p:strVal val="visible"/>
                                      </p:to>
                                    </p:set>
                                    <p:animEffect transition="in" filter="fade">
                                      <p:cBhvr>
                                        <p:cTn id="42" dur="2000"/>
                                        <p:tgtEl>
                                          <p:spTgt spid="819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 name="Picture 2" descr="http://thefuturon.com/blog/wp-content/uploads/2011/07/conscience-angel-devi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4659" y="381001"/>
            <a:ext cx="2408633" cy="2666999"/>
          </a:xfrm>
          <a:prstGeom prst="rect">
            <a:avLst/>
          </a:prstGeom>
          <a:noFill/>
          <a:extLst>
            <a:ext uri="{909E8E84-426E-40DD-AFC4-6F175D3DCCD1}">
              <a14:hiddenFill xmlns:a14="http://schemas.microsoft.com/office/drawing/2010/main">
                <a:solidFill>
                  <a:srgbClr val="FFFFFF"/>
                </a:solidFill>
              </a14:hiddenFill>
            </a:ext>
          </a:extLst>
        </p:spPr>
      </p:pic>
      <p:sp>
        <p:nvSpPr>
          <p:cNvPr id="8194" name="Title 1"/>
          <p:cNvSpPr>
            <a:spLocks noGrp="1"/>
          </p:cNvSpPr>
          <p:nvPr>
            <p:ph type="title"/>
          </p:nvPr>
        </p:nvSpPr>
        <p:spPr/>
        <p:txBody>
          <a:bodyPr/>
          <a:lstStyle/>
          <a:p>
            <a:r>
              <a:rPr lang="en-US" dirty="0"/>
              <a:t>Talent of the Conscience</a:t>
            </a:r>
            <a:endParaRPr lang="en-US" dirty="0" smtClean="0"/>
          </a:p>
        </p:txBody>
      </p:sp>
      <p:sp>
        <p:nvSpPr>
          <p:cNvPr id="8195" name="Content Placeholder 2"/>
          <p:cNvSpPr>
            <a:spLocks noGrp="1"/>
          </p:cNvSpPr>
          <p:nvPr>
            <p:ph idx="1"/>
          </p:nvPr>
        </p:nvSpPr>
        <p:spPr/>
        <p:txBody>
          <a:bodyPr/>
          <a:lstStyle/>
          <a:p>
            <a:pPr eaLnBrk="1" hangingPunct="1"/>
            <a:r>
              <a:rPr lang="en-US" dirty="0"/>
              <a:t>Using the conscience in a righteous way</a:t>
            </a:r>
          </a:p>
          <a:p>
            <a:pPr eaLnBrk="1" hangingPunct="1"/>
            <a:r>
              <a:rPr lang="en-US" dirty="0"/>
              <a:t>Not: “strains out a gnat </a:t>
            </a:r>
            <a:br>
              <a:rPr lang="en-US" dirty="0"/>
            </a:br>
            <a:r>
              <a:rPr lang="en-US" dirty="0"/>
              <a:t>and swallows a camel!”</a:t>
            </a:r>
          </a:p>
          <a:p>
            <a:pPr eaLnBrk="1" hangingPunct="1"/>
            <a:r>
              <a:rPr lang="en-US" dirty="0"/>
              <a:t>Makes righteous decisions and judgments</a:t>
            </a:r>
          </a:p>
          <a:p>
            <a:pPr lvl="1" eaLnBrk="1" hangingPunct="1"/>
            <a:r>
              <a:rPr lang="en-US" i="1" dirty="0"/>
              <a:t>“This being so, I myself always strive to have a </a:t>
            </a:r>
            <a:r>
              <a:rPr lang="en-US" b="1" i="1" dirty="0"/>
              <a:t>conscience</a:t>
            </a:r>
            <a:r>
              <a:rPr lang="en-US" i="1" dirty="0"/>
              <a:t> without offense toward God and men.” (Acts 24:16)</a:t>
            </a:r>
          </a:p>
          <a:p>
            <a:pPr lvl="1" eaLnBrk="1" hangingPunct="1"/>
            <a:r>
              <a:rPr lang="en-US" i="1" dirty="0"/>
              <a:t>“…who show the work of the law written in their hearts, </a:t>
            </a:r>
            <a:r>
              <a:rPr lang="en-US" b="1" i="1" dirty="0"/>
              <a:t>their conscience also bearing witness</a:t>
            </a:r>
            <a:r>
              <a:rPr lang="en-US" i="1" dirty="0"/>
              <a:t>, and between themselves their thoughts </a:t>
            </a:r>
            <a:r>
              <a:rPr lang="en-US" i="1" u="sng" dirty="0"/>
              <a:t>accusing</a:t>
            </a:r>
            <a:r>
              <a:rPr lang="en-US" i="1" dirty="0"/>
              <a:t> or else </a:t>
            </a:r>
            <a:r>
              <a:rPr lang="en-US" i="1" u="sng" dirty="0"/>
              <a:t>excusing</a:t>
            </a:r>
            <a:r>
              <a:rPr lang="en-US" i="1" dirty="0"/>
              <a:t> them” (Rom 2:15)</a:t>
            </a:r>
          </a:p>
        </p:txBody>
      </p:sp>
    </p:spTree>
    <p:extLst>
      <p:ext uri="{BB962C8B-B14F-4D97-AF65-F5344CB8AC3E}">
        <p14:creationId xmlns:p14="http://schemas.microsoft.com/office/powerpoint/2010/main" val="558975958"/>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195">
                                            <p:txEl>
                                              <p:pRg st="4" end="4"/>
                                            </p:txEl>
                                          </p:spTgt>
                                        </p:tgtEl>
                                        <p:attrNameLst>
                                          <p:attrName>style.visibility</p:attrName>
                                        </p:attrNameLst>
                                      </p:cBhvr>
                                      <p:to>
                                        <p:strVal val="visible"/>
                                      </p:to>
                                    </p:set>
                                    <p:animEffect transition="in" filter="fade">
                                      <p:cBhvr>
                                        <p:cTn id="27" dur="2000"/>
                                        <p:tgtEl>
                                          <p:spTgt spid="81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a:t>Strengthening the Conscience</a:t>
            </a:r>
            <a:endParaRPr lang="en-US" dirty="0" smtClean="0"/>
          </a:p>
        </p:txBody>
      </p:sp>
      <p:sp>
        <p:nvSpPr>
          <p:cNvPr id="8195" name="Content Placeholder 2"/>
          <p:cNvSpPr>
            <a:spLocks noGrp="1"/>
          </p:cNvSpPr>
          <p:nvPr>
            <p:ph idx="1"/>
          </p:nvPr>
        </p:nvSpPr>
        <p:spPr/>
        <p:txBody>
          <a:bodyPr/>
          <a:lstStyle/>
          <a:p>
            <a:pPr eaLnBrk="1" hangingPunct="1"/>
            <a:r>
              <a:rPr lang="en-US" dirty="0"/>
              <a:t>Spiritual readings: Bible, Hagiography</a:t>
            </a:r>
          </a:p>
          <a:p>
            <a:pPr eaLnBrk="1" hangingPunct="1"/>
            <a:r>
              <a:rPr lang="en-US" dirty="0"/>
              <a:t>Purification: from external factors</a:t>
            </a:r>
          </a:p>
          <a:p>
            <a:pPr lvl="1" eaLnBrk="1" hangingPunct="1"/>
            <a:r>
              <a:rPr lang="en-US" dirty="0"/>
              <a:t>Social traditions, habits</a:t>
            </a:r>
          </a:p>
          <a:p>
            <a:pPr lvl="1" eaLnBrk="1" hangingPunct="1"/>
            <a:r>
              <a:rPr lang="en-US" dirty="0"/>
              <a:t>People pleasing</a:t>
            </a:r>
          </a:p>
          <a:p>
            <a:pPr lvl="1" eaLnBrk="1" hangingPunct="1"/>
            <a:r>
              <a:rPr lang="en-US" dirty="0"/>
              <a:t>Controlling desires</a:t>
            </a:r>
          </a:p>
        </p:txBody>
      </p:sp>
      <p:pic>
        <p:nvPicPr>
          <p:cNvPr id="4" name="Picture 2" descr="http://jesuschristblog.blog.com/files/2010/04/clearconscienc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3291954"/>
            <a:ext cx="3810000"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975958"/>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8195">
                                            <p:txEl>
                                              <p:pRg st="2" end="2"/>
                                            </p:txEl>
                                          </p:spTgt>
                                        </p:tgtEl>
                                        <p:attrNameLst>
                                          <p:attrName>style.visibility</p:attrName>
                                        </p:attrNameLst>
                                      </p:cBhvr>
                                      <p:to>
                                        <p:strVal val="visible"/>
                                      </p:to>
                                    </p:set>
                                    <p:animEffect transition="in" filter="fade">
                                      <p:cBhvr>
                                        <p:cTn id="16" dur="2000"/>
                                        <p:tgtEl>
                                          <p:spTgt spid="8195">
                                            <p:txEl>
                                              <p:pRg st="2" end="2"/>
                                            </p:txEl>
                                          </p:spTgt>
                                        </p:tgtEl>
                                      </p:cBhvr>
                                    </p:animEffect>
                                  </p:childTnLst>
                                </p:cTn>
                              </p:par>
                            </p:childTnLst>
                          </p:cTn>
                        </p:par>
                        <p:par>
                          <p:cTn id="17" fill="hold">
                            <p:stCondLst>
                              <p:cond delay="4000"/>
                            </p:stCondLst>
                            <p:childTnLst>
                              <p:par>
                                <p:cTn id="18" presetID="10" presetClass="entr" presetSubtype="0" fill="hold" grpId="0" nodeType="afterEffect">
                                  <p:stCondLst>
                                    <p:cond delay="0"/>
                                  </p:stCondLst>
                                  <p:childTnLst>
                                    <p:set>
                                      <p:cBhvr>
                                        <p:cTn id="19" dur="1" fill="hold">
                                          <p:stCondLst>
                                            <p:cond delay="0"/>
                                          </p:stCondLst>
                                        </p:cTn>
                                        <p:tgtEl>
                                          <p:spTgt spid="8195">
                                            <p:txEl>
                                              <p:pRg st="3" end="3"/>
                                            </p:txEl>
                                          </p:spTgt>
                                        </p:tgtEl>
                                        <p:attrNameLst>
                                          <p:attrName>style.visibility</p:attrName>
                                        </p:attrNameLst>
                                      </p:cBhvr>
                                      <p:to>
                                        <p:strVal val="visible"/>
                                      </p:to>
                                    </p:set>
                                    <p:animEffect transition="in" filter="fade">
                                      <p:cBhvr>
                                        <p:cTn id="20" dur="2000"/>
                                        <p:tgtEl>
                                          <p:spTgt spid="8195">
                                            <p:txEl>
                                              <p:pRg st="3" end="3"/>
                                            </p:txEl>
                                          </p:spTgt>
                                        </p:tgtEl>
                                      </p:cBhvr>
                                    </p:animEffect>
                                  </p:childTnLst>
                                </p:cTn>
                              </p:par>
                            </p:childTnLst>
                          </p:cTn>
                        </p:par>
                        <p:par>
                          <p:cTn id="21" fill="hold">
                            <p:stCondLst>
                              <p:cond delay="6000"/>
                            </p:stCondLst>
                            <p:childTnLst>
                              <p:par>
                                <p:cTn id="22" presetID="10" presetClass="entr" presetSubtype="0" fill="hold" grpId="0" nodeType="afterEffect">
                                  <p:stCondLst>
                                    <p:cond delay="0"/>
                                  </p:stCondLst>
                                  <p:childTnLst>
                                    <p:set>
                                      <p:cBhvr>
                                        <p:cTn id="23" dur="1" fill="hold">
                                          <p:stCondLst>
                                            <p:cond delay="0"/>
                                          </p:stCondLst>
                                        </p:cTn>
                                        <p:tgtEl>
                                          <p:spTgt spid="8195">
                                            <p:txEl>
                                              <p:pRg st="4" end="4"/>
                                            </p:txEl>
                                          </p:spTgt>
                                        </p:tgtEl>
                                        <p:attrNameLst>
                                          <p:attrName>style.visibility</p:attrName>
                                        </p:attrNameLst>
                                      </p:cBhvr>
                                      <p:to>
                                        <p:strVal val="visible"/>
                                      </p:to>
                                    </p:set>
                                    <p:animEffect transition="in" filter="fade">
                                      <p:cBhvr>
                                        <p:cTn id="24" dur="2000"/>
                                        <p:tgtEl>
                                          <p:spTgt spid="81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uiExpand="1" build="p" bldLvl="2"/>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a:t>Strengthening the Conscience</a:t>
            </a:r>
            <a:endParaRPr lang="en-US" dirty="0" smtClean="0"/>
          </a:p>
        </p:txBody>
      </p:sp>
      <p:sp>
        <p:nvSpPr>
          <p:cNvPr id="8195" name="Content Placeholder 2"/>
          <p:cNvSpPr>
            <a:spLocks noGrp="1"/>
          </p:cNvSpPr>
          <p:nvPr>
            <p:ph idx="1"/>
          </p:nvPr>
        </p:nvSpPr>
        <p:spPr/>
        <p:txBody>
          <a:bodyPr/>
          <a:lstStyle/>
          <a:p>
            <a:pPr eaLnBrk="1" hangingPunct="1"/>
            <a:r>
              <a:rPr lang="en-US" i="1" dirty="0"/>
              <a:t>Execute according to your conscience</a:t>
            </a:r>
          </a:p>
          <a:p>
            <a:pPr lvl="1" eaLnBrk="1" hangingPunct="1"/>
            <a:r>
              <a:rPr lang="en-US" i="1" dirty="0"/>
              <a:t>“The conscience is a just judge, but </a:t>
            </a:r>
            <a:r>
              <a:rPr lang="en-US" i="1" dirty="0" smtClean="0"/>
              <a:t>it is </a:t>
            </a:r>
            <a:r>
              <a:rPr lang="en-US" i="1" dirty="0"/>
              <a:t>not the executioner” (Pope </a:t>
            </a:r>
            <a:r>
              <a:rPr lang="en-US" i="1" dirty="0" err="1"/>
              <a:t>Shenouda</a:t>
            </a:r>
            <a:r>
              <a:rPr lang="en-US" i="1" dirty="0"/>
              <a:t>)</a:t>
            </a:r>
          </a:p>
          <a:p>
            <a:pPr lvl="1" eaLnBrk="1" hangingPunct="1"/>
            <a:r>
              <a:rPr lang="en-US" dirty="0"/>
              <a:t>Your actions should be aligned with your conscience</a:t>
            </a:r>
          </a:p>
          <a:p>
            <a:pPr lvl="1" eaLnBrk="1" hangingPunct="1"/>
            <a:r>
              <a:rPr lang="en-US" dirty="0"/>
              <a:t>Conscience should lead and control: </a:t>
            </a:r>
            <a:br>
              <a:rPr lang="en-US" dirty="0"/>
            </a:br>
            <a:r>
              <a:rPr lang="en-US" dirty="0"/>
              <a:t>actions, thoughts, feelings</a:t>
            </a:r>
          </a:p>
          <a:p>
            <a:pPr lvl="1" eaLnBrk="1" hangingPunct="1"/>
            <a:r>
              <a:rPr lang="en-US" dirty="0"/>
              <a:t>Do not flatter yourself or others</a:t>
            </a:r>
          </a:p>
          <a:p>
            <a:pPr lvl="1" eaLnBrk="1" hangingPunct="1"/>
            <a:r>
              <a:rPr lang="en-US" dirty="0"/>
              <a:t>Do not be flattered by praise</a:t>
            </a:r>
          </a:p>
          <a:p>
            <a:pPr lvl="1" eaLnBrk="1" hangingPunct="1"/>
            <a:r>
              <a:rPr lang="en-US" dirty="0"/>
              <a:t>If you see a friend’s misconduct, your conscience should judge that this is unacceptable, and this should guide your will and actions</a:t>
            </a:r>
          </a:p>
        </p:txBody>
      </p:sp>
      <p:pic>
        <p:nvPicPr>
          <p:cNvPr id="4" name="Picture 2" descr="http://www.invitationtochrist.org/j039595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3048000"/>
            <a:ext cx="1981200" cy="198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975958"/>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195">
                                            <p:txEl>
                                              <p:pRg st="4" end="4"/>
                                            </p:txEl>
                                          </p:spTgt>
                                        </p:tgtEl>
                                        <p:attrNameLst>
                                          <p:attrName>style.visibility</p:attrName>
                                        </p:attrNameLst>
                                      </p:cBhvr>
                                      <p:to>
                                        <p:strVal val="visible"/>
                                      </p:to>
                                    </p:set>
                                    <p:animEffect transition="in" filter="fade">
                                      <p:cBhvr>
                                        <p:cTn id="27" dur="2000"/>
                                        <p:tgtEl>
                                          <p:spTgt spid="819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195">
                                            <p:txEl>
                                              <p:pRg st="5" end="5"/>
                                            </p:txEl>
                                          </p:spTgt>
                                        </p:tgtEl>
                                        <p:attrNameLst>
                                          <p:attrName>style.visibility</p:attrName>
                                        </p:attrNameLst>
                                      </p:cBhvr>
                                      <p:to>
                                        <p:strVal val="visible"/>
                                      </p:to>
                                    </p:set>
                                    <p:animEffect transition="in" filter="fade">
                                      <p:cBhvr>
                                        <p:cTn id="32" dur="2000"/>
                                        <p:tgtEl>
                                          <p:spTgt spid="819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195">
                                            <p:txEl>
                                              <p:pRg st="6" end="6"/>
                                            </p:txEl>
                                          </p:spTgt>
                                        </p:tgtEl>
                                        <p:attrNameLst>
                                          <p:attrName>style.visibility</p:attrName>
                                        </p:attrNameLst>
                                      </p:cBhvr>
                                      <p:to>
                                        <p:strVal val="visible"/>
                                      </p:to>
                                    </p:set>
                                    <p:animEffect transition="in" filter="fade">
                                      <p:cBhvr>
                                        <p:cTn id="37" dur="2000"/>
                                        <p:tgtEl>
                                          <p:spTgt spid="81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a:t>Talent of Responsibility</a:t>
            </a:r>
            <a:endParaRPr lang="en-US" dirty="0" smtClean="0"/>
          </a:p>
        </p:txBody>
      </p:sp>
      <p:sp>
        <p:nvSpPr>
          <p:cNvPr id="8195" name="Content Placeholder 2"/>
          <p:cNvSpPr>
            <a:spLocks noGrp="1"/>
          </p:cNvSpPr>
          <p:nvPr>
            <p:ph idx="1"/>
          </p:nvPr>
        </p:nvSpPr>
        <p:spPr/>
        <p:txBody>
          <a:bodyPr/>
          <a:lstStyle/>
          <a:p>
            <a:r>
              <a:rPr lang="en-US" dirty="0"/>
              <a:t>Granted to leaders, guides, mentors, ministers, servants</a:t>
            </a:r>
          </a:p>
          <a:p>
            <a:r>
              <a:rPr lang="en-US" dirty="0"/>
              <a:t>Should be used for the good of the people</a:t>
            </a:r>
          </a:p>
          <a:p>
            <a:r>
              <a:rPr lang="en-US" dirty="0"/>
              <a:t>We are but stewards of this talent</a:t>
            </a:r>
          </a:p>
          <a:p>
            <a:pPr lvl="1"/>
            <a:r>
              <a:rPr lang="en-US" i="1" dirty="0"/>
              <a:t>“</a:t>
            </a:r>
            <a:r>
              <a:rPr lang="en-US" b="1" i="1" dirty="0"/>
              <a:t>Who</a:t>
            </a:r>
            <a:r>
              <a:rPr lang="en-US" i="1" dirty="0"/>
              <a:t> then is that </a:t>
            </a:r>
            <a:r>
              <a:rPr lang="en-US" b="1" i="1" dirty="0"/>
              <a:t>faithful</a:t>
            </a:r>
            <a:r>
              <a:rPr lang="en-US" i="1" dirty="0"/>
              <a:t> and </a:t>
            </a:r>
            <a:r>
              <a:rPr lang="en-US" b="1" i="1" dirty="0"/>
              <a:t>wise</a:t>
            </a:r>
            <a:r>
              <a:rPr lang="en-US" i="1" dirty="0"/>
              <a:t> </a:t>
            </a:r>
            <a:r>
              <a:rPr lang="en-US" b="1" i="1" dirty="0"/>
              <a:t>steward</a:t>
            </a:r>
            <a:r>
              <a:rPr lang="en-US" i="1" dirty="0"/>
              <a:t>, whom his master will make </a:t>
            </a:r>
            <a:br>
              <a:rPr lang="en-US" i="1" dirty="0"/>
            </a:br>
            <a:r>
              <a:rPr lang="en-US" b="1" i="1" dirty="0"/>
              <a:t>ruler</a:t>
            </a:r>
            <a:r>
              <a:rPr lang="en-US" i="1" dirty="0"/>
              <a:t> over his household, </a:t>
            </a:r>
            <a:br>
              <a:rPr lang="en-US" i="1" dirty="0"/>
            </a:br>
            <a:r>
              <a:rPr lang="en-US" i="1" dirty="0"/>
              <a:t>to </a:t>
            </a:r>
            <a:r>
              <a:rPr lang="en-US" i="1" u="sng" dirty="0"/>
              <a:t>give</a:t>
            </a:r>
            <a:r>
              <a:rPr lang="en-US" i="1" dirty="0"/>
              <a:t> them their </a:t>
            </a:r>
            <a:r>
              <a:rPr lang="en-US" i="1" u="sng" dirty="0"/>
              <a:t>portion </a:t>
            </a:r>
            <a:br>
              <a:rPr lang="en-US" i="1" u="sng" dirty="0"/>
            </a:br>
            <a:r>
              <a:rPr lang="en-US" i="1" u="sng" dirty="0"/>
              <a:t>of food in due season</a:t>
            </a:r>
            <a:r>
              <a:rPr lang="en-US" i="1" dirty="0"/>
              <a:t>?” </a:t>
            </a:r>
            <a:br>
              <a:rPr lang="en-US" i="1" dirty="0"/>
            </a:br>
            <a:r>
              <a:rPr lang="en-US" i="1" dirty="0"/>
              <a:t>(</a:t>
            </a:r>
            <a:r>
              <a:rPr lang="en-US" i="1" dirty="0" err="1"/>
              <a:t>Lk</a:t>
            </a:r>
            <a:r>
              <a:rPr lang="en-US" i="1" dirty="0"/>
              <a:t> 12)</a:t>
            </a:r>
          </a:p>
          <a:p>
            <a:endParaRPr lang="en-US" i="1" dirty="0"/>
          </a:p>
        </p:txBody>
      </p:sp>
      <p:pic>
        <p:nvPicPr>
          <p:cNvPr id="5" name="Picture 2" descr="http://www.thecatholicsteward.com/wp-content/uploads/the-unjust-stew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4001734"/>
            <a:ext cx="4024952" cy="2932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07944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a:t>Talent of Responsibility</a:t>
            </a:r>
            <a:endParaRPr lang="en-US" dirty="0" smtClean="0"/>
          </a:p>
        </p:txBody>
      </p:sp>
      <p:sp>
        <p:nvSpPr>
          <p:cNvPr id="8195" name="Content Placeholder 2"/>
          <p:cNvSpPr>
            <a:spLocks noGrp="1"/>
          </p:cNvSpPr>
          <p:nvPr>
            <p:ph idx="1"/>
          </p:nvPr>
        </p:nvSpPr>
        <p:spPr/>
        <p:txBody>
          <a:bodyPr/>
          <a:lstStyle/>
          <a:p>
            <a:r>
              <a:rPr lang="en-US" dirty="0"/>
              <a:t>Should not Procrastinate the responsibility</a:t>
            </a:r>
          </a:p>
          <a:p>
            <a:pPr lvl="1"/>
            <a:r>
              <a:rPr lang="en-US" i="1" dirty="0"/>
              <a:t>“Do not withhold good from those to whom it is due, When it is in the power of your hand to do so.” (</a:t>
            </a:r>
            <a:r>
              <a:rPr lang="en-US" i="1" dirty="0" err="1"/>
              <a:t>Prov</a:t>
            </a:r>
            <a:r>
              <a:rPr lang="en-US" i="1" dirty="0"/>
              <a:t> 3)</a:t>
            </a:r>
          </a:p>
          <a:p>
            <a:pPr lvl="1"/>
            <a:r>
              <a:rPr lang="en-US" i="1" dirty="0"/>
              <a:t>Do not say to your neighbor, “Go, and come back, And tomorrow I will give it,”</a:t>
            </a:r>
            <a:br>
              <a:rPr lang="en-US" i="1" dirty="0"/>
            </a:br>
            <a:r>
              <a:rPr lang="en-US" i="1" dirty="0"/>
              <a:t>When you have it with you.” (</a:t>
            </a:r>
            <a:r>
              <a:rPr lang="en-US" i="1" dirty="0" err="1"/>
              <a:t>Prov</a:t>
            </a:r>
            <a:r>
              <a:rPr lang="en-US" i="1" dirty="0"/>
              <a:t> 3)</a:t>
            </a:r>
          </a:p>
          <a:p>
            <a:pPr lvl="1"/>
            <a:r>
              <a:rPr lang="en-US" dirty="0"/>
              <a:t>A good steward finds a solution to </a:t>
            </a:r>
            <a:br>
              <a:rPr lang="en-US" dirty="0"/>
            </a:br>
            <a:r>
              <a:rPr lang="en-US" dirty="0"/>
              <a:t>every problem; a difficult steward </a:t>
            </a:r>
            <a:br>
              <a:rPr lang="en-US" dirty="0"/>
            </a:br>
            <a:r>
              <a:rPr lang="en-US" dirty="0"/>
              <a:t>find a problem to every solution!</a:t>
            </a:r>
          </a:p>
        </p:txBody>
      </p:sp>
      <p:pic>
        <p:nvPicPr>
          <p:cNvPr id="4" name="Picture 2" descr="http://lav.newchristianbiblestudy.org/bundles/ncbsw/img/370/Reymerswaele_Two_tax_collecto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7371" y="3733800"/>
            <a:ext cx="251208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21675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30" name="Picture 6" descr="File:Greyfriars Kirkyard, east w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8152" y="762000"/>
            <a:ext cx="5791200" cy="4343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err="1"/>
              <a:t>Greyfriars</a:t>
            </a:r>
            <a:r>
              <a:rPr lang="en-US" dirty="0"/>
              <a:t> </a:t>
            </a:r>
            <a:r>
              <a:rPr lang="en-US" dirty="0" err="1" smtClean="0"/>
              <a:t>Kirkyard</a:t>
            </a:r>
            <a:r>
              <a:rPr lang="en-US" dirty="0"/>
              <a:t>, </a:t>
            </a:r>
            <a:r>
              <a:rPr lang="en-US" dirty="0" smtClean="0"/>
              <a:t/>
            </a:r>
            <a:br>
              <a:rPr lang="en-US" dirty="0" smtClean="0"/>
            </a:br>
            <a:r>
              <a:rPr lang="en-US" i="1" dirty="0" smtClean="0"/>
              <a:t>Edinburgh</a:t>
            </a:r>
            <a:r>
              <a:rPr lang="en-US" i="1" dirty="0"/>
              <a:t>, Scotland</a:t>
            </a:r>
          </a:p>
        </p:txBody>
      </p:sp>
      <p:sp>
        <p:nvSpPr>
          <p:cNvPr id="3" name="Content Placeholder 2"/>
          <p:cNvSpPr>
            <a:spLocks noGrp="1"/>
          </p:cNvSpPr>
          <p:nvPr>
            <p:ph idx="1"/>
          </p:nvPr>
        </p:nvSpPr>
        <p:spPr>
          <a:xfrm>
            <a:off x="457200" y="5029200"/>
            <a:ext cx="8458200" cy="1666873"/>
          </a:xfrm>
        </p:spPr>
        <p:txBody>
          <a:bodyPr/>
          <a:lstStyle/>
          <a:p>
            <a:r>
              <a:rPr lang="en-US" sz="2000" dirty="0"/>
              <a:t>James Douglas, 4th Earl of Morton (d.1581), Regent of Scotland</a:t>
            </a:r>
          </a:p>
          <a:p>
            <a:r>
              <a:rPr lang="en-US" sz="2000" dirty="0"/>
              <a:t>George Buchanan (d.1582), historian and reformer</a:t>
            </a:r>
          </a:p>
          <a:p>
            <a:r>
              <a:rPr lang="en-US" sz="2000" dirty="0"/>
              <a:t>Alexander Henderson (d.1646), churchman and statesman</a:t>
            </a:r>
          </a:p>
          <a:p>
            <a:r>
              <a:rPr lang="en-US" sz="2000" dirty="0" smtClean="0"/>
              <a:t>Sir </a:t>
            </a:r>
            <a:r>
              <a:rPr lang="en-US" sz="2000" dirty="0"/>
              <a:t>George Mackenzie (1636–1691), Lord </a:t>
            </a:r>
            <a:r>
              <a:rPr lang="en-US" sz="2000" dirty="0" smtClean="0"/>
              <a:t>Advocate</a:t>
            </a:r>
            <a:endParaRPr lang="en-US" sz="2000" dirty="0"/>
          </a:p>
        </p:txBody>
      </p:sp>
      <p:pic>
        <p:nvPicPr>
          <p:cNvPr id="1026" name="Picture 2" descr="http://farm3.static.flickr.com/2548/3962782948_b796cb63c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515" y="3124200"/>
            <a:ext cx="4762500"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78917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500"/>
                                        <p:tgtEl>
                                          <p:spTgt spid="1030"/>
                                        </p:tgtEl>
                                      </p:cBhvr>
                                    </p:animEffect>
                                  </p:childTnLst>
                                </p:cTn>
                              </p:par>
                            </p:childTnLst>
                          </p:cTn>
                        </p:par>
                        <p:par>
                          <p:cTn id="8" fill="hold">
                            <p:stCondLst>
                              <p:cond delay="500"/>
                            </p:stCondLst>
                            <p:childTnLst>
                              <p:par>
                                <p:cTn id="9" presetID="10" presetClass="entr" presetSubtype="0" fill="hold" grpId="0" nodeType="afterEffect">
                                  <p:stCondLst>
                                    <p:cond delay="2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3500"/>
                            </p:stCondLst>
                            <p:childTnLst>
                              <p:par>
                                <p:cTn id="13" presetID="10" presetClass="entr" presetSubtype="0" fill="hold" grpId="0" nodeType="afterEffect">
                                  <p:stCondLst>
                                    <p:cond delay="200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par>
                          <p:cTn id="16" fill="hold">
                            <p:stCondLst>
                              <p:cond delay="6500"/>
                            </p:stCondLst>
                            <p:childTnLst>
                              <p:par>
                                <p:cTn id="17" presetID="10" presetClass="entr" presetSubtype="0" fill="hold" grpId="0" nodeType="afterEffect">
                                  <p:stCondLst>
                                    <p:cond delay="200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childTnLst>
                                </p:cTn>
                              </p:par>
                            </p:childTnLst>
                          </p:cTn>
                        </p:par>
                        <p:par>
                          <p:cTn id="20" fill="hold">
                            <p:stCondLst>
                              <p:cond delay="9500"/>
                            </p:stCondLst>
                            <p:childTnLst>
                              <p:par>
                                <p:cTn id="21" presetID="10" presetClass="entr" presetSubtype="0" fill="hold" grpId="0" nodeType="afterEffect">
                                  <p:stCondLst>
                                    <p:cond delay="200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2000" fill="hold"/>
                                        <p:tgtEl>
                                          <p:spTgt spid="1026"/>
                                        </p:tgtEl>
                                        <p:attrNameLst>
                                          <p:attrName>ppt_w</p:attrName>
                                        </p:attrNameLst>
                                      </p:cBhvr>
                                      <p:tavLst>
                                        <p:tav tm="0">
                                          <p:val>
                                            <p:fltVal val="0"/>
                                          </p:val>
                                        </p:tav>
                                        <p:tav tm="100000">
                                          <p:val>
                                            <p:strVal val="#ppt_w"/>
                                          </p:val>
                                        </p:tav>
                                      </p:tavLst>
                                    </p:anim>
                                    <p:anim calcmode="lin" valueType="num">
                                      <p:cBhvr>
                                        <p:cTn id="29" dur="2000" fill="hold"/>
                                        <p:tgtEl>
                                          <p:spTgt spid="1026"/>
                                        </p:tgtEl>
                                        <p:attrNameLst>
                                          <p:attrName>ppt_h</p:attrName>
                                        </p:attrNameLst>
                                      </p:cBhvr>
                                      <p:tavLst>
                                        <p:tav tm="0">
                                          <p:val>
                                            <p:fltVal val="0"/>
                                          </p:val>
                                        </p:tav>
                                        <p:tav tm="100000">
                                          <p:val>
                                            <p:strVal val="#ppt_h"/>
                                          </p:val>
                                        </p:tav>
                                      </p:tavLst>
                                    </p:anim>
                                    <p:animEffect transition="in" filter="fade">
                                      <p:cBhvr>
                                        <p:cTn id="30"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 name="Picture 5" descr="http://3.bp.blogspot.com/_CczI3LO4CjM/TN8UTi5PlMI/AAAAAAAABjc/fyfjRpDxFos/s1600/hireling%255B1%255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6756" y="4419600"/>
            <a:ext cx="3502429" cy="2438400"/>
          </a:xfrm>
          <a:prstGeom prst="rect">
            <a:avLst/>
          </a:prstGeom>
          <a:noFill/>
          <a:extLst>
            <a:ext uri="{909E8E84-426E-40DD-AFC4-6F175D3DCCD1}">
              <a14:hiddenFill xmlns:a14="http://schemas.microsoft.com/office/drawing/2010/main">
                <a:solidFill>
                  <a:srgbClr val="FFFFFF"/>
                </a:solidFill>
              </a14:hiddenFill>
            </a:ext>
          </a:extLst>
        </p:spPr>
      </p:pic>
      <p:sp>
        <p:nvSpPr>
          <p:cNvPr id="8194" name="Title 1"/>
          <p:cNvSpPr>
            <a:spLocks noGrp="1"/>
          </p:cNvSpPr>
          <p:nvPr>
            <p:ph type="title"/>
          </p:nvPr>
        </p:nvSpPr>
        <p:spPr/>
        <p:txBody>
          <a:bodyPr/>
          <a:lstStyle/>
          <a:p>
            <a:r>
              <a:rPr lang="en-US" dirty="0"/>
              <a:t>Talent of Responsibility</a:t>
            </a:r>
            <a:endParaRPr lang="en-US" dirty="0" smtClean="0"/>
          </a:p>
        </p:txBody>
      </p:sp>
      <p:sp>
        <p:nvSpPr>
          <p:cNvPr id="8195" name="Content Placeholder 2"/>
          <p:cNvSpPr>
            <a:spLocks noGrp="1"/>
          </p:cNvSpPr>
          <p:nvPr>
            <p:ph idx="1"/>
          </p:nvPr>
        </p:nvSpPr>
        <p:spPr/>
        <p:txBody>
          <a:bodyPr/>
          <a:lstStyle/>
          <a:p>
            <a:r>
              <a:rPr lang="en-US" dirty="0"/>
              <a:t>Responsibility to teach, to feed</a:t>
            </a:r>
          </a:p>
          <a:p>
            <a:pPr lvl="1"/>
            <a:r>
              <a:rPr lang="en-US" i="1" dirty="0"/>
              <a:t>“</a:t>
            </a:r>
            <a:r>
              <a:rPr lang="en-US" i="1" baseline="30000" dirty="0"/>
              <a:t> </a:t>
            </a:r>
            <a:r>
              <a:rPr lang="en-US" i="1" dirty="0"/>
              <a:t>If you instruct the brethren in these things, you will be a good minister of Jesus Christ” (1Tim 4)</a:t>
            </a:r>
          </a:p>
          <a:p>
            <a:pPr lvl="1"/>
            <a:r>
              <a:rPr lang="en-US" i="1" dirty="0"/>
              <a:t>“Woe to the shepherds of Israel who feed themselves! Should not the shepherds feed the flocks?” (</a:t>
            </a:r>
            <a:r>
              <a:rPr lang="en-US" i="1" dirty="0" err="1"/>
              <a:t>Ezk</a:t>
            </a:r>
            <a:r>
              <a:rPr lang="en-US" i="1" dirty="0"/>
              <a:t> 34)</a:t>
            </a:r>
          </a:p>
          <a:p>
            <a:pPr lvl="1"/>
            <a:r>
              <a:rPr lang="en-US" i="1" dirty="0"/>
              <a:t>“Behold, I am against the shepherds, and I will require My flock at their hand…” (</a:t>
            </a:r>
            <a:r>
              <a:rPr lang="en-US" i="1" dirty="0" err="1"/>
              <a:t>Ezk</a:t>
            </a:r>
            <a:r>
              <a:rPr lang="en-US" i="1" dirty="0"/>
              <a:t> 34)</a:t>
            </a:r>
          </a:p>
          <a:p>
            <a:pPr lvl="1"/>
            <a:r>
              <a:rPr lang="en-US" dirty="0"/>
              <a:t>Before becoming servants, </a:t>
            </a:r>
            <a:br>
              <a:rPr lang="en-US" dirty="0"/>
            </a:br>
            <a:r>
              <a:rPr lang="en-US" dirty="0"/>
              <a:t>we were responsible for ourselves, </a:t>
            </a:r>
            <a:br>
              <a:rPr lang="en-US" dirty="0"/>
            </a:br>
            <a:r>
              <a:rPr lang="en-US" dirty="0"/>
              <a:t>now we are responsible for all </a:t>
            </a:r>
            <a:br>
              <a:rPr lang="en-US" dirty="0"/>
            </a:br>
            <a:r>
              <a:rPr lang="en-US" dirty="0"/>
              <a:t>those we serve!</a:t>
            </a:r>
          </a:p>
          <a:p>
            <a:pPr lvl="2"/>
            <a:r>
              <a:rPr lang="en-US" i="1" dirty="0"/>
              <a:t>I will require My flock at their hand</a:t>
            </a:r>
          </a:p>
        </p:txBody>
      </p:sp>
    </p:spTree>
    <p:extLst>
      <p:ext uri="{BB962C8B-B14F-4D97-AF65-F5344CB8AC3E}">
        <p14:creationId xmlns:p14="http://schemas.microsoft.com/office/powerpoint/2010/main" val="151721675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195">
                                            <p:txEl>
                                              <p:pRg st="4" end="4"/>
                                            </p:txEl>
                                          </p:spTgt>
                                        </p:tgtEl>
                                        <p:attrNameLst>
                                          <p:attrName>style.visibility</p:attrName>
                                        </p:attrNameLst>
                                      </p:cBhvr>
                                      <p:to>
                                        <p:strVal val="visible"/>
                                      </p:to>
                                    </p:set>
                                    <p:animEffect transition="in" filter="fade">
                                      <p:cBhvr>
                                        <p:cTn id="27" dur="2000"/>
                                        <p:tgtEl>
                                          <p:spTgt spid="8195">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195">
                                            <p:txEl>
                                              <p:pRg st="5" end="5"/>
                                            </p:txEl>
                                          </p:spTgt>
                                        </p:tgtEl>
                                        <p:attrNameLst>
                                          <p:attrName>style.visibility</p:attrName>
                                        </p:attrNameLst>
                                      </p:cBhvr>
                                      <p:to>
                                        <p:strVal val="visible"/>
                                      </p:to>
                                    </p:set>
                                    <p:animEffect transition="in" filter="fade">
                                      <p:cBhvr>
                                        <p:cTn id="30" dur="2000"/>
                                        <p:tgtEl>
                                          <p:spTgt spid="8195">
                                            <p:txEl>
                                              <p:pRg st="5" end="5"/>
                                            </p:txEl>
                                          </p:spTgt>
                                        </p:tgtEl>
                                      </p:cBhvr>
                                    </p:animEffect>
                                  </p:childTnLst>
                                </p:cTn>
                              </p:par>
                              <p:par>
                                <p:cTn id="31" presetID="6" presetClass="entr" presetSubtype="16" fill="hold" nodeType="withEffect">
                                  <p:stCondLst>
                                    <p:cond delay="1000"/>
                                  </p:stCondLst>
                                  <p:childTnLst>
                                    <p:set>
                                      <p:cBhvr>
                                        <p:cTn id="32" dur="1" fill="hold">
                                          <p:stCondLst>
                                            <p:cond delay="0"/>
                                          </p:stCondLst>
                                        </p:cTn>
                                        <p:tgtEl>
                                          <p:spTgt spid="4"/>
                                        </p:tgtEl>
                                        <p:attrNameLst>
                                          <p:attrName>style.visibility</p:attrName>
                                        </p:attrNameLst>
                                      </p:cBhvr>
                                      <p:to>
                                        <p:strVal val="visible"/>
                                      </p:to>
                                    </p:set>
                                    <p:animEffect transition="in" filter="circle(in)">
                                      <p:cBhvr>
                                        <p:cTn id="33"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a:t>Talent of Responsibility</a:t>
            </a:r>
            <a:endParaRPr lang="en-US" dirty="0" smtClean="0"/>
          </a:p>
        </p:txBody>
      </p:sp>
      <p:sp>
        <p:nvSpPr>
          <p:cNvPr id="8195" name="Content Placeholder 2"/>
          <p:cNvSpPr>
            <a:spLocks noGrp="1"/>
          </p:cNvSpPr>
          <p:nvPr>
            <p:ph idx="1"/>
          </p:nvPr>
        </p:nvSpPr>
        <p:spPr/>
        <p:txBody>
          <a:bodyPr/>
          <a:lstStyle/>
          <a:p>
            <a:r>
              <a:rPr lang="en-US" dirty="0"/>
              <a:t>Responsibility to admonish, correct</a:t>
            </a:r>
          </a:p>
          <a:p>
            <a:pPr lvl="1"/>
            <a:r>
              <a:rPr lang="en-US" i="1" dirty="0"/>
              <a:t>When I say to the wicked, ‘You shall surely die,’ and you give him no warning, nor speak to warn the wicked from his wicked way, to save his life, that same wicked man shall die in his iniquity; </a:t>
            </a:r>
            <a:r>
              <a:rPr lang="en-US" i="1" u="sng" dirty="0"/>
              <a:t>but his blood I will require at your hand</a:t>
            </a:r>
            <a:r>
              <a:rPr lang="en-US" i="1" dirty="0"/>
              <a:t>. </a:t>
            </a:r>
            <a:r>
              <a:rPr lang="en-US" i="1" baseline="30000" dirty="0"/>
              <a:t>19 </a:t>
            </a:r>
            <a:r>
              <a:rPr lang="en-US" i="1" dirty="0"/>
              <a:t>Yet, if you warn the wicked, and he does not turn from his wickedness, nor from his wicked way, he shall die in his iniquity; </a:t>
            </a:r>
            <a:r>
              <a:rPr lang="en-US" i="1" u="sng" dirty="0"/>
              <a:t>but you have delivered your soul</a:t>
            </a:r>
            <a:r>
              <a:rPr lang="en-US" i="1" dirty="0"/>
              <a:t>. (</a:t>
            </a:r>
            <a:r>
              <a:rPr lang="en-US" i="1" dirty="0" err="1"/>
              <a:t>Ezk</a:t>
            </a:r>
            <a:r>
              <a:rPr lang="en-US" i="1" dirty="0"/>
              <a:t> 3)</a:t>
            </a:r>
          </a:p>
          <a:p>
            <a:endParaRPr lang="en-US" i="1" dirty="0"/>
          </a:p>
        </p:txBody>
      </p:sp>
      <p:pic>
        <p:nvPicPr>
          <p:cNvPr id="4" name="Picture 2" descr="http://cdn.www.babble.com/wp-content/uploads/2012/04/6bbfd96f0a894c5c3755722c1ab990f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75" y="4670662"/>
            <a:ext cx="2714625" cy="219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21675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vlasiostsotsonis.gr/i/e/A2_01.jpg"/>
          <p:cNvPicPr>
            <a:picLocks noChangeAspect="1" noChangeArrowheads="1"/>
          </p:cNvPicPr>
          <p:nvPr/>
        </p:nvPicPr>
        <p:blipFill rotWithShape="1">
          <a:blip r:embed="rId2">
            <a:extLst>
              <a:ext uri="{28A0092B-C50C-407E-A947-70E740481C1C}">
                <a14:useLocalDpi xmlns:a14="http://schemas.microsoft.com/office/drawing/2010/main" val="0"/>
              </a:ext>
            </a:extLst>
          </a:blip>
          <a:srcRect t="27243" b="24170"/>
          <a:stretch/>
        </p:blipFill>
        <p:spPr bwMode="auto">
          <a:xfrm>
            <a:off x="2969241" y="-304800"/>
            <a:ext cx="6057900" cy="2181122"/>
          </a:xfrm>
          <a:prstGeom prst="rect">
            <a:avLst/>
          </a:prstGeom>
          <a:noFill/>
          <a:extLst>
            <a:ext uri="{909E8E84-426E-40DD-AFC4-6F175D3DCCD1}">
              <a14:hiddenFill xmlns:a14="http://schemas.microsoft.com/office/drawing/2010/main">
                <a:solidFill>
                  <a:srgbClr val="FFFFFF"/>
                </a:solidFill>
              </a14:hiddenFill>
            </a:ext>
          </a:extLst>
        </p:spPr>
      </p:pic>
      <p:sp>
        <p:nvSpPr>
          <p:cNvPr id="8194" name="Title 1"/>
          <p:cNvSpPr>
            <a:spLocks noGrp="1"/>
          </p:cNvSpPr>
          <p:nvPr>
            <p:ph type="title"/>
          </p:nvPr>
        </p:nvSpPr>
        <p:spPr>
          <a:xfrm>
            <a:off x="457200" y="274638"/>
            <a:ext cx="2512041" cy="944562"/>
          </a:xfrm>
        </p:spPr>
        <p:txBody>
          <a:bodyPr/>
          <a:lstStyle/>
          <a:p>
            <a:r>
              <a:rPr lang="en-US" dirty="0"/>
              <a:t>Talents</a:t>
            </a:r>
            <a:endParaRPr lang="en-US" dirty="0" smtClean="0"/>
          </a:p>
        </p:txBody>
      </p:sp>
      <p:sp>
        <p:nvSpPr>
          <p:cNvPr id="8195" name="Content Placeholder 2"/>
          <p:cNvSpPr>
            <a:spLocks noGrp="1"/>
          </p:cNvSpPr>
          <p:nvPr>
            <p:ph idx="1"/>
          </p:nvPr>
        </p:nvSpPr>
        <p:spPr/>
        <p:txBody>
          <a:bodyPr/>
          <a:lstStyle/>
          <a:p>
            <a:r>
              <a:rPr lang="en-US" dirty="0"/>
              <a:t>Mind</a:t>
            </a:r>
          </a:p>
          <a:p>
            <a:pPr lvl="1"/>
            <a:r>
              <a:rPr lang="en-US" dirty="0"/>
              <a:t>Strengthen your mind: holistic, depth, </a:t>
            </a:r>
            <a:br>
              <a:rPr lang="en-US" dirty="0"/>
            </a:br>
            <a:r>
              <a:rPr lang="en-US" dirty="0"/>
              <a:t>purity, decisiveness, righteousness</a:t>
            </a:r>
          </a:p>
          <a:p>
            <a:pPr lvl="1"/>
            <a:r>
              <a:rPr lang="en-US" dirty="0"/>
              <a:t>Invest it to gain more talents</a:t>
            </a:r>
          </a:p>
          <a:p>
            <a:r>
              <a:rPr lang="en-US" dirty="0"/>
              <a:t>Conscience</a:t>
            </a:r>
          </a:p>
          <a:p>
            <a:pPr lvl="1" eaLnBrk="1" hangingPunct="1"/>
            <a:r>
              <a:rPr lang="en-US" dirty="0"/>
              <a:t>Conscience should lead and control: </a:t>
            </a:r>
            <a:br>
              <a:rPr lang="en-US" dirty="0"/>
            </a:br>
            <a:r>
              <a:rPr lang="en-US" dirty="0"/>
              <a:t>actions, thoughts, feelings</a:t>
            </a:r>
          </a:p>
          <a:p>
            <a:r>
              <a:rPr lang="en-US" dirty="0"/>
              <a:t>Responsibility</a:t>
            </a:r>
          </a:p>
          <a:p>
            <a:pPr lvl="1"/>
            <a:r>
              <a:rPr lang="en-US" dirty="0"/>
              <a:t>We are stewards</a:t>
            </a:r>
          </a:p>
          <a:p>
            <a:pPr lvl="1"/>
            <a:r>
              <a:rPr lang="en-US" dirty="0"/>
              <a:t>Do not procrastinate your responsibility</a:t>
            </a:r>
          </a:p>
          <a:p>
            <a:pPr lvl="1"/>
            <a:r>
              <a:rPr lang="en-US" dirty="0"/>
              <a:t>Teach, feed, admonish, </a:t>
            </a:r>
            <a:r>
              <a:rPr lang="en-US" dirty="0" smtClean="0"/>
              <a:t>correct</a:t>
            </a:r>
          </a:p>
          <a:p>
            <a:r>
              <a:rPr lang="en-US" i="1" dirty="0" smtClean="0"/>
              <a:t>“to </a:t>
            </a:r>
            <a:r>
              <a:rPr lang="en-US" i="1" dirty="0"/>
              <a:t>each according to his own </a:t>
            </a:r>
            <a:r>
              <a:rPr lang="en-US" i="1" dirty="0" smtClean="0"/>
              <a:t>ability…”</a:t>
            </a:r>
            <a:endParaRPr lang="en-US" dirty="0"/>
          </a:p>
        </p:txBody>
      </p:sp>
    </p:spTree>
    <p:extLst>
      <p:ext uri="{BB962C8B-B14F-4D97-AF65-F5344CB8AC3E}">
        <p14:creationId xmlns:p14="http://schemas.microsoft.com/office/powerpoint/2010/main" val="151721675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195">
                                            <p:txEl>
                                              <p:pRg st="4" end="4"/>
                                            </p:txEl>
                                          </p:spTgt>
                                        </p:tgtEl>
                                        <p:attrNameLst>
                                          <p:attrName>style.visibility</p:attrName>
                                        </p:attrNameLst>
                                      </p:cBhvr>
                                      <p:to>
                                        <p:strVal val="visible"/>
                                      </p:to>
                                    </p:set>
                                    <p:animEffect transition="in" filter="fade">
                                      <p:cBhvr>
                                        <p:cTn id="27" dur="2000"/>
                                        <p:tgtEl>
                                          <p:spTgt spid="819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195">
                                            <p:txEl>
                                              <p:pRg st="5" end="5"/>
                                            </p:txEl>
                                          </p:spTgt>
                                        </p:tgtEl>
                                        <p:attrNameLst>
                                          <p:attrName>style.visibility</p:attrName>
                                        </p:attrNameLst>
                                      </p:cBhvr>
                                      <p:to>
                                        <p:strVal val="visible"/>
                                      </p:to>
                                    </p:set>
                                    <p:animEffect transition="in" filter="fade">
                                      <p:cBhvr>
                                        <p:cTn id="32" dur="2000"/>
                                        <p:tgtEl>
                                          <p:spTgt spid="819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195">
                                            <p:txEl>
                                              <p:pRg st="6" end="6"/>
                                            </p:txEl>
                                          </p:spTgt>
                                        </p:tgtEl>
                                        <p:attrNameLst>
                                          <p:attrName>style.visibility</p:attrName>
                                        </p:attrNameLst>
                                      </p:cBhvr>
                                      <p:to>
                                        <p:strVal val="visible"/>
                                      </p:to>
                                    </p:set>
                                    <p:animEffect transition="in" filter="fade">
                                      <p:cBhvr>
                                        <p:cTn id="37" dur="2000"/>
                                        <p:tgtEl>
                                          <p:spTgt spid="819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195">
                                            <p:txEl>
                                              <p:pRg st="7" end="7"/>
                                            </p:txEl>
                                          </p:spTgt>
                                        </p:tgtEl>
                                        <p:attrNameLst>
                                          <p:attrName>style.visibility</p:attrName>
                                        </p:attrNameLst>
                                      </p:cBhvr>
                                      <p:to>
                                        <p:strVal val="visible"/>
                                      </p:to>
                                    </p:set>
                                    <p:animEffect transition="in" filter="fade">
                                      <p:cBhvr>
                                        <p:cTn id="42" dur="2000"/>
                                        <p:tgtEl>
                                          <p:spTgt spid="819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195">
                                            <p:txEl>
                                              <p:pRg st="8" end="8"/>
                                            </p:txEl>
                                          </p:spTgt>
                                        </p:tgtEl>
                                        <p:attrNameLst>
                                          <p:attrName>style.visibility</p:attrName>
                                        </p:attrNameLst>
                                      </p:cBhvr>
                                      <p:to>
                                        <p:strVal val="visible"/>
                                      </p:to>
                                    </p:set>
                                    <p:animEffect transition="in" filter="fade">
                                      <p:cBhvr>
                                        <p:cTn id="47" dur="2000"/>
                                        <p:tgtEl>
                                          <p:spTgt spid="819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195">
                                            <p:txEl>
                                              <p:pRg st="9" end="9"/>
                                            </p:txEl>
                                          </p:spTgt>
                                        </p:tgtEl>
                                        <p:attrNameLst>
                                          <p:attrName>style.visibility</p:attrName>
                                        </p:attrNameLst>
                                      </p:cBhvr>
                                      <p:to>
                                        <p:strVal val="visible"/>
                                      </p:to>
                                    </p:set>
                                    <p:animEffect transition="in" filter="fade">
                                      <p:cBhvr>
                                        <p:cTn id="52" dur="2000"/>
                                        <p:tgtEl>
                                          <p:spTgt spid="819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vlasiostsotsonis.gr/i/e/A2_01.jpg"/>
          <p:cNvPicPr>
            <a:picLocks noChangeAspect="1" noChangeArrowheads="1"/>
          </p:cNvPicPr>
          <p:nvPr/>
        </p:nvPicPr>
        <p:blipFill rotWithShape="1">
          <a:blip r:embed="rId2">
            <a:extLst>
              <a:ext uri="{28A0092B-C50C-407E-A947-70E740481C1C}">
                <a14:useLocalDpi xmlns:a14="http://schemas.microsoft.com/office/drawing/2010/main" val="0"/>
              </a:ext>
            </a:extLst>
          </a:blip>
          <a:srcRect t="27243" b="24170"/>
          <a:stretch/>
        </p:blipFill>
        <p:spPr bwMode="auto">
          <a:xfrm>
            <a:off x="3022411" y="4753078"/>
            <a:ext cx="6057900" cy="2181122"/>
          </a:xfrm>
          <a:prstGeom prst="rect">
            <a:avLst/>
          </a:prstGeom>
          <a:noFill/>
          <a:extLst>
            <a:ext uri="{909E8E84-426E-40DD-AFC4-6F175D3DCCD1}">
              <a14:hiddenFill xmlns:a14="http://schemas.microsoft.com/office/drawing/2010/main">
                <a:solidFill>
                  <a:srgbClr val="FFFFFF"/>
                </a:solidFill>
              </a14:hiddenFill>
            </a:ext>
          </a:extLst>
        </p:spPr>
      </p:pic>
      <p:sp>
        <p:nvSpPr>
          <p:cNvPr id="4099" name="Title 1"/>
          <p:cNvSpPr>
            <a:spLocks noGrp="1"/>
          </p:cNvSpPr>
          <p:nvPr>
            <p:ph type="title"/>
          </p:nvPr>
        </p:nvSpPr>
        <p:spPr/>
        <p:txBody>
          <a:bodyPr/>
          <a:lstStyle/>
          <a:p>
            <a:r>
              <a:rPr lang="en-US" dirty="0" smtClean="0"/>
              <a:t>Matthew 25: 14-19</a:t>
            </a:r>
          </a:p>
        </p:txBody>
      </p:sp>
      <p:sp>
        <p:nvSpPr>
          <p:cNvPr id="4100" name="Content Placeholder 2"/>
          <p:cNvSpPr>
            <a:spLocks noGrp="1"/>
          </p:cNvSpPr>
          <p:nvPr>
            <p:ph idx="1"/>
          </p:nvPr>
        </p:nvSpPr>
        <p:spPr>
          <a:xfrm>
            <a:off x="590550" y="990600"/>
            <a:ext cx="8229600" cy="4953000"/>
          </a:xfrm>
        </p:spPr>
        <p:txBody>
          <a:bodyPr/>
          <a:lstStyle/>
          <a:p>
            <a:r>
              <a:rPr lang="en-US" sz="2200" i="1" baseline="30000" dirty="0"/>
              <a:t>14 </a:t>
            </a:r>
            <a:r>
              <a:rPr lang="en-US" sz="2200" i="1" dirty="0"/>
              <a:t>“For the kingdom of heaven is like a man traveling to a far country, who called his own </a:t>
            </a:r>
            <a:r>
              <a:rPr lang="en-US" sz="2200" i="1" u="sng" dirty="0"/>
              <a:t>servants</a:t>
            </a:r>
            <a:r>
              <a:rPr lang="en-US" sz="2200" i="1" dirty="0"/>
              <a:t> and delivered his goods to them. </a:t>
            </a:r>
            <a:r>
              <a:rPr lang="en-US" sz="2200" i="1" baseline="30000" dirty="0"/>
              <a:t>15 </a:t>
            </a:r>
            <a:r>
              <a:rPr lang="en-US" sz="2200" i="1" dirty="0"/>
              <a:t>And to one he gave five </a:t>
            </a:r>
            <a:r>
              <a:rPr lang="en-US" sz="2200" i="1" u="sng" dirty="0"/>
              <a:t>talents</a:t>
            </a:r>
            <a:r>
              <a:rPr lang="en-US" sz="2200" i="1" dirty="0"/>
              <a:t>, to another two, and to another one, to </a:t>
            </a:r>
            <a:r>
              <a:rPr lang="en-US" sz="2200" i="1" u="sng" dirty="0"/>
              <a:t>each according to his own ability</a:t>
            </a:r>
            <a:r>
              <a:rPr lang="en-US" sz="2200" i="1" dirty="0"/>
              <a:t>; and immediately he went on a journey. </a:t>
            </a:r>
            <a:r>
              <a:rPr lang="en-US" sz="2200" i="1" baseline="30000" dirty="0"/>
              <a:t>16 </a:t>
            </a:r>
            <a:r>
              <a:rPr lang="en-US" sz="2200" i="1" dirty="0"/>
              <a:t>Then he who had received the five talents went and traded with them, and made another five talents. </a:t>
            </a:r>
            <a:r>
              <a:rPr lang="en-US" sz="2200" i="1" baseline="30000" dirty="0"/>
              <a:t>17 </a:t>
            </a:r>
            <a:r>
              <a:rPr lang="en-US" sz="2200" i="1" dirty="0"/>
              <a:t>And likewise he who had received two gained two more also. </a:t>
            </a:r>
            <a:r>
              <a:rPr lang="en-US" sz="2200" i="1" baseline="30000" dirty="0"/>
              <a:t>18 </a:t>
            </a:r>
            <a:r>
              <a:rPr lang="en-US" sz="2200" i="1" dirty="0"/>
              <a:t>But he who had received one went and dug in the ground, and hid his lord’s money. </a:t>
            </a:r>
            <a:r>
              <a:rPr lang="en-US" sz="2200" i="1" baseline="30000" dirty="0"/>
              <a:t>19 </a:t>
            </a:r>
            <a:r>
              <a:rPr lang="en-US" sz="2200" i="1" dirty="0"/>
              <a:t>After a long time the lord of those servants </a:t>
            </a:r>
            <a:r>
              <a:rPr lang="en-US" sz="2200" i="1" u="sng" dirty="0"/>
              <a:t>came and settled accounts with them</a:t>
            </a:r>
            <a:r>
              <a:rPr lang="en-US" sz="2200" i="1" dirty="0" smtClean="0"/>
              <a:t>.</a:t>
            </a:r>
            <a:endParaRPr lang="en-US" sz="2200" i="1" dirty="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sermons4kids.com/parable_talents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35257"/>
            <a:ext cx="2800350" cy="3743325"/>
          </a:xfrm>
          <a:prstGeom prst="rect">
            <a:avLst/>
          </a:prstGeom>
          <a:noFill/>
          <a:extLst>
            <a:ext uri="{909E8E84-426E-40DD-AFC4-6F175D3DCCD1}">
              <a14:hiddenFill xmlns:a14="http://schemas.microsoft.com/office/drawing/2010/main">
                <a:solidFill>
                  <a:srgbClr val="FFFFFF"/>
                </a:solidFill>
              </a14:hiddenFill>
            </a:ext>
          </a:extLst>
        </p:spPr>
      </p:pic>
      <p:sp>
        <p:nvSpPr>
          <p:cNvPr id="5122" name="Title 1"/>
          <p:cNvSpPr>
            <a:spLocks noGrp="1"/>
          </p:cNvSpPr>
          <p:nvPr>
            <p:ph type="title"/>
          </p:nvPr>
        </p:nvSpPr>
        <p:spPr/>
        <p:txBody>
          <a:bodyPr/>
          <a:lstStyle/>
          <a:p>
            <a:r>
              <a:rPr lang="en-US" dirty="0" smtClean="0"/>
              <a:t>Kinds of Talents</a:t>
            </a:r>
          </a:p>
        </p:txBody>
      </p:sp>
      <p:sp>
        <p:nvSpPr>
          <p:cNvPr id="5123" name="Content Placeholder 2"/>
          <p:cNvSpPr>
            <a:spLocks noGrp="1"/>
          </p:cNvSpPr>
          <p:nvPr>
            <p:ph idx="1"/>
          </p:nvPr>
        </p:nvSpPr>
        <p:spPr>
          <a:xfrm>
            <a:off x="457200" y="1295400"/>
            <a:ext cx="8229600" cy="5105400"/>
          </a:xfrm>
        </p:spPr>
        <p:txBody>
          <a:bodyPr/>
          <a:lstStyle/>
          <a:p>
            <a:r>
              <a:rPr lang="en-US" dirty="0" smtClean="0"/>
              <a:t>Mind</a:t>
            </a:r>
          </a:p>
          <a:p>
            <a:r>
              <a:rPr lang="en-US" dirty="0" smtClean="0"/>
              <a:t>Conscience</a:t>
            </a:r>
          </a:p>
          <a:p>
            <a:r>
              <a:rPr lang="en-US" dirty="0" smtClean="0"/>
              <a:t>Senses</a:t>
            </a:r>
          </a:p>
          <a:p>
            <a:r>
              <a:rPr lang="en-US" dirty="0" smtClean="0"/>
              <a:t>Heart</a:t>
            </a:r>
          </a:p>
          <a:p>
            <a:r>
              <a:rPr lang="en-US" dirty="0" smtClean="0"/>
              <a:t>Leadership</a:t>
            </a:r>
          </a:p>
          <a:p>
            <a:r>
              <a:rPr lang="en-US" dirty="0" smtClean="0"/>
              <a:t>Responsibility</a:t>
            </a:r>
          </a:p>
          <a:p>
            <a:endParaRPr lang="en-US" dirty="0" smtClean="0"/>
          </a:p>
          <a:p>
            <a:endParaRPr lang="en-US" sz="2000" i="1" dirty="0" smtClean="0"/>
          </a:p>
        </p:txBody>
      </p:sp>
      <p:pic>
        <p:nvPicPr>
          <p:cNvPr id="5125" name="Picture 5" descr="https://twimg0-a.akamaihd.net/profile_images/1131613856/michelangelo-the-hands-of-god-and-man-1635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4048550"/>
            <a:ext cx="3810000" cy="28003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4" name="Picture 2" descr="http://pad3.whstatic.com/images/thumb/1/15/Develop-the-%27Sherlock-Holmes%27-Intuition-Step-1.jpg/550px-Develop-the-%27Sherlock-Holmes%27-Intuition-Ste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25" y="2743200"/>
            <a:ext cx="4524375" cy="3399769"/>
          </a:xfrm>
          <a:prstGeom prst="rect">
            <a:avLst/>
          </a:prstGeom>
          <a:noFill/>
          <a:extLst>
            <a:ext uri="{909E8E84-426E-40DD-AFC4-6F175D3DCCD1}">
              <a14:hiddenFill xmlns:a14="http://schemas.microsoft.com/office/drawing/2010/main">
                <a:solidFill>
                  <a:srgbClr val="FFFFFF"/>
                </a:solidFill>
              </a14:hiddenFill>
            </a:ext>
          </a:extLst>
        </p:spPr>
      </p:pic>
      <p:sp>
        <p:nvSpPr>
          <p:cNvPr id="5122" name="Title 1"/>
          <p:cNvSpPr>
            <a:spLocks noGrp="1"/>
          </p:cNvSpPr>
          <p:nvPr>
            <p:ph type="title"/>
          </p:nvPr>
        </p:nvSpPr>
        <p:spPr/>
        <p:txBody>
          <a:bodyPr/>
          <a:lstStyle/>
          <a:p>
            <a:r>
              <a:rPr lang="en-US" dirty="0" smtClean="0"/>
              <a:t>Talent of the Mind</a:t>
            </a:r>
          </a:p>
        </p:txBody>
      </p:sp>
      <p:sp>
        <p:nvSpPr>
          <p:cNvPr id="5123" name="Content Placeholder 2"/>
          <p:cNvSpPr>
            <a:spLocks noGrp="1"/>
          </p:cNvSpPr>
          <p:nvPr>
            <p:ph idx="1"/>
          </p:nvPr>
        </p:nvSpPr>
        <p:spPr>
          <a:xfrm>
            <a:off x="457200" y="1295400"/>
            <a:ext cx="8229600" cy="5105400"/>
          </a:xfrm>
        </p:spPr>
        <p:txBody>
          <a:bodyPr/>
          <a:lstStyle/>
          <a:p>
            <a:r>
              <a:rPr lang="en-US" i="1" dirty="0"/>
              <a:t>Who has put wisdom in the mind</a:t>
            </a:r>
            <a:r>
              <a:rPr lang="en-US" i="1" dirty="0" smtClean="0"/>
              <a:t>?</a:t>
            </a:r>
            <a:r>
              <a:rPr lang="en-US" i="1" dirty="0"/>
              <a:t/>
            </a:r>
            <a:br>
              <a:rPr lang="en-US" i="1" dirty="0"/>
            </a:br>
            <a:r>
              <a:rPr lang="en-US" i="1" dirty="0"/>
              <a:t>Or who has given understanding to the heart</a:t>
            </a:r>
            <a:r>
              <a:rPr lang="en-US" i="1" dirty="0" smtClean="0"/>
              <a:t>? (Job 38:36)</a:t>
            </a:r>
          </a:p>
          <a:p>
            <a:r>
              <a:rPr lang="en-US" dirty="0" smtClean="0">
                <a:sym typeface="Wingdings" pitchFamily="2" charset="2"/>
              </a:rPr>
              <a:t>God gave us a mind, </a:t>
            </a:r>
            <a:br>
              <a:rPr lang="en-US" dirty="0" smtClean="0">
                <a:sym typeface="Wingdings" pitchFamily="2" charset="2"/>
              </a:rPr>
            </a:br>
            <a:r>
              <a:rPr lang="en-US" dirty="0" smtClean="0">
                <a:sym typeface="Wingdings" pitchFamily="2" charset="2"/>
              </a:rPr>
              <a:t>we must nourish it:</a:t>
            </a:r>
          </a:p>
          <a:p>
            <a:pPr lvl="1"/>
            <a:r>
              <a:rPr lang="en-US" dirty="0" smtClean="0">
                <a:sym typeface="Wingdings" pitchFamily="2" charset="2"/>
              </a:rPr>
              <a:t>Thinking</a:t>
            </a:r>
          </a:p>
          <a:p>
            <a:pPr lvl="1"/>
            <a:r>
              <a:rPr lang="en-US" dirty="0" smtClean="0">
                <a:sym typeface="Wingdings" pitchFamily="2" charset="2"/>
              </a:rPr>
              <a:t>Understanding</a:t>
            </a:r>
          </a:p>
          <a:p>
            <a:pPr lvl="1"/>
            <a:r>
              <a:rPr lang="en-US" dirty="0" smtClean="0">
                <a:sym typeface="Wingdings" pitchFamily="2" charset="2"/>
              </a:rPr>
              <a:t>Deduction</a:t>
            </a:r>
          </a:p>
          <a:p>
            <a:pPr lvl="1"/>
            <a:r>
              <a:rPr lang="en-US" dirty="0" smtClean="0">
                <a:sym typeface="Wingdings" pitchFamily="2" charset="2"/>
              </a:rPr>
              <a:t>Memory</a:t>
            </a:r>
          </a:p>
          <a:p>
            <a:r>
              <a:rPr lang="en-US" dirty="0" smtClean="0">
                <a:sym typeface="Wingdings" pitchFamily="2" charset="2"/>
              </a:rPr>
              <a:t>We must exercise and strengthen our minds</a:t>
            </a:r>
          </a:p>
          <a:p>
            <a:r>
              <a:rPr lang="en-US" dirty="0" smtClean="0">
                <a:sym typeface="Wingdings" pitchFamily="2" charset="2"/>
              </a:rPr>
              <a:t>We invest this talent and gain other talents</a:t>
            </a:r>
          </a:p>
        </p:txBody>
      </p:sp>
    </p:spTree>
    <p:extLst>
      <p:ext uri="{BB962C8B-B14F-4D97-AF65-F5344CB8AC3E}">
        <p14:creationId xmlns:p14="http://schemas.microsoft.com/office/powerpoint/2010/main" val="184480181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20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fade">
                                      <p:cBhvr>
                                        <p:cTn id="12" dur="2000"/>
                                        <p:tgtEl>
                                          <p:spTgt spid="512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animEffect transition="in" filter="fade">
                                      <p:cBhvr>
                                        <p:cTn id="15" dur="2000"/>
                                        <p:tgtEl>
                                          <p:spTgt spid="512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123">
                                            <p:txEl>
                                              <p:pRg st="3" end="3"/>
                                            </p:txEl>
                                          </p:spTgt>
                                        </p:tgtEl>
                                        <p:attrNameLst>
                                          <p:attrName>style.visibility</p:attrName>
                                        </p:attrNameLst>
                                      </p:cBhvr>
                                      <p:to>
                                        <p:strVal val="visible"/>
                                      </p:to>
                                    </p:set>
                                    <p:animEffect transition="in" filter="fade">
                                      <p:cBhvr>
                                        <p:cTn id="18" dur="2000"/>
                                        <p:tgtEl>
                                          <p:spTgt spid="512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123">
                                            <p:txEl>
                                              <p:pRg st="4" end="4"/>
                                            </p:txEl>
                                          </p:spTgt>
                                        </p:tgtEl>
                                        <p:attrNameLst>
                                          <p:attrName>style.visibility</p:attrName>
                                        </p:attrNameLst>
                                      </p:cBhvr>
                                      <p:to>
                                        <p:strVal val="visible"/>
                                      </p:to>
                                    </p:set>
                                    <p:animEffect transition="in" filter="fade">
                                      <p:cBhvr>
                                        <p:cTn id="21" dur="2000"/>
                                        <p:tgtEl>
                                          <p:spTgt spid="51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123">
                                            <p:txEl>
                                              <p:pRg st="5" end="5"/>
                                            </p:txEl>
                                          </p:spTgt>
                                        </p:tgtEl>
                                        <p:attrNameLst>
                                          <p:attrName>style.visibility</p:attrName>
                                        </p:attrNameLst>
                                      </p:cBhvr>
                                      <p:to>
                                        <p:strVal val="visible"/>
                                      </p:to>
                                    </p:set>
                                    <p:animEffect transition="in" filter="fade">
                                      <p:cBhvr>
                                        <p:cTn id="24" dur="2000"/>
                                        <p:tgtEl>
                                          <p:spTgt spid="512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123">
                                            <p:txEl>
                                              <p:pRg st="6" end="6"/>
                                            </p:txEl>
                                          </p:spTgt>
                                        </p:tgtEl>
                                        <p:attrNameLst>
                                          <p:attrName>style.visibility</p:attrName>
                                        </p:attrNameLst>
                                      </p:cBhvr>
                                      <p:to>
                                        <p:strVal val="visible"/>
                                      </p:to>
                                    </p:set>
                                    <p:animEffect transition="in" filter="fade">
                                      <p:cBhvr>
                                        <p:cTn id="29" dur="2000"/>
                                        <p:tgtEl>
                                          <p:spTgt spid="512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123">
                                            <p:txEl>
                                              <p:pRg st="7" end="7"/>
                                            </p:txEl>
                                          </p:spTgt>
                                        </p:tgtEl>
                                        <p:attrNameLst>
                                          <p:attrName>style.visibility</p:attrName>
                                        </p:attrNameLst>
                                      </p:cBhvr>
                                      <p:to>
                                        <p:strVal val="visible"/>
                                      </p:to>
                                    </p:set>
                                    <p:animEffect transition="in" filter="fade">
                                      <p:cBhvr>
                                        <p:cTn id="34" dur="2000"/>
                                        <p:tgtEl>
                                          <p:spTgt spid="51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6" name="Picture 6" descr="http://richmondmom.com/wp-content/uploads/2012/03/Stupidity.jpg"/>
          <p:cNvPicPr>
            <a:picLocks noChangeAspect="1" noChangeArrowheads="1"/>
          </p:cNvPicPr>
          <p:nvPr/>
        </p:nvPicPr>
        <p:blipFill rotWithShape="1">
          <a:blip r:embed="rId2">
            <a:extLst>
              <a:ext uri="{28A0092B-C50C-407E-A947-70E740481C1C}">
                <a14:useLocalDpi xmlns:a14="http://schemas.microsoft.com/office/drawing/2010/main" val="0"/>
              </a:ext>
            </a:extLst>
          </a:blip>
          <a:srcRect l="6672" t="5971" r="7552" b="23840"/>
          <a:stretch/>
        </p:blipFill>
        <p:spPr bwMode="auto">
          <a:xfrm>
            <a:off x="3972636" y="1803908"/>
            <a:ext cx="5171364" cy="338531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Talent of the Mind</a:t>
            </a:r>
          </a:p>
        </p:txBody>
      </p:sp>
      <p:sp>
        <p:nvSpPr>
          <p:cNvPr id="3" name="Content Placeholder 2"/>
          <p:cNvSpPr>
            <a:spLocks noGrp="1"/>
          </p:cNvSpPr>
          <p:nvPr>
            <p:ph idx="1"/>
          </p:nvPr>
        </p:nvSpPr>
        <p:spPr/>
        <p:txBody>
          <a:bodyPr/>
          <a:lstStyle/>
          <a:p>
            <a:r>
              <a:rPr lang="en-US" dirty="0">
                <a:sym typeface="Wingdings" pitchFamily="2" charset="2"/>
              </a:rPr>
              <a:t>Some people do not care </a:t>
            </a:r>
            <a:r>
              <a:rPr lang="en-US" dirty="0" smtClean="0">
                <a:sym typeface="Wingdings" pitchFamily="2" charset="2"/>
              </a:rPr>
              <a:t>/ use their mind</a:t>
            </a:r>
          </a:p>
          <a:p>
            <a:r>
              <a:rPr lang="en-US" dirty="0" smtClean="0">
                <a:sym typeface="Wingdings" pitchFamily="2" charset="2"/>
              </a:rPr>
              <a:t>“use your head” </a:t>
            </a:r>
          </a:p>
          <a:p>
            <a:r>
              <a:rPr lang="en-US" dirty="0" smtClean="0">
                <a:sym typeface="Wingdings" pitchFamily="2" charset="2"/>
              </a:rPr>
              <a:t>“I can’t” </a:t>
            </a:r>
          </a:p>
          <a:p>
            <a:r>
              <a:rPr lang="en-US" dirty="0" smtClean="0">
                <a:sym typeface="Wingdings" pitchFamily="2" charset="2"/>
              </a:rPr>
              <a:t>“I don’t want to”</a:t>
            </a:r>
          </a:p>
          <a:p>
            <a:endParaRPr lang="en-US" i="1" dirty="0" smtClean="0">
              <a:sym typeface="Wingdings" pitchFamily="2" charset="2"/>
            </a:endParaRPr>
          </a:p>
          <a:p>
            <a:endParaRPr lang="en-US" i="1" dirty="0">
              <a:sym typeface="Wingdings" pitchFamily="2" charset="2"/>
            </a:endParaRPr>
          </a:p>
          <a:p>
            <a:endParaRPr lang="en-US" i="1" dirty="0" smtClean="0">
              <a:sym typeface="Wingdings" pitchFamily="2" charset="2"/>
            </a:endParaRPr>
          </a:p>
          <a:p>
            <a:endParaRPr lang="en-US" i="1" dirty="0">
              <a:sym typeface="Wingdings" pitchFamily="2" charset="2"/>
            </a:endParaRPr>
          </a:p>
          <a:p>
            <a:r>
              <a:rPr lang="en-US" i="1" dirty="0" smtClean="0">
                <a:sym typeface="Wingdings" pitchFamily="2" charset="2"/>
              </a:rPr>
              <a:t>“</a:t>
            </a:r>
            <a:r>
              <a:rPr lang="en-US" i="1" dirty="0" smtClean="0"/>
              <a:t>But </a:t>
            </a:r>
            <a:r>
              <a:rPr lang="en-US" i="1" dirty="0"/>
              <a:t>he who had received one went and dug in the ground, and hid his lord’s money</a:t>
            </a:r>
            <a:r>
              <a:rPr lang="en-US" i="1" dirty="0" smtClean="0"/>
              <a:t>.” (Matt 25: 18)</a:t>
            </a:r>
          </a:p>
          <a:p>
            <a:endParaRPr lang="en-US" dirty="0">
              <a:sym typeface="Wingdings" pitchFamily="2" charset="2"/>
            </a:endParaRPr>
          </a:p>
        </p:txBody>
      </p:sp>
      <p:pic>
        <p:nvPicPr>
          <p:cNvPr id="2050" name="Picture 2" descr="http://media1.break.com/dnet/media/2012/6/7/e46c635b-cabc-4852-9045-73396c516f3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743075"/>
            <a:ext cx="2790825" cy="37433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img515.imageshack.us/img515/9090/stupidaccidents47qm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7068" y="2195512"/>
            <a:ext cx="4762500" cy="283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11299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childTnLst>
                                  <p:subTnLst>
                                    <p:set>
                                      <p:cBhvr override="childStyle">
                                        <p:cTn dur="1" fill="hold" display="0" masterRel="nextClick" afterEffect="1"/>
                                        <p:tgtEl>
                                          <p:spTgt spid="2052"/>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050"/>
                                        </p:tgtEl>
                                        <p:attrNameLst>
                                          <p:attrName>style.visibility</p:attrName>
                                        </p:attrNameLst>
                                      </p:cBhvr>
                                      <p:to>
                                        <p:strVal val="visible"/>
                                      </p:to>
                                    </p:set>
                                  </p:childTnLst>
                                  <p:subTnLst>
                                    <p:set>
                                      <p:cBhvr override="childStyle">
                                        <p:cTn dur="1" fill="hold" display="0" masterRel="nextClick" afterEffect="1"/>
                                        <p:tgtEl>
                                          <p:spTgt spid="2050"/>
                                        </p:tgtEl>
                                        <p:attrNameLst>
                                          <p:attrName>style.visibility</p:attrName>
                                        </p:attrNameLst>
                                      </p:cBhvr>
                                      <p:to>
                                        <p:strVal val="hidden"/>
                                      </p:to>
                                    </p:set>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126"/>
                                        </p:tgtEl>
                                        <p:attrNameLst>
                                          <p:attrName>style.visibility</p:attrName>
                                        </p:attrNameLst>
                                      </p:cBhvr>
                                      <p:to>
                                        <p:strVal val="visible"/>
                                      </p:to>
                                    </p:set>
                                    <p:animEffect transition="in" filter="barn(inVertical)">
                                      <p:cBhvr>
                                        <p:cTn id="20" dur="500"/>
                                        <p:tgtEl>
                                          <p:spTgt spid="512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2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2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20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Picture 4" descr="http://teachertech.rice.edu/Participants/louviere/Newton/newton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1700" y="4648200"/>
            <a:ext cx="3162300" cy="2190750"/>
          </a:xfrm>
          <a:prstGeom prst="rect">
            <a:avLst/>
          </a:prstGeom>
          <a:noFill/>
          <a:extLst>
            <a:ext uri="{909E8E84-426E-40DD-AFC4-6F175D3DCCD1}">
              <a14:hiddenFill xmlns:a14="http://schemas.microsoft.com/office/drawing/2010/main">
                <a:solidFill>
                  <a:srgbClr val="FFFFFF"/>
                </a:solidFill>
              </a14:hiddenFill>
            </a:ext>
          </a:extLst>
        </p:spPr>
      </p:pic>
      <p:sp>
        <p:nvSpPr>
          <p:cNvPr id="7170" name="Title 1"/>
          <p:cNvSpPr>
            <a:spLocks noGrp="1"/>
          </p:cNvSpPr>
          <p:nvPr>
            <p:ph type="title"/>
          </p:nvPr>
        </p:nvSpPr>
        <p:spPr/>
        <p:txBody>
          <a:bodyPr/>
          <a:lstStyle/>
          <a:p>
            <a:pPr eaLnBrk="1" hangingPunct="1"/>
            <a:r>
              <a:rPr lang="en-US" dirty="0" smtClean="0"/>
              <a:t>How to Strengthen the Mind</a:t>
            </a:r>
          </a:p>
        </p:txBody>
      </p:sp>
      <p:sp>
        <p:nvSpPr>
          <p:cNvPr id="7171" name="Content Placeholder 2"/>
          <p:cNvSpPr>
            <a:spLocks noGrp="1"/>
          </p:cNvSpPr>
          <p:nvPr>
            <p:ph idx="1"/>
          </p:nvPr>
        </p:nvSpPr>
        <p:spPr>
          <a:xfrm>
            <a:off x="457201" y="1066800"/>
            <a:ext cx="8305799" cy="5638800"/>
          </a:xfrm>
        </p:spPr>
        <p:txBody>
          <a:bodyPr/>
          <a:lstStyle/>
          <a:p>
            <a:pPr eaLnBrk="1" hangingPunct="1"/>
            <a:r>
              <a:rPr lang="en-US" dirty="0" smtClean="0"/>
              <a:t>Studying, Reading, Solving</a:t>
            </a:r>
          </a:p>
          <a:p>
            <a:pPr eaLnBrk="1" hangingPunct="1"/>
            <a:r>
              <a:rPr lang="en-US" dirty="0" smtClean="0"/>
              <a:t>Science and Math</a:t>
            </a:r>
          </a:p>
          <a:p>
            <a:pPr lvl="1" eaLnBrk="1" hangingPunct="1"/>
            <a:r>
              <a:rPr lang="en-US" dirty="0" smtClean="0"/>
              <a:t>Algebra, Chemistry, Geometry, Trigonometry</a:t>
            </a:r>
          </a:p>
          <a:p>
            <a:pPr lvl="1" eaLnBrk="1" hangingPunct="1"/>
            <a:r>
              <a:rPr lang="en-US" dirty="0" smtClean="0"/>
              <a:t>What are we going to use these for in life?</a:t>
            </a:r>
          </a:p>
          <a:p>
            <a:pPr lvl="2" eaLnBrk="1" hangingPunct="1"/>
            <a:r>
              <a:rPr lang="en-US" dirty="0" smtClean="0"/>
              <a:t>Strengthen our mind and exercise our thinking process</a:t>
            </a:r>
          </a:p>
          <a:p>
            <a:pPr lvl="1" eaLnBrk="1" hangingPunct="1"/>
            <a:r>
              <a:rPr lang="en-US" dirty="0" smtClean="0"/>
              <a:t>Isaac </a:t>
            </a:r>
            <a:r>
              <a:rPr lang="en-US" dirty="0"/>
              <a:t>Newton formulated (</a:t>
            </a:r>
            <a:r>
              <a:rPr lang="en-US" dirty="0" smtClean="0"/>
              <a:t>Fluxionary) Calculus to solve a problem presented to him!</a:t>
            </a:r>
          </a:p>
          <a:p>
            <a:pPr lvl="1" eaLnBrk="1" hangingPunct="1"/>
            <a:r>
              <a:rPr lang="en-US" dirty="0" smtClean="0"/>
              <a:t>We may never use these studies </a:t>
            </a:r>
            <a:br>
              <a:rPr lang="en-US" dirty="0" smtClean="0"/>
            </a:br>
            <a:r>
              <a:rPr lang="en-US" dirty="0" smtClean="0"/>
              <a:t>later, but the benefits of how </a:t>
            </a:r>
            <a:br>
              <a:rPr lang="en-US" dirty="0" smtClean="0"/>
            </a:br>
            <a:r>
              <a:rPr lang="en-US" dirty="0" smtClean="0"/>
              <a:t>to use and exercise our mind </a:t>
            </a:r>
            <a:br>
              <a:rPr lang="en-US" dirty="0" smtClean="0"/>
            </a:br>
            <a:r>
              <a:rPr lang="en-US" dirty="0" smtClean="0"/>
              <a:t>remains.</a:t>
            </a:r>
          </a:p>
          <a:p>
            <a:pPr lvl="2" eaLnBrk="1" hangingPunct="1"/>
            <a:r>
              <a:rPr lang="en-US" dirty="0" smtClean="0"/>
              <a:t>Help solve and evaluate problems</a:t>
            </a:r>
          </a:p>
          <a:p>
            <a:pPr eaLnBrk="1" hangingPunct="1"/>
            <a:endParaRPr lang="en-US" dirty="0" smtClean="0"/>
          </a:p>
          <a:p>
            <a:pPr lvl="1" eaLnBrk="1" hangingPunct="1"/>
            <a:endParaRPr lang="en-US" dirty="0" smtClean="0"/>
          </a:p>
          <a:p>
            <a:pPr lvl="1"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20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fade">
                                      <p:cBhvr>
                                        <p:cTn id="12" dur="2000"/>
                                        <p:tgtEl>
                                          <p:spTgt spid="7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fade">
                                      <p:cBhvr>
                                        <p:cTn id="17" dur="2000"/>
                                        <p:tgtEl>
                                          <p:spTgt spid="71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71">
                                            <p:txEl>
                                              <p:pRg st="3" end="3"/>
                                            </p:txEl>
                                          </p:spTgt>
                                        </p:tgtEl>
                                        <p:attrNameLst>
                                          <p:attrName>style.visibility</p:attrName>
                                        </p:attrNameLst>
                                      </p:cBhvr>
                                      <p:to>
                                        <p:strVal val="visible"/>
                                      </p:to>
                                    </p:set>
                                    <p:animEffect transition="in" filter="fade">
                                      <p:cBhvr>
                                        <p:cTn id="22" dur="2000"/>
                                        <p:tgtEl>
                                          <p:spTgt spid="7171">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171">
                                            <p:txEl>
                                              <p:pRg st="4" end="4"/>
                                            </p:txEl>
                                          </p:spTgt>
                                        </p:tgtEl>
                                        <p:attrNameLst>
                                          <p:attrName>style.visibility</p:attrName>
                                        </p:attrNameLst>
                                      </p:cBhvr>
                                      <p:to>
                                        <p:strVal val="visible"/>
                                      </p:to>
                                    </p:set>
                                    <p:animEffect transition="in" filter="fade">
                                      <p:cBhvr>
                                        <p:cTn id="25" dur="2000"/>
                                        <p:tgtEl>
                                          <p:spTgt spid="7171">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171">
                                            <p:txEl>
                                              <p:pRg st="5" end="5"/>
                                            </p:txEl>
                                          </p:spTgt>
                                        </p:tgtEl>
                                        <p:attrNameLst>
                                          <p:attrName>style.visibility</p:attrName>
                                        </p:attrNameLst>
                                      </p:cBhvr>
                                      <p:to>
                                        <p:strVal val="visible"/>
                                      </p:to>
                                    </p:set>
                                    <p:animEffect transition="in" filter="fade">
                                      <p:cBhvr>
                                        <p:cTn id="30" dur="2000"/>
                                        <p:tgtEl>
                                          <p:spTgt spid="7171">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171">
                                            <p:txEl>
                                              <p:pRg st="6" end="6"/>
                                            </p:txEl>
                                          </p:spTgt>
                                        </p:tgtEl>
                                        <p:attrNameLst>
                                          <p:attrName>style.visibility</p:attrName>
                                        </p:attrNameLst>
                                      </p:cBhvr>
                                      <p:to>
                                        <p:strVal val="visible"/>
                                      </p:to>
                                    </p:set>
                                    <p:animEffect transition="in" filter="fade">
                                      <p:cBhvr>
                                        <p:cTn id="35" dur="2000"/>
                                        <p:tgtEl>
                                          <p:spTgt spid="7171">
                                            <p:txEl>
                                              <p:pRg st="6" end="6"/>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171">
                                            <p:txEl>
                                              <p:pRg st="7" end="7"/>
                                            </p:txEl>
                                          </p:spTgt>
                                        </p:tgtEl>
                                        <p:attrNameLst>
                                          <p:attrName>style.visibility</p:attrName>
                                        </p:attrNameLst>
                                      </p:cBhvr>
                                      <p:to>
                                        <p:strVal val="visible"/>
                                      </p:to>
                                    </p:set>
                                    <p:animEffect transition="in" filter="fade">
                                      <p:cBhvr>
                                        <p:cTn id="38" dur="2000"/>
                                        <p:tgtEl>
                                          <p:spTgt spid="71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www.kernel.org/pub/linux/kernel/people/paulmck/Confessions/Elephant_Team_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0388" y="3657600"/>
            <a:ext cx="4063612" cy="3200400"/>
          </a:xfrm>
          <a:prstGeom prst="rect">
            <a:avLst/>
          </a:prstGeom>
          <a:noFill/>
          <a:extLst>
            <a:ext uri="{909E8E84-426E-40DD-AFC4-6F175D3DCCD1}">
              <a14:hiddenFill xmlns:a14="http://schemas.microsoft.com/office/drawing/2010/main">
                <a:solidFill>
                  <a:srgbClr val="FFFFFF"/>
                </a:solidFill>
              </a14:hiddenFill>
            </a:ext>
          </a:extLst>
        </p:spPr>
      </p:pic>
      <p:sp>
        <p:nvSpPr>
          <p:cNvPr id="7170" name="Title 1"/>
          <p:cNvSpPr>
            <a:spLocks noGrp="1"/>
          </p:cNvSpPr>
          <p:nvPr>
            <p:ph type="title"/>
          </p:nvPr>
        </p:nvSpPr>
        <p:spPr/>
        <p:txBody>
          <a:bodyPr/>
          <a:lstStyle/>
          <a:p>
            <a:pPr eaLnBrk="1" hangingPunct="1"/>
            <a:r>
              <a:rPr lang="en-US" dirty="0" smtClean="0"/>
              <a:t>Types of Understanding</a:t>
            </a:r>
          </a:p>
        </p:txBody>
      </p:sp>
      <p:sp>
        <p:nvSpPr>
          <p:cNvPr id="7171" name="Content Placeholder 2"/>
          <p:cNvSpPr>
            <a:spLocks noGrp="1"/>
          </p:cNvSpPr>
          <p:nvPr>
            <p:ph idx="1"/>
          </p:nvPr>
        </p:nvSpPr>
        <p:spPr>
          <a:xfrm>
            <a:off x="457200" y="1066800"/>
            <a:ext cx="8229600" cy="5638800"/>
          </a:xfrm>
        </p:spPr>
        <p:txBody>
          <a:bodyPr/>
          <a:lstStyle/>
          <a:p>
            <a:pPr eaLnBrk="1" hangingPunct="1"/>
            <a:r>
              <a:rPr lang="en-US" dirty="0" smtClean="0"/>
              <a:t>Rapid understanding</a:t>
            </a:r>
          </a:p>
          <a:p>
            <a:pPr lvl="1" eaLnBrk="1" hangingPunct="1"/>
            <a:r>
              <a:rPr lang="en-US" dirty="0" smtClean="0"/>
              <a:t>Some understand the issue early from the beginning: “yes, I get it!”</a:t>
            </a:r>
          </a:p>
          <a:p>
            <a:pPr lvl="1" eaLnBrk="1" hangingPunct="1"/>
            <a:r>
              <a:rPr lang="en-US" dirty="0" smtClean="0"/>
              <a:t>Others… </a:t>
            </a:r>
          </a:p>
          <a:p>
            <a:pPr eaLnBrk="1" hangingPunct="1"/>
            <a:r>
              <a:rPr lang="en-US" dirty="0" smtClean="0"/>
              <a:t>Correct understanding</a:t>
            </a:r>
          </a:p>
          <a:p>
            <a:pPr lvl="1" eaLnBrk="1" hangingPunct="1"/>
            <a:r>
              <a:rPr lang="en-US" dirty="0" smtClean="0"/>
              <a:t>No misunderstanding</a:t>
            </a:r>
          </a:p>
          <a:p>
            <a:pPr eaLnBrk="1" hangingPunct="1"/>
            <a:r>
              <a:rPr lang="en-US" dirty="0" smtClean="0"/>
              <a:t>Accurate understanding</a:t>
            </a:r>
          </a:p>
          <a:p>
            <a:pPr lvl="1" eaLnBrk="1" hangingPunct="1"/>
            <a:r>
              <a:rPr lang="en-US" dirty="0" smtClean="0"/>
              <a:t>Understanding the exact issue</a:t>
            </a:r>
          </a:p>
          <a:p>
            <a:pPr lvl="1" eaLnBrk="1" hangingPunct="1"/>
            <a:r>
              <a:rPr lang="en-US" dirty="0" smtClean="0"/>
              <a:t>Not being confused by trivial details</a:t>
            </a:r>
          </a:p>
          <a:p>
            <a:pPr lvl="1" eaLnBrk="1" hangingPunct="1"/>
            <a:endParaRPr lang="en-US" dirty="0" smtClean="0"/>
          </a:p>
          <a:p>
            <a:pPr eaLnBrk="1" hangingPunct="1"/>
            <a:endParaRPr lang="en-US" dirty="0" smtClean="0"/>
          </a:p>
        </p:txBody>
      </p:sp>
    </p:spTree>
    <p:extLst>
      <p:ext uri="{BB962C8B-B14F-4D97-AF65-F5344CB8AC3E}">
        <p14:creationId xmlns:p14="http://schemas.microsoft.com/office/powerpoint/2010/main" val="278730534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Strengthening the </a:t>
            </a:r>
            <a:r>
              <a:rPr lang="en-US" dirty="0" smtClean="0"/>
              <a:t>Mind</a:t>
            </a:r>
          </a:p>
        </p:txBody>
      </p:sp>
      <p:sp>
        <p:nvSpPr>
          <p:cNvPr id="7171" name="Content Placeholder 2"/>
          <p:cNvSpPr>
            <a:spLocks noGrp="1"/>
          </p:cNvSpPr>
          <p:nvPr>
            <p:ph idx="1"/>
          </p:nvPr>
        </p:nvSpPr>
        <p:spPr>
          <a:xfrm>
            <a:off x="457200" y="1066800"/>
            <a:ext cx="8229600" cy="5638800"/>
          </a:xfrm>
        </p:spPr>
        <p:txBody>
          <a:bodyPr/>
          <a:lstStyle/>
          <a:p>
            <a:pPr eaLnBrk="1" hangingPunct="1"/>
            <a:r>
              <a:rPr lang="en-US" dirty="0" smtClean="0"/>
              <a:t>Holistic / Complete:</a:t>
            </a:r>
          </a:p>
          <a:p>
            <a:pPr lvl="1" eaLnBrk="1" hangingPunct="1"/>
            <a:r>
              <a:rPr lang="en-US" dirty="0" smtClean="0"/>
              <a:t>Think of all sides of the issue</a:t>
            </a:r>
          </a:p>
          <a:p>
            <a:pPr lvl="1" eaLnBrk="1" hangingPunct="1"/>
            <a:r>
              <a:rPr lang="en-US" dirty="0" smtClean="0"/>
              <a:t>Discernment</a:t>
            </a:r>
          </a:p>
          <a:p>
            <a:pPr lvl="2" eaLnBrk="1" hangingPunct="1"/>
            <a:r>
              <a:rPr lang="en-US" dirty="0" smtClean="0"/>
              <a:t>Right vs. wrong</a:t>
            </a:r>
          </a:p>
          <a:p>
            <a:pPr lvl="2" eaLnBrk="1" hangingPunct="1"/>
            <a:r>
              <a:rPr lang="en-US" dirty="0" smtClean="0"/>
              <a:t>Acceptable vs. unacceptable</a:t>
            </a:r>
          </a:p>
          <a:p>
            <a:pPr lvl="2" eaLnBrk="1" hangingPunct="1"/>
            <a:r>
              <a:rPr lang="en-US" i="1" dirty="0" smtClean="0"/>
              <a:t>“</a:t>
            </a:r>
            <a:r>
              <a:rPr lang="en-US" i="1" dirty="0"/>
              <a:t>Folly is joy to him who is destitute of </a:t>
            </a:r>
            <a:r>
              <a:rPr lang="en-US" b="1" i="1" dirty="0"/>
              <a:t>discernment</a:t>
            </a:r>
            <a:r>
              <a:rPr lang="en-US" i="1" dirty="0"/>
              <a:t>, But a man of </a:t>
            </a:r>
            <a:r>
              <a:rPr lang="en-US" b="1" i="1" dirty="0"/>
              <a:t>understanding</a:t>
            </a:r>
            <a:r>
              <a:rPr lang="en-US" i="1" dirty="0"/>
              <a:t> walks uprightly</a:t>
            </a:r>
            <a:r>
              <a:rPr lang="en-US" i="1" dirty="0" smtClean="0"/>
              <a:t>.” (</a:t>
            </a:r>
            <a:r>
              <a:rPr lang="en-US" i="1" dirty="0" err="1" smtClean="0"/>
              <a:t>Prov</a:t>
            </a:r>
            <a:r>
              <a:rPr lang="en-US" i="1" dirty="0" smtClean="0"/>
              <a:t> 15:21)</a:t>
            </a:r>
          </a:p>
          <a:p>
            <a:pPr lvl="1" eaLnBrk="1" hangingPunct="1"/>
            <a:r>
              <a:rPr lang="en-US" dirty="0" smtClean="0"/>
              <a:t>Learn about new topics, expand knowledge</a:t>
            </a:r>
          </a:p>
          <a:p>
            <a:pPr lvl="1" eaLnBrk="1" hangingPunct="1"/>
            <a:r>
              <a:rPr lang="en-US" dirty="0" smtClean="0"/>
              <a:t>If giving a presentation on a topic, read more about it and related topics </a:t>
            </a:r>
          </a:p>
          <a:p>
            <a:pPr lvl="1" eaLnBrk="1" hangingPunct="1"/>
            <a:r>
              <a:rPr lang="en-US" dirty="0" smtClean="0"/>
              <a:t>Be prepared to answer questions </a:t>
            </a:r>
            <a:r>
              <a:rPr lang="en-US" u="sng" dirty="0" smtClean="0"/>
              <a:t>quickly</a:t>
            </a:r>
            <a:r>
              <a:rPr lang="en-US" dirty="0" smtClean="0"/>
              <a:t> and </a:t>
            </a:r>
            <a:r>
              <a:rPr lang="en-US" u="sng" dirty="0" smtClean="0"/>
              <a:t>accurately </a:t>
            </a:r>
          </a:p>
        </p:txBody>
      </p:sp>
      <p:pic>
        <p:nvPicPr>
          <p:cNvPr id="2" name="Picture 2" descr="http://www.peterkreeft.com/images/writings/discernment-roadfor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1676400"/>
            <a:ext cx="2143125" cy="1057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32218"/>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20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fade">
                                      <p:cBhvr>
                                        <p:cTn id="12" dur="2000"/>
                                        <p:tgtEl>
                                          <p:spTgt spid="7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fade">
                                      <p:cBhvr>
                                        <p:cTn id="17" dur="2000"/>
                                        <p:tgtEl>
                                          <p:spTgt spid="7171">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171">
                                            <p:txEl>
                                              <p:pRg st="3" end="3"/>
                                            </p:txEl>
                                          </p:spTgt>
                                        </p:tgtEl>
                                        <p:attrNameLst>
                                          <p:attrName>style.visibility</p:attrName>
                                        </p:attrNameLst>
                                      </p:cBhvr>
                                      <p:to>
                                        <p:strVal val="visible"/>
                                      </p:to>
                                    </p:set>
                                    <p:animEffect transition="in" filter="fade">
                                      <p:cBhvr>
                                        <p:cTn id="20" dur="2000"/>
                                        <p:tgtEl>
                                          <p:spTgt spid="7171">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171">
                                            <p:txEl>
                                              <p:pRg st="4" end="4"/>
                                            </p:txEl>
                                          </p:spTgt>
                                        </p:tgtEl>
                                        <p:attrNameLst>
                                          <p:attrName>style.visibility</p:attrName>
                                        </p:attrNameLst>
                                      </p:cBhvr>
                                      <p:to>
                                        <p:strVal val="visible"/>
                                      </p:to>
                                    </p:set>
                                    <p:animEffect transition="in" filter="fade">
                                      <p:cBhvr>
                                        <p:cTn id="23" dur="2000"/>
                                        <p:tgtEl>
                                          <p:spTgt spid="7171">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171">
                                            <p:txEl>
                                              <p:pRg st="5" end="5"/>
                                            </p:txEl>
                                          </p:spTgt>
                                        </p:tgtEl>
                                        <p:attrNameLst>
                                          <p:attrName>style.visibility</p:attrName>
                                        </p:attrNameLst>
                                      </p:cBhvr>
                                      <p:to>
                                        <p:strVal val="visible"/>
                                      </p:to>
                                    </p:set>
                                    <p:animEffect transition="in" filter="fade">
                                      <p:cBhvr>
                                        <p:cTn id="26" dur="2000"/>
                                        <p:tgtEl>
                                          <p:spTgt spid="7171">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171">
                                            <p:txEl>
                                              <p:pRg st="6" end="6"/>
                                            </p:txEl>
                                          </p:spTgt>
                                        </p:tgtEl>
                                        <p:attrNameLst>
                                          <p:attrName>style.visibility</p:attrName>
                                        </p:attrNameLst>
                                      </p:cBhvr>
                                      <p:to>
                                        <p:strVal val="visible"/>
                                      </p:to>
                                    </p:set>
                                    <p:animEffect transition="in" filter="fade">
                                      <p:cBhvr>
                                        <p:cTn id="31" dur="2000"/>
                                        <p:tgtEl>
                                          <p:spTgt spid="7171">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171">
                                            <p:txEl>
                                              <p:pRg st="7" end="7"/>
                                            </p:txEl>
                                          </p:spTgt>
                                        </p:tgtEl>
                                        <p:attrNameLst>
                                          <p:attrName>style.visibility</p:attrName>
                                        </p:attrNameLst>
                                      </p:cBhvr>
                                      <p:to>
                                        <p:strVal val="visible"/>
                                      </p:to>
                                    </p:set>
                                    <p:animEffect transition="in" filter="fade">
                                      <p:cBhvr>
                                        <p:cTn id="36" dur="2000"/>
                                        <p:tgtEl>
                                          <p:spTgt spid="7171">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171">
                                            <p:txEl>
                                              <p:pRg st="8" end="8"/>
                                            </p:txEl>
                                          </p:spTgt>
                                        </p:tgtEl>
                                        <p:attrNameLst>
                                          <p:attrName>style.visibility</p:attrName>
                                        </p:attrNameLst>
                                      </p:cBhvr>
                                      <p:to>
                                        <p:strVal val="visible"/>
                                      </p:to>
                                    </p:set>
                                    <p:animEffect transition="in" filter="fade">
                                      <p:cBhvr>
                                        <p:cTn id="41" dur="2000"/>
                                        <p:tgtEl>
                                          <p:spTgt spid="717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bldLvl="2"/>
    </p:bldLst>
  </p:timing>
</p:sld>
</file>

<file path=ppt/theme/theme1.xml><?xml version="1.0" encoding="utf-8"?>
<a:theme xmlns:a="http://schemas.openxmlformats.org/drawingml/2006/main" name="candles">
  <a:themeElements>
    <a:clrScheme name="Office Theme 1">
      <a:dk1>
        <a:srgbClr val="272776"/>
      </a:dk1>
      <a:lt1>
        <a:srgbClr val="F3F1E4"/>
      </a:lt1>
      <a:dk2>
        <a:srgbClr val="272776"/>
      </a:dk2>
      <a:lt2>
        <a:srgbClr val="808080"/>
      </a:lt2>
      <a:accent1>
        <a:srgbClr val="99CCFF"/>
      </a:accent1>
      <a:accent2>
        <a:srgbClr val="CCCCFF"/>
      </a:accent2>
      <a:accent3>
        <a:srgbClr val="F8F7EF"/>
      </a:accent3>
      <a:accent4>
        <a:srgbClr val="202064"/>
      </a:accent4>
      <a:accent5>
        <a:srgbClr val="CAE2FF"/>
      </a:accent5>
      <a:accent6>
        <a:srgbClr val="B9B9E7"/>
      </a:accent6>
      <a:hlink>
        <a:srgbClr val="3333CC"/>
      </a:hlink>
      <a:folHlink>
        <a:srgbClr val="AF67FF"/>
      </a:folHlink>
    </a:clrScheme>
    <a:fontScheme name="Office Them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272776"/>
        </a:dk1>
        <a:lt1>
          <a:srgbClr val="F3F1E4"/>
        </a:lt1>
        <a:dk2>
          <a:srgbClr val="272776"/>
        </a:dk2>
        <a:lt2>
          <a:srgbClr val="808080"/>
        </a:lt2>
        <a:accent1>
          <a:srgbClr val="99CCFF"/>
        </a:accent1>
        <a:accent2>
          <a:srgbClr val="CCCCFF"/>
        </a:accent2>
        <a:accent3>
          <a:srgbClr val="F8F7EF"/>
        </a:accent3>
        <a:accent4>
          <a:srgbClr val="202064"/>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2">
        <a:dk1>
          <a:srgbClr val="272776"/>
        </a:dk1>
        <a:lt1>
          <a:srgbClr val="F3F1E4"/>
        </a:lt1>
        <a:dk2>
          <a:srgbClr val="272776"/>
        </a:dk2>
        <a:lt2>
          <a:srgbClr val="777777"/>
        </a:lt2>
        <a:accent1>
          <a:srgbClr val="B8CFFB"/>
        </a:accent1>
        <a:accent2>
          <a:srgbClr val="DF8F74"/>
        </a:accent2>
        <a:accent3>
          <a:srgbClr val="F8F7EF"/>
        </a:accent3>
        <a:accent4>
          <a:srgbClr val="202064"/>
        </a:accent4>
        <a:accent5>
          <a:srgbClr val="D8E4FD"/>
        </a:accent5>
        <a:accent6>
          <a:srgbClr val="CA8168"/>
        </a:accent6>
        <a:hlink>
          <a:srgbClr val="7F97C2"/>
        </a:hlink>
        <a:folHlink>
          <a:srgbClr val="8BBE8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candles</Template>
  <TotalTime>1178</TotalTime>
  <Words>854</Words>
  <Application>Microsoft Office PowerPoint</Application>
  <PresentationFormat>On-screen Show (4:3)</PresentationFormat>
  <Paragraphs>156</Paragraphs>
  <Slides>22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Script MT Bold</vt:lpstr>
      <vt:lpstr>Calibri</vt:lpstr>
      <vt:lpstr>Century Gothic</vt:lpstr>
      <vt:lpstr>Wingdings</vt:lpstr>
      <vt:lpstr>Bodoni MT</vt:lpstr>
      <vt:lpstr>candles</vt:lpstr>
      <vt:lpstr>Talents “…to each according to his own ability” (Matt 25)</vt:lpstr>
      <vt:lpstr>Greyfriars Kirkyard,  Edinburgh, Scotland</vt:lpstr>
      <vt:lpstr>Matthew 25: 14-19</vt:lpstr>
      <vt:lpstr>Kinds of Talents</vt:lpstr>
      <vt:lpstr>Talent of the Mind</vt:lpstr>
      <vt:lpstr>Talent of the Mind</vt:lpstr>
      <vt:lpstr>How to Strengthen the Mind</vt:lpstr>
      <vt:lpstr>Types of Understanding</vt:lpstr>
      <vt:lpstr>Strengthening the Mind</vt:lpstr>
      <vt:lpstr>Strengthening the Mind</vt:lpstr>
      <vt:lpstr>Strengthening the Mind</vt:lpstr>
      <vt:lpstr>Strengthening the Mind</vt:lpstr>
      <vt:lpstr>Strengthening the Mind</vt:lpstr>
      <vt:lpstr>Investing the Mind Talent</vt:lpstr>
      <vt:lpstr>Talent of the Conscience</vt:lpstr>
      <vt:lpstr>Strengthening the Conscience</vt:lpstr>
      <vt:lpstr>Strengthening the Conscience</vt:lpstr>
      <vt:lpstr>Talent of Responsibility</vt:lpstr>
      <vt:lpstr>Talent of Responsibility</vt:lpstr>
      <vt:lpstr>Talent of Responsibility</vt:lpstr>
      <vt:lpstr>Talent of Responsibility</vt:lpstr>
      <vt:lpstr>Talents</vt:lpstr>
    </vt:vector>
  </TitlesOfParts>
  <Company>Real EC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Liturgical Life: Christ in the Church Hymns</dc:title>
  <dc:creator>Gerges Gad</dc:creator>
  <cp:lastModifiedBy>Gerges Gad</cp:lastModifiedBy>
  <cp:revision>155</cp:revision>
  <dcterms:created xsi:type="dcterms:W3CDTF">2009-11-19T04:34:36Z</dcterms:created>
  <dcterms:modified xsi:type="dcterms:W3CDTF">2013-10-05T21:23:57Z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TC300001741033</vt:lpwstr>
  </property>
</Properties>
</file>