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40"/>
  </p:notesMasterIdLst>
  <p:sldIdLst>
    <p:sldId id="256" r:id="rId2"/>
    <p:sldId id="272" r:id="rId3"/>
    <p:sldId id="258" r:id="rId4"/>
    <p:sldId id="307" r:id="rId5"/>
    <p:sldId id="261" r:id="rId6"/>
    <p:sldId id="262" r:id="rId7"/>
    <p:sldId id="312" r:id="rId8"/>
    <p:sldId id="273" r:id="rId9"/>
    <p:sldId id="313" r:id="rId10"/>
    <p:sldId id="314" r:id="rId11"/>
    <p:sldId id="274" r:id="rId12"/>
    <p:sldId id="275" r:id="rId13"/>
    <p:sldId id="279" r:id="rId14"/>
    <p:sldId id="280" r:id="rId15"/>
    <p:sldId id="281" r:id="rId16"/>
    <p:sldId id="308"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5"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98FC26-5942-4724-8D79-A3B07CF49153}" type="datetimeFigureOut">
              <a:rPr lang="en-US" smtClean="0"/>
              <a:pPr/>
              <a:t>9/22/2013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49A4BE-227F-4861-8928-E1BCF0FA49F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799EFD-5F46-4FB2-A44C-5051D6800B6D}" type="slidenum">
              <a:rPr lang="en-US"/>
              <a:pPr/>
              <a:t>2</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51F67654-563E-4A78-86CF-0047DAE1A266}" type="datetimeFigureOut">
              <a:rPr lang="en-US" smtClean="0"/>
              <a:pPr/>
              <a:t>9/22/2013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34EFE-29F0-400F-A018-3D4C407EFD58}"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F67654-563E-4A78-86CF-0047DAE1A266}" type="datetimeFigureOut">
              <a:rPr lang="en-US" smtClean="0"/>
              <a:pPr/>
              <a:t>9/22/2013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34EFE-29F0-400F-A018-3D4C407EFD5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F67654-563E-4A78-86CF-0047DAE1A266}" type="datetimeFigureOut">
              <a:rPr lang="en-US" smtClean="0"/>
              <a:pPr/>
              <a:t>9/22/2013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75934EFE-29F0-400F-A018-3D4C407EFD5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F67654-563E-4A78-86CF-0047DAE1A266}" type="datetimeFigureOut">
              <a:rPr lang="en-US" smtClean="0"/>
              <a:pPr/>
              <a:t>9/22/2013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34EFE-29F0-400F-A018-3D4C407EFD5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1F67654-563E-4A78-86CF-0047DAE1A266}" type="datetimeFigureOut">
              <a:rPr lang="en-US" smtClean="0"/>
              <a:pPr/>
              <a:t>9/22/2013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34EFE-29F0-400F-A018-3D4C407EFD5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1F67654-563E-4A78-86CF-0047DAE1A266}" type="datetimeFigureOut">
              <a:rPr lang="en-US" smtClean="0"/>
              <a:pPr/>
              <a:t>9/22/2013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34EFE-29F0-400F-A018-3D4C407EFD5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1F67654-563E-4A78-86CF-0047DAE1A266}" type="datetimeFigureOut">
              <a:rPr lang="en-US" smtClean="0"/>
              <a:pPr/>
              <a:t>9/22/2013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934EFE-29F0-400F-A018-3D4C407EFD5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1F67654-563E-4A78-86CF-0047DAE1A266}" type="datetimeFigureOut">
              <a:rPr lang="en-US" smtClean="0"/>
              <a:pPr/>
              <a:t>9/22/2013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934EFE-29F0-400F-A018-3D4C407EFD5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67654-563E-4A78-86CF-0047DAE1A266}" type="datetimeFigureOut">
              <a:rPr lang="en-US" smtClean="0"/>
              <a:pPr/>
              <a:t>9/22/2013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934EFE-29F0-400F-A018-3D4C407EFD5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1F67654-563E-4A78-86CF-0047DAE1A266}" type="datetimeFigureOut">
              <a:rPr lang="en-US" smtClean="0"/>
              <a:pPr/>
              <a:t>9/22/2013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34EFE-29F0-400F-A018-3D4C407EFD58}"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51F67654-563E-4A78-86CF-0047DAE1A266}" type="datetimeFigureOut">
              <a:rPr lang="en-US" smtClean="0"/>
              <a:pPr/>
              <a:t>9/22/2013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75934EFE-29F0-400F-A018-3D4C407EFD5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1F67654-563E-4A78-86CF-0047DAE1A266}" type="datetimeFigureOut">
              <a:rPr lang="en-US" smtClean="0"/>
              <a:pPr/>
              <a:t>9/22/2013</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5934EFE-29F0-400F-A018-3D4C407EFD5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youtube.com/watch?v=TGhj06-sM2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Treatment of addiction</a:t>
            </a:r>
            <a:br>
              <a:rPr lang="en-US" dirty="0" smtClean="0"/>
            </a:br>
            <a:endParaRPr lang="en-US" dirty="0"/>
          </a:p>
        </p:txBody>
      </p:sp>
      <p:sp>
        <p:nvSpPr>
          <p:cNvPr id="3" name="Subtitle 2"/>
          <p:cNvSpPr>
            <a:spLocks noGrp="1"/>
          </p:cNvSpPr>
          <p:nvPr>
            <p:ph type="subTitle" idx="1"/>
          </p:nvPr>
        </p:nvSpPr>
        <p:spPr/>
        <p:txBody>
          <a:bodyPr>
            <a:normAutofit/>
          </a:bodyPr>
          <a:lstStyle/>
          <a:p>
            <a:r>
              <a:rPr lang="en-US" sz="4400" dirty="0" smtClean="0"/>
              <a:t>St Mary’s and Arch Angel Michael Coptic Orthodox church</a:t>
            </a:r>
          </a:p>
          <a:p>
            <a:endParaRPr lang="en-US" dirty="0" smtClean="0"/>
          </a:p>
          <a:p>
            <a:endParaRPr lang="en-US" dirty="0" smtClean="0"/>
          </a:p>
          <a:p>
            <a:endParaRPr lang="en-US" dirty="0"/>
          </a:p>
        </p:txBody>
      </p:sp>
      <p:sp>
        <p:nvSpPr>
          <p:cNvPr id="4" name="Rectangle 3"/>
          <p:cNvSpPr/>
          <p:nvPr/>
        </p:nvSpPr>
        <p:spPr>
          <a:xfrm>
            <a:off x="3090664" y="5181600"/>
            <a:ext cx="4300736" cy="523220"/>
          </a:xfrm>
          <a:prstGeom prst="rect">
            <a:avLst/>
          </a:prstGeom>
        </p:spPr>
        <p:txBody>
          <a:bodyPr wrap="square">
            <a:spAutoFit/>
          </a:bodyPr>
          <a:lstStyle/>
          <a:p>
            <a:r>
              <a:rPr lang="en-US" sz="2800" dirty="0" smtClean="0"/>
              <a:t>Servant’s meeting Sep 2013</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can give hope. By guiding to </a:t>
            </a:r>
            <a:endParaRPr lang="en-US" dirty="0"/>
          </a:p>
        </p:txBody>
      </p:sp>
      <p:sp>
        <p:nvSpPr>
          <p:cNvPr id="3" name="Content Placeholder 2"/>
          <p:cNvSpPr>
            <a:spLocks noGrp="1"/>
          </p:cNvSpPr>
          <p:nvPr>
            <p:ph idx="1"/>
          </p:nvPr>
        </p:nvSpPr>
        <p:spPr/>
        <p:txBody>
          <a:bodyPr>
            <a:normAutofit/>
          </a:bodyPr>
          <a:lstStyle/>
          <a:p>
            <a:r>
              <a:rPr lang="en-US" dirty="0" smtClean="0"/>
              <a:t>Detoxification.</a:t>
            </a:r>
          </a:p>
          <a:p>
            <a:r>
              <a:rPr lang="en-US" dirty="0" smtClean="0"/>
              <a:t>Rehab ( inpatient or outpatient).</a:t>
            </a:r>
          </a:p>
          <a:p>
            <a:r>
              <a:rPr lang="en-US" dirty="0" smtClean="0"/>
              <a:t>Talk about AA.</a:t>
            </a:r>
          </a:p>
          <a:p>
            <a:r>
              <a:rPr lang="en-US" dirty="0" smtClean="0"/>
              <a:t>Increase support circle to the addict.</a:t>
            </a:r>
          </a:p>
          <a:p>
            <a:r>
              <a:rPr lang="en-US" dirty="0" smtClean="0"/>
              <a:t>What do you think if you are the only person kind to an addict ( the only person in his life) to the point that he start listening to you, doesn’t want to use not to upset you and start the path of recovery because of you.</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Very 1</a:t>
            </a:r>
            <a:r>
              <a:rPr lang="en-US" baseline="30000" dirty="0" smtClean="0"/>
              <a:t>st</a:t>
            </a:r>
            <a:r>
              <a:rPr lang="en-US" dirty="0" smtClean="0"/>
              <a:t> step is motivational interview</a:t>
            </a:r>
            <a:endParaRPr lang="en-US" dirty="0"/>
          </a:p>
        </p:txBody>
      </p:sp>
      <p:sp>
        <p:nvSpPr>
          <p:cNvPr id="3" name="Content Placeholder 2"/>
          <p:cNvSpPr>
            <a:spLocks noGrp="1"/>
          </p:cNvSpPr>
          <p:nvPr>
            <p:ph idx="1"/>
          </p:nvPr>
        </p:nvSpPr>
        <p:spPr/>
        <p:txBody>
          <a:bodyPr/>
          <a:lstStyle/>
          <a:p>
            <a:r>
              <a:rPr lang="en-US" dirty="0" smtClean="0"/>
              <a:t>This is the step that is considered an eye opener.</a:t>
            </a:r>
          </a:p>
          <a:p>
            <a:r>
              <a:rPr lang="en-US" dirty="0" smtClean="0"/>
              <a:t>We are dealing with a Godly ego: meaning?</a:t>
            </a:r>
          </a:p>
          <a:p>
            <a:endParaRPr lang="en-US" dirty="0" smtClean="0"/>
          </a:p>
          <a:p>
            <a:r>
              <a:rPr lang="en-US" dirty="0" smtClean="0"/>
              <a:t>I am in control, I can stop at  anytime, I am doing it to spend time with friends, I am doing it because it helps me to focus at school….</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r>
              <a:rPr lang="en-US" dirty="0" smtClean="0">
                <a:hlinkClick r:id="rId2"/>
              </a:rPr>
              <a:t>http://www.youtube.com/watch?v=TGhj06-sM2Y</a:t>
            </a:r>
            <a:endParaRPr lang="en-US" dirty="0" smtClean="0"/>
          </a:p>
          <a:p>
            <a:pPr>
              <a:buNone/>
            </a:pPr>
            <a:endParaRPr lang="en-US" dirty="0" smtClean="0"/>
          </a:p>
          <a:p>
            <a:pPr>
              <a:buNone/>
            </a:pPr>
            <a:endParaRPr lang="en-US" dirty="0" smtClean="0"/>
          </a:p>
          <a:p>
            <a:pPr>
              <a:buNone/>
            </a:pPr>
            <a:r>
              <a:rPr lang="en-US" dirty="0" smtClean="0"/>
              <a:t>Now you are ready to get an idea about one of the treatments that are out there you can sent people to easily. There are groups similar to most addictions if not all.</a:t>
            </a:r>
          </a:p>
          <a:p>
            <a:pPr>
              <a:buNone/>
            </a:pPr>
            <a:endParaRPr lang="en-US" dirty="0" smtClean="0"/>
          </a:p>
          <a:p>
            <a:pPr>
              <a:buNone/>
            </a:pPr>
            <a:endParaRPr lang="en-US" dirty="0" smtClean="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mtClean="0"/>
              <a:t>Alcoholic Anonymous</a:t>
            </a:r>
          </a:p>
        </p:txBody>
      </p:sp>
      <p:sp>
        <p:nvSpPr>
          <p:cNvPr id="27650" name="Content Placeholder 2"/>
          <p:cNvSpPr>
            <a:spLocks noGrp="1"/>
          </p:cNvSpPr>
          <p:nvPr>
            <p:ph idx="1"/>
          </p:nvPr>
        </p:nvSpPr>
        <p:spPr/>
        <p:txBody>
          <a:bodyPr>
            <a:normAutofit fontScale="92500"/>
          </a:bodyPr>
          <a:lstStyle/>
          <a:p>
            <a:r>
              <a:rPr lang="en-US" dirty="0" smtClean="0"/>
              <a:t>Every body is anonymous “ I am so and so I am an Alcoholic” 1</a:t>
            </a:r>
            <a:r>
              <a:rPr lang="en-US" baseline="30000" dirty="0" smtClean="0"/>
              <a:t>st</a:t>
            </a:r>
            <a:r>
              <a:rPr lang="en-US" dirty="0" smtClean="0"/>
              <a:t> name Basis.</a:t>
            </a:r>
          </a:p>
          <a:p>
            <a:r>
              <a:rPr lang="en-US" dirty="0" smtClean="0"/>
              <a:t>There is an AA meeting in every city every hour of the day.</a:t>
            </a:r>
          </a:p>
          <a:p>
            <a:r>
              <a:rPr lang="en-US" dirty="0" smtClean="0"/>
              <a:t>No Authority figures, no therapist, no donations.</a:t>
            </a:r>
          </a:p>
          <a:p>
            <a:r>
              <a:rPr lang="en-US" dirty="0" smtClean="0"/>
              <a:t>The most senior member can be making coffee or sweeping the floor same like in our church.</a:t>
            </a:r>
          </a:p>
          <a:p>
            <a:r>
              <a:rPr lang="en-US" dirty="0" smtClean="0"/>
              <a:t>Money comes from members buying brochures to pay for rent and hot line phone bills.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smtClean="0"/>
              <a:t>Rely on 2 foundations </a:t>
            </a:r>
          </a:p>
        </p:txBody>
      </p:sp>
      <p:sp>
        <p:nvSpPr>
          <p:cNvPr id="28674" name="Content Placeholder 2"/>
          <p:cNvSpPr>
            <a:spLocks noGrp="1"/>
          </p:cNvSpPr>
          <p:nvPr>
            <p:ph idx="1"/>
          </p:nvPr>
        </p:nvSpPr>
        <p:spPr/>
        <p:txBody>
          <a:bodyPr>
            <a:normAutofit fontScale="85000" lnSpcReduction="20000"/>
          </a:bodyPr>
          <a:lstStyle/>
          <a:p>
            <a:r>
              <a:rPr lang="en-US" b="1" dirty="0" smtClean="0"/>
              <a:t>1) </a:t>
            </a:r>
            <a:r>
              <a:rPr lang="en-US" dirty="0" smtClean="0"/>
              <a:t>Group psychotherapy , that is mostly supportive , if patient can’t rely to anything said then he is not ready yet.</a:t>
            </a:r>
          </a:p>
          <a:p>
            <a:r>
              <a:rPr lang="en-US" sz="3600" b="1" dirty="0" smtClean="0"/>
              <a:t>Here you can help a family by getting the person ready by talking more about the damage that has happened already.</a:t>
            </a:r>
            <a:endParaRPr lang="en-US" sz="3900" b="1" dirty="0" smtClean="0"/>
          </a:p>
          <a:p>
            <a:r>
              <a:rPr lang="en-US" b="1" dirty="0" smtClean="0"/>
              <a:t>2) </a:t>
            </a:r>
            <a:r>
              <a:rPr lang="en-US" dirty="0" smtClean="0"/>
              <a:t>Sponsorship: anyone that is sober can be a sponsor. </a:t>
            </a:r>
          </a:p>
          <a:p>
            <a:r>
              <a:rPr lang="en-US" dirty="0" smtClean="0"/>
              <a:t>Preferably same gender.</a:t>
            </a:r>
          </a:p>
          <a:p>
            <a:r>
              <a:rPr lang="en-US" dirty="0" smtClean="0"/>
              <a:t>Will be called 24/7/365.   like a priest</a:t>
            </a:r>
          </a:p>
          <a:p>
            <a:r>
              <a:rPr lang="en-US" dirty="0" smtClean="0"/>
              <a:t>Quality of a servant that felt how good is Jesus and his sole purpose of serving is to get people closer to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US" smtClean="0"/>
              <a:t>The Prodigal Son</a:t>
            </a:r>
          </a:p>
        </p:txBody>
      </p:sp>
      <p:sp>
        <p:nvSpPr>
          <p:cNvPr id="29698" name="Content Placeholder 2"/>
          <p:cNvSpPr>
            <a:spLocks noGrp="1"/>
          </p:cNvSpPr>
          <p:nvPr>
            <p:ph idx="1"/>
          </p:nvPr>
        </p:nvSpPr>
        <p:spPr/>
        <p:txBody>
          <a:bodyPr/>
          <a:lstStyle/>
          <a:p>
            <a:r>
              <a:rPr lang="en-US" dirty="0" smtClean="0"/>
              <a:t>Hit Rock bottom when he felt hungry , hopeless  and helpless. </a:t>
            </a:r>
          </a:p>
          <a:p>
            <a:r>
              <a:rPr lang="en-US" dirty="0" smtClean="0"/>
              <a:t>The only thing in his mind is: </a:t>
            </a:r>
          </a:p>
          <a:p>
            <a:pPr>
              <a:buNone/>
            </a:pPr>
            <a:r>
              <a:rPr lang="en-US" dirty="0" smtClean="0"/>
              <a:t>   will his father accept him as a servant?</a:t>
            </a:r>
          </a:p>
          <a:p>
            <a:r>
              <a:rPr lang="en-US" dirty="0" smtClean="0"/>
              <a:t>A broken alcoholic is in the same situation.</a:t>
            </a:r>
          </a:p>
          <a:p>
            <a:r>
              <a:rPr lang="en-US" dirty="0" smtClean="0"/>
              <a:t>St Augustine of Hippo Prayer “Lord make me pure but not yet”.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Return of the Prodigal Son"/>
          <p:cNvPicPr>
            <a:picLocks noGrp="1" noChangeAspect="1" noChangeArrowheads="1"/>
          </p:cNvPicPr>
          <p:nvPr>
            <p:ph idx="1"/>
          </p:nvPr>
        </p:nvPicPr>
        <p:blipFill>
          <a:blip r:embed="rId2" cstate="print"/>
          <a:srcRect/>
          <a:stretch>
            <a:fillRect/>
          </a:stretch>
        </p:blipFill>
        <p:spPr bwMode="auto">
          <a:xfrm>
            <a:off x="0" y="0"/>
            <a:ext cx="9143999" cy="6857999"/>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mtClean="0"/>
              <a:t>In AA</a:t>
            </a:r>
          </a:p>
        </p:txBody>
      </p:sp>
      <p:sp>
        <p:nvSpPr>
          <p:cNvPr id="30722" name="Content Placeholder 2"/>
          <p:cNvSpPr>
            <a:spLocks noGrp="1"/>
          </p:cNvSpPr>
          <p:nvPr>
            <p:ph idx="1"/>
          </p:nvPr>
        </p:nvSpPr>
        <p:spPr/>
        <p:txBody>
          <a:bodyPr>
            <a:normAutofit lnSpcReduction="10000"/>
          </a:bodyPr>
          <a:lstStyle/>
          <a:p>
            <a:r>
              <a:rPr lang="en-US" dirty="0" smtClean="0"/>
              <a:t>People are all in the same ship.</a:t>
            </a:r>
          </a:p>
          <a:p>
            <a:r>
              <a:rPr lang="en-US" dirty="0" smtClean="0"/>
              <a:t>No religious affiliations in AA , surprisingly they close the meetings with the Lord’s prayer.</a:t>
            </a:r>
          </a:p>
          <a:p>
            <a:r>
              <a:rPr lang="en-US" dirty="0" smtClean="0"/>
              <a:t>They meet anywhere, churches, houses, clubs.</a:t>
            </a:r>
          </a:p>
          <a:p>
            <a:r>
              <a:rPr lang="en-US" dirty="0" smtClean="0"/>
              <a:t>Recommend to a new comer to attend meetings daily for </a:t>
            </a:r>
            <a:r>
              <a:rPr lang="en-US" b="1" dirty="0" smtClean="0"/>
              <a:t>90</a:t>
            </a:r>
            <a:r>
              <a:rPr lang="en-US" dirty="0" smtClean="0"/>
              <a:t> days.( remember the 90 days recovery program success).</a:t>
            </a:r>
          </a:p>
          <a:p>
            <a:r>
              <a:rPr lang="en-US" dirty="0" smtClean="0"/>
              <a:t>Frequently reading AA books and  magazines</a:t>
            </a:r>
          </a:p>
          <a:p>
            <a:endParaRPr lang="en-US"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US" smtClean="0"/>
              <a:t>Recovery is in 1</a:t>
            </a:r>
            <a:r>
              <a:rPr lang="en-US" baseline="30000" smtClean="0"/>
              <a:t>st</a:t>
            </a:r>
            <a:r>
              <a:rPr lang="en-US" smtClean="0"/>
              <a:t> day</a:t>
            </a:r>
          </a:p>
        </p:txBody>
      </p:sp>
      <p:sp>
        <p:nvSpPr>
          <p:cNvPr id="31746" name="Content Placeholder 2"/>
          <p:cNvSpPr>
            <a:spLocks noGrp="1"/>
          </p:cNvSpPr>
          <p:nvPr>
            <p:ph idx="1"/>
          </p:nvPr>
        </p:nvSpPr>
        <p:spPr/>
        <p:txBody>
          <a:bodyPr>
            <a:normAutofit fontScale="92500"/>
          </a:bodyPr>
          <a:lstStyle/>
          <a:p>
            <a:r>
              <a:rPr lang="en-US" dirty="0" smtClean="0"/>
              <a:t>Recovery in all aspects: physical, emotional and spiritual.</a:t>
            </a:r>
          </a:p>
          <a:p>
            <a:r>
              <a:rPr lang="en-US" dirty="0" smtClean="0"/>
              <a:t>Waking up in own bed. </a:t>
            </a:r>
          </a:p>
          <a:p>
            <a:r>
              <a:rPr lang="en-US" dirty="0" smtClean="0"/>
              <a:t>Driving to places and actually arriving to destiny.</a:t>
            </a:r>
          </a:p>
          <a:p>
            <a:r>
              <a:rPr lang="en-US" dirty="0" smtClean="0"/>
              <a:t>Smoking without possibility of burning the house down.</a:t>
            </a:r>
          </a:p>
          <a:p>
            <a:r>
              <a:rPr lang="en-US" dirty="0" smtClean="0"/>
              <a:t>No one is offering help out of pity anymore. </a:t>
            </a:r>
          </a:p>
          <a:p>
            <a:r>
              <a:rPr lang="en-US" dirty="0" smtClean="0"/>
              <a:t>To start the 12 steps 1</a:t>
            </a:r>
            <a:r>
              <a:rPr lang="en-US" baseline="30000" dirty="0" smtClean="0"/>
              <a:t>st</a:t>
            </a:r>
            <a:r>
              <a:rPr lang="en-US" dirty="0" smtClean="0"/>
              <a:t> or wait to get sober and start the 12 steps?  The chicken or the egg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normAutofit fontScale="90000"/>
          </a:bodyPr>
          <a:lstStyle/>
          <a:p>
            <a:r>
              <a:rPr lang="en-US" dirty="0" smtClean="0"/>
              <a:t>Remember that damage is allover their lives:</a:t>
            </a:r>
          </a:p>
        </p:txBody>
      </p:sp>
      <p:sp>
        <p:nvSpPr>
          <p:cNvPr id="32770" name="Content Placeholder 2"/>
          <p:cNvSpPr>
            <a:spLocks noGrp="1"/>
          </p:cNvSpPr>
          <p:nvPr>
            <p:ph idx="1"/>
          </p:nvPr>
        </p:nvSpPr>
        <p:spPr/>
        <p:txBody>
          <a:bodyPr>
            <a:normAutofit fontScale="85000" lnSpcReduction="20000"/>
          </a:bodyPr>
          <a:lstStyle/>
          <a:p>
            <a:r>
              <a:rPr lang="en-US" dirty="0" smtClean="0"/>
              <a:t>Across the years an addict person had hurt lots of people and was hurt as well.</a:t>
            </a:r>
          </a:p>
          <a:p>
            <a:r>
              <a:rPr lang="en-US" sz="4400" b="1" dirty="0" smtClean="0"/>
              <a:t>You can help in this as well </a:t>
            </a:r>
          </a:p>
          <a:p>
            <a:pPr>
              <a:buNone/>
            </a:pPr>
            <a:r>
              <a:rPr lang="en-US" sz="4400" b="1" dirty="0" smtClean="0"/>
              <a:t>( family members that you serve, you can work on helping addict to glue together what they had broken)</a:t>
            </a:r>
          </a:p>
          <a:p>
            <a:r>
              <a:rPr lang="en-US" dirty="0" smtClean="0"/>
              <a:t>He is the laughing stock of the community</a:t>
            </a:r>
          </a:p>
          <a:p>
            <a:r>
              <a:rPr lang="en-US" dirty="0" smtClean="0"/>
              <a:t>This makes others secure around him.</a:t>
            </a:r>
          </a:p>
          <a:p>
            <a:r>
              <a:rPr lang="en-US" dirty="0" smtClean="0"/>
              <a:t>In AA forgiveness is present and available.</a:t>
            </a:r>
          </a:p>
          <a:p>
            <a:r>
              <a:rPr lang="en-US" dirty="0" smtClean="0"/>
              <a:t>Remember that God forgive our sins and in AA patient will find forgiveness, acceptance and a way to repent.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en-US" dirty="0"/>
          </a:p>
        </p:txBody>
      </p:sp>
      <p:sp>
        <p:nvSpPr>
          <p:cNvPr id="5123" name="Rectangle 3"/>
          <p:cNvSpPr>
            <a:spLocks noGrp="1" noChangeArrowheads="1"/>
          </p:cNvSpPr>
          <p:nvPr>
            <p:ph idx="1"/>
          </p:nvPr>
        </p:nvSpPr>
        <p:spPr/>
        <p:txBody>
          <a:bodyPr/>
          <a:lstStyle/>
          <a:p>
            <a:r>
              <a:rPr lang="en-US" sz="4000"/>
              <a:t>All things are lawful to me but I will not be brought under the power of any </a:t>
            </a:r>
          </a:p>
          <a:p>
            <a:pPr>
              <a:buFont typeface="Wingdings" pitchFamily="2" charset="2"/>
              <a:buNone/>
            </a:pPr>
            <a:r>
              <a:rPr lang="en-US" sz="4000"/>
              <a:t>            1 Corinthian 6:12.</a:t>
            </a:r>
          </a:p>
          <a:p>
            <a:pPr>
              <a:buFont typeface="Wingdings" pitchFamily="2" charset="2"/>
              <a:buNone/>
            </a:pPr>
            <a:endParaRPr lang="en-US" sz="4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smtClean="0"/>
              <a:t>Addicts had a clash with God </a:t>
            </a:r>
          </a:p>
        </p:txBody>
      </p:sp>
      <p:sp>
        <p:nvSpPr>
          <p:cNvPr id="33794" name="Content Placeholder 2"/>
          <p:cNvSpPr>
            <a:spLocks noGrp="1"/>
          </p:cNvSpPr>
          <p:nvPr>
            <p:ph idx="1"/>
          </p:nvPr>
        </p:nvSpPr>
        <p:spPr/>
        <p:txBody>
          <a:bodyPr>
            <a:normAutofit fontScale="92500" lnSpcReduction="20000"/>
          </a:bodyPr>
          <a:lstStyle/>
          <a:p>
            <a:r>
              <a:rPr lang="en-US" dirty="0" smtClean="0"/>
              <a:t>Before treatment addicts look to God from an immature image : God needs to fulfill my desires  </a:t>
            </a:r>
            <a:r>
              <a:rPr lang="en-US" b="1" dirty="0" smtClean="0"/>
              <a:t>(So their prayers were never answered.)</a:t>
            </a:r>
          </a:p>
          <a:p>
            <a:r>
              <a:rPr lang="en-US" dirty="0" smtClean="0"/>
              <a:t>While in habit an addict feels that he is the God in his life and the habit is the nearest thing to his heart.</a:t>
            </a:r>
          </a:p>
          <a:p>
            <a:r>
              <a:rPr lang="en-US" dirty="0" smtClean="0"/>
              <a:t>Living in sadness because of lack of hope in salvation is the maximum stress anyone can bear.</a:t>
            </a:r>
          </a:p>
          <a:p>
            <a:r>
              <a:rPr lang="en-US" dirty="0" smtClean="0"/>
              <a:t>Try to use paradox with patients If we haven’t eaten the apple , virgin Mary wouldn’t be the mother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smtClean="0"/>
              <a:t>The 12 steps program</a:t>
            </a:r>
          </a:p>
        </p:txBody>
      </p:sp>
      <p:sp>
        <p:nvSpPr>
          <p:cNvPr id="34818" name="Content Placeholder 2"/>
          <p:cNvSpPr>
            <a:spLocks noGrp="1"/>
          </p:cNvSpPr>
          <p:nvPr>
            <p:ph idx="1"/>
          </p:nvPr>
        </p:nvSpPr>
        <p:spPr/>
        <p:txBody>
          <a:bodyPr>
            <a:normAutofit fontScale="92500" lnSpcReduction="10000"/>
          </a:bodyPr>
          <a:lstStyle/>
          <a:p>
            <a:r>
              <a:rPr lang="en-US" dirty="0" smtClean="0"/>
              <a:t>A Path of recovery.</a:t>
            </a:r>
          </a:p>
          <a:p>
            <a:r>
              <a:rPr lang="en-US" dirty="0" smtClean="0"/>
              <a:t>Some of the steps are exactly equal to confession in the Orthodox faith.</a:t>
            </a:r>
          </a:p>
          <a:p>
            <a:r>
              <a:rPr lang="en-US" dirty="0" smtClean="0"/>
              <a:t>Some of the steps are exactly equal when we bow our heads in front of our priests to get the blessings.</a:t>
            </a:r>
          </a:p>
          <a:p>
            <a:r>
              <a:rPr lang="en-US" dirty="0" smtClean="0"/>
              <a:t>Some of the steps are comparative to accepting baptism and confirmation, the prodigal son returns, St Moses the great coming closer to God and feeling His presence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smtClean="0"/>
              <a:t>Step One = We admit</a:t>
            </a:r>
          </a:p>
        </p:txBody>
      </p:sp>
      <p:sp>
        <p:nvSpPr>
          <p:cNvPr id="35842" name="Content Placeholder 2"/>
          <p:cNvSpPr>
            <a:spLocks noGrp="1"/>
          </p:cNvSpPr>
          <p:nvPr>
            <p:ph idx="1"/>
          </p:nvPr>
        </p:nvSpPr>
        <p:spPr/>
        <p:txBody>
          <a:bodyPr>
            <a:normAutofit fontScale="92500" lnSpcReduction="20000"/>
          </a:bodyPr>
          <a:lstStyle/>
          <a:p>
            <a:r>
              <a:rPr lang="en-US" dirty="0" smtClean="0"/>
              <a:t>That we were powerless over ETOH and our lives had become unmanageable. This is the surgeon’s incision.</a:t>
            </a:r>
          </a:p>
          <a:p>
            <a:r>
              <a:rPr lang="en-US" dirty="0" smtClean="0"/>
              <a:t>I am a worn and no man (psalm 22:6)</a:t>
            </a:r>
          </a:p>
          <a:p>
            <a:r>
              <a:rPr lang="en-US" b="1" baseline="30000" dirty="0" smtClean="0"/>
              <a:t> </a:t>
            </a:r>
            <a:r>
              <a:rPr lang="en-US" dirty="0" smtClean="0"/>
              <a:t>For I know that in me (that is, in my flesh,) </a:t>
            </a:r>
            <a:r>
              <a:rPr lang="en-US" dirty="0" err="1" smtClean="0"/>
              <a:t>dwelleth</a:t>
            </a:r>
            <a:r>
              <a:rPr lang="en-US" dirty="0" smtClean="0"/>
              <a:t> no good thing: for to will is present with me; but how to perform that which is good I find not.. For the good that I would , I do not do; but the evil I would not , that I practice. ROMANS 7:18 and 19.</a:t>
            </a:r>
          </a:p>
          <a:p>
            <a:r>
              <a:rPr lang="en-US" dirty="0" err="1" smtClean="0"/>
              <a:t>Eloi</a:t>
            </a:r>
            <a:r>
              <a:rPr lang="en-US" dirty="0" smtClean="0"/>
              <a:t>, </a:t>
            </a:r>
            <a:r>
              <a:rPr lang="en-US" dirty="0" err="1" smtClean="0"/>
              <a:t>Eloi</a:t>
            </a:r>
            <a:r>
              <a:rPr lang="en-US" dirty="0" smtClean="0"/>
              <a:t>; Lama </a:t>
            </a:r>
            <a:r>
              <a:rPr lang="en-US" dirty="0" err="1" smtClean="0"/>
              <a:t>sabachthani</a:t>
            </a:r>
            <a:r>
              <a:rPr lang="en-US" dirty="0" smtClean="0"/>
              <a:t> Mark 15:34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smtClean="0"/>
              <a:t>Denial is the worst enemy</a:t>
            </a:r>
          </a:p>
        </p:txBody>
      </p:sp>
      <p:sp>
        <p:nvSpPr>
          <p:cNvPr id="3" name="Content Placeholder 2"/>
          <p:cNvSpPr>
            <a:spLocks noGrp="1"/>
          </p:cNvSpPr>
          <p:nvPr>
            <p:ph idx="1"/>
          </p:nvPr>
        </p:nvSpPr>
        <p:spPr/>
        <p:txBody>
          <a:bodyPr>
            <a:normAutofit fontScale="92500" lnSpcReduction="20000"/>
          </a:bodyPr>
          <a:lstStyle/>
          <a:p>
            <a:pPr marL="274320" indent="-274320" fontAlgn="auto">
              <a:spcAft>
                <a:spcPts val="0"/>
              </a:spcAft>
              <a:buClr>
                <a:schemeClr val="accent3"/>
              </a:buClr>
              <a:buFont typeface="Wingdings 2"/>
              <a:buChar char=""/>
              <a:defRPr/>
            </a:pPr>
            <a:r>
              <a:rPr lang="en-US" dirty="0" smtClean="0"/>
              <a:t>What is common between denial and lying?</a:t>
            </a:r>
          </a:p>
          <a:p>
            <a:pPr marL="274320" indent="-274320" fontAlgn="auto">
              <a:spcAft>
                <a:spcPts val="0"/>
              </a:spcAft>
              <a:buClr>
                <a:schemeClr val="accent3"/>
              </a:buClr>
              <a:buFont typeface="Wingdings 2"/>
              <a:buChar char=""/>
              <a:defRPr/>
            </a:pPr>
            <a:r>
              <a:rPr lang="en-US" dirty="0" smtClean="0"/>
              <a:t>They are both present frequently in Alcoholics.</a:t>
            </a:r>
          </a:p>
          <a:p>
            <a:pPr marL="274320" indent="-274320" fontAlgn="auto">
              <a:spcAft>
                <a:spcPts val="0"/>
              </a:spcAft>
              <a:buClr>
                <a:schemeClr val="accent3"/>
              </a:buClr>
              <a:buFont typeface="Wingdings 2"/>
              <a:buChar char=""/>
              <a:defRPr/>
            </a:pPr>
            <a:r>
              <a:rPr lang="en-US" dirty="0" smtClean="0"/>
              <a:t>What is different, one is conscious and one is unconscious.</a:t>
            </a:r>
          </a:p>
          <a:p>
            <a:pPr marL="274320" indent="-274320" fontAlgn="auto">
              <a:spcAft>
                <a:spcPts val="0"/>
              </a:spcAft>
              <a:buClr>
                <a:schemeClr val="accent3"/>
              </a:buClr>
              <a:buFont typeface="Wingdings 2"/>
              <a:buChar char=""/>
              <a:defRPr/>
            </a:pPr>
            <a:r>
              <a:rPr lang="en-US" dirty="0" smtClean="0"/>
              <a:t>Denial means that patient will continue playing God.</a:t>
            </a:r>
          </a:p>
          <a:p>
            <a:pPr marL="274320" indent="-274320" fontAlgn="auto">
              <a:spcAft>
                <a:spcPts val="0"/>
              </a:spcAft>
              <a:buClr>
                <a:schemeClr val="accent3"/>
              </a:buClr>
              <a:buFont typeface="Wingdings 2"/>
              <a:buChar char=""/>
              <a:defRPr/>
            </a:pPr>
            <a:r>
              <a:rPr lang="en-US" dirty="0" smtClean="0"/>
              <a:t>I have made terrible mistakes not crimes. I am here trying to correct my mistakes.</a:t>
            </a:r>
          </a:p>
          <a:p>
            <a:pPr marL="274320" indent="-274320" fontAlgn="auto">
              <a:spcAft>
                <a:spcPts val="0"/>
              </a:spcAft>
              <a:buClr>
                <a:schemeClr val="accent3"/>
              </a:buClr>
              <a:buFont typeface="Wingdings 2"/>
              <a:buNone/>
              <a:defRPr/>
            </a:pPr>
            <a:r>
              <a:rPr lang="en-US" dirty="0" smtClean="0"/>
              <a:t> </a:t>
            </a:r>
            <a:r>
              <a:rPr lang="en-US" b="1" dirty="0" smtClean="0"/>
              <a:t>Psalm 63:1 </a:t>
            </a:r>
            <a:r>
              <a:rPr lang="en-US" dirty="0" smtClean="0"/>
              <a:t>God; you are my God; early Will I seek you , my soul thirst for you. My flesh longs for you in a dry and thirsty land where there is no water.</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Step 2= a greater  power could restore us to sanity. </a:t>
            </a:r>
            <a:endParaRPr lang="en-US" dirty="0"/>
          </a:p>
        </p:txBody>
      </p:sp>
      <p:sp>
        <p:nvSpPr>
          <p:cNvPr id="3" name="Content Placeholder 2"/>
          <p:cNvSpPr>
            <a:spLocks noGrp="1"/>
          </p:cNvSpPr>
          <p:nvPr>
            <p:ph idx="1"/>
          </p:nvPr>
        </p:nvSpPr>
        <p:spPr/>
        <p:txBody>
          <a:bodyPr>
            <a:normAutofit fontScale="92500" lnSpcReduction="20000"/>
          </a:bodyPr>
          <a:lstStyle/>
          <a:p>
            <a:pPr marL="274320" indent="-274320" fontAlgn="auto">
              <a:spcAft>
                <a:spcPts val="0"/>
              </a:spcAft>
              <a:buClr>
                <a:schemeClr val="accent3"/>
              </a:buClr>
              <a:buFont typeface="Wingdings 2"/>
              <a:buChar char=""/>
              <a:defRPr/>
            </a:pPr>
            <a:r>
              <a:rPr lang="en-US" dirty="0" smtClean="0"/>
              <a:t>Isaiah 55:6 Seek the Lord while he may be found.</a:t>
            </a:r>
          </a:p>
          <a:p>
            <a:pPr marL="274320" indent="-274320" fontAlgn="auto">
              <a:spcAft>
                <a:spcPts val="0"/>
              </a:spcAft>
              <a:buClr>
                <a:schemeClr val="accent3"/>
              </a:buClr>
              <a:buFont typeface="Wingdings 2"/>
              <a:buChar char=""/>
              <a:defRPr/>
            </a:pPr>
            <a:r>
              <a:rPr lang="en-US" dirty="0" smtClean="0"/>
              <a:t>Mark 8:29 Jesus asked his disciples who do men say that I am , Peter answered you are Christ. </a:t>
            </a:r>
          </a:p>
          <a:p>
            <a:pPr marL="274320" indent="-274320" fontAlgn="auto">
              <a:spcAft>
                <a:spcPts val="0"/>
              </a:spcAft>
              <a:buClr>
                <a:schemeClr val="accent3"/>
              </a:buClr>
              <a:buFont typeface="Wingdings 2"/>
              <a:buChar char=""/>
              <a:defRPr/>
            </a:pPr>
            <a:r>
              <a:rPr lang="en-US" dirty="0" smtClean="0"/>
              <a:t>Jesus incarnation was through a process of emptying himself </a:t>
            </a:r>
          </a:p>
          <a:p>
            <a:pPr marL="274320" indent="-274320" fontAlgn="auto">
              <a:spcAft>
                <a:spcPts val="0"/>
              </a:spcAft>
              <a:buClr>
                <a:schemeClr val="accent3"/>
              </a:buClr>
              <a:buFont typeface="Wingdings 2"/>
              <a:buChar char=""/>
              <a:defRPr/>
            </a:pPr>
            <a:r>
              <a:rPr lang="en-US" dirty="0" err="1" smtClean="0"/>
              <a:t>Kenonis</a:t>
            </a:r>
            <a:r>
              <a:rPr lang="en-US" dirty="0" smtClean="0"/>
              <a:t> in Greek, by emptying Himself he made Himself available to us. No we are comforted that God will understand us because He knows how is it to be a man. </a:t>
            </a:r>
          </a:p>
          <a:p>
            <a:pPr marL="274320" indent="-274320" fontAlgn="auto">
              <a:spcAft>
                <a:spcPts val="0"/>
              </a:spcAft>
              <a:buClr>
                <a:schemeClr val="accent3"/>
              </a:buClr>
              <a:buFont typeface="Wingdings 2"/>
              <a:buChar char=""/>
              <a:defRPr/>
            </a:pPr>
            <a:r>
              <a:rPr lang="en-US" dirty="0" smtClean="0"/>
              <a:t>Same idea Alcoholic empting his ego: I am not God there is  God somewhere. I will feel comfort in his bosom.</a:t>
            </a:r>
          </a:p>
          <a:p>
            <a:pPr marL="274320" indent="-274320" fontAlgn="auto">
              <a:spcAft>
                <a:spcPts val="0"/>
              </a:spcAft>
              <a:buClr>
                <a:schemeClr val="accent3"/>
              </a:buClr>
              <a:buFont typeface="Wingdings 2"/>
              <a:buChar char=""/>
              <a:defRPr/>
            </a:pPr>
            <a:endParaRPr lang="en-US" dirty="0" smtClean="0"/>
          </a:p>
          <a:p>
            <a:pPr marL="274320" indent="-274320" fontAlgn="auto">
              <a:spcAft>
                <a:spcPts val="0"/>
              </a:spcAft>
              <a:buClr>
                <a:schemeClr val="accent3"/>
              </a:buClr>
              <a:buFont typeface="Wingdings 2"/>
              <a:buChar char=""/>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dirty="0" smtClean="0"/>
              <a:t>Step II is asking for help</a:t>
            </a:r>
          </a:p>
        </p:txBody>
      </p:sp>
      <p:sp>
        <p:nvSpPr>
          <p:cNvPr id="3" name="Content Placeholder 2"/>
          <p:cNvSpPr>
            <a:spLocks noGrp="1"/>
          </p:cNvSpPr>
          <p:nvPr>
            <p:ph idx="1"/>
          </p:nvPr>
        </p:nvSpPr>
        <p:spPr/>
        <p:txBody>
          <a:bodyPr>
            <a:normAutofit lnSpcReduction="10000"/>
          </a:bodyPr>
          <a:lstStyle/>
          <a:p>
            <a:pPr marL="274320" indent="-274320" fontAlgn="auto">
              <a:spcAft>
                <a:spcPts val="0"/>
              </a:spcAft>
              <a:buClr>
                <a:schemeClr val="accent3"/>
              </a:buClr>
              <a:buFont typeface="Wingdings 2"/>
              <a:buChar char=""/>
              <a:defRPr/>
            </a:pPr>
            <a:r>
              <a:rPr lang="en-US" dirty="0" smtClean="0"/>
              <a:t>I believe , Lord help my unbelief. Mark 9:24</a:t>
            </a:r>
          </a:p>
          <a:p>
            <a:pPr marL="274320" indent="-274320" fontAlgn="auto">
              <a:spcAft>
                <a:spcPts val="0"/>
              </a:spcAft>
              <a:buClr>
                <a:schemeClr val="accent3"/>
              </a:buClr>
              <a:buFont typeface="Wingdings 2"/>
              <a:buChar char=""/>
              <a:defRPr/>
            </a:pPr>
            <a:r>
              <a:rPr lang="en-US" dirty="0" smtClean="0"/>
              <a:t>Exactly like the 4 men caring the paralyzed man they had no clue that they will meat the Lord.</a:t>
            </a:r>
          </a:p>
          <a:p>
            <a:pPr marL="274320" indent="-274320" fontAlgn="auto">
              <a:spcAft>
                <a:spcPts val="0"/>
              </a:spcAft>
              <a:buClr>
                <a:schemeClr val="accent3"/>
              </a:buClr>
              <a:buFont typeface="Wingdings 2"/>
              <a:buChar char=""/>
              <a:defRPr/>
            </a:pPr>
            <a:r>
              <a:rPr lang="en-US" dirty="0" smtClean="0"/>
              <a:t>St Moses the great he went to Valley of </a:t>
            </a:r>
            <a:r>
              <a:rPr lang="en-US" dirty="0" err="1" smtClean="0"/>
              <a:t>Natroun</a:t>
            </a:r>
            <a:r>
              <a:rPr lang="en-US" dirty="0" smtClean="0"/>
              <a:t> not knowing that he will encounter.</a:t>
            </a:r>
          </a:p>
          <a:p>
            <a:pPr marL="274320" indent="-274320" fontAlgn="auto">
              <a:spcAft>
                <a:spcPts val="0"/>
              </a:spcAft>
              <a:buClr>
                <a:schemeClr val="accent3"/>
              </a:buClr>
              <a:buFont typeface="Wingdings 2"/>
              <a:buChar char=""/>
              <a:defRPr/>
            </a:pPr>
            <a:r>
              <a:rPr lang="en-US" dirty="0" err="1" smtClean="0"/>
              <a:t>Zacchaeus</a:t>
            </a:r>
            <a:r>
              <a:rPr lang="en-US" dirty="0" smtClean="0"/>
              <a:t> going on top of the tree he had no idea if he will be meeting with Jesus. </a:t>
            </a:r>
          </a:p>
          <a:p>
            <a:pPr marL="274320" indent="-274320">
              <a:buClr>
                <a:schemeClr val="accent3"/>
              </a:buClr>
              <a:defRPr/>
            </a:pPr>
            <a:r>
              <a:rPr lang="en-US" dirty="0" smtClean="0"/>
              <a:t> Peter walking on the water, when he started  drowning he is asking for help.</a:t>
            </a:r>
          </a:p>
          <a:p>
            <a:pPr marL="274320" indent="-274320" fontAlgn="auto">
              <a:spcAft>
                <a:spcPts val="0"/>
              </a:spcAft>
              <a:buClr>
                <a:schemeClr val="accent3"/>
              </a:buClr>
              <a:buFont typeface="Wingdings 2"/>
              <a:buChar char=""/>
              <a:defRPr/>
            </a:pPr>
            <a:endParaRPr lang="en-US"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Step III surrendering to God</a:t>
            </a:r>
          </a:p>
        </p:txBody>
      </p:sp>
      <p:sp>
        <p:nvSpPr>
          <p:cNvPr id="3" name="Content Placeholder 2"/>
          <p:cNvSpPr>
            <a:spLocks noGrp="1"/>
          </p:cNvSpPr>
          <p:nvPr>
            <p:ph idx="1"/>
          </p:nvPr>
        </p:nvSpPr>
        <p:spPr/>
        <p:txBody>
          <a:bodyPr>
            <a:normAutofit lnSpcReduction="10000"/>
          </a:bodyPr>
          <a:lstStyle/>
          <a:p>
            <a:pPr marL="274320" indent="-274320" fontAlgn="auto">
              <a:spcAft>
                <a:spcPts val="0"/>
              </a:spcAft>
              <a:buClr>
                <a:schemeClr val="accent3"/>
              </a:buClr>
              <a:buFont typeface="Wingdings 2"/>
              <a:buChar char=""/>
              <a:defRPr/>
            </a:pPr>
            <a:r>
              <a:rPr lang="en-US" sz="3200" dirty="0" smtClean="0"/>
              <a:t>Made a decision to turn our will and our lives to God</a:t>
            </a:r>
          </a:p>
          <a:p>
            <a:pPr marL="274320" indent="-274320" fontAlgn="auto">
              <a:spcAft>
                <a:spcPts val="0"/>
              </a:spcAft>
              <a:buClr>
                <a:schemeClr val="accent3"/>
              </a:buClr>
              <a:buFont typeface="Wingdings 2"/>
              <a:buChar char=""/>
              <a:defRPr/>
            </a:pPr>
            <a:r>
              <a:rPr lang="en-US" sz="3200" dirty="0" smtClean="0"/>
              <a:t>Proverb 3:5  Trust in the lord from all your heart and lean not on your own understanding. </a:t>
            </a:r>
          </a:p>
          <a:p>
            <a:pPr marL="274320" indent="-274320" fontAlgn="auto">
              <a:spcAft>
                <a:spcPts val="0"/>
              </a:spcAft>
              <a:buClr>
                <a:schemeClr val="accent3"/>
              </a:buClr>
              <a:buFont typeface="Wingdings 2"/>
              <a:buChar char=""/>
              <a:defRPr/>
            </a:pPr>
            <a:r>
              <a:rPr lang="en-US" sz="3200" dirty="0" smtClean="0"/>
              <a:t>Father into your hands I commit my spirit. Luke 23:46</a:t>
            </a:r>
          </a:p>
          <a:p>
            <a:pPr marL="274320" indent="-274320" fontAlgn="auto">
              <a:spcAft>
                <a:spcPts val="0"/>
              </a:spcAft>
              <a:buClr>
                <a:schemeClr val="accent3"/>
              </a:buClr>
              <a:buFont typeface="Wingdings 2"/>
              <a:buChar char=""/>
              <a:defRPr/>
            </a:pPr>
            <a:r>
              <a:rPr lang="en-US" sz="3200" dirty="0" smtClean="0"/>
              <a:t>In Gods prayer: thy will be done.</a:t>
            </a:r>
          </a:p>
          <a:p>
            <a:pPr marL="274320" indent="-274320" fontAlgn="auto">
              <a:spcAft>
                <a:spcPts val="0"/>
              </a:spcAft>
              <a:buClr>
                <a:schemeClr val="accent3"/>
              </a:buClr>
              <a:buFont typeface="Wingdings 2"/>
              <a:buChar char=""/>
              <a:defRPr/>
            </a:pPr>
            <a:r>
              <a:rPr lang="en-US" sz="3200" dirty="0" smtClean="0"/>
              <a:t>Jesus praying in The Garden </a:t>
            </a:r>
            <a:r>
              <a:rPr lang="en-US" dirty="0" smtClean="0"/>
              <a:t>before Crucifixion </a:t>
            </a:r>
            <a:r>
              <a:rPr lang="en-US" sz="3200" dirty="0" smtClean="0"/>
              <a:t>John 6:36.</a:t>
            </a:r>
          </a:p>
          <a:p>
            <a:pPr marL="274320" indent="-274320" fontAlgn="auto">
              <a:spcAft>
                <a:spcPts val="0"/>
              </a:spcAft>
              <a:buClr>
                <a:schemeClr val="accent3"/>
              </a:buClr>
              <a:buFont typeface="Wingdings 2"/>
              <a:buNone/>
              <a:defRPr/>
            </a:pPr>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normAutofit/>
          </a:bodyPr>
          <a:lstStyle/>
          <a:p>
            <a:r>
              <a:rPr lang="en-US" smtClean="0"/>
              <a:t>This is a step of transformation </a:t>
            </a:r>
          </a:p>
        </p:txBody>
      </p:sp>
      <p:sp>
        <p:nvSpPr>
          <p:cNvPr id="40962" name="Content Placeholder 2"/>
          <p:cNvSpPr>
            <a:spLocks noGrp="1"/>
          </p:cNvSpPr>
          <p:nvPr>
            <p:ph idx="1"/>
          </p:nvPr>
        </p:nvSpPr>
        <p:spPr/>
        <p:txBody>
          <a:bodyPr/>
          <a:lstStyle/>
          <a:p>
            <a:r>
              <a:rPr lang="en-US" dirty="0" smtClean="0"/>
              <a:t>As an Orthodox Christian we go through this step of transformation through repentance.</a:t>
            </a:r>
          </a:p>
          <a:p>
            <a:r>
              <a:rPr lang="en-US" dirty="0" smtClean="0"/>
              <a:t>Start at the sense that we have done wrong.</a:t>
            </a:r>
          </a:p>
          <a:p>
            <a:r>
              <a:rPr lang="en-US" dirty="0" smtClean="0"/>
              <a:t>Followed by The Holly Spirit in us makes us feel bad about it.</a:t>
            </a:r>
          </a:p>
          <a:p>
            <a:r>
              <a:rPr lang="en-US" dirty="0" smtClean="0"/>
              <a:t>Then finally trying to do something to go back to our stage of closeness to the Lord.</a:t>
            </a:r>
          </a:p>
          <a:p>
            <a:r>
              <a:rPr lang="en-US" dirty="0" smtClean="0"/>
              <a:t>And surrendering our lives to him.</a:t>
            </a:r>
          </a:p>
          <a:p>
            <a:r>
              <a:rPr lang="en-US" dirty="0" smtClean="0"/>
              <a:t>James 4:7 submit yourself to God.</a:t>
            </a:r>
          </a:p>
          <a:p>
            <a:endParaRPr lang="en-US"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smtClean="0"/>
              <a:t>Step III </a:t>
            </a:r>
          </a:p>
        </p:txBody>
      </p:sp>
      <p:sp>
        <p:nvSpPr>
          <p:cNvPr id="41986" name="Content Placeholder 2"/>
          <p:cNvSpPr>
            <a:spLocks noGrp="1"/>
          </p:cNvSpPr>
          <p:nvPr>
            <p:ph idx="1"/>
          </p:nvPr>
        </p:nvSpPr>
        <p:spPr/>
        <p:txBody>
          <a:bodyPr/>
          <a:lstStyle/>
          <a:p>
            <a:r>
              <a:rPr lang="en-US" dirty="0" smtClean="0"/>
              <a:t>Is the step that the individual is asked to dethrone his Ego </a:t>
            </a:r>
          </a:p>
          <a:p>
            <a:r>
              <a:rPr lang="en-US" dirty="0" smtClean="0"/>
              <a:t>This means that he is putting </a:t>
            </a:r>
            <a:r>
              <a:rPr lang="en-US" b="1" dirty="0" smtClean="0"/>
              <a:t>all</a:t>
            </a:r>
            <a:r>
              <a:rPr lang="en-US" dirty="0" smtClean="0"/>
              <a:t> his life in Gods Hands.</a:t>
            </a:r>
          </a:p>
          <a:p>
            <a:r>
              <a:rPr lang="en-US" dirty="0" smtClean="0"/>
              <a:t>In divine Liturgy the Anaphora, the offering, what is offered is surrender to God.</a:t>
            </a:r>
          </a:p>
          <a:p>
            <a:r>
              <a:rPr lang="en-US" dirty="0" smtClean="0"/>
              <a:t>Isaac Surrender to his dad’s will and Abraham surrender to God.</a:t>
            </a:r>
          </a:p>
          <a:p>
            <a:endParaRPr lang="en-US"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smtClean="0"/>
              <a:t>Step 4</a:t>
            </a:r>
          </a:p>
        </p:txBody>
      </p:sp>
      <p:sp>
        <p:nvSpPr>
          <p:cNvPr id="43010" name="Content Placeholder 2"/>
          <p:cNvSpPr>
            <a:spLocks noGrp="1"/>
          </p:cNvSpPr>
          <p:nvPr>
            <p:ph idx="1"/>
          </p:nvPr>
        </p:nvSpPr>
        <p:spPr/>
        <p:txBody>
          <a:bodyPr>
            <a:normAutofit fontScale="92500" lnSpcReduction="10000"/>
          </a:bodyPr>
          <a:lstStyle/>
          <a:p>
            <a:r>
              <a:rPr lang="en-US" dirty="0" smtClean="0"/>
              <a:t>Make a  searching and fearless moral inventory</a:t>
            </a:r>
          </a:p>
          <a:p>
            <a:r>
              <a:rPr lang="en-US" dirty="0" smtClean="0"/>
              <a:t>Mathew 23-26  first clean the inside of the cup that the outside may be clean also.</a:t>
            </a:r>
          </a:p>
          <a:p>
            <a:r>
              <a:rPr lang="en-US" dirty="0" smtClean="0"/>
              <a:t>Luke 12:3 whatever you have spoken in the dark will be heard in the light </a:t>
            </a:r>
          </a:p>
          <a:p>
            <a:r>
              <a:rPr lang="en-US" dirty="0" smtClean="0"/>
              <a:t>Careful about resentments towards </a:t>
            </a:r>
            <a:r>
              <a:rPr lang="en-US" dirty="0" smtClean="0"/>
              <a:t>people </a:t>
            </a:r>
            <a:r>
              <a:rPr lang="en-US" dirty="0" smtClean="0"/>
              <a:t>that hurt you ( </a:t>
            </a:r>
            <a:r>
              <a:rPr lang="en-US" b="1" dirty="0" smtClean="0"/>
              <a:t>bitterness</a:t>
            </a:r>
            <a:r>
              <a:rPr lang="en-US" dirty="0" smtClean="0"/>
              <a:t>) as it is the most destructive feelings, they are overlooked only to come back and hunt down the patient.</a:t>
            </a:r>
          </a:p>
          <a:p>
            <a:r>
              <a:rPr lang="en-US" dirty="0" smtClean="0"/>
              <a:t>Similar if we have lack of hope.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Information we learned last time</a:t>
            </a:r>
            <a:endParaRPr lang="en-US" dirty="0"/>
          </a:p>
        </p:txBody>
      </p:sp>
      <p:sp>
        <p:nvSpPr>
          <p:cNvPr id="3" name="Content Placeholder 2"/>
          <p:cNvSpPr>
            <a:spLocks noGrp="1"/>
          </p:cNvSpPr>
          <p:nvPr>
            <p:ph idx="1"/>
          </p:nvPr>
        </p:nvSpPr>
        <p:spPr/>
        <p:txBody>
          <a:bodyPr>
            <a:normAutofit lnSpcReduction="10000"/>
          </a:bodyPr>
          <a:lstStyle/>
          <a:p>
            <a:r>
              <a:rPr lang="en-US" dirty="0" smtClean="0"/>
              <a:t>Addiction has detrimental effect on the person and family.</a:t>
            </a:r>
          </a:p>
          <a:p>
            <a:r>
              <a:rPr lang="en-US" dirty="0" smtClean="0"/>
              <a:t>Addicted person suffers brain changes mostly affecting behavior centers and chemicals involved in drive and happiness.</a:t>
            </a:r>
          </a:p>
          <a:p>
            <a:r>
              <a:rPr lang="en-US" dirty="0" smtClean="0"/>
              <a:t>Addicted person never struggles to continue using, on the other hand struggles to stop.</a:t>
            </a:r>
          </a:p>
          <a:p>
            <a:r>
              <a:rPr lang="en-US" dirty="0" smtClean="0"/>
              <a:t>Addicts are mostly functional: school, Marriage, work…</a:t>
            </a:r>
          </a:p>
          <a:p>
            <a:r>
              <a:rPr lang="en-US" dirty="0" smtClean="0"/>
              <a:t>Addiction is treatable and there is hope.</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smtClean="0"/>
              <a:t>Step 5= admit </a:t>
            </a:r>
          </a:p>
        </p:txBody>
      </p:sp>
      <p:sp>
        <p:nvSpPr>
          <p:cNvPr id="44034" name="Content Placeholder 2"/>
          <p:cNvSpPr>
            <a:spLocks noGrp="1"/>
          </p:cNvSpPr>
          <p:nvPr>
            <p:ph idx="1"/>
          </p:nvPr>
        </p:nvSpPr>
        <p:spPr/>
        <p:txBody>
          <a:bodyPr>
            <a:normAutofit/>
          </a:bodyPr>
          <a:lstStyle/>
          <a:p>
            <a:r>
              <a:rPr lang="en-US" dirty="0" smtClean="0"/>
              <a:t>For </a:t>
            </a:r>
            <a:r>
              <a:rPr lang="en-US" dirty="0" smtClean="0"/>
              <a:t>an Orthodox person step 4 is the preparation before confession.</a:t>
            </a:r>
          </a:p>
          <a:p>
            <a:pPr>
              <a:buFont typeface="Wingdings 2" pitchFamily="18" charset="2"/>
              <a:buNone/>
            </a:pPr>
            <a:r>
              <a:rPr lang="en-US" dirty="0" smtClean="0"/>
              <a:t>Step 5 is the act of confession.</a:t>
            </a:r>
          </a:p>
          <a:p>
            <a:pPr>
              <a:buFont typeface="Wingdings 2" pitchFamily="18" charset="2"/>
              <a:buNone/>
            </a:pPr>
            <a:endParaRPr lang="en-US" dirty="0" smtClean="0"/>
          </a:p>
          <a:p>
            <a:r>
              <a:rPr lang="en-US" dirty="0" smtClean="0"/>
              <a:t>Confess t</a:t>
            </a:r>
            <a:r>
              <a:rPr lang="en-US" dirty="0" smtClean="0"/>
              <a:t>o </a:t>
            </a:r>
            <a:r>
              <a:rPr lang="en-US" dirty="0" smtClean="0"/>
              <a:t>God, ourselves, and to another human being,  the exact nature of our wrong.</a:t>
            </a:r>
          </a:p>
          <a:p>
            <a:r>
              <a:rPr lang="en-US" dirty="0" smtClean="0"/>
              <a:t>James 5:16 confess your trespasses to  one another.</a:t>
            </a:r>
          </a:p>
          <a:p>
            <a:pPr>
              <a:buFont typeface="Wingdings 2" pitchFamily="18" charset="2"/>
              <a:buNone/>
            </a:pPr>
            <a:r>
              <a:rPr lang="en-US" b="1" dirty="0" smtClean="0"/>
              <a:t>Remember : Alcoholics </a:t>
            </a:r>
            <a:r>
              <a:rPr lang="en-US" b="1" dirty="0" smtClean="0"/>
              <a:t>are very good liars</a:t>
            </a:r>
            <a:r>
              <a:rPr lang="en-US" b="1" dirty="0" smtClean="0"/>
              <a:t>.</a:t>
            </a:r>
            <a:endParaRPr lang="en-US" b="1"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smtClean="0"/>
              <a:t>Step 6</a:t>
            </a:r>
          </a:p>
        </p:txBody>
      </p:sp>
      <p:sp>
        <p:nvSpPr>
          <p:cNvPr id="45058" name="Content Placeholder 2"/>
          <p:cNvSpPr>
            <a:spLocks noGrp="1"/>
          </p:cNvSpPr>
          <p:nvPr>
            <p:ph idx="1"/>
          </p:nvPr>
        </p:nvSpPr>
        <p:spPr/>
        <p:txBody>
          <a:bodyPr/>
          <a:lstStyle/>
          <a:p>
            <a:r>
              <a:rPr lang="en-US" dirty="0" smtClean="0"/>
              <a:t>We are now entirely ready to have God remove all these defects of Character.</a:t>
            </a:r>
          </a:p>
          <a:p>
            <a:r>
              <a:rPr lang="en-US" dirty="0" smtClean="0"/>
              <a:t>Psalm 37:7 rest in the Lord and wait patiently for him.</a:t>
            </a:r>
          </a:p>
          <a:p>
            <a:r>
              <a:rPr lang="en-US" dirty="0" smtClean="0"/>
              <a:t>For an Orthodox is the stage of waiting for God to act </a:t>
            </a:r>
            <a:r>
              <a:rPr lang="en-US" dirty="0" smtClean="0"/>
              <a:t>.</a:t>
            </a:r>
          </a:p>
          <a:p>
            <a:r>
              <a:rPr lang="en-US" dirty="0" smtClean="0"/>
              <a:t>Addict  </a:t>
            </a:r>
            <a:r>
              <a:rPr lang="en-US" dirty="0" smtClean="0"/>
              <a:t>needs yet to explore that. </a:t>
            </a:r>
          </a:p>
          <a:p>
            <a:r>
              <a:rPr lang="en-US" dirty="0" smtClean="0"/>
              <a:t>Raise oh Lord , talk God your maid is listening.</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t>Step 7</a:t>
            </a:r>
          </a:p>
        </p:txBody>
      </p:sp>
      <p:sp>
        <p:nvSpPr>
          <p:cNvPr id="46082" name="Content Placeholder 2"/>
          <p:cNvSpPr>
            <a:spLocks noGrp="1"/>
          </p:cNvSpPr>
          <p:nvPr>
            <p:ph idx="1"/>
          </p:nvPr>
        </p:nvSpPr>
        <p:spPr/>
        <p:txBody>
          <a:bodyPr>
            <a:normAutofit lnSpcReduction="10000"/>
          </a:bodyPr>
          <a:lstStyle/>
          <a:p>
            <a:r>
              <a:rPr lang="en-US" smtClean="0"/>
              <a:t>Humbly ask God to remove our short comings.</a:t>
            </a:r>
          </a:p>
          <a:p>
            <a:r>
              <a:rPr lang="en-US" smtClean="0"/>
              <a:t>1Peter 5:6  humble yourselves under the mighty hand of God.</a:t>
            </a:r>
          </a:p>
          <a:p>
            <a:r>
              <a:rPr lang="en-US" smtClean="0"/>
              <a:t>Mathew 7:7 ask, and it will be given to you, seek and you will find knock and it will be opened to you. </a:t>
            </a:r>
          </a:p>
          <a:p>
            <a:r>
              <a:rPr lang="en-US" smtClean="0"/>
              <a:t>For an Orthodox : take from me the spirit of sloth, of  lust , for power and idle chatter.</a:t>
            </a:r>
          </a:p>
          <a:p>
            <a:r>
              <a:rPr lang="en-US" smtClean="0"/>
              <a:t>Still within the sacrament of confession.</a:t>
            </a:r>
          </a:p>
          <a:p>
            <a:endParaRPr lang="en-US"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US" smtClean="0"/>
              <a:t>Steps 8 and 9</a:t>
            </a:r>
          </a:p>
        </p:txBody>
      </p:sp>
      <p:sp>
        <p:nvSpPr>
          <p:cNvPr id="47106" name="Content Placeholder 2"/>
          <p:cNvSpPr>
            <a:spLocks noGrp="1"/>
          </p:cNvSpPr>
          <p:nvPr>
            <p:ph idx="1"/>
          </p:nvPr>
        </p:nvSpPr>
        <p:spPr/>
        <p:txBody>
          <a:bodyPr/>
          <a:lstStyle/>
          <a:p>
            <a:r>
              <a:rPr lang="en-US" dirty="0" smtClean="0"/>
              <a:t>Make a list of all the people you had harmed, become willing to make amends to them all. </a:t>
            </a:r>
          </a:p>
          <a:p>
            <a:r>
              <a:rPr lang="en-US" dirty="0" smtClean="0"/>
              <a:t>Mathew 5:9 blessed are the peacemakers.</a:t>
            </a:r>
          </a:p>
          <a:p>
            <a:r>
              <a:rPr lang="en-US" dirty="0" smtClean="0"/>
              <a:t>Mathew 5:44 Love your enemies</a:t>
            </a:r>
          </a:p>
          <a:p>
            <a:r>
              <a:rPr lang="en-US" dirty="0" smtClean="0"/>
              <a:t>Honesty is not the best policy but is </a:t>
            </a:r>
            <a:r>
              <a:rPr lang="en-US" b="1" dirty="0" smtClean="0"/>
              <a:t>the only </a:t>
            </a:r>
            <a:r>
              <a:rPr lang="en-US" dirty="0" smtClean="0"/>
              <a:t>one.</a:t>
            </a:r>
          </a:p>
          <a:p>
            <a:r>
              <a:rPr lang="en-US" dirty="0" smtClean="0"/>
              <a:t>Very Similar to </a:t>
            </a:r>
            <a:r>
              <a:rPr lang="en-US" dirty="0" err="1" smtClean="0"/>
              <a:t>Zacchaeus</a:t>
            </a:r>
            <a:r>
              <a:rPr lang="en-US" dirty="0" smtClean="0"/>
              <a:t> when he informed the Lord about returning money to people 4 folds.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US" dirty="0" smtClean="0"/>
              <a:t>Step 9</a:t>
            </a:r>
          </a:p>
        </p:txBody>
      </p:sp>
      <p:sp>
        <p:nvSpPr>
          <p:cNvPr id="48130" name="Content Placeholder 2"/>
          <p:cNvSpPr>
            <a:spLocks noGrp="1"/>
          </p:cNvSpPr>
          <p:nvPr>
            <p:ph idx="1"/>
          </p:nvPr>
        </p:nvSpPr>
        <p:spPr/>
        <p:txBody>
          <a:bodyPr/>
          <a:lstStyle/>
          <a:p>
            <a:endParaRPr lang="en-US" smtClean="0"/>
          </a:p>
          <a:p>
            <a:endParaRPr lang="en-US" smtClean="0"/>
          </a:p>
          <a:p>
            <a:r>
              <a:rPr lang="en-US" smtClean="0"/>
              <a:t>Make direct amends to such people whenever possible, except when to do so will injure them or others.</a:t>
            </a:r>
          </a:p>
          <a:p>
            <a:endParaRPr lang="en-US"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4900" dirty="0" smtClean="0"/>
              <a:t>Step 10  Keeping clean</a:t>
            </a:r>
            <a:r>
              <a:rPr lang="en-US" dirty="0" smtClean="0"/>
              <a:t/>
            </a:r>
            <a:br>
              <a:rPr lang="en-US" dirty="0" smtClean="0"/>
            </a:br>
            <a:endParaRPr lang="en-US" dirty="0"/>
          </a:p>
        </p:txBody>
      </p:sp>
      <p:sp>
        <p:nvSpPr>
          <p:cNvPr id="49154" name="Content Placeholder 2"/>
          <p:cNvSpPr>
            <a:spLocks noGrp="1"/>
          </p:cNvSpPr>
          <p:nvPr>
            <p:ph idx="1"/>
          </p:nvPr>
        </p:nvSpPr>
        <p:spPr/>
        <p:txBody>
          <a:bodyPr/>
          <a:lstStyle/>
          <a:p>
            <a:r>
              <a:rPr lang="en-US" dirty="0" smtClean="0"/>
              <a:t>Continue to take personal inventory and when we were wrong </a:t>
            </a:r>
            <a:r>
              <a:rPr lang="en-US" b="1" dirty="0" smtClean="0"/>
              <a:t>PROMPTLY</a:t>
            </a:r>
            <a:r>
              <a:rPr lang="en-US" dirty="0" smtClean="0"/>
              <a:t> admit it.</a:t>
            </a:r>
          </a:p>
          <a:p>
            <a:r>
              <a:rPr lang="en-US" dirty="0" smtClean="0"/>
              <a:t>Watch and pray lest you enter into temptation</a:t>
            </a:r>
          </a:p>
          <a:p>
            <a:pPr>
              <a:buFont typeface="Wingdings 2" pitchFamily="18" charset="2"/>
              <a:buNone/>
            </a:pPr>
            <a:r>
              <a:rPr lang="en-US" dirty="0" smtClean="0"/>
              <a:t>     Mark 14:38</a:t>
            </a:r>
          </a:p>
          <a:p>
            <a:pPr>
              <a:buFont typeface="Wingdings 2" pitchFamily="18" charset="2"/>
              <a:buNone/>
            </a:pPr>
            <a:r>
              <a:rPr lang="en-US" dirty="0" smtClean="0"/>
              <a:t>The lords prayers Forgive us our sins Luke 11:4</a:t>
            </a:r>
          </a:p>
          <a:p>
            <a:pPr>
              <a:buFont typeface="Wingdings 2" pitchFamily="18" charset="2"/>
              <a:buNone/>
            </a:pPr>
            <a:r>
              <a:rPr lang="en-US" dirty="0" smtClean="0"/>
              <a:t>Sometimes we need to see the extremes to look for a change like St Mary of Egypt.</a:t>
            </a:r>
          </a:p>
          <a:p>
            <a:pPr>
              <a:buFont typeface="Wingdings 2" pitchFamily="18" charset="2"/>
              <a:buNone/>
            </a:pPr>
            <a:r>
              <a:rPr lang="en-US" dirty="0" smtClean="0"/>
              <a:t>Continuous: prayer, meditations and reading.</a:t>
            </a:r>
          </a:p>
          <a:p>
            <a:pPr>
              <a:buFont typeface="Wingdings 2" pitchFamily="18" charset="2"/>
              <a:buNone/>
            </a:pPr>
            <a:endParaRPr lang="en-US"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smtClean="0"/>
              <a:t>Step 11</a:t>
            </a:r>
          </a:p>
        </p:txBody>
      </p:sp>
      <p:sp>
        <p:nvSpPr>
          <p:cNvPr id="50178" name="Content Placeholder 2"/>
          <p:cNvSpPr>
            <a:spLocks noGrp="1"/>
          </p:cNvSpPr>
          <p:nvPr>
            <p:ph idx="1"/>
          </p:nvPr>
        </p:nvSpPr>
        <p:spPr/>
        <p:txBody>
          <a:bodyPr>
            <a:normAutofit fontScale="92500" lnSpcReduction="20000"/>
          </a:bodyPr>
          <a:lstStyle/>
          <a:p>
            <a:r>
              <a:rPr lang="en-US" dirty="0" smtClean="0"/>
              <a:t>Sought through prayers and meditation to improve our conscious contact with God , praying only for knowledge of his will for us and to carry that out,</a:t>
            </a:r>
          </a:p>
          <a:p>
            <a:r>
              <a:rPr lang="en-US" dirty="0" smtClean="0"/>
              <a:t>1 John 5:14 now this is the confidence we have in him that  if we ask anything according to His will, he hears us.</a:t>
            </a:r>
          </a:p>
          <a:p>
            <a:r>
              <a:rPr lang="en-US" dirty="0" smtClean="0"/>
              <a:t> Abstinence for an addict  is a miracle he wants to keep it and needs the tools to do that.</a:t>
            </a:r>
          </a:p>
          <a:p>
            <a:r>
              <a:rPr lang="en-US" dirty="0" smtClean="0"/>
              <a:t>For an Orthodox it is the opportunity to evaluate what you are doing in your </a:t>
            </a:r>
            <a:r>
              <a:rPr lang="en-US" dirty="0" smtClean="0"/>
              <a:t>prayer’s </a:t>
            </a:r>
            <a:r>
              <a:rPr lang="en-US" dirty="0" smtClean="0"/>
              <a:t>life.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Step 12 = spreading the good news</a:t>
            </a:r>
            <a:endParaRPr lang="en-US" dirty="0"/>
          </a:p>
        </p:txBody>
      </p:sp>
      <p:sp>
        <p:nvSpPr>
          <p:cNvPr id="51202" name="Content Placeholder 2"/>
          <p:cNvSpPr>
            <a:spLocks noGrp="1"/>
          </p:cNvSpPr>
          <p:nvPr>
            <p:ph idx="1"/>
          </p:nvPr>
        </p:nvSpPr>
        <p:spPr/>
        <p:txBody>
          <a:bodyPr>
            <a:normAutofit lnSpcReduction="10000"/>
          </a:bodyPr>
          <a:lstStyle/>
          <a:p>
            <a:r>
              <a:rPr lang="en-US" dirty="0" smtClean="0"/>
              <a:t>Having had a spiritual awakening as a result of these steps, we tried to carry this message to alcoholics and to practice these principals with all our affairs.</a:t>
            </a:r>
          </a:p>
          <a:p>
            <a:r>
              <a:rPr lang="en-US" dirty="0" smtClean="0"/>
              <a:t>Mark 5:19 </a:t>
            </a:r>
            <a:r>
              <a:rPr lang="en-US" dirty="0" smtClean="0"/>
              <a:t>{</a:t>
            </a:r>
            <a:r>
              <a:rPr lang="en-US" dirty="0" smtClean="0"/>
              <a:t>go </a:t>
            </a:r>
            <a:r>
              <a:rPr lang="en-US" dirty="0" smtClean="0"/>
              <a:t>home to your friends and tell them what great things the Lord has done for you, and how he has compassion on </a:t>
            </a:r>
            <a:r>
              <a:rPr lang="en-US" dirty="0" smtClean="0"/>
              <a:t>you}.</a:t>
            </a:r>
            <a:endParaRPr lang="en-US" dirty="0" smtClean="0"/>
          </a:p>
          <a:p>
            <a:r>
              <a:rPr lang="en-US" dirty="0" smtClean="0"/>
              <a:t>Matthew 25:40 </a:t>
            </a:r>
            <a:r>
              <a:rPr lang="en-US" dirty="0" smtClean="0"/>
              <a:t>{Assuredly </a:t>
            </a:r>
            <a:r>
              <a:rPr lang="en-US" dirty="0" smtClean="0"/>
              <a:t>I say to you inasmuch as you did to one of the least of these My brethren you did it to </a:t>
            </a:r>
            <a:r>
              <a:rPr lang="en-US" dirty="0" smtClean="0"/>
              <a:t>me}.</a:t>
            </a:r>
            <a:endParaRPr lang="en-US"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400" dirty="0" smtClean="0"/>
              <a:t>Glory be to God Forever.</a:t>
            </a:r>
            <a:endParaRPr lang="en-US" sz="4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your service you might encounter</a:t>
            </a:r>
            <a:endParaRPr lang="en-US" dirty="0"/>
          </a:p>
        </p:txBody>
      </p:sp>
      <p:sp>
        <p:nvSpPr>
          <p:cNvPr id="3" name="Content Placeholder 2"/>
          <p:cNvSpPr>
            <a:spLocks noGrp="1"/>
          </p:cNvSpPr>
          <p:nvPr>
            <p:ph idx="1"/>
          </p:nvPr>
        </p:nvSpPr>
        <p:spPr/>
        <p:txBody>
          <a:bodyPr>
            <a:normAutofit lnSpcReduction="10000"/>
          </a:bodyPr>
          <a:lstStyle/>
          <a:p>
            <a:r>
              <a:rPr lang="en-US" dirty="0" smtClean="0"/>
              <a:t>A student that is addicted to play station, cigarettes,  ETOH, drugs. </a:t>
            </a:r>
          </a:p>
          <a:p>
            <a:r>
              <a:rPr lang="en-US" dirty="0" smtClean="0"/>
              <a:t>Family is asking you for help, what would you do?</a:t>
            </a:r>
          </a:p>
          <a:p>
            <a:r>
              <a:rPr lang="en-US" dirty="0" smtClean="0"/>
              <a:t>A family member of your students is plagued with addiction </a:t>
            </a:r>
            <a:r>
              <a:rPr lang="en-US" dirty="0" smtClean="0"/>
              <a:t>that</a:t>
            </a:r>
            <a:r>
              <a:rPr lang="en-US" dirty="0" smtClean="0"/>
              <a:t> </a:t>
            </a:r>
            <a:r>
              <a:rPr lang="en-US" dirty="0" smtClean="0"/>
              <a:t>is destroying the whole family  and it does.  </a:t>
            </a:r>
          </a:p>
          <a:p>
            <a:r>
              <a:rPr lang="en-US" dirty="0" smtClean="0"/>
              <a:t>What would you do? </a:t>
            </a:r>
          </a:p>
          <a:p>
            <a:r>
              <a:rPr lang="en-US" dirty="0" smtClean="0"/>
              <a:t>Do you think you would help? If you learn how and what is out there to help?</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can diagnose addiction? </a:t>
            </a:r>
            <a:endParaRPr lang="en-US" dirty="0"/>
          </a:p>
        </p:txBody>
      </p:sp>
      <p:sp>
        <p:nvSpPr>
          <p:cNvPr id="4" name="Content Placeholder 2"/>
          <p:cNvSpPr>
            <a:spLocks noGrp="1"/>
          </p:cNvSpPr>
          <p:nvPr>
            <p:ph idx="1"/>
          </p:nvPr>
        </p:nvSpPr>
        <p:spPr/>
        <p:txBody>
          <a:bodyPr>
            <a:normAutofit fontScale="70000" lnSpcReduction="20000"/>
          </a:bodyPr>
          <a:lstStyle/>
          <a:p>
            <a:pPr>
              <a:buNone/>
            </a:pPr>
            <a:r>
              <a:rPr lang="en-US" dirty="0" smtClean="0"/>
              <a:t> </a:t>
            </a:r>
            <a:r>
              <a:rPr lang="en-US" sz="4000" dirty="0" smtClean="0"/>
              <a:t>Psychiatrist, psychologist, addiction counselor .</a:t>
            </a:r>
          </a:p>
          <a:p>
            <a:pPr>
              <a:buNone/>
            </a:pPr>
            <a:r>
              <a:rPr lang="en-US" sz="4000" dirty="0" smtClean="0"/>
              <a:t>     CRNP, LSW, LISW , LLC, PLLC,  BBC , ABC ….</a:t>
            </a:r>
          </a:p>
          <a:p>
            <a:pPr>
              <a:buNone/>
            </a:pPr>
            <a:r>
              <a:rPr lang="en-US" sz="4800" b="1" dirty="0" smtClean="0"/>
              <a:t>   </a:t>
            </a:r>
          </a:p>
          <a:p>
            <a:pPr>
              <a:buNone/>
            </a:pPr>
            <a:r>
              <a:rPr lang="en-US" sz="5400" b="1" dirty="0" smtClean="0"/>
              <a:t>Sunday school servants in St Mary’s church.</a:t>
            </a:r>
            <a:endParaRPr lang="en-US" sz="6200" b="1" dirty="0" smtClean="0"/>
          </a:p>
          <a:p>
            <a:pPr>
              <a:buNone/>
            </a:pPr>
            <a:endParaRPr lang="en-US" sz="4000" dirty="0" smtClean="0"/>
          </a:p>
          <a:p>
            <a:pPr>
              <a:buNone/>
            </a:pPr>
            <a:r>
              <a:rPr lang="en-US" sz="4000" dirty="0" smtClean="0"/>
              <a:t>   Most important we need to adhere to diagnostic criteria so we don’t get biased.</a:t>
            </a:r>
          </a:p>
          <a:p>
            <a:pPr>
              <a:buNone/>
            </a:pPr>
            <a:r>
              <a:rPr lang="en-US" sz="4000" dirty="0" smtClean="0"/>
              <a:t>   DUI doesn't equal addiction.</a:t>
            </a:r>
          </a:p>
          <a:p>
            <a:pPr>
              <a:buNone/>
            </a:pPr>
            <a:r>
              <a:rPr lang="en-US" sz="4000" dirty="0" smtClean="0"/>
              <a:t>   Hitting wife doesn’t equal addiction either even if she is your sister or dear friend!</a:t>
            </a:r>
          </a:p>
          <a:p>
            <a:pPr>
              <a:buNone/>
            </a:pPr>
            <a:endParaRPr lang="en-US"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When you get involved</a:t>
            </a:r>
            <a:endParaRPr lang="en-US" dirty="0"/>
          </a:p>
        </p:txBody>
      </p:sp>
      <p:sp>
        <p:nvSpPr>
          <p:cNvPr id="3" name="Content Placeholder 2"/>
          <p:cNvSpPr>
            <a:spLocks noGrp="1"/>
          </p:cNvSpPr>
          <p:nvPr>
            <p:ph idx="1"/>
          </p:nvPr>
        </p:nvSpPr>
        <p:spPr/>
        <p:txBody>
          <a:bodyPr>
            <a:normAutofit/>
          </a:bodyPr>
          <a:lstStyle/>
          <a:p>
            <a:pPr>
              <a:buNone/>
            </a:pPr>
            <a:r>
              <a:rPr lang="en-US" b="1" dirty="0" smtClean="0"/>
              <a:t> If you keep asking them to stop it won’t work….</a:t>
            </a:r>
            <a:endParaRPr lang="en-US" dirty="0" smtClean="0"/>
          </a:p>
          <a:p>
            <a:r>
              <a:rPr lang="en-US" dirty="0" smtClean="0"/>
              <a:t>(Patient’s are trying to quite the habit more so than staying in it).</a:t>
            </a:r>
          </a:p>
          <a:p>
            <a:r>
              <a:rPr lang="en-US" dirty="0" smtClean="0"/>
              <a:t>So if you try health interventions it usually doesn’t work but won’t hurt to try, you get a T. </a:t>
            </a:r>
          </a:p>
          <a:p>
            <a:r>
              <a:rPr lang="en-US" dirty="0" smtClean="0"/>
              <a:t>But God rewards are always there.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If you get to know that someone has addiction problem:</a:t>
            </a:r>
            <a:endParaRPr lang="en-US" dirty="0"/>
          </a:p>
        </p:txBody>
      </p:sp>
      <p:sp>
        <p:nvSpPr>
          <p:cNvPr id="3" name="Content Placeholder 2"/>
          <p:cNvSpPr>
            <a:spLocks noGrp="1"/>
          </p:cNvSpPr>
          <p:nvPr>
            <p:ph idx="1"/>
          </p:nvPr>
        </p:nvSpPr>
        <p:spPr/>
        <p:txBody>
          <a:bodyPr>
            <a:normAutofit lnSpcReduction="10000"/>
          </a:bodyPr>
          <a:lstStyle/>
          <a:p>
            <a:r>
              <a:rPr lang="en-US" dirty="0" smtClean="0"/>
              <a:t>1) You shouldn’t tell anyone until the person is ready for that and approves it except if someone's life is endangered.</a:t>
            </a:r>
          </a:p>
          <a:p>
            <a:r>
              <a:rPr lang="en-US" dirty="0" smtClean="0"/>
              <a:t>2) Look inside yourself; if you feel that </a:t>
            </a:r>
            <a:r>
              <a:rPr lang="en-US" dirty="0" smtClean="0"/>
              <a:t>the </a:t>
            </a:r>
            <a:r>
              <a:rPr lang="en-US" dirty="0" smtClean="0"/>
              <a:t>addict is getting what he deserves and he brought it on himself; you need to stay outside of it.( </a:t>
            </a:r>
            <a:r>
              <a:rPr lang="en-US" b="1" u="sng" dirty="0" smtClean="0"/>
              <a:t>remember counter transference).   </a:t>
            </a:r>
          </a:p>
          <a:p>
            <a:r>
              <a:rPr lang="en-US" dirty="0" smtClean="0"/>
              <a:t>3) Just listening to an addict or to family member = supportive psychotherapy.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Let’s talk about the behavior of the disease:</a:t>
            </a:r>
            <a:endParaRPr lang="en-US" dirty="0"/>
          </a:p>
        </p:txBody>
      </p:sp>
      <p:sp>
        <p:nvSpPr>
          <p:cNvPr id="3" name="Content Placeholder 2"/>
          <p:cNvSpPr>
            <a:spLocks noGrp="1"/>
          </p:cNvSpPr>
          <p:nvPr>
            <p:ph idx="1"/>
          </p:nvPr>
        </p:nvSpPr>
        <p:spPr/>
        <p:txBody>
          <a:bodyPr>
            <a:normAutofit/>
          </a:bodyPr>
          <a:lstStyle/>
          <a:p>
            <a:r>
              <a:rPr lang="en-US" dirty="0" smtClean="0"/>
              <a:t>The most studied of all is Alcohol so we can use the treatment steps for guidance:</a:t>
            </a:r>
          </a:p>
          <a:p>
            <a:endParaRPr lang="en-US" dirty="0" smtClean="0"/>
          </a:p>
          <a:p>
            <a:r>
              <a:rPr lang="en-US" dirty="0" smtClean="0"/>
              <a:t>Are we looking for cure? </a:t>
            </a:r>
          </a:p>
          <a:p>
            <a:endParaRPr lang="en-US" dirty="0" smtClean="0"/>
          </a:p>
          <a:p>
            <a:r>
              <a:rPr lang="en-US" dirty="0" err="1" smtClean="0"/>
              <a:t>Nooooooooooooooooo</a:t>
            </a:r>
            <a:r>
              <a:rPr lang="en-US" dirty="0" smtClean="0"/>
              <a:t>.</a:t>
            </a:r>
          </a:p>
          <a:p>
            <a:r>
              <a:rPr lang="en-US" dirty="0" smtClean="0"/>
              <a:t>Recovery then :</a:t>
            </a:r>
          </a:p>
          <a:p>
            <a:pPr>
              <a:buNone/>
            </a:pPr>
            <a:r>
              <a:rPr lang="en-US" dirty="0" smtClean="0"/>
              <a:t>                               Remissions and relapses.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lost sheep</a:t>
            </a:r>
            <a:endParaRPr lang="en-US" dirty="0"/>
          </a:p>
        </p:txBody>
      </p:sp>
      <p:sp>
        <p:nvSpPr>
          <p:cNvPr id="3" name="Content Placeholder 2"/>
          <p:cNvSpPr>
            <a:spLocks noGrp="1"/>
          </p:cNvSpPr>
          <p:nvPr>
            <p:ph idx="1"/>
          </p:nvPr>
        </p:nvSpPr>
        <p:spPr/>
        <p:txBody>
          <a:bodyPr/>
          <a:lstStyle/>
          <a:p>
            <a:r>
              <a:rPr lang="en-US" dirty="0" smtClean="0"/>
              <a:t>Can he/she be an addict </a:t>
            </a:r>
          </a:p>
          <a:p>
            <a:r>
              <a:rPr lang="en-US" dirty="0" smtClean="0"/>
              <a:t>Or a family member? </a:t>
            </a:r>
          </a:p>
          <a:p>
            <a:endParaRPr lang="en-US" dirty="0" smtClean="0"/>
          </a:p>
          <a:p>
            <a:r>
              <a:rPr lang="en-US" dirty="0" smtClean="0"/>
              <a:t>Does this apply only to sinners?</a:t>
            </a:r>
          </a:p>
          <a:p>
            <a:r>
              <a:rPr lang="en-US" dirty="0" smtClean="0"/>
              <a:t>If you help that person ( especially that is the most difficult of all).</a:t>
            </a:r>
          </a:p>
          <a:p>
            <a:endParaRPr lang="en-US" dirty="0" smtClean="0"/>
          </a:p>
          <a:p>
            <a:r>
              <a:rPr lang="en-US" dirty="0" smtClean="0"/>
              <a:t>How will God feels about this?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365</TotalTime>
  <Words>2454</Words>
  <Application>Microsoft Office PowerPoint</Application>
  <PresentationFormat>On-screen Show (4:3)</PresentationFormat>
  <Paragraphs>219</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Module</vt:lpstr>
      <vt:lpstr>Treatment of addiction </vt:lpstr>
      <vt:lpstr>Slide 2</vt:lpstr>
      <vt:lpstr>Information we learned last time</vt:lpstr>
      <vt:lpstr>In your service you might encounter</vt:lpstr>
      <vt:lpstr>Who can diagnose addiction? </vt:lpstr>
      <vt:lpstr>          When you get involved</vt:lpstr>
      <vt:lpstr>If you get to know that someone has addiction problem:</vt:lpstr>
      <vt:lpstr>Let’s talk about the behavior of the disease:</vt:lpstr>
      <vt:lpstr>The lost sheep</vt:lpstr>
      <vt:lpstr>You can give hope. By guiding to </vt:lpstr>
      <vt:lpstr>The Very 1st step is motivational interview</vt:lpstr>
      <vt:lpstr>Slide 12</vt:lpstr>
      <vt:lpstr>Alcoholic Anonymous</vt:lpstr>
      <vt:lpstr>Rely on 2 foundations </vt:lpstr>
      <vt:lpstr>The Prodigal Son</vt:lpstr>
      <vt:lpstr>Slide 16</vt:lpstr>
      <vt:lpstr>In AA</vt:lpstr>
      <vt:lpstr>Recovery is in 1st day</vt:lpstr>
      <vt:lpstr>Remember that damage is allover their lives:</vt:lpstr>
      <vt:lpstr>Addicts had a clash with God </vt:lpstr>
      <vt:lpstr>The 12 steps program</vt:lpstr>
      <vt:lpstr>Step One = We admit</vt:lpstr>
      <vt:lpstr>Denial is the worst enemy</vt:lpstr>
      <vt:lpstr>Step 2= a greater  power could restore us to sanity. </vt:lpstr>
      <vt:lpstr>Step II is asking for help</vt:lpstr>
      <vt:lpstr>Step III surrendering to God</vt:lpstr>
      <vt:lpstr>This is a step of transformation </vt:lpstr>
      <vt:lpstr>Step III </vt:lpstr>
      <vt:lpstr>Step 4</vt:lpstr>
      <vt:lpstr>Step 5= admit </vt:lpstr>
      <vt:lpstr>Step 6</vt:lpstr>
      <vt:lpstr>Step 7</vt:lpstr>
      <vt:lpstr>Steps 8 and 9</vt:lpstr>
      <vt:lpstr>Step 9</vt:lpstr>
      <vt:lpstr>Step 10  Keeping clean </vt:lpstr>
      <vt:lpstr>Step 11</vt:lpstr>
      <vt:lpstr>Step 12 = spreading the good news</vt:lpstr>
      <vt:lpstr>Slide 38</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of addiction Servant’s meeting Sep 2013</dc:title>
  <dc:creator>mikecoptic</dc:creator>
  <cp:lastModifiedBy>Emad</cp:lastModifiedBy>
  <cp:revision>48</cp:revision>
  <dcterms:created xsi:type="dcterms:W3CDTF">2013-09-09T22:54:19Z</dcterms:created>
  <dcterms:modified xsi:type="dcterms:W3CDTF">2013-09-22T11:43:33Z</dcterms:modified>
</cp:coreProperties>
</file>