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61" r:id="rId6"/>
    <p:sldId id="263" r:id="rId7"/>
    <p:sldId id="262" r:id="rId8"/>
    <p:sldId id="264" r:id="rId9"/>
    <p:sldId id="265" r:id="rId10"/>
    <p:sldId id="266" r:id="rId11"/>
    <p:sldId id="267" r:id="rId12"/>
    <p:sldId id="268" r:id="rId13"/>
    <p:sldId id="269" r:id="rId14"/>
    <p:sldId id="270" r:id="rId15"/>
    <p:sldId id="272" r:id="rId16"/>
    <p:sldId id="271" r:id="rId17"/>
    <p:sldId id="273"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45" y="-8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47888C-1152-494A-9B1C-FCBA409EDE1B}" type="datetimeFigureOut">
              <a:rPr lang="en-US" smtClean="0"/>
              <a:t>8/17/2013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2E6DE-280A-4753-ACB5-BBFDC4880CE1}"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547888C-1152-494A-9B1C-FCBA409EDE1B}" type="datetimeFigureOut">
              <a:rPr lang="en-US" smtClean="0"/>
              <a:t>8/17/2013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2E6DE-280A-4753-ACB5-BBFDC4880CE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47888C-1152-494A-9B1C-FCBA409EDE1B}" type="datetimeFigureOut">
              <a:rPr lang="en-US" smtClean="0"/>
              <a:t>8/17/2013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2E6DE-280A-4753-ACB5-BBFDC4880CE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547888C-1152-494A-9B1C-FCBA409EDE1B}" type="datetimeFigureOut">
              <a:rPr lang="en-US" smtClean="0"/>
              <a:t>8/17/2013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2E6DE-280A-4753-ACB5-BBFDC4880CE1}"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47888C-1152-494A-9B1C-FCBA409EDE1B}" type="datetimeFigureOut">
              <a:rPr lang="en-US" smtClean="0"/>
              <a:t>8/17/2013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72E6DE-280A-4753-ACB5-BBFDC4880CE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47888C-1152-494A-9B1C-FCBA409EDE1B}" type="datetimeFigureOut">
              <a:rPr lang="en-US" smtClean="0"/>
              <a:t>8/17/2013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72E6DE-280A-4753-ACB5-BBFDC4880CE1}" type="slidenum">
              <a:rPr lang="en-US" smtClean="0"/>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47888C-1152-494A-9B1C-FCBA409EDE1B}" type="datetimeFigureOut">
              <a:rPr lang="en-US" smtClean="0"/>
              <a:t>8/17/2013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72E6DE-280A-4753-ACB5-BBFDC4880CE1}" type="slidenum">
              <a:rPr lang="en-US" smtClean="0"/>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547888C-1152-494A-9B1C-FCBA409EDE1B}" type="datetimeFigureOut">
              <a:rPr lang="en-US" smtClean="0"/>
              <a:t>8/17/2013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72E6DE-280A-4753-ACB5-BBFDC4880CE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47888C-1152-494A-9B1C-FCBA409EDE1B}" type="datetimeFigureOut">
              <a:rPr lang="en-US" smtClean="0"/>
              <a:t>8/17/2013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72E6DE-280A-4753-ACB5-BBFDC4880CE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47888C-1152-494A-9B1C-FCBA409EDE1B}" type="datetimeFigureOut">
              <a:rPr lang="en-US" smtClean="0"/>
              <a:t>8/17/2013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72E6DE-280A-4753-ACB5-BBFDC4880CE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47888C-1152-494A-9B1C-FCBA409EDE1B}" type="datetimeFigureOut">
              <a:rPr lang="en-US" smtClean="0"/>
              <a:t>8/17/2013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72E6DE-280A-4753-ACB5-BBFDC4880CE1}"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5547888C-1152-494A-9B1C-FCBA409EDE1B}" type="datetimeFigureOut">
              <a:rPr lang="en-US" smtClean="0"/>
              <a:t>8/17/2013</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C72E6DE-280A-4753-ACB5-BBFDC4880CE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73795" y="2851681"/>
            <a:ext cx="5637010" cy="882119"/>
          </a:xfrm>
        </p:spPr>
        <p:txBody>
          <a:bodyPr/>
          <a:lstStyle/>
          <a:p>
            <a:r>
              <a:rPr lang="en-US" dirty="0" smtClean="0">
                <a:latin typeface="Arial" pitchFamily="34" charset="0"/>
                <a:cs typeface="Arial" pitchFamily="34" charset="0"/>
              </a:rPr>
              <a:t>Saint Augustine</a:t>
            </a:r>
            <a:endParaRPr lang="en-US" dirty="0">
              <a:latin typeface="Arial" pitchFamily="34" charset="0"/>
              <a:cs typeface="Arial" pitchFamily="34" charset="0"/>
            </a:endParaRPr>
          </a:p>
        </p:txBody>
      </p:sp>
      <p:sp>
        <p:nvSpPr>
          <p:cNvPr id="2" name="Title 1"/>
          <p:cNvSpPr>
            <a:spLocks noGrp="1"/>
          </p:cNvSpPr>
          <p:nvPr>
            <p:ph type="ctrTitle"/>
          </p:nvPr>
        </p:nvSpPr>
        <p:spPr>
          <a:xfrm>
            <a:off x="817581" y="931426"/>
            <a:ext cx="7175351" cy="1793167"/>
          </a:xfrm>
        </p:spPr>
        <p:txBody>
          <a:bodyPr/>
          <a:lstStyle/>
          <a:p>
            <a:r>
              <a:rPr lang="en-US" dirty="0" smtClean="0">
                <a:latin typeface="Arial" pitchFamily="34" charset="0"/>
                <a:cs typeface="Arial" pitchFamily="34" charset="0"/>
              </a:rPr>
              <a:t>City of God</a:t>
            </a:r>
            <a:endParaRPr lang="en-US" dirty="0">
              <a:latin typeface="Arial" pitchFamily="34" charset="0"/>
              <a:cs typeface="Arial" pitchFamily="34" charset="0"/>
            </a:endParaRPr>
          </a:p>
        </p:txBody>
      </p:sp>
      <p:pic>
        <p:nvPicPr>
          <p:cNvPr id="1026" name="Picture 2" descr="http://3.bp.blogspot.com/_LJmpXtvpw6s/TPIlhwSQd-I/AAAAAAAAABQ/awCuVUYZpmE/s1600/ciud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4038600"/>
            <a:ext cx="685800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4723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Hannah’s Prayer</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9525" y="990600"/>
            <a:ext cx="9144000" cy="4572000"/>
          </a:xfrm>
        </p:spPr>
        <p:txBody>
          <a:bodyPr>
            <a:normAutofit/>
          </a:bodyPr>
          <a:lstStyle/>
          <a:p>
            <a:pPr marL="45720" indent="0">
              <a:buNone/>
            </a:pPr>
            <a:r>
              <a:rPr lang="en-US" sz="3200" b="1" i="1" dirty="0" smtClean="0">
                <a:latin typeface="Arial" pitchFamily="34" charset="0"/>
                <a:cs typeface="Arial" pitchFamily="34" charset="0"/>
              </a:rPr>
              <a:t>But what about this…</a:t>
            </a:r>
          </a:p>
          <a:p>
            <a:pPr marL="45720" indent="0">
              <a:buNone/>
            </a:pPr>
            <a:endParaRPr lang="en-US" sz="3200" b="1" baseline="30000" dirty="0" smtClean="0">
              <a:latin typeface="Arial" pitchFamily="34" charset="0"/>
              <a:cs typeface="Arial" pitchFamily="34" charset="0"/>
            </a:endParaRPr>
          </a:p>
          <a:p>
            <a:pPr marL="45720" indent="0">
              <a:buNone/>
            </a:pPr>
            <a:r>
              <a:rPr lang="en-US" sz="3200" b="1" baseline="30000" dirty="0" smtClean="0">
                <a:latin typeface="Arial" pitchFamily="34" charset="0"/>
                <a:cs typeface="Arial" pitchFamily="34" charset="0"/>
              </a:rPr>
              <a:t>4</a:t>
            </a:r>
            <a:r>
              <a:rPr lang="en-US" sz="3200" b="1" baseline="30000" dirty="0">
                <a:latin typeface="Arial" pitchFamily="34" charset="0"/>
                <a:cs typeface="Arial" pitchFamily="34" charset="0"/>
              </a:rPr>
              <a:t> </a:t>
            </a:r>
            <a:r>
              <a:rPr lang="en-US" sz="3200" dirty="0">
                <a:latin typeface="Arial" pitchFamily="34" charset="0"/>
                <a:cs typeface="Arial" pitchFamily="34" charset="0"/>
              </a:rPr>
              <a:t>“The bows of the mighty men </a:t>
            </a:r>
            <a:r>
              <a:rPr lang="en-US" sz="3200" i="1" dirty="0">
                <a:latin typeface="Arial" pitchFamily="34" charset="0"/>
                <a:cs typeface="Arial" pitchFamily="34" charset="0"/>
              </a:rPr>
              <a:t>are</a:t>
            </a:r>
            <a:r>
              <a:rPr lang="en-US" sz="3200" dirty="0">
                <a:latin typeface="Arial" pitchFamily="34" charset="0"/>
                <a:cs typeface="Arial" pitchFamily="34" charset="0"/>
              </a:rPr>
              <a:t> broken,</a:t>
            </a:r>
            <a:br>
              <a:rPr lang="en-US" sz="3200" dirty="0">
                <a:latin typeface="Arial" pitchFamily="34" charset="0"/>
                <a:cs typeface="Arial" pitchFamily="34" charset="0"/>
              </a:rPr>
            </a:br>
            <a:r>
              <a:rPr lang="en-US" sz="3200" dirty="0">
                <a:latin typeface="Arial" pitchFamily="34" charset="0"/>
                <a:cs typeface="Arial" pitchFamily="34" charset="0"/>
              </a:rPr>
              <a:t>And those who stumbled are girded with strength.</a:t>
            </a:r>
            <a:br>
              <a:rPr lang="en-US" sz="3200" dirty="0">
                <a:latin typeface="Arial" pitchFamily="34" charset="0"/>
                <a:cs typeface="Arial" pitchFamily="34" charset="0"/>
              </a:rPr>
            </a:br>
            <a:r>
              <a:rPr lang="en-US" sz="3200" b="1" baseline="30000" dirty="0">
                <a:latin typeface="Arial" pitchFamily="34" charset="0"/>
                <a:cs typeface="Arial" pitchFamily="34" charset="0"/>
              </a:rPr>
              <a:t>5 </a:t>
            </a:r>
            <a:r>
              <a:rPr lang="en-US" sz="3200" i="1" dirty="0">
                <a:latin typeface="Arial" pitchFamily="34" charset="0"/>
                <a:cs typeface="Arial" pitchFamily="34" charset="0"/>
              </a:rPr>
              <a:t>Those who were</a:t>
            </a:r>
            <a:r>
              <a:rPr lang="en-US" sz="3200" dirty="0">
                <a:latin typeface="Arial" pitchFamily="34" charset="0"/>
                <a:cs typeface="Arial" pitchFamily="34" charset="0"/>
              </a:rPr>
              <a:t> full have hired themselves out for </a:t>
            </a:r>
            <a:r>
              <a:rPr lang="en-US" sz="3200" dirty="0" smtClean="0">
                <a:latin typeface="Arial" pitchFamily="34" charset="0"/>
                <a:cs typeface="Arial" pitchFamily="34" charset="0"/>
              </a:rPr>
              <a:t>bread, And </a:t>
            </a:r>
            <a:r>
              <a:rPr lang="en-US" sz="3200" dirty="0">
                <a:latin typeface="Arial" pitchFamily="34" charset="0"/>
                <a:cs typeface="Arial" pitchFamily="34" charset="0"/>
              </a:rPr>
              <a:t>the hungry have ceased </a:t>
            </a:r>
            <a:r>
              <a:rPr lang="en-US" sz="3200" i="1" dirty="0">
                <a:latin typeface="Arial" pitchFamily="34" charset="0"/>
                <a:cs typeface="Arial" pitchFamily="34" charset="0"/>
              </a:rPr>
              <a:t>to hunger.</a:t>
            </a:r>
            <a:r>
              <a:rPr lang="en-US" sz="3200" dirty="0">
                <a:latin typeface="Arial" pitchFamily="34" charset="0"/>
                <a:cs typeface="Arial" pitchFamily="34" charset="0"/>
              </a:rPr>
              <a:t/>
            </a:r>
            <a:br>
              <a:rPr lang="en-US" sz="3200" dirty="0">
                <a:latin typeface="Arial" pitchFamily="34" charset="0"/>
                <a:cs typeface="Arial" pitchFamily="34" charset="0"/>
              </a:rPr>
            </a:br>
            <a:r>
              <a:rPr lang="en-US" sz="3200" b="1" dirty="0">
                <a:solidFill>
                  <a:srgbClr val="FF0000"/>
                </a:solidFill>
                <a:latin typeface="Arial" pitchFamily="34" charset="0"/>
                <a:cs typeface="Arial" pitchFamily="34" charset="0"/>
              </a:rPr>
              <a:t>Even the barren has borne </a:t>
            </a:r>
            <a:r>
              <a:rPr lang="en-US" sz="3200" b="1" dirty="0" smtClean="0">
                <a:solidFill>
                  <a:srgbClr val="FF0000"/>
                </a:solidFill>
                <a:latin typeface="Arial" pitchFamily="34" charset="0"/>
                <a:cs typeface="Arial" pitchFamily="34" charset="0"/>
              </a:rPr>
              <a:t>seven,</a:t>
            </a:r>
            <a:br>
              <a:rPr lang="en-US" sz="3200" b="1" dirty="0" smtClean="0">
                <a:solidFill>
                  <a:srgbClr val="FF0000"/>
                </a:solidFill>
                <a:latin typeface="Arial" pitchFamily="34" charset="0"/>
                <a:cs typeface="Arial" pitchFamily="34" charset="0"/>
              </a:rPr>
            </a:br>
            <a:r>
              <a:rPr lang="en-US" sz="3200" dirty="0" smtClean="0">
                <a:latin typeface="Arial" pitchFamily="34" charset="0"/>
                <a:cs typeface="Arial" pitchFamily="34" charset="0"/>
              </a:rPr>
              <a:t>And </a:t>
            </a:r>
            <a:r>
              <a:rPr lang="en-US" sz="3200" dirty="0">
                <a:latin typeface="Arial" pitchFamily="34" charset="0"/>
                <a:cs typeface="Arial" pitchFamily="34" charset="0"/>
              </a:rPr>
              <a:t>she who has many children has become feeble. </a:t>
            </a:r>
          </a:p>
        </p:txBody>
      </p:sp>
      <p:sp>
        <p:nvSpPr>
          <p:cNvPr id="4" name="Content Placeholder 2"/>
          <p:cNvSpPr txBox="1">
            <a:spLocks/>
          </p:cNvSpPr>
          <p:nvPr/>
        </p:nvSpPr>
        <p:spPr>
          <a:xfrm>
            <a:off x="0" y="6172200"/>
            <a:ext cx="9144000" cy="685800"/>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Font typeface="Georgia" pitchFamily="18" charset="0"/>
              <a:buNone/>
            </a:pPr>
            <a:r>
              <a:rPr lang="en-US" sz="3200" b="1" i="1" dirty="0" smtClean="0">
                <a:latin typeface="Arial" pitchFamily="34" charset="0"/>
                <a:cs typeface="Arial" pitchFamily="34" charset="0"/>
              </a:rPr>
              <a:t>Did Hannah bear seven?</a:t>
            </a:r>
            <a:r>
              <a:rPr lang="en-US" sz="3200" dirty="0" smtClean="0">
                <a:latin typeface="Arial" pitchFamily="34" charset="0"/>
                <a:cs typeface="Arial" pitchFamily="34" charset="0"/>
              </a:rPr>
              <a:t> </a:t>
            </a:r>
            <a:endParaRPr lang="en-US" sz="3200" dirty="0">
              <a:latin typeface="Arial" pitchFamily="34" charset="0"/>
              <a:cs typeface="Arial" pitchFamily="34" charset="0"/>
            </a:endParaRPr>
          </a:p>
        </p:txBody>
      </p:sp>
    </p:spTree>
    <p:extLst>
      <p:ext uri="{BB962C8B-B14F-4D97-AF65-F5344CB8AC3E}">
        <p14:creationId xmlns:p14="http://schemas.microsoft.com/office/powerpoint/2010/main" val="4026520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Hannah’s Prayer</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990600"/>
            <a:ext cx="9144000" cy="5867400"/>
          </a:xfrm>
        </p:spPr>
        <p:txBody>
          <a:bodyPr>
            <a:normAutofit/>
          </a:bodyPr>
          <a:lstStyle/>
          <a:p>
            <a:pPr>
              <a:spcBef>
                <a:spcPts val="1200"/>
              </a:spcBef>
              <a:spcAft>
                <a:spcPts val="1200"/>
              </a:spcAft>
            </a:pPr>
            <a:r>
              <a:rPr lang="en-US" sz="3200" dirty="0">
                <a:latin typeface="Arial" pitchFamily="34" charset="0"/>
                <a:cs typeface="Arial" pitchFamily="34" charset="0"/>
              </a:rPr>
              <a:t>“Wisdom has built her house, She has hewn out her seven pillars” (Proverbs 9:1</a:t>
            </a:r>
            <a:r>
              <a:rPr lang="en-US" sz="3200" dirty="0" smtClean="0">
                <a:latin typeface="Arial" pitchFamily="34" charset="0"/>
                <a:cs typeface="Arial" pitchFamily="34" charset="0"/>
              </a:rPr>
              <a:t>)</a:t>
            </a:r>
            <a:endParaRPr lang="en-US" sz="3200" dirty="0">
              <a:latin typeface="Arial" pitchFamily="34" charset="0"/>
              <a:cs typeface="Arial" pitchFamily="34" charset="0"/>
            </a:endParaRPr>
          </a:p>
          <a:p>
            <a:pPr>
              <a:spcBef>
                <a:spcPts val="1200"/>
              </a:spcBef>
              <a:spcAft>
                <a:spcPts val="1200"/>
              </a:spcAft>
            </a:pPr>
            <a:r>
              <a:rPr lang="en-US" sz="3200" dirty="0">
                <a:latin typeface="Arial" pitchFamily="34" charset="0"/>
                <a:cs typeface="Arial" pitchFamily="34" charset="0"/>
              </a:rPr>
              <a:t>The </a:t>
            </a:r>
            <a:r>
              <a:rPr lang="en-US" sz="3200" dirty="0" smtClean="0">
                <a:latin typeface="Arial" pitchFamily="34" charset="0"/>
                <a:cs typeface="Arial" pitchFamily="34" charset="0"/>
              </a:rPr>
              <a:t>City </a:t>
            </a:r>
            <a:r>
              <a:rPr lang="en-US" sz="3200" dirty="0">
                <a:latin typeface="Arial" pitchFamily="34" charset="0"/>
                <a:cs typeface="Arial" pitchFamily="34" charset="0"/>
              </a:rPr>
              <a:t>of God </a:t>
            </a:r>
            <a:r>
              <a:rPr lang="en-US" sz="3200" dirty="0" smtClean="0">
                <a:latin typeface="Arial" pitchFamily="34" charset="0"/>
                <a:cs typeface="Arial" pitchFamily="34" charset="0"/>
              </a:rPr>
              <a:t>was </a:t>
            </a:r>
            <a:r>
              <a:rPr lang="en-US" sz="3200" dirty="0">
                <a:latin typeface="Arial" pitchFamily="34" charset="0"/>
                <a:cs typeface="Arial" pitchFamily="34" charset="0"/>
              </a:rPr>
              <a:t>childless until </a:t>
            </a:r>
            <a:r>
              <a:rPr lang="en-US" sz="3200" dirty="0" smtClean="0">
                <a:latin typeface="Arial" pitchFamily="34" charset="0"/>
                <a:cs typeface="Arial" pitchFamily="34" charset="0"/>
              </a:rPr>
              <a:t>Christ.</a:t>
            </a:r>
          </a:p>
          <a:p>
            <a:pPr>
              <a:spcBef>
                <a:spcPts val="1200"/>
              </a:spcBef>
              <a:spcAft>
                <a:spcPts val="1200"/>
              </a:spcAft>
            </a:pPr>
            <a:r>
              <a:rPr lang="en-US" sz="3200" dirty="0" smtClean="0">
                <a:latin typeface="Arial" pitchFamily="34" charset="0"/>
                <a:cs typeface="Arial" pitchFamily="34" charset="0"/>
              </a:rPr>
              <a:t>The </a:t>
            </a:r>
            <a:r>
              <a:rPr lang="en-US" sz="3200" dirty="0">
                <a:latin typeface="Arial" pitchFamily="34" charset="0"/>
                <a:cs typeface="Arial" pitchFamily="34" charset="0"/>
              </a:rPr>
              <a:t>earthly Jerusalem </a:t>
            </a:r>
            <a:r>
              <a:rPr lang="en-US" sz="3200" dirty="0" smtClean="0">
                <a:latin typeface="Arial" pitchFamily="34" charset="0"/>
                <a:cs typeface="Arial" pitchFamily="34" charset="0"/>
              </a:rPr>
              <a:t>became </a:t>
            </a:r>
            <a:r>
              <a:rPr lang="en-US" sz="3200" dirty="0">
                <a:latin typeface="Arial" pitchFamily="34" charset="0"/>
                <a:cs typeface="Arial" pitchFamily="34" charset="0"/>
              </a:rPr>
              <a:t>feeble since all </a:t>
            </a:r>
            <a:r>
              <a:rPr lang="en-US" sz="3200" dirty="0" smtClean="0">
                <a:latin typeface="Arial" pitchFamily="34" charset="0"/>
                <a:cs typeface="Arial" pitchFamily="34" charset="0"/>
              </a:rPr>
              <a:t>her </a:t>
            </a:r>
            <a:r>
              <a:rPr lang="en-US" sz="3200" dirty="0">
                <a:latin typeface="Arial" pitchFamily="34" charset="0"/>
                <a:cs typeface="Arial" pitchFamily="34" charset="0"/>
              </a:rPr>
              <a:t>fruitful children became citizens of the heavenly Jerusalem at His </a:t>
            </a:r>
            <a:r>
              <a:rPr lang="en-US" sz="3200" dirty="0" smtClean="0">
                <a:latin typeface="Arial" pitchFamily="34" charset="0"/>
                <a:cs typeface="Arial" pitchFamily="34" charset="0"/>
              </a:rPr>
              <a:t>coming.</a:t>
            </a:r>
          </a:p>
          <a:p>
            <a:pPr>
              <a:spcBef>
                <a:spcPts val="1200"/>
              </a:spcBef>
              <a:spcAft>
                <a:spcPts val="1200"/>
              </a:spcAft>
            </a:pPr>
            <a:r>
              <a:rPr lang="en-US" sz="3200" dirty="0" smtClean="0">
                <a:latin typeface="Arial" pitchFamily="34" charset="0"/>
                <a:cs typeface="Arial" pitchFamily="34" charset="0"/>
              </a:rPr>
              <a:t>Here Hannah also prophecies about the end of the Aaronic priesthood and the beginning of the Christian priesthood.</a:t>
            </a:r>
          </a:p>
        </p:txBody>
      </p:sp>
    </p:spTree>
    <p:extLst>
      <p:ext uri="{BB962C8B-B14F-4D97-AF65-F5344CB8AC3E}">
        <p14:creationId xmlns:p14="http://schemas.microsoft.com/office/powerpoint/2010/main" val="177829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Hannah’s Prayer</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447800"/>
            <a:ext cx="9144000" cy="2209800"/>
          </a:xfrm>
        </p:spPr>
        <p:txBody>
          <a:bodyPr>
            <a:noAutofit/>
          </a:bodyPr>
          <a:lstStyle/>
          <a:p>
            <a:pPr marL="45720" indent="0">
              <a:buNone/>
            </a:pPr>
            <a:r>
              <a:rPr lang="en-US" sz="2700" dirty="0" smtClean="0">
                <a:latin typeface="Arial" pitchFamily="34" charset="0"/>
                <a:cs typeface="Arial" pitchFamily="34" charset="0"/>
              </a:rPr>
              <a:t>“</a:t>
            </a:r>
            <a:r>
              <a:rPr lang="en-US" sz="2800" dirty="0">
                <a:latin typeface="Arial" pitchFamily="34" charset="0"/>
                <a:cs typeface="Arial" pitchFamily="34" charset="0"/>
              </a:rPr>
              <a:t>Even the barren has borne </a:t>
            </a:r>
            <a:r>
              <a:rPr lang="en-US" sz="2800" dirty="0" smtClean="0">
                <a:latin typeface="Arial" pitchFamily="34" charset="0"/>
                <a:cs typeface="Arial" pitchFamily="34" charset="0"/>
              </a:rPr>
              <a:t>seven…</a:t>
            </a:r>
            <a:r>
              <a:rPr lang="en-US" sz="2700" dirty="0" smtClean="0">
                <a:latin typeface="Arial" pitchFamily="34" charset="0"/>
                <a:cs typeface="Arial" pitchFamily="34" charset="0"/>
              </a:rPr>
              <a:t>The</a:t>
            </a:r>
            <a:r>
              <a:rPr lang="en-US" sz="2700" dirty="0">
                <a:latin typeface="Arial" pitchFamily="34" charset="0"/>
                <a:cs typeface="Arial" pitchFamily="34" charset="0"/>
              </a:rPr>
              <a:t> </a:t>
            </a:r>
            <a:r>
              <a:rPr lang="en-US" sz="2700" cap="small" dirty="0">
                <a:latin typeface="Arial" pitchFamily="34" charset="0"/>
                <a:cs typeface="Arial" pitchFamily="34" charset="0"/>
              </a:rPr>
              <a:t>Lord</a:t>
            </a:r>
            <a:r>
              <a:rPr lang="en-US" sz="2700" dirty="0">
                <a:latin typeface="Arial" pitchFamily="34" charset="0"/>
                <a:cs typeface="Arial" pitchFamily="34" charset="0"/>
              </a:rPr>
              <a:t> kills and makes </a:t>
            </a:r>
            <a:r>
              <a:rPr lang="en-US" sz="2700" dirty="0" smtClean="0">
                <a:latin typeface="Arial" pitchFamily="34" charset="0"/>
                <a:cs typeface="Arial" pitchFamily="34" charset="0"/>
              </a:rPr>
              <a:t>alive; He </a:t>
            </a:r>
            <a:r>
              <a:rPr lang="en-US" sz="2700" dirty="0">
                <a:latin typeface="Arial" pitchFamily="34" charset="0"/>
                <a:cs typeface="Arial" pitchFamily="34" charset="0"/>
              </a:rPr>
              <a:t>brings down to the grave and brings </a:t>
            </a:r>
            <a:r>
              <a:rPr lang="en-US" sz="2700" dirty="0" smtClean="0">
                <a:latin typeface="Arial" pitchFamily="34" charset="0"/>
                <a:cs typeface="Arial" pitchFamily="34" charset="0"/>
              </a:rPr>
              <a:t>up… He </a:t>
            </a:r>
            <a:r>
              <a:rPr lang="en-US" sz="2700" dirty="0">
                <a:latin typeface="Arial" pitchFamily="34" charset="0"/>
                <a:cs typeface="Arial" pitchFamily="34" charset="0"/>
              </a:rPr>
              <a:t>brings low and lifts </a:t>
            </a:r>
            <a:r>
              <a:rPr lang="en-US" sz="2700" dirty="0" smtClean="0">
                <a:latin typeface="Arial" pitchFamily="34" charset="0"/>
                <a:cs typeface="Arial" pitchFamily="34" charset="0"/>
              </a:rPr>
              <a:t>up.</a:t>
            </a:r>
            <a:r>
              <a:rPr lang="en-US" sz="2700" b="1" baseline="30000" dirty="0">
                <a:latin typeface="Arial" pitchFamily="34" charset="0"/>
                <a:cs typeface="Arial" pitchFamily="34" charset="0"/>
              </a:rPr>
              <a:t> </a:t>
            </a:r>
            <a:r>
              <a:rPr lang="en-US" sz="2700" dirty="0" smtClean="0">
                <a:latin typeface="Arial" pitchFamily="34" charset="0"/>
                <a:cs typeface="Arial" pitchFamily="34" charset="0"/>
              </a:rPr>
              <a:t>He </a:t>
            </a:r>
            <a:r>
              <a:rPr lang="en-US" sz="2700" dirty="0">
                <a:latin typeface="Arial" pitchFamily="34" charset="0"/>
                <a:cs typeface="Arial" pitchFamily="34" charset="0"/>
              </a:rPr>
              <a:t>raises the poor from the </a:t>
            </a:r>
            <a:r>
              <a:rPr lang="en-US" sz="2700" dirty="0" smtClean="0">
                <a:latin typeface="Arial" pitchFamily="34" charset="0"/>
                <a:cs typeface="Arial" pitchFamily="34" charset="0"/>
              </a:rPr>
              <a:t>dust…And </a:t>
            </a:r>
            <a:r>
              <a:rPr lang="en-US" sz="2700" dirty="0">
                <a:latin typeface="Arial" pitchFamily="34" charset="0"/>
                <a:cs typeface="Arial" pitchFamily="34" charset="0"/>
              </a:rPr>
              <a:t>make them inherit the throne </a:t>
            </a:r>
            <a:r>
              <a:rPr lang="en-US" sz="2700" dirty="0" smtClean="0">
                <a:latin typeface="Arial" pitchFamily="34" charset="0"/>
                <a:cs typeface="Arial" pitchFamily="34" charset="0"/>
              </a:rPr>
              <a:t>of glory…The </a:t>
            </a:r>
            <a:r>
              <a:rPr lang="en-US" sz="2700" cap="small" dirty="0" smtClean="0">
                <a:latin typeface="Arial" pitchFamily="34" charset="0"/>
                <a:cs typeface="Arial" pitchFamily="34" charset="0"/>
              </a:rPr>
              <a:t>Lord</a:t>
            </a:r>
            <a:r>
              <a:rPr lang="en-US" sz="2700" dirty="0" smtClean="0">
                <a:latin typeface="Arial" pitchFamily="34" charset="0"/>
                <a:cs typeface="Arial" pitchFamily="34" charset="0"/>
              </a:rPr>
              <a:t> will judge the ends </a:t>
            </a:r>
            <a:r>
              <a:rPr lang="en-US" sz="2700" dirty="0">
                <a:latin typeface="Arial" pitchFamily="34" charset="0"/>
                <a:cs typeface="Arial" pitchFamily="34" charset="0"/>
              </a:rPr>
              <a:t>of the earth. </a:t>
            </a:r>
            <a:endParaRPr lang="en-US" sz="2700" dirty="0" smtClean="0">
              <a:latin typeface="Arial" pitchFamily="34" charset="0"/>
              <a:cs typeface="Arial" pitchFamily="34" charset="0"/>
            </a:endParaRPr>
          </a:p>
        </p:txBody>
      </p:sp>
      <p:sp>
        <p:nvSpPr>
          <p:cNvPr id="4" name="Content Placeholder 2"/>
          <p:cNvSpPr txBox="1">
            <a:spLocks/>
          </p:cNvSpPr>
          <p:nvPr/>
        </p:nvSpPr>
        <p:spPr>
          <a:xfrm>
            <a:off x="0" y="4572000"/>
            <a:ext cx="9144000" cy="2286000"/>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buFont typeface="Georgia" pitchFamily="18" charset="0"/>
              <a:buNone/>
            </a:pPr>
            <a:r>
              <a:rPr lang="en-US" sz="2700" dirty="0" smtClean="0">
                <a:latin typeface="Arial" pitchFamily="34" charset="0"/>
                <a:cs typeface="Arial" pitchFamily="34" charset="0"/>
              </a:rPr>
              <a:t>“Who for us men and our salvation came down from Heaven…and became man…He was crucified for us…suffered and was buried…on the third day He rose from the dead.  He ascended into the heavens…He is coming again in His glory to judge the living and the dead.”</a:t>
            </a:r>
            <a:endParaRPr lang="en-US" sz="2700" dirty="0" smtClean="0">
              <a:latin typeface="Arial" pitchFamily="34" charset="0"/>
              <a:cs typeface="Arial" pitchFamily="34" charset="0"/>
            </a:endParaRPr>
          </a:p>
        </p:txBody>
      </p:sp>
    </p:spTree>
    <p:extLst>
      <p:ext uri="{BB962C8B-B14F-4D97-AF65-F5344CB8AC3E}">
        <p14:creationId xmlns:p14="http://schemas.microsoft.com/office/powerpoint/2010/main" val="90789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Prophecy against Eli</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143000"/>
            <a:ext cx="9144000" cy="5715000"/>
          </a:xfrm>
        </p:spPr>
        <p:txBody>
          <a:bodyPr>
            <a:noAutofit/>
          </a:bodyPr>
          <a:lstStyle/>
          <a:p>
            <a:pPr marL="45720" indent="0">
              <a:buNone/>
            </a:pPr>
            <a:r>
              <a:rPr lang="en-US" sz="2600" dirty="0" smtClean="0">
                <a:latin typeface="Arial" pitchFamily="34" charset="0"/>
                <a:cs typeface="Arial" pitchFamily="34" charset="0"/>
              </a:rPr>
              <a:t>“</a:t>
            </a:r>
            <a:r>
              <a:rPr lang="en-US" sz="2600" dirty="0">
                <a:latin typeface="Arial" pitchFamily="34" charset="0"/>
                <a:cs typeface="Arial" pitchFamily="34" charset="0"/>
              </a:rPr>
              <a:t>Thus says the </a:t>
            </a:r>
            <a:r>
              <a:rPr lang="en-US" sz="2600" cap="small" dirty="0">
                <a:latin typeface="Arial" pitchFamily="34" charset="0"/>
                <a:cs typeface="Arial" pitchFamily="34" charset="0"/>
              </a:rPr>
              <a:t>Lord</a:t>
            </a:r>
            <a:r>
              <a:rPr lang="en-US" sz="2600" dirty="0">
                <a:latin typeface="Arial" pitchFamily="34" charset="0"/>
                <a:cs typeface="Arial" pitchFamily="34" charset="0"/>
              </a:rPr>
              <a:t>: ‘Did I not clearly reveal Myself to the house of your father when they were in Egypt in Pharaoh’s house? </a:t>
            </a:r>
            <a:r>
              <a:rPr lang="en-US" sz="2600" dirty="0" smtClean="0">
                <a:latin typeface="Arial" pitchFamily="34" charset="0"/>
                <a:cs typeface="Arial" pitchFamily="34" charset="0"/>
              </a:rPr>
              <a:t>Did </a:t>
            </a:r>
            <a:r>
              <a:rPr lang="en-US" sz="2600" dirty="0">
                <a:latin typeface="Arial" pitchFamily="34" charset="0"/>
                <a:cs typeface="Arial" pitchFamily="34" charset="0"/>
              </a:rPr>
              <a:t>I not choose him out of all the tribes of Israel </a:t>
            </a:r>
            <a:r>
              <a:rPr lang="en-US" sz="2600" i="1" dirty="0">
                <a:latin typeface="Arial" pitchFamily="34" charset="0"/>
                <a:cs typeface="Arial" pitchFamily="34" charset="0"/>
              </a:rPr>
              <a:t>to be</a:t>
            </a:r>
            <a:r>
              <a:rPr lang="en-US" sz="2600" dirty="0">
                <a:latin typeface="Arial" pitchFamily="34" charset="0"/>
                <a:cs typeface="Arial" pitchFamily="34" charset="0"/>
              </a:rPr>
              <a:t> My priest, to offer upon My altar, to burn incense, and to wear an ephod before Me</a:t>
            </a:r>
            <a:r>
              <a:rPr lang="en-US" sz="2600" dirty="0" smtClean="0">
                <a:latin typeface="Arial" pitchFamily="34" charset="0"/>
                <a:cs typeface="Arial" pitchFamily="34" charset="0"/>
              </a:rPr>
              <a:t>?…</a:t>
            </a:r>
            <a:r>
              <a:rPr lang="en-US" sz="2600" dirty="0">
                <a:latin typeface="Arial" pitchFamily="34" charset="0"/>
                <a:cs typeface="Arial" pitchFamily="34" charset="0"/>
              </a:rPr>
              <a:t>Now this </a:t>
            </a:r>
            <a:r>
              <a:rPr lang="en-US" sz="2600" i="1" dirty="0">
                <a:latin typeface="Arial" pitchFamily="34" charset="0"/>
                <a:cs typeface="Arial" pitchFamily="34" charset="0"/>
              </a:rPr>
              <a:t>shall be</a:t>
            </a:r>
            <a:r>
              <a:rPr lang="en-US" sz="2600" dirty="0">
                <a:latin typeface="Arial" pitchFamily="34" charset="0"/>
                <a:cs typeface="Arial" pitchFamily="34" charset="0"/>
              </a:rPr>
              <a:t> a sign to you that will come upon your two sons, on </a:t>
            </a:r>
            <a:r>
              <a:rPr lang="en-US" sz="2600" dirty="0" err="1">
                <a:latin typeface="Arial" pitchFamily="34" charset="0"/>
                <a:cs typeface="Arial" pitchFamily="34" charset="0"/>
              </a:rPr>
              <a:t>Hophni</a:t>
            </a:r>
            <a:r>
              <a:rPr lang="en-US" sz="2600" dirty="0">
                <a:latin typeface="Arial" pitchFamily="34" charset="0"/>
                <a:cs typeface="Arial" pitchFamily="34" charset="0"/>
              </a:rPr>
              <a:t> and </a:t>
            </a:r>
            <a:r>
              <a:rPr lang="en-US" sz="2600" dirty="0" err="1">
                <a:latin typeface="Arial" pitchFamily="34" charset="0"/>
                <a:cs typeface="Arial" pitchFamily="34" charset="0"/>
              </a:rPr>
              <a:t>Phinehas</a:t>
            </a:r>
            <a:r>
              <a:rPr lang="en-US" sz="2600" dirty="0">
                <a:latin typeface="Arial" pitchFamily="34" charset="0"/>
                <a:cs typeface="Arial" pitchFamily="34" charset="0"/>
              </a:rPr>
              <a:t>: in one day they shall die, both of them. Then I will raise up for Myself a faithful priest </a:t>
            </a:r>
            <a:r>
              <a:rPr lang="en-US" sz="2600" i="1" dirty="0">
                <a:latin typeface="Arial" pitchFamily="34" charset="0"/>
                <a:cs typeface="Arial" pitchFamily="34" charset="0"/>
              </a:rPr>
              <a:t>who</a:t>
            </a:r>
            <a:r>
              <a:rPr lang="en-US" sz="2600" dirty="0">
                <a:latin typeface="Arial" pitchFamily="34" charset="0"/>
                <a:cs typeface="Arial" pitchFamily="34" charset="0"/>
              </a:rPr>
              <a:t> shall do according to what </a:t>
            </a:r>
            <a:r>
              <a:rPr lang="en-US" sz="2600" i="1" dirty="0">
                <a:latin typeface="Arial" pitchFamily="34" charset="0"/>
                <a:cs typeface="Arial" pitchFamily="34" charset="0"/>
              </a:rPr>
              <a:t>is</a:t>
            </a:r>
            <a:r>
              <a:rPr lang="en-US" sz="2600" dirty="0">
                <a:latin typeface="Arial" pitchFamily="34" charset="0"/>
                <a:cs typeface="Arial" pitchFamily="34" charset="0"/>
              </a:rPr>
              <a:t> in My heart and in My mind. I will build him a sure house, and he shall walk before My anointed forever. And it shall come to pass that everyone who is left in your house will come </a:t>
            </a:r>
            <a:r>
              <a:rPr lang="en-US" sz="2600" i="1" dirty="0">
                <a:latin typeface="Arial" pitchFamily="34" charset="0"/>
                <a:cs typeface="Arial" pitchFamily="34" charset="0"/>
              </a:rPr>
              <a:t>and</a:t>
            </a:r>
            <a:r>
              <a:rPr lang="en-US" sz="2600" dirty="0">
                <a:latin typeface="Arial" pitchFamily="34" charset="0"/>
                <a:cs typeface="Arial" pitchFamily="34" charset="0"/>
              </a:rPr>
              <a:t> bow down to him for a piece of silver and a morsel of bread, and say, “Please, put me in one of the priestly positions, that I may eat a piece of bread.”’” </a:t>
            </a:r>
          </a:p>
          <a:p>
            <a:pPr marL="45720" indent="0">
              <a:buNone/>
            </a:pPr>
            <a:endParaRPr lang="en-US" sz="2600" dirty="0" smtClean="0">
              <a:latin typeface="Arial" pitchFamily="34" charset="0"/>
              <a:cs typeface="Arial" pitchFamily="34" charset="0"/>
            </a:endParaRPr>
          </a:p>
        </p:txBody>
      </p:sp>
    </p:spTree>
    <p:extLst>
      <p:ext uri="{BB962C8B-B14F-4D97-AF65-F5344CB8AC3E}">
        <p14:creationId xmlns:p14="http://schemas.microsoft.com/office/powerpoint/2010/main" val="1193940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Prophecy against Eli</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143000"/>
            <a:ext cx="9144000" cy="5715000"/>
          </a:xfrm>
        </p:spPr>
        <p:txBody>
          <a:bodyPr>
            <a:noAutofit/>
          </a:bodyPr>
          <a:lstStyle/>
          <a:p>
            <a:pPr marL="45720" indent="0">
              <a:buNone/>
            </a:pPr>
            <a:r>
              <a:rPr lang="en-US" sz="2600" dirty="0" smtClean="0">
                <a:latin typeface="Arial" pitchFamily="34" charset="0"/>
                <a:cs typeface="Arial" pitchFamily="34" charset="0"/>
              </a:rPr>
              <a:t>“</a:t>
            </a:r>
            <a:r>
              <a:rPr lang="en-US" sz="2600" dirty="0">
                <a:latin typeface="Arial" pitchFamily="34" charset="0"/>
                <a:cs typeface="Arial" pitchFamily="34" charset="0"/>
              </a:rPr>
              <a:t>Thus says the </a:t>
            </a:r>
            <a:r>
              <a:rPr lang="en-US" sz="2600" cap="small" dirty="0">
                <a:latin typeface="Arial" pitchFamily="34" charset="0"/>
                <a:cs typeface="Arial" pitchFamily="34" charset="0"/>
              </a:rPr>
              <a:t>Lord</a:t>
            </a:r>
            <a:r>
              <a:rPr lang="en-US" sz="2600" dirty="0">
                <a:solidFill>
                  <a:schemeClr val="tx1"/>
                </a:solidFill>
                <a:latin typeface="Arial" pitchFamily="34" charset="0"/>
                <a:cs typeface="Arial" pitchFamily="34" charset="0"/>
              </a:rPr>
              <a:t>: ‘</a:t>
            </a:r>
            <a:r>
              <a:rPr lang="en-US" sz="2600" dirty="0">
                <a:solidFill>
                  <a:srgbClr val="FF0000"/>
                </a:solidFill>
                <a:latin typeface="Arial" pitchFamily="34" charset="0"/>
                <a:cs typeface="Arial" pitchFamily="34" charset="0"/>
              </a:rPr>
              <a:t>Did I not clearly reveal Myself to the house of your father when they were in Egypt in Pharaoh’s house? </a:t>
            </a:r>
            <a:r>
              <a:rPr lang="en-US" sz="2600" dirty="0" smtClean="0">
                <a:latin typeface="Arial" pitchFamily="34" charset="0"/>
                <a:cs typeface="Arial" pitchFamily="34" charset="0"/>
              </a:rPr>
              <a:t>Did </a:t>
            </a:r>
            <a:r>
              <a:rPr lang="en-US" sz="2600" dirty="0">
                <a:latin typeface="Arial" pitchFamily="34" charset="0"/>
                <a:cs typeface="Arial" pitchFamily="34" charset="0"/>
              </a:rPr>
              <a:t>I not choose him out of all the tribes of Israel </a:t>
            </a:r>
            <a:r>
              <a:rPr lang="en-US" sz="2600" i="1" dirty="0">
                <a:latin typeface="Arial" pitchFamily="34" charset="0"/>
                <a:cs typeface="Arial" pitchFamily="34" charset="0"/>
              </a:rPr>
              <a:t>to be</a:t>
            </a:r>
            <a:r>
              <a:rPr lang="en-US" sz="2600" dirty="0">
                <a:latin typeface="Arial" pitchFamily="34" charset="0"/>
                <a:cs typeface="Arial" pitchFamily="34" charset="0"/>
              </a:rPr>
              <a:t> My priest, to offer upon My altar, to burn incense, and to wear an ephod before Me</a:t>
            </a:r>
            <a:r>
              <a:rPr lang="en-US" sz="2600" dirty="0" smtClean="0">
                <a:latin typeface="Arial" pitchFamily="34" charset="0"/>
                <a:cs typeface="Arial" pitchFamily="34" charset="0"/>
              </a:rPr>
              <a:t>?…</a:t>
            </a:r>
            <a:r>
              <a:rPr lang="en-US" sz="2600" dirty="0">
                <a:latin typeface="Arial" pitchFamily="34" charset="0"/>
                <a:cs typeface="Arial" pitchFamily="34" charset="0"/>
              </a:rPr>
              <a:t>Now this </a:t>
            </a:r>
            <a:r>
              <a:rPr lang="en-US" sz="2600" i="1" dirty="0">
                <a:latin typeface="Arial" pitchFamily="34" charset="0"/>
                <a:cs typeface="Arial" pitchFamily="34" charset="0"/>
              </a:rPr>
              <a:t>shall be</a:t>
            </a:r>
            <a:r>
              <a:rPr lang="en-US" sz="2600" dirty="0">
                <a:latin typeface="Arial" pitchFamily="34" charset="0"/>
                <a:cs typeface="Arial" pitchFamily="34" charset="0"/>
              </a:rPr>
              <a:t> a sign to you that will come upon your two sons, on </a:t>
            </a:r>
            <a:r>
              <a:rPr lang="en-US" sz="2600" dirty="0" err="1">
                <a:latin typeface="Arial" pitchFamily="34" charset="0"/>
                <a:cs typeface="Arial" pitchFamily="34" charset="0"/>
              </a:rPr>
              <a:t>Hophni</a:t>
            </a:r>
            <a:r>
              <a:rPr lang="en-US" sz="2600" dirty="0">
                <a:latin typeface="Arial" pitchFamily="34" charset="0"/>
                <a:cs typeface="Arial" pitchFamily="34" charset="0"/>
              </a:rPr>
              <a:t> and </a:t>
            </a:r>
            <a:r>
              <a:rPr lang="en-US" sz="2600" dirty="0" err="1">
                <a:latin typeface="Arial" pitchFamily="34" charset="0"/>
                <a:cs typeface="Arial" pitchFamily="34" charset="0"/>
              </a:rPr>
              <a:t>Phinehas</a:t>
            </a:r>
            <a:r>
              <a:rPr lang="en-US" sz="2600" dirty="0">
                <a:latin typeface="Arial" pitchFamily="34" charset="0"/>
                <a:cs typeface="Arial" pitchFamily="34" charset="0"/>
              </a:rPr>
              <a:t>: in one day they shall die, both of them. </a:t>
            </a:r>
            <a:r>
              <a:rPr lang="en-US" sz="2600" dirty="0">
                <a:solidFill>
                  <a:srgbClr val="FF0000"/>
                </a:solidFill>
                <a:latin typeface="Arial" pitchFamily="34" charset="0"/>
                <a:cs typeface="Arial" pitchFamily="34" charset="0"/>
              </a:rPr>
              <a:t>Then I will raise up for Myself a faithful priest </a:t>
            </a:r>
            <a:r>
              <a:rPr lang="en-US" sz="2600" i="1" dirty="0">
                <a:solidFill>
                  <a:srgbClr val="FF0000"/>
                </a:solidFill>
                <a:latin typeface="Arial" pitchFamily="34" charset="0"/>
                <a:cs typeface="Arial" pitchFamily="34" charset="0"/>
              </a:rPr>
              <a:t>who</a:t>
            </a:r>
            <a:r>
              <a:rPr lang="en-US" sz="2600" dirty="0">
                <a:solidFill>
                  <a:srgbClr val="FF0000"/>
                </a:solidFill>
                <a:latin typeface="Arial" pitchFamily="34" charset="0"/>
                <a:cs typeface="Arial" pitchFamily="34" charset="0"/>
              </a:rPr>
              <a:t> shall do according to what </a:t>
            </a:r>
            <a:r>
              <a:rPr lang="en-US" sz="2600" i="1" dirty="0">
                <a:solidFill>
                  <a:srgbClr val="FF0000"/>
                </a:solidFill>
                <a:latin typeface="Arial" pitchFamily="34" charset="0"/>
                <a:cs typeface="Arial" pitchFamily="34" charset="0"/>
              </a:rPr>
              <a:t>is</a:t>
            </a:r>
            <a:r>
              <a:rPr lang="en-US" sz="2600" dirty="0">
                <a:solidFill>
                  <a:srgbClr val="FF0000"/>
                </a:solidFill>
                <a:latin typeface="Arial" pitchFamily="34" charset="0"/>
                <a:cs typeface="Arial" pitchFamily="34" charset="0"/>
              </a:rPr>
              <a:t> in My heart and in My mind.</a:t>
            </a:r>
            <a:r>
              <a:rPr lang="en-US" sz="2600" dirty="0">
                <a:latin typeface="Arial" pitchFamily="34" charset="0"/>
                <a:cs typeface="Arial" pitchFamily="34" charset="0"/>
              </a:rPr>
              <a:t> I will build him a sure house, and he shall walk before My anointed forever. And it shall come to pass that everyone who is left in your house </a:t>
            </a:r>
            <a:r>
              <a:rPr lang="en-US" sz="2600" dirty="0">
                <a:solidFill>
                  <a:srgbClr val="FF0000"/>
                </a:solidFill>
                <a:latin typeface="Arial" pitchFamily="34" charset="0"/>
                <a:cs typeface="Arial" pitchFamily="34" charset="0"/>
              </a:rPr>
              <a:t>will come </a:t>
            </a:r>
            <a:r>
              <a:rPr lang="en-US" sz="2600" i="1" dirty="0">
                <a:solidFill>
                  <a:srgbClr val="FF0000"/>
                </a:solidFill>
                <a:latin typeface="Arial" pitchFamily="34" charset="0"/>
                <a:cs typeface="Arial" pitchFamily="34" charset="0"/>
              </a:rPr>
              <a:t>and</a:t>
            </a:r>
            <a:r>
              <a:rPr lang="en-US" sz="2600" dirty="0">
                <a:solidFill>
                  <a:srgbClr val="FF0000"/>
                </a:solidFill>
                <a:latin typeface="Arial" pitchFamily="34" charset="0"/>
                <a:cs typeface="Arial" pitchFamily="34" charset="0"/>
              </a:rPr>
              <a:t> bow down </a:t>
            </a:r>
            <a:r>
              <a:rPr lang="en-US" sz="2600" dirty="0">
                <a:solidFill>
                  <a:schemeClr val="tx1"/>
                </a:solidFill>
                <a:latin typeface="Arial" pitchFamily="34" charset="0"/>
                <a:cs typeface="Arial" pitchFamily="34" charset="0"/>
              </a:rPr>
              <a:t>to him for a piece of silver and a morsel of bread, and say, </a:t>
            </a:r>
            <a:r>
              <a:rPr lang="en-US" sz="2600" dirty="0">
                <a:solidFill>
                  <a:srgbClr val="FF0000"/>
                </a:solidFill>
                <a:latin typeface="Arial" pitchFamily="34" charset="0"/>
                <a:cs typeface="Arial" pitchFamily="34" charset="0"/>
              </a:rPr>
              <a:t>“Please, put me in one of the priestly positions, that I may eat a piece of bread.</a:t>
            </a:r>
            <a:r>
              <a:rPr lang="en-US" sz="2600" dirty="0">
                <a:latin typeface="Arial" pitchFamily="34" charset="0"/>
                <a:cs typeface="Arial" pitchFamily="34" charset="0"/>
              </a:rPr>
              <a:t>”’” </a:t>
            </a:r>
          </a:p>
          <a:p>
            <a:pPr marL="45720" indent="0">
              <a:buNone/>
            </a:pPr>
            <a:endParaRPr lang="en-US" sz="2600" dirty="0" smtClean="0">
              <a:latin typeface="Arial" pitchFamily="34" charset="0"/>
              <a:cs typeface="Arial" pitchFamily="34" charset="0"/>
            </a:endParaRPr>
          </a:p>
        </p:txBody>
      </p:sp>
    </p:spTree>
    <p:extLst>
      <p:ext uri="{BB962C8B-B14F-4D97-AF65-F5344CB8AC3E}">
        <p14:creationId xmlns:p14="http://schemas.microsoft.com/office/powerpoint/2010/main" val="1407983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Prophecy against Eli</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143000"/>
            <a:ext cx="9144000" cy="5715000"/>
          </a:xfrm>
        </p:spPr>
        <p:txBody>
          <a:bodyPr>
            <a:noAutofit/>
          </a:bodyPr>
          <a:lstStyle/>
          <a:p>
            <a:pPr marL="45720" indent="0">
              <a:buNone/>
            </a:pPr>
            <a:r>
              <a:rPr lang="en-US" sz="2600" b="1" dirty="0" smtClean="0">
                <a:latin typeface="Arial" pitchFamily="34" charset="0"/>
                <a:cs typeface="Arial" pitchFamily="34" charset="0"/>
              </a:rPr>
              <a:t>In the temporal kingdom:</a:t>
            </a:r>
          </a:p>
          <a:p>
            <a:pPr>
              <a:buFontTx/>
              <a:buChar char="-"/>
            </a:pPr>
            <a:r>
              <a:rPr lang="en-US" sz="2600" dirty="0" err="1" smtClean="0">
                <a:latin typeface="Arial" pitchFamily="34" charset="0"/>
                <a:cs typeface="Arial" pitchFamily="34" charset="0"/>
              </a:rPr>
              <a:t>Hophni</a:t>
            </a:r>
            <a:r>
              <a:rPr lang="en-US" sz="2600" dirty="0" smtClean="0">
                <a:latin typeface="Arial" pitchFamily="34" charset="0"/>
                <a:cs typeface="Arial" pitchFamily="34" charset="0"/>
              </a:rPr>
              <a:t> and Phineas the sons of Eli (and Aaron) died and were replaced by Samuel (an </a:t>
            </a:r>
            <a:r>
              <a:rPr lang="en-US" sz="2600" dirty="0" err="1" smtClean="0">
                <a:latin typeface="Arial" pitchFamily="34" charset="0"/>
                <a:cs typeface="Arial" pitchFamily="34" charset="0"/>
              </a:rPr>
              <a:t>Ephraimite</a:t>
            </a:r>
            <a:r>
              <a:rPr lang="en-US" sz="2600" dirty="0" smtClean="0">
                <a:latin typeface="Arial" pitchFamily="34" charset="0"/>
                <a:cs typeface="Arial" pitchFamily="34" charset="0"/>
              </a:rPr>
              <a:t>)</a:t>
            </a:r>
          </a:p>
          <a:p>
            <a:pPr marL="45720" indent="0">
              <a:buNone/>
            </a:pPr>
            <a:endParaRPr lang="en-US" sz="2600" dirty="0" smtClean="0">
              <a:latin typeface="Arial" pitchFamily="34" charset="0"/>
              <a:cs typeface="Arial" pitchFamily="34" charset="0"/>
            </a:endParaRPr>
          </a:p>
          <a:p>
            <a:pPr marL="45720" indent="0">
              <a:buNone/>
            </a:pPr>
            <a:r>
              <a:rPr lang="en-US" sz="2600" b="1" dirty="0" smtClean="0">
                <a:latin typeface="Arial" pitchFamily="34" charset="0"/>
                <a:cs typeface="Arial" pitchFamily="34" charset="0"/>
              </a:rPr>
              <a:t>In the eternal kingdom:</a:t>
            </a:r>
            <a:endParaRPr lang="en-US" sz="2600" b="1" dirty="0">
              <a:latin typeface="Arial" pitchFamily="34" charset="0"/>
              <a:cs typeface="Arial" pitchFamily="34" charset="0"/>
            </a:endParaRPr>
          </a:p>
          <a:p>
            <a:pPr>
              <a:buFontTx/>
              <a:buChar char="-"/>
            </a:pPr>
            <a:r>
              <a:rPr lang="en-US" sz="2600" dirty="0" smtClean="0">
                <a:latin typeface="Arial" pitchFamily="34" charset="0"/>
                <a:cs typeface="Arial" pitchFamily="34" charset="0"/>
              </a:rPr>
              <a:t>The Aaronic priesthood was replaced by the Christian priesthood</a:t>
            </a:r>
            <a:endParaRPr lang="en-US" sz="2600" dirty="0">
              <a:latin typeface="Arial" pitchFamily="34" charset="0"/>
              <a:cs typeface="Arial" pitchFamily="34" charset="0"/>
            </a:endParaRPr>
          </a:p>
          <a:p>
            <a:pPr marL="45720" indent="0">
              <a:buNone/>
            </a:pPr>
            <a:endParaRPr lang="en-US" sz="2600" dirty="0" smtClean="0">
              <a:latin typeface="Arial" pitchFamily="34" charset="0"/>
              <a:cs typeface="Arial" pitchFamily="34" charset="0"/>
            </a:endParaRPr>
          </a:p>
        </p:txBody>
      </p:sp>
    </p:spTree>
    <p:extLst>
      <p:ext uri="{BB962C8B-B14F-4D97-AF65-F5344CB8AC3E}">
        <p14:creationId xmlns:p14="http://schemas.microsoft.com/office/powerpoint/2010/main" val="19512137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Promise to David</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143000"/>
            <a:ext cx="9144000" cy="5715000"/>
          </a:xfrm>
        </p:spPr>
        <p:txBody>
          <a:bodyPr>
            <a:noAutofit/>
          </a:bodyPr>
          <a:lstStyle/>
          <a:p>
            <a:pPr marL="45720" indent="0">
              <a:buNone/>
            </a:pPr>
            <a:r>
              <a:rPr lang="en-US" sz="2800" dirty="0" smtClean="0">
                <a:latin typeface="Arial" pitchFamily="34" charset="0"/>
              </a:rPr>
              <a:t>“</a:t>
            </a:r>
            <a:r>
              <a:rPr lang="en-US" sz="2800" dirty="0">
                <a:latin typeface="Arial" pitchFamily="34" charset="0"/>
              </a:rPr>
              <a:t>When your days are fulfilled and you rest with your fathers, I will set up your seed after you, who will come from your body, and I will establish his kingdom. </a:t>
            </a:r>
            <a:r>
              <a:rPr lang="en-US" sz="2800" dirty="0" smtClean="0">
                <a:latin typeface="Arial" pitchFamily="34" charset="0"/>
              </a:rPr>
              <a:t>He </a:t>
            </a:r>
            <a:r>
              <a:rPr lang="en-US" sz="2800" dirty="0">
                <a:latin typeface="Arial" pitchFamily="34" charset="0"/>
              </a:rPr>
              <a:t>shall build a house for My name, and I will establish the throne of his kingdom forever. </a:t>
            </a:r>
            <a:r>
              <a:rPr lang="en-US" sz="2800" dirty="0" smtClean="0">
                <a:latin typeface="Arial" pitchFamily="34" charset="0"/>
              </a:rPr>
              <a:t>I </a:t>
            </a:r>
            <a:r>
              <a:rPr lang="en-US" sz="2800" dirty="0">
                <a:latin typeface="Arial" pitchFamily="34" charset="0"/>
              </a:rPr>
              <a:t>will be his Father, and he shall be My son. If he commits iniquity, I will chasten him with the rod of men and with the blows of the sons of men. </a:t>
            </a:r>
            <a:r>
              <a:rPr lang="en-US" sz="2800" dirty="0" smtClean="0">
                <a:latin typeface="Arial" pitchFamily="34" charset="0"/>
              </a:rPr>
              <a:t>But </a:t>
            </a:r>
            <a:r>
              <a:rPr lang="en-US" sz="2800" dirty="0">
                <a:latin typeface="Arial" pitchFamily="34" charset="0"/>
              </a:rPr>
              <a:t>My mercy shall not depart from him, as I took it from Saul, whom I removed from before you. </a:t>
            </a:r>
            <a:r>
              <a:rPr lang="en-US" sz="2800" dirty="0" smtClean="0">
                <a:latin typeface="Arial" pitchFamily="34" charset="0"/>
              </a:rPr>
              <a:t>And </a:t>
            </a:r>
            <a:r>
              <a:rPr lang="en-US" sz="2800" dirty="0">
                <a:latin typeface="Arial" pitchFamily="34" charset="0"/>
              </a:rPr>
              <a:t>your house and your kingdom shall be established forever before you. Your throne shall be established forever.”’” </a:t>
            </a:r>
            <a:endParaRPr lang="en-US" sz="2600" dirty="0" smtClean="0">
              <a:latin typeface="Arial" pitchFamily="34" charset="0"/>
              <a:cs typeface="Arial" pitchFamily="34" charset="0"/>
            </a:endParaRPr>
          </a:p>
        </p:txBody>
      </p:sp>
    </p:spTree>
    <p:extLst>
      <p:ext uri="{BB962C8B-B14F-4D97-AF65-F5344CB8AC3E}">
        <p14:creationId xmlns:p14="http://schemas.microsoft.com/office/powerpoint/2010/main" val="15661591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Promise to David</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143000"/>
            <a:ext cx="9144000" cy="5715000"/>
          </a:xfrm>
        </p:spPr>
        <p:txBody>
          <a:bodyPr>
            <a:noAutofit/>
          </a:bodyPr>
          <a:lstStyle/>
          <a:p>
            <a:pPr marL="45720" indent="0">
              <a:buNone/>
            </a:pPr>
            <a:r>
              <a:rPr lang="en-US" sz="2800" dirty="0" smtClean="0">
                <a:latin typeface="Arial" pitchFamily="34" charset="0"/>
              </a:rPr>
              <a:t>“</a:t>
            </a:r>
            <a:r>
              <a:rPr lang="en-US" sz="2800" dirty="0">
                <a:latin typeface="Arial" pitchFamily="34" charset="0"/>
              </a:rPr>
              <a:t>When your days are fulfilled </a:t>
            </a:r>
            <a:r>
              <a:rPr lang="en-US" sz="2800" dirty="0">
                <a:solidFill>
                  <a:srgbClr val="FF0000"/>
                </a:solidFill>
                <a:latin typeface="Arial" pitchFamily="34" charset="0"/>
              </a:rPr>
              <a:t>and you rest with your fathers</a:t>
            </a:r>
            <a:r>
              <a:rPr lang="en-US" sz="2800" dirty="0">
                <a:latin typeface="Arial" pitchFamily="34" charset="0"/>
              </a:rPr>
              <a:t>, I will set up your seed after you, who will come from your body, and I will establish his kingdom. </a:t>
            </a:r>
            <a:r>
              <a:rPr lang="en-US" sz="2800" dirty="0" smtClean="0">
                <a:solidFill>
                  <a:srgbClr val="FF0000"/>
                </a:solidFill>
                <a:latin typeface="Arial" pitchFamily="34" charset="0"/>
              </a:rPr>
              <a:t>He </a:t>
            </a:r>
            <a:r>
              <a:rPr lang="en-US" sz="2800" dirty="0">
                <a:solidFill>
                  <a:srgbClr val="FF0000"/>
                </a:solidFill>
                <a:latin typeface="Arial" pitchFamily="34" charset="0"/>
              </a:rPr>
              <a:t>shall build a house for My name</a:t>
            </a:r>
            <a:r>
              <a:rPr lang="en-US" sz="2800" dirty="0">
                <a:latin typeface="Arial" pitchFamily="34" charset="0"/>
              </a:rPr>
              <a:t>, and </a:t>
            </a:r>
            <a:r>
              <a:rPr lang="en-US" sz="2800" dirty="0">
                <a:solidFill>
                  <a:srgbClr val="FF0000"/>
                </a:solidFill>
                <a:latin typeface="Arial" pitchFamily="34" charset="0"/>
              </a:rPr>
              <a:t>I will establish the throne of his kingdom forever</a:t>
            </a:r>
            <a:r>
              <a:rPr lang="en-US" sz="2800" dirty="0">
                <a:latin typeface="Arial" pitchFamily="34" charset="0"/>
              </a:rPr>
              <a:t>. </a:t>
            </a:r>
            <a:r>
              <a:rPr lang="en-US" sz="2800" dirty="0" smtClean="0">
                <a:latin typeface="Arial" pitchFamily="34" charset="0"/>
              </a:rPr>
              <a:t>I </a:t>
            </a:r>
            <a:r>
              <a:rPr lang="en-US" sz="2800" dirty="0">
                <a:latin typeface="Arial" pitchFamily="34" charset="0"/>
              </a:rPr>
              <a:t>will be his Father, and he shall be My son. </a:t>
            </a:r>
            <a:r>
              <a:rPr lang="en-US" sz="2800" dirty="0">
                <a:solidFill>
                  <a:srgbClr val="FF0000"/>
                </a:solidFill>
                <a:latin typeface="Arial" pitchFamily="34" charset="0"/>
              </a:rPr>
              <a:t>If he commits iniquity, I will chasten him with the rod of men and with the blows of the sons of men</a:t>
            </a:r>
            <a:r>
              <a:rPr lang="en-US" sz="2800" dirty="0">
                <a:latin typeface="Arial" pitchFamily="34" charset="0"/>
              </a:rPr>
              <a:t>. </a:t>
            </a:r>
            <a:r>
              <a:rPr lang="en-US" sz="2800" dirty="0" smtClean="0">
                <a:latin typeface="Arial" pitchFamily="34" charset="0"/>
              </a:rPr>
              <a:t>But </a:t>
            </a:r>
            <a:r>
              <a:rPr lang="en-US" sz="2800" dirty="0">
                <a:solidFill>
                  <a:srgbClr val="FF0000"/>
                </a:solidFill>
                <a:latin typeface="Arial" pitchFamily="34" charset="0"/>
              </a:rPr>
              <a:t>My mercy shall not depart from him</a:t>
            </a:r>
            <a:r>
              <a:rPr lang="en-US" sz="2800" dirty="0">
                <a:latin typeface="Arial" pitchFamily="34" charset="0"/>
              </a:rPr>
              <a:t>, as I took it from Saul, whom I removed from before you. </a:t>
            </a:r>
            <a:r>
              <a:rPr lang="en-US" sz="2800" dirty="0" smtClean="0">
                <a:latin typeface="Arial" pitchFamily="34" charset="0"/>
              </a:rPr>
              <a:t>And </a:t>
            </a:r>
            <a:r>
              <a:rPr lang="en-US" sz="2800" dirty="0">
                <a:latin typeface="Arial" pitchFamily="34" charset="0"/>
              </a:rPr>
              <a:t>your house and your kingdom shall be established forever before you. </a:t>
            </a:r>
            <a:r>
              <a:rPr lang="en-US" sz="2800" dirty="0">
                <a:solidFill>
                  <a:srgbClr val="FF0000"/>
                </a:solidFill>
                <a:latin typeface="Arial" pitchFamily="34" charset="0"/>
              </a:rPr>
              <a:t>Your throne shall be established forever.</a:t>
            </a:r>
            <a:r>
              <a:rPr lang="en-US" sz="2800" dirty="0">
                <a:latin typeface="Arial" pitchFamily="34" charset="0"/>
              </a:rPr>
              <a:t>”’” </a:t>
            </a:r>
            <a:endParaRPr lang="en-US" sz="2600" dirty="0" smtClean="0">
              <a:latin typeface="Arial" pitchFamily="34" charset="0"/>
              <a:cs typeface="Arial" pitchFamily="34" charset="0"/>
            </a:endParaRPr>
          </a:p>
        </p:txBody>
      </p:sp>
    </p:spTree>
    <p:extLst>
      <p:ext uri="{BB962C8B-B14F-4D97-AF65-F5344CB8AC3E}">
        <p14:creationId xmlns:p14="http://schemas.microsoft.com/office/powerpoint/2010/main" val="3189040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City of God</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9525" y="1295400"/>
            <a:ext cx="5248275" cy="4905375"/>
          </a:xfrm>
        </p:spPr>
        <p:txBody>
          <a:bodyPr/>
          <a:lstStyle/>
          <a:p>
            <a:pPr>
              <a:spcBef>
                <a:spcPts val="1200"/>
              </a:spcBef>
              <a:spcAft>
                <a:spcPts val="1200"/>
              </a:spcAft>
            </a:pPr>
            <a:r>
              <a:rPr lang="en-US" dirty="0" smtClean="0">
                <a:latin typeface="Arial" pitchFamily="34" charset="0"/>
                <a:cs typeface="Arial" pitchFamily="34" charset="0"/>
              </a:rPr>
              <a:t>Twenty two books </a:t>
            </a:r>
            <a:br>
              <a:rPr lang="en-US" dirty="0" smtClean="0">
                <a:latin typeface="Arial" pitchFamily="34" charset="0"/>
                <a:cs typeface="Arial" pitchFamily="34" charset="0"/>
              </a:rPr>
            </a:br>
            <a:r>
              <a:rPr lang="en-US" dirty="0" smtClean="0">
                <a:latin typeface="Arial" pitchFamily="34" charset="0"/>
                <a:cs typeface="Arial" pitchFamily="34" charset="0"/>
              </a:rPr>
              <a:t>(each about 20 – 30 chapters)</a:t>
            </a:r>
          </a:p>
          <a:p>
            <a:pPr>
              <a:spcBef>
                <a:spcPts val="1200"/>
              </a:spcBef>
              <a:spcAft>
                <a:spcPts val="1200"/>
              </a:spcAft>
            </a:pPr>
            <a:r>
              <a:rPr lang="en-US" dirty="0" smtClean="0">
                <a:latin typeface="Arial" pitchFamily="34" charset="0"/>
                <a:cs typeface="Arial" pitchFamily="34" charset="0"/>
              </a:rPr>
              <a:t>Collectively 500 pages </a:t>
            </a:r>
            <a:br>
              <a:rPr lang="en-US" dirty="0" smtClean="0">
                <a:latin typeface="Arial" pitchFamily="34" charset="0"/>
                <a:cs typeface="Arial" pitchFamily="34" charset="0"/>
              </a:rPr>
            </a:br>
            <a:r>
              <a:rPr lang="en-US" dirty="0" smtClean="0">
                <a:latin typeface="Arial" pitchFamily="34" charset="0"/>
                <a:cs typeface="Arial" pitchFamily="34" charset="0"/>
              </a:rPr>
              <a:t>(one volume of </a:t>
            </a:r>
            <a:r>
              <a:rPr lang="en-US" i="1" dirty="0" smtClean="0">
                <a:latin typeface="Arial" pitchFamily="34" charset="0"/>
                <a:cs typeface="Arial" pitchFamily="34" charset="0"/>
              </a:rPr>
              <a:t>Nicene &amp; Post-Nicene Fathers</a:t>
            </a:r>
            <a:r>
              <a:rPr lang="en-US" dirty="0" smtClean="0">
                <a:latin typeface="Arial" pitchFamily="34" charset="0"/>
                <a:cs typeface="Arial" pitchFamily="34" charset="0"/>
              </a:rPr>
              <a:t>)</a:t>
            </a:r>
          </a:p>
          <a:p>
            <a:pPr>
              <a:spcBef>
                <a:spcPts val="1200"/>
              </a:spcBef>
              <a:spcAft>
                <a:spcPts val="1200"/>
              </a:spcAft>
            </a:pPr>
            <a:r>
              <a:rPr lang="en-US" dirty="0" smtClean="0">
                <a:latin typeface="Arial" pitchFamily="34" charset="0"/>
                <a:cs typeface="Arial" pitchFamily="34" charset="0"/>
              </a:rPr>
              <a:t>“I have undertaken its </a:t>
            </a:r>
            <a:r>
              <a:rPr lang="en-US" dirty="0" err="1" smtClean="0">
                <a:latin typeface="Arial" pitchFamily="34" charset="0"/>
                <a:cs typeface="Arial" pitchFamily="34" charset="0"/>
              </a:rPr>
              <a:t>defence</a:t>
            </a:r>
            <a:r>
              <a:rPr lang="en-US" dirty="0" smtClean="0">
                <a:latin typeface="Arial" pitchFamily="34" charset="0"/>
                <a:cs typeface="Arial" pitchFamily="34" charset="0"/>
              </a:rPr>
              <a:t> against those who prefer their own gods to the Founder of this city, - a city surpassingly glorious, whether we view it as it still lives by faith in this fleeting course of time,…,or as it shall dwell in the fixed stability of its eternal seat…”</a:t>
            </a:r>
            <a:endParaRPr lang="en-US" dirty="0">
              <a:latin typeface="Arial" pitchFamily="34" charset="0"/>
              <a:cs typeface="Arial" pitchFamily="34" charset="0"/>
            </a:endParaRPr>
          </a:p>
        </p:txBody>
      </p:sp>
      <p:pic>
        <p:nvPicPr>
          <p:cNvPr id="2050" name="Picture 2" descr="b2282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00" y="1219200"/>
            <a:ext cx="3573834" cy="4905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654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City of God</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914400"/>
            <a:ext cx="5248275" cy="3581400"/>
          </a:xfrm>
        </p:spPr>
        <p:txBody>
          <a:bodyPr/>
          <a:lstStyle/>
          <a:p>
            <a:pPr>
              <a:spcBef>
                <a:spcPts val="1200"/>
              </a:spcBef>
              <a:spcAft>
                <a:spcPts val="0"/>
              </a:spcAft>
            </a:pPr>
            <a:r>
              <a:rPr lang="en-US" dirty="0" smtClean="0">
                <a:latin typeface="Arial" pitchFamily="34" charset="0"/>
                <a:cs typeface="Arial" pitchFamily="34" charset="0"/>
              </a:rPr>
              <a:t>It is the heavenly city that was founded by Christ Himself</a:t>
            </a:r>
          </a:p>
          <a:p>
            <a:pPr>
              <a:spcBef>
                <a:spcPts val="1200"/>
              </a:spcBef>
              <a:spcAft>
                <a:spcPts val="1200"/>
              </a:spcAft>
            </a:pPr>
            <a:r>
              <a:rPr lang="en-US" dirty="0" smtClean="0">
                <a:latin typeface="Arial" pitchFamily="34" charset="0"/>
                <a:cs typeface="Arial" pitchFamily="34" charset="0"/>
              </a:rPr>
              <a:t>It is also the Church which is the City of God in this temporary place “…</a:t>
            </a:r>
            <a:r>
              <a:rPr lang="en-US" dirty="0">
                <a:latin typeface="Arial" pitchFamily="34" charset="0"/>
                <a:cs typeface="Arial" pitchFamily="34" charset="0"/>
              </a:rPr>
              <a:t> as it still lives by faith in this fleeting course of </a:t>
            </a:r>
            <a:r>
              <a:rPr lang="en-US" dirty="0" smtClean="0">
                <a:latin typeface="Arial" pitchFamily="34" charset="0"/>
                <a:cs typeface="Arial" pitchFamily="34" charset="0"/>
              </a:rPr>
              <a:t>time”</a:t>
            </a:r>
          </a:p>
          <a:p>
            <a:pPr>
              <a:spcBef>
                <a:spcPts val="1200"/>
              </a:spcBef>
              <a:spcAft>
                <a:spcPts val="1200"/>
              </a:spcAft>
            </a:pPr>
            <a:r>
              <a:rPr lang="en-US" dirty="0" smtClean="0">
                <a:latin typeface="Arial" pitchFamily="34" charset="0"/>
                <a:cs typeface="Arial" pitchFamily="34" charset="0"/>
              </a:rPr>
              <a:t>It is prefigured by the earthly Jerusalem in the Old Testament.</a:t>
            </a:r>
            <a:endParaRPr lang="en-US" dirty="0">
              <a:latin typeface="Arial" pitchFamily="34" charset="0"/>
              <a:cs typeface="Arial" pitchFamily="34" charset="0"/>
            </a:endParaRPr>
          </a:p>
        </p:txBody>
      </p:sp>
      <p:pic>
        <p:nvPicPr>
          <p:cNvPr id="3074" name="Picture 2" descr="Virgin Mary and Saint Archangel Michael Coptic Orthodox Church, Houst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3395" y="3810000"/>
            <a:ext cx="3560580" cy="2667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eavenly jerusale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3395" y="914400"/>
            <a:ext cx="3560580" cy="267043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the-tribulation-network.com/ebooks/antichrist_reflections_on_the_desolator/israels_temple_sacrafice_and_the_abomination_of_desolation3_files/image00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14400" y="4249046"/>
            <a:ext cx="3276600" cy="22279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6813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City of God</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914400"/>
            <a:ext cx="6934200" cy="5181600"/>
          </a:xfrm>
        </p:spPr>
        <p:txBody>
          <a:bodyPr/>
          <a:lstStyle/>
          <a:p>
            <a:pPr>
              <a:spcBef>
                <a:spcPts val="1200"/>
              </a:spcBef>
              <a:spcAft>
                <a:spcPts val="1200"/>
              </a:spcAft>
            </a:pPr>
            <a:r>
              <a:rPr lang="en-US" b="1" dirty="0" smtClean="0">
                <a:latin typeface="Arial" pitchFamily="34" charset="0"/>
                <a:cs typeface="Arial" pitchFamily="34" charset="0"/>
              </a:rPr>
              <a:t>Books I through X</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Direct response to the Roman theology and philosophies (Socrates, Plato, etc.)</a:t>
            </a:r>
          </a:p>
          <a:p>
            <a:pPr>
              <a:spcBef>
                <a:spcPts val="1200"/>
              </a:spcBef>
              <a:spcAft>
                <a:spcPts val="1200"/>
              </a:spcAft>
            </a:pPr>
            <a:r>
              <a:rPr lang="en-US" b="1" dirty="0" smtClean="0">
                <a:latin typeface="Arial" pitchFamily="34" charset="0"/>
                <a:cs typeface="Arial" pitchFamily="34" charset="0"/>
              </a:rPr>
              <a:t>Books XI through XIV &amp; XIX</a:t>
            </a:r>
            <a:br>
              <a:rPr lang="en-US" b="1" dirty="0" smtClean="0">
                <a:latin typeface="Arial" pitchFamily="34" charset="0"/>
                <a:cs typeface="Arial" pitchFamily="34" charset="0"/>
              </a:rPr>
            </a:br>
            <a:r>
              <a:rPr lang="en-US" dirty="0" smtClean="0">
                <a:latin typeface="Arial" pitchFamily="34" charset="0"/>
                <a:cs typeface="Arial" pitchFamily="34" charset="0"/>
              </a:rPr>
              <a:t>Introduction to some concepts in Christian theology (creation, origin of evil, Adam’s sin, punishment etc.)</a:t>
            </a:r>
          </a:p>
          <a:p>
            <a:pPr>
              <a:spcBef>
                <a:spcPts val="1200"/>
              </a:spcBef>
              <a:spcAft>
                <a:spcPts val="1200"/>
              </a:spcAft>
            </a:pPr>
            <a:r>
              <a:rPr lang="en-US" b="1" dirty="0" smtClean="0">
                <a:latin typeface="Arial" pitchFamily="34" charset="0"/>
                <a:cs typeface="Arial" pitchFamily="34" charset="0"/>
              </a:rPr>
              <a:t>Books XV through XVIII</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Parallel progress of the heavenly and earthly cities through the Old Testament</a:t>
            </a:r>
          </a:p>
          <a:p>
            <a:pPr>
              <a:spcBef>
                <a:spcPts val="1200"/>
              </a:spcBef>
              <a:spcAft>
                <a:spcPts val="1200"/>
              </a:spcAft>
            </a:pPr>
            <a:r>
              <a:rPr lang="en-US" b="1" dirty="0" smtClean="0">
                <a:latin typeface="Arial" pitchFamily="34" charset="0"/>
                <a:cs typeface="Arial" pitchFamily="34" charset="0"/>
              </a:rPr>
              <a:t>Books XX through XXII</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dirty="0" smtClean="0">
                <a:latin typeface="Arial" pitchFamily="34" charset="0"/>
                <a:cs typeface="Arial" pitchFamily="34" charset="0"/>
              </a:rPr>
              <a:t>Judgment, and eternal punishment &amp; happiness</a:t>
            </a:r>
            <a:endParaRPr lang="en-US" b="1" dirty="0" smtClean="0">
              <a:latin typeface="Arial" pitchFamily="34" charset="0"/>
              <a:cs typeface="Arial" pitchFamily="34" charset="0"/>
            </a:endParaRPr>
          </a:p>
          <a:p>
            <a:pPr>
              <a:spcBef>
                <a:spcPts val="1200"/>
              </a:spcBef>
              <a:spcAft>
                <a:spcPts val="1200"/>
              </a:spcAft>
            </a:pPr>
            <a:endParaRPr lang="en-US" b="1" dirty="0">
              <a:latin typeface="Arial" pitchFamily="34" charset="0"/>
              <a:cs typeface="Arial" pitchFamily="34" charset="0"/>
            </a:endParaRPr>
          </a:p>
        </p:txBody>
      </p:sp>
      <p:pic>
        <p:nvPicPr>
          <p:cNvPr id="5122" name="Picture 2" descr="http://upload.wikimedia.org/wikipedia/commons/thumb/c/c8/Jupiter_Smyrna_Louvre_Ma13.jpg/200px-Jupiter_Smyrna_Louvre_Ma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4200" y="762000"/>
            <a:ext cx="1905000" cy="3971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755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Book XVII – Prophets to Christ</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981200"/>
            <a:ext cx="5652012" cy="2895600"/>
          </a:xfrm>
        </p:spPr>
        <p:txBody>
          <a:bodyPr>
            <a:normAutofit/>
          </a:bodyPr>
          <a:lstStyle/>
          <a:p>
            <a:pPr>
              <a:spcBef>
                <a:spcPts val="1200"/>
              </a:spcBef>
              <a:spcAft>
                <a:spcPts val="1200"/>
              </a:spcAft>
            </a:pPr>
            <a:r>
              <a:rPr lang="en-US" dirty="0" smtClean="0">
                <a:latin typeface="Arial" pitchFamily="34" charset="0"/>
                <a:cs typeface="Arial" pitchFamily="34" charset="0"/>
              </a:rPr>
              <a:t>St. Augustine presents a summary of the progress of the City of God from the time of the kings and prophets (Samuel, David, Solomon) even to Christ.</a:t>
            </a:r>
          </a:p>
          <a:p>
            <a:pPr>
              <a:spcBef>
                <a:spcPts val="1200"/>
              </a:spcBef>
              <a:spcAft>
                <a:spcPts val="1200"/>
              </a:spcAft>
            </a:pPr>
            <a:r>
              <a:rPr lang="en-US" dirty="0" smtClean="0">
                <a:latin typeface="Arial" pitchFamily="34" charset="0"/>
                <a:cs typeface="Arial" pitchFamily="34" charset="0"/>
              </a:rPr>
              <a:t>Some interpretations of the prophecies are interpreted and attributed to Christ and the Church</a:t>
            </a:r>
            <a:endParaRPr lang="en-US" dirty="0">
              <a:latin typeface="Arial" pitchFamily="34" charset="0"/>
              <a:cs typeface="Arial" pitchFamily="34" charset="0"/>
            </a:endParaRPr>
          </a:p>
        </p:txBody>
      </p:sp>
      <p:pic>
        <p:nvPicPr>
          <p:cNvPr id="6146" name="Picture 2" descr="https://encrypted-tbn0.gstatic.com/images?q=tbn:ANd9GcSC8LpwS_6TzOir39Ze1rW_UXhuNP_ARUHHERrKrllbq27w0Tdgu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012" y="1371600"/>
            <a:ext cx="3368163"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52861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Two promises to Abraham</a:t>
            </a:r>
            <a:endParaRPr lang="en-US" dirty="0">
              <a:latin typeface="Arial" pitchFamily="34" charset="0"/>
              <a:cs typeface="Arial" pitchFamily="34" charset="0"/>
            </a:endParaRPr>
          </a:p>
        </p:txBody>
      </p:sp>
      <p:pic>
        <p:nvPicPr>
          <p:cNvPr id="7170" name="Picture 2" descr="http://www.oceansbridge.com/paintings/artists/recently-added/march-2006/museum-fine-arts-boston/europe/big/Nicolas-Bernard-Lepicie-xx-Servant-Girl-Plucking-a-Chicken.jpg"/>
          <p:cNvPicPr>
            <a:picLocks noChangeAspect="1" noChangeArrowheads="1"/>
          </p:cNvPicPr>
          <p:nvPr/>
        </p:nvPicPr>
        <p:blipFill rotWithShape="1">
          <a:blip r:embed="rId2">
            <a:extLst>
              <a:ext uri="{28A0092B-C50C-407E-A947-70E740481C1C}">
                <a14:useLocalDpi xmlns:a14="http://schemas.microsoft.com/office/drawing/2010/main" val="0"/>
              </a:ext>
            </a:extLst>
          </a:blip>
          <a:srcRect l="39390" t="38261"/>
          <a:stretch/>
        </p:blipFill>
        <p:spPr bwMode="auto">
          <a:xfrm>
            <a:off x="990600" y="1009650"/>
            <a:ext cx="2895717" cy="365760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www.aolcdn.com/photogalleryassets/aisledash/914246/madame-alexander-bride-doll-787ac072110.jpg"/>
          <p:cNvPicPr>
            <a:picLocks noChangeAspect="1" noChangeArrowheads="1"/>
          </p:cNvPicPr>
          <p:nvPr/>
        </p:nvPicPr>
        <p:blipFill rotWithShape="1">
          <a:blip r:embed="rId3">
            <a:extLst>
              <a:ext uri="{28A0092B-C50C-407E-A947-70E740481C1C}">
                <a14:useLocalDpi xmlns:a14="http://schemas.microsoft.com/office/drawing/2010/main" val="0"/>
              </a:ext>
            </a:extLst>
          </a:blip>
          <a:srcRect l="12497" t="5668" r="524" b="10608"/>
          <a:stretch/>
        </p:blipFill>
        <p:spPr bwMode="auto">
          <a:xfrm>
            <a:off x="5505450" y="952500"/>
            <a:ext cx="3181350" cy="3657600"/>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5"/>
          <p:cNvSpPr/>
          <p:nvPr/>
        </p:nvSpPr>
        <p:spPr>
          <a:xfrm>
            <a:off x="4819650" y="981075"/>
            <a:ext cx="0" cy="5876925"/>
          </a:xfrm>
          <a:custGeom>
            <a:avLst/>
            <a:gdLst>
              <a:gd name="connsiteX0" fmla="*/ 47625 w 47625"/>
              <a:gd name="connsiteY0" fmla="*/ 0 h 5876925"/>
              <a:gd name="connsiteX1" fmla="*/ 0 w 47625"/>
              <a:gd name="connsiteY1" fmla="*/ 5876925 h 5876925"/>
            </a:gdLst>
            <a:ahLst/>
            <a:cxnLst>
              <a:cxn ang="0">
                <a:pos x="connsiteX0" y="connsiteY0"/>
              </a:cxn>
              <a:cxn ang="0">
                <a:pos x="connsiteX1" y="connsiteY1"/>
              </a:cxn>
            </a:cxnLst>
            <a:rect l="l" t="t" r="r" b="b"/>
            <a:pathLst>
              <a:path w="47625" h="5876925">
                <a:moveTo>
                  <a:pt x="47625" y="0"/>
                </a:moveTo>
                <a:lnTo>
                  <a:pt x="0" y="5876925"/>
                </a:lnTo>
              </a:path>
            </a:pathLst>
          </a:cu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p:cNvSpPr>
            <a:spLocks noGrp="1"/>
          </p:cNvSpPr>
          <p:nvPr>
            <p:ph sz="quarter" idx="13"/>
          </p:nvPr>
        </p:nvSpPr>
        <p:spPr>
          <a:xfrm>
            <a:off x="381000" y="4648200"/>
            <a:ext cx="4438650" cy="2057400"/>
          </a:xfrm>
        </p:spPr>
        <p:txBody>
          <a:bodyPr>
            <a:normAutofit/>
          </a:bodyPr>
          <a:lstStyle/>
          <a:p>
            <a:pPr>
              <a:spcBef>
                <a:spcPts val="1200"/>
              </a:spcBef>
              <a:spcAft>
                <a:spcPts val="1200"/>
              </a:spcAft>
            </a:pPr>
            <a:r>
              <a:rPr lang="en-US" b="1" i="1" dirty="0" smtClean="0">
                <a:latin typeface="Arial" pitchFamily="34" charset="0"/>
                <a:cs typeface="Arial" pitchFamily="34" charset="0"/>
              </a:rPr>
              <a:t>Earthly Promise:</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His seed will fill the earth</a:t>
            </a:r>
          </a:p>
          <a:p>
            <a:pPr>
              <a:spcBef>
                <a:spcPts val="1200"/>
              </a:spcBef>
              <a:spcAft>
                <a:spcPts val="1200"/>
              </a:spcAft>
            </a:pPr>
            <a:r>
              <a:rPr lang="en-US" b="1" i="1" dirty="0" smtClean="0">
                <a:latin typeface="Arial" pitchFamily="34" charset="0"/>
                <a:cs typeface="Arial" pitchFamily="34" charset="0"/>
              </a:rPr>
              <a:t>Earthly Jerusalem:</a:t>
            </a:r>
            <a:r>
              <a:rPr lang="en-US" b="1" i="1" dirty="0">
                <a:latin typeface="Arial" pitchFamily="34" charset="0"/>
                <a:cs typeface="Arial" pitchFamily="34" charset="0"/>
              </a:rPr>
              <a:t/>
            </a:r>
            <a:br>
              <a:rPr lang="en-US" b="1" i="1" dirty="0">
                <a:latin typeface="Arial" pitchFamily="34" charset="0"/>
                <a:cs typeface="Arial" pitchFamily="34" charset="0"/>
              </a:rPr>
            </a:br>
            <a:r>
              <a:rPr lang="en-US" dirty="0" smtClean="0">
                <a:latin typeface="Arial" pitchFamily="34" charset="0"/>
                <a:cs typeface="Arial" pitchFamily="34" charset="0"/>
              </a:rPr>
              <a:t>The bond woman</a:t>
            </a:r>
          </a:p>
        </p:txBody>
      </p:sp>
      <p:sp>
        <p:nvSpPr>
          <p:cNvPr id="11" name="Content Placeholder 2"/>
          <p:cNvSpPr txBox="1">
            <a:spLocks/>
          </p:cNvSpPr>
          <p:nvPr/>
        </p:nvSpPr>
        <p:spPr>
          <a:xfrm>
            <a:off x="4953000" y="4610100"/>
            <a:ext cx="3962400" cy="2057400"/>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a:spcBef>
                <a:spcPts val="1200"/>
              </a:spcBef>
              <a:spcAft>
                <a:spcPts val="1200"/>
              </a:spcAft>
            </a:pPr>
            <a:r>
              <a:rPr lang="en-US" b="1" i="1" dirty="0" smtClean="0">
                <a:latin typeface="Arial" pitchFamily="34" charset="0"/>
                <a:cs typeface="Arial" pitchFamily="34" charset="0"/>
              </a:rPr>
              <a:t>Heavenly Promise:</a:t>
            </a:r>
            <a:r>
              <a:rPr lang="en-US" dirty="0" smtClean="0">
                <a:latin typeface="Arial" pitchFamily="34" charset="0"/>
                <a:cs typeface="Arial" pitchFamily="34" charset="0"/>
              </a:rPr>
              <a:t> </a:t>
            </a:r>
            <a:br>
              <a:rPr lang="en-US" dirty="0" smtClean="0">
                <a:latin typeface="Arial" pitchFamily="34" charset="0"/>
                <a:cs typeface="Arial" pitchFamily="34" charset="0"/>
              </a:rPr>
            </a:br>
            <a:r>
              <a:rPr lang="en-US" dirty="0" smtClean="0">
                <a:latin typeface="Arial" pitchFamily="34" charset="0"/>
                <a:cs typeface="Arial" pitchFamily="34" charset="0"/>
              </a:rPr>
              <a:t>Coming of the Messiah</a:t>
            </a:r>
          </a:p>
          <a:p>
            <a:pPr>
              <a:spcBef>
                <a:spcPts val="1200"/>
              </a:spcBef>
              <a:spcAft>
                <a:spcPts val="1200"/>
              </a:spcAft>
            </a:pPr>
            <a:r>
              <a:rPr lang="en-US" b="1" i="1" dirty="0" smtClean="0">
                <a:latin typeface="Arial" pitchFamily="34" charset="0"/>
                <a:cs typeface="Arial" pitchFamily="34" charset="0"/>
              </a:rPr>
              <a:t>Heavenly City of God:</a:t>
            </a:r>
            <a:br>
              <a:rPr lang="en-US" b="1" i="1" dirty="0" smtClean="0">
                <a:latin typeface="Arial" pitchFamily="34" charset="0"/>
                <a:cs typeface="Arial" pitchFamily="34" charset="0"/>
              </a:rPr>
            </a:br>
            <a:r>
              <a:rPr lang="en-US" dirty="0" smtClean="0">
                <a:latin typeface="Arial" pitchFamily="34" charset="0"/>
                <a:cs typeface="Arial" pitchFamily="34" charset="0"/>
              </a:rPr>
              <a:t>The free woman</a:t>
            </a: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29795389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The Symbolism</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0" y="1066800"/>
            <a:ext cx="9144000" cy="5791200"/>
          </a:xfrm>
        </p:spPr>
        <p:txBody>
          <a:bodyPr>
            <a:noAutofit/>
          </a:bodyPr>
          <a:lstStyle/>
          <a:p>
            <a:pPr lvl="0">
              <a:spcBef>
                <a:spcPts val="1200"/>
              </a:spcBef>
              <a:spcAft>
                <a:spcPts val="1200"/>
              </a:spcAft>
            </a:pPr>
            <a:r>
              <a:rPr lang="en-US" sz="3600" dirty="0">
                <a:latin typeface="Arial" pitchFamily="34" charset="0"/>
                <a:cs typeface="Arial" pitchFamily="34" charset="0"/>
              </a:rPr>
              <a:t>When Eli was removed as the priest of God, Samuel simultaneously fulfilled the office of judge and </a:t>
            </a:r>
            <a:r>
              <a:rPr lang="en-US" sz="3600" dirty="0" smtClean="0">
                <a:latin typeface="Arial" pitchFamily="34" charset="0"/>
                <a:cs typeface="Arial" pitchFamily="34" charset="0"/>
              </a:rPr>
              <a:t>priest.</a:t>
            </a:r>
            <a:endParaRPr lang="en-US" sz="3600" dirty="0">
              <a:latin typeface="Arial" pitchFamily="34" charset="0"/>
              <a:cs typeface="Arial" pitchFamily="34" charset="0"/>
            </a:endParaRPr>
          </a:p>
          <a:p>
            <a:pPr lvl="0">
              <a:spcBef>
                <a:spcPts val="1200"/>
              </a:spcBef>
              <a:spcAft>
                <a:spcPts val="1200"/>
              </a:spcAft>
            </a:pPr>
            <a:r>
              <a:rPr lang="en-US" sz="3600" dirty="0">
                <a:latin typeface="Arial" pitchFamily="34" charset="0"/>
                <a:cs typeface="Arial" pitchFamily="34" charset="0"/>
              </a:rPr>
              <a:t>The old priesthood (Eli) and old kingdom (Saul) were </a:t>
            </a:r>
            <a:r>
              <a:rPr lang="en-US" sz="3600" dirty="0" smtClean="0">
                <a:latin typeface="Arial" pitchFamily="34" charset="0"/>
                <a:cs typeface="Arial" pitchFamily="34" charset="0"/>
              </a:rPr>
              <a:t>overthrown </a:t>
            </a:r>
            <a:r>
              <a:rPr lang="en-US" sz="3600" dirty="0">
                <a:latin typeface="Arial" pitchFamily="34" charset="0"/>
                <a:cs typeface="Arial" pitchFamily="34" charset="0"/>
              </a:rPr>
              <a:t>in favor of a new priesthood (Samuel) and a new kingdom (David).</a:t>
            </a:r>
          </a:p>
          <a:p>
            <a:pPr lvl="0">
              <a:spcBef>
                <a:spcPts val="1200"/>
              </a:spcBef>
              <a:spcAft>
                <a:spcPts val="1200"/>
              </a:spcAft>
            </a:pPr>
            <a:r>
              <a:rPr lang="en-US" sz="3600" dirty="0">
                <a:latin typeface="Arial" pitchFamily="34" charset="0"/>
                <a:cs typeface="Arial" pitchFamily="34" charset="0"/>
              </a:rPr>
              <a:t>Christ came and brought with Him a new priesthood </a:t>
            </a:r>
            <a:r>
              <a:rPr lang="en-US" sz="3600" dirty="0" smtClean="0">
                <a:latin typeface="Arial" pitchFamily="34" charset="0"/>
                <a:cs typeface="Arial" pitchFamily="34" charset="0"/>
              </a:rPr>
              <a:t>&amp; </a:t>
            </a:r>
            <a:r>
              <a:rPr lang="en-US" sz="3600" dirty="0">
                <a:latin typeface="Arial" pitchFamily="34" charset="0"/>
                <a:cs typeface="Arial" pitchFamily="34" charset="0"/>
              </a:rPr>
              <a:t>kingdom.</a:t>
            </a:r>
          </a:p>
        </p:txBody>
      </p:sp>
    </p:spTree>
    <p:extLst>
      <p:ext uri="{BB962C8B-B14F-4D97-AF65-F5344CB8AC3E}">
        <p14:creationId xmlns:p14="http://schemas.microsoft.com/office/powerpoint/2010/main" val="325544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Hannah’s Prayer</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9525" y="990600"/>
            <a:ext cx="9144000" cy="5867400"/>
          </a:xfrm>
        </p:spPr>
        <p:txBody>
          <a:bodyPr>
            <a:normAutofit/>
          </a:bodyPr>
          <a:lstStyle/>
          <a:p>
            <a:pPr marL="45720" indent="0">
              <a:buNone/>
            </a:pPr>
            <a:r>
              <a:rPr lang="en-US" sz="3200" dirty="0">
                <a:latin typeface="Arial" pitchFamily="34" charset="0"/>
                <a:cs typeface="Arial" pitchFamily="34" charset="0"/>
              </a:rPr>
              <a:t>“My heart rejoices in the </a:t>
            </a:r>
            <a:r>
              <a:rPr lang="en-US" sz="3200" cap="small" dirty="0">
                <a:latin typeface="Arial" pitchFamily="34" charset="0"/>
                <a:cs typeface="Arial" pitchFamily="34" charset="0"/>
              </a:rPr>
              <a:t>Lord</a:t>
            </a:r>
            <a:r>
              <a:rPr lang="en-US" sz="3200" dirty="0">
                <a:latin typeface="Arial" pitchFamily="34" charset="0"/>
                <a:cs typeface="Arial" pitchFamily="34" charset="0"/>
              </a:rPr>
              <a:t>;</a:t>
            </a:r>
            <a:br>
              <a:rPr lang="en-US" sz="3200" dirty="0">
                <a:latin typeface="Arial" pitchFamily="34" charset="0"/>
                <a:cs typeface="Arial" pitchFamily="34" charset="0"/>
              </a:rPr>
            </a:br>
            <a:r>
              <a:rPr lang="en-US" sz="3200" dirty="0">
                <a:latin typeface="Arial" pitchFamily="34" charset="0"/>
                <a:cs typeface="Arial" pitchFamily="34" charset="0"/>
              </a:rPr>
              <a:t>My </a:t>
            </a:r>
            <a:r>
              <a:rPr lang="en-US" sz="3200" dirty="0" smtClean="0">
                <a:latin typeface="Arial" pitchFamily="34" charset="0"/>
                <a:cs typeface="Arial" pitchFamily="34" charset="0"/>
              </a:rPr>
              <a:t>horn</a:t>
            </a:r>
            <a:r>
              <a:rPr lang="en-US" sz="3200" dirty="0">
                <a:latin typeface="Arial" pitchFamily="34" charset="0"/>
                <a:cs typeface="Arial" pitchFamily="34" charset="0"/>
              </a:rPr>
              <a:t> is exalted in the </a:t>
            </a:r>
            <a:r>
              <a:rPr lang="en-US" sz="3200" cap="small" dirty="0">
                <a:latin typeface="Arial" pitchFamily="34" charset="0"/>
                <a:cs typeface="Arial" pitchFamily="34" charset="0"/>
              </a:rPr>
              <a:t>Lord</a:t>
            </a:r>
            <a:r>
              <a:rPr lang="en-US" sz="3200" dirty="0">
                <a:latin typeface="Arial" pitchFamily="34" charset="0"/>
                <a:cs typeface="Arial" pitchFamily="34" charset="0"/>
              </a:rPr>
              <a:t>.</a:t>
            </a:r>
            <a:br>
              <a:rPr lang="en-US" sz="3200" dirty="0">
                <a:latin typeface="Arial" pitchFamily="34" charset="0"/>
                <a:cs typeface="Arial" pitchFamily="34" charset="0"/>
              </a:rPr>
            </a:br>
            <a:r>
              <a:rPr lang="en-US" sz="3200" dirty="0">
                <a:latin typeface="Arial" pitchFamily="34" charset="0"/>
                <a:cs typeface="Arial" pitchFamily="34" charset="0"/>
              </a:rPr>
              <a:t>I smile at my enemies,</a:t>
            </a:r>
            <a:br>
              <a:rPr lang="en-US" sz="3200" dirty="0">
                <a:latin typeface="Arial" pitchFamily="34" charset="0"/>
                <a:cs typeface="Arial" pitchFamily="34" charset="0"/>
              </a:rPr>
            </a:br>
            <a:r>
              <a:rPr lang="en-US" sz="3200" dirty="0">
                <a:latin typeface="Arial" pitchFamily="34" charset="0"/>
                <a:cs typeface="Arial" pitchFamily="34" charset="0"/>
              </a:rPr>
              <a:t>Because I rejoice in Your salvation</a:t>
            </a:r>
            <a:r>
              <a:rPr lang="en-US" sz="3200" dirty="0" smtClean="0">
                <a:latin typeface="Arial" pitchFamily="34" charset="0"/>
                <a:cs typeface="Arial" pitchFamily="34" charset="0"/>
              </a:rPr>
              <a:t>.</a:t>
            </a:r>
          </a:p>
          <a:p>
            <a:pPr marL="45720" indent="0">
              <a:buNone/>
            </a:pPr>
            <a:r>
              <a:rPr lang="en-US" sz="3200" b="1" baseline="30000" dirty="0" smtClean="0">
                <a:latin typeface="Arial" pitchFamily="34" charset="0"/>
                <a:cs typeface="Arial" pitchFamily="34" charset="0"/>
              </a:rPr>
              <a:t>2</a:t>
            </a:r>
            <a:r>
              <a:rPr lang="en-US" sz="3200" b="1" baseline="30000" dirty="0">
                <a:latin typeface="Arial" pitchFamily="34" charset="0"/>
                <a:cs typeface="Arial" pitchFamily="34" charset="0"/>
              </a:rPr>
              <a:t> </a:t>
            </a:r>
            <a:r>
              <a:rPr lang="en-US" sz="3200" dirty="0">
                <a:latin typeface="Arial" pitchFamily="34" charset="0"/>
                <a:cs typeface="Arial" pitchFamily="34" charset="0"/>
              </a:rPr>
              <a:t>“No one is holy like the </a:t>
            </a:r>
            <a:r>
              <a:rPr lang="en-US" sz="3200" cap="small" dirty="0">
                <a:latin typeface="Arial" pitchFamily="34" charset="0"/>
                <a:cs typeface="Arial" pitchFamily="34" charset="0"/>
              </a:rPr>
              <a:t>Lord</a:t>
            </a:r>
            <a:r>
              <a:rPr lang="en-US" sz="3200" dirty="0">
                <a:latin typeface="Arial" pitchFamily="34" charset="0"/>
                <a:cs typeface="Arial" pitchFamily="34" charset="0"/>
              </a:rPr>
              <a:t>,</a:t>
            </a:r>
            <a:br>
              <a:rPr lang="en-US" sz="3200" dirty="0">
                <a:latin typeface="Arial" pitchFamily="34" charset="0"/>
                <a:cs typeface="Arial" pitchFamily="34" charset="0"/>
              </a:rPr>
            </a:br>
            <a:r>
              <a:rPr lang="en-US" sz="3200" dirty="0">
                <a:latin typeface="Arial" pitchFamily="34" charset="0"/>
                <a:cs typeface="Arial" pitchFamily="34" charset="0"/>
              </a:rPr>
              <a:t>For </a:t>
            </a:r>
            <a:r>
              <a:rPr lang="en-US" sz="3200" i="1" dirty="0">
                <a:latin typeface="Arial" pitchFamily="34" charset="0"/>
                <a:cs typeface="Arial" pitchFamily="34" charset="0"/>
              </a:rPr>
              <a:t>there is</a:t>
            </a:r>
            <a:r>
              <a:rPr lang="en-US" sz="3200" dirty="0">
                <a:latin typeface="Arial" pitchFamily="34" charset="0"/>
                <a:cs typeface="Arial" pitchFamily="34" charset="0"/>
              </a:rPr>
              <a:t> none besides You,</a:t>
            </a:r>
            <a:br>
              <a:rPr lang="en-US" sz="3200" dirty="0">
                <a:latin typeface="Arial" pitchFamily="34" charset="0"/>
                <a:cs typeface="Arial" pitchFamily="34" charset="0"/>
              </a:rPr>
            </a:br>
            <a:r>
              <a:rPr lang="en-US" sz="3200" dirty="0">
                <a:latin typeface="Arial" pitchFamily="34" charset="0"/>
                <a:cs typeface="Arial" pitchFamily="34" charset="0"/>
              </a:rPr>
              <a:t>Nor </a:t>
            </a:r>
            <a:r>
              <a:rPr lang="en-US" sz="3200" i="1" dirty="0">
                <a:latin typeface="Arial" pitchFamily="34" charset="0"/>
                <a:cs typeface="Arial" pitchFamily="34" charset="0"/>
              </a:rPr>
              <a:t>is there</a:t>
            </a:r>
            <a:r>
              <a:rPr lang="en-US" sz="3200" dirty="0">
                <a:latin typeface="Arial" pitchFamily="34" charset="0"/>
                <a:cs typeface="Arial" pitchFamily="34" charset="0"/>
              </a:rPr>
              <a:t> any rock like our </a:t>
            </a:r>
            <a:r>
              <a:rPr lang="en-US" sz="3200" dirty="0" smtClean="0">
                <a:latin typeface="Arial" pitchFamily="34" charset="0"/>
                <a:cs typeface="Arial" pitchFamily="34" charset="0"/>
              </a:rPr>
              <a:t>God.</a:t>
            </a:r>
          </a:p>
          <a:p>
            <a:pPr marL="45720" indent="0">
              <a:buNone/>
            </a:pPr>
            <a:r>
              <a:rPr lang="en-US" sz="3200" b="1" baseline="30000" dirty="0" smtClean="0">
                <a:latin typeface="Arial" pitchFamily="34" charset="0"/>
                <a:cs typeface="Arial" pitchFamily="34" charset="0"/>
              </a:rPr>
              <a:t>3</a:t>
            </a:r>
            <a:r>
              <a:rPr lang="en-US" sz="3200" b="1" baseline="30000" dirty="0">
                <a:latin typeface="Arial" pitchFamily="34" charset="0"/>
                <a:cs typeface="Arial" pitchFamily="34" charset="0"/>
              </a:rPr>
              <a:t> </a:t>
            </a:r>
            <a:r>
              <a:rPr lang="en-US" sz="3200" dirty="0">
                <a:latin typeface="Arial" pitchFamily="34" charset="0"/>
                <a:cs typeface="Arial" pitchFamily="34" charset="0"/>
              </a:rPr>
              <a:t>“Talk no more so very proudly;</a:t>
            </a:r>
            <a:br>
              <a:rPr lang="en-US" sz="3200" dirty="0">
                <a:latin typeface="Arial" pitchFamily="34" charset="0"/>
                <a:cs typeface="Arial" pitchFamily="34" charset="0"/>
              </a:rPr>
            </a:br>
            <a:r>
              <a:rPr lang="en-US" sz="3200" dirty="0">
                <a:latin typeface="Arial" pitchFamily="34" charset="0"/>
                <a:cs typeface="Arial" pitchFamily="34" charset="0"/>
              </a:rPr>
              <a:t>Let no arrogance come from your mouth,</a:t>
            </a:r>
            <a:br>
              <a:rPr lang="en-US" sz="3200" dirty="0">
                <a:latin typeface="Arial" pitchFamily="34" charset="0"/>
                <a:cs typeface="Arial" pitchFamily="34" charset="0"/>
              </a:rPr>
            </a:br>
            <a:r>
              <a:rPr lang="en-US" sz="3200" dirty="0">
                <a:latin typeface="Arial" pitchFamily="34" charset="0"/>
                <a:cs typeface="Arial" pitchFamily="34" charset="0"/>
              </a:rPr>
              <a:t>For the </a:t>
            </a:r>
            <a:r>
              <a:rPr lang="en-US" sz="3200" cap="small" dirty="0">
                <a:latin typeface="Arial" pitchFamily="34" charset="0"/>
                <a:cs typeface="Arial" pitchFamily="34" charset="0"/>
              </a:rPr>
              <a:t>Lord</a:t>
            </a:r>
            <a:r>
              <a:rPr lang="en-US" sz="3200" dirty="0">
                <a:latin typeface="Arial" pitchFamily="34" charset="0"/>
                <a:cs typeface="Arial" pitchFamily="34" charset="0"/>
              </a:rPr>
              <a:t> </a:t>
            </a:r>
            <a:r>
              <a:rPr lang="en-US" sz="3200" i="1" dirty="0">
                <a:latin typeface="Arial" pitchFamily="34" charset="0"/>
                <a:cs typeface="Arial" pitchFamily="34" charset="0"/>
              </a:rPr>
              <a:t>is</a:t>
            </a:r>
            <a:r>
              <a:rPr lang="en-US" sz="3200" dirty="0">
                <a:latin typeface="Arial" pitchFamily="34" charset="0"/>
                <a:cs typeface="Arial" pitchFamily="34" charset="0"/>
              </a:rPr>
              <a:t> the God of knowledge;</a:t>
            </a:r>
            <a:br>
              <a:rPr lang="en-US" sz="3200" dirty="0">
                <a:latin typeface="Arial" pitchFamily="34" charset="0"/>
                <a:cs typeface="Arial" pitchFamily="34" charset="0"/>
              </a:rPr>
            </a:br>
            <a:r>
              <a:rPr lang="en-US" sz="3200" dirty="0">
                <a:latin typeface="Arial" pitchFamily="34" charset="0"/>
                <a:cs typeface="Arial" pitchFamily="34" charset="0"/>
              </a:rPr>
              <a:t>And by Him actions are weighed.</a:t>
            </a:r>
          </a:p>
        </p:txBody>
      </p:sp>
    </p:spTree>
    <p:extLst>
      <p:ext uri="{BB962C8B-B14F-4D97-AF65-F5344CB8AC3E}">
        <p14:creationId xmlns:p14="http://schemas.microsoft.com/office/powerpoint/2010/main" val="13634239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lstStyle/>
          <a:p>
            <a:pPr algn="ctr"/>
            <a:r>
              <a:rPr lang="en-US" dirty="0" smtClean="0">
                <a:latin typeface="Arial" pitchFamily="34" charset="0"/>
                <a:cs typeface="Arial" pitchFamily="34" charset="0"/>
              </a:rPr>
              <a:t>Hannah’s Prayer</a:t>
            </a:r>
            <a:endParaRPr lang="en-US" dirty="0">
              <a:latin typeface="Arial" pitchFamily="34" charset="0"/>
              <a:cs typeface="Arial" pitchFamily="34" charset="0"/>
            </a:endParaRPr>
          </a:p>
        </p:txBody>
      </p:sp>
      <p:sp>
        <p:nvSpPr>
          <p:cNvPr id="3" name="Content Placeholder 2"/>
          <p:cNvSpPr>
            <a:spLocks noGrp="1"/>
          </p:cNvSpPr>
          <p:nvPr>
            <p:ph sz="quarter" idx="13"/>
          </p:nvPr>
        </p:nvSpPr>
        <p:spPr>
          <a:xfrm>
            <a:off x="-9525" y="990600"/>
            <a:ext cx="9144000" cy="5867400"/>
          </a:xfrm>
        </p:spPr>
        <p:txBody>
          <a:bodyPr>
            <a:normAutofit/>
          </a:bodyPr>
          <a:lstStyle/>
          <a:p>
            <a:pPr marL="45720" indent="0">
              <a:buNone/>
            </a:pPr>
            <a:r>
              <a:rPr lang="en-US" sz="3200" b="1" i="1" dirty="0" smtClean="0">
                <a:latin typeface="Arial" pitchFamily="34" charset="0"/>
                <a:cs typeface="Arial" pitchFamily="34" charset="0"/>
              </a:rPr>
              <a:t>But what about this…</a:t>
            </a:r>
          </a:p>
          <a:p>
            <a:pPr marL="45720" indent="0">
              <a:buNone/>
            </a:pPr>
            <a:endParaRPr lang="en-US" sz="3200" b="1" baseline="30000" dirty="0" smtClean="0">
              <a:latin typeface="Arial" pitchFamily="34" charset="0"/>
              <a:cs typeface="Arial" pitchFamily="34" charset="0"/>
            </a:endParaRPr>
          </a:p>
          <a:p>
            <a:pPr marL="45720" indent="0">
              <a:buNone/>
            </a:pPr>
            <a:r>
              <a:rPr lang="en-US" sz="3200" b="1" baseline="30000" dirty="0" smtClean="0">
                <a:latin typeface="Arial" pitchFamily="34" charset="0"/>
                <a:cs typeface="Arial" pitchFamily="34" charset="0"/>
              </a:rPr>
              <a:t>4</a:t>
            </a:r>
            <a:r>
              <a:rPr lang="en-US" sz="3200" b="1" baseline="30000" dirty="0">
                <a:latin typeface="Arial" pitchFamily="34" charset="0"/>
                <a:cs typeface="Arial" pitchFamily="34" charset="0"/>
              </a:rPr>
              <a:t> </a:t>
            </a:r>
            <a:r>
              <a:rPr lang="en-US" sz="3200" dirty="0">
                <a:latin typeface="Arial" pitchFamily="34" charset="0"/>
                <a:cs typeface="Arial" pitchFamily="34" charset="0"/>
              </a:rPr>
              <a:t>“The bows of the mighty men </a:t>
            </a:r>
            <a:r>
              <a:rPr lang="en-US" sz="3200" i="1" dirty="0">
                <a:latin typeface="Arial" pitchFamily="34" charset="0"/>
                <a:cs typeface="Arial" pitchFamily="34" charset="0"/>
              </a:rPr>
              <a:t>are</a:t>
            </a:r>
            <a:r>
              <a:rPr lang="en-US" sz="3200" dirty="0">
                <a:latin typeface="Arial" pitchFamily="34" charset="0"/>
                <a:cs typeface="Arial" pitchFamily="34" charset="0"/>
              </a:rPr>
              <a:t> broken,</a:t>
            </a:r>
            <a:br>
              <a:rPr lang="en-US" sz="3200" dirty="0">
                <a:latin typeface="Arial" pitchFamily="34" charset="0"/>
                <a:cs typeface="Arial" pitchFamily="34" charset="0"/>
              </a:rPr>
            </a:br>
            <a:r>
              <a:rPr lang="en-US" sz="3200" dirty="0">
                <a:latin typeface="Arial" pitchFamily="34" charset="0"/>
                <a:cs typeface="Arial" pitchFamily="34" charset="0"/>
              </a:rPr>
              <a:t>And those who stumbled are girded with strength.</a:t>
            </a:r>
            <a:br>
              <a:rPr lang="en-US" sz="3200" dirty="0">
                <a:latin typeface="Arial" pitchFamily="34" charset="0"/>
                <a:cs typeface="Arial" pitchFamily="34" charset="0"/>
              </a:rPr>
            </a:br>
            <a:r>
              <a:rPr lang="en-US" sz="3200" b="1" baseline="30000" dirty="0">
                <a:latin typeface="Arial" pitchFamily="34" charset="0"/>
                <a:cs typeface="Arial" pitchFamily="34" charset="0"/>
              </a:rPr>
              <a:t>5 </a:t>
            </a:r>
            <a:r>
              <a:rPr lang="en-US" sz="3200" i="1" dirty="0">
                <a:latin typeface="Arial" pitchFamily="34" charset="0"/>
                <a:cs typeface="Arial" pitchFamily="34" charset="0"/>
              </a:rPr>
              <a:t>Those who were</a:t>
            </a:r>
            <a:r>
              <a:rPr lang="en-US" sz="3200" dirty="0">
                <a:latin typeface="Arial" pitchFamily="34" charset="0"/>
                <a:cs typeface="Arial" pitchFamily="34" charset="0"/>
              </a:rPr>
              <a:t> full have hired themselves out for </a:t>
            </a:r>
            <a:r>
              <a:rPr lang="en-US" sz="3200" dirty="0" smtClean="0">
                <a:latin typeface="Arial" pitchFamily="34" charset="0"/>
                <a:cs typeface="Arial" pitchFamily="34" charset="0"/>
              </a:rPr>
              <a:t>bread, And </a:t>
            </a:r>
            <a:r>
              <a:rPr lang="en-US" sz="3200" dirty="0">
                <a:latin typeface="Arial" pitchFamily="34" charset="0"/>
                <a:cs typeface="Arial" pitchFamily="34" charset="0"/>
              </a:rPr>
              <a:t>the hungry have ceased </a:t>
            </a:r>
            <a:r>
              <a:rPr lang="en-US" sz="3200" i="1" dirty="0">
                <a:latin typeface="Arial" pitchFamily="34" charset="0"/>
                <a:cs typeface="Arial" pitchFamily="34" charset="0"/>
              </a:rPr>
              <a:t>to hunger.</a:t>
            </a:r>
            <a:r>
              <a:rPr lang="en-US" sz="3200" dirty="0">
                <a:latin typeface="Arial" pitchFamily="34" charset="0"/>
                <a:cs typeface="Arial" pitchFamily="34" charset="0"/>
              </a:rPr>
              <a:t/>
            </a:r>
            <a:br>
              <a:rPr lang="en-US" sz="3200" dirty="0">
                <a:latin typeface="Arial" pitchFamily="34" charset="0"/>
                <a:cs typeface="Arial" pitchFamily="34" charset="0"/>
              </a:rPr>
            </a:br>
            <a:r>
              <a:rPr lang="en-US" sz="3200" dirty="0">
                <a:latin typeface="Arial" pitchFamily="34" charset="0"/>
                <a:cs typeface="Arial" pitchFamily="34" charset="0"/>
              </a:rPr>
              <a:t>Even the barren has borne </a:t>
            </a:r>
            <a:r>
              <a:rPr lang="en-US" sz="3200" dirty="0" smtClean="0">
                <a:latin typeface="Arial" pitchFamily="34" charset="0"/>
                <a:cs typeface="Arial" pitchFamily="34" charset="0"/>
              </a:rPr>
              <a:t>seven,</a:t>
            </a:r>
            <a:br>
              <a:rPr lang="en-US" sz="3200" dirty="0" smtClean="0">
                <a:latin typeface="Arial" pitchFamily="34" charset="0"/>
                <a:cs typeface="Arial" pitchFamily="34" charset="0"/>
              </a:rPr>
            </a:br>
            <a:r>
              <a:rPr lang="en-US" sz="3200" dirty="0" smtClean="0">
                <a:latin typeface="Arial" pitchFamily="34" charset="0"/>
                <a:cs typeface="Arial" pitchFamily="34" charset="0"/>
              </a:rPr>
              <a:t>And </a:t>
            </a:r>
            <a:r>
              <a:rPr lang="en-US" sz="3200" dirty="0">
                <a:latin typeface="Arial" pitchFamily="34" charset="0"/>
                <a:cs typeface="Arial" pitchFamily="34" charset="0"/>
              </a:rPr>
              <a:t>she who has many children has become feeble. </a:t>
            </a:r>
          </a:p>
        </p:txBody>
      </p:sp>
    </p:spTree>
    <p:extLst>
      <p:ext uri="{BB962C8B-B14F-4D97-AF65-F5344CB8AC3E}">
        <p14:creationId xmlns:p14="http://schemas.microsoft.com/office/powerpoint/2010/main" val="281941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154</TotalTime>
  <Words>436</Words>
  <Application>Microsoft Office PowerPoint</Application>
  <PresentationFormat>On-screen Show (4:3)</PresentationFormat>
  <Paragraphs>62</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Slipstream</vt:lpstr>
      <vt:lpstr>City of God</vt:lpstr>
      <vt:lpstr>City of God</vt:lpstr>
      <vt:lpstr>City of God</vt:lpstr>
      <vt:lpstr>City of God</vt:lpstr>
      <vt:lpstr>Book XVII – Prophets to Christ</vt:lpstr>
      <vt:lpstr>Two promises to Abraham</vt:lpstr>
      <vt:lpstr>The Symbolism</vt:lpstr>
      <vt:lpstr>Hannah’s Prayer</vt:lpstr>
      <vt:lpstr>Hannah’s Prayer</vt:lpstr>
      <vt:lpstr>Hannah’s Prayer</vt:lpstr>
      <vt:lpstr>Hannah’s Prayer</vt:lpstr>
      <vt:lpstr>Hannah’s Prayer</vt:lpstr>
      <vt:lpstr>Prophecy against Eli</vt:lpstr>
      <vt:lpstr>Prophecy against Eli</vt:lpstr>
      <vt:lpstr>Prophecy against Eli</vt:lpstr>
      <vt:lpstr>Promise to David</vt:lpstr>
      <vt:lpstr>Promise to David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City of God</dc:title>
  <dc:creator>Mina</dc:creator>
  <cp:lastModifiedBy>Mina</cp:lastModifiedBy>
  <cp:revision>17</cp:revision>
  <dcterms:created xsi:type="dcterms:W3CDTF">2013-08-17T21:23:36Z</dcterms:created>
  <dcterms:modified xsi:type="dcterms:W3CDTF">2013-08-17T23:58:29Z</dcterms:modified>
</cp:coreProperties>
</file>