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75" r:id="rId3"/>
    <p:sldId id="276" r:id="rId4"/>
    <p:sldId id="277" r:id="rId5"/>
    <p:sldId id="273" r:id="rId6"/>
    <p:sldId id="279" r:id="rId7"/>
    <p:sldId id="280" r:id="rId8"/>
    <p:sldId id="278" r:id="rId9"/>
    <p:sldId id="281" r:id="rId10"/>
    <p:sldId id="282" r:id="rId11"/>
    <p:sldId id="283" r:id="rId12"/>
    <p:sldId id="286" r:id="rId13"/>
    <p:sldId id="284" r:id="rId14"/>
    <p:sldId id="285" r:id="rId15"/>
    <p:sldId id="287" r:id="rId16"/>
    <p:sldId id="294" r:id="rId17"/>
    <p:sldId id="288" r:id="rId18"/>
    <p:sldId id="290" r:id="rId19"/>
    <p:sldId id="291" r:id="rId20"/>
    <p:sldId id="292" r:id="rId21"/>
    <p:sldId id="289" r:id="rId22"/>
    <p:sldId id="293" r:id="rId23"/>
    <p:sldId id="27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88B74CE-A2B2-4BC2-B279-5A11DF7EFD3A}" type="datetimeFigureOut">
              <a:rPr lang="en-US" smtClean="0"/>
              <a:t>7/10/2013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5BA74820-7262-412B-A14B-1702FDEFE09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8B74CE-A2B2-4BC2-B279-5A11DF7EFD3A}" type="datetimeFigureOut">
              <a:rPr lang="en-US" smtClean="0"/>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8B74CE-A2B2-4BC2-B279-5A11DF7EFD3A}" type="datetimeFigureOut">
              <a:rPr lang="en-US" smtClean="0"/>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88B74CE-A2B2-4BC2-B279-5A11DF7EFD3A}" type="datetimeFigureOut">
              <a:rPr lang="en-US" smtClean="0"/>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88B74CE-A2B2-4BC2-B279-5A11DF7EFD3A}" type="datetimeFigureOut">
              <a:rPr lang="en-US" smtClean="0"/>
              <a:t>7/10/2013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BA74820-7262-412B-A14B-1702FDEFE096}"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88B74CE-A2B2-4BC2-B279-5A11DF7EFD3A}" type="datetimeFigureOut">
              <a:rPr lang="en-US" smtClean="0"/>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88B74CE-A2B2-4BC2-B279-5A11DF7EFD3A}" type="datetimeFigureOut">
              <a:rPr lang="en-US" smtClean="0"/>
              <a:t>7/10/2013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388B74CE-A2B2-4BC2-B279-5A11DF7EFD3A}" type="datetimeFigureOut">
              <a:rPr lang="en-US" smtClean="0"/>
              <a:t>7/10/2013</a:t>
            </a:fld>
            <a:endParaRPr lang="en-US"/>
          </a:p>
        </p:txBody>
      </p:sp>
      <p:sp>
        <p:nvSpPr>
          <p:cNvPr id="8" name="Slide Number Placeholder 7"/>
          <p:cNvSpPr>
            <a:spLocks noGrp="1"/>
          </p:cNvSpPr>
          <p:nvPr>
            <p:ph type="sldNum" sz="quarter" idx="11"/>
          </p:nvPr>
        </p:nvSpPr>
        <p:spPr/>
        <p:txBody>
          <a:bodyPr/>
          <a:lstStyle/>
          <a:p>
            <a:fld id="{5BA74820-7262-412B-A14B-1702FDEFE09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8B74CE-A2B2-4BC2-B279-5A11DF7EFD3A}" type="datetimeFigureOut">
              <a:rPr lang="en-US" smtClean="0"/>
              <a:t>7/10/2013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88B74CE-A2B2-4BC2-B279-5A11DF7EFD3A}" type="datetimeFigureOut">
              <a:rPr lang="en-US" smtClean="0"/>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5BA74820-7262-412B-A14B-1702FDEFE09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388B74CE-A2B2-4BC2-B279-5A11DF7EFD3A}" type="datetimeFigureOut">
              <a:rPr lang="en-US" smtClean="0"/>
              <a:t>7/10/2013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BA74820-7262-412B-A14B-1702FDEFE09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388B74CE-A2B2-4BC2-B279-5A11DF7EFD3A}" type="datetimeFigureOut">
              <a:rPr lang="en-US" smtClean="0"/>
              <a:t>7/10/2013</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5BA74820-7262-412B-A14B-1702FDEFE09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886200"/>
            <a:ext cx="8229600" cy="2301240"/>
          </a:xfrm>
        </p:spPr>
        <p:txBody>
          <a:bodyPr/>
          <a:lstStyle/>
          <a:p>
            <a:pPr algn="ctr"/>
            <a:r>
              <a:rPr lang="en-US" dirty="0" smtClean="0"/>
              <a:t>Pastoral Care</a:t>
            </a:r>
            <a:endParaRPr lang="en-US" dirty="0"/>
          </a:p>
        </p:txBody>
      </p:sp>
      <p:sp>
        <p:nvSpPr>
          <p:cNvPr id="4" name="Rectangle 3"/>
          <p:cNvSpPr/>
          <p:nvPr/>
        </p:nvSpPr>
        <p:spPr>
          <a:xfrm>
            <a:off x="311209" y="4953000"/>
            <a:ext cx="8534400" cy="1569660"/>
          </a:xfrm>
          <a:prstGeom prst="rect">
            <a:avLst/>
          </a:prstGeom>
        </p:spPr>
        <p:txBody>
          <a:bodyPr wrap="square">
            <a:spAutoFit/>
          </a:bodyPr>
          <a:lstStyle/>
          <a:p>
            <a:pPr algn="ctr"/>
            <a:r>
              <a:rPr lang="en-US" sz="2400" b="1" dirty="0" smtClean="0"/>
              <a:t>Who </a:t>
            </a:r>
            <a:r>
              <a:rPr lang="en-US" sz="2400" b="1" dirty="0"/>
              <a:t>comforts us in all our tribulation, that we may be able to comfort those who are in any trouble, with the comfort with which we ourselves are comforted by God</a:t>
            </a:r>
            <a:r>
              <a:rPr lang="en-US" sz="2400" b="1" dirty="0" smtClean="0"/>
              <a:t>. (</a:t>
            </a:r>
            <a:r>
              <a:rPr lang="en-US" sz="2400" b="1" dirty="0"/>
              <a:t>2 Corinthians </a:t>
            </a:r>
            <a:r>
              <a:rPr lang="en-US" sz="2400" b="1" dirty="0" smtClean="0"/>
              <a:t>1:4</a:t>
            </a:r>
            <a:r>
              <a:rPr lang="en-US" sz="2400" b="1" dirty="0"/>
              <a:t>)</a:t>
            </a:r>
          </a:p>
        </p:txBody>
      </p:sp>
      <p:pic>
        <p:nvPicPr>
          <p:cNvPr id="2050" name="Picture 2" descr="http://2.bp.blogspot.com/-UosJtnlT7aI/UAqJVGpFdoI/AAAAAAAAQ4Y/xmXTJkYUKa8/s1600/Jesus%2BGood%2BShepher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533400"/>
            <a:ext cx="4267200" cy="320040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9010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Praise</a:t>
            </a:r>
            <a:endParaRPr lang="en-US" dirty="0"/>
          </a:p>
        </p:txBody>
      </p:sp>
      <p:sp>
        <p:nvSpPr>
          <p:cNvPr id="3" name="Content Placeholder 2"/>
          <p:cNvSpPr>
            <a:spLocks noGrp="1"/>
          </p:cNvSpPr>
          <p:nvPr>
            <p:ph idx="1"/>
          </p:nvPr>
        </p:nvSpPr>
        <p:spPr>
          <a:xfrm>
            <a:off x="457200" y="1600200"/>
            <a:ext cx="5268748" cy="4953000"/>
          </a:xfrm>
        </p:spPr>
        <p:txBody>
          <a:bodyPr>
            <a:normAutofit fontScale="92500"/>
          </a:bodyPr>
          <a:lstStyle/>
          <a:p>
            <a:r>
              <a:rPr lang="en-US" dirty="0" smtClean="0"/>
              <a:t>“For </a:t>
            </a:r>
            <a:r>
              <a:rPr lang="en-US" dirty="0"/>
              <a:t>I know not whether any man ever succeeded in the effort not to be pleased when he is praised, and the man who is pleased at this is likely also to desire to enjoy it, and the man who desires to enjoy it will, of necessity, be altogether vexed and beside himself whenever he misses it</a:t>
            </a:r>
            <a:r>
              <a:rPr lang="en-US" dirty="0" smtClean="0"/>
              <a:t>.” (St. John)</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948" y="1524000"/>
            <a:ext cx="3151263" cy="4370462"/>
          </a:xfrm>
          <a:prstGeom prst="rect">
            <a:avLst/>
          </a:prstGeom>
          <a:noFill/>
          <a:ln>
            <a:noFill/>
          </a:ln>
          <a:effectLst>
            <a:softEdge rad="1397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5735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Criticism</a:t>
            </a:r>
            <a:endParaRPr lang="en-US" dirty="0"/>
          </a:p>
        </p:txBody>
      </p:sp>
      <p:sp>
        <p:nvSpPr>
          <p:cNvPr id="3" name="Content Placeholder 2"/>
          <p:cNvSpPr>
            <a:spLocks noGrp="1"/>
          </p:cNvSpPr>
          <p:nvPr>
            <p:ph idx="1"/>
          </p:nvPr>
        </p:nvSpPr>
        <p:spPr>
          <a:xfrm>
            <a:off x="457200" y="1600200"/>
            <a:ext cx="5562600" cy="5105400"/>
          </a:xfrm>
        </p:spPr>
        <p:txBody>
          <a:bodyPr>
            <a:normAutofit fontScale="85000" lnSpcReduction="20000"/>
          </a:bodyPr>
          <a:lstStyle/>
          <a:p>
            <a:pPr>
              <a:lnSpc>
                <a:spcPct val="120000"/>
              </a:lnSpc>
              <a:spcBef>
                <a:spcPts val="0"/>
              </a:spcBef>
            </a:pPr>
            <a:r>
              <a:rPr lang="en-US" dirty="0" smtClean="0"/>
              <a:t>“For </a:t>
            </a:r>
            <a:r>
              <a:rPr lang="en-US" dirty="0"/>
              <a:t>to be indifferent to food and drink and a soft bed, we see is to many no hard </a:t>
            </a:r>
            <a:r>
              <a:rPr lang="en-US" dirty="0" smtClean="0"/>
              <a:t>task…but </a:t>
            </a:r>
            <a:r>
              <a:rPr lang="en-US" dirty="0"/>
              <a:t>insult, and abuse, and coarse language, and gibes from </a:t>
            </a:r>
            <a:r>
              <a:rPr lang="en-US" dirty="0" smtClean="0"/>
              <a:t>inferiors…is </a:t>
            </a:r>
            <a:r>
              <a:rPr lang="en-US" dirty="0"/>
              <a:t>what few can bear, in fact only one or two here and </a:t>
            </a:r>
            <a:r>
              <a:rPr lang="en-US" dirty="0" smtClean="0"/>
              <a:t>there…who </a:t>
            </a:r>
            <a:r>
              <a:rPr lang="en-US" dirty="0"/>
              <a:t>are strong in the former exercises, </a:t>
            </a:r>
            <a:r>
              <a:rPr lang="en-US" dirty="0" smtClean="0"/>
              <a:t>[are] so </a:t>
            </a:r>
            <a:r>
              <a:rPr lang="en-US" dirty="0"/>
              <a:t>completely upset by these things, as to become more furious than the most savage beasts</a:t>
            </a:r>
            <a:r>
              <a:rPr lang="en-US" dirty="0" smtClean="0"/>
              <a:t>.” (St. John)</a:t>
            </a:r>
            <a:endParaRPr lang="en-US" dirty="0"/>
          </a:p>
        </p:txBody>
      </p:sp>
      <p:pic>
        <p:nvPicPr>
          <p:cNvPr id="2050" name="Picture 2" descr="http://www.ekklesiaproject.org/wp-content/uploads/2012/07/david-and-nath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3110" y="2578692"/>
            <a:ext cx="3310890" cy="2514601"/>
          </a:xfrm>
          <a:prstGeom prst="rect">
            <a:avLst/>
          </a:prstGeom>
          <a:noFill/>
          <a:effectLst>
            <a:softEdge rad="1270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2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Balance</a:t>
            </a:r>
            <a:endParaRPr lang="en-US" dirty="0"/>
          </a:p>
        </p:txBody>
      </p:sp>
      <p:sp>
        <p:nvSpPr>
          <p:cNvPr id="3" name="Content Placeholder 2"/>
          <p:cNvSpPr>
            <a:spLocks noGrp="1"/>
          </p:cNvSpPr>
          <p:nvPr>
            <p:ph idx="1"/>
          </p:nvPr>
        </p:nvSpPr>
        <p:spPr>
          <a:xfrm>
            <a:off x="457200" y="1600200"/>
            <a:ext cx="5334000" cy="5105400"/>
          </a:xfrm>
        </p:spPr>
        <p:txBody>
          <a:bodyPr>
            <a:normAutofit fontScale="77500" lnSpcReduction="20000"/>
          </a:bodyPr>
          <a:lstStyle/>
          <a:p>
            <a:pPr>
              <a:lnSpc>
                <a:spcPct val="120000"/>
              </a:lnSpc>
              <a:spcBef>
                <a:spcPts val="0"/>
              </a:spcBef>
            </a:pPr>
            <a:r>
              <a:rPr lang="en-US" dirty="0" smtClean="0"/>
              <a:t>“This</a:t>
            </a:r>
            <a:r>
              <a:rPr lang="en-US" dirty="0"/>
              <a:t>, however, I take to be generally admitted—that just as it is not safe for those who walk on a lofty tight rope to lean to either side, for even though the inclination seems slight, it has no slight consequences, but their safety depends upon their perfect balance: so in the case of one of us, if he leans to either side, whether from vice or ignorance, no slight danger of a fall into sin is incurred, both for himself and those who are led by him</a:t>
            </a:r>
            <a:r>
              <a:rPr lang="en-US" dirty="0" smtClean="0"/>
              <a:t>.” (St. Gregory)</a:t>
            </a:r>
            <a:endParaRPr lang="en-US" dirty="0"/>
          </a:p>
        </p:txBody>
      </p:sp>
      <p:pic>
        <p:nvPicPr>
          <p:cNvPr id="3074" name="Picture 2" descr="http://naturallyhealthyfamilies.files.wordpress.com/2012/04/healthy-balance-1024x68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38242" y="2743200"/>
            <a:ext cx="3333922" cy="2217189"/>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699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pPr marL="36576" indent="0" algn="ctr">
              <a:buNone/>
            </a:pPr>
            <a:r>
              <a:rPr lang="en-US" sz="8800" dirty="0" smtClean="0"/>
              <a:t>External Aspects</a:t>
            </a:r>
          </a:p>
        </p:txBody>
      </p:sp>
    </p:spTree>
    <p:extLst>
      <p:ext uri="{BB962C8B-B14F-4D97-AF65-F5344CB8AC3E}">
        <p14:creationId xmlns:p14="http://schemas.microsoft.com/office/powerpoint/2010/main" val="19302485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Responsibility</a:t>
            </a:r>
            <a:endParaRPr lang="en-US" dirty="0"/>
          </a:p>
        </p:txBody>
      </p:sp>
      <p:sp>
        <p:nvSpPr>
          <p:cNvPr id="3" name="Content Placeholder 2"/>
          <p:cNvSpPr>
            <a:spLocks noGrp="1"/>
          </p:cNvSpPr>
          <p:nvPr>
            <p:ph idx="1"/>
          </p:nvPr>
        </p:nvSpPr>
        <p:spPr>
          <a:xfrm>
            <a:off x="457200" y="1600200"/>
            <a:ext cx="4724400" cy="4953000"/>
          </a:xfrm>
        </p:spPr>
        <p:txBody>
          <a:bodyPr>
            <a:normAutofit fontScale="85000" lnSpcReduction="20000"/>
          </a:bodyPr>
          <a:lstStyle/>
          <a:p>
            <a:pPr>
              <a:lnSpc>
                <a:spcPct val="120000"/>
              </a:lnSpc>
              <a:spcBef>
                <a:spcPts val="0"/>
              </a:spcBef>
            </a:pPr>
            <a:r>
              <a:rPr lang="en-US" dirty="0" smtClean="0"/>
              <a:t>“</a:t>
            </a:r>
            <a:r>
              <a:rPr lang="en-US" dirty="0"/>
              <a:t>Our condition here, indeed, is such as thou hast heard. But our condition hereafter how shall we endure, when we are compelled to give our account for each of those who have been entrusted to us? For our penalty is not limited to shame, but everlasting chastisement awaits us as well</a:t>
            </a:r>
            <a:r>
              <a:rPr lang="en-US" dirty="0" smtClean="0"/>
              <a:t>.” (St. John)</a:t>
            </a:r>
            <a:endParaRPr lang="en-US" dirty="0"/>
          </a:p>
        </p:txBody>
      </p:sp>
      <p:pic>
        <p:nvPicPr>
          <p:cNvPr id="4098" name="Picture 2" descr="http://www.freecdtracts.com/images/judgementda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0200" y="1828800"/>
            <a:ext cx="3218880" cy="3885132"/>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262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Life</a:t>
            </a:r>
            <a:endParaRPr lang="en-US" dirty="0"/>
          </a:p>
        </p:txBody>
      </p:sp>
      <p:sp>
        <p:nvSpPr>
          <p:cNvPr id="3" name="Content Placeholder 2"/>
          <p:cNvSpPr>
            <a:spLocks noGrp="1"/>
          </p:cNvSpPr>
          <p:nvPr>
            <p:ph idx="1"/>
          </p:nvPr>
        </p:nvSpPr>
        <p:spPr>
          <a:xfrm>
            <a:off x="457200" y="1600200"/>
            <a:ext cx="5638800" cy="5105400"/>
          </a:xfrm>
        </p:spPr>
        <p:txBody>
          <a:bodyPr>
            <a:normAutofit fontScale="77500" lnSpcReduction="20000"/>
          </a:bodyPr>
          <a:lstStyle/>
          <a:p>
            <a:pPr>
              <a:lnSpc>
                <a:spcPct val="120000"/>
              </a:lnSpc>
              <a:spcBef>
                <a:spcPts val="0"/>
              </a:spcBef>
            </a:pPr>
            <a:r>
              <a:rPr lang="en-US" dirty="0" smtClean="0"/>
              <a:t>“For </a:t>
            </a:r>
            <a:r>
              <a:rPr lang="en-US" dirty="0"/>
              <a:t>I know many men who have exercised perpetual restraint upon themselves, and consumed themselves with </a:t>
            </a:r>
            <a:r>
              <a:rPr lang="en-US" dirty="0" err="1"/>
              <a:t>fastings</a:t>
            </a:r>
            <a:r>
              <a:rPr lang="en-US" dirty="0"/>
              <a:t>, who, as long as they were suffered to be alone, and attend to their own concerns, have been acceptable to God, and day by day have made no small addition to this kind of learning; but as soon as they entered public life, and were compelled to correct the ignorance of the multitude, have, some of them, proved from the outset </a:t>
            </a:r>
            <a:r>
              <a:rPr lang="en-US" dirty="0" smtClean="0"/>
              <a:t>incompetent </a:t>
            </a:r>
            <a:r>
              <a:rPr lang="en-US" dirty="0"/>
              <a:t>for so great a </a:t>
            </a:r>
            <a:r>
              <a:rPr lang="en-US" dirty="0" smtClean="0"/>
              <a:t>task.” (St. John)</a:t>
            </a:r>
            <a:endParaRPr lang="en-US" dirty="0"/>
          </a:p>
        </p:txBody>
      </p:sp>
      <p:pic>
        <p:nvPicPr>
          <p:cNvPr id="5122" name="Picture 2" descr="http://www.stmina-monastery.org/images/popestkyrillos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968782"/>
            <a:ext cx="2667000" cy="3762376"/>
          </a:xfrm>
          <a:prstGeom prst="rect">
            <a:avLst/>
          </a:prstGeom>
          <a:noFill/>
          <a:effectLst>
            <a:softEdge rad="381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93352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Anthony</a:t>
            </a:r>
            <a:endParaRPr lang="en-US" dirty="0"/>
          </a:p>
        </p:txBody>
      </p:sp>
      <p:sp>
        <p:nvSpPr>
          <p:cNvPr id="3" name="Content Placeholder 2"/>
          <p:cNvSpPr>
            <a:spLocks noGrp="1"/>
          </p:cNvSpPr>
          <p:nvPr>
            <p:ph idx="1"/>
          </p:nvPr>
        </p:nvSpPr>
        <p:spPr>
          <a:xfrm>
            <a:off x="457200" y="1600200"/>
            <a:ext cx="7467600" cy="4876800"/>
          </a:xfrm>
        </p:spPr>
        <p:txBody>
          <a:bodyPr>
            <a:normAutofit fontScale="85000" lnSpcReduction="20000"/>
          </a:bodyPr>
          <a:lstStyle/>
          <a:p>
            <a:pPr>
              <a:lnSpc>
                <a:spcPct val="120000"/>
              </a:lnSpc>
              <a:spcBef>
                <a:spcPts val="0"/>
              </a:spcBef>
            </a:pPr>
            <a:r>
              <a:rPr lang="en-US" dirty="0"/>
              <a:t>“One day, while St. Antony was sitting with a certain Abba, a virgin came up and said to the Elder: ‘Abba, I fast six days of the week and I repeat by heart portions of the Old and New Testament daily. To which the Elder replied: ‘Does poverty mean the same to you as abundance?’ ‘No’, she answered. ‘Or dishonor the same as praise?’ ‘No, Abba.’ ‘Are your enemies the same for you as your friends?’ ‘No’, she replied. At that the wise Elder said to her: ‘Go, get to work; you have accomplished nothing’” </a:t>
            </a:r>
          </a:p>
        </p:txBody>
      </p:sp>
    </p:spTree>
    <p:extLst>
      <p:ext uri="{BB962C8B-B14F-4D97-AF65-F5344CB8AC3E}">
        <p14:creationId xmlns:p14="http://schemas.microsoft.com/office/powerpoint/2010/main" val="17929814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Dealing with lost sheep</a:t>
            </a:r>
            <a:endParaRPr lang="en-US" dirty="0"/>
          </a:p>
        </p:txBody>
      </p:sp>
      <p:sp>
        <p:nvSpPr>
          <p:cNvPr id="3" name="Content Placeholder 2"/>
          <p:cNvSpPr>
            <a:spLocks noGrp="1"/>
          </p:cNvSpPr>
          <p:nvPr>
            <p:ph idx="1"/>
          </p:nvPr>
        </p:nvSpPr>
        <p:spPr>
          <a:xfrm>
            <a:off x="457200" y="1600200"/>
            <a:ext cx="6172200" cy="5105400"/>
          </a:xfrm>
        </p:spPr>
        <p:txBody>
          <a:bodyPr>
            <a:normAutofit fontScale="77500" lnSpcReduction="20000"/>
          </a:bodyPr>
          <a:lstStyle/>
          <a:p>
            <a:pPr>
              <a:lnSpc>
                <a:spcPct val="120000"/>
              </a:lnSpc>
              <a:spcBef>
                <a:spcPts val="0"/>
              </a:spcBef>
            </a:pPr>
            <a:r>
              <a:rPr lang="en-US" dirty="0" smtClean="0"/>
              <a:t>“For </a:t>
            </a:r>
            <a:r>
              <a:rPr lang="en-US" dirty="0"/>
              <a:t>the pastor of sheep has his flock following him, wherever he may lead them: and if any should stray out of the straight path, and, deserting the good pasture, feed in unproductive or rugged places, a loud shout suffices to collect them and bring back to the fold those who have been parted from it: but if a human being wanders away from the right faith, great exertion, perseverance and patience are required; for he cannot be dragged back by force, nor constrained by fear, but must be led back by persuasion to the truth from which he originally swerved</a:t>
            </a:r>
            <a:r>
              <a:rPr lang="en-US" dirty="0" smtClean="0"/>
              <a:t>.” (St. John)</a:t>
            </a:r>
            <a:endParaRPr lang="en-US" dirty="0"/>
          </a:p>
        </p:txBody>
      </p:sp>
      <p:pic>
        <p:nvPicPr>
          <p:cNvPr id="6146" name="Picture 2" descr="http://cache2.allpostersimages.com/p/LRG/7/740/XX9Z000Z/posters/soord-alfred-the-lost-sheep.jpg"/>
          <p:cNvPicPr>
            <a:picLocks noChangeAspect="1" noChangeArrowheads="1"/>
          </p:cNvPicPr>
          <p:nvPr/>
        </p:nvPicPr>
        <p:blipFill rotWithShape="1">
          <a:blip r:embed="rId2">
            <a:extLst>
              <a:ext uri="{28A0092B-C50C-407E-A947-70E740481C1C}">
                <a14:useLocalDpi xmlns:a14="http://schemas.microsoft.com/office/drawing/2010/main" val="0"/>
              </a:ext>
            </a:extLst>
          </a:blip>
          <a:srcRect l="11929" t="7831" r="13879" b="13240"/>
          <a:stretch/>
        </p:blipFill>
        <p:spPr bwMode="auto">
          <a:xfrm>
            <a:off x="6458911" y="1676400"/>
            <a:ext cx="2560320" cy="4118776"/>
          </a:xfrm>
          <a:prstGeom prst="rect">
            <a:avLst/>
          </a:prstGeom>
          <a:noFill/>
          <a:effectLst>
            <a:softEdge rad="1143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71454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Caring for the unfortunate</a:t>
            </a:r>
            <a:endParaRPr lang="en-US" dirty="0"/>
          </a:p>
        </p:txBody>
      </p:sp>
      <p:sp>
        <p:nvSpPr>
          <p:cNvPr id="3" name="Content Placeholder 2"/>
          <p:cNvSpPr>
            <a:spLocks noGrp="1"/>
          </p:cNvSpPr>
          <p:nvPr>
            <p:ph idx="1"/>
          </p:nvPr>
        </p:nvSpPr>
        <p:spPr>
          <a:xfrm>
            <a:off x="457200" y="1600201"/>
            <a:ext cx="8077200" cy="3276600"/>
          </a:xfrm>
        </p:spPr>
        <p:txBody>
          <a:bodyPr>
            <a:normAutofit fontScale="85000" lnSpcReduction="20000"/>
          </a:bodyPr>
          <a:lstStyle/>
          <a:p>
            <a:pPr>
              <a:lnSpc>
                <a:spcPct val="120000"/>
              </a:lnSpc>
              <a:spcBef>
                <a:spcPts val="0"/>
              </a:spcBef>
            </a:pPr>
            <a:r>
              <a:rPr lang="en-US" dirty="0" smtClean="0"/>
              <a:t>“Now </a:t>
            </a:r>
            <a:r>
              <a:rPr lang="en-US" dirty="0"/>
              <a:t>the superintendent should endure all these things in a generous spirit, and not be provoked either by their unreasonable annoyance or their unreasonable complaints. For this class of persons deserve to be pitied for their misfortunes, not to be insulted; and to trample upon their calamities, and add the pain of insult to that which poverty brings, would be an act of extreme brutality</a:t>
            </a:r>
            <a:r>
              <a:rPr lang="en-US" dirty="0" smtClean="0"/>
              <a:t>.” (St. John)</a:t>
            </a:r>
            <a:endParaRPr lang="en-US" dirty="0"/>
          </a:p>
        </p:txBody>
      </p:sp>
      <p:pic>
        <p:nvPicPr>
          <p:cNvPr id="8194" name="Picture 2" descr="http://hisnlovingembrace.files.wordpress.com/2012/08/lazarus43.jpg?w=7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011" y="4861714"/>
            <a:ext cx="3319460" cy="1967088"/>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2124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Impartiality</a:t>
            </a:r>
            <a:endParaRPr lang="en-US" dirty="0"/>
          </a:p>
        </p:txBody>
      </p:sp>
      <p:sp>
        <p:nvSpPr>
          <p:cNvPr id="3" name="Content Placeholder 2"/>
          <p:cNvSpPr>
            <a:spLocks noGrp="1"/>
          </p:cNvSpPr>
          <p:nvPr>
            <p:ph idx="1"/>
          </p:nvPr>
        </p:nvSpPr>
        <p:spPr>
          <a:xfrm>
            <a:off x="457200" y="1600200"/>
            <a:ext cx="8229600" cy="2895600"/>
          </a:xfrm>
        </p:spPr>
        <p:txBody>
          <a:bodyPr>
            <a:normAutofit fontScale="85000" lnSpcReduction="10000"/>
          </a:bodyPr>
          <a:lstStyle/>
          <a:p>
            <a:pPr>
              <a:lnSpc>
                <a:spcPct val="110000"/>
              </a:lnSpc>
              <a:spcBef>
                <a:spcPts val="0"/>
              </a:spcBef>
            </a:pPr>
            <a:r>
              <a:rPr lang="en-US" dirty="0"/>
              <a:t>“For the public rigorously criticize their simplest actions, taking note of the tone of their voice, the cast of their countenance, and the degree of their laughter. He laughed heartily to such a man, one will say, and accosted him with a beaming face, and a clear voice, whereas to me he addressed only a slight and passing </a:t>
            </a:r>
            <a:r>
              <a:rPr lang="en-US" dirty="0" smtClean="0"/>
              <a:t>remark.” (St. John)</a:t>
            </a:r>
            <a:endParaRPr lang="en-US" dirty="0"/>
          </a:p>
        </p:txBody>
      </p:sp>
      <p:pic>
        <p:nvPicPr>
          <p:cNvPr id="9218" name="Picture 2" descr="http://www.grizzlylaw.com/wp-content/themes/infocus/lib/scripts/timthumb/thumb.php?src=http://www.grizzlylaw.com/wp-content/uploads/2013/05/BlindLadyJustice_Cropped.jpg&amp;w=614&amp;h=236&amp;zc=1&amp;q=1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495800"/>
            <a:ext cx="5848350" cy="2247901"/>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044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Sources</a:t>
            </a:r>
            <a:endParaRPr lang="en-US" dirty="0"/>
          </a:p>
        </p:txBody>
      </p:sp>
      <p:sp>
        <p:nvSpPr>
          <p:cNvPr id="3" name="Content Placeholder 2"/>
          <p:cNvSpPr>
            <a:spLocks noGrp="1"/>
          </p:cNvSpPr>
          <p:nvPr>
            <p:ph idx="1"/>
          </p:nvPr>
        </p:nvSpPr>
        <p:spPr>
          <a:xfrm>
            <a:off x="457200" y="1600201"/>
            <a:ext cx="4038600" cy="1524000"/>
          </a:xfrm>
        </p:spPr>
        <p:txBody>
          <a:bodyPr>
            <a:normAutofit fontScale="55000" lnSpcReduction="20000"/>
          </a:bodyPr>
          <a:lstStyle/>
          <a:p>
            <a:pPr marL="36576" indent="0" algn="ctr">
              <a:lnSpc>
                <a:spcPct val="120000"/>
              </a:lnSpc>
              <a:spcBef>
                <a:spcPts val="0"/>
              </a:spcBef>
              <a:buNone/>
            </a:pPr>
            <a:r>
              <a:rPr lang="en-US" sz="4400" b="1" dirty="0" smtClean="0"/>
              <a:t>St. </a:t>
            </a:r>
            <a:r>
              <a:rPr lang="en-US" sz="4400" b="1" dirty="0"/>
              <a:t>Gregory </a:t>
            </a:r>
            <a:r>
              <a:rPr lang="en-US" sz="4400" b="1" dirty="0" err="1" smtClean="0"/>
              <a:t>Nazianzen</a:t>
            </a:r>
            <a:endParaRPr lang="en-US" sz="4400" b="1" dirty="0" smtClean="0"/>
          </a:p>
          <a:p>
            <a:pPr marL="36576" indent="0" algn="ctr">
              <a:lnSpc>
                <a:spcPct val="120000"/>
              </a:lnSpc>
              <a:spcBef>
                <a:spcPts val="0"/>
              </a:spcBef>
              <a:buNone/>
            </a:pPr>
            <a:r>
              <a:rPr lang="en-US" dirty="0"/>
              <a:t>In </a:t>
            </a:r>
            <a:r>
              <a:rPr lang="en-US" dirty="0" smtClean="0"/>
              <a:t>Defense </a:t>
            </a:r>
            <a:r>
              <a:rPr lang="en-US" dirty="0"/>
              <a:t>of His Flight to Pontus, and His Return, After His Ordination to the </a:t>
            </a:r>
            <a:r>
              <a:rPr lang="en-US" dirty="0" smtClean="0"/>
              <a:t>Priesthood, with </a:t>
            </a:r>
            <a:r>
              <a:rPr lang="en-US" dirty="0"/>
              <a:t>an Exposition of the Character of the Priestly Office.</a:t>
            </a:r>
          </a:p>
        </p:txBody>
      </p:sp>
      <p:pic>
        <p:nvPicPr>
          <p:cNvPr id="3078" name="Picture 6" descr="http://www.autostraddle.com/wp-content/uploads/2012/12/4475E11A-D598-47D0-B6DB1BB7A0CC9F48.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3260221"/>
            <a:ext cx="2752725" cy="339394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mgocsmdiaspora.org/blog/wp-content/uploads/2012/04/john-chrysostom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3260221"/>
            <a:ext cx="2743200" cy="3361765"/>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txBox="1">
            <a:spLocks/>
          </p:cNvSpPr>
          <p:nvPr/>
        </p:nvSpPr>
        <p:spPr>
          <a:xfrm>
            <a:off x="4419600" y="1600200"/>
            <a:ext cx="4038600" cy="1524000"/>
          </a:xfrm>
          <a:prstGeom prst="rect">
            <a:avLst/>
          </a:prstGeom>
        </p:spPr>
        <p:txBody>
          <a:bodyPr vert="horz">
            <a:normAutofit/>
          </a:bodyPr>
          <a:lst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a:lstStyle>
          <a:p>
            <a:pPr marL="36576" indent="0" algn="ctr">
              <a:lnSpc>
                <a:spcPct val="120000"/>
              </a:lnSpc>
              <a:spcBef>
                <a:spcPts val="0"/>
              </a:spcBef>
              <a:buFont typeface="Wingdings 2"/>
              <a:buNone/>
            </a:pPr>
            <a:r>
              <a:rPr lang="en-US" sz="2400" b="1" dirty="0" smtClean="0"/>
              <a:t>St. John Chrysostom</a:t>
            </a:r>
          </a:p>
          <a:p>
            <a:pPr marL="36576" indent="0" algn="ctr">
              <a:lnSpc>
                <a:spcPct val="120000"/>
              </a:lnSpc>
              <a:spcBef>
                <a:spcPts val="0"/>
              </a:spcBef>
              <a:buFont typeface="Wingdings 2"/>
              <a:buNone/>
            </a:pPr>
            <a:r>
              <a:rPr lang="en-US" sz="1700" dirty="0" smtClean="0"/>
              <a:t>On The Priesthood</a:t>
            </a:r>
            <a:endParaRPr lang="en-US" sz="1700" dirty="0"/>
          </a:p>
        </p:txBody>
      </p:sp>
    </p:spTree>
    <p:extLst>
      <p:ext uri="{BB962C8B-B14F-4D97-AF65-F5344CB8AC3E}">
        <p14:creationId xmlns:p14="http://schemas.microsoft.com/office/powerpoint/2010/main" val="29680401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Preaching</a:t>
            </a:r>
            <a:endParaRPr lang="en-US" dirty="0"/>
          </a:p>
        </p:txBody>
      </p:sp>
      <p:sp>
        <p:nvSpPr>
          <p:cNvPr id="3" name="Content Placeholder 2"/>
          <p:cNvSpPr>
            <a:spLocks noGrp="1"/>
          </p:cNvSpPr>
          <p:nvPr>
            <p:ph idx="1"/>
          </p:nvPr>
        </p:nvSpPr>
        <p:spPr>
          <a:xfrm>
            <a:off x="457200" y="1600200"/>
            <a:ext cx="5715000" cy="5105400"/>
          </a:xfrm>
        </p:spPr>
        <p:txBody>
          <a:bodyPr>
            <a:normAutofit fontScale="77500" lnSpcReduction="20000"/>
          </a:bodyPr>
          <a:lstStyle/>
          <a:p>
            <a:pPr>
              <a:lnSpc>
                <a:spcPct val="120000"/>
              </a:lnSpc>
              <a:spcBef>
                <a:spcPts val="0"/>
              </a:spcBef>
            </a:pPr>
            <a:r>
              <a:rPr lang="en-US" dirty="0"/>
              <a:t>“For if it has occurred to any preacher to weave into his sermons any part of other men’s works, he is exposed to greater disgrace than those who steal money. Nay, often where he has not even borrowed anything from any one, but is only suspected, he has suffered the fate of a </a:t>
            </a:r>
            <a:r>
              <a:rPr lang="en-US" dirty="0" smtClean="0"/>
              <a:t>thief…For </a:t>
            </a:r>
            <a:r>
              <a:rPr lang="en-US" dirty="0"/>
              <a:t>the public are accustomed to listen not for profit, but for pleasure, sitting like critics of tragedies, and of musical </a:t>
            </a:r>
            <a:r>
              <a:rPr lang="en-US" dirty="0" smtClean="0"/>
              <a:t>entertainments” (St. John)</a:t>
            </a:r>
            <a:endParaRPr lang="en-US" dirty="0"/>
          </a:p>
        </p:txBody>
      </p:sp>
      <p:pic>
        <p:nvPicPr>
          <p:cNvPr id="10242" name="Picture 2" descr="https://encrypted-tbn0.gstatic.com/images?q=tbn:ANd9GcQaZMD7xexivzdJnkH4WyNl4q2sFmHZW_OaN0MnCw2qsRn2Rrkb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1822" y="2667000"/>
            <a:ext cx="3172178" cy="2253916"/>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33998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Love</a:t>
            </a:r>
            <a:endParaRPr lang="en-US" dirty="0"/>
          </a:p>
        </p:txBody>
      </p:sp>
      <p:sp>
        <p:nvSpPr>
          <p:cNvPr id="3" name="Content Placeholder 2"/>
          <p:cNvSpPr>
            <a:spLocks noGrp="1"/>
          </p:cNvSpPr>
          <p:nvPr>
            <p:ph idx="1"/>
          </p:nvPr>
        </p:nvSpPr>
        <p:spPr>
          <a:xfrm>
            <a:off x="457200" y="1600200"/>
            <a:ext cx="4724400" cy="4953000"/>
          </a:xfrm>
        </p:spPr>
        <p:txBody>
          <a:bodyPr>
            <a:normAutofit/>
          </a:bodyPr>
          <a:lstStyle/>
          <a:p>
            <a:r>
              <a:rPr lang="en-US" dirty="0" smtClean="0"/>
              <a:t>“Do </a:t>
            </a:r>
            <a:r>
              <a:rPr lang="en-US" dirty="0"/>
              <a:t>you know how great the power of love is? For omitting all the miracles which were to be wrought by the apostles, Christ said, </a:t>
            </a:r>
            <a:r>
              <a:rPr lang="en-US" dirty="0" smtClean="0"/>
              <a:t>‘Hereby </a:t>
            </a:r>
            <a:r>
              <a:rPr lang="en-US" dirty="0"/>
              <a:t>shall men know that </a:t>
            </a:r>
            <a:r>
              <a:rPr lang="en-US" dirty="0" smtClean="0"/>
              <a:t>you are </a:t>
            </a:r>
            <a:r>
              <a:rPr lang="en-US" dirty="0"/>
              <a:t>my disciples if </a:t>
            </a:r>
            <a:r>
              <a:rPr lang="en-US" dirty="0" smtClean="0"/>
              <a:t>you </a:t>
            </a:r>
            <a:r>
              <a:rPr lang="en-US" dirty="0"/>
              <a:t>love one </a:t>
            </a:r>
            <a:r>
              <a:rPr lang="en-US" dirty="0" smtClean="0"/>
              <a:t>another’” (St. John)</a:t>
            </a:r>
            <a:endParaRPr lang="en-US" dirty="0"/>
          </a:p>
        </p:txBody>
      </p:sp>
      <p:pic>
        <p:nvPicPr>
          <p:cNvPr id="7170" name="Picture 2" descr="http://www.stjohnsmcc.org/new/LessonsFromStJohnStudy/images/jesus-washing-apostles-fee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133600"/>
            <a:ext cx="3714750" cy="2857500"/>
          </a:xfrm>
          <a:prstGeom prst="rect">
            <a:avLst/>
          </a:prstGeom>
          <a:noFill/>
          <a:effectLst>
            <a:softEdge rad="889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8865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Mercy of God</a:t>
            </a:r>
            <a:endParaRPr lang="en-US" dirty="0"/>
          </a:p>
        </p:txBody>
      </p:sp>
      <p:sp>
        <p:nvSpPr>
          <p:cNvPr id="3" name="Content Placeholder 2"/>
          <p:cNvSpPr>
            <a:spLocks noGrp="1"/>
          </p:cNvSpPr>
          <p:nvPr>
            <p:ph idx="1"/>
          </p:nvPr>
        </p:nvSpPr>
        <p:spPr>
          <a:xfrm>
            <a:off x="457200" y="1600200"/>
            <a:ext cx="5715000" cy="4953000"/>
          </a:xfrm>
        </p:spPr>
        <p:txBody>
          <a:bodyPr>
            <a:normAutofit fontScale="85000" lnSpcReduction="20000"/>
          </a:bodyPr>
          <a:lstStyle/>
          <a:p>
            <a:pPr>
              <a:lnSpc>
                <a:spcPct val="120000"/>
              </a:lnSpc>
              <a:spcBef>
                <a:spcPts val="0"/>
              </a:spcBef>
            </a:pPr>
            <a:r>
              <a:rPr lang="en-US" dirty="0"/>
              <a:t>“Yet these monstrous evils are borne with by Him who </a:t>
            </a:r>
            <a:r>
              <a:rPr lang="en-US" dirty="0" smtClean="0"/>
              <a:t>wills not </a:t>
            </a:r>
            <a:r>
              <a:rPr lang="en-US" dirty="0"/>
              <a:t>the death of a sinner, that he may be converted and live. And how can one sufficiently marvel at His </a:t>
            </a:r>
            <a:r>
              <a:rPr lang="en-US" dirty="0" smtClean="0"/>
              <a:t>loving-kindness</a:t>
            </a:r>
            <a:r>
              <a:rPr lang="en-US" dirty="0"/>
              <a:t>, and be amazed at His mercy? They who belong to Christ destroy the property of Christ more than enemies and adversaries, yet the good Lord still deals gently with them, and calls them to repentance</a:t>
            </a:r>
            <a:r>
              <a:rPr lang="en-US" dirty="0" smtClean="0"/>
              <a:t>.” (St. John)</a:t>
            </a:r>
            <a:endParaRPr lang="en-US" dirty="0"/>
          </a:p>
        </p:txBody>
      </p:sp>
      <p:pic>
        <p:nvPicPr>
          <p:cNvPr id="1126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503348"/>
            <a:ext cx="2795436" cy="4419600"/>
          </a:xfrm>
          <a:prstGeom prst="rect">
            <a:avLst/>
          </a:prstGeom>
          <a:noFill/>
          <a:ln>
            <a:noFill/>
          </a:ln>
          <a:effectLst>
            <a:softEdge rad="1143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31188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a:xfrm>
            <a:off x="457200" y="1600201"/>
            <a:ext cx="8077200" cy="2743200"/>
          </a:xfrm>
        </p:spPr>
        <p:txBody>
          <a:bodyPr>
            <a:noAutofit/>
          </a:bodyPr>
          <a:lstStyle/>
          <a:p>
            <a:pPr>
              <a:lnSpc>
                <a:spcPct val="120000"/>
              </a:lnSpc>
              <a:spcBef>
                <a:spcPts val="0"/>
              </a:spcBef>
            </a:pPr>
            <a:r>
              <a:rPr lang="en-US" sz="2400" dirty="0"/>
              <a:t>Basil: </a:t>
            </a:r>
            <a:r>
              <a:rPr lang="en-US" sz="2400" dirty="0" smtClean="0"/>
              <a:t>“What </a:t>
            </a:r>
            <a:r>
              <a:rPr lang="en-US" sz="2400" dirty="0"/>
              <a:t>excuse I should make on thy behalf to those who find fault with thee; but </a:t>
            </a:r>
            <a:r>
              <a:rPr lang="en-US" sz="2400" dirty="0" smtClean="0"/>
              <a:t>you send </a:t>
            </a:r>
            <a:r>
              <a:rPr lang="en-US" sz="2400" dirty="0"/>
              <a:t>me back after putting another case in the place of that I had. For I am no longer concerned about the excuses I shall give them on thy behalf, but what excuse I shall make to God for myself and my own faults</a:t>
            </a:r>
            <a:r>
              <a:rPr lang="en-US" sz="2400" dirty="0" smtClean="0"/>
              <a:t>.”</a:t>
            </a:r>
            <a:endParaRPr lang="en-US" sz="2400" dirty="0"/>
          </a:p>
        </p:txBody>
      </p:sp>
      <p:pic>
        <p:nvPicPr>
          <p:cNvPr id="1026" name="Picture 2" descr="http://www.sspeterandpaul.net/wp-content/uploads/2012/08/pastoral-care-bann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4" y="4439095"/>
            <a:ext cx="6419850" cy="242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398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4" name="Content Placeholder 3"/>
          <p:cNvSpPr>
            <a:spLocks noGrp="1"/>
          </p:cNvSpPr>
          <p:nvPr>
            <p:ph sz="half" idx="1"/>
          </p:nvPr>
        </p:nvSpPr>
        <p:spPr/>
        <p:txBody>
          <a:bodyPr>
            <a:normAutofit/>
          </a:bodyPr>
          <a:lstStyle/>
          <a:p>
            <a:r>
              <a:rPr lang="en-US" dirty="0"/>
              <a:t>Purpose</a:t>
            </a:r>
          </a:p>
          <a:p>
            <a:r>
              <a:rPr lang="en-US" dirty="0"/>
              <a:t>Internal aspects</a:t>
            </a:r>
          </a:p>
          <a:p>
            <a:pPr lvl="1"/>
            <a:r>
              <a:rPr lang="en-US" dirty="0" smtClean="0"/>
              <a:t>Self-Knowledge</a:t>
            </a:r>
          </a:p>
          <a:p>
            <a:pPr lvl="1"/>
            <a:r>
              <a:rPr lang="en-US" dirty="0" smtClean="0"/>
              <a:t>Spiritual </a:t>
            </a:r>
            <a:r>
              <a:rPr lang="en-US" dirty="0"/>
              <a:t>Warfare</a:t>
            </a:r>
          </a:p>
          <a:p>
            <a:pPr lvl="1"/>
            <a:r>
              <a:rPr lang="en-US" dirty="0" smtClean="0"/>
              <a:t>Praise</a:t>
            </a:r>
          </a:p>
          <a:p>
            <a:pPr lvl="1"/>
            <a:r>
              <a:rPr lang="en-US" dirty="0" smtClean="0"/>
              <a:t>Criticism</a:t>
            </a:r>
            <a:endParaRPr lang="en-US" dirty="0"/>
          </a:p>
          <a:p>
            <a:pPr lvl="1"/>
            <a:r>
              <a:rPr lang="en-US" dirty="0" smtClean="0"/>
              <a:t>Balance</a:t>
            </a:r>
          </a:p>
          <a:p>
            <a:pPr lvl="1"/>
            <a:r>
              <a:rPr lang="en-US" dirty="0"/>
              <a:t>Good works</a:t>
            </a:r>
          </a:p>
          <a:p>
            <a:pPr lvl="1"/>
            <a:endParaRPr lang="en-US" dirty="0"/>
          </a:p>
          <a:p>
            <a:endParaRPr lang="en-US" dirty="0"/>
          </a:p>
        </p:txBody>
      </p:sp>
      <p:sp>
        <p:nvSpPr>
          <p:cNvPr id="5" name="Content Placeholder 4"/>
          <p:cNvSpPr>
            <a:spLocks noGrp="1"/>
          </p:cNvSpPr>
          <p:nvPr>
            <p:ph sz="half" idx="2"/>
          </p:nvPr>
        </p:nvSpPr>
        <p:spPr>
          <a:xfrm>
            <a:off x="4267200" y="1600200"/>
            <a:ext cx="3810000" cy="4525963"/>
          </a:xfrm>
        </p:spPr>
        <p:txBody>
          <a:bodyPr>
            <a:normAutofit/>
          </a:bodyPr>
          <a:lstStyle/>
          <a:p>
            <a:r>
              <a:rPr lang="en-US" dirty="0"/>
              <a:t>External aspects</a:t>
            </a:r>
          </a:p>
          <a:p>
            <a:pPr lvl="1"/>
            <a:r>
              <a:rPr lang="en-US" dirty="0" smtClean="0"/>
              <a:t>Responsibility</a:t>
            </a:r>
          </a:p>
          <a:p>
            <a:pPr lvl="1"/>
            <a:r>
              <a:rPr lang="en-US" dirty="0" smtClean="0"/>
              <a:t>Public Life</a:t>
            </a:r>
          </a:p>
          <a:p>
            <a:pPr lvl="1"/>
            <a:r>
              <a:rPr lang="en-US" dirty="0" smtClean="0"/>
              <a:t>Discernment</a:t>
            </a:r>
          </a:p>
          <a:p>
            <a:pPr lvl="1"/>
            <a:r>
              <a:rPr lang="en-US" dirty="0" smtClean="0"/>
              <a:t>Dealing with lost sheep</a:t>
            </a:r>
          </a:p>
          <a:p>
            <a:pPr lvl="1"/>
            <a:r>
              <a:rPr lang="en-US" dirty="0" smtClean="0"/>
              <a:t>Caring </a:t>
            </a:r>
            <a:r>
              <a:rPr lang="en-US" dirty="0" smtClean="0"/>
              <a:t>for the unfortunate</a:t>
            </a:r>
          </a:p>
          <a:p>
            <a:pPr lvl="1"/>
            <a:r>
              <a:rPr lang="en-US" dirty="0" smtClean="0"/>
              <a:t>Impartiality</a:t>
            </a:r>
          </a:p>
          <a:p>
            <a:pPr lvl="1"/>
            <a:r>
              <a:rPr lang="en-US" dirty="0" smtClean="0"/>
              <a:t>Preaching</a:t>
            </a:r>
          </a:p>
          <a:p>
            <a:pPr lvl="1"/>
            <a:r>
              <a:rPr lang="en-US" dirty="0" smtClean="0"/>
              <a:t>Love</a:t>
            </a:r>
            <a:endParaRPr lang="en-US" dirty="0" smtClean="0"/>
          </a:p>
          <a:p>
            <a:r>
              <a:rPr lang="en-US" dirty="0" smtClean="0"/>
              <a:t>Mercy </a:t>
            </a:r>
            <a:r>
              <a:rPr lang="en-US" dirty="0" smtClean="0"/>
              <a:t>of God</a:t>
            </a:r>
          </a:p>
          <a:p>
            <a:pPr lvl="1"/>
            <a:endParaRPr lang="en-US" dirty="0"/>
          </a:p>
        </p:txBody>
      </p:sp>
    </p:spTree>
    <p:extLst>
      <p:ext uri="{BB962C8B-B14F-4D97-AF65-F5344CB8AC3E}">
        <p14:creationId xmlns:p14="http://schemas.microsoft.com/office/powerpoint/2010/main" val="506570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Purpose</a:t>
            </a:r>
            <a:endParaRPr lang="en-US" dirty="0"/>
          </a:p>
        </p:txBody>
      </p:sp>
      <p:sp>
        <p:nvSpPr>
          <p:cNvPr id="6" name="Content Placeholder 5"/>
          <p:cNvSpPr>
            <a:spLocks noGrp="1"/>
          </p:cNvSpPr>
          <p:nvPr>
            <p:ph idx="1"/>
          </p:nvPr>
        </p:nvSpPr>
        <p:spPr>
          <a:xfrm>
            <a:off x="457200" y="1600200"/>
            <a:ext cx="5334000" cy="4953000"/>
          </a:xfrm>
        </p:spPr>
        <p:txBody>
          <a:bodyPr>
            <a:normAutofit fontScale="77500" lnSpcReduction="20000"/>
          </a:bodyPr>
          <a:lstStyle/>
          <a:p>
            <a:pPr>
              <a:lnSpc>
                <a:spcPct val="120000"/>
              </a:lnSpc>
              <a:spcBef>
                <a:spcPts val="0"/>
              </a:spcBef>
            </a:pPr>
            <a:r>
              <a:rPr lang="en-US" dirty="0" smtClean="0"/>
              <a:t>“But </a:t>
            </a:r>
            <a:r>
              <a:rPr lang="en-US" dirty="0"/>
              <a:t>the scope of our art is to provide the soul with wings, to rescue it from the world and give it to God, and to watch over that which is in His image, if it abides, to take it by the hand, if it is in danger, or restore it, if ruined, to make Christ to dwell in the heart by the Spirit: and, in short, to deify, and bestow heavenly bliss upon, one who belongs to the heavenly host</a:t>
            </a:r>
            <a:r>
              <a:rPr lang="en-US" dirty="0" smtClean="0"/>
              <a:t>.” (St. Gregory)</a:t>
            </a:r>
            <a:endParaRPr lang="en-US" dirty="0"/>
          </a:p>
        </p:txBody>
      </p:sp>
      <p:pic>
        <p:nvPicPr>
          <p:cNvPr id="4098" name="Picture 2" descr="http://daughterofzion777.webs.com/bride%20of%20Chri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1600199"/>
            <a:ext cx="3048000" cy="4145281"/>
          </a:xfrm>
          <a:prstGeom prst="rect">
            <a:avLst/>
          </a:prstGeom>
          <a:noFill/>
          <a:effectLst>
            <a:softEdge rad="1143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9736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pPr marL="36576" indent="0" algn="ctr">
              <a:buNone/>
            </a:pPr>
            <a:r>
              <a:rPr lang="en-US" sz="8800" dirty="0" smtClean="0"/>
              <a:t>Internal Aspects</a:t>
            </a:r>
          </a:p>
        </p:txBody>
      </p:sp>
    </p:spTree>
    <p:extLst>
      <p:ext uri="{BB962C8B-B14F-4D97-AF65-F5344CB8AC3E}">
        <p14:creationId xmlns:p14="http://schemas.microsoft.com/office/powerpoint/2010/main" val="327636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Self-Knowledge</a:t>
            </a:r>
            <a:endParaRPr lang="en-US" dirty="0"/>
          </a:p>
        </p:txBody>
      </p:sp>
      <p:sp>
        <p:nvSpPr>
          <p:cNvPr id="3" name="Content Placeholder 2"/>
          <p:cNvSpPr>
            <a:spLocks noGrp="1"/>
          </p:cNvSpPr>
          <p:nvPr>
            <p:ph idx="1"/>
          </p:nvPr>
        </p:nvSpPr>
        <p:spPr>
          <a:xfrm>
            <a:off x="457200" y="1600200"/>
            <a:ext cx="4572000" cy="4724400"/>
          </a:xfrm>
        </p:spPr>
        <p:txBody>
          <a:bodyPr>
            <a:normAutofit fontScale="92500"/>
          </a:bodyPr>
          <a:lstStyle/>
          <a:p>
            <a:pPr>
              <a:spcBef>
                <a:spcPts val="0"/>
              </a:spcBef>
            </a:pPr>
            <a:r>
              <a:rPr lang="en-US" dirty="0"/>
              <a:t>“who readily accept what is offered them, without having first acquired a knowledge of their own </a:t>
            </a:r>
            <a:r>
              <a:rPr lang="en-US" dirty="0" smtClean="0"/>
              <a:t>souls…being blinded </a:t>
            </a:r>
            <a:r>
              <a:rPr lang="en-US" dirty="0"/>
              <a:t>by inexperience, overwhelm with innumerable evils the people who have been </a:t>
            </a:r>
            <a:r>
              <a:rPr lang="en-US" dirty="0" smtClean="0"/>
              <a:t>committed to </a:t>
            </a:r>
            <a:r>
              <a:rPr lang="en-US" dirty="0"/>
              <a:t>their care</a:t>
            </a:r>
            <a:r>
              <a:rPr lang="en-US" dirty="0" smtClean="0"/>
              <a:t>.” (St. John)</a:t>
            </a:r>
            <a:endParaRPr lang="en-US" dirty="0"/>
          </a:p>
        </p:txBody>
      </p:sp>
      <p:pic>
        <p:nvPicPr>
          <p:cNvPr id="5122" name="Picture 2" descr="http://rcspiritualdirection.com/blog/wp-content/uploads/2010/07/Self-decepti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30323" y="2438398"/>
            <a:ext cx="3685845" cy="2743201"/>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9558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Self-Knowledge</a:t>
            </a:r>
            <a:endParaRPr lang="en-US" dirty="0"/>
          </a:p>
        </p:txBody>
      </p:sp>
      <p:sp>
        <p:nvSpPr>
          <p:cNvPr id="3" name="Content Placeholder 2"/>
          <p:cNvSpPr>
            <a:spLocks noGrp="1"/>
          </p:cNvSpPr>
          <p:nvPr>
            <p:ph idx="1"/>
          </p:nvPr>
        </p:nvSpPr>
        <p:spPr>
          <a:xfrm>
            <a:off x="457200" y="1600200"/>
            <a:ext cx="7467600" cy="5029200"/>
          </a:xfrm>
        </p:spPr>
        <p:txBody>
          <a:bodyPr>
            <a:normAutofit fontScale="92500" lnSpcReduction="20000"/>
          </a:bodyPr>
          <a:lstStyle/>
          <a:p>
            <a:pPr>
              <a:lnSpc>
                <a:spcPct val="120000"/>
              </a:lnSpc>
              <a:spcBef>
                <a:spcPts val="0"/>
              </a:spcBef>
            </a:pPr>
            <a:r>
              <a:rPr lang="en-US" dirty="0" smtClean="0"/>
              <a:t>To </a:t>
            </a:r>
            <a:r>
              <a:rPr lang="en-US" dirty="0"/>
              <a:t>know our weakness and need for </a:t>
            </a:r>
            <a:r>
              <a:rPr lang="en-US" dirty="0" smtClean="0"/>
              <a:t>salvation</a:t>
            </a:r>
            <a:br>
              <a:rPr lang="en-US" dirty="0" smtClean="0"/>
            </a:br>
            <a:r>
              <a:rPr lang="en-US" dirty="0" smtClean="0">
                <a:solidFill>
                  <a:schemeClr val="accent2">
                    <a:lumMod val="40000"/>
                    <a:lumOff val="60000"/>
                  </a:schemeClr>
                </a:solidFill>
              </a:rPr>
              <a:t>“Therefore </a:t>
            </a:r>
            <a:r>
              <a:rPr lang="en-US" dirty="0">
                <a:solidFill>
                  <a:schemeClr val="accent2">
                    <a:lumMod val="40000"/>
                    <a:lumOff val="60000"/>
                  </a:schemeClr>
                </a:solidFill>
              </a:rPr>
              <a:t>most gladly I will rather boast in my infirmities, that the power of Christ may rest upon me</a:t>
            </a:r>
            <a:r>
              <a:rPr lang="en-US" dirty="0" smtClean="0">
                <a:solidFill>
                  <a:schemeClr val="accent2">
                    <a:lumMod val="40000"/>
                    <a:lumOff val="60000"/>
                  </a:schemeClr>
                </a:solidFill>
              </a:rPr>
              <a:t>.” (2 Corinthians 12:9)</a:t>
            </a:r>
            <a:endParaRPr lang="en-US" dirty="0">
              <a:solidFill>
                <a:schemeClr val="accent2">
                  <a:lumMod val="40000"/>
                  <a:lumOff val="60000"/>
                </a:schemeClr>
              </a:solidFill>
            </a:endParaRPr>
          </a:p>
          <a:p>
            <a:pPr>
              <a:lnSpc>
                <a:spcPct val="120000"/>
              </a:lnSpc>
              <a:spcBef>
                <a:spcPts val="0"/>
              </a:spcBef>
            </a:pPr>
            <a:r>
              <a:rPr lang="en-US" dirty="0" smtClean="0"/>
              <a:t>To request forgiveness and healing from the Great Physician</a:t>
            </a:r>
          </a:p>
          <a:p>
            <a:pPr>
              <a:lnSpc>
                <a:spcPct val="120000"/>
              </a:lnSpc>
              <a:spcBef>
                <a:spcPts val="0"/>
              </a:spcBef>
            </a:pPr>
            <a:r>
              <a:rPr lang="en-US" dirty="0" smtClean="0"/>
              <a:t>To empathize with others’ weaknesses</a:t>
            </a:r>
          </a:p>
          <a:p>
            <a:pPr>
              <a:lnSpc>
                <a:spcPct val="120000"/>
              </a:lnSpc>
              <a:spcBef>
                <a:spcPts val="0"/>
              </a:spcBef>
            </a:pPr>
            <a:r>
              <a:rPr lang="en-US" dirty="0" smtClean="0"/>
              <a:t>To comfort, and not judge others</a:t>
            </a:r>
          </a:p>
          <a:p>
            <a:pPr>
              <a:lnSpc>
                <a:spcPct val="120000"/>
              </a:lnSpc>
              <a:spcBef>
                <a:spcPts val="0"/>
              </a:spcBef>
            </a:pPr>
            <a:r>
              <a:rPr lang="en-US" dirty="0" smtClean="0"/>
              <a:t>To gain experience in order to advise others</a:t>
            </a:r>
          </a:p>
          <a:p>
            <a:pPr>
              <a:lnSpc>
                <a:spcPct val="120000"/>
              </a:lnSpc>
              <a:spcBef>
                <a:spcPts val="0"/>
              </a:spcBef>
            </a:pPr>
            <a:endParaRPr lang="en-US" dirty="0" smtClean="0"/>
          </a:p>
        </p:txBody>
      </p:sp>
    </p:spTree>
    <p:extLst>
      <p:ext uri="{BB962C8B-B14F-4D97-AF65-F5344CB8AC3E}">
        <p14:creationId xmlns:p14="http://schemas.microsoft.com/office/powerpoint/2010/main" val="2858401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Spiritual Warfare</a:t>
            </a:r>
            <a:endParaRPr lang="en-US" dirty="0"/>
          </a:p>
        </p:txBody>
      </p:sp>
      <p:sp>
        <p:nvSpPr>
          <p:cNvPr id="3" name="Content Placeholder 2"/>
          <p:cNvSpPr>
            <a:spLocks noGrp="1"/>
          </p:cNvSpPr>
          <p:nvPr>
            <p:ph idx="1"/>
          </p:nvPr>
        </p:nvSpPr>
        <p:spPr>
          <a:xfrm>
            <a:off x="457200" y="1600200"/>
            <a:ext cx="5105400" cy="5181600"/>
          </a:xfrm>
        </p:spPr>
        <p:txBody>
          <a:bodyPr>
            <a:noAutofit/>
          </a:bodyPr>
          <a:lstStyle/>
          <a:p>
            <a:pPr>
              <a:lnSpc>
                <a:spcPct val="120000"/>
              </a:lnSpc>
              <a:spcBef>
                <a:spcPts val="0"/>
              </a:spcBef>
            </a:pPr>
            <a:r>
              <a:rPr lang="en-US" sz="2400" dirty="0" smtClean="0"/>
              <a:t>“They </a:t>
            </a:r>
            <a:r>
              <a:rPr lang="en-US" sz="2400" dirty="0"/>
              <a:t>are wrath, despondency, envy, strife, slanders, accusations, falsehood, hypocrisy, intrigues, anger against those who have done no harm, pleasure at the indecorous acts of fellow ministers, sorrow at their prosperity, love of praise, desire of </a:t>
            </a:r>
            <a:r>
              <a:rPr lang="en-US" sz="2400" dirty="0" smtClean="0"/>
              <a:t>honor…doctrines </a:t>
            </a:r>
            <a:r>
              <a:rPr lang="en-US" sz="2400" dirty="0"/>
              <a:t>devised to please, servile </a:t>
            </a:r>
            <a:r>
              <a:rPr lang="en-US" sz="2400" dirty="0" smtClean="0"/>
              <a:t>flatteries…” (St. John)</a:t>
            </a:r>
            <a:endParaRPr lang="en-US" sz="2400" dirty="0"/>
          </a:p>
        </p:txBody>
      </p:sp>
      <p:pic>
        <p:nvPicPr>
          <p:cNvPr id="6146" name="Picture 2" descr="http://acrookedpath.com/wp-content/uploads/2012/12/spiritual-warfa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561602"/>
            <a:ext cx="3212507" cy="2409381"/>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545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Warfare</a:t>
            </a:r>
          </a:p>
        </p:txBody>
      </p:sp>
      <p:sp>
        <p:nvSpPr>
          <p:cNvPr id="3" name="Content Placeholder 2"/>
          <p:cNvSpPr>
            <a:spLocks noGrp="1"/>
          </p:cNvSpPr>
          <p:nvPr>
            <p:ph idx="1"/>
          </p:nvPr>
        </p:nvSpPr>
        <p:spPr>
          <a:xfrm>
            <a:off x="457200" y="1600200"/>
            <a:ext cx="7467600" cy="4876800"/>
          </a:xfrm>
        </p:spPr>
        <p:txBody>
          <a:bodyPr>
            <a:normAutofit/>
          </a:bodyPr>
          <a:lstStyle/>
          <a:p>
            <a:r>
              <a:rPr lang="en-US" dirty="0" smtClean="0"/>
              <a:t>Hypocrisy – preaching, but not living the truth</a:t>
            </a:r>
          </a:p>
          <a:p>
            <a:r>
              <a:rPr lang="en-US" dirty="0" smtClean="0"/>
              <a:t>Envy – comparing with others</a:t>
            </a:r>
          </a:p>
          <a:p>
            <a:r>
              <a:rPr lang="en-US" dirty="0" smtClean="0"/>
              <a:t>Anger against others for no reason</a:t>
            </a:r>
          </a:p>
          <a:p>
            <a:r>
              <a:rPr lang="en-US" dirty="0" smtClean="0"/>
              <a:t>Pleasure at the failure of other servants</a:t>
            </a:r>
          </a:p>
          <a:p>
            <a:r>
              <a:rPr lang="en-US" dirty="0" smtClean="0"/>
              <a:t>Sorrow for their success</a:t>
            </a:r>
          </a:p>
          <a:p>
            <a:r>
              <a:rPr lang="en-US" dirty="0" smtClean="0"/>
              <a:t>Seeking to win praise at all costs</a:t>
            </a:r>
          </a:p>
          <a:p>
            <a:endParaRPr lang="en-US" dirty="0"/>
          </a:p>
        </p:txBody>
      </p:sp>
    </p:spTree>
    <p:extLst>
      <p:ext uri="{BB962C8B-B14F-4D97-AF65-F5344CB8AC3E}">
        <p14:creationId xmlns:p14="http://schemas.microsoft.com/office/powerpoint/2010/main" val="2456732159"/>
      </p:ext>
    </p:extLst>
  </p:cSld>
  <p:clrMapOvr>
    <a:masterClrMapping/>
  </p:clrMapOvr>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337</TotalTime>
  <Words>1508</Words>
  <Application>Microsoft Office PowerPoint</Application>
  <PresentationFormat>On-screen Show (4:3)</PresentationFormat>
  <Paragraphs>73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Technic</vt:lpstr>
      <vt:lpstr>Pastoral Care</vt:lpstr>
      <vt:lpstr>Major Sources</vt:lpstr>
      <vt:lpstr>Overview</vt:lpstr>
      <vt:lpstr>Purpose</vt:lpstr>
      <vt:lpstr>PowerPoint Presentation</vt:lpstr>
      <vt:lpstr>Self-Knowledge</vt:lpstr>
      <vt:lpstr>Self-Knowledge</vt:lpstr>
      <vt:lpstr>Spiritual Warfare</vt:lpstr>
      <vt:lpstr>Spiritual Warfare</vt:lpstr>
      <vt:lpstr>Praise</vt:lpstr>
      <vt:lpstr>Criticism</vt:lpstr>
      <vt:lpstr>Balance</vt:lpstr>
      <vt:lpstr>PowerPoint Presentation</vt:lpstr>
      <vt:lpstr>Responsibility</vt:lpstr>
      <vt:lpstr>Public Life</vt:lpstr>
      <vt:lpstr>St. Anthony</vt:lpstr>
      <vt:lpstr>Dealing with lost sheep</vt:lpstr>
      <vt:lpstr>Caring for the unfortunate</vt:lpstr>
      <vt:lpstr>Impartiality</vt:lpstr>
      <vt:lpstr>Preaching</vt:lpstr>
      <vt:lpstr>Love</vt:lpstr>
      <vt:lpstr>Mercy of God</vt:lpstr>
      <vt:lpstr>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His Holiness Pope Shenouda III</dc:title>
  <dc:creator>Nader</dc:creator>
  <cp:lastModifiedBy>Nader</cp:lastModifiedBy>
  <cp:revision>36</cp:revision>
  <dcterms:created xsi:type="dcterms:W3CDTF">2012-03-22T03:19:34Z</dcterms:created>
  <dcterms:modified xsi:type="dcterms:W3CDTF">2013-07-11T03:26:14Z</dcterms:modified>
</cp:coreProperties>
</file>