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38897B-8303-4BDF-8FE0-FD7BE1860B37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49CC0A5-EB57-4D41-B5C4-F76A14C954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Samson: A hero of faith</a:t>
            </a:r>
            <a:endParaRPr lang="en-US" dirty="0"/>
          </a:p>
        </p:txBody>
      </p:sp>
      <p:pic>
        <p:nvPicPr>
          <p:cNvPr id="1026" name="Picture 2" descr="http://3.bp.blogspot.com/__dusv9hQpt8/SZcundPgkjI/AAAAAAAAACY/jl8QZrCf8gI/s400/san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1295400"/>
            <a:ext cx="30289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13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(6)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562600" cy="5075238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* </a:t>
            </a:r>
            <a:r>
              <a:rPr lang="en-US" sz="2000" i="1" dirty="0"/>
              <a:t>Nagging:  </a:t>
            </a:r>
            <a:r>
              <a:rPr lang="en-US" sz="2000" i="1" dirty="0" smtClean="0"/>
              <a:t>Affects </a:t>
            </a:r>
            <a:r>
              <a:rPr lang="en-US" sz="2000" i="1" dirty="0"/>
              <a:t>our nerves</a:t>
            </a:r>
            <a:br>
              <a:rPr lang="en-US" sz="2000" i="1" dirty="0"/>
            </a:br>
            <a:r>
              <a:rPr lang="en-US" sz="2000" dirty="0"/>
              <a:t>  </a:t>
            </a:r>
            <a:r>
              <a:rPr lang="en-US" sz="2000" dirty="0" smtClean="0"/>
              <a:t>           - </a:t>
            </a:r>
            <a:r>
              <a:rPr lang="en-US" sz="2000" dirty="0">
                <a:solidFill>
                  <a:srgbClr val="C00000"/>
                </a:solidFill>
              </a:rPr>
              <a:t>“Now she had wept on him the seven </a:t>
            </a:r>
            <a:r>
              <a:rPr lang="en-US" sz="2000" dirty="0" smtClean="0">
                <a:solidFill>
                  <a:srgbClr val="C00000"/>
                </a:solidFill>
              </a:rPr>
              <a:t/>
            </a:r>
            <a:br>
              <a:rPr lang="en-US" sz="2000" dirty="0" smtClean="0">
                <a:solidFill>
                  <a:srgbClr val="C00000"/>
                </a:solidFill>
              </a:rPr>
            </a:br>
            <a:r>
              <a:rPr lang="en-US" sz="2000" dirty="0" smtClean="0">
                <a:solidFill>
                  <a:srgbClr val="C00000"/>
                </a:solidFill>
              </a:rPr>
              <a:t>                days </a:t>
            </a:r>
            <a:r>
              <a:rPr lang="en-US" sz="2000" dirty="0">
                <a:solidFill>
                  <a:srgbClr val="C00000"/>
                </a:solidFill>
              </a:rPr>
              <a:t>while their feast lasted.  </a:t>
            </a:r>
            <a:r>
              <a:rPr lang="en-US" sz="2000" dirty="0" smtClean="0">
                <a:solidFill>
                  <a:srgbClr val="C00000"/>
                </a:solidFill>
              </a:rPr>
              <a:t>And </a:t>
            </a:r>
            <a:r>
              <a:rPr lang="en-US" sz="2000" dirty="0">
                <a:solidFill>
                  <a:srgbClr val="C00000"/>
                </a:solidFill>
              </a:rPr>
              <a:t>it </a:t>
            </a:r>
            <a:r>
              <a:rPr lang="en-US" sz="2000" dirty="0" smtClean="0">
                <a:solidFill>
                  <a:srgbClr val="C00000"/>
                </a:solidFill>
              </a:rPr>
              <a:t/>
            </a:r>
            <a:br>
              <a:rPr lang="en-US" sz="2000" dirty="0" smtClean="0">
                <a:solidFill>
                  <a:srgbClr val="C00000"/>
                </a:solidFill>
              </a:rPr>
            </a:br>
            <a:r>
              <a:rPr lang="en-US" sz="2000" dirty="0" smtClean="0">
                <a:solidFill>
                  <a:srgbClr val="C00000"/>
                </a:solidFill>
              </a:rPr>
              <a:t>                 happened </a:t>
            </a:r>
            <a:r>
              <a:rPr lang="en-US" sz="2000" dirty="0">
                <a:solidFill>
                  <a:srgbClr val="C00000"/>
                </a:solidFill>
              </a:rPr>
              <a:t>on the seventh day that he </a:t>
            </a:r>
            <a:r>
              <a:rPr lang="en-US" sz="2000" dirty="0" smtClean="0">
                <a:solidFill>
                  <a:srgbClr val="C00000"/>
                </a:solidFill>
              </a:rPr>
              <a:t/>
            </a:r>
            <a:br>
              <a:rPr lang="en-US" sz="2000" dirty="0" smtClean="0">
                <a:solidFill>
                  <a:srgbClr val="C00000"/>
                </a:solidFill>
              </a:rPr>
            </a:br>
            <a:r>
              <a:rPr lang="en-US" sz="2000" dirty="0" smtClean="0">
                <a:solidFill>
                  <a:srgbClr val="C00000"/>
                </a:solidFill>
              </a:rPr>
              <a:t>                 told </a:t>
            </a:r>
            <a:r>
              <a:rPr lang="en-US" sz="2000" dirty="0">
                <a:solidFill>
                  <a:srgbClr val="C00000"/>
                </a:solidFill>
              </a:rPr>
              <a:t>her, because she </a:t>
            </a:r>
            <a:r>
              <a:rPr lang="en-US" sz="2000" dirty="0" smtClean="0">
                <a:solidFill>
                  <a:srgbClr val="C00000"/>
                </a:solidFill>
              </a:rPr>
              <a:t>pressed </a:t>
            </a:r>
            <a:r>
              <a:rPr lang="en-US" sz="2000" dirty="0">
                <a:solidFill>
                  <a:srgbClr val="C00000"/>
                </a:solidFill>
              </a:rPr>
              <a:t>him so </a:t>
            </a:r>
            <a:r>
              <a:rPr lang="en-US" sz="2000" dirty="0" smtClean="0">
                <a:solidFill>
                  <a:srgbClr val="C00000"/>
                </a:solidFill>
              </a:rPr>
              <a:t/>
            </a:r>
            <a:br>
              <a:rPr lang="en-US" sz="2000" dirty="0" smtClean="0">
                <a:solidFill>
                  <a:srgbClr val="C00000"/>
                </a:solidFill>
              </a:rPr>
            </a:br>
            <a:r>
              <a:rPr lang="en-US" sz="2000" dirty="0" smtClean="0">
                <a:solidFill>
                  <a:srgbClr val="C00000"/>
                </a:solidFill>
              </a:rPr>
              <a:t>                 much</a:t>
            </a:r>
            <a:r>
              <a:rPr lang="en-US" sz="2000" dirty="0">
                <a:solidFill>
                  <a:srgbClr val="C00000"/>
                </a:solidFill>
              </a:rPr>
              <a:t>.”</a:t>
            </a:r>
            <a:r>
              <a:rPr lang="en-US" sz="2000" dirty="0"/>
              <a:t> Judges 14:17</a:t>
            </a:r>
            <a:br>
              <a:rPr lang="en-US" sz="2000" dirty="0"/>
            </a:br>
            <a:r>
              <a:rPr lang="en-US" sz="2000" dirty="0"/>
              <a:t> 	</a:t>
            </a:r>
            <a:r>
              <a:rPr lang="en-US" sz="2000" dirty="0" smtClean="0"/>
              <a:t>- </a:t>
            </a:r>
            <a:r>
              <a:rPr lang="en-US" sz="2000" dirty="0"/>
              <a:t>Delilah’s </a:t>
            </a:r>
            <a:r>
              <a:rPr lang="en-US" sz="2000" dirty="0" smtClean="0"/>
              <a:t>strategy</a:t>
            </a:r>
            <a:br>
              <a:rPr lang="en-US" sz="2000" dirty="0" smtClean="0"/>
            </a:br>
            <a:r>
              <a:rPr lang="en-US" sz="2000" dirty="0" smtClean="0"/>
              <a:t>         </a:t>
            </a:r>
            <a:r>
              <a:rPr lang="en-US" sz="2000" i="1" dirty="0" smtClean="0"/>
              <a:t>* </a:t>
            </a:r>
            <a:r>
              <a:rPr lang="en-US" sz="2000" i="1" dirty="0"/>
              <a:t>Flattery: </a:t>
            </a:r>
            <a:r>
              <a:rPr lang="en-US" sz="2000" i="1" dirty="0" smtClean="0"/>
              <a:t>Affects our </a:t>
            </a:r>
            <a:r>
              <a:rPr lang="en-US" sz="2000" i="1" dirty="0"/>
              <a:t>pride</a:t>
            </a:r>
            <a:br>
              <a:rPr lang="en-US" sz="2000" i="1" dirty="0"/>
            </a:br>
            <a:r>
              <a:rPr lang="en-US" sz="2000" i="1" dirty="0"/>
              <a:t> </a:t>
            </a:r>
            <a:r>
              <a:rPr lang="en-US" sz="2000" i="1" dirty="0" smtClean="0"/>
              <a:t>        * </a:t>
            </a:r>
            <a:r>
              <a:rPr lang="en-US" sz="2000" i="1" dirty="0"/>
              <a:t>Guilt: </a:t>
            </a:r>
            <a:r>
              <a:rPr lang="en-US" sz="2000" i="1" dirty="0" smtClean="0"/>
              <a:t>Affects our </a:t>
            </a:r>
            <a:r>
              <a:rPr lang="en-US" sz="2000" i="1" dirty="0"/>
              <a:t>consciences</a:t>
            </a:r>
            <a:br>
              <a:rPr lang="en-US" sz="2000" i="1" dirty="0"/>
            </a:br>
            <a:r>
              <a:rPr lang="en-US" sz="2000" i="1" dirty="0"/>
              <a:t> </a:t>
            </a:r>
            <a:r>
              <a:rPr lang="en-US" sz="2000" i="1" dirty="0" smtClean="0"/>
              <a:t>        * </a:t>
            </a:r>
            <a:r>
              <a:rPr lang="en-US" sz="2000" i="1" dirty="0"/>
              <a:t>Distraction: </a:t>
            </a:r>
            <a:r>
              <a:rPr lang="en-US" sz="2000" i="1" dirty="0" smtClean="0"/>
              <a:t>Affects our </a:t>
            </a:r>
            <a:r>
              <a:rPr lang="en-US" sz="2000" i="1" dirty="0"/>
              <a:t>minds</a:t>
            </a:r>
            <a:br>
              <a:rPr lang="en-US" sz="2000" i="1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5" name="Picture 2" descr="http://eng10213.files.wordpress.com/2012/01/attention_manipulation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781137"/>
            <a:ext cx="2743200" cy="345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8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(7)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buAutoNum type="arabicPeriod" startAt="4"/>
            </a:pPr>
            <a:r>
              <a:rPr lang="en-US" sz="2400" u="sng" dirty="0" smtClean="0"/>
              <a:t>He </a:t>
            </a:r>
            <a:r>
              <a:rPr lang="en-US" sz="2400" u="sng" dirty="0"/>
              <a:t>flirted with a deadly temptation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- Pleasure-related sins such as lust and addictions bind our wills every time we are exposed </a:t>
            </a:r>
            <a:r>
              <a:rPr lang="en-US" sz="2400" dirty="0" smtClean="0"/>
              <a:t>to them. </a:t>
            </a:r>
            <a:r>
              <a:rPr lang="en-US" sz="2400" dirty="0"/>
              <a:t>These kinds of </a:t>
            </a:r>
            <a:r>
              <a:rPr lang="en-US" sz="2400" dirty="0" smtClean="0"/>
              <a:t>sins </a:t>
            </a:r>
            <a:r>
              <a:rPr lang="en-US" sz="2400" dirty="0"/>
              <a:t>will not maintain a </a:t>
            </a:r>
            <a:r>
              <a:rPr lang="en-US" sz="2400" dirty="0" smtClean="0"/>
              <a:t>constant level of </a:t>
            </a:r>
            <a:r>
              <a:rPr lang="en-US" sz="2400" dirty="0"/>
              <a:t>control in a person’s </a:t>
            </a:r>
            <a:r>
              <a:rPr lang="en-US" sz="2400" dirty="0" smtClean="0"/>
              <a:t>life, but will always increase.</a:t>
            </a:r>
            <a:endParaRPr lang="en-US" sz="2400" dirty="0" smtClean="0"/>
          </a:p>
          <a:p>
            <a:pPr marL="0" lvl="0" indent="0">
              <a:lnSpc>
                <a:spcPct val="150000"/>
              </a:lnSpc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1266" name="Picture 2" descr="http://3.bp.blogspot.com/-Out_5Ju1HR4/UA3S8JrSS6I/AAAAAAAACa4/MhjOPF3GBhc/s1600/553698_4002357973265_498664280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7"/>
          <a:stretch/>
        </p:blipFill>
        <p:spPr bwMode="auto">
          <a:xfrm>
            <a:off x="5791200" y="2286000"/>
            <a:ext cx="3200400" cy="290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6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(8)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641692" cy="4694238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2000" dirty="0" smtClean="0"/>
              <a:t>    - </a:t>
            </a:r>
            <a:r>
              <a:rPr lang="en-US" sz="2000" dirty="0"/>
              <a:t>St. James </a:t>
            </a:r>
            <a:r>
              <a:rPr lang="en-US" sz="2000" dirty="0" smtClean="0"/>
              <a:t>says: </a:t>
            </a:r>
            <a:r>
              <a:rPr lang="en-US" sz="2000" dirty="0" smtClean="0">
                <a:solidFill>
                  <a:srgbClr val="C00000"/>
                </a:solidFill>
              </a:rPr>
              <a:t>“But </a:t>
            </a:r>
            <a:r>
              <a:rPr lang="en-US" sz="2000" dirty="0">
                <a:solidFill>
                  <a:srgbClr val="C00000"/>
                </a:solidFill>
              </a:rPr>
              <a:t>every man is tempted, when he is drawn away of his own lust, and enticed. Then when lust hath conceived, it brings forth sin: and sin, when it is finished, brings forth death</a:t>
            </a:r>
            <a:r>
              <a:rPr lang="en-US" sz="2000" dirty="0" smtClean="0">
                <a:solidFill>
                  <a:srgbClr val="C00000"/>
                </a:solidFill>
              </a:rPr>
              <a:t>.”</a:t>
            </a:r>
            <a:r>
              <a:rPr lang="en-US" sz="2000" dirty="0" smtClean="0"/>
              <a:t> (1:14-15) </a:t>
            </a:r>
            <a:br>
              <a:rPr lang="en-US" sz="2000" dirty="0" smtClean="0"/>
            </a:br>
            <a:r>
              <a:rPr lang="en-US" sz="2000" dirty="0" smtClean="0"/>
              <a:t>When </a:t>
            </a:r>
            <a:r>
              <a:rPr lang="en-US" sz="2000" dirty="0"/>
              <a:t>a woman conceives, it means she has become pregnant with a child. But, she did not become pregnant by herself. </a:t>
            </a:r>
            <a:r>
              <a:rPr lang="en-US" sz="2000" dirty="0" smtClean="0"/>
              <a:t> There </a:t>
            </a:r>
            <a:r>
              <a:rPr lang="en-US" sz="2000" dirty="0"/>
              <a:t>is </a:t>
            </a:r>
            <a:r>
              <a:rPr lang="en-US" sz="2000" dirty="0" smtClean="0"/>
              <a:t>romance</a:t>
            </a:r>
            <a:r>
              <a:rPr lang="en-US" sz="2000" dirty="0"/>
              <a:t>, an engagement, and then a wedding. In other words, mutual cooperation on the part of both participants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12292" name="Picture 4" descr="http://weblogs.baltimoresun.com/entertainment/midnight_sun/blog/bargumentphotosty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492" y="2286000"/>
            <a:ext cx="30893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2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(9)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2400" dirty="0" smtClean="0"/>
              <a:t>    </a:t>
            </a:r>
            <a:r>
              <a:rPr lang="en-US" sz="2400" dirty="0"/>
              <a:t>- When lust impregnates the human soul, it carries within its </a:t>
            </a:r>
            <a:r>
              <a:rPr lang="en-US" sz="2400" dirty="0" smtClean="0"/>
              <a:t>seed </a:t>
            </a:r>
            <a:r>
              <a:rPr lang="en-US" sz="2400" dirty="0"/>
              <a:t>the programming  for an entire, full-blown, out-of-control operation of sin that  will take over a </a:t>
            </a:r>
            <a:r>
              <a:rPr lang="en-US" sz="2400" dirty="0" smtClean="0"/>
              <a:t>person’s </a:t>
            </a:r>
            <a:r>
              <a:rPr lang="en-US" sz="2400" dirty="0"/>
              <a:t>emotions and attempt to keep that person from </a:t>
            </a:r>
            <a:r>
              <a:rPr lang="en-US" sz="2400" dirty="0" smtClean="0"/>
              <a:t>returning to </a:t>
            </a:r>
            <a:r>
              <a:rPr lang="en-US" sz="2400" dirty="0"/>
              <a:t>God until the  sin is finished and brings forth death. 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3314" name="Picture 2" descr="http://th05.deviantart.net/fs13/PRE/f/2007/091/a/f/the_Birth_of_Death_by_Kadv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05000"/>
            <a:ext cx="3336819" cy="385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8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(10)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 smtClean="0"/>
              <a:t>    - </a:t>
            </a:r>
            <a:r>
              <a:rPr lang="en-US" sz="2400" dirty="0"/>
              <a:t>One of </a:t>
            </a:r>
            <a:r>
              <a:rPr lang="en-US" sz="2400" dirty="0" smtClean="0"/>
              <a:t>Satan’s </a:t>
            </a:r>
            <a:r>
              <a:rPr lang="en-US" sz="2400" dirty="0"/>
              <a:t>strongest delusions concerning sin </a:t>
            </a:r>
            <a:r>
              <a:rPr lang="en-US" sz="2400" dirty="0" smtClean="0"/>
              <a:t>is to deceive </a:t>
            </a:r>
            <a:r>
              <a:rPr lang="en-US" sz="2400" dirty="0"/>
              <a:t>a person into thinking </a:t>
            </a:r>
            <a:r>
              <a:rPr lang="en-US" sz="2400" dirty="0" smtClean="0"/>
              <a:t>he is getting </a:t>
            </a:r>
            <a:r>
              <a:rPr lang="en-US" sz="2400" dirty="0"/>
              <a:t>away with it, or convincing </a:t>
            </a:r>
            <a:r>
              <a:rPr lang="en-US" sz="2400" dirty="0" smtClean="0"/>
              <a:t>him that he will </a:t>
            </a:r>
            <a:r>
              <a:rPr lang="en-US" sz="2400" dirty="0"/>
              <a:t>be able to stop TOMORROW.</a:t>
            </a:r>
          </a:p>
          <a:p>
            <a:pPr marL="0" lvl="0" indent="0">
              <a:lnSpc>
                <a:spcPct val="150000"/>
              </a:lnSpc>
              <a:buNone/>
            </a:pPr>
            <a:endParaRPr lang="en-US" sz="2400" dirty="0"/>
          </a:p>
        </p:txBody>
      </p:sp>
      <p:pic>
        <p:nvPicPr>
          <p:cNvPr id="14338" name="Picture 2" descr="http://procrastinus.com/wp-content/plugins/procrastination_quotient/images/NoworLat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3600"/>
            <a:ext cx="268605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54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faith </a:t>
            </a:r>
            <a:r>
              <a:rPr lang="en-US" sz="1600" dirty="0" smtClean="0"/>
              <a:t>(1)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/>
              <a:t>    </a:t>
            </a:r>
            <a:r>
              <a:rPr lang="en-US" sz="2400" u="sng" dirty="0"/>
              <a:t>He </a:t>
            </a:r>
            <a:r>
              <a:rPr lang="en-US" sz="2400" u="sng" dirty="0" smtClean="0"/>
              <a:t>failed, </a:t>
            </a:r>
            <a:r>
              <a:rPr lang="en-US" sz="2400" u="sng" dirty="0"/>
              <a:t>but did not lose himself to despair</a:t>
            </a:r>
            <a:r>
              <a:rPr lang="en-US" sz="2400" dirty="0"/>
              <a:t>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With </a:t>
            </a:r>
            <a:r>
              <a:rPr lang="en-US" sz="2400" dirty="0"/>
              <a:t>no eyes, no strength, no one to help </a:t>
            </a:r>
            <a:r>
              <a:rPr lang="en-US" sz="2400" dirty="0" smtClean="0"/>
              <a:t>him, </a:t>
            </a:r>
            <a:r>
              <a:rPr lang="en-US" sz="2400" dirty="0"/>
              <a:t>being mocked and </a:t>
            </a:r>
            <a:r>
              <a:rPr lang="en-US" sz="2400" dirty="0" smtClean="0"/>
              <a:t>humiliated, still he never </a:t>
            </a:r>
            <a:r>
              <a:rPr lang="en-US" sz="2400" dirty="0"/>
              <a:t>blamed </a:t>
            </a:r>
            <a:r>
              <a:rPr lang="en-US" sz="2400" dirty="0" smtClean="0"/>
              <a:t>God </a:t>
            </a:r>
            <a:r>
              <a:rPr lang="en-US" sz="2400" dirty="0"/>
              <a:t>or </a:t>
            </a:r>
            <a:r>
              <a:rPr lang="en-US" sz="2400" dirty="0" smtClean="0"/>
              <a:t>lost </a:t>
            </a:r>
            <a:r>
              <a:rPr lang="en-US" sz="2400" dirty="0"/>
              <a:t>trust in God’s acceptance when he </a:t>
            </a:r>
            <a:r>
              <a:rPr lang="en-US" sz="2400" dirty="0" smtClean="0"/>
              <a:t>would repent.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5362" name="Picture 2" descr="http://gladlylistening.files.wordpress.com/2011/10/sf_hope_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81200"/>
            <a:ext cx="3352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74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faith </a:t>
            </a:r>
            <a:r>
              <a:rPr lang="en-US" sz="1600" dirty="0" smtClean="0"/>
              <a:t>(2)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2400" dirty="0" smtClean="0"/>
              <a:t>- </a:t>
            </a:r>
            <a:r>
              <a:rPr lang="en-US" sz="2400" dirty="0"/>
              <a:t>The critical issue for us is not whether we fail, but how we fail. There is such a thing as failing forward – learning from what </a:t>
            </a:r>
            <a:r>
              <a:rPr lang="en-US" sz="2400" dirty="0" smtClean="0"/>
              <a:t>we have </a:t>
            </a:r>
            <a:r>
              <a:rPr lang="en-US" sz="2400" dirty="0"/>
              <a:t>done </a:t>
            </a:r>
            <a:r>
              <a:rPr lang="en-US" sz="2400" dirty="0" smtClean="0"/>
              <a:t>wrong: laying </a:t>
            </a:r>
            <a:r>
              <a:rPr lang="en-US" sz="2400" dirty="0"/>
              <a:t>hold  of the forgiveness of God.  OR we can wallow in guilt and remorse and be overwhelmed by our failure.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/>
          </a:p>
        </p:txBody>
      </p:sp>
      <p:pic>
        <p:nvPicPr>
          <p:cNvPr id="16386" name="Picture 2" descr="http://www.mvccfrederick.com/home/sermonseries/hopeingod_files/hopeingo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262" y="2209800"/>
            <a:ext cx="3440338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40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faith </a:t>
            </a:r>
            <a:r>
              <a:rPr lang="en-US" sz="1600" dirty="0" smtClean="0"/>
              <a:t>(3)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50000"/>
              </a:lnSpc>
              <a:buAutoNum type="arabicPeriod" startAt="2"/>
            </a:pPr>
            <a:r>
              <a:rPr lang="en-US" sz="2400" u="sng" dirty="0" smtClean="0"/>
              <a:t>He </a:t>
            </a:r>
            <a:r>
              <a:rPr lang="en-US" sz="2400" u="sng" dirty="0"/>
              <a:t>accepted the consequences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 - </a:t>
            </a:r>
            <a:r>
              <a:rPr lang="en-US" sz="2400" dirty="0">
                <a:solidFill>
                  <a:srgbClr val="C00000"/>
                </a:solidFill>
              </a:rPr>
              <a:t>“Before I was afflicted I went </a:t>
            </a:r>
            <a:r>
              <a:rPr lang="en-US" sz="2400" dirty="0" smtClean="0">
                <a:solidFill>
                  <a:srgbClr val="C00000"/>
                </a:solidFill>
              </a:rPr>
              <a:t>astray, but </a:t>
            </a:r>
            <a:r>
              <a:rPr lang="en-US" sz="2400" dirty="0">
                <a:solidFill>
                  <a:srgbClr val="C00000"/>
                </a:solidFill>
              </a:rPr>
              <a:t>now I keep Your word. It is good for me that I have been </a:t>
            </a:r>
            <a:r>
              <a:rPr lang="en-US" sz="2400" dirty="0" smtClean="0">
                <a:solidFill>
                  <a:srgbClr val="C00000"/>
                </a:solidFill>
              </a:rPr>
              <a:t>afflicted, that </a:t>
            </a:r>
            <a:r>
              <a:rPr lang="en-US" sz="2400" dirty="0">
                <a:solidFill>
                  <a:srgbClr val="C00000"/>
                </a:solidFill>
              </a:rPr>
              <a:t>I may learn Your statutes” </a:t>
            </a:r>
            <a:r>
              <a:rPr lang="en-US" sz="2400" dirty="0" smtClean="0"/>
              <a:t>(Psalm 119:67,71)</a:t>
            </a:r>
          </a:p>
          <a:p>
            <a:pPr marL="0" lvl="0" indent="0">
              <a:lnSpc>
                <a:spcPct val="150000"/>
              </a:lnSpc>
              <a:buNone/>
            </a:pPr>
            <a:endParaRPr lang="en-US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17410" name="Picture 2" descr="http://danhoran.files.wordpress.com/2013/03/rembrandt-return-of-the-prodigal-son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76400"/>
            <a:ext cx="29911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33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faith </a:t>
            </a:r>
            <a:r>
              <a:rPr lang="en-US" sz="1600" dirty="0" smtClean="0"/>
              <a:t>(4)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50000"/>
              </a:lnSpc>
              <a:buAutoNum type="arabicPeriod" startAt="3"/>
            </a:pPr>
            <a:r>
              <a:rPr lang="en-US" sz="2400" u="sng" dirty="0" smtClean="0"/>
              <a:t>He </a:t>
            </a:r>
            <a:r>
              <a:rPr lang="en-US" sz="2400" u="sng" dirty="0"/>
              <a:t>was able to pray and ask for help once </a:t>
            </a:r>
            <a:r>
              <a:rPr lang="en-US" sz="2400" u="sng" dirty="0" smtClean="0"/>
              <a:t>more</a:t>
            </a:r>
            <a:r>
              <a:rPr lang="en-US" sz="2400" dirty="0" smtClean="0"/>
              <a:t>.</a:t>
            </a:r>
          </a:p>
          <a:p>
            <a:pPr marL="457200" lvl="0" indent="-457200">
              <a:lnSpc>
                <a:spcPct val="150000"/>
              </a:lnSpc>
              <a:buAutoNum type="arabicPeriod" startAt="3"/>
            </a:pPr>
            <a:r>
              <a:rPr lang="en-US" sz="2400" u="sng" dirty="0" smtClean="0"/>
              <a:t>He </a:t>
            </a:r>
            <a:r>
              <a:rPr lang="en-US" sz="2400" u="sng" dirty="0"/>
              <a:t>realized God’s will through repentance and returning to </a:t>
            </a:r>
            <a:r>
              <a:rPr lang="en-US" sz="2400" u="sng" dirty="0" smtClean="0"/>
              <a:t>God.</a:t>
            </a:r>
            <a:endParaRPr lang="en-US" sz="2400" dirty="0"/>
          </a:p>
          <a:p>
            <a:pPr marL="457200" lvl="0" indent="-457200">
              <a:lnSpc>
                <a:spcPct val="150000"/>
              </a:lnSpc>
              <a:buAutoNum type="arabicPeriod" startAt="3"/>
            </a:pPr>
            <a:r>
              <a:rPr lang="en-US" sz="2400" u="sng" dirty="0" smtClean="0"/>
              <a:t>He </a:t>
            </a:r>
            <a:r>
              <a:rPr lang="en-US" sz="2400" u="sng" dirty="0"/>
              <a:t>gave his life to avenge his enemies: A symbol of </a:t>
            </a:r>
            <a:r>
              <a:rPr lang="en-US" sz="2400" u="sng" dirty="0" smtClean="0"/>
              <a:t>the Lord Christ</a:t>
            </a:r>
            <a:r>
              <a:rPr lang="en-US" sz="2400" u="sng" dirty="0"/>
              <a:t>. His death was a </a:t>
            </a:r>
            <a:r>
              <a:rPr lang="en-US" sz="2400" u="sng" dirty="0" smtClean="0"/>
              <a:t>victory, </a:t>
            </a:r>
            <a:r>
              <a:rPr lang="en-US" sz="2400" u="sng" dirty="0"/>
              <a:t>not a defeat.</a:t>
            </a:r>
            <a:endParaRPr lang="en-US" sz="2400" dirty="0"/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endParaRPr lang="en-US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1026" name="Picture 2" descr="http://s4.jcg.co/thumbs_small/fjgps02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03" y="1785005"/>
            <a:ext cx="2541397" cy="392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81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Satan’s role </a:t>
            </a:r>
            <a:r>
              <a:rPr lang="en-US" sz="1600" dirty="0" smtClean="0"/>
              <a:t>(1)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638800" cy="4694238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common presentations: a lion, a </a:t>
            </a:r>
            <a:r>
              <a:rPr lang="en-US" sz="2400" dirty="0" smtClean="0"/>
              <a:t>crowd </a:t>
            </a:r>
            <a:r>
              <a:rPr lang="en-US" sz="2400" dirty="0"/>
              <a:t>of enemies and the old serpent.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/>
              <a:t>Simplifying </a:t>
            </a:r>
            <a:r>
              <a:rPr lang="en-US" sz="2400" dirty="0"/>
              <a:t>the sin and magnifying man’s power </a:t>
            </a:r>
            <a:r>
              <a:rPr lang="en-US" sz="2400" dirty="0" smtClean="0"/>
              <a:t>over it</a:t>
            </a:r>
            <a:r>
              <a:rPr lang="en-US" sz="2400" dirty="0"/>
              <a:t>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Sin </a:t>
            </a:r>
            <a:r>
              <a:rPr lang="en-US" sz="2400" dirty="0"/>
              <a:t>Thrills...then it </a:t>
            </a:r>
            <a:r>
              <a:rPr lang="en-US" sz="2400" dirty="0" smtClean="0"/>
              <a:t>Kills</a:t>
            </a:r>
            <a:br>
              <a:rPr lang="en-US" sz="2400" dirty="0" smtClean="0"/>
            </a:br>
            <a:r>
              <a:rPr lang="en-US" sz="2400" dirty="0" smtClean="0"/>
              <a:t>Sin </a:t>
            </a:r>
            <a:r>
              <a:rPr lang="en-US" sz="2400" dirty="0"/>
              <a:t>Fascinates...then it Assassinates.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/>
              <a:t>Belittling </a:t>
            </a:r>
            <a:r>
              <a:rPr lang="en-US" sz="2400" dirty="0"/>
              <a:t>the danger around him.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2050" name="Picture 2" descr="http://www.bibleandscience.com/images/cmserpen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443996"/>
            <a:ext cx="3166110" cy="228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04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495800" cy="454183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/>
              <a:t>He was a judge over Israel and a symbol of </a:t>
            </a:r>
            <a:r>
              <a:rPr lang="en-US" sz="2400" dirty="0" smtClean="0"/>
              <a:t>the Lord Christ, but was forced to </a:t>
            </a:r>
            <a:r>
              <a:rPr lang="en-US" sz="2400" dirty="0"/>
              <a:t>grind </a:t>
            </a:r>
            <a:r>
              <a:rPr lang="en-US" sz="2400" dirty="0" smtClean="0"/>
              <a:t>corn like </a:t>
            </a:r>
            <a:r>
              <a:rPr lang="en-US" sz="2400" dirty="0"/>
              <a:t>a beast </a:t>
            </a:r>
            <a:r>
              <a:rPr lang="en-US" sz="2400" dirty="0" smtClean="0"/>
              <a:t>of burden and </a:t>
            </a:r>
            <a:r>
              <a:rPr lang="en-US" sz="2400" dirty="0"/>
              <a:t>play to his enemies like a clown</a:t>
            </a:r>
            <a:r>
              <a:rPr lang="en-US" sz="2400" dirty="0" smtClean="0"/>
              <a:t>!!!</a:t>
            </a:r>
          </a:p>
          <a:p>
            <a:pPr lvl="0">
              <a:lnSpc>
                <a:spcPct val="150000"/>
              </a:lnSpc>
            </a:pPr>
            <a:r>
              <a:rPr lang="en-US" sz="2400" dirty="0" smtClean="0"/>
              <a:t>He </a:t>
            </a:r>
            <a:r>
              <a:rPr lang="en-US" sz="2400" dirty="0"/>
              <a:t>was strong before men, but weak before women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2050" name="Picture 2" descr="http://www.covenanteyes.com/lemonade/wp-content/uploads/2009/04/sam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1714499"/>
            <a:ext cx="4076700" cy="407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45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Satan’s role </a:t>
            </a:r>
            <a:r>
              <a:rPr lang="en-US" sz="1600" dirty="0" smtClean="0"/>
              <a:t>(2)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50000"/>
              </a:lnSpc>
              <a:buAutoNum type="arabicPeriod" startAt="4"/>
            </a:pPr>
            <a:r>
              <a:rPr lang="en-US" sz="2400" dirty="0" smtClean="0"/>
              <a:t>Watching </a:t>
            </a:r>
            <a:r>
              <a:rPr lang="en-US" sz="2400" dirty="0"/>
              <a:t>carefully to know and destroy our source of </a:t>
            </a:r>
            <a:r>
              <a:rPr lang="en-US" sz="2400" dirty="0" smtClean="0"/>
              <a:t>power.</a:t>
            </a:r>
          </a:p>
          <a:p>
            <a:pPr marL="457200" lvl="0" indent="-457200">
              <a:lnSpc>
                <a:spcPct val="150000"/>
              </a:lnSpc>
              <a:buAutoNum type="arabicPeriod" startAt="4"/>
            </a:pPr>
            <a:r>
              <a:rPr lang="en-US" sz="2400" dirty="0" smtClean="0"/>
              <a:t>Discovering </a:t>
            </a:r>
            <a:r>
              <a:rPr lang="en-US" sz="2400" dirty="0"/>
              <a:t>the pattern of our weakness and providing the </a:t>
            </a:r>
            <a:r>
              <a:rPr lang="en-US" sz="2400" dirty="0" smtClean="0"/>
              <a:t>desired bait.</a:t>
            </a:r>
          </a:p>
          <a:p>
            <a:pPr marL="457200" lvl="0" indent="-457200">
              <a:lnSpc>
                <a:spcPct val="150000"/>
              </a:lnSpc>
              <a:buAutoNum type="arabicPeriod" startAt="4"/>
            </a:pPr>
            <a:r>
              <a:rPr lang="en-US" sz="2400" dirty="0" smtClean="0"/>
              <a:t>Humiliation </a:t>
            </a:r>
            <a:r>
              <a:rPr lang="en-US" sz="2400" dirty="0"/>
              <a:t>and making an example of our fall</a:t>
            </a:r>
            <a:r>
              <a:rPr lang="en-US" sz="2400" dirty="0" smtClean="0"/>
              <a:t>.</a:t>
            </a:r>
            <a:endParaRPr lang="en-US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3074" name="Picture 2" descr="http://www.iberlinx.com/eng/images/stories/leopard%20hunting%20impa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0" y="2438400"/>
            <a:ext cx="344805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09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restoring grace </a:t>
            </a:r>
            <a:r>
              <a:rPr lang="en-US" sz="1600" dirty="0" smtClean="0"/>
              <a:t>(1)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486400" cy="4694238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He covered </a:t>
            </a:r>
            <a:r>
              <a:rPr lang="en-US" sz="2400" dirty="0" smtClean="0"/>
              <a:t>Samson’s </a:t>
            </a:r>
            <a:r>
              <a:rPr lang="en-US" sz="2400" dirty="0"/>
              <a:t>wrongs in Gaza when the Philistines tried to kill him.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He allowed him to suffer so </a:t>
            </a:r>
            <a:r>
              <a:rPr lang="en-US" sz="2400" dirty="0" smtClean="0"/>
              <a:t>that He </a:t>
            </a:r>
            <a:r>
              <a:rPr lang="en-US" sz="2400" dirty="0"/>
              <a:t>can save him. When we </a:t>
            </a:r>
            <a:r>
              <a:rPr lang="en-US" sz="2400" dirty="0" smtClean="0"/>
              <a:t>suffer, </a:t>
            </a:r>
            <a:r>
              <a:rPr lang="en-US" sz="2400" dirty="0"/>
              <a:t>we cease to sin.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He permitted </a:t>
            </a:r>
            <a:r>
              <a:rPr lang="en-US" sz="2400" dirty="0" smtClean="0"/>
              <a:t>Samson to lose his </a:t>
            </a:r>
            <a:r>
              <a:rPr lang="en-US" sz="2400" dirty="0"/>
              <a:t>sight </a:t>
            </a:r>
            <a:r>
              <a:rPr lang="en-US" sz="2400" dirty="0" smtClean="0"/>
              <a:t>so that </a:t>
            </a:r>
            <a:r>
              <a:rPr lang="en-US" sz="2400" dirty="0"/>
              <a:t>he can </a:t>
            </a:r>
            <a:r>
              <a:rPr lang="en-US" sz="2400" dirty="0" smtClean="0"/>
              <a:t>come to </a:t>
            </a:r>
            <a:r>
              <a:rPr lang="en-US" sz="2400" dirty="0"/>
              <a:t>himself and see </a:t>
            </a:r>
            <a:r>
              <a:rPr lang="en-US" sz="2400" dirty="0" smtClean="0"/>
              <a:t>clearly.</a:t>
            </a:r>
            <a:endParaRPr lang="en-US" sz="2400" dirty="0"/>
          </a:p>
        </p:txBody>
      </p:sp>
      <p:pic>
        <p:nvPicPr>
          <p:cNvPr id="4098" name="Picture 2" descr="http://4.bp.blogspot.com/-PZrzYeRZTFo/US-E-2bcrmI/AAAAAAAAAJo/2M_Kzsu_-h0/s1600/grace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286000"/>
            <a:ext cx="3124200" cy="233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41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God’s restoring grace </a:t>
            </a:r>
            <a:r>
              <a:rPr lang="en-US" sz="1600" dirty="0" smtClean="0"/>
              <a:t>(2)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50000"/>
              </a:lnSpc>
              <a:buAutoNum type="arabicPeriod" startAt="4"/>
            </a:pPr>
            <a:r>
              <a:rPr lang="en-US" sz="2400" dirty="0" smtClean="0"/>
              <a:t>He </a:t>
            </a:r>
            <a:r>
              <a:rPr lang="en-US" sz="2400" dirty="0"/>
              <a:t>allowed him to regain his strength when he </a:t>
            </a:r>
            <a:r>
              <a:rPr lang="en-US" sz="2400" dirty="0" smtClean="0"/>
              <a:t>repented.</a:t>
            </a:r>
          </a:p>
          <a:p>
            <a:pPr marL="457200" lvl="0" indent="-457200">
              <a:lnSpc>
                <a:spcPct val="150000"/>
              </a:lnSpc>
              <a:buAutoNum type="arabicPeriod" startAt="4"/>
            </a:pPr>
            <a:r>
              <a:rPr lang="en-US" sz="2400" dirty="0" smtClean="0"/>
              <a:t>He </a:t>
            </a:r>
            <a:r>
              <a:rPr lang="en-US" sz="2400" dirty="0"/>
              <a:t>answered his prayers at the </a:t>
            </a:r>
            <a:r>
              <a:rPr lang="en-US" sz="2400" dirty="0" smtClean="0"/>
              <a:t>end.</a:t>
            </a:r>
          </a:p>
          <a:p>
            <a:pPr marL="457200" lvl="0" indent="-457200">
              <a:lnSpc>
                <a:spcPct val="150000"/>
              </a:lnSpc>
              <a:buAutoNum type="arabicPeriod" startAt="4"/>
            </a:pPr>
            <a:r>
              <a:rPr lang="en-US" sz="2400" dirty="0" smtClean="0"/>
              <a:t>He </a:t>
            </a:r>
            <a:r>
              <a:rPr lang="en-US" sz="2400" dirty="0"/>
              <a:t>brought deliverance once more through a </a:t>
            </a:r>
            <a:r>
              <a:rPr lang="en-US" sz="2400" dirty="0" smtClean="0"/>
              <a:t>blind, broken, </a:t>
            </a:r>
            <a:r>
              <a:rPr lang="en-US" sz="2400" dirty="0"/>
              <a:t>forgiven sinner!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5122" name="Picture 2" descr="http://4.bp.blogspot.com/-tC2s14PTf9o/UJ9iHBEMvcI/AAAAAAAAC3U/XX9y6nM7BJA/s1600/bible+prayers+god+heas+and+answ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1752600"/>
            <a:ext cx="3362325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495800" cy="45418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He </a:t>
            </a:r>
            <a:r>
              <a:rPr lang="en-US" sz="2400" dirty="0"/>
              <a:t>fought the Lord's battles by day, but broke the Lord's commandments by night.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He fell and was humiliated by his </a:t>
            </a:r>
            <a:r>
              <a:rPr lang="en-US" sz="2400" dirty="0" smtClean="0"/>
              <a:t>sin, but He </a:t>
            </a:r>
            <a:r>
              <a:rPr lang="en-US" sz="2400" dirty="0"/>
              <a:t>is counted as a hero of faith in the hall of fame in Hebrews </a:t>
            </a:r>
            <a:r>
              <a:rPr lang="en-US" sz="2400" dirty="0" smtClean="0"/>
              <a:t>11.</a:t>
            </a:r>
            <a:endParaRPr lang="en-US" sz="2400" dirty="0"/>
          </a:p>
        </p:txBody>
      </p:sp>
      <p:pic>
        <p:nvPicPr>
          <p:cNvPr id="3074" name="Picture 2" descr="http://www.virtualchurch.org/vchurch/samdeli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76400"/>
            <a:ext cx="3657600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23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law of a Nazarite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495800" cy="4541838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50000"/>
              </a:lnSpc>
            </a:pPr>
            <a:r>
              <a:rPr lang="en-US" sz="2400" dirty="0"/>
              <a:t>Not to drink </a:t>
            </a:r>
            <a:r>
              <a:rPr lang="en-US" sz="2400" dirty="0" smtClean="0"/>
              <a:t>wine:  Be </a:t>
            </a:r>
            <a:r>
              <a:rPr lang="en-US" sz="2400" dirty="0"/>
              <a:t>always in </a:t>
            </a:r>
            <a:r>
              <a:rPr lang="en-US" sz="2400" dirty="0" smtClean="0"/>
              <a:t>control</a:t>
            </a:r>
          </a:p>
          <a:p>
            <a:pPr lvl="0">
              <a:lnSpc>
                <a:spcPct val="150000"/>
              </a:lnSpc>
            </a:pPr>
            <a:r>
              <a:rPr lang="en-US" sz="2400" dirty="0" smtClean="0"/>
              <a:t>Not </a:t>
            </a:r>
            <a:r>
              <a:rPr lang="en-US" sz="2400" dirty="0"/>
              <a:t>to touch a dead </a:t>
            </a:r>
            <a:r>
              <a:rPr lang="en-US" sz="2400" dirty="0" smtClean="0"/>
              <a:t>body: Separate </a:t>
            </a:r>
            <a:r>
              <a:rPr lang="en-US" sz="2400" dirty="0"/>
              <a:t>from all </a:t>
            </a:r>
            <a:r>
              <a:rPr lang="en-US" sz="2400" dirty="0" smtClean="0"/>
              <a:t>defilement</a:t>
            </a:r>
          </a:p>
          <a:p>
            <a:pPr lvl="0">
              <a:lnSpc>
                <a:spcPct val="150000"/>
              </a:lnSpc>
            </a:pPr>
            <a:r>
              <a:rPr lang="en-US" sz="2400" dirty="0" smtClean="0"/>
              <a:t>Let </a:t>
            </a:r>
            <a:r>
              <a:rPr lang="en-US" sz="2400" dirty="0"/>
              <a:t>his hair grow </a:t>
            </a:r>
            <a:r>
              <a:rPr lang="en-US" sz="2400" dirty="0" smtClean="0"/>
              <a:t>unshaven: </a:t>
            </a:r>
            <a:br>
              <a:rPr lang="en-US" sz="2400" dirty="0" smtClean="0"/>
            </a:br>
            <a:r>
              <a:rPr lang="en-US" sz="2400" dirty="0" smtClean="0"/>
              <a:t>The Lord Christ </a:t>
            </a:r>
            <a:r>
              <a:rPr lang="en-US" sz="2400" dirty="0"/>
              <a:t>rules over him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“But </a:t>
            </a:r>
            <a:r>
              <a:rPr lang="en-US" sz="2400" dirty="0">
                <a:solidFill>
                  <a:srgbClr val="C00000"/>
                </a:solidFill>
              </a:rPr>
              <a:t>I want you to know that </a:t>
            </a:r>
            <a:r>
              <a:rPr lang="en-US" sz="2400" dirty="0" smtClean="0">
                <a:solidFill>
                  <a:srgbClr val="C00000"/>
                </a:solidFill>
              </a:rPr>
              <a:t>                                  the</a:t>
            </a:r>
            <a:r>
              <a:rPr lang="en-US" sz="2400" dirty="0">
                <a:solidFill>
                  <a:srgbClr val="C00000"/>
                </a:solidFill>
              </a:rPr>
              <a:t> </a:t>
            </a:r>
            <a:r>
              <a:rPr lang="en-US" sz="2400" b="1" dirty="0">
                <a:solidFill>
                  <a:srgbClr val="C00000"/>
                </a:solidFill>
              </a:rPr>
              <a:t>head</a:t>
            </a:r>
            <a:r>
              <a:rPr lang="en-US" sz="2400" dirty="0">
                <a:solidFill>
                  <a:srgbClr val="C00000"/>
                </a:solidFill>
              </a:rPr>
              <a:t> of every man is </a:t>
            </a:r>
            <a:r>
              <a:rPr lang="en-US" sz="2400" dirty="0" smtClean="0">
                <a:solidFill>
                  <a:srgbClr val="C00000"/>
                </a:solidFill>
              </a:rPr>
              <a:t>Christ”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-- </a:t>
            </a:r>
            <a:r>
              <a:rPr lang="en-US" sz="2400" dirty="0"/>
              <a:t>1 Corinthians </a:t>
            </a:r>
            <a:r>
              <a:rPr lang="en-US" sz="2400" dirty="0" smtClean="0"/>
              <a:t>11:3)</a:t>
            </a:r>
            <a:endParaRPr lang="en-US" sz="2400" dirty="0"/>
          </a:p>
        </p:txBody>
      </p:sp>
      <p:pic>
        <p:nvPicPr>
          <p:cNvPr id="4098" name="Picture 2" descr="http://traumwerk.stanford.edu/philolog/sam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438400"/>
            <a:ext cx="3478413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7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(1)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800600" cy="4999038"/>
          </a:xfrm>
        </p:spPr>
        <p:txBody>
          <a:bodyPr>
            <a:normAutofit fontScale="92500"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u="sng" dirty="0"/>
              <a:t>Dishonored his parents and </a:t>
            </a:r>
            <a:r>
              <a:rPr lang="en-US" sz="2400" u="sng" dirty="0" smtClean="0"/>
              <a:t>forsook their advice</a:t>
            </a:r>
            <a:r>
              <a:rPr lang="en-US" sz="2400" dirty="0"/>
              <a:t>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rgbClr val="C00000"/>
                </a:solidFill>
              </a:rPr>
              <a:t>“</a:t>
            </a:r>
            <a:r>
              <a:rPr lang="en-US" sz="2400" dirty="0">
                <a:solidFill>
                  <a:srgbClr val="C00000"/>
                </a:solidFill>
              </a:rPr>
              <a:t>Then his father and mother said to him, </a:t>
            </a:r>
            <a:r>
              <a:rPr lang="en-US" sz="2400" dirty="0" smtClean="0">
                <a:solidFill>
                  <a:srgbClr val="C00000"/>
                </a:solidFill>
              </a:rPr>
              <a:t>‘Is </a:t>
            </a:r>
            <a:r>
              <a:rPr lang="en-US" sz="2400" dirty="0">
                <a:solidFill>
                  <a:srgbClr val="C00000"/>
                </a:solidFill>
              </a:rPr>
              <a:t>there no woman among the daughters of your brethren, or among all my people, that you must go and get a wife from the uncircumcised Philistines</a:t>
            </a:r>
            <a:r>
              <a:rPr lang="en-US" sz="2400" dirty="0" smtClean="0">
                <a:solidFill>
                  <a:srgbClr val="C00000"/>
                </a:solidFill>
              </a:rPr>
              <a:t>?’” </a:t>
            </a:r>
            <a:r>
              <a:rPr lang="en-US" sz="2400" dirty="0" smtClean="0"/>
              <a:t>(Judges 14:3)</a:t>
            </a:r>
            <a:endParaRPr lang="en-US" sz="2400" dirty="0"/>
          </a:p>
        </p:txBody>
      </p:sp>
      <p:pic>
        <p:nvPicPr>
          <p:cNvPr id="5122" name="Picture 2" descr="http://www.vote29.com/newmyblog/wp-content/uploads/2012/06/disobedient-chil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09800"/>
            <a:ext cx="3924300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01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(2)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876800" cy="4541838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50000"/>
              </a:lnSpc>
              <a:buAutoNum type="arabicPeriod" startAt="2"/>
            </a:pPr>
            <a:r>
              <a:rPr lang="en-US" sz="2400" u="sng" dirty="0" smtClean="0"/>
              <a:t>He </a:t>
            </a:r>
            <a:r>
              <a:rPr lang="en-US" sz="2400" u="sng" dirty="0"/>
              <a:t>was led by what makes him feel good</a:t>
            </a:r>
            <a:r>
              <a:rPr lang="en-US" sz="2400" dirty="0"/>
              <a:t>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>
                <a:solidFill>
                  <a:srgbClr val="C00000"/>
                </a:solidFill>
              </a:rPr>
              <a:t>“</a:t>
            </a:r>
            <a:r>
              <a:rPr lang="en-US" sz="2400" dirty="0">
                <a:solidFill>
                  <a:srgbClr val="C00000"/>
                </a:solidFill>
              </a:rPr>
              <a:t>And Samson said to his father, </a:t>
            </a:r>
            <a:r>
              <a:rPr lang="en-US" sz="2400" dirty="0" smtClean="0">
                <a:solidFill>
                  <a:srgbClr val="C00000"/>
                </a:solidFill>
              </a:rPr>
              <a:t>‘Get </a:t>
            </a:r>
            <a:r>
              <a:rPr lang="en-US" sz="2400" dirty="0">
                <a:solidFill>
                  <a:srgbClr val="C00000"/>
                </a:solidFill>
              </a:rPr>
              <a:t>her for me, for she pleases me </a:t>
            </a:r>
            <a:r>
              <a:rPr lang="en-US" sz="2400" dirty="0" smtClean="0">
                <a:solidFill>
                  <a:srgbClr val="C00000"/>
                </a:solidFill>
              </a:rPr>
              <a:t>well’” </a:t>
            </a:r>
            <a:r>
              <a:rPr lang="en-US" sz="2400" dirty="0"/>
              <a:t>Judges 14:3</a:t>
            </a:r>
            <a:br>
              <a:rPr lang="en-US" sz="2400" dirty="0"/>
            </a:br>
            <a:r>
              <a:rPr lang="en-US" sz="2400" dirty="0"/>
              <a:t>- An undisciplined life is the cause of all tragedy and heartache around us</a:t>
            </a:r>
            <a:r>
              <a:rPr lang="en-US" sz="2400" dirty="0" smtClean="0"/>
              <a:t>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6146" name="Picture 2" descr="http://b.vimeocdn.com/ts/215/036/215036800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098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87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(3)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2400" dirty="0" smtClean="0"/>
              <a:t>- </a:t>
            </a:r>
            <a:r>
              <a:rPr lang="en-US" sz="2400" dirty="0"/>
              <a:t>His eyes did not see that he </a:t>
            </a:r>
            <a:r>
              <a:rPr lang="en-US" sz="2400" dirty="0" smtClean="0"/>
              <a:t>was </a:t>
            </a:r>
            <a:r>
              <a:rPr lang="en-US" sz="2400" dirty="0"/>
              <a:t>breaking his vow by associating with </a:t>
            </a:r>
            <a:r>
              <a:rPr lang="en-US" sz="2400" dirty="0" smtClean="0"/>
              <a:t>unbelievers </a:t>
            </a:r>
            <a:r>
              <a:rPr lang="en-US" sz="2400" dirty="0"/>
              <a:t>and marrying from among them.</a:t>
            </a:r>
            <a:br>
              <a:rPr lang="en-US" sz="2400" dirty="0"/>
            </a:br>
            <a:r>
              <a:rPr lang="en-US" sz="2400" dirty="0" smtClean="0"/>
              <a:t>- </a:t>
            </a:r>
            <a:r>
              <a:rPr lang="en-US" sz="2400" dirty="0"/>
              <a:t>He focused on the </a:t>
            </a:r>
            <a:r>
              <a:rPr lang="en-US" sz="2400" dirty="0" smtClean="0"/>
              <a:t>external, </a:t>
            </a:r>
            <a:r>
              <a:rPr lang="en-US" sz="2400" dirty="0"/>
              <a:t>not the </a:t>
            </a:r>
            <a:r>
              <a:rPr lang="en-US" sz="2400" dirty="0" smtClean="0"/>
              <a:t>internal.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- </a:t>
            </a:r>
            <a:r>
              <a:rPr lang="en-US" sz="2400" dirty="0"/>
              <a:t>He did not see the traps designed for him. He underestimated his enemies.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7170" name="Picture 2" descr="http://meredisciple.com/blog/wp-content/uploads/2011/06/eye2-250x2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81200"/>
            <a:ext cx="30670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43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(4)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257800" cy="4694238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2400" dirty="0" smtClean="0"/>
              <a:t>- </a:t>
            </a:r>
            <a:r>
              <a:rPr lang="en-US" sz="2400" dirty="0"/>
              <a:t>He did not see that God </a:t>
            </a:r>
            <a:r>
              <a:rPr lang="en-US" sz="2400" dirty="0" smtClean="0"/>
              <a:t>was </a:t>
            </a:r>
            <a:r>
              <a:rPr lang="en-US" sz="2400" dirty="0"/>
              <a:t>not pleased with what he was doing. God’s continuous support </a:t>
            </a:r>
            <a:r>
              <a:rPr lang="en-US" sz="2400" dirty="0" smtClean="0"/>
              <a:t>of him </a:t>
            </a:r>
            <a:r>
              <a:rPr lang="en-US" sz="2400" dirty="0"/>
              <a:t>made him </a:t>
            </a:r>
            <a:r>
              <a:rPr lang="en-US" sz="2400" dirty="0" smtClean="0"/>
              <a:t>believe </a:t>
            </a:r>
            <a:r>
              <a:rPr lang="en-US" sz="2400" dirty="0"/>
              <a:t>that he is </a:t>
            </a:r>
            <a:r>
              <a:rPr lang="en-US" sz="2400" dirty="0" smtClean="0"/>
              <a:t>doing </a:t>
            </a:r>
            <a:r>
              <a:rPr lang="en-US" sz="2400" dirty="0"/>
              <a:t>OK!</a:t>
            </a:r>
            <a:br>
              <a:rPr lang="en-US" sz="2400" dirty="0"/>
            </a:br>
            <a:r>
              <a:rPr lang="en-US" sz="2400" dirty="0"/>
              <a:t>- He did not realize that God departed from him: </a:t>
            </a:r>
            <a:r>
              <a:rPr lang="en-US" sz="2400" dirty="0" smtClean="0">
                <a:solidFill>
                  <a:srgbClr val="C00000"/>
                </a:solidFill>
              </a:rPr>
              <a:t>“‘I will </a:t>
            </a:r>
            <a:r>
              <a:rPr lang="en-US" sz="2400" dirty="0">
                <a:solidFill>
                  <a:srgbClr val="C00000"/>
                </a:solidFill>
              </a:rPr>
              <a:t>go out as before, at other times, and shake myself free</a:t>
            </a:r>
            <a:r>
              <a:rPr lang="en-US" sz="2400" dirty="0" smtClean="0">
                <a:solidFill>
                  <a:srgbClr val="C00000"/>
                </a:solidFill>
              </a:rPr>
              <a:t>!’ </a:t>
            </a:r>
            <a:r>
              <a:rPr lang="en-US" sz="2400" dirty="0">
                <a:solidFill>
                  <a:srgbClr val="C00000"/>
                </a:solidFill>
              </a:rPr>
              <a:t>But he did not know that the </a:t>
            </a:r>
            <a:r>
              <a:rPr lang="en-US" sz="2400" cap="small" dirty="0">
                <a:solidFill>
                  <a:srgbClr val="C00000"/>
                </a:solidFill>
              </a:rPr>
              <a:t>Lord</a:t>
            </a:r>
            <a:r>
              <a:rPr lang="en-US" sz="2400" dirty="0">
                <a:solidFill>
                  <a:srgbClr val="C00000"/>
                </a:solidFill>
              </a:rPr>
              <a:t> had departed from him” </a:t>
            </a:r>
            <a:r>
              <a:rPr lang="en-US" sz="2400" dirty="0"/>
              <a:t>Judges 16:20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8194" name="Picture 2" descr="http://1.bp.blogspot.com/_4udb4ir8HGA/TEhmyXYhNrI/AAAAAAAAAoc/6cGJn6REwz8/s1600/blind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226" y="2209801"/>
            <a:ext cx="342027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40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Samson’s downfall </a:t>
            </a:r>
            <a:r>
              <a:rPr lang="en-US" sz="1600" dirty="0" smtClean="0"/>
              <a:t>(5)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334484" cy="5151438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buAutoNum type="arabicPeriod" startAt="3"/>
            </a:pPr>
            <a:r>
              <a:rPr lang="en-US" sz="2000" u="sng" dirty="0" smtClean="0"/>
              <a:t>He </a:t>
            </a:r>
            <a:r>
              <a:rPr lang="en-US" sz="2000" u="sng" dirty="0"/>
              <a:t>allowed himself to be </a:t>
            </a:r>
            <a:r>
              <a:rPr lang="en-US" sz="2000" u="sng" dirty="0" smtClean="0"/>
              <a:t>subjected </a:t>
            </a:r>
            <a:r>
              <a:rPr lang="en-US" sz="2000" u="sng" dirty="0"/>
              <a:t>to manipulation:</a:t>
            </a:r>
            <a:br>
              <a:rPr lang="en-US" sz="2000" u="sng" dirty="0"/>
            </a:br>
            <a:r>
              <a:rPr lang="en-US" sz="2000" i="1" dirty="0" smtClean="0"/>
              <a:t>* </a:t>
            </a:r>
            <a:r>
              <a:rPr lang="en-US" sz="2000" i="1" dirty="0"/>
              <a:t>Stressing emotions: </a:t>
            </a:r>
            <a:r>
              <a:rPr lang="en-US" sz="2000" i="1" dirty="0" smtClean="0"/>
              <a:t>Affects our feelings</a:t>
            </a:r>
            <a:r>
              <a:rPr lang="en-US" sz="2000" i="1" dirty="0"/>
              <a:t/>
            </a:r>
            <a:br>
              <a:rPr lang="en-US" sz="2000" i="1" dirty="0"/>
            </a:br>
            <a:r>
              <a:rPr lang="en-US" sz="2000" i="1" dirty="0" smtClean="0"/>
              <a:t>     - </a:t>
            </a:r>
            <a:r>
              <a:rPr lang="en-US" sz="2000" dirty="0" smtClean="0">
                <a:solidFill>
                  <a:srgbClr val="C00000"/>
                </a:solidFill>
              </a:rPr>
              <a:t>“</a:t>
            </a:r>
            <a:r>
              <a:rPr lang="en-US" sz="2000" dirty="0">
                <a:solidFill>
                  <a:srgbClr val="C00000"/>
                </a:solidFill>
              </a:rPr>
              <a:t>Then Samson’s wife wept on him, and said, </a:t>
            </a:r>
            <a:r>
              <a:rPr lang="en-US" sz="2000" dirty="0" smtClean="0">
                <a:solidFill>
                  <a:srgbClr val="C00000"/>
                </a:solidFill>
              </a:rPr>
              <a:t>‘You </a:t>
            </a:r>
            <a:r>
              <a:rPr lang="en-US" sz="2000" dirty="0">
                <a:solidFill>
                  <a:srgbClr val="C00000"/>
                </a:solidFill>
              </a:rPr>
              <a:t>only hate me! You </a:t>
            </a:r>
            <a:r>
              <a:rPr lang="en-US" sz="2000" dirty="0" smtClean="0">
                <a:solidFill>
                  <a:srgbClr val="C00000"/>
                </a:solidFill>
              </a:rPr>
              <a:t>do </a:t>
            </a:r>
            <a:r>
              <a:rPr lang="en-US" sz="2000" dirty="0">
                <a:solidFill>
                  <a:srgbClr val="C00000"/>
                </a:solidFill>
              </a:rPr>
              <a:t>not love me! You have posed a riddle to the sons of my people, </a:t>
            </a:r>
            <a:r>
              <a:rPr lang="en-US" sz="2000" dirty="0" smtClean="0">
                <a:solidFill>
                  <a:srgbClr val="C00000"/>
                </a:solidFill>
              </a:rPr>
              <a:t>but </a:t>
            </a:r>
            <a:r>
              <a:rPr lang="en-US" sz="2000" dirty="0">
                <a:solidFill>
                  <a:srgbClr val="C00000"/>
                </a:solidFill>
              </a:rPr>
              <a:t>you have not explained it to </a:t>
            </a:r>
            <a:r>
              <a:rPr lang="en-US" sz="2000" dirty="0" smtClean="0">
                <a:solidFill>
                  <a:srgbClr val="C00000"/>
                </a:solidFill>
              </a:rPr>
              <a:t>me’” </a:t>
            </a:r>
            <a:r>
              <a:rPr lang="en-US" sz="2000" dirty="0"/>
              <a:t>Judges 14:16</a:t>
            </a:r>
            <a:br>
              <a:rPr lang="en-US" sz="2000" dirty="0"/>
            </a:br>
            <a:r>
              <a:rPr lang="en-US" sz="2000" dirty="0"/>
              <a:t>  </a:t>
            </a:r>
            <a:r>
              <a:rPr lang="en-US" sz="2000" dirty="0" smtClean="0"/>
              <a:t>   - </a:t>
            </a:r>
            <a:r>
              <a:rPr lang="en-US" sz="2000" dirty="0">
                <a:solidFill>
                  <a:srgbClr val="C00000"/>
                </a:solidFill>
              </a:rPr>
              <a:t>“Then she said to him, </a:t>
            </a:r>
            <a:r>
              <a:rPr lang="en-US" sz="2000" dirty="0" smtClean="0">
                <a:solidFill>
                  <a:srgbClr val="C00000"/>
                </a:solidFill>
              </a:rPr>
              <a:t>‘How </a:t>
            </a:r>
            <a:r>
              <a:rPr lang="en-US" sz="2000" dirty="0">
                <a:solidFill>
                  <a:srgbClr val="C00000"/>
                </a:solidFill>
              </a:rPr>
              <a:t>can you say, </a:t>
            </a:r>
            <a:r>
              <a:rPr lang="en-US" sz="2000" dirty="0" smtClean="0">
                <a:solidFill>
                  <a:srgbClr val="C00000"/>
                </a:solidFill>
              </a:rPr>
              <a:t>“I </a:t>
            </a:r>
            <a:r>
              <a:rPr lang="en-US" sz="2000" dirty="0">
                <a:solidFill>
                  <a:srgbClr val="C00000"/>
                </a:solidFill>
              </a:rPr>
              <a:t>love you</a:t>
            </a:r>
            <a:r>
              <a:rPr lang="en-US" sz="2000" dirty="0" smtClean="0">
                <a:solidFill>
                  <a:srgbClr val="C00000"/>
                </a:solidFill>
              </a:rPr>
              <a:t>,” </a:t>
            </a:r>
            <a:r>
              <a:rPr lang="en-US" sz="2000" dirty="0">
                <a:solidFill>
                  <a:srgbClr val="C00000"/>
                </a:solidFill>
              </a:rPr>
              <a:t>when your </a:t>
            </a:r>
            <a:r>
              <a:rPr lang="en-US" sz="2000" dirty="0" smtClean="0">
                <a:solidFill>
                  <a:srgbClr val="C00000"/>
                </a:solidFill>
              </a:rPr>
              <a:t>heart</a:t>
            </a:r>
            <a:r>
              <a:rPr lang="en-US" sz="2000" dirty="0">
                <a:solidFill>
                  <a:srgbClr val="C00000"/>
                </a:solidFill>
              </a:rPr>
              <a:t> is not with </a:t>
            </a:r>
            <a:r>
              <a:rPr lang="en-US" sz="2000" dirty="0" smtClean="0">
                <a:solidFill>
                  <a:srgbClr val="C00000"/>
                </a:solidFill>
              </a:rPr>
              <a:t>me’” </a:t>
            </a:r>
            <a:r>
              <a:rPr lang="en-US" sz="2000" dirty="0"/>
              <a:t>Judges </a:t>
            </a:r>
            <a:r>
              <a:rPr lang="en-US" sz="2000" dirty="0" smtClean="0"/>
              <a:t>16:15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9220" name="Picture 4" descr="http://media1.annabrixthomsen.com/2012/10/l_Blind_Date_3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284" y="2286000"/>
            <a:ext cx="3308337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1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100</TotalTime>
  <Words>718</Words>
  <Application>Microsoft Office PowerPoint</Application>
  <PresentationFormat>On-screen Show (4:3)</PresentationFormat>
  <Paragraphs>56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Trek</vt:lpstr>
      <vt:lpstr>Samson: A hero of faith</vt:lpstr>
      <vt:lpstr>PowerPoint Presentation</vt:lpstr>
      <vt:lpstr>PowerPoint Presentation</vt:lpstr>
      <vt:lpstr>The law of a Nazarite</vt:lpstr>
      <vt:lpstr>Samson’s downfall (1)</vt:lpstr>
      <vt:lpstr>Samson’s downfall (2)</vt:lpstr>
      <vt:lpstr>Samson’s downfall (3)</vt:lpstr>
      <vt:lpstr>Samson’s downfall (4)</vt:lpstr>
      <vt:lpstr>Samson’s downfall (5)</vt:lpstr>
      <vt:lpstr>Samson’s downfall (6)</vt:lpstr>
      <vt:lpstr>Samson’s downfall (7)</vt:lpstr>
      <vt:lpstr>Samson’s downfall (8)</vt:lpstr>
      <vt:lpstr>Samson’s downfall (9)</vt:lpstr>
      <vt:lpstr>Samson’s downfall (10)</vt:lpstr>
      <vt:lpstr>Samson’s faith (1)</vt:lpstr>
      <vt:lpstr>Samson’s faith (2)</vt:lpstr>
      <vt:lpstr>Samson’s faith (3)</vt:lpstr>
      <vt:lpstr>Samson’s faith (4)</vt:lpstr>
      <vt:lpstr>Satan’s role (1)</vt:lpstr>
      <vt:lpstr>Satan’s role (2)</vt:lpstr>
      <vt:lpstr>God’s restoring grace (1)</vt:lpstr>
      <vt:lpstr>God’s restoring grace (2)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Samson: A hero of faith</dc:title>
  <dc:creator>Fr. Younan William</dc:creator>
  <cp:lastModifiedBy>Awad, Peter(DCA)</cp:lastModifiedBy>
  <cp:revision>26</cp:revision>
  <dcterms:created xsi:type="dcterms:W3CDTF">2013-06-25T11:52:26Z</dcterms:created>
  <dcterms:modified xsi:type="dcterms:W3CDTF">2013-06-25T18:04:43Z</dcterms:modified>
</cp:coreProperties>
</file>