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27"/>
  </p:notesMasterIdLst>
  <p:sldIdLst>
    <p:sldId id="256" r:id="rId2"/>
    <p:sldId id="261" r:id="rId3"/>
    <p:sldId id="263" r:id="rId4"/>
    <p:sldId id="262" r:id="rId5"/>
    <p:sldId id="264" r:id="rId6"/>
    <p:sldId id="279" r:id="rId7"/>
    <p:sldId id="265" r:id="rId8"/>
    <p:sldId id="267" r:id="rId9"/>
    <p:sldId id="266" r:id="rId10"/>
    <p:sldId id="257" r:id="rId11"/>
    <p:sldId id="258" r:id="rId12"/>
    <p:sldId id="259" r:id="rId13"/>
    <p:sldId id="260" r:id="rId14"/>
    <p:sldId id="268" r:id="rId15"/>
    <p:sldId id="272" r:id="rId16"/>
    <p:sldId id="269" r:id="rId17"/>
    <p:sldId id="270" r:id="rId18"/>
    <p:sldId id="271" r:id="rId19"/>
    <p:sldId id="274" r:id="rId20"/>
    <p:sldId id="273" r:id="rId21"/>
    <p:sldId id="275" r:id="rId22"/>
    <p:sldId id="276" r:id="rId23"/>
    <p:sldId id="277" r:id="rId24"/>
    <p:sldId id="278" r:id="rId25"/>
    <p:sldId id="281" r:id="rId26"/>
  </p:sldIdLst>
  <p:sldSz cx="9144000" cy="6858000" type="screen4x3"/>
  <p:notesSz cx="7077075" cy="9393238"/>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804" y="-9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9900"/>
          </a:xfrm>
          <a:prstGeom prst="rect">
            <a:avLst/>
          </a:prstGeom>
        </p:spPr>
        <p:txBody>
          <a:bodyPr vert="horz" lIns="94110" tIns="47055" rIns="94110" bIns="47055"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4008438" y="0"/>
            <a:ext cx="3067050" cy="469900"/>
          </a:xfrm>
          <a:prstGeom prst="rect">
            <a:avLst/>
          </a:prstGeom>
        </p:spPr>
        <p:txBody>
          <a:bodyPr vert="horz" lIns="94110" tIns="47055" rIns="94110" bIns="47055" rtlCol="0"/>
          <a:lstStyle>
            <a:lvl1pPr algn="r" fontAlgn="auto">
              <a:spcBef>
                <a:spcPts val="0"/>
              </a:spcBef>
              <a:spcAft>
                <a:spcPts val="0"/>
              </a:spcAft>
              <a:defRPr sz="1200" smtClean="0">
                <a:latin typeface="+mn-lt"/>
                <a:cs typeface="+mn-cs"/>
              </a:defRPr>
            </a:lvl1pPr>
          </a:lstStyle>
          <a:p>
            <a:pPr>
              <a:defRPr/>
            </a:pPr>
            <a:fld id="{90B017B5-F86F-4099-9BFE-55B6AAF93615}" type="datetimeFigureOut">
              <a:rPr lang="en-US"/>
              <a:pPr>
                <a:defRPr/>
              </a:pPr>
              <a:t>6/22/2013</a:t>
            </a:fld>
            <a:endParaRPr lang="en-US"/>
          </a:p>
        </p:txBody>
      </p:sp>
      <p:sp>
        <p:nvSpPr>
          <p:cNvPr id="4" name="Slide Image Placeholder 3"/>
          <p:cNvSpPr>
            <a:spLocks noGrp="1" noRot="1" noChangeAspect="1"/>
          </p:cNvSpPr>
          <p:nvPr>
            <p:ph type="sldImg" idx="2"/>
          </p:nvPr>
        </p:nvSpPr>
        <p:spPr>
          <a:xfrm>
            <a:off x="1190625" y="704850"/>
            <a:ext cx="4695825" cy="3522663"/>
          </a:xfrm>
          <a:prstGeom prst="rect">
            <a:avLst/>
          </a:prstGeom>
          <a:noFill/>
          <a:ln w="12700">
            <a:solidFill>
              <a:prstClr val="black"/>
            </a:solidFill>
          </a:ln>
        </p:spPr>
        <p:txBody>
          <a:bodyPr vert="horz" lIns="94110" tIns="47055" rIns="94110" bIns="47055" rtlCol="0" anchor="ctr"/>
          <a:lstStyle/>
          <a:p>
            <a:pPr lvl="0"/>
            <a:endParaRPr lang="en-US" noProof="0"/>
          </a:p>
        </p:txBody>
      </p:sp>
      <p:sp>
        <p:nvSpPr>
          <p:cNvPr id="5" name="Notes Placeholder 4"/>
          <p:cNvSpPr>
            <a:spLocks noGrp="1"/>
          </p:cNvSpPr>
          <p:nvPr>
            <p:ph type="body" sz="quarter" idx="3"/>
          </p:nvPr>
        </p:nvSpPr>
        <p:spPr>
          <a:xfrm>
            <a:off x="708025" y="4462463"/>
            <a:ext cx="5661025" cy="4225925"/>
          </a:xfrm>
          <a:prstGeom prst="rect">
            <a:avLst/>
          </a:prstGeom>
        </p:spPr>
        <p:txBody>
          <a:bodyPr vert="horz" lIns="94110" tIns="47055" rIns="94110" bIns="4705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921750"/>
            <a:ext cx="3067050" cy="469900"/>
          </a:xfrm>
          <a:prstGeom prst="rect">
            <a:avLst/>
          </a:prstGeom>
        </p:spPr>
        <p:txBody>
          <a:bodyPr vert="horz" lIns="94110" tIns="47055" rIns="94110" bIns="47055"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4008438" y="8921750"/>
            <a:ext cx="3067050" cy="469900"/>
          </a:xfrm>
          <a:prstGeom prst="rect">
            <a:avLst/>
          </a:prstGeom>
        </p:spPr>
        <p:txBody>
          <a:bodyPr vert="horz" lIns="94110" tIns="47055" rIns="94110" bIns="47055" rtlCol="0" anchor="b"/>
          <a:lstStyle>
            <a:lvl1pPr algn="r" fontAlgn="auto">
              <a:spcBef>
                <a:spcPts val="0"/>
              </a:spcBef>
              <a:spcAft>
                <a:spcPts val="0"/>
              </a:spcAft>
              <a:defRPr sz="1200" smtClean="0">
                <a:latin typeface="+mn-lt"/>
                <a:cs typeface="+mn-cs"/>
              </a:defRPr>
            </a:lvl1pPr>
          </a:lstStyle>
          <a:p>
            <a:pPr>
              <a:defRPr/>
            </a:pPr>
            <a:fld id="{F4693CF3-2292-4E51-A9F2-4FB26D588A0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6E0B9A0-EE2C-40A2-B68A-B1A63BBB9950}" type="slidenum">
              <a:rPr lang="en-US">
                <a:cs typeface="Arial" charset="0"/>
              </a:rPr>
              <a:pPr fontAlgn="base">
                <a:spcBef>
                  <a:spcPct val="0"/>
                </a:spcBef>
                <a:spcAft>
                  <a:spcPct val="0"/>
                </a:spcAft>
              </a:pPr>
              <a:t>1</a:t>
            </a:fld>
            <a:endParaRPr lang="en-US">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37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428C50B-7818-4988-B05D-E18C8468C33C}" type="slidenum">
              <a:rPr lang="en-US">
                <a:cs typeface="Arial" charset="0"/>
              </a:rPr>
              <a:pPr fontAlgn="base">
                <a:spcBef>
                  <a:spcPct val="0"/>
                </a:spcBef>
                <a:spcAft>
                  <a:spcPct val="0"/>
                </a:spcAft>
              </a:pPr>
              <a:t>10</a:t>
            </a:fld>
            <a:endParaRPr lang="en-US">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58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C5B209C-ED33-4293-8CCD-FA60783FF04F}" type="slidenum">
              <a:rPr lang="en-US">
                <a:cs typeface="Arial" charset="0"/>
              </a:rPr>
              <a:pPr fontAlgn="base">
                <a:spcBef>
                  <a:spcPct val="0"/>
                </a:spcBef>
                <a:spcAft>
                  <a:spcPct val="0"/>
                </a:spcAft>
              </a:pPr>
              <a:t>11</a:t>
            </a:fld>
            <a:endParaRPr lang="en-US">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78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2167255-A621-4AD7-85D9-9016DBEEC0DE}" type="slidenum">
              <a:rPr lang="en-US">
                <a:cs typeface="Arial" charset="0"/>
              </a:rPr>
              <a:pPr fontAlgn="base">
                <a:spcBef>
                  <a:spcPct val="0"/>
                </a:spcBef>
                <a:spcAft>
                  <a:spcPct val="0"/>
                </a:spcAft>
              </a:pPr>
              <a:t>12</a:t>
            </a:fld>
            <a:endParaRPr lang="en-US">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993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77FD5C9-C263-4008-B4B1-DA25EE2287A7}" type="slidenum">
              <a:rPr lang="en-US">
                <a:cs typeface="Arial" charset="0"/>
              </a:rPr>
              <a:pPr fontAlgn="base">
                <a:spcBef>
                  <a:spcPct val="0"/>
                </a:spcBef>
                <a:spcAft>
                  <a:spcPct val="0"/>
                </a:spcAft>
              </a:pPr>
              <a:t>13</a:t>
            </a:fld>
            <a:endParaRPr lang="en-US">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1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9AEDDEB-9C72-4FF8-9171-48B5B0730A04}" type="slidenum">
              <a:rPr lang="en-US">
                <a:cs typeface="Arial" charset="0"/>
              </a:rPr>
              <a:pPr fontAlgn="base">
                <a:spcBef>
                  <a:spcPct val="0"/>
                </a:spcBef>
                <a:spcAft>
                  <a:spcPct val="0"/>
                </a:spcAft>
              </a:pPr>
              <a:t>14</a:t>
            </a:fld>
            <a:endParaRPr lang="en-US">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40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B34FCA9-CD34-4FFC-8FBF-CA5C6D3F7B4B}" type="slidenum">
              <a:rPr lang="en-US">
                <a:cs typeface="Arial" charset="0"/>
              </a:rPr>
              <a:pPr fontAlgn="base">
                <a:spcBef>
                  <a:spcPct val="0"/>
                </a:spcBef>
                <a:spcAft>
                  <a:spcPct val="0"/>
                </a:spcAft>
              </a:pPr>
              <a:t>15</a:t>
            </a:fld>
            <a:endParaRPr lang="en-US">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60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A48AEDF-2E62-4140-9189-1BC58CAEF982}" type="slidenum">
              <a:rPr lang="en-US">
                <a:cs typeface="Arial" charset="0"/>
              </a:rPr>
              <a:pPr fontAlgn="base">
                <a:spcBef>
                  <a:spcPct val="0"/>
                </a:spcBef>
                <a:spcAft>
                  <a:spcPct val="0"/>
                </a:spcAft>
              </a:pPr>
              <a:t>16</a:t>
            </a:fld>
            <a:endParaRPr lang="en-US">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p:spPr>
      </p:sp>
      <p:sp>
        <p:nvSpPr>
          <p:cNvPr id="481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81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44A6AB5-7153-43FB-8F2A-826ABF987E98}" type="slidenum">
              <a:rPr lang="en-US">
                <a:cs typeface="Arial" charset="0"/>
              </a:rPr>
              <a:pPr fontAlgn="base">
                <a:spcBef>
                  <a:spcPct val="0"/>
                </a:spcBef>
                <a:spcAft>
                  <a:spcPct val="0"/>
                </a:spcAft>
              </a:pPr>
              <a:t>17</a:t>
            </a:fld>
            <a:endParaRPr lang="en-US">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01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D48A3E1-B15A-41CA-89EB-FBE1139500EB}" type="slidenum">
              <a:rPr lang="en-US">
                <a:cs typeface="Arial" charset="0"/>
              </a:rPr>
              <a:pPr fontAlgn="base">
                <a:spcBef>
                  <a:spcPct val="0"/>
                </a:spcBef>
                <a:spcAft>
                  <a:spcPct val="0"/>
                </a:spcAft>
              </a:pPr>
              <a:t>18</a:t>
            </a:fld>
            <a:endParaRPr lang="en-US">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bwMode="auto">
          <a:noFill/>
          <a:ln>
            <a:solidFill>
              <a:srgbClr val="000000"/>
            </a:solidFill>
            <a:miter lim="800000"/>
            <a:headEnd/>
            <a:tailEnd/>
          </a:ln>
        </p:spPr>
      </p:sp>
      <p:sp>
        <p:nvSpPr>
          <p:cNvPr id="5222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22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F3D65C9-1ECB-4912-8126-321B37E9D776}" type="slidenum">
              <a:rPr lang="en-US">
                <a:cs typeface="Arial" charset="0"/>
              </a:rPr>
              <a:pPr fontAlgn="base">
                <a:spcBef>
                  <a:spcPct val="0"/>
                </a:spcBef>
                <a:spcAft>
                  <a:spcPct val="0"/>
                </a:spcAft>
              </a:pPr>
              <a:t>19</a:t>
            </a:fld>
            <a:endParaRPr lang="en-US">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74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3F140AC-8A76-4D70-986C-AF9404C246FD}" type="slidenum">
              <a:rPr lang="en-US">
                <a:cs typeface="Arial" charset="0"/>
              </a:rPr>
              <a:pPr fontAlgn="base">
                <a:spcBef>
                  <a:spcPct val="0"/>
                </a:spcBef>
                <a:spcAft>
                  <a:spcPct val="0"/>
                </a:spcAft>
              </a:pPr>
              <a:t>2</a:t>
            </a:fld>
            <a:endParaRPr lang="en-US">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42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B1A6126-CF25-4775-8B8B-C8050790B8A2}" type="slidenum">
              <a:rPr lang="en-US">
                <a:cs typeface="Arial" charset="0"/>
              </a:rPr>
              <a:pPr fontAlgn="base">
                <a:spcBef>
                  <a:spcPct val="0"/>
                </a:spcBef>
                <a:spcAft>
                  <a:spcPct val="0"/>
                </a:spcAft>
              </a:pPr>
              <a:t>20</a:t>
            </a:fld>
            <a:endParaRPr lang="en-US">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63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CC456B6-571C-4684-A8C5-3434C6CE5E0E}" type="slidenum">
              <a:rPr lang="en-US">
                <a:cs typeface="Arial" charset="0"/>
              </a:rPr>
              <a:pPr fontAlgn="base">
                <a:spcBef>
                  <a:spcPct val="0"/>
                </a:spcBef>
                <a:spcAft>
                  <a:spcPct val="0"/>
                </a:spcAft>
              </a:pPr>
              <a:t>21</a:t>
            </a:fld>
            <a:endParaRPr lang="en-US">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noFill/>
          <a:ln>
            <a:solidFill>
              <a:srgbClr val="000000"/>
            </a:solidFill>
            <a:miter lim="800000"/>
            <a:headEnd/>
            <a:tailEnd/>
          </a:ln>
        </p:spPr>
      </p:sp>
      <p:sp>
        <p:nvSpPr>
          <p:cNvPr id="5837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83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EC1E49D-8775-4887-B68D-E1793AD63F46}" type="slidenum">
              <a:rPr lang="en-US">
                <a:cs typeface="Arial" charset="0"/>
              </a:rPr>
              <a:pPr fontAlgn="base">
                <a:spcBef>
                  <a:spcPct val="0"/>
                </a:spcBef>
                <a:spcAft>
                  <a:spcPct val="0"/>
                </a:spcAft>
              </a:pPr>
              <a:t>22</a:t>
            </a:fld>
            <a:endParaRPr lang="en-US">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6041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DAEF69A-AB3C-4024-B25B-09B4985AD8F0}" type="slidenum">
              <a:rPr lang="en-US">
                <a:cs typeface="Arial" charset="0"/>
              </a:rPr>
              <a:pPr fontAlgn="base">
                <a:spcBef>
                  <a:spcPct val="0"/>
                </a:spcBef>
                <a:spcAft>
                  <a:spcPct val="0"/>
                </a:spcAft>
              </a:pPr>
              <a:t>23</a:t>
            </a:fld>
            <a:endParaRPr lang="en-US">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bwMode="auto">
          <a:noFill/>
          <a:ln>
            <a:solidFill>
              <a:srgbClr val="000000"/>
            </a:solidFill>
            <a:miter lim="800000"/>
            <a:headEnd/>
            <a:tailEnd/>
          </a:ln>
        </p:spPr>
      </p:sp>
      <p:sp>
        <p:nvSpPr>
          <p:cNvPr id="6246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6246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53D98A-EBA7-450F-BD1E-B484DB17EB50}" type="slidenum">
              <a:rPr lang="en-US">
                <a:cs typeface="Arial" charset="0"/>
              </a:rPr>
              <a:pPr fontAlgn="base">
                <a:spcBef>
                  <a:spcPct val="0"/>
                </a:spcBef>
                <a:spcAft>
                  <a:spcPct val="0"/>
                </a:spcAft>
              </a:pPr>
              <a:t>24</a:t>
            </a:fld>
            <a:endParaRPr lang="en-US">
              <a:cs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p:spPr>
      </p:sp>
      <p:sp>
        <p:nvSpPr>
          <p:cNvPr id="6451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6451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C7448F3-21D4-4899-8024-D8FE4A6396AA}" type="slidenum">
              <a:rPr lang="en-US">
                <a:cs typeface="Arial" charset="0"/>
              </a:rPr>
              <a:pPr fontAlgn="base">
                <a:spcBef>
                  <a:spcPct val="0"/>
                </a:spcBef>
                <a:spcAft>
                  <a:spcPct val="0"/>
                </a:spcAft>
              </a:pPr>
              <a:t>25</a:t>
            </a:fld>
            <a:endParaRPr lang="en-US">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94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B52ECC-B69B-4A42-B940-97F389D5B310}" type="slidenum">
              <a:rPr lang="en-US">
                <a:cs typeface="Arial" charset="0"/>
              </a:rPr>
              <a:pPr fontAlgn="base">
                <a:spcBef>
                  <a:spcPct val="0"/>
                </a:spcBef>
                <a:spcAft>
                  <a:spcPct val="0"/>
                </a:spcAft>
              </a:pPr>
              <a:t>3</a:t>
            </a:fld>
            <a:endParaRPr lang="en-US">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15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8195C59-2602-4CFF-A066-E701C4576C7C}" type="slidenum">
              <a:rPr lang="en-US">
                <a:cs typeface="Arial" charset="0"/>
              </a:rPr>
              <a:pPr fontAlgn="base">
                <a:spcBef>
                  <a:spcPct val="0"/>
                </a:spcBef>
                <a:spcAft>
                  <a:spcPct val="0"/>
                </a:spcAft>
              </a:pPr>
              <a:t>4</a:t>
            </a:fld>
            <a:endParaRPr lang="en-US">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F23FDBD-3028-4B31-9D87-EA85077792F4}" type="slidenum">
              <a:rPr lang="en-US">
                <a:cs typeface="Arial" charset="0"/>
              </a:rPr>
              <a:pPr fontAlgn="base">
                <a:spcBef>
                  <a:spcPct val="0"/>
                </a:spcBef>
                <a:spcAft>
                  <a:spcPct val="0"/>
                </a:spcAft>
              </a:pPr>
              <a:t>5</a:t>
            </a:fld>
            <a:endParaRPr lang="en-US">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60F0FAE-68D1-4E26-8F3A-55197E97781F}" type="slidenum">
              <a:rPr lang="en-US">
                <a:cs typeface="Arial" charset="0"/>
              </a:rPr>
              <a:pPr fontAlgn="base">
                <a:spcBef>
                  <a:spcPct val="0"/>
                </a:spcBef>
                <a:spcAft>
                  <a:spcPct val="0"/>
                </a:spcAft>
              </a:pPr>
              <a:t>6</a:t>
            </a:fld>
            <a:endParaRPr lang="en-US">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76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98F5CA1-3D91-4E92-8969-39AB860AFE75}" type="slidenum">
              <a:rPr lang="en-US">
                <a:cs typeface="Arial" charset="0"/>
              </a:rPr>
              <a:pPr fontAlgn="base">
                <a:spcBef>
                  <a:spcPct val="0"/>
                </a:spcBef>
                <a:spcAft>
                  <a:spcPct val="0"/>
                </a:spcAft>
              </a:pPr>
              <a:t>7</a:t>
            </a:fld>
            <a:endParaRPr lang="en-US">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96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887EDC5-B599-4079-B24E-8DF04A1E31CA}" type="slidenum">
              <a:rPr lang="en-US">
                <a:cs typeface="Arial" charset="0"/>
              </a:rPr>
              <a:pPr fontAlgn="base">
                <a:spcBef>
                  <a:spcPct val="0"/>
                </a:spcBef>
                <a:spcAft>
                  <a:spcPct val="0"/>
                </a:spcAft>
              </a:pPr>
              <a:t>8</a:t>
            </a:fld>
            <a:endParaRPr lang="en-US">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17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6977502-793D-46EB-83C0-BF1E408FB52D}" type="slidenum">
              <a:rPr lang="en-US">
                <a:cs typeface="Arial" charset="0"/>
              </a:rPr>
              <a:pPr fontAlgn="base">
                <a:spcBef>
                  <a:spcPct val="0"/>
                </a:spcBef>
                <a:spcAft>
                  <a:spcPct val="0"/>
                </a:spcAft>
              </a:pPr>
              <a:t>9</a:t>
            </a:fld>
            <a:endParaRPr lang="en-US">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4" name="Rectangle 6"/>
          <p:cNvSpPr/>
          <p:nvPr/>
        </p:nvSpPr>
        <p:spPr>
          <a:xfrm>
            <a:off x="7010400" y="152400"/>
            <a:ext cx="1981200" cy="65563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7"/>
          <p:cNvSpPr/>
          <p:nvPr/>
        </p:nvSpPr>
        <p:spPr>
          <a:xfrm>
            <a:off x="152400" y="153988"/>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Subtitle 2"/>
          <p:cNvSpPr>
            <a:spLocks noGrp="1"/>
          </p:cNvSpPr>
          <p:nvPr>
            <p:ph type="subTitle" idx="1"/>
          </p:nvPr>
        </p:nvSpPr>
        <p:spPr>
          <a:xfrm>
            <a:off x="7010400" y="2052960"/>
            <a:ext cx="1981200" cy="1828800"/>
          </a:xfrm>
        </p:spPr>
        <p:txBody>
          <a:bodyPr anchor="ct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smtClean="0"/>
              <a:t>Click to edit Master title style</a:t>
            </a:r>
            <a:endParaRPr lang="en-US" dirty="0"/>
          </a:p>
        </p:txBody>
      </p:sp>
      <p:sp>
        <p:nvSpPr>
          <p:cNvPr id="6" name="Date Placeholder 9"/>
          <p:cNvSpPr>
            <a:spLocks noGrp="1"/>
          </p:cNvSpPr>
          <p:nvPr>
            <p:ph type="dt" sz="half" idx="10"/>
          </p:nvPr>
        </p:nvSpPr>
        <p:spPr/>
        <p:txBody>
          <a:bodyPr/>
          <a:lstStyle>
            <a:lvl1pPr>
              <a:defRPr smtClean="0">
                <a:solidFill>
                  <a:schemeClr val="bg2"/>
                </a:solidFill>
              </a:defRPr>
            </a:lvl1pPr>
          </a:lstStyle>
          <a:p>
            <a:pPr>
              <a:defRPr/>
            </a:pPr>
            <a:fld id="{A6B3E564-7538-41A8-80C5-EEA21C742CD9}" type="datetimeFigureOut">
              <a:rPr lang="en-US"/>
              <a:pPr>
                <a:defRPr/>
              </a:pPr>
              <a:t>6/22/2013</a:t>
            </a:fld>
            <a:endParaRPr lang="en-US"/>
          </a:p>
        </p:txBody>
      </p:sp>
      <p:sp>
        <p:nvSpPr>
          <p:cNvPr id="7" name="Slide Number Placeholder 10"/>
          <p:cNvSpPr>
            <a:spLocks noGrp="1"/>
          </p:cNvSpPr>
          <p:nvPr>
            <p:ph type="sldNum" sz="quarter" idx="11"/>
          </p:nvPr>
        </p:nvSpPr>
        <p:spPr/>
        <p:txBody>
          <a:bodyPr/>
          <a:lstStyle>
            <a:lvl1pPr>
              <a:defRPr smtClean="0">
                <a:solidFill>
                  <a:srgbClr val="FFFFFF"/>
                </a:solidFill>
              </a:defRPr>
            </a:lvl1pPr>
          </a:lstStyle>
          <a:p>
            <a:pPr>
              <a:defRPr/>
            </a:pPr>
            <a:fld id="{F544983C-F771-4BA6-A2E3-D3A46185C1B8}" type="slidenum">
              <a:rPr lang="en-US"/>
              <a:pPr>
                <a:defRPr/>
              </a:pPr>
              <a:t>‹#›</a:t>
            </a:fld>
            <a:endParaRPr lang="en-US"/>
          </a:p>
        </p:txBody>
      </p:sp>
      <p:sp>
        <p:nvSpPr>
          <p:cNvPr id="8" name="Footer Placeholder 11"/>
          <p:cNvSpPr>
            <a:spLocks noGrp="1"/>
          </p:cNvSpPr>
          <p:nvPr>
            <p:ph type="ftr" sz="quarter" idx="12"/>
          </p:nvPr>
        </p:nvSpPr>
        <p:spPr/>
        <p:txBody>
          <a:bodyPr/>
          <a:lstStyle>
            <a:lvl1pPr>
              <a:defRPr>
                <a:solidFill>
                  <a:schemeClr val="bg2"/>
                </a:solidFill>
              </a:defRPr>
            </a:lvl1pPr>
          </a:lstStyle>
          <a:p>
            <a:pPr>
              <a:defRPr/>
            </a:pPr>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37E304E-C953-475B-BEF0-B18714A6F77A}" type="datetimeFigureOut">
              <a:rPr lang="en-US"/>
              <a:pPr>
                <a:defRPr/>
              </a:pPr>
              <a:t>6/22/2013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ln/>
        </p:spPr>
        <p:txBody>
          <a:bodyPr/>
          <a:lstStyle>
            <a:lvl1pPr>
              <a:defRPr/>
            </a:lvl1pPr>
          </a:lstStyle>
          <a:p>
            <a:pPr>
              <a:defRPr/>
            </a:pPr>
            <a:fld id="{3145AADD-1D80-46A2-8903-DDF51738715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showMasterPhAnim="0" type="vertTitleAndTx" preserve="1">
  <p:cSld name="Vertical Title and Text">
    <p:spTree>
      <p:nvGrpSpPr>
        <p:cNvPr id="1" name=""/>
        <p:cNvGrpSpPr/>
        <p:nvPr/>
      </p:nvGrpSpPr>
      <p:grpSpPr>
        <a:xfrm>
          <a:off x="0" y="0"/>
          <a:ext cx="0" cy="0"/>
          <a:chOff x="0" y="0"/>
          <a:chExt cx="0" cy="0"/>
        </a:xfrm>
      </p:grpSpPr>
      <p:sp>
        <p:nvSpPr>
          <p:cNvPr id="4" name="Rectangle 6"/>
          <p:cNvSpPr/>
          <p:nvPr/>
        </p:nvSpPr>
        <p:spPr>
          <a:xfrm>
            <a:off x="152400" y="147638"/>
            <a:ext cx="6705600" cy="65563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7"/>
          <p:cNvSpPr/>
          <p:nvPr/>
        </p:nvSpPr>
        <p:spPr>
          <a:xfrm>
            <a:off x="7010400" y="147638"/>
            <a:ext cx="1955800" cy="65563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Date Placeholder 3"/>
          <p:cNvSpPr>
            <a:spLocks noGrp="1"/>
          </p:cNvSpPr>
          <p:nvPr>
            <p:ph type="dt" sz="half" idx="10"/>
          </p:nvPr>
        </p:nvSpPr>
        <p:spPr/>
        <p:txBody>
          <a:bodyPr/>
          <a:lstStyle>
            <a:lvl1pPr>
              <a:defRPr/>
            </a:lvl1pPr>
          </a:lstStyle>
          <a:p>
            <a:pPr>
              <a:defRPr/>
            </a:pPr>
            <a:fld id="{39354C1D-3FB9-46A2-81CB-9909A98AB2A1}" type="datetimeFigureOut">
              <a:rPr lang="en-US"/>
              <a:pPr>
                <a:defRPr/>
              </a:pPr>
              <a:t>6/22/2013</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smtClean="0">
                <a:solidFill>
                  <a:schemeClr val="bg2"/>
                </a:solidFill>
              </a:defRPr>
            </a:lvl1pPr>
          </a:lstStyle>
          <a:p>
            <a:pPr>
              <a:defRPr/>
            </a:pPr>
            <a:fld id="{F73B93DD-7F17-43A6-A006-414D1D183CAF}"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800"/>
            </a:lvl1pPr>
            <a:lvl2pPr>
              <a:defRPr sz="2400"/>
            </a:lvl2pPr>
            <a:lvl3pPr>
              <a:defRPr sz="2000"/>
            </a:lvl3pPr>
            <a:lvl4pPr>
              <a:defRPr sz="18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6"/>
          <p:cNvSpPr>
            <a:spLocks noGrp="1"/>
          </p:cNvSpPr>
          <p:nvPr>
            <p:ph type="title"/>
          </p:nvPr>
        </p:nvSpPr>
        <p:spPr/>
        <p:txBody>
          <a:bodyPr/>
          <a:lstStyle/>
          <a:p>
            <a:r>
              <a:rPr lang="en-US" smtClean="0"/>
              <a:t>Click to edit Master title style</a:t>
            </a:r>
            <a:endParaRPr lang="en-US"/>
          </a:p>
        </p:txBody>
      </p:sp>
      <p:sp>
        <p:nvSpPr>
          <p:cNvPr id="4" name="Date Placeholder 3"/>
          <p:cNvSpPr>
            <a:spLocks noGrp="1"/>
          </p:cNvSpPr>
          <p:nvPr>
            <p:ph type="dt" sz="half" idx="10"/>
          </p:nvPr>
        </p:nvSpPr>
        <p:spPr/>
        <p:txBody>
          <a:bodyPr/>
          <a:lstStyle>
            <a:lvl1pPr>
              <a:defRPr/>
            </a:lvl1pPr>
          </a:lstStyle>
          <a:p>
            <a:pPr>
              <a:defRPr/>
            </a:pPr>
            <a:fld id="{A9829672-6EEB-446A-B0D1-078CDDD5C6C8}" type="datetimeFigureOut">
              <a:rPr lang="en-US"/>
              <a:pPr>
                <a:defRPr/>
              </a:pPr>
              <a:t>6/22/2013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ln/>
        </p:spPr>
        <p:txBody>
          <a:bodyPr/>
          <a:lstStyle>
            <a:lvl1pPr>
              <a:defRPr/>
            </a:lvl1pPr>
          </a:lstStyle>
          <a:p>
            <a:pPr>
              <a:defRPr/>
            </a:pPr>
            <a:fld id="{01B6EE81-39EE-4371-A9D1-2DDBD5092AE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showMasterPhAnim="0" type="secHead" preserve="1">
  <p:cSld name="Section Header">
    <p:spTree>
      <p:nvGrpSpPr>
        <p:cNvPr id="1" name=""/>
        <p:cNvGrpSpPr/>
        <p:nvPr/>
      </p:nvGrpSpPr>
      <p:grpSpPr>
        <a:xfrm>
          <a:off x="0" y="0"/>
          <a:ext cx="0" cy="0"/>
          <a:chOff x="0" y="0"/>
          <a:chExt cx="0" cy="0"/>
        </a:xfrm>
      </p:grpSpPr>
      <p:sp>
        <p:nvSpPr>
          <p:cNvPr id="4" name="Rectangle 6"/>
          <p:cNvSpPr/>
          <p:nvPr/>
        </p:nvSpPr>
        <p:spPr>
          <a:xfrm>
            <a:off x="7010400" y="152400"/>
            <a:ext cx="1981200" cy="65563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7"/>
          <p:cNvSpPr/>
          <p:nvPr/>
        </p:nvSpPr>
        <p:spPr>
          <a:xfrm>
            <a:off x="152400" y="153988"/>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n-US" smtClean="0"/>
              <a:t>Click to edit Master title style</a:t>
            </a:r>
            <a:endParaRPr lang="en-US" dirty="0"/>
          </a:p>
        </p:txBody>
      </p:sp>
      <p:sp>
        <p:nvSpPr>
          <p:cNvPr id="6" name="Date Placeholder 8"/>
          <p:cNvSpPr>
            <a:spLocks noGrp="1"/>
          </p:cNvSpPr>
          <p:nvPr>
            <p:ph type="dt" sz="half" idx="10"/>
          </p:nvPr>
        </p:nvSpPr>
        <p:spPr/>
        <p:txBody>
          <a:bodyPr/>
          <a:lstStyle>
            <a:lvl1pPr>
              <a:defRPr smtClean="0">
                <a:solidFill>
                  <a:srgbClr val="FFFFFF"/>
                </a:solidFill>
              </a:defRPr>
            </a:lvl1pPr>
          </a:lstStyle>
          <a:p>
            <a:pPr>
              <a:defRPr/>
            </a:pPr>
            <a:fld id="{CDB4C609-06BE-4491-93FD-2684153360D3}" type="datetimeFigureOut">
              <a:rPr lang="en-US"/>
              <a:pPr>
                <a:defRPr/>
              </a:pPr>
              <a:t>6/22/2013</a:t>
            </a:fld>
            <a:endParaRPr lang="en-US"/>
          </a:p>
        </p:txBody>
      </p:sp>
      <p:sp>
        <p:nvSpPr>
          <p:cNvPr id="7" name="Slide Number Placeholder 9"/>
          <p:cNvSpPr>
            <a:spLocks noGrp="1"/>
          </p:cNvSpPr>
          <p:nvPr>
            <p:ph type="sldNum" sz="quarter" idx="11"/>
          </p:nvPr>
        </p:nvSpPr>
        <p:spPr/>
        <p:txBody>
          <a:bodyPr/>
          <a:lstStyle>
            <a:lvl1pPr>
              <a:defRPr smtClean="0">
                <a:solidFill>
                  <a:schemeClr val="bg2"/>
                </a:solidFill>
              </a:defRPr>
            </a:lvl1pPr>
          </a:lstStyle>
          <a:p>
            <a:pPr>
              <a:defRPr/>
            </a:pPr>
            <a:fld id="{FD1C8944-8204-4BC9-B656-9F4CF5DB0139}" type="slidenum">
              <a:rPr lang="en-US"/>
              <a:pPr>
                <a:defRPr/>
              </a:pPr>
              <a:t>‹#›</a:t>
            </a:fld>
            <a:endParaRPr lang="en-US"/>
          </a:p>
        </p:txBody>
      </p:sp>
      <p:sp>
        <p:nvSpPr>
          <p:cNvPr id="8" name="Footer Placeholder 10"/>
          <p:cNvSpPr>
            <a:spLocks noGrp="1"/>
          </p:cNvSpPr>
          <p:nvPr>
            <p:ph type="ftr" sz="quarter" idx="12"/>
          </p:nvPr>
        </p:nvSpPr>
        <p:spPr/>
        <p:txBody>
          <a:bodyPr/>
          <a:lstStyle>
            <a:lvl1pPr>
              <a:defRPr>
                <a:solidFill>
                  <a:srgbClr val="FFFFFF"/>
                </a:solidFill>
              </a:defRPr>
            </a:lvl1pPr>
          </a:lstStyle>
          <a:p>
            <a:pPr>
              <a:defRPr/>
            </a:pPr>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
        <p:nvSpPr>
          <p:cNvPr id="5" name="Date Placeholder 3"/>
          <p:cNvSpPr>
            <a:spLocks noGrp="1"/>
          </p:cNvSpPr>
          <p:nvPr>
            <p:ph type="dt" sz="half" idx="10"/>
          </p:nvPr>
        </p:nvSpPr>
        <p:spPr/>
        <p:txBody>
          <a:bodyPr/>
          <a:lstStyle>
            <a:lvl1pPr>
              <a:defRPr/>
            </a:lvl1pPr>
          </a:lstStyle>
          <a:p>
            <a:pPr>
              <a:defRPr/>
            </a:pPr>
            <a:fld id="{1A43CCA9-D277-4F40-BADD-B673B98E5B44}" type="datetimeFigureOut">
              <a:rPr lang="en-US"/>
              <a:pPr>
                <a:defRPr/>
              </a:pPr>
              <a:t>6/22/2013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a:ln/>
        </p:spPr>
        <p:txBody>
          <a:bodyPr/>
          <a:lstStyle>
            <a:lvl1pPr>
              <a:defRPr/>
            </a:lvl1pPr>
          </a:lstStyle>
          <a:p>
            <a:pPr>
              <a:defRPr/>
            </a:pPr>
            <a:fld id="{F6A12303-E6D3-4905-8917-022D08334D1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p:txBody>
          <a:bodyPr/>
          <a:lstStyle/>
          <a:p>
            <a:r>
              <a:rPr lang="en-US" smtClean="0"/>
              <a:t>Click to edit Master title style</a:t>
            </a:r>
            <a:endParaRPr lang="en-US"/>
          </a:p>
        </p:txBody>
      </p:sp>
      <p:sp>
        <p:nvSpPr>
          <p:cNvPr id="7" name="Date Placeholder 3"/>
          <p:cNvSpPr>
            <a:spLocks noGrp="1"/>
          </p:cNvSpPr>
          <p:nvPr>
            <p:ph type="dt" sz="half" idx="10"/>
          </p:nvPr>
        </p:nvSpPr>
        <p:spPr/>
        <p:txBody>
          <a:bodyPr/>
          <a:lstStyle>
            <a:lvl1pPr>
              <a:defRPr/>
            </a:lvl1pPr>
          </a:lstStyle>
          <a:p>
            <a:pPr>
              <a:defRPr/>
            </a:pPr>
            <a:fld id="{CC6B0CD0-59C2-4D11-83F1-271F4788930E}" type="datetimeFigureOut">
              <a:rPr lang="en-US"/>
              <a:pPr>
                <a:defRPr/>
              </a:pPr>
              <a:t>6/22/2013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a:ln/>
        </p:spPr>
        <p:txBody>
          <a:bodyPr/>
          <a:lstStyle>
            <a:lvl1pPr>
              <a:defRPr/>
            </a:lvl1pPr>
          </a:lstStyle>
          <a:p>
            <a:pPr>
              <a:defRPr/>
            </a:pPr>
            <a:fld id="{0D7D4FB8-5534-4496-8516-CB8A76D4A70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93A2515-1015-4755-AE1E-11543A29C229}" type="datetimeFigureOut">
              <a:rPr lang="en-US"/>
              <a:pPr>
                <a:defRPr/>
              </a:pPr>
              <a:t>6/22/2013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ln/>
        </p:spPr>
        <p:txBody>
          <a:bodyPr/>
          <a:lstStyle>
            <a:lvl1pPr>
              <a:defRPr/>
            </a:lvl1pPr>
          </a:lstStyle>
          <a:p>
            <a:pPr>
              <a:defRPr/>
            </a:pPr>
            <a:fld id="{AF62BABC-3FC2-4EC4-8A49-566CB3FF773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type="blank" preserve="1">
  <p:cSld name="Blank">
    <p:spTree>
      <p:nvGrpSpPr>
        <p:cNvPr id="1" name=""/>
        <p:cNvGrpSpPr/>
        <p:nvPr/>
      </p:nvGrpSpPr>
      <p:grpSpPr>
        <a:xfrm>
          <a:off x="0" y="0"/>
          <a:ext cx="0" cy="0"/>
          <a:chOff x="0" y="0"/>
          <a:chExt cx="0" cy="0"/>
        </a:xfrm>
      </p:grpSpPr>
      <p:sp>
        <p:nvSpPr>
          <p:cNvPr id="2" name="Rectangle 4"/>
          <p:cNvSpPr/>
          <p:nvPr/>
        </p:nvSpPr>
        <p:spPr>
          <a:xfrm>
            <a:off x="152400" y="150813"/>
            <a:ext cx="8831263" cy="65563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Date Placeholder 1"/>
          <p:cNvSpPr>
            <a:spLocks noGrp="1"/>
          </p:cNvSpPr>
          <p:nvPr>
            <p:ph type="dt" sz="half" idx="10"/>
          </p:nvPr>
        </p:nvSpPr>
        <p:spPr/>
        <p:txBody>
          <a:bodyPr/>
          <a:lstStyle>
            <a:lvl1pPr>
              <a:defRPr/>
            </a:lvl1pPr>
          </a:lstStyle>
          <a:p>
            <a:pPr>
              <a:defRPr/>
            </a:pPr>
            <a:fld id="{6A474670-BBE4-468A-89B6-8A3D5210A608}" type="datetimeFigureOut">
              <a:rPr lang="en-US"/>
              <a:pPr>
                <a:defRPr/>
              </a:pPr>
              <a:t>6/22/2013</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3"/>
          <p:cNvSpPr>
            <a:spLocks noGrp="1"/>
          </p:cNvSpPr>
          <p:nvPr>
            <p:ph type="sldNum" sz="quarter" idx="12"/>
          </p:nvPr>
        </p:nvSpPr>
        <p:spPr/>
        <p:txBody>
          <a:bodyPr/>
          <a:lstStyle>
            <a:lvl1pPr>
              <a:defRPr/>
            </a:lvl1pPr>
          </a:lstStyle>
          <a:p>
            <a:pPr>
              <a:defRPr/>
            </a:pPr>
            <a:fld id="{8CE05118-168B-4D41-8421-9D49B9BD5D1D}"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showMasterPhAnim="0" type="objTx" preserve="1">
  <p:cSld name="Content with Caption">
    <p:bg>
      <p:bgRef idx="1001">
        <a:schemeClr val="bg2"/>
      </p:bgRef>
    </p:bg>
    <p:spTree>
      <p:nvGrpSpPr>
        <p:cNvPr id="1" name=""/>
        <p:cNvGrpSpPr/>
        <p:nvPr/>
      </p:nvGrpSpPr>
      <p:grpSpPr>
        <a:xfrm>
          <a:off x="0" y="0"/>
          <a:ext cx="0" cy="0"/>
          <a:chOff x="0" y="0"/>
          <a:chExt cx="0" cy="0"/>
        </a:xfrm>
      </p:grpSpPr>
      <p:sp>
        <p:nvSpPr>
          <p:cNvPr id="5"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7"/>
          <p:cNvSpPr/>
          <p:nvPr/>
        </p:nvSpPr>
        <p:spPr>
          <a:xfrm>
            <a:off x="7010400" y="150813"/>
            <a:ext cx="1981200" cy="65563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7"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smtClean="0"/>
              <a:t>Click to edit Master title style</a:t>
            </a:r>
            <a:endParaRPr lang="en-US" dirty="0"/>
          </a:p>
        </p:txBody>
      </p:sp>
      <p:sp>
        <p:nvSpPr>
          <p:cNvPr id="8" name="Date Placeholder 4"/>
          <p:cNvSpPr>
            <a:spLocks noGrp="1"/>
          </p:cNvSpPr>
          <p:nvPr>
            <p:ph type="dt" sz="half" idx="10"/>
          </p:nvPr>
        </p:nvSpPr>
        <p:spPr/>
        <p:txBody>
          <a:bodyPr/>
          <a:lstStyle>
            <a:lvl1pPr>
              <a:defRPr/>
            </a:lvl1pPr>
          </a:lstStyle>
          <a:p>
            <a:pPr>
              <a:defRPr/>
            </a:pPr>
            <a:fld id="{E31D6067-A290-41C9-B8B6-17BBF0EB1460}" type="datetimeFigureOut">
              <a:rPr lang="en-US"/>
              <a:pPr>
                <a:defRPr/>
              </a:pPr>
              <a:t>6/22/2013</a:t>
            </a:fld>
            <a:endParaRPr lang="en-US"/>
          </a:p>
        </p:txBody>
      </p:sp>
      <p:sp>
        <p:nvSpPr>
          <p:cNvPr id="9" name="Footer Placeholder 5"/>
          <p:cNvSpPr>
            <a:spLocks noGrp="1"/>
          </p:cNvSpPr>
          <p:nvPr>
            <p:ph type="ftr" sz="quarter" idx="11"/>
          </p:nvPr>
        </p:nvSpPr>
        <p:spPr/>
        <p:txBody>
          <a:bodyPr/>
          <a:lstStyle>
            <a:lvl1pPr>
              <a:defRPr/>
            </a:lvl1pPr>
          </a:lstStyle>
          <a:p>
            <a:pPr>
              <a:defRPr/>
            </a:pPr>
            <a:endParaRPr lang="en-US"/>
          </a:p>
        </p:txBody>
      </p:sp>
      <p:sp>
        <p:nvSpPr>
          <p:cNvPr id="10" name="Slide Number Placeholder 6"/>
          <p:cNvSpPr>
            <a:spLocks noGrp="1"/>
          </p:cNvSpPr>
          <p:nvPr>
            <p:ph type="sldNum" sz="quarter" idx="12"/>
          </p:nvPr>
        </p:nvSpPr>
        <p:spPr/>
        <p:txBody>
          <a:bodyPr/>
          <a:lstStyle>
            <a:lvl1pPr>
              <a:defRPr smtClean="0">
                <a:solidFill>
                  <a:srgbClr val="FFFFFF"/>
                </a:solidFill>
              </a:defRPr>
            </a:lvl1pPr>
          </a:lstStyle>
          <a:p>
            <a:pPr>
              <a:defRPr/>
            </a:pPr>
            <a:fld id="{22C41CFB-A6F8-4750-B928-F8A38423FDA4}"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showMasterPhAnim="0" type="picTx" preserve="1">
  <p:cSld name="Picture with Caption">
    <p:bg>
      <p:bgRef idx="1001">
        <a:schemeClr val="bg2"/>
      </p:bgRef>
    </p:bg>
    <p:spTree>
      <p:nvGrpSpPr>
        <p:cNvPr id="1" name=""/>
        <p:cNvGrpSpPr/>
        <p:nvPr/>
      </p:nvGrpSpPr>
      <p:grpSpPr>
        <a:xfrm>
          <a:off x="0" y="0"/>
          <a:ext cx="0" cy="0"/>
          <a:chOff x="0" y="0"/>
          <a:chExt cx="0" cy="0"/>
        </a:xfrm>
      </p:grpSpPr>
      <p:sp>
        <p:nvSpPr>
          <p:cNvPr id="5"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6" name="Rectangle 8"/>
          <p:cNvSpPr/>
          <p:nvPr/>
        </p:nvSpPr>
        <p:spPr>
          <a:xfrm>
            <a:off x="7010400" y="150813"/>
            <a:ext cx="1981200" cy="65563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smtClean="0"/>
              <a:t>Click to edit Master title style</a:t>
            </a:r>
            <a:endParaRPr lang="en-US" dirty="0"/>
          </a:p>
        </p:txBody>
      </p:sp>
      <p:sp>
        <p:nvSpPr>
          <p:cNvPr id="7" name="Date Placeholder 4"/>
          <p:cNvSpPr>
            <a:spLocks noGrp="1"/>
          </p:cNvSpPr>
          <p:nvPr>
            <p:ph type="dt" sz="half" idx="10"/>
          </p:nvPr>
        </p:nvSpPr>
        <p:spPr/>
        <p:txBody>
          <a:bodyPr/>
          <a:lstStyle>
            <a:lvl1pPr>
              <a:defRPr/>
            </a:lvl1pPr>
          </a:lstStyle>
          <a:p>
            <a:pPr>
              <a:defRPr/>
            </a:pPr>
            <a:fld id="{4F333869-D214-421E-97FB-97BB4C013E34}" type="datetimeFigureOut">
              <a:rPr lang="en-US"/>
              <a:pPr>
                <a:defRPr/>
              </a:pPr>
              <a:t>6/22/2013</a:t>
            </a:fld>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86351330-BF44-41F9-AA9D-6CF800560760}"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5125"/>
            <a:ext cx="8831263" cy="50450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152400" y="152400"/>
            <a:ext cx="8813800" cy="1346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Placeholder 1"/>
          <p:cNvSpPr>
            <a:spLocks noGrp="1"/>
          </p:cNvSpPr>
          <p:nvPr>
            <p:ph type="title"/>
          </p:nvPr>
        </p:nvSpPr>
        <p:spPr>
          <a:xfrm>
            <a:off x="381000" y="355600"/>
            <a:ext cx="8382000" cy="10541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719263"/>
            <a:ext cx="8407400" cy="44069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71475" y="6356350"/>
            <a:ext cx="2133600" cy="274638"/>
          </a:xfrm>
          <a:prstGeom prst="rect">
            <a:avLst/>
          </a:prstGeom>
        </p:spPr>
        <p:txBody>
          <a:bodyPr vert="horz" lIns="91440" tIns="45720" rIns="91440" bIns="45720" rtlCol="0" anchor="ctr"/>
          <a:lstStyle>
            <a:lvl1pPr algn="l" fontAlgn="auto">
              <a:spcBef>
                <a:spcPts val="0"/>
              </a:spcBef>
              <a:spcAft>
                <a:spcPts val="0"/>
              </a:spcAft>
              <a:defRPr sz="1100" smtClean="0">
                <a:solidFill>
                  <a:schemeClr val="tx2"/>
                </a:solidFill>
                <a:latin typeface="+mn-lt"/>
                <a:cs typeface="+mn-cs"/>
              </a:defRPr>
            </a:lvl1pPr>
          </a:lstStyle>
          <a:p>
            <a:pPr>
              <a:defRPr/>
            </a:pPr>
            <a:fld id="{35D8E929-FAE8-4CDA-BF90-2BF16B52F53C}" type="datetimeFigureOut">
              <a:rPr lang="en-US"/>
              <a:pPr>
                <a:defRPr/>
              </a:pPr>
              <a:t>6/22/2013</a:t>
            </a:fld>
            <a:endParaRPr lang="en-US"/>
          </a:p>
        </p:txBody>
      </p:sp>
      <p:sp>
        <p:nvSpPr>
          <p:cNvPr id="5" name="Footer Placeholder 4"/>
          <p:cNvSpPr>
            <a:spLocks noGrp="1"/>
          </p:cNvSpPr>
          <p:nvPr>
            <p:ph type="ftr" sz="quarter" idx="3"/>
          </p:nvPr>
        </p:nvSpPr>
        <p:spPr>
          <a:xfrm>
            <a:off x="3048000" y="6356350"/>
            <a:ext cx="3352800" cy="274638"/>
          </a:xfrm>
          <a:prstGeom prst="rect">
            <a:avLst/>
          </a:prstGeom>
        </p:spPr>
        <p:txBody>
          <a:bodyPr vert="horz" lIns="91440" tIns="45720" rIns="91440" bIns="45720" rtlCol="0" anchor="ctr"/>
          <a:lstStyle>
            <a:lvl1pPr algn="ctr" fontAlgn="auto">
              <a:spcBef>
                <a:spcPts val="0"/>
              </a:spcBef>
              <a:spcAft>
                <a:spcPts val="0"/>
              </a:spcAft>
              <a:defRPr sz="1100">
                <a:solidFill>
                  <a:schemeClr val="tx2"/>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234363" y="6354763"/>
            <a:ext cx="582612" cy="274637"/>
          </a:xfrm>
          <a:prstGeom prst="rect">
            <a:avLst/>
          </a:prstGeom>
          <a:ln w="19050">
            <a:noFill/>
          </a:ln>
        </p:spPr>
        <p:txBody>
          <a:bodyPr vert="horz" lIns="91440" tIns="45720" rIns="91440" bIns="45720" rtlCol="0" anchor="ctr"/>
          <a:lstStyle>
            <a:lvl1pPr algn="ctr" fontAlgn="auto">
              <a:spcBef>
                <a:spcPts val="0"/>
              </a:spcBef>
              <a:spcAft>
                <a:spcPts val="0"/>
              </a:spcAft>
              <a:defRPr sz="1100" smtClean="0">
                <a:solidFill>
                  <a:schemeClr val="tx2"/>
                </a:solidFill>
                <a:latin typeface="+mn-lt"/>
                <a:cs typeface="+mn-cs"/>
              </a:defRPr>
            </a:lvl1pPr>
          </a:lstStyle>
          <a:p>
            <a:pPr>
              <a:defRPr/>
            </a:pPr>
            <a:fld id="{9877EB54-1508-4E0A-BB14-408B5EC342A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76" r:id="rId1"/>
    <p:sldLayoutId id="2147483875" r:id="rId2"/>
    <p:sldLayoutId id="2147483877" r:id="rId3"/>
    <p:sldLayoutId id="2147483874" r:id="rId4"/>
    <p:sldLayoutId id="2147483873" r:id="rId5"/>
    <p:sldLayoutId id="2147483872" r:id="rId6"/>
    <p:sldLayoutId id="2147483878" r:id="rId7"/>
    <p:sldLayoutId id="2147483879" r:id="rId8"/>
    <p:sldLayoutId id="2147483880" r:id="rId9"/>
    <p:sldLayoutId id="2147483871" r:id="rId10"/>
    <p:sldLayoutId id="2147483881"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55"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strVal val="#ppt_w*0.70"/>
                          </p:val>
                        </p:tav>
                        <p:tav tm="100000">
                          <p:val>
                            <p:strVal val="#ppt_w"/>
                          </p:val>
                        </p:tav>
                      </p:tavLst>
                    </p:anim>
                    <p:anim calcmode="lin" valueType="num">
                      <p:cBhvr>
                        <p:cTn dur="1000" fill="hold"/>
                        <p:tgtEl>
                          <p:spTgt spid="3"/>
                        </p:tgtEl>
                        <p:attrNameLst>
                          <p:attrName>ppt_h</p:attrName>
                        </p:attrNameLst>
                      </p:cBhvr>
                      <p:tavLst>
                        <p:tav tm="0">
                          <p:val>
                            <p:strVal val="#ppt_h"/>
                          </p:val>
                        </p:tav>
                        <p:tav tm="100000">
                          <p:val>
                            <p:strVal val="#ppt_h"/>
                          </p:val>
                        </p:tav>
                      </p:tavLst>
                    </p:anim>
                    <p:animEffect transition="in" filter="fade">
                      <p:cBhvr>
                        <p:cTn dur="1000"/>
                        <p:tgtEl>
                          <p:spTgt spid="3"/>
                        </p:tgtEl>
                      </p:cBhvr>
                    </p:animEffect>
                  </p:childTnLst>
                </p:cTn>
              </p:par>
            </p:tnLst>
          </p:tmpl>
          <p:tmpl lvl="2">
            <p:tnLst>
              <p:par>
                <p:cTn presetID="55"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strVal val="#ppt_w*0.70"/>
                          </p:val>
                        </p:tav>
                        <p:tav tm="100000">
                          <p:val>
                            <p:strVal val="#ppt_w"/>
                          </p:val>
                        </p:tav>
                      </p:tavLst>
                    </p:anim>
                    <p:anim calcmode="lin" valueType="num">
                      <p:cBhvr>
                        <p:cTn dur="1000" fill="hold"/>
                        <p:tgtEl>
                          <p:spTgt spid="3"/>
                        </p:tgtEl>
                        <p:attrNameLst>
                          <p:attrName>ppt_h</p:attrName>
                        </p:attrNameLst>
                      </p:cBhvr>
                      <p:tavLst>
                        <p:tav tm="0">
                          <p:val>
                            <p:strVal val="#ppt_h"/>
                          </p:val>
                        </p:tav>
                        <p:tav tm="100000">
                          <p:val>
                            <p:strVal val="#ppt_h"/>
                          </p:val>
                        </p:tav>
                      </p:tavLst>
                    </p:anim>
                    <p:animEffect transition="in" filter="fade">
                      <p:cBhvr>
                        <p:cTn dur="1000"/>
                        <p:tgtEl>
                          <p:spTgt spid="3"/>
                        </p:tgtEl>
                      </p:cBhvr>
                    </p:animEffect>
                  </p:childTnLst>
                </p:cTn>
              </p:par>
            </p:tnLst>
          </p:tmpl>
          <p:tmpl lvl="3">
            <p:tnLst>
              <p:par>
                <p:cTn presetID="55"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strVal val="#ppt_w*0.70"/>
                          </p:val>
                        </p:tav>
                        <p:tav tm="100000">
                          <p:val>
                            <p:strVal val="#ppt_w"/>
                          </p:val>
                        </p:tav>
                      </p:tavLst>
                    </p:anim>
                    <p:anim calcmode="lin" valueType="num">
                      <p:cBhvr>
                        <p:cTn dur="1000" fill="hold"/>
                        <p:tgtEl>
                          <p:spTgt spid="3"/>
                        </p:tgtEl>
                        <p:attrNameLst>
                          <p:attrName>ppt_h</p:attrName>
                        </p:attrNameLst>
                      </p:cBhvr>
                      <p:tavLst>
                        <p:tav tm="0">
                          <p:val>
                            <p:strVal val="#ppt_h"/>
                          </p:val>
                        </p:tav>
                        <p:tav tm="100000">
                          <p:val>
                            <p:strVal val="#ppt_h"/>
                          </p:val>
                        </p:tav>
                      </p:tavLst>
                    </p:anim>
                    <p:animEffect transition="in" filter="fade">
                      <p:cBhvr>
                        <p:cTn dur="1000"/>
                        <p:tgtEl>
                          <p:spTgt spid="3"/>
                        </p:tgtEl>
                      </p:cBhvr>
                    </p:animEffect>
                  </p:childTnLst>
                </p:cTn>
              </p:par>
            </p:tnLst>
          </p:tmpl>
          <p:tmpl lvl="4">
            <p:tnLst>
              <p:par>
                <p:cTn presetID="55"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strVal val="#ppt_w*0.70"/>
                          </p:val>
                        </p:tav>
                        <p:tav tm="100000">
                          <p:val>
                            <p:strVal val="#ppt_w"/>
                          </p:val>
                        </p:tav>
                      </p:tavLst>
                    </p:anim>
                    <p:anim calcmode="lin" valueType="num">
                      <p:cBhvr>
                        <p:cTn dur="1000" fill="hold"/>
                        <p:tgtEl>
                          <p:spTgt spid="3"/>
                        </p:tgtEl>
                        <p:attrNameLst>
                          <p:attrName>ppt_h</p:attrName>
                        </p:attrNameLst>
                      </p:cBhvr>
                      <p:tavLst>
                        <p:tav tm="0">
                          <p:val>
                            <p:strVal val="#ppt_h"/>
                          </p:val>
                        </p:tav>
                        <p:tav tm="100000">
                          <p:val>
                            <p:strVal val="#ppt_h"/>
                          </p:val>
                        </p:tav>
                      </p:tavLst>
                    </p:anim>
                    <p:animEffect transition="in" filter="fade">
                      <p:cBhvr>
                        <p:cTn dur="1000"/>
                        <p:tgtEl>
                          <p:spTgt spid="3"/>
                        </p:tgtEl>
                      </p:cBhvr>
                    </p:animEffect>
                  </p:childTnLst>
                </p:cTn>
              </p:par>
            </p:tnLst>
          </p:tmpl>
          <p:tmpl lvl="5">
            <p:tnLst>
              <p:par>
                <p:cTn presetID="55"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strVal val="#ppt_w*0.70"/>
                          </p:val>
                        </p:tav>
                        <p:tav tm="100000">
                          <p:val>
                            <p:strVal val="#ppt_w"/>
                          </p:val>
                        </p:tav>
                      </p:tavLst>
                    </p:anim>
                    <p:anim calcmode="lin" valueType="num">
                      <p:cBhvr>
                        <p:cTn dur="1000" fill="hold"/>
                        <p:tgtEl>
                          <p:spTgt spid="3"/>
                        </p:tgtEl>
                        <p:attrNameLst>
                          <p:attrName>ppt_h</p:attrName>
                        </p:attrNameLst>
                      </p:cBhvr>
                      <p:tavLst>
                        <p:tav tm="0">
                          <p:val>
                            <p:strVal val="#ppt_h"/>
                          </p:val>
                        </p:tav>
                        <p:tav tm="100000">
                          <p:val>
                            <p:strVal val="#ppt_h"/>
                          </p:val>
                        </p:tav>
                      </p:tavLst>
                    </p:anim>
                    <p:animEffect transition="in" filter="fade">
                      <p:cBhvr>
                        <p:cTn dur="1000"/>
                        <p:tgtEl>
                          <p:spTgt spid="3"/>
                        </p:tgtEl>
                      </p:cBhvr>
                    </p:animEffect>
                  </p:childTnLst>
                </p:cTn>
              </p:par>
            </p:tnLst>
          </p:tmpl>
        </p:tmplLst>
      </p:bldP>
    </p:bldLst>
  </p:timing>
  <p:txStyles>
    <p:titleStyle>
      <a:lvl1pPr algn="ctr" rtl="0" fontAlgn="base">
        <a:spcBef>
          <a:spcPct val="0"/>
        </a:spcBef>
        <a:spcAft>
          <a:spcPct val="0"/>
        </a:spcAft>
        <a:defRPr sz="3200" kern="1200" cap="all" spc="200">
          <a:solidFill>
            <a:schemeClr val="bg1"/>
          </a:solidFill>
          <a:latin typeface="+mj-lt"/>
          <a:ea typeface="+mj-ea"/>
          <a:cs typeface="+mj-cs"/>
        </a:defRPr>
      </a:lvl1pPr>
      <a:lvl2pPr algn="ctr" rtl="0" fontAlgn="base">
        <a:spcBef>
          <a:spcPct val="0"/>
        </a:spcBef>
        <a:spcAft>
          <a:spcPct val="0"/>
        </a:spcAft>
        <a:defRPr sz="3200">
          <a:solidFill>
            <a:schemeClr val="bg1"/>
          </a:solidFill>
          <a:latin typeface="Franklin Gothic Medium" pitchFamily="34" charset="0"/>
        </a:defRPr>
      </a:lvl2pPr>
      <a:lvl3pPr algn="ctr" rtl="0" fontAlgn="base">
        <a:spcBef>
          <a:spcPct val="0"/>
        </a:spcBef>
        <a:spcAft>
          <a:spcPct val="0"/>
        </a:spcAft>
        <a:defRPr sz="3200">
          <a:solidFill>
            <a:schemeClr val="bg1"/>
          </a:solidFill>
          <a:latin typeface="Franklin Gothic Medium" pitchFamily="34" charset="0"/>
        </a:defRPr>
      </a:lvl3pPr>
      <a:lvl4pPr algn="ctr" rtl="0" fontAlgn="base">
        <a:spcBef>
          <a:spcPct val="0"/>
        </a:spcBef>
        <a:spcAft>
          <a:spcPct val="0"/>
        </a:spcAft>
        <a:defRPr sz="3200">
          <a:solidFill>
            <a:schemeClr val="bg1"/>
          </a:solidFill>
          <a:latin typeface="Franklin Gothic Medium" pitchFamily="34" charset="0"/>
        </a:defRPr>
      </a:lvl4pPr>
      <a:lvl5pPr algn="ctr" rtl="0" fontAlgn="base">
        <a:spcBef>
          <a:spcPct val="0"/>
        </a:spcBef>
        <a:spcAft>
          <a:spcPct val="0"/>
        </a:spcAft>
        <a:defRPr sz="3200">
          <a:solidFill>
            <a:schemeClr val="bg1"/>
          </a:solidFill>
          <a:latin typeface="Franklin Gothic Medium" pitchFamily="34" charset="0"/>
        </a:defRPr>
      </a:lvl5pPr>
      <a:lvl6pPr marL="457200" algn="ctr" rtl="0" fontAlgn="base">
        <a:spcBef>
          <a:spcPct val="0"/>
        </a:spcBef>
        <a:spcAft>
          <a:spcPct val="0"/>
        </a:spcAft>
        <a:defRPr sz="3200">
          <a:solidFill>
            <a:schemeClr val="bg1"/>
          </a:solidFill>
          <a:latin typeface="Franklin Gothic Medium" pitchFamily="34" charset="0"/>
        </a:defRPr>
      </a:lvl6pPr>
      <a:lvl7pPr marL="914400" algn="ctr" rtl="0" fontAlgn="base">
        <a:spcBef>
          <a:spcPct val="0"/>
        </a:spcBef>
        <a:spcAft>
          <a:spcPct val="0"/>
        </a:spcAft>
        <a:defRPr sz="3200">
          <a:solidFill>
            <a:schemeClr val="bg1"/>
          </a:solidFill>
          <a:latin typeface="Franklin Gothic Medium" pitchFamily="34" charset="0"/>
        </a:defRPr>
      </a:lvl7pPr>
      <a:lvl8pPr marL="1371600" algn="ctr" rtl="0" fontAlgn="base">
        <a:spcBef>
          <a:spcPct val="0"/>
        </a:spcBef>
        <a:spcAft>
          <a:spcPct val="0"/>
        </a:spcAft>
        <a:defRPr sz="3200">
          <a:solidFill>
            <a:schemeClr val="bg1"/>
          </a:solidFill>
          <a:latin typeface="Franklin Gothic Medium" pitchFamily="34" charset="0"/>
        </a:defRPr>
      </a:lvl8pPr>
      <a:lvl9pPr marL="1828800" algn="ctr" rtl="0" fontAlgn="base">
        <a:spcBef>
          <a:spcPct val="0"/>
        </a:spcBef>
        <a:spcAft>
          <a:spcPct val="0"/>
        </a:spcAft>
        <a:defRPr sz="3200">
          <a:solidFill>
            <a:schemeClr val="bg1"/>
          </a:solidFill>
          <a:latin typeface="Franklin Gothic Medium" pitchFamily="34" charset="0"/>
        </a:defRPr>
      </a:lvl9pPr>
    </p:titleStyle>
    <p:bodyStyle>
      <a:lvl1pPr marL="273050" indent="-228600" algn="l" rtl="0" fontAlgn="base">
        <a:spcBef>
          <a:spcPct val="20000"/>
        </a:spcBef>
        <a:spcAft>
          <a:spcPct val="0"/>
        </a:spcAft>
        <a:buClr>
          <a:schemeClr val="accent1"/>
        </a:buClr>
        <a:buFont typeface="Wingdings 2" pitchFamily="18" charset="2"/>
        <a:buChar char=""/>
        <a:defRPr sz="2000" kern="1200" spc="150">
          <a:solidFill>
            <a:schemeClr val="tx2"/>
          </a:solidFill>
          <a:latin typeface="+mn-lt"/>
          <a:ea typeface="+mn-ea"/>
          <a:cs typeface="+mn-cs"/>
        </a:defRPr>
      </a:lvl1pPr>
      <a:lvl2pPr marL="547688" indent="-182563" algn="l" rtl="0" fontAlgn="base">
        <a:spcBef>
          <a:spcPct val="20000"/>
        </a:spcBef>
        <a:spcAft>
          <a:spcPct val="0"/>
        </a:spcAft>
        <a:buClr>
          <a:schemeClr val="accent2"/>
        </a:buClr>
        <a:buFont typeface="Wingdings" pitchFamily="2" charset="2"/>
        <a:buChar char="§"/>
        <a:defRPr kern="1200" spc="100">
          <a:solidFill>
            <a:schemeClr val="tx2"/>
          </a:solidFill>
          <a:latin typeface="+mn-lt"/>
          <a:ea typeface="+mn-ea"/>
          <a:cs typeface="+mn-cs"/>
        </a:defRPr>
      </a:lvl2pPr>
      <a:lvl3pPr marL="822325" indent="-182563" algn="l" rtl="0" fontAlgn="base">
        <a:spcBef>
          <a:spcPct val="20000"/>
        </a:spcBef>
        <a:spcAft>
          <a:spcPct val="0"/>
        </a:spcAft>
        <a:buClr>
          <a:srgbClr val="928B70"/>
        </a:buClr>
        <a:buFont typeface="Wingdings" pitchFamily="2" charset="2"/>
        <a:buChar char="§"/>
        <a:defRPr sz="1600" kern="1200" spc="100">
          <a:solidFill>
            <a:schemeClr val="tx2"/>
          </a:solidFill>
          <a:latin typeface="+mn-lt"/>
          <a:ea typeface="+mn-ea"/>
          <a:cs typeface="+mn-cs"/>
        </a:defRPr>
      </a:lvl3pPr>
      <a:lvl4pPr marL="1096963" indent="-182563" algn="l" rtl="0" fontAlgn="base">
        <a:spcBef>
          <a:spcPct val="20000"/>
        </a:spcBef>
        <a:spcAft>
          <a:spcPct val="0"/>
        </a:spcAft>
        <a:buClr>
          <a:srgbClr val="87706B"/>
        </a:buClr>
        <a:buFont typeface="Wingdings" pitchFamily="2" charset="2"/>
        <a:buChar char="§"/>
        <a:defRPr sz="1400" kern="1200">
          <a:solidFill>
            <a:schemeClr val="tx2"/>
          </a:solidFill>
          <a:latin typeface="+mn-lt"/>
          <a:ea typeface="+mn-ea"/>
          <a:cs typeface="+mn-cs"/>
        </a:defRPr>
      </a:lvl4pPr>
      <a:lvl5pPr marL="1279525" indent="-182563" algn="l" rtl="0" fontAlgn="base">
        <a:spcBef>
          <a:spcPct val="20000"/>
        </a:spcBef>
        <a:spcAft>
          <a:spcPct val="0"/>
        </a:spcAft>
        <a:buClr>
          <a:srgbClr val="6F777D"/>
        </a:buClr>
        <a:buFont typeface="Wingdings" pitchFamily="2" charset="2"/>
        <a:buChar char="§"/>
        <a:defRPr sz="1300" kern="1200" spc="10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010400" y="2052638"/>
            <a:ext cx="1981200" cy="1828800"/>
          </a:xfrm>
        </p:spPr>
        <p:txBody>
          <a:bodyPr/>
          <a:lstStyle/>
          <a:p>
            <a:pPr fontAlgn="auto">
              <a:spcAft>
                <a:spcPts val="0"/>
              </a:spcAft>
              <a:defRPr/>
            </a:pPr>
            <a:r>
              <a:rPr lang="en-US" sz="1400" dirty="0" smtClean="0"/>
              <a:t>Servants’ Meeting</a:t>
            </a:r>
          </a:p>
          <a:p>
            <a:pPr fontAlgn="auto">
              <a:spcAft>
                <a:spcPts val="0"/>
              </a:spcAft>
              <a:defRPr/>
            </a:pPr>
            <a:endParaRPr lang="en-US" sz="1400" dirty="0" smtClean="0"/>
          </a:p>
          <a:p>
            <a:pPr fontAlgn="auto">
              <a:spcAft>
                <a:spcPts val="0"/>
              </a:spcAft>
              <a:defRPr/>
            </a:pPr>
            <a:r>
              <a:rPr lang="en-US" sz="1400" dirty="0" smtClean="0"/>
              <a:t>June 23, 2013</a:t>
            </a:r>
          </a:p>
          <a:p>
            <a:pPr marL="285750" indent="-285750" fontAlgn="auto">
              <a:spcAft>
                <a:spcPts val="0"/>
              </a:spcAft>
              <a:buFont typeface="Arial" pitchFamily="34" charset="0"/>
              <a:buChar char="•"/>
              <a:defRPr/>
            </a:pPr>
            <a:r>
              <a:rPr lang="en-US" sz="1400" dirty="0" smtClean="0"/>
              <a:t>Feast of the Pentecost</a:t>
            </a:r>
            <a:endParaRPr lang="en-US" sz="1400" dirty="0"/>
          </a:p>
        </p:txBody>
      </p:sp>
      <p:sp>
        <p:nvSpPr>
          <p:cNvPr id="2" name="Title 1"/>
          <p:cNvSpPr>
            <a:spLocks noGrp="1"/>
          </p:cNvSpPr>
          <p:nvPr>
            <p:ph type="title"/>
          </p:nvPr>
        </p:nvSpPr>
        <p:spPr>
          <a:xfrm>
            <a:off x="228600" y="2052638"/>
            <a:ext cx="6553200" cy="1828800"/>
          </a:xfrm>
        </p:spPr>
        <p:txBody>
          <a:bodyPr/>
          <a:lstStyle/>
          <a:p>
            <a:pPr fontAlgn="auto">
              <a:spcAft>
                <a:spcPts val="0"/>
              </a:spcAft>
              <a:defRPr/>
            </a:pPr>
            <a:r>
              <a:rPr lang="en-US" sz="3600" dirty="0" smtClean="0"/>
              <a:t>The </a:t>
            </a:r>
            <a:r>
              <a:rPr lang="en-US" sz="3600" dirty="0" err="1" smtClean="0"/>
              <a:t>Filioque</a:t>
            </a:r>
            <a:r>
              <a:rPr lang="en-US" sz="3600" dirty="0" smtClean="0"/>
              <a:t> Controversy</a:t>
            </a:r>
            <a:endParaRPr lang="en-US" sz="3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52400" y="1370013"/>
          <a:ext cx="8839200" cy="5259387"/>
        </p:xfrm>
        <a:graphic>
          <a:graphicData uri="http://schemas.openxmlformats.org/drawingml/2006/table">
            <a:tbl>
              <a:tblPr firstRow="1" bandRow="1">
                <a:tableStyleId>{5C22544A-7EE6-4342-B048-85BDC9FD1C3A}</a:tableStyleId>
              </a:tblPr>
              <a:tblGrid>
                <a:gridCol w="4419600"/>
                <a:gridCol w="4419600"/>
              </a:tblGrid>
              <a:tr h="509199">
                <a:tc>
                  <a:txBody>
                    <a:bodyPr/>
                    <a:lstStyle/>
                    <a:p>
                      <a:pPr algn="ctr"/>
                      <a:r>
                        <a:rPr lang="en-US" sz="2200" dirty="0" err="1" smtClean="0"/>
                        <a:t>Nicea</a:t>
                      </a:r>
                      <a:r>
                        <a:rPr lang="en-US" sz="2200" dirty="0" smtClean="0"/>
                        <a:t> (325)</a:t>
                      </a:r>
                      <a:endParaRPr lang="en-US" sz="2200" dirty="0"/>
                    </a:p>
                  </a:txBody>
                  <a:tcPr/>
                </a:tc>
                <a:tc>
                  <a:txBody>
                    <a:bodyPr/>
                    <a:lstStyle/>
                    <a:p>
                      <a:pPr algn="ctr"/>
                      <a:r>
                        <a:rPr lang="en-US" sz="2200" dirty="0" smtClean="0"/>
                        <a:t>Constantinople (381)</a:t>
                      </a:r>
                      <a:endParaRPr lang="en-US" sz="2200" dirty="0"/>
                    </a:p>
                  </a:txBody>
                  <a:tcPr/>
                </a:tc>
              </a:tr>
              <a:tr h="1255556">
                <a:tc>
                  <a:txBody>
                    <a:bodyPr/>
                    <a:lstStyle/>
                    <a:p>
                      <a:pPr algn="just"/>
                      <a:r>
                        <a:rPr lang="en-US" sz="2200" dirty="0" smtClean="0"/>
                        <a:t>We believe in one God, the Father Almighty, Maker of all things visible and invisible.</a:t>
                      </a:r>
                      <a:endParaRPr lang="en-US" sz="2200" dirty="0"/>
                    </a:p>
                  </a:txBody>
                  <a:tcPr/>
                </a:tc>
                <a:tc>
                  <a:txBody>
                    <a:bodyPr/>
                    <a:lstStyle/>
                    <a:p>
                      <a:pPr algn="just"/>
                      <a:r>
                        <a:rPr lang="en-US" sz="2200" dirty="0" smtClean="0"/>
                        <a:t>We believe in one God, the Father Almighty, Maker </a:t>
                      </a:r>
                      <a:r>
                        <a:rPr lang="en-US" sz="2200" dirty="0" smtClean="0">
                          <a:solidFill>
                            <a:srgbClr val="FF0000"/>
                          </a:solidFill>
                        </a:rPr>
                        <a:t>of heaven and earth</a:t>
                      </a:r>
                      <a:r>
                        <a:rPr lang="en-US" sz="2200" dirty="0" smtClean="0"/>
                        <a:t>, and of all things visible and invisible.</a:t>
                      </a:r>
                      <a:endParaRPr lang="en-US" sz="2200" dirty="0"/>
                    </a:p>
                  </a:txBody>
                  <a:tcPr/>
                </a:tc>
              </a:tr>
              <a:tr h="2385557">
                <a:tc>
                  <a:txBody>
                    <a:bodyPr/>
                    <a:lstStyle/>
                    <a:p>
                      <a:pPr algn="just"/>
                      <a:r>
                        <a:rPr lang="en-US" sz="2200" dirty="0" smtClean="0"/>
                        <a:t>And in one Lord Jesus Christ, the Son of God, begotten of the Father </a:t>
                      </a:r>
                      <a:r>
                        <a:rPr lang="en-US" sz="2200" dirty="0" smtClean="0">
                          <a:solidFill>
                            <a:srgbClr val="FF0000"/>
                          </a:solidFill>
                        </a:rPr>
                        <a:t>[the only-begotten; that is, of the essence of the Father, God of God]</a:t>
                      </a:r>
                      <a:r>
                        <a:rPr lang="en-US" sz="2200" dirty="0" smtClean="0"/>
                        <a:t>, Light of Light, very God of very God, begotten, not made, being of one substance with the Father;</a:t>
                      </a:r>
                      <a:endParaRPr lang="en-US" sz="2200" dirty="0"/>
                    </a:p>
                  </a:txBody>
                  <a:tcPr/>
                </a:tc>
                <a:tc>
                  <a:txBody>
                    <a:bodyPr/>
                    <a:lstStyle/>
                    <a:p>
                      <a:pPr algn="just"/>
                      <a:r>
                        <a:rPr lang="en-US" sz="2200" dirty="0" smtClean="0"/>
                        <a:t>And in one Lord Jesus Christ, </a:t>
                      </a:r>
                      <a:r>
                        <a:rPr lang="en-US" sz="2200" dirty="0" smtClean="0">
                          <a:solidFill>
                            <a:srgbClr val="FF0000"/>
                          </a:solidFill>
                        </a:rPr>
                        <a:t>the only-begotten</a:t>
                      </a:r>
                      <a:r>
                        <a:rPr lang="en-US" sz="2200" dirty="0" smtClean="0"/>
                        <a:t> Son of God, begotten of the Father </a:t>
                      </a:r>
                      <a:r>
                        <a:rPr lang="en-US" sz="2200" dirty="0" smtClean="0">
                          <a:solidFill>
                            <a:srgbClr val="FF0000"/>
                          </a:solidFill>
                        </a:rPr>
                        <a:t>before all worlds</a:t>
                      </a:r>
                      <a:r>
                        <a:rPr lang="en-US" sz="2200" dirty="0" smtClean="0"/>
                        <a:t>, Light of Light, very God of very God, begotten, not made, being of one substance with the Father;</a:t>
                      </a:r>
                      <a:endParaRPr lang="en-US" sz="2200" dirty="0"/>
                    </a:p>
                  </a:txBody>
                  <a:tcPr/>
                </a:tc>
              </a:tr>
              <a:tr h="878889">
                <a:tc>
                  <a:txBody>
                    <a:bodyPr/>
                    <a:lstStyle/>
                    <a:p>
                      <a:pPr algn="just"/>
                      <a:r>
                        <a:rPr lang="en-US" sz="2200" dirty="0" smtClean="0"/>
                        <a:t>By whom all things were made </a:t>
                      </a:r>
                      <a:r>
                        <a:rPr lang="en-US" sz="2200" dirty="0" smtClean="0">
                          <a:solidFill>
                            <a:srgbClr val="FF0000"/>
                          </a:solidFill>
                        </a:rPr>
                        <a:t>[both in heaven and on earth]</a:t>
                      </a:r>
                      <a:r>
                        <a:rPr lang="en-US" sz="2200" dirty="0" smtClean="0"/>
                        <a:t>;</a:t>
                      </a:r>
                      <a:endParaRPr lang="en-US" sz="2200" dirty="0"/>
                    </a:p>
                  </a:txBody>
                  <a:tcPr/>
                </a:tc>
                <a:tc>
                  <a:txBody>
                    <a:bodyPr/>
                    <a:lstStyle/>
                    <a:p>
                      <a:pPr algn="just"/>
                      <a:r>
                        <a:rPr lang="en-US" sz="2200" dirty="0" smtClean="0"/>
                        <a:t>by whom all things were made;</a:t>
                      </a:r>
                      <a:endParaRPr lang="en-US" sz="2200" dirty="0"/>
                    </a:p>
                  </a:txBody>
                  <a:tcPr/>
                </a:tc>
              </a:tr>
            </a:tbl>
          </a:graphicData>
        </a:graphic>
      </p:graphicFrame>
      <p:sp>
        <p:nvSpPr>
          <p:cNvPr id="2" name="Title 1"/>
          <p:cNvSpPr>
            <a:spLocks noGrp="1"/>
          </p:cNvSpPr>
          <p:nvPr>
            <p:ph type="title"/>
          </p:nvPr>
        </p:nvSpPr>
        <p:spPr/>
        <p:txBody>
          <a:bodyPr/>
          <a:lstStyle/>
          <a:p>
            <a:pPr fontAlgn="auto">
              <a:spcAft>
                <a:spcPts val="0"/>
              </a:spcAft>
              <a:defRPr/>
            </a:pPr>
            <a:r>
              <a:rPr lang="en-US" dirty="0" smtClean="0"/>
              <a:t>Formulation of Creed</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28600" y="1617663"/>
          <a:ext cx="8686800" cy="5087937"/>
        </p:xfrm>
        <a:graphic>
          <a:graphicData uri="http://schemas.openxmlformats.org/drawingml/2006/table">
            <a:tbl>
              <a:tblPr firstRow="1" bandRow="1">
                <a:tableStyleId>{5C22544A-7EE6-4342-B048-85BDC9FD1C3A}</a:tableStyleId>
              </a:tblPr>
              <a:tblGrid>
                <a:gridCol w="3831378"/>
                <a:gridCol w="4855422"/>
              </a:tblGrid>
              <a:tr h="500052">
                <a:tc>
                  <a:txBody>
                    <a:bodyPr/>
                    <a:lstStyle/>
                    <a:p>
                      <a:pPr algn="ctr"/>
                      <a:r>
                        <a:rPr lang="en-US" sz="2200" dirty="0" err="1" smtClean="0"/>
                        <a:t>Nicea</a:t>
                      </a:r>
                      <a:r>
                        <a:rPr lang="en-US" sz="2200" dirty="0" smtClean="0"/>
                        <a:t> (325)</a:t>
                      </a:r>
                      <a:endParaRPr lang="en-US" sz="2200" dirty="0"/>
                    </a:p>
                  </a:txBody>
                  <a:tcPr/>
                </a:tc>
                <a:tc>
                  <a:txBody>
                    <a:bodyPr/>
                    <a:lstStyle/>
                    <a:p>
                      <a:pPr algn="ctr"/>
                      <a:r>
                        <a:rPr lang="en-US" sz="2200" dirty="0" smtClean="0"/>
                        <a:t>Constantinople (381)</a:t>
                      </a:r>
                      <a:endParaRPr lang="en-US" sz="2200" dirty="0"/>
                    </a:p>
                  </a:txBody>
                  <a:tcPr/>
                </a:tc>
              </a:tr>
              <a:tr h="1370137">
                <a:tc>
                  <a:txBody>
                    <a:bodyPr/>
                    <a:lstStyle/>
                    <a:p>
                      <a:pPr algn="just"/>
                      <a:r>
                        <a:rPr lang="en-US" sz="2200" dirty="0" smtClean="0"/>
                        <a:t>Who for us men, and for our salvation, came down and was incarnate and was made man;</a:t>
                      </a:r>
                      <a:endParaRPr lang="en-US" sz="2200" dirty="0"/>
                    </a:p>
                  </a:txBody>
                  <a:tcPr/>
                </a:tc>
                <a:tc>
                  <a:txBody>
                    <a:bodyPr/>
                    <a:lstStyle/>
                    <a:p>
                      <a:pPr algn="just"/>
                      <a:r>
                        <a:rPr lang="en-US" sz="2200" dirty="0" smtClean="0"/>
                        <a:t>who for us men, and for our salvation, came down from heaven, and was incarnate </a:t>
                      </a:r>
                      <a:r>
                        <a:rPr lang="en-US" sz="2200" dirty="0" smtClean="0">
                          <a:solidFill>
                            <a:srgbClr val="FF0000"/>
                          </a:solidFill>
                        </a:rPr>
                        <a:t>by the Holy Spirit of the Virgin Mary</a:t>
                      </a:r>
                      <a:r>
                        <a:rPr lang="en-US" sz="2200" dirty="0" smtClean="0"/>
                        <a:t>, and was made man;</a:t>
                      </a:r>
                      <a:endParaRPr lang="en-US" sz="2200" dirty="0"/>
                    </a:p>
                  </a:txBody>
                  <a:tcPr/>
                </a:tc>
              </a:tr>
              <a:tr h="2098867">
                <a:tc>
                  <a:txBody>
                    <a:bodyPr/>
                    <a:lstStyle/>
                    <a:p>
                      <a:pPr algn="just"/>
                      <a:r>
                        <a:rPr lang="en-US" sz="2200" dirty="0" smtClean="0"/>
                        <a:t>He suffered, and the third day he rose again, ascended into heaven;</a:t>
                      </a:r>
                      <a:endParaRPr lang="en-US" sz="2200" dirty="0"/>
                    </a:p>
                  </a:txBody>
                  <a:tcPr/>
                </a:tc>
                <a:tc>
                  <a:txBody>
                    <a:bodyPr/>
                    <a:lstStyle/>
                    <a:p>
                      <a:pPr algn="just"/>
                      <a:r>
                        <a:rPr lang="en-US" sz="2200" dirty="0" smtClean="0">
                          <a:solidFill>
                            <a:srgbClr val="FF0000"/>
                          </a:solidFill>
                        </a:rPr>
                        <a:t>he was crucified for us under Pontius Pilate, </a:t>
                      </a:r>
                      <a:r>
                        <a:rPr lang="en-US" sz="2200" dirty="0" smtClean="0"/>
                        <a:t>and suffered, </a:t>
                      </a:r>
                      <a:r>
                        <a:rPr lang="en-US" sz="2200" dirty="0" smtClean="0">
                          <a:solidFill>
                            <a:srgbClr val="FF0000"/>
                          </a:solidFill>
                        </a:rPr>
                        <a:t>and was buried</a:t>
                      </a:r>
                      <a:r>
                        <a:rPr lang="en-US" sz="2200" dirty="0" smtClean="0"/>
                        <a:t>, and the third day he rose again, </a:t>
                      </a:r>
                      <a:r>
                        <a:rPr lang="en-US" sz="2200" dirty="0" smtClean="0">
                          <a:solidFill>
                            <a:srgbClr val="FF0000"/>
                          </a:solidFill>
                        </a:rPr>
                        <a:t>according to the Scriptures</a:t>
                      </a:r>
                      <a:r>
                        <a:rPr lang="en-US" sz="2200" dirty="0" smtClean="0"/>
                        <a:t>, and ascended into heaven, </a:t>
                      </a:r>
                      <a:r>
                        <a:rPr lang="en-US" sz="2200" dirty="0" smtClean="0">
                          <a:solidFill>
                            <a:srgbClr val="FF0000"/>
                          </a:solidFill>
                        </a:rPr>
                        <a:t>and sits on the right hand of the Father</a:t>
                      </a:r>
                      <a:r>
                        <a:rPr lang="en-US" sz="2200" dirty="0" smtClean="0"/>
                        <a:t>;</a:t>
                      </a:r>
                    </a:p>
                  </a:txBody>
                  <a:tcPr/>
                </a:tc>
              </a:tr>
              <a:tr h="1051500">
                <a:tc>
                  <a:txBody>
                    <a:bodyPr/>
                    <a:lstStyle/>
                    <a:p>
                      <a:pPr algn="just"/>
                      <a:r>
                        <a:rPr lang="en-US" sz="2200" dirty="0" smtClean="0"/>
                        <a:t>From thence he shall come to judge the living and the dead.</a:t>
                      </a:r>
                      <a:endParaRPr lang="en-US" sz="2200" dirty="0"/>
                    </a:p>
                  </a:txBody>
                  <a:tcPr/>
                </a:tc>
                <a:tc>
                  <a:txBody>
                    <a:bodyPr/>
                    <a:lstStyle/>
                    <a:p>
                      <a:pPr algn="just"/>
                      <a:r>
                        <a:rPr lang="en-US" sz="2200" dirty="0" smtClean="0"/>
                        <a:t>from thence he shall come </a:t>
                      </a:r>
                      <a:r>
                        <a:rPr lang="en-US" sz="2200" dirty="0" smtClean="0">
                          <a:solidFill>
                            <a:srgbClr val="FF0000"/>
                          </a:solidFill>
                        </a:rPr>
                        <a:t>again</a:t>
                      </a:r>
                      <a:r>
                        <a:rPr lang="en-US" sz="2200" dirty="0" smtClean="0"/>
                        <a:t>, </a:t>
                      </a:r>
                      <a:r>
                        <a:rPr lang="en-US" sz="2200" dirty="0" smtClean="0">
                          <a:solidFill>
                            <a:srgbClr val="FF0000"/>
                          </a:solidFill>
                        </a:rPr>
                        <a:t>with glory</a:t>
                      </a:r>
                      <a:r>
                        <a:rPr lang="en-US" sz="2200" dirty="0" smtClean="0"/>
                        <a:t>, to judge the living and the dead;</a:t>
                      </a:r>
                      <a:endParaRPr lang="en-US" sz="2200" dirty="0"/>
                    </a:p>
                  </a:txBody>
                  <a:tcPr/>
                </a:tc>
              </a:tr>
            </a:tbl>
          </a:graphicData>
        </a:graphic>
      </p:graphicFrame>
      <p:sp>
        <p:nvSpPr>
          <p:cNvPr id="2" name="Title 1"/>
          <p:cNvSpPr>
            <a:spLocks noGrp="1"/>
          </p:cNvSpPr>
          <p:nvPr>
            <p:ph type="title"/>
          </p:nvPr>
        </p:nvSpPr>
        <p:spPr/>
        <p:txBody>
          <a:bodyPr/>
          <a:lstStyle/>
          <a:p>
            <a:pPr fontAlgn="auto">
              <a:spcAft>
                <a:spcPts val="0"/>
              </a:spcAft>
              <a:defRPr/>
            </a:pPr>
            <a:r>
              <a:rPr lang="en-US" dirty="0" smtClean="0"/>
              <a:t>Formulation of Creed</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52400" y="1524000"/>
          <a:ext cx="8839200" cy="4597400"/>
        </p:xfrm>
        <a:graphic>
          <a:graphicData uri="http://schemas.openxmlformats.org/drawingml/2006/table">
            <a:tbl>
              <a:tblPr firstRow="1" bandRow="1">
                <a:tableStyleId>{5C22544A-7EE6-4342-B048-85BDC9FD1C3A}</a:tableStyleId>
              </a:tblPr>
              <a:tblGrid>
                <a:gridCol w="3733800"/>
                <a:gridCol w="5105400"/>
              </a:tblGrid>
              <a:tr h="436636">
                <a:tc>
                  <a:txBody>
                    <a:bodyPr/>
                    <a:lstStyle/>
                    <a:p>
                      <a:pPr algn="ctr"/>
                      <a:r>
                        <a:rPr lang="en-US" sz="2200" dirty="0" err="1" smtClean="0"/>
                        <a:t>Nicea</a:t>
                      </a:r>
                      <a:r>
                        <a:rPr lang="en-US" sz="2200" dirty="0" smtClean="0"/>
                        <a:t> (325)</a:t>
                      </a:r>
                      <a:endParaRPr lang="en-US" sz="2200" dirty="0"/>
                    </a:p>
                  </a:txBody>
                  <a:tcPr/>
                </a:tc>
                <a:tc>
                  <a:txBody>
                    <a:bodyPr/>
                    <a:lstStyle/>
                    <a:p>
                      <a:pPr algn="ctr"/>
                      <a:r>
                        <a:rPr lang="en-US" sz="2200" dirty="0" smtClean="0"/>
                        <a:t>Constantinople (381)</a:t>
                      </a:r>
                      <a:endParaRPr lang="en-US" sz="2200" dirty="0"/>
                    </a:p>
                  </a:txBody>
                  <a:tcPr/>
                </a:tc>
              </a:tr>
              <a:tr h="553964">
                <a:tc>
                  <a:txBody>
                    <a:bodyPr/>
                    <a:lstStyle/>
                    <a:p>
                      <a:pPr algn="just"/>
                      <a:endParaRPr lang="en-US" sz="2200" dirty="0"/>
                    </a:p>
                  </a:txBody>
                  <a:tcPr/>
                </a:tc>
                <a:tc>
                  <a:txBody>
                    <a:bodyPr/>
                    <a:lstStyle/>
                    <a:p>
                      <a:pPr algn="just"/>
                      <a:r>
                        <a:rPr lang="en-US" sz="2200" dirty="0" smtClean="0">
                          <a:solidFill>
                            <a:srgbClr val="FF0000"/>
                          </a:solidFill>
                        </a:rPr>
                        <a:t>whose kingdom shall have no end.</a:t>
                      </a:r>
                      <a:endParaRPr lang="en-US" sz="2200" dirty="0">
                        <a:solidFill>
                          <a:srgbClr val="FF0000"/>
                        </a:solidFill>
                      </a:endParaRPr>
                    </a:p>
                  </a:txBody>
                  <a:tcPr/>
                </a:tc>
              </a:tr>
              <a:tr h="1839528">
                <a:tc>
                  <a:txBody>
                    <a:bodyPr/>
                    <a:lstStyle/>
                    <a:p>
                      <a:pPr algn="just"/>
                      <a:r>
                        <a:rPr lang="en-US" sz="2200" dirty="0" smtClean="0"/>
                        <a:t>And in the Holy Spirit.</a:t>
                      </a:r>
                      <a:endParaRPr lang="en-US" sz="2200" dirty="0"/>
                    </a:p>
                  </a:txBody>
                  <a:tcPr/>
                </a:tc>
                <a:tc>
                  <a:txBody>
                    <a:bodyPr/>
                    <a:lstStyle/>
                    <a:p>
                      <a:pPr algn="just"/>
                      <a:r>
                        <a:rPr lang="en-US" sz="2200" dirty="0" smtClean="0"/>
                        <a:t>And in the Holy Spirit, </a:t>
                      </a:r>
                      <a:r>
                        <a:rPr lang="en-US" sz="2200" dirty="0" smtClean="0">
                          <a:solidFill>
                            <a:srgbClr val="FF0000"/>
                          </a:solidFill>
                        </a:rPr>
                        <a:t>the Lord and Giver of life, who proceeds from the Father, who with the Father and the Son together is worshiped and glorified, who spoke by the prophets.</a:t>
                      </a:r>
                    </a:p>
                  </a:txBody>
                  <a:tcPr/>
                </a:tc>
              </a:tr>
              <a:tr h="1546520">
                <a:tc>
                  <a:txBody>
                    <a:bodyPr/>
                    <a:lstStyle/>
                    <a:p>
                      <a:pPr algn="just"/>
                      <a:endParaRPr lang="en-US" sz="2200" dirty="0"/>
                    </a:p>
                  </a:txBody>
                  <a:tcPr/>
                </a:tc>
                <a:tc>
                  <a:txBody>
                    <a:bodyPr/>
                    <a:lstStyle/>
                    <a:p>
                      <a:pPr algn="just"/>
                      <a:r>
                        <a:rPr lang="en-US" sz="2200" dirty="0" smtClean="0">
                          <a:solidFill>
                            <a:srgbClr val="FF0000"/>
                          </a:solidFill>
                        </a:rPr>
                        <a:t>In one holy catholic and apostolic Church; we acknowledge one baptism for the remission of sins; we look for the resurrection of the dead, and the life of the world to come. Amen.</a:t>
                      </a:r>
                    </a:p>
                  </a:txBody>
                  <a:tcPr/>
                </a:tc>
              </a:tr>
            </a:tbl>
          </a:graphicData>
        </a:graphic>
      </p:graphicFrame>
      <p:sp>
        <p:nvSpPr>
          <p:cNvPr id="2" name="Title 1"/>
          <p:cNvSpPr>
            <a:spLocks noGrp="1"/>
          </p:cNvSpPr>
          <p:nvPr>
            <p:ph type="title"/>
          </p:nvPr>
        </p:nvSpPr>
        <p:spPr/>
        <p:txBody>
          <a:bodyPr/>
          <a:lstStyle/>
          <a:p>
            <a:pPr fontAlgn="auto">
              <a:spcAft>
                <a:spcPts val="0"/>
              </a:spcAft>
              <a:defRPr/>
            </a:pPr>
            <a:r>
              <a:rPr lang="en-US" dirty="0" smtClean="0"/>
              <a:t>Formulation of Creed</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757363"/>
          <a:ext cx="8229600" cy="3881437"/>
        </p:xfrm>
        <a:graphic>
          <a:graphicData uri="http://schemas.openxmlformats.org/drawingml/2006/table">
            <a:tbl>
              <a:tblPr firstRow="1" bandRow="1">
                <a:tableStyleId>{5C22544A-7EE6-4342-B048-85BDC9FD1C3A}</a:tableStyleId>
              </a:tblPr>
              <a:tblGrid>
                <a:gridCol w="4114800"/>
                <a:gridCol w="4114800"/>
              </a:tblGrid>
              <a:tr h="436636">
                <a:tc>
                  <a:txBody>
                    <a:bodyPr/>
                    <a:lstStyle/>
                    <a:p>
                      <a:pPr algn="ctr"/>
                      <a:r>
                        <a:rPr lang="en-US" sz="2200" dirty="0" err="1" smtClean="0"/>
                        <a:t>Nicea</a:t>
                      </a:r>
                      <a:r>
                        <a:rPr lang="en-US" sz="2200" dirty="0" smtClean="0"/>
                        <a:t> (325)</a:t>
                      </a:r>
                      <a:endParaRPr lang="en-US" sz="2200" dirty="0"/>
                    </a:p>
                  </a:txBody>
                  <a:tcPr/>
                </a:tc>
                <a:tc>
                  <a:txBody>
                    <a:bodyPr/>
                    <a:lstStyle/>
                    <a:p>
                      <a:pPr algn="ctr"/>
                      <a:r>
                        <a:rPr lang="en-US" sz="2200" dirty="0" smtClean="0"/>
                        <a:t>Constantinople (381)</a:t>
                      </a:r>
                      <a:endParaRPr lang="en-US" sz="2200" dirty="0"/>
                    </a:p>
                  </a:txBody>
                  <a:tcPr/>
                </a:tc>
              </a:tr>
              <a:tr h="1076636">
                <a:tc>
                  <a:txBody>
                    <a:bodyPr/>
                    <a:lstStyle/>
                    <a:p>
                      <a:pPr algn="just"/>
                      <a:r>
                        <a:rPr lang="en-US" sz="2200" b="0" i="0" kern="1200" dirty="0" smtClean="0">
                          <a:solidFill>
                            <a:srgbClr val="FF0000"/>
                          </a:solidFill>
                          <a:effectLst/>
                          <a:latin typeface="+mn-lt"/>
                          <a:ea typeface="+mn-ea"/>
                          <a:cs typeface="+mn-cs"/>
                        </a:rPr>
                        <a:t>[But those who say: ‘There was a time when he was not;’ and ‘He was not before he was made;’ and ‘He was made out of nothing,’ or ‘He is of another substance’ or ‘essence,’ or ‘The Son of God is created,’ or ‘changeable,’ or ‘alterable’—they are condemned by the holy catholic and apostolic Church.]</a:t>
                      </a:r>
                      <a:endParaRPr lang="en-US" sz="2200" dirty="0">
                        <a:solidFill>
                          <a:srgbClr val="FF0000"/>
                        </a:solidFill>
                      </a:endParaRPr>
                    </a:p>
                  </a:txBody>
                  <a:tcPr/>
                </a:tc>
                <a:tc>
                  <a:txBody>
                    <a:bodyPr/>
                    <a:lstStyle/>
                    <a:p>
                      <a:pPr algn="just"/>
                      <a:endParaRPr lang="en-US" sz="2200" dirty="0">
                        <a:solidFill>
                          <a:srgbClr val="FF0000"/>
                        </a:solidFill>
                      </a:endParaRPr>
                    </a:p>
                  </a:txBody>
                  <a:tcPr/>
                </a:tc>
              </a:tr>
            </a:tbl>
          </a:graphicData>
        </a:graphic>
      </p:graphicFrame>
      <p:sp>
        <p:nvSpPr>
          <p:cNvPr id="2" name="Title 1"/>
          <p:cNvSpPr>
            <a:spLocks noGrp="1"/>
          </p:cNvSpPr>
          <p:nvPr>
            <p:ph type="title"/>
          </p:nvPr>
        </p:nvSpPr>
        <p:spPr/>
        <p:txBody>
          <a:bodyPr/>
          <a:lstStyle/>
          <a:p>
            <a:pPr fontAlgn="auto">
              <a:spcAft>
                <a:spcPts val="0"/>
              </a:spcAft>
              <a:defRPr/>
            </a:pPr>
            <a:r>
              <a:rPr lang="en-US" dirty="0" smtClean="0"/>
              <a:t>Formulation of Creed</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719263"/>
            <a:ext cx="8407400" cy="4910137"/>
          </a:xfrm>
        </p:spPr>
        <p:txBody>
          <a:bodyPr>
            <a:normAutofit fontScale="92500" lnSpcReduction="10000"/>
          </a:bodyPr>
          <a:lstStyle/>
          <a:p>
            <a:pPr marL="274320" algn="just" fontAlgn="auto">
              <a:spcAft>
                <a:spcPts val="0"/>
              </a:spcAft>
              <a:defRPr/>
            </a:pPr>
            <a:r>
              <a:rPr lang="en-US" dirty="0" smtClean="0"/>
              <a:t>Earliest mention may have </a:t>
            </a:r>
            <a:r>
              <a:rPr lang="en-US" dirty="0"/>
              <a:t>been </a:t>
            </a:r>
            <a:r>
              <a:rPr lang="en-US" dirty="0" smtClean="0"/>
              <a:t>at a local council,  </a:t>
            </a:r>
            <a:r>
              <a:rPr lang="en-US" dirty="0"/>
              <a:t>Council of Seleucia-Ctesiphon in Persia in about </a:t>
            </a:r>
            <a:r>
              <a:rPr lang="en-US" dirty="0" smtClean="0"/>
              <a:t>410.</a:t>
            </a:r>
          </a:p>
          <a:p>
            <a:pPr marL="274320" algn="just" fontAlgn="auto">
              <a:spcAft>
                <a:spcPts val="0"/>
              </a:spcAft>
              <a:defRPr/>
            </a:pPr>
            <a:r>
              <a:rPr lang="en-US" dirty="0" smtClean="0"/>
              <a:t>A dogmatic epistle of Pope Leo I to a Spanish bishop in 446-47.</a:t>
            </a:r>
          </a:p>
          <a:p>
            <a:pPr marL="274320" algn="just" fontAlgn="auto">
              <a:spcAft>
                <a:spcPts val="0"/>
              </a:spcAft>
              <a:defRPr/>
            </a:pPr>
            <a:r>
              <a:rPr lang="en-US" dirty="0" smtClean="0"/>
              <a:t>Was not initially considered heretical by the Eastern churches.</a:t>
            </a:r>
          </a:p>
          <a:p>
            <a:pPr marL="274320" algn="just" fontAlgn="auto">
              <a:spcAft>
                <a:spcPts val="0"/>
              </a:spcAft>
              <a:defRPr/>
            </a:pPr>
            <a:r>
              <a:rPr lang="en-US" dirty="0" smtClean="0"/>
              <a:t>In the local Council of Toledo (Spain) in 589, was inserted into the Creed.</a:t>
            </a:r>
          </a:p>
          <a:p>
            <a:pPr marL="274320" algn="just" fontAlgn="auto">
              <a:spcAft>
                <a:spcPts val="0"/>
              </a:spcAft>
              <a:defRPr/>
            </a:pPr>
            <a:r>
              <a:rPr lang="en-US" dirty="0" smtClean="0"/>
              <a:t>First opposition by Patriarch Paul II of Constantinople (642-653) who accused Roman Patriarch for using the expression</a:t>
            </a:r>
          </a:p>
          <a:p>
            <a:pPr marL="274320" algn="just" fontAlgn="auto">
              <a:spcAft>
                <a:spcPts val="0"/>
              </a:spcAft>
              <a:defRPr/>
            </a:pPr>
            <a:endParaRPr lang="en-US" dirty="0"/>
          </a:p>
        </p:txBody>
      </p:sp>
      <p:sp>
        <p:nvSpPr>
          <p:cNvPr id="3" name="Title 2"/>
          <p:cNvSpPr>
            <a:spLocks noGrp="1"/>
          </p:cNvSpPr>
          <p:nvPr>
            <p:ph type="title"/>
          </p:nvPr>
        </p:nvSpPr>
        <p:spPr/>
        <p:txBody>
          <a:bodyPr/>
          <a:lstStyle/>
          <a:p>
            <a:pPr fontAlgn="auto">
              <a:spcAft>
                <a:spcPts val="0"/>
              </a:spcAft>
              <a:defRPr/>
            </a:pPr>
            <a:r>
              <a:rPr lang="en-US" dirty="0" smtClean="0"/>
              <a:t>Some History</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719263"/>
            <a:ext cx="8407400" cy="4910137"/>
          </a:xfrm>
        </p:spPr>
        <p:txBody>
          <a:bodyPr>
            <a:normAutofit fontScale="92500" lnSpcReduction="10000"/>
          </a:bodyPr>
          <a:lstStyle/>
          <a:p>
            <a:pPr marL="274320" fontAlgn="auto">
              <a:spcAft>
                <a:spcPts val="0"/>
              </a:spcAft>
              <a:defRPr/>
            </a:pPr>
            <a:r>
              <a:rPr lang="en-US" dirty="0" smtClean="0"/>
              <a:t>Pope Leo III of Rome:</a:t>
            </a:r>
          </a:p>
          <a:p>
            <a:pPr marL="548640" lvl="1" indent="-182880" fontAlgn="auto">
              <a:spcAft>
                <a:spcPts val="0"/>
              </a:spcAft>
              <a:defRPr/>
            </a:pPr>
            <a:r>
              <a:rPr lang="en-US" dirty="0" smtClean="0"/>
              <a:t>Initially approved the </a:t>
            </a:r>
            <a:r>
              <a:rPr lang="en-US" dirty="0" err="1" smtClean="0"/>
              <a:t>Filioque</a:t>
            </a:r>
            <a:r>
              <a:rPr lang="en-US" dirty="0" smtClean="0"/>
              <a:t> doctrine at the </a:t>
            </a:r>
            <a:br>
              <a:rPr lang="en-US" dirty="0" smtClean="0"/>
            </a:br>
            <a:r>
              <a:rPr lang="en-US" dirty="0" smtClean="0"/>
              <a:t>request of Emperor Charlemagne</a:t>
            </a:r>
          </a:p>
          <a:p>
            <a:pPr marL="548640" lvl="1" indent="-182880" fontAlgn="auto">
              <a:spcAft>
                <a:spcPts val="0"/>
              </a:spcAft>
              <a:defRPr/>
            </a:pPr>
            <a:r>
              <a:rPr lang="en-US" dirty="0" smtClean="0"/>
              <a:t>In 810, opposed its addition to the Creed</a:t>
            </a:r>
          </a:p>
          <a:p>
            <a:pPr marL="548640" lvl="1" indent="-182880" fontAlgn="auto">
              <a:spcAft>
                <a:spcPts val="0"/>
              </a:spcAft>
              <a:defRPr/>
            </a:pPr>
            <a:r>
              <a:rPr lang="en-US" dirty="0" smtClean="0"/>
              <a:t>Had two heavy silver tablets made and placed in </a:t>
            </a:r>
            <a:br>
              <a:rPr lang="en-US" dirty="0" smtClean="0"/>
            </a:br>
            <a:r>
              <a:rPr lang="en-US" dirty="0" smtClean="0"/>
              <a:t>St. Peter’s Basilica in Rome</a:t>
            </a:r>
          </a:p>
          <a:p>
            <a:pPr marL="548640" lvl="1" indent="-182880" fontAlgn="auto">
              <a:spcAft>
                <a:spcPts val="0"/>
              </a:spcAft>
              <a:defRPr/>
            </a:pPr>
            <a:r>
              <a:rPr lang="en-US" dirty="0" smtClean="0"/>
              <a:t>Engraved the original Creed of 381 in both Greek </a:t>
            </a:r>
            <a:br>
              <a:rPr lang="en-US" dirty="0" smtClean="0"/>
            </a:br>
            <a:r>
              <a:rPr lang="en-US" dirty="0" smtClean="0"/>
              <a:t>and Latin without the </a:t>
            </a:r>
            <a:r>
              <a:rPr lang="en-US" dirty="0" err="1" smtClean="0"/>
              <a:t>Filioque</a:t>
            </a:r>
            <a:endParaRPr lang="en-US" dirty="0" smtClean="0"/>
          </a:p>
          <a:p>
            <a:pPr marL="548640" lvl="1" indent="-182880" fontAlgn="auto">
              <a:spcAft>
                <a:spcPts val="0"/>
              </a:spcAft>
              <a:defRPr/>
            </a:pPr>
            <a:r>
              <a:rPr lang="en-US" dirty="0" smtClean="0"/>
              <a:t>“I, Leo, have placed these for love and protection of the Orthodox faith.”</a:t>
            </a:r>
          </a:p>
          <a:p>
            <a:pPr marL="548640" lvl="1" indent="-182880" fontAlgn="auto">
              <a:spcAft>
                <a:spcPts val="0"/>
              </a:spcAft>
              <a:defRPr/>
            </a:pPr>
            <a:r>
              <a:rPr lang="en-US" dirty="0"/>
              <a:t>B</a:t>
            </a:r>
            <a:r>
              <a:rPr lang="en-US" dirty="0" smtClean="0"/>
              <a:t>ecause the clause </a:t>
            </a:r>
            <a:r>
              <a:rPr lang="en-US" dirty="0"/>
              <a:t>had always been rejected by the Eastern churches, Leo, in the interest of peace with the Greeks, urged that the creed should not be chanted in the public liturgy</a:t>
            </a:r>
            <a:r>
              <a:rPr lang="en-US" dirty="0" smtClean="0"/>
              <a:t>.</a:t>
            </a:r>
            <a:endParaRPr lang="en-US" dirty="0"/>
          </a:p>
        </p:txBody>
      </p:sp>
      <p:sp>
        <p:nvSpPr>
          <p:cNvPr id="3" name="Title 2"/>
          <p:cNvSpPr>
            <a:spLocks noGrp="1"/>
          </p:cNvSpPr>
          <p:nvPr>
            <p:ph type="title"/>
          </p:nvPr>
        </p:nvSpPr>
        <p:spPr/>
        <p:txBody>
          <a:bodyPr/>
          <a:lstStyle/>
          <a:p>
            <a:pPr fontAlgn="auto">
              <a:spcAft>
                <a:spcPts val="0"/>
              </a:spcAft>
              <a:defRPr/>
            </a:pPr>
            <a:r>
              <a:rPr lang="en-US" dirty="0" smtClean="0"/>
              <a:t>Some history</a:t>
            </a:r>
            <a:endParaRPr lang="en-US" dirty="0"/>
          </a:p>
        </p:txBody>
      </p:sp>
      <p:pic>
        <p:nvPicPr>
          <p:cNvPr id="43011" name="Picture 2" descr="https://encrypted-tbn3.gstatic.com/images?q=tbn:ANd9GcQWCMkwblKQ0gK0WoHHWNA2WopwEmQ9U0EUpvsiBqRv73eLNj5c"/>
          <p:cNvPicPr>
            <a:picLocks noChangeAspect="1" noChangeArrowheads="1"/>
          </p:cNvPicPr>
          <p:nvPr/>
        </p:nvPicPr>
        <p:blipFill>
          <a:blip r:embed="rId3"/>
          <a:srcRect/>
          <a:stretch>
            <a:fillRect/>
          </a:stretch>
        </p:blipFill>
        <p:spPr bwMode="auto">
          <a:xfrm>
            <a:off x="7543800" y="1600200"/>
            <a:ext cx="1485900" cy="2324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600200"/>
            <a:ext cx="8407400" cy="5029200"/>
          </a:xfrm>
        </p:spPr>
        <p:txBody>
          <a:bodyPr>
            <a:normAutofit lnSpcReduction="10000"/>
          </a:bodyPr>
          <a:lstStyle/>
          <a:p>
            <a:pPr marL="274320" fontAlgn="auto">
              <a:spcAft>
                <a:spcPts val="0"/>
              </a:spcAft>
              <a:defRPr/>
            </a:pPr>
            <a:r>
              <a:rPr lang="en-US" dirty="0" smtClean="0"/>
              <a:t>In 867, Patriarch </a:t>
            </a:r>
            <a:r>
              <a:rPr lang="en-US" dirty="0" err="1" smtClean="0"/>
              <a:t>Photios</a:t>
            </a:r>
            <a:r>
              <a:rPr lang="en-US" dirty="0" smtClean="0"/>
              <a:t> of Constantinople</a:t>
            </a:r>
          </a:p>
          <a:p>
            <a:pPr marL="548640" lvl="1" indent="-182880" fontAlgn="auto">
              <a:spcAft>
                <a:spcPts val="0"/>
              </a:spcAft>
              <a:defRPr/>
            </a:pPr>
            <a:r>
              <a:rPr lang="en-US" dirty="0" smtClean="0"/>
              <a:t>Wrote letter to rest of Eastern patriarchs</a:t>
            </a:r>
          </a:p>
          <a:p>
            <a:pPr marL="548640" lvl="1" indent="-182880" fontAlgn="auto">
              <a:spcAft>
                <a:spcPts val="0"/>
              </a:spcAft>
              <a:defRPr/>
            </a:pPr>
            <a:r>
              <a:rPr lang="en-US" dirty="0" smtClean="0"/>
              <a:t>Expressed concern for growing political and </a:t>
            </a:r>
            <a:br>
              <a:rPr lang="en-US" dirty="0" smtClean="0"/>
            </a:br>
            <a:r>
              <a:rPr lang="en-US" dirty="0" smtClean="0"/>
              <a:t>ecclesiastical tensions between </a:t>
            </a:r>
            <a:br>
              <a:rPr lang="en-US" dirty="0" smtClean="0"/>
            </a:br>
            <a:r>
              <a:rPr lang="en-US" dirty="0" smtClean="0"/>
              <a:t>Constantinople and Rome</a:t>
            </a:r>
          </a:p>
          <a:p>
            <a:pPr marL="548640" lvl="1" indent="-182880" fontAlgn="auto">
              <a:spcAft>
                <a:spcPts val="0"/>
              </a:spcAft>
              <a:defRPr/>
            </a:pPr>
            <a:r>
              <a:rPr lang="en-US" dirty="0" smtClean="0"/>
              <a:t>Proclaimed addition of </a:t>
            </a:r>
            <a:r>
              <a:rPr lang="en-US" dirty="0" err="1" smtClean="0"/>
              <a:t>Filioque</a:t>
            </a:r>
            <a:r>
              <a:rPr lang="en-US" dirty="0" smtClean="0"/>
              <a:t> to be </a:t>
            </a:r>
            <a:br>
              <a:rPr lang="en-US" dirty="0" smtClean="0"/>
            </a:br>
            <a:r>
              <a:rPr lang="en-US" dirty="0" smtClean="0"/>
              <a:t>blasphemous</a:t>
            </a:r>
          </a:p>
          <a:p>
            <a:pPr marL="548640" lvl="1" indent="-182880" fontAlgn="auto">
              <a:spcAft>
                <a:spcPts val="0"/>
              </a:spcAft>
              <a:defRPr/>
            </a:pPr>
            <a:r>
              <a:rPr lang="en-US" dirty="0" smtClean="0"/>
              <a:t>Presented strong theological argument against the view of the Trinity caused by the </a:t>
            </a:r>
            <a:r>
              <a:rPr lang="en-US" dirty="0" err="1" smtClean="0"/>
              <a:t>Filioque</a:t>
            </a:r>
            <a:endParaRPr lang="en-US" dirty="0" smtClean="0"/>
          </a:p>
          <a:p>
            <a:pPr marL="548640" lvl="1" indent="-182880" fontAlgn="auto">
              <a:spcAft>
                <a:spcPts val="0"/>
              </a:spcAft>
              <a:defRPr/>
            </a:pPr>
            <a:r>
              <a:rPr lang="en-US" dirty="0" smtClean="0"/>
              <a:t>Detracted from the distinctive character of each Person of the Trinity</a:t>
            </a:r>
          </a:p>
          <a:p>
            <a:pPr marL="548640" lvl="1" indent="-182880" fontAlgn="auto">
              <a:spcAft>
                <a:spcPts val="0"/>
              </a:spcAft>
              <a:defRPr/>
            </a:pPr>
            <a:r>
              <a:rPr lang="en-US" dirty="0" smtClean="0"/>
              <a:t>Stated that it creates two origins, sources, or causes</a:t>
            </a:r>
          </a:p>
          <a:p>
            <a:pPr marL="548640" lvl="1" indent="-182880" fontAlgn="auto">
              <a:spcAft>
                <a:spcPts val="0"/>
              </a:spcAft>
              <a:defRPr/>
            </a:pPr>
            <a:r>
              <a:rPr lang="en-US" dirty="0" smtClean="0"/>
              <a:t>Confuses relationships between Persons of the Trinity</a:t>
            </a:r>
          </a:p>
        </p:txBody>
      </p:sp>
      <p:sp>
        <p:nvSpPr>
          <p:cNvPr id="3" name="Title 2"/>
          <p:cNvSpPr>
            <a:spLocks noGrp="1"/>
          </p:cNvSpPr>
          <p:nvPr>
            <p:ph type="title"/>
          </p:nvPr>
        </p:nvSpPr>
        <p:spPr/>
        <p:txBody>
          <a:bodyPr/>
          <a:lstStyle/>
          <a:p>
            <a:pPr fontAlgn="auto">
              <a:spcAft>
                <a:spcPts val="0"/>
              </a:spcAft>
              <a:defRPr/>
            </a:pPr>
            <a:r>
              <a:rPr lang="en-US" dirty="0" smtClean="0"/>
              <a:t>Some history</a:t>
            </a:r>
            <a:endParaRPr lang="en-US" dirty="0"/>
          </a:p>
        </p:txBody>
      </p:sp>
      <p:pic>
        <p:nvPicPr>
          <p:cNvPr id="45059" name="Picture 2" descr="http://neoskosmos.com/news/sites/default/files/2011/August/photios.jpg"/>
          <p:cNvPicPr>
            <a:picLocks noChangeAspect="1" noChangeArrowheads="1"/>
          </p:cNvPicPr>
          <p:nvPr/>
        </p:nvPicPr>
        <p:blipFill>
          <a:blip r:embed="rId3"/>
          <a:srcRect/>
          <a:stretch>
            <a:fillRect/>
          </a:stretch>
        </p:blipFill>
        <p:spPr bwMode="auto">
          <a:xfrm>
            <a:off x="7315200" y="2057400"/>
            <a:ext cx="1676400" cy="2157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524000"/>
            <a:ext cx="8610600" cy="5257800"/>
          </a:xfrm>
        </p:spPr>
        <p:txBody>
          <a:bodyPr>
            <a:normAutofit fontScale="92500" lnSpcReduction="10000"/>
          </a:bodyPr>
          <a:lstStyle/>
          <a:p>
            <a:pPr marL="274320" fontAlgn="auto">
              <a:spcAft>
                <a:spcPts val="0"/>
              </a:spcAft>
              <a:defRPr/>
            </a:pPr>
            <a:r>
              <a:rPr lang="en-US" dirty="0" err="1" smtClean="0"/>
              <a:t>Filioque</a:t>
            </a:r>
            <a:r>
              <a:rPr lang="en-US" dirty="0" smtClean="0"/>
              <a:t> was taught in Rome, but was added to the Creed officially until 1014.</a:t>
            </a:r>
          </a:p>
          <a:p>
            <a:pPr marL="274320" fontAlgn="auto">
              <a:spcAft>
                <a:spcPts val="0"/>
              </a:spcAft>
              <a:defRPr/>
            </a:pPr>
            <a:r>
              <a:rPr lang="en-US" dirty="0" smtClean="0"/>
              <a:t>Great Schism of 1054 divided East (Eastern Orthodox) and West (Catholic Church):</a:t>
            </a:r>
          </a:p>
          <a:p>
            <a:pPr marL="548640" lvl="1" indent="-182880" fontAlgn="auto">
              <a:spcAft>
                <a:spcPts val="0"/>
              </a:spcAft>
              <a:defRPr/>
            </a:pPr>
            <a:r>
              <a:rPr lang="en-US" dirty="0" smtClean="0"/>
              <a:t>Theological disputes (papal supremacy):</a:t>
            </a:r>
          </a:p>
          <a:p>
            <a:pPr marL="822960" lvl="2" indent="-182880" fontAlgn="auto">
              <a:spcAft>
                <a:spcPts val="0"/>
              </a:spcAft>
              <a:buClr>
                <a:schemeClr val="accent3"/>
              </a:buClr>
              <a:defRPr/>
            </a:pPr>
            <a:r>
              <a:rPr lang="en-US" dirty="0" smtClean="0"/>
              <a:t>Iconoclasm: Emperor Leo III, early 8</a:t>
            </a:r>
            <a:r>
              <a:rPr lang="en-US" baseline="30000" dirty="0" smtClean="0"/>
              <a:t>th</a:t>
            </a:r>
            <a:r>
              <a:rPr lang="en-US" dirty="0" smtClean="0"/>
              <a:t> century</a:t>
            </a:r>
          </a:p>
          <a:p>
            <a:pPr marL="822960" lvl="2" indent="-182880" fontAlgn="auto">
              <a:spcAft>
                <a:spcPts val="0"/>
              </a:spcAft>
              <a:buClr>
                <a:schemeClr val="accent3"/>
              </a:buClr>
              <a:defRPr/>
            </a:pPr>
            <a:r>
              <a:rPr lang="en-US" dirty="0" err="1" smtClean="0"/>
              <a:t>Filioque</a:t>
            </a:r>
            <a:endParaRPr lang="en-US" dirty="0"/>
          </a:p>
          <a:p>
            <a:pPr marL="548640" lvl="1" indent="-182880" fontAlgn="auto">
              <a:spcAft>
                <a:spcPts val="0"/>
              </a:spcAft>
              <a:defRPr/>
            </a:pPr>
            <a:r>
              <a:rPr lang="en-US" dirty="0" smtClean="0"/>
              <a:t>Jurisdictional disputes: Papal supremacy</a:t>
            </a:r>
          </a:p>
          <a:p>
            <a:pPr marL="548640" lvl="1" indent="-182880" fontAlgn="auto">
              <a:spcAft>
                <a:spcPts val="0"/>
              </a:spcAft>
              <a:defRPr/>
            </a:pPr>
            <a:r>
              <a:rPr lang="en-US" dirty="0" smtClean="0"/>
              <a:t>Governance disputes: role of Emperor</a:t>
            </a:r>
          </a:p>
          <a:p>
            <a:pPr marL="548640" lvl="1" indent="-182880" fontAlgn="auto">
              <a:spcAft>
                <a:spcPts val="0"/>
              </a:spcAft>
              <a:defRPr/>
            </a:pPr>
            <a:r>
              <a:rPr lang="en-US" dirty="0" smtClean="0"/>
              <a:t>Canonical</a:t>
            </a:r>
          </a:p>
          <a:p>
            <a:pPr marL="822960" lvl="2" indent="-182880" fontAlgn="auto">
              <a:spcAft>
                <a:spcPts val="0"/>
              </a:spcAft>
              <a:buClr>
                <a:schemeClr val="accent3"/>
              </a:buClr>
              <a:defRPr/>
            </a:pPr>
            <a:r>
              <a:rPr lang="en-US" dirty="0" smtClean="0"/>
              <a:t>Some liturgical practices: unleavened bread</a:t>
            </a:r>
          </a:p>
          <a:p>
            <a:pPr marL="822960" lvl="2" indent="-182880" fontAlgn="auto">
              <a:spcAft>
                <a:spcPts val="0"/>
              </a:spcAft>
              <a:buClr>
                <a:schemeClr val="accent3"/>
              </a:buClr>
              <a:defRPr/>
            </a:pPr>
            <a:r>
              <a:rPr lang="en-US" dirty="0" smtClean="0"/>
              <a:t>Celibacy among priests</a:t>
            </a:r>
          </a:p>
          <a:p>
            <a:pPr marL="548640" lvl="1" indent="-182880" fontAlgn="auto">
              <a:spcAft>
                <a:spcPts val="0"/>
              </a:spcAft>
              <a:defRPr/>
            </a:pPr>
            <a:r>
              <a:rPr lang="en-US" dirty="0" smtClean="0"/>
              <a:t>Language and Culture</a:t>
            </a:r>
          </a:p>
          <a:p>
            <a:pPr marL="548640" lvl="1" indent="-182880" fontAlgn="auto">
              <a:spcAft>
                <a:spcPts val="0"/>
              </a:spcAft>
              <a:defRPr/>
            </a:pPr>
            <a:r>
              <a:rPr lang="en-US" dirty="0" smtClean="0"/>
              <a:t>Decline of three patriarchies</a:t>
            </a:r>
          </a:p>
          <a:p>
            <a:pPr marL="548640" lvl="1" indent="-182880" fontAlgn="auto">
              <a:spcAft>
                <a:spcPts val="0"/>
              </a:spcAft>
              <a:defRPr/>
            </a:pPr>
            <a:endParaRPr lang="en-US" dirty="0"/>
          </a:p>
        </p:txBody>
      </p:sp>
      <p:sp>
        <p:nvSpPr>
          <p:cNvPr id="3" name="Title 2"/>
          <p:cNvSpPr>
            <a:spLocks noGrp="1"/>
          </p:cNvSpPr>
          <p:nvPr>
            <p:ph type="title"/>
          </p:nvPr>
        </p:nvSpPr>
        <p:spPr/>
        <p:txBody>
          <a:bodyPr/>
          <a:lstStyle/>
          <a:p>
            <a:pPr fontAlgn="auto">
              <a:spcAft>
                <a:spcPts val="0"/>
              </a:spcAft>
              <a:defRPr/>
            </a:pPr>
            <a:r>
              <a:rPr lang="en-US" dirty="0" smtClean="0"/>
              <a:t>Some History</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274320" algn="just" fontAlgn="auto">
              <a:spcAft>
                <a:spcPts val="0"/>
              </a:spcAft>
              <a:defRPr/>
            </a:pPr>
            <a:r>
              <a:rPr lang="en-US" dirty="0" smtClean="0"/>
              <a:t>Early Church Fathers widely use the formula of procession of the Holy Spirit “from the Father through the Son”</a:t>
            </a:r>
          </a:p>
          <a:p>
            <a:pPr marL="274320" algn="just" fontAlgn="auto">
              <a:spcAft>
                <a:spcPts val="0"/>
              </a:spcAft>
              <a:defRPr/>
            </a:pPr>
            <a:r>
              <a:rPr lang="en-US" dirty="0" smtClean="0"/>
              <a:t>Greek word for proceeds (“</a:t>
            </a:r>
            <a:r>
              <a:rPr lang="en-US" dirty="0" err="1" smtClean="0"/>
              <a:t>ekporeuomenon</a:t>
            </a:r>
            <a:r>
              <a:rPr lang="en-US" dirty="0" smtClean="0"/>
              <a:t>”) has the implication of “from a source”</a:t>
            </a:r>
          </a:p>
          <a:p>
            <a:pPr marL="274320" algn="just" fontAlgn="auto">
              <a:spcAft>
                <a:spcPts val="0"/>
              </a:spcAft>
              <a:defRPr/>
            </a:pPr>
            <a:r>
              <a:rPr lang="en-US" dirty="0" smtClean="0"/>
              <a:t>Latin word for proceeds (“</a:t>
            </a:r>
            <a:r>
              <a:rPr lang="en-US" dirty="0" err="1" smtClean="0"/>
              <a:t>procedere</a:t>
            </a:r>
            <a:r>
              <a:rPr lang="en-US" dirty="0" smtClean="0"/>
              <a:t>”) does not</a:t>
            </a:r>
          </a:p>
          <a:p>
            <a:pPr marL="274320" algn="just" fontAlgn="auto">
              <a:spcAft>
                <a:spcPts val="0"/>
              </a:spcAft>
              <a:defRPr/>
            </a:pPr>
            <a:r>
              <a:rPr lang="en-US" dirty="0" smtClean="0"/>
              <a:t>Some early fathers used the </a:t>
            </a:r>
            <a:r>
              <a:rPr lang="en-US" dirty="0" err="1" smtClean="0"/>
              <a:t>Filioque</a:t>
            </a:r>
            <a:r>
              <a:rPr lang="en-US" dirty="0" smtClean="0"/>
              <a:t> expression</a:t>
            </a:r>
          </a:p>
          <a:p>
            <a:pPr marL="548640" lvl="1" indent="-182880" algn="just" fontAlgn="auto">
              <a:spcAft>
                <a:spcPts val="0"/>
              </a:spcAft>
              <a:defRPr/>
            </a:pPr>
            <a:r>
              <a:rPr lang="en-US" dirty="0" smtClean="0"/>
              <a:t>What was context?  Hypostasis or </a:t>
            </a:r>
            <a:r>
              <a:rPr lang="en-US" dirty="0" err="1" smtClean="0"/>
              <a:t>ousia</a:t>
            </a:r>
            <a:r>
              <a:rPr lang="en-US" dirty="0" smtClean="0"/>
              <a:t>?</a:t>
            </a:r>
            <a:endParaRPr lang="en-US" dirty="0"/>
          </a:p>
        </p:txBody>
      </p:sp>
      <p:sp>
        <p:nvSpPr>
          <p:cNvPr id="3" name="Title 2"/>
          <p:cNvSpPr>
            <a:spLocks noGrp="1"/>
          </p:cNvSpPr>
          <p:nvPr>
            <p:ph type="title"/>
          </p:nvPr>
        </p:nvSpPr>
        <p:spPr/>
        <p:txBody>
          <a:bodyPr/>
          <a:lstStyle/>
          <a:p>
            <a:pPr fontAlgn="auto">
              <a:spcAft>
                <a:spcPts val="0"/>
              </a:spcAft>
              <a:defRPr/>
            </a:pPr>
            <a:r>
              <a:rPr lang="en-US" dirty="0" smtClean="0"/>
              <a:t>Effect of Words</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274320" algn="just" fontAlgn="auto">
              <a:spcAft>
                <a:spcPts val="0"/>
              </a:spcAft>
              <a:defRPr/>
            </a:pPr>
            <a:r>
              <a:rPr lang="en-US" dirty="0" smtClean="0"/>
              <a:t>Many early church fathers used this expression in their writings</a:t>
            </a:r>
          </a:p>
          <a:p>
            <a:pPr marL="274320" algn="just" fontAlgn="auto">
              <a:spcAft>
                <a:spcPts val="0"/>
              </a:spcAft>
              <a:defRPr/>
            </a:pPr>
            <a:r>
              <a:rPr lang="en-US" dirty="0" smtClean="0"/>
              <a:t>The addition of “and the Son” was used to combat Arian heresy challenging the divinity of the Lord Jesus Christ</a:t>
            </a:r>
          </a:p>
          <a:p>
            <a:pPr marL="274320" algn="just" fontAlgn="auto">
              <a:spcAft>
                <a:spcPts val="0"/>
              </a:spcAft>
              <a:defRPr/>
            </a:pPr>
            <a:r>
              <a:rPr lang="en-US" dirty="0" smtClean="0"/>
              <a:t>Understanding of the word for “proceeds” in Latin</a:t>
            </a:r>
          </a:p>
          <a:p>
            <a:pPr marL="274320" algn="just" fontAlgn="auto">
              <a:spcAft>
                <a:spcPts val="0"/>
              </a:spcAft>
              <a:defRPr/>
            </a:pPr>
            <a:r>
              <a:rPr lang="en-US" dirty="0" smtClean="0"/>
              <a:t>Of the 150 bishops at Constantinople, none were from the West: Pope </a:t>
            </a:r>
            <a:r>
              <a:rPr lang="en-US" dirty="0" err="1" smtClean="0"/>
              <a:t>Damasus</a:t>
            </a:r>
            <a:r>
              <a:rPr lang="en-US" dirty="0" smtClean="0"/>
              <a:t> I</a:t>
            </a:r>
            <a:endParaRPr lang="en-US" dirty="0"/>
          </a:p>
        </p:txBody>
      </p:sp>
      <p:sp>
        <p:nvSpPr>
          <p:cNvPr id="3" name="Title 2"/>
          <p:cNvSpPr>
            <a:spLocks noGrp="1"/>
          </p:cNvSpPr>
          <p:nvPr>
            <p:ph type="title"/>
          </p:nvPr>
        </p:nvSpPr>
        <p:spPr/>
        <p:txBody>
          <a:bodyPr/>
          <a:lstStyle/>
          <a:p>
            <a:pPr fontAlgn="auto">
              <a:spcAft>
                <a:spcPts val="0"/>
              </a:spcAft>
              <a:defRPr/>
            </a:pPr>
            <a:r>
              <a:rPr lang="en-US" dirty="0" smtClean="0"/>
              <a:t>Catholic Point of View</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274320" fontAlgn="auto">
              <a:spcAft>
                <a:spcPts val="0"/>
              </a:spcAft>
              <a:defRPr/>
            </a:pPr>
            <a:r>
              <a:rPr lang="en-US" dirty="0" smtClean="0"/>
              <a:t>Definition of Terms</a:t>
            </a:r>
          </a:p>
          <a:p>
            <a:pPr marL="274320" fontAlgn="auto">
              <a:spcAft>
                <a:spcPts val="0"/>
              </a:spcAft>
              <a:defRPr/>
            </a:pPr>
            <a:r>
              <a:rPr lang="en-US" dirty="0" smtClean="0"/>
              <a:t>Trinitarian Theology</a:t>
            </a:r>
          </a:p>
          <a:p>
            <a:pPr marL="274320" fontAlgn="auto">
              <a:spcAft>
                <a:spcPts val="0"/>
              </a:spcAft>
              <a:defRPr/>
            </a:pPr>
            <a:r>
              <a:rPr lang="en-US" dirty="0" smtClean="0"/>
              <a:t>Formulation of Creed</a:t>
            </a:r>
          </a:p>
          <a:p>
            <a:pPr marL="274320" fontAlgn="auto">
              <a:spcAft>
                <a:spcPts val="0"/>
              </a:spcAft>
              <a:defRPr/>
            </a:pPr>
            <a:r>
              <a:rPr lang="en-US" dirty="0" smtClean="0"/>
              <a:t>Some History</a:t>
            </a:r>
          </a:p>
          <a:p>
            <a:pPr marL="274320" fontAlgn="auto">
              <a:spcAft>
                <a:spcPts val="0"/>
              </a:spcAft>
              <a:defRPr/>
            </a:pPr>
            <a:r>
              <a:rPr lang="en-US" dirty="0" smtClean="0"/>
              <a:t>Effect of Words</a:t>
            </a:r>
          </a:p>
          <a:p>
            <a:pPr marL="274320" fontAlgn="auto">
              <a:spcAft>
                <a:spcPts val="0"/>
              </a:spcAft>
              <a:defRPr/>
            </a:pPr>
            <a:r>
              <a:rPr lang="en-US" dirty="0" smtClean="0"/>
              <a:t>Catholic Point of View</a:t>
            </a:r>
          </a:p>
          <a:p>
            <a:pPr marL="274320" fontAlgn="auto">
              <a:spcAft>
                <a:spcPts val="0"/>
              </a:spcAft>
              <a:defRPr/>
            </a:pPr>
            <a:r>
              <a:rPr lang="en-US" dirty="0" smtClean="0"/>
              <a:t>Orthodox Point of View</a:t>
            </a:r>
          </a:p>
          <a:p>
            <a:pPr marL="274320" fontAlgn="auto">
              <a:spcAft>
                <a:spcPts val="0"/>
              </a:spcAft>
              <a:defRPr/>
            </a:pPr>
            <a:r>
              <a:rPr lang="en-US" dirty="0" smtClean="0"/>
              <a:t>Most Recent Attempt at Reconciliation</a:t>
            </a:r>
          </a:p>
          <a:p>
            <a:pPr marL="274320" fontAlgn="auto">
              <a:spcAft>
                <a:spcPts val="0"/>
              </a:spcAft>
              <a:defRPr/>
            </a:pPr>
            <a:endParaRPr lang="en-US" dirty="0" smtClean="0"/>
          </a:p>
          <a:p>
            <a:pPr marL="274320" fontAlgn="auto">
              <a:spcAft>
                <a:spcPts val="0"/>
              </a:spcAft>
              <a:defRPr/>
            </a:pPr>
            <a:endParaRPr lang="en-US" dirty="0"/>
          </a:p>
        </p:txBody>
      </p:sp>
      <p:sp>
        <p:nvSpPr>
          <p:cNvPr id="2" name="Title 1"/>
          <p:cNvSpPr>
            <a:spLocks noGrp="1"/>
          </p:cNvSpPr>
          <p:nvPr>
            <p:ph type="title"/>
          </p:nvPr>
        </p:nvSpPr>
        <p:spPr/>
        <p:txBody>
          <a:bodyPr/>
          <a:lstStyle/>
          <a:p>
            <a:pPr fontAlgn="auto">
              <a:spcAft>
                <a:spcPts val="0"/>
              </a:spcAft>
              <a:defRPr/>
            </a:pPr>
            <a:r>
              <a:rPr lang="en-US" dirty="0" smtClean="0"/>
              <a:t>Overview</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719263"/>
            <a:ext cx="8534400" cy="4406900"/>
          </a:xfrm>
        </p:spPr>
        <p:txBody>
          <a:bodyPr>
            <a:normAutofit lnSpcReduction="10000"/>
          </a:bodyPr>
          <a:lstStyle/>
          <a:p>
            <a:pPr marL="274320" fontAlgn="auto">
              <a:spcAft>
                <a:spcPts val="0"/>
              </a:spcAft>
              <a:defRPr/>
            </a:pPr>
            <a:r>
              <a:rPr lang="en-US" dirty="0" smtClean="0"/>
              <a:t>Changes understanding of the Holy Trinity</a:t>
            </a:r>
          </a:p>
          <a:p>
            <a:pPr marL="274320" fontAlgn="auto">
              <a:spcAft>
                <a:spcPts val="0"/>
              </a:spcAft>
              <a:defRPr/>
            </a:pPr>
            <a:r>
              <a:rPr lang="en-US" dirty="0" smtClean="0"/>
              <a:t>Creates two sources, whereas the Father is understood to be the source: creates a double procession</a:t>
            </a:r>
          </a:p>
          <a:p>
            <a:pPr marL="274320" fontAlgn="auto">
              <a:spcAft>
                <a:spcPts val="0"/>
              </a:spcAft>
              <a:defRPr/>
            </a:pPr>
            <a:r>
              <a:rPr lang="en-US" dirty="0" smtClean="0"/>
              <a:t>Lessens the Holy Spirit in the Trinity by making Him subordinate to the Father and Son</a:t>
            </a:r>
          </a:p>
          <a:p>
            <a:pPr marL="274320" fontAlgn="auto">
              <a:spcAft>
                <a:spcPts val="0"/>
              </a:spcAft>
              <a:defRPr/>
            </a:pPr>
            <a:r>
              <a:rPr lang="en-US" dirty="0" smtClean="0"/>
              <a:t>Creed was formulated by two ecumenical councils (</a:t>
            </a:r>
            <a:r>
              <a:rPr lang="en-US" dirty="0" err="1" smtClean="0"/>
              <a:t>Nicea</a:t>
            </a:r>
            <a:r>
              <a:rPr lang="en-US" dirty="0" smtClean="0"/>
              <a:t> and Constantinople)</a:t>
            </a:r>
          </a:p>
          <a:p>
            <a:pPr marL="274320" fontAlgn="auto">
              <a:spcAft>
                <a:spcPts val="0"/>
              </a:spcAft>
              <a:defRPr/>
            </a:pPr>
            <a:r>
              <a:rPr lang="en-US" dirty="0" smtClean="0"/>
              <a:t>Specific wording of Scripture</a:t>
            </a:r>
          </a:p>
          <a:p>
            <a:pPr marL="274320" fontAlgn="auto">
              <a:spcAft>
                <a:spcPts val="0"/>
              </a:spcAft>
              <a:defRPr/>
            </a:pPr>
            <a:r>
              <a:rPr lang="en-US" dirty="0" smtClean="0"/>
              <a:t>Difference between “proceeds” and “sends”</a:t>
            </a:r>
            <a:endParaRPr lang="en-US" dirty="0"/>
          </a:p>
        </p:txBody>
      </p:sp>
      <p:sp>
        <p:nvSpPr>
          <p:cNvPr id="3" name="Title 2"/>
          <p:cNvSpPr>
            <a:spLocks noGrp="1"/>
          </p:cNvSpPr>
          <p:nvPr>
            <p:ph type="title"/>
          </p:nvPr>
        </p:nvSpPr>
        <p:spPr/>
        <p:txBody>
          <a:bodyPr/>
          <a:lstStyle/>
          <a:p>
            <a:pPr fontAlgn="auto">
              <a:spcAft>
                <a:spcPts val="0"/>
              </a:spcAft>
              <a:defRPr/>
            </a:pPr>
            <a:r>
              <a:rPr lang="en-US" dirty="0" smtClean="0"/>
              <a:t>Orthodox Point of View</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274320" fontAlgn="auto">
              <a:spcAft>
                <a:spcPts val="0"/>
              </a:spcAft>
              <a:defRPr/>
            </a:pPr>
            <a:r>
              <a:rPr lang="en-US" dirty="0" smtClean="0"/>
              <a:t>North </a:t>
            </a:r>
            <a:r>
              <a:rPr lang="en-US" dirty="0"/>
              <a:t>American Orthodox-Catholic Theological </a:t>
            </a:r>
            <a:r>
              <a:rPr lang="en-US" dirty="0" smtClean="0"/>
              <a:t>Consultation</a:t>
            </a:r>
          </a:p>
          <a:p>
            <a:pPr marL="548640" lvl="1" indent="-182880" fontAlgn="auto">
              <a:spcAft>
                <a:spcPts val="0"/>
              </a:spcAft>
              <a:defRPr/>
            </a:pPr>
            <a:r>
              <a:rPr lang="en-US" dirty="0"/>
              <a:t>Committee on Ecumenical and Interreligious Affairs of the United States Conference of Catholic </a:t>
            </a:r>
            <a:r>
              <a:rPr lang="en-US" dirty="0" smtClean="0"/>
              <a:t>Bishops</a:t>
            </a:r>
          </a:p>
          <a:p>
            <a:pPr marL="548640" lvl="1" indent="-182880" fontAlgn="auto">
              <a:spcAft>
                <a:spcPts val="0"/>
              </a:spcAft>
              <a:defRPr/>
            </a:pPr>
            <a:r>
              <a:rPr lang="en-US" dirty="0"/>
              <a:t>Standing Conference of the Canonical Orthodox Bishops in the Americas (SCOBA</a:t>
            </a:r>
            <a:r>
              <a:rPr lang="en-US" dirty="0" smtClean="0"/>
              <a:t>)</a:t>
            </a:r>
          </a:p>
          <a:p>
            <a:pPr marL="274320" fontAlgn="auto">
              <a:spcAft>
                <a:spcPts val="0"/>
              </a:spcAft>
              <a:defRPr/>
            </a:pPr>
            <a:r>
              <a:rPr lang="en-US" dirty="0" smtClean="0"/>
              <a:t>Issued an agreed statement, </a:t>
            </a:r>
            <a:r>
              <a:rPr lang="en-US" i="1" dirty="0" smtClean="0"/>
              <a:t>The </a:t>
            </a:r>
            <a:r>
              <a:rPr lang="en-US" i="1" dirty="0" err="1" smtClean="0"/>
              <a:t>Filioque</a:t>
            </a:r>
            <a:r>
              <a:rPr lang="en-US" i="1" dirty="0" smtClean="0"/>
              <a:t>: A Church-Dividing Issue?</a:t>
            </a:r>
            <a:endParaRPr lang="en-US" i="1" dirty="0"/>
          </a:p>
        </p:txBody>
      </p:sp>
      <p:sp>
        <p:nvSpPr>
          <p:cNvPr id="3" name="Title 2"/>
          <p:cNvSpPr>
            <a:spLocks noGrp="1"/>
          </p:cNvSpPr>
          <p:nvPr>
            <p:ph type="title"/>
          </p:nvPr>
        </p:nvSpPr>
        <p:spPr/>
        <p:txBody>
          <a:bodyPr/>
          <a:lstStyle/>
          <a:p>
            <a:pPr fontAlgn="auto">
              <a:spcAft>
                <a:spcPts val="0"/>
              </a:spcAft>
              <a:defRPr/>
            </a:pPr>
            <a:r>
              <a:rPr lang="en-US" dirty="0" smtClean="0"/>
              <a:t>Most Recent Attempt at Reconciliation</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719263"/>
            <a:ext cx="8407400" cy="4910137"/>
          </a:xfrm>
        </p:spPr>
        <p:txBody>
          <a:bodyPr>
            <a:normAutofit fontScale="85000" lnSpcReduction="20000"/>
          </a:bodyPr>
          <a:lstStyle/>
          <a:p>
            <a:pPr marL="560070" indent="-514350" algn="just" fontAlgn="auto">
              <a:spcAft>
                <a:spcPts val="0"/>
              </a:spcAft>
              <a:buFont typeface="+mj-lt"/>
              <a:buAutoNum type="arabicPeriod"/>
              <a:defRPr/>
            </a:pPr>
            <a:r>
              <a:rPr lang="en-US" dirty="0"/>
              <a:t>That all involved in such dialogue expressly recognize the limitations of our ability to make definitive assertions about the inner life of God.</a:t>
            </a:r>
          </a:p>
          <a:p>
            <a:pPr marL="560070" indent="-514350" algn="just" fontAlgn="auto">
              <a:spcAft>
                <a:spcPts val="0"/>
              </a:spcAft>
              <a:buFont typeface="+mj-lt"/>
              <a:buAutoNum type="arabicPeriod"/>
              <a:defRPr/>
            </a:pPr>
            <a:r>
              <a:rPr lang="en-US" dirty="0"/>
              <a:t>That, in the future, because of the progress in mutual understanding that has come about in recent decades, Orthodox and Catholics refrain from labeling as heretical the traditions of the other side on the subject of the procession of the Holy Spirit.</a:t>
            </a:r>
          </a:p>
          <a:p>
            <a:pPr marL="560070" indent="-514350" algn="just" fontAlgn="auto">
              <a:spcAft>
                <a:spcPts val="0"/>
              </a:spcAft>
              <a:buFont typeface="+mj-lt"/>
              <a:buAutoNum type="arabicPeriod"/>
              <a:defRPr/>
            </a:pPr>
            <a:r>
              <a:rPr lang="en-US" dirty="0"/>
              <a:t>That Orthodox and Catholic theologians distinguish more clearly between the divinity and hypostatic identity of the Holy Spirit (which is a received dogma of our Churches) and the manner of the Spirit's origin, which still awaits full and final ecumenical resolution.</a:t>
            </a:r>
          </a:p>
        </p:txBody>
      </p:sp>
      <p:sp>
        <p:nvSpPr>
          <p:cNvPr id="3" name="Title 2"/>
          <p:cNvSpPr>
            <a:spLocks noGrp="1"/>
          </p:cNvSpPr>
          <p:nvPr>
            <p:ph type="title"/>
          </p:nvPr>
        </p:nvSpPr>
        <p:spPr/>
        <p:txBody>
          <a:bodyPr/>
          <a:lstStyle/>
          <a:p>
            <a:pPr fontAlgn="auto">
              <a:spcAft>
                <a:spcPts val="0"/>
              </a:spcAft>
              <a:defRPr/>
            </a:pPr>
            <a:r>
              <a:rPr lang="en-US" dirty="0" smtClean="0"/>
              <a:t>Most Recent </a:t>
            </a:r>
            <a:r>
              <a:rPr lang="en-US" dirty="0"/>
              <a:t>Attempt at Reconciliation</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600200"/>
            <a:ext cx="8610600" cy="5029200"/>
          </a:xfrm>
        </p:spPr>
        <p:txBody>
          <a:bodyPr>
            <a:noAutofit/>
          </a:bodyPr>
          <a:lstStyle/>
          <a:p>
            <a:pPr marL="560070" indent="-514350" algn="just" fontAlgn="auto">
              <a:lnSpc>
                <a:spcPts val="2600"/>
              </a:lnSpc>
              <a:spcAft>
                <a:spcPts val="0"/>
              </a:spcAft>
              <a:buFont typeface="+mj-lt"/>
              <a:buAutoNum type="arabicPeriod" startAt="4"/>
              <a:defRPr/>
            </a:pPr>
            <a:r>
              <a:rPr lang="en-US" sz="2400" dirty="0"/>
              <a:t>That those engaged in dialogue on this issue distinguish, as far as possible, the theological issues of the origin of the Holy Spirit from the ecclesiological issues of primacy and doctrinal authority in the Church, even as we pursue both questions seriously, together.</a:t>
            </a:r>
          </a:p>
          <a:p>
            <a:pPr marL="560070" indent="-514350" algn="just" fontAlgn="auto">
              <a:lnSpc>
                <a:spcPts val="2600"/>
              </a:lnSpc>
              <a:spcAft>
                <a:spcPts val="0"/>
              </a:spcAft>
              <a:buFont typeface="+mj-lt"/>
              <a:buAutoNum type="arabicPeriod" startAt="4"/>
              <a:defRPr/>
            </a:pPr>
            <a:r>
              <a:rPr lang="en-US" sz="2400" dirty="0"/>
              <a:t>That the theological dialogue between our Churches also give careful consideration to the status of later councils held in both our Churches after those seven generally received as ecumenical.</a:t>
            </a:r>
          </a:p>
          <a:p>
            <a:pPr marL="560070" indent="-514350" algn="just" fontAlgn="auto">
              <a:lnSpc>
                <a:spcPts val="2600"/>
              </a:lnSpc>
              <a:spcAft>
                <a:spcPts val="0"/>
              </a:spcAft>
              <a:buFont typeface="+mj-lt"/>
              <a:buAutoNum type="arabicPeriod" startAt="4"/>
              <a:defRPr/>
            </a:pPr>
            <a:r>
              <a:rPr lang="en-US" sz="2400" dirty="0"/>
              <a:t>That the Catholic Church, as a consequence of the normative and irrevocable dogmatic value of the Creed of 381, </a:t>
            </a:r>
            <a:r>
              <a:rPr lang="en-US" sz="2400" dirty="0">
                <a:solidFill>
                  <a:srgbClr val="FF0000"/>
                </a:solidFill>
              </a:rPr>
              <a:t>use the original Greek text alone in making translations of that Creed for catechetical and liturgical use.</a:t>
            </a:r>
          </a:p>
        </p:txBody>
      </p:sp>
      <p:sp>
        <p:nvSpPr>
          <p:cNvPr id="3" name="Title 2"/>
          <p:cNvSpPr>
            <a:spLocks noGrp="1"/>
          </p:cNvSpPr>
          <p:nvPr>
            <p:ph type="title"/>
          </p:nvPr>
        </p:nvSpPr>
        <p:spPr/>
        <p:txBody>
          <a:bodyPr/>
          <a:lstStyle/>
          <a:p>
            <a:pPr fontAlgn="auto">
              <a:spcAft>
                <a:spcPts val="0"/>
              </a:spcAft>
              <a:defRPr/>
            </a:pPr>
            <a:r>
              <a:rPr lang="en-US" dirty="0" smtClean="0"/>
              <a:t>Most Recent </a:t>
            </a:r>
            <a:r>
              <a:rPr lang="en-US" dirty="0"/>
              <a:t>Attempt at Reconciliation</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560070" indent="-514350" algn="just" fontAlgn="auto">
              <a:spcAft>
                <a:spcPts val="0"/>
              </a:spcAft>
              <a:buFont typeface="+mj-lt"/>
              <a:buAutoNum type="arabicPeriod" startAt="7"/>
              <a:defRPr/>
            </a:pPr>
            <a:r>
              <a:rPr lang="en-US" sz="2400" dirty="0"/>
              <a:t>That the Catholic Church, following a growing theological consensus, and in particular the statements made by Pope Paul VI, declare that the condemnation made at the Second Council of Lyons (1274) of those </a:t>
            </a:r>
            <a:r>
              <a:rPr lang="en-US" sz="2400" dirty="0" smtClean="0"/>
              <a:t>“who </a:t>
            </a:r>
            <a:r>
              <a:rPr lang="en-US" sz="2400" dirty="0"/>
              <a:t>presume to deny that the Holy Spirit proceeds eternally from the Father and the </a:t>
            </a:r>
            <a:r>
              <a:rPr lang="en-US" sz="2400" dirty="0" smtClean="0"/>
              <a:t>Son” </a:t>
            </a:r>
            <a:r>
              <a:rPr lang="en-US" sz="2400" dirty="0"/>
              <a:t>is no longer applicable.</a:t>
            </a:r>
          </a:p>
        </p:txBody>
      </p:sp>
      <p:sp>
        <p:nvSpPr>
          <p:cNvPr id="3" name="Title 2"/>
          <p:cNvSpPr>
            <a:spLocks noGrp="1"/>
          </p:cNvSpPr>
          <p:nvPr>
            <p:ph type="title"/>
          </p:nvPr>
        </p:nvSpPr>
        <p:spPr/>
        <p:txBody>
          <a:bodyPr/>
          <a:lstStyle/>
          <a:p>
            <a:pPr fontAlgn="auto">
              <a:spcAft>
                <a:spcPts val="0"/>
              </a:spcAft>
              <a:defRPr/>
            </a:pPr>
            <a:r>
              <a:rPr lang="en-US" dirty="0" smtClean="0"/>
              <a:t>Most Recent </a:t>
            </a:r>
            <a:r>
              <a:rPr lang="en-US" dirty="0"/>
              <a:t>Attempt at Reconciliation</a:t>
            </a:r>
          </a:p>
        </p:txBody>
      </p:sp>
      <p:pic>
        <p:nvPicPr>
          <p:cNvPr id="61443" name="Picture 2" descr="http://d2jkk5z9de9jwi.cloudfront.net/wp-content/uploads/2010/09/Guise.jpg"/>
          <p:cNvPicPr>
            <a:picLocks noChangeAspect="1" noChangeArrowheads="1"/>
          </p:cNvPicPr>
          <p:nvPr/>
        </p:nvPicPr>
        <p:blipFill>
          <a:blip r:embed="rId3"/>
          <a:srcRect/>
          <a:stretch>
            <a:fillRect/>
          </a:stretch>
        </p:blipFill>
        <p:spPr bwMode="auto">
          <a:xfrm>
            <a:off x="6705600" y="3962400"/>
            <a:ext cx="1981200" cy="264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719263"/>
            <a:ext cx="8407400" cy="4681537"/>
          </a:xfrm>
        </p:spPr>
        <p:txBody>
          <a:bodyPr/>
          <a:lstStyle/>
          <a:p>
            <a:pPr marL="274320" fontAlgn="auto">
              <a:spcAft>
                <a:spcPts val="0"/>
              </a:spcAft>
              <a:defRPr/>
            </a:pPr>
            <a:r>
              <a:rPr lang="en-US" dirty="0" smtClean="0"/>
              <a:t>Definition of Terms</a:t>
            </a:r>
          </a:p>
          <a:p>
            <a:pPr marL="274320" fontAlgn="auto">
              <a:spcAft>
                <a:spcPts val="0"/>
              </a:spcAft>
              <a:defRPr/>
            </a:pPr>
            <a:r>
              <a:rPr lang="en-US" dirty="0" smtClean="0"/>
              <a:t>Trinitarian Theology</a:t>
            </a:r>
          </a:p>
          <a:p>
            <a:pPr marL="274320" fontAlgn="auto">
              <a:spcAft>
                <a:spcPts val="0"/>
              </a:spcAft>
              <a:defRPr/>
            </a:pPr>
            <a:r>
              <a:rPr lang="en-US" dirty="0" smtClean="0"/>
              <a:t>Formulation of the Creed</a:t>
            </a:r>
          </a:p>
          <a:p>
            <a:pPr marL="274320" fontAlgn="auto">
              <a:spcAft>
                <a:spcPts val="0"/>
              </a:spcAft>
              <a:defRPr/>
            </a:pPr>
            <a:r>
              <a:rPr lang="en-US" dirty="0" smtClean="0"/>
              <a:t>Some History</a:t>
            </a:r>
          </a:p>
          <a:p>
            <a:pPr marL="274320" fontAlgn="auto">
              <a:spcAft>
                <a:spcPts val="0"/>
              </a:spcAft>
              <a:defRPr/>
            </a:pPr>
            <a:r>
              <a:rPr lang="en-US" dirty="0" smtClean="0"/>
              <a:t>Effect of Words</a:t>
            </a:r>
          </a:p>
          <a:p>
            <a:pPr marL="274320" fontAlgn="auto">
              <a:spcAft>
                <a:spcPts val="0"/>
              </a:spcAft>
              <a:defRPr/>
            </a:pPr>
            <a:r>
              <a:rPr lang="en-US" dirty="0" smtClean="0"/>
              <a:t>Catholic Point of View</a:t>
            </a:r>
          </a:p>
          <a:p>
            <a:pPr marL="274320" fontAlgn="auto">
              <a:spcAft>
                <a:spcPts val="0"/>
              </a:spcAft>
              <a:defRPr/>
            </a:pPr>
            <a:r>
              <a:rPr lang="en-US" dirty="0" smtClean="0"/>
              <a:t>Orthodox Point of View</a:t>
            </a:r>
          </a:p>
          <a:p>
            <a:pPr marL="274320" fontAlgn="auto">
              <a:spcAft>
                <a:spcPts val="0"/>
              </a:spcAft>
              <a:defRPr/>
            </a:pPr>
            <a:r>
              <a:rPr lang="en-US" dirty="0" smtClean="0"/>
              <a:t>Most Recent Attempt at Reconciliation</a:t>
            </a:r>
          </a:p>
          <a:p>
            <a:pPr marL="274320" fontAlgn="auto">
              <a:spcAft>
                <a:spcPts val="0"/>
              </a:spcAft>
              <a:defRPr/>
            </a:pPr>
            <a:endParaRPr lang="en-US" dirty="0" smtClean="0"/>
          </a:p>
          <a:p>
            <a:pPr marL="274320" fontAlgn="auto">
              <a:spcAft>
                <a:spcPts val="0"/>
              </a:spcAft>
              <a:defRPr/>
            </a:pPr>
            <a:endParaRPr lang="en-US" dirty="0"/>
          </a:p>
        </p:txBody>
      </p:sp>
      <p:sp>
        <p:nvSpPr>
          <p:cNvPr id="2" name="Title 1"/>
          <p:cNvSpPr>
            <a:spLocks noGrp="1"/>
          </p:cNvSpPr>
          <p:nvPr>
            <p:ph type="title"/>
          </p:nvPr>
        </p:nvSpPr>
        <p:spPr/>
        <p:txBody>
          <a:bodyPr/>
          <a:lstStyle/>
          <a:p>
            <a:pPr fontAlgn="auto">
              <a:spcAft>
                <a:spcPts val="0"/>
              </a:spcAft>
              <a:defRPr/>
            </a:pPr>
            <a:r>
              <a:rPr lang="en-US" dirty="0" smtClean="0"/>
              <a:t>Review</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719263"/>
            <a:ext cx="8534400" cy="4406900"/>
          </a:xfrm>
        </p:spPr>
        <p:txBody>
          <a:bodyPr/>
          <a:lstStyle/>
          <a:p>
            <a:pPr marL="274320" fontAlgn="auto">
              <a:spcAft>
                <a:spcPts val="0"/>
              </a:spcAft>
              <a:defRPr/>
            </a:pPr>
            <a:r>
              <a:rPr lang="en-US" dirty="0" smtClean="0"/>
              <a:t>“and from the Son” or simply “and the Son”</a:t>
            </a:r>
          </a:p>
          <a:p>
            <a:pPr marL="274320" fontAlgn="auto">
              <a:spcAft>
                <a:spcPts val="0"/>
              </a:spcAft>
              <a:defRPr/>
            </a:pPr>
            <a:r>
              <a:rPr lang="en-US" dirty="0" smtClean="0"/>
              <a:t>This phrase was added to the Creed regarding the Procession of the Holy Spirit:</a:t>
            </a:r>
          </a:p>
          <a:p>
            <a:pPr marL="548640" lvl="1" indent="-182880" fontAlgn="auto">
              <a:spcAft>
                <a:spcPts val="0"/>
              </a:spcAft>
              <a:defRPr/>
            </a:pPr>
            <a:r>
              <a:rPr lang="en-US" dirty="0" smtClean="0"/>
              <a:t>“Yes, we believe in the Holy Spirit, the Lord, the Giver of Life, who proceeds from the Father [</a:t>
            </a:r>
            <a:r>
              <a:rPr lang="en-US" dirty="0" smtClean="0">
                <a:solidFill>
                  <a:srgbClr val="FF0000"/>
                </a:solidFill>
              </a:rPr>
              <a:t>and the Son]</a:t>
            </a:r>
            <a:r>
              <a:rPr lang="en-US" dirty="0" smtClean="0"/>
              <a:t>…”</a:t>
            </a:r>
            <a:endParaRPr lang="en-US" dirty="0"/>
          </a:p>
        </p:txBody>
      </p:sp>
      <p:sp>
        <p:nvSpPr>
          <p:cNvPr id="2" name="Title 1"/>
          <p:cNvSpPr>
            <a:spLocks noGrp="1"/>
          </p:cNvSpPr>
          <p:nvPr>
            <p:ph type="title"/>
          </p:nvPr>
        </p:nvSpPr>
        <p:spPr/>
        <p:txBody>
          <a:bodyPr/>
          <a:lstStyle/>
          <a:p>
            <a:pPr fontAlgn="auto">
              <a:spcAft>
                <a:spcPts val="0"/>
              </a:spcAft>
              <a:defRPr/>
            </a:pPr>
            <a:r>
              <a:rPr lang="en-US" dirty="0" smtClean="0"/>
              <a:t>Meaning</a:t>
            </a:r>
            <a:endParaRPr lang="en-US" dirty="0"/>
          </a:p>
        </p:txBody>
      </p:sp>
      <p:pic>
        <p:nvPicPr>
          <p:cNvPr id="18435" name="Picture 6" descr="http://www.freewebs.com/ashkunurphcy/proceeds.bmp"/>
          <p:cNvPicPr>
            <a:picLocks noChangeAspect="1" noChangeArrowheads="1"/>
          </p:cNvPicPr>
          <p:nvPr/>
        </p:nvPicPr>
        <p:blipFill>
          <a:blip r:embed="rId3"/>
          <a:srcRect/>
          <a:stretch>
            <a:fillRect/>
          </a:stretch>
        </p:blipFill>
        <p:spPr bwMode="auto">
          <a:xfrm>
            <a:off x="2286000" y="4038600"/>
            <a:ext cx="5076825" cy="251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719263"/>
            <a:ext cx="8763000" cy="4406900"/>
          </a:xfrm>
        </p:spPr>
        <p:txBody>
          <a:bodyPr/>
          <a:lstStyle/>
          <a:p>
            <a:pPr marL="274320" fontAlgn="auto">
              <a:spcAft>
                <a:spcPts val="0"/>
              </a:spcAft>
              <a:defRPr/>
            </a:pPr>
            <a:r>
              <a:rPr lang="en-US" u="sng" dirty="0" smtClean="0"/>
              <a:t>Hypostasis</a:t>
            </a:r>
            <a:r>
              <a:rPr lang="en-US" dirty="0" smtClean="0"/>
              <a:t>: “Existence” (East) or “Person” (West)</a:t>
            </a:r>
          </a:p>
          <a:p>
            <a:pPr marL="274320" fontAlgn="auto">
              <a:spcAft>
                <a:spcPts val="0"/>
              </a:spcAft>
              <a:defRPr/>
            </a:pPr>
            <a:r>
              <a:rPr lang="en-US" u="sng" dirty="0" err="1" smtClean="0"/>
              <a:t>Homoousios</a:t>
            </a:r>
            <a:r>
              <a:rPr lang="en-US" dirty="0" smtClean="0"/>
              <a:t>: same substance (“hallmark of Orthodoxy”)</a:t>
            </a:r>
          </a:p>
          <a:p>
            <a:pPr marL="274320" fontAlgn="auto">
              <a:spcAft>
                <a:spcPts val="0"/>
              </a:spcAft>
              <a:defRPr/>
            </a:pPr>
            <a:r>
              <a:rPr lang="en-US" u="sng" dirty="0" err="1" smtClean="0"/>
              <a:t>Ousia</a:t>
            </a:r>
            <a:r>
              <a:rPr lang="en-US" dirty="0" smtClean="0"/>
              <a:t>: being, substance, essence</a:t>
            </a:r>
          </a:p>
          <a:p>
            <a:pPr marL="274320" fontAlgn="auto">
              <a:spcAft>
                <a:spcPts val="0"/>
              </a:spcAft>
              <a:defRPr/>
            </a:pPr>
            <a:endParaRPr lang="en-US" dirty="0" smtClean="0"/>
          </a:p>
          <a:p>
            <a:pPr marL="274320" fontAlgn="auto">
              <a:spcAft>
                <a:spcPts val="0"/>
              </a:spcAft>
              <a:defRPr/>
            </a:pPr>
            <a:endParaRPr lang="en-US" dirty="0"/>
          </a:p>
        </p:txBody>
      </p:sp>
      <p:sp>
        <p:nvSpPr>
          <p:cNvPr id="2" name="Title 1"/>
          <p:cNvSpPr>
            <a:spLocks noGrp="1"/>
          </p:cNvSpPr>
          <p:nvPr>
            <p:ph type="title"/>
          </p:nvPr>
        </p:nvSpPr>
        <p:spPr/>
        <p:txBody>
          <a:bodyPr/>
          <a:lstStyle/>
          <a:p>
            <a:pPr fontAlgn="auto">
              <a:spcAft>
                <a:spcPts val="0"/>
              </a:spcAft>
              <a:defRPr/>
            </a:pPr>
            <a:r>
              <a:rPr lang="en-US" dirty="0" smtClean="0"/>
              <a:t>Some Terms</a:t>
            </a:r>
            <a:endParaRPr lang="en-US" dirty="0"/>
          </a:p>
        </p:txBody>
      </p:sp>
      <p:pic>
        <p:nvPicPr>
          <p:cNvPr id="20483" name="Picture 2" descr="http://j.b5z.net/i/u/892095/i/trinity_9178c.jpg"/>
          <p:cNvPicPr>
            <a:picLocks noChangeAspect="1" noChangeArrowheads="1"/>
          </p:cNvPicPr>
          <p:nvPr/>
        </p:nvPicPr>
        <p:blipFill>
          <a:blip r:embed="rId3"/>
          <a:srcRect/>
          <a:stretch>
            <a:fillRect/>
          </a:stretch>
        </p:blipFill>
        <p:spPr bwMode="auto">
          <a:xfrm>
            <a:off x="1295400" y="3810000"/>
            <a:ext cx="2590800" cy="2782888"/>
          </a:xfrm>
          <a:prstGeom prst="rect">
            <a:avLst/>
          </a:prstGeom>
          <a:noFill/>
          <a:ln w="9525">
            <a:noFill/>
            <a:miter lim="800000"/>
            <a:headEnd/>
            <a:tailEnd/>
          </a:ln>
        </p:spPr>
      </p:pic>
      <p:pic>
        <p:nvPicPr>
          <p:cNvPr id="20484" name="Picture 2" descr="http://www.andrewcorbett.net/articles/trinity/Trinity010.jpg"/>
          <p:cNvPicPr>
            <a:picLocks noChangeAspect="1" noChangeArrowheads="1"/>
          </p:cNvPicPr>
          <p:nvPr/>
        </p:nvPicPr>
        <p:blipFill>
          <a:blip r:embed="rId4"/>
          <a:srcRect/>
          <a:stretch>
            <a:fillRect/>
          </a:stretch>
        </p:blipFill>
        <p:spPr bwMode="auto">
          <a:xfrm>
            <a:off x="4953000" y="3810000"/>
            <a:ext cx="3733800" cy="2800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8534400" cy="4953000"/>
          </a:xfrm>
        </p:spPr>
        <p:txBody>
          <a:bodyPr>
            <a:normAutofit lnSpcReduction="10000"/>
          </a:bodyPr>
          <a:lstStyle/>
          <a:p>
            <a:pPr marL="274320" fontAlgn="auto">
              <a:spcAft>
                <a:spcPts val="0"/>
              </a:spcAft>
              <a:defRPr/>
            </a:pPr>
            <a:r>
              <a:rPr lang="en-US" dirty="0" smtClean="0"/>
              <a:t>The Trinity:</a:t>
            </a:r>
          </a:p>
          <a:p>
            <a:pPr marL="548640" lvl="1" indent="-182880" fontAlgn="auto">
              <a:spcAft>
                <a:spcPts val="0"/>
              </a:spcAft>
              <a:defRPr/>
            </a:pPr>
            <a:r>
              <a:rPr lang="en-US" dirty="0" smtClean="0"/>
              <a:t>God is three persons</a:t>
            </a:r>
          </a:p>
          <a:p>
            <a:pPr marL="548640" lvl="1" indent="-182880" fontAlgn="auto">
              <a:spcAft>
                <a:spcPts val="0"/>
              </a:spcAft>
              <a:defRPr/>
            </a:pPr>
            <a:r>
              <a:rPr lang="en-US" dirty="0" smtClean="0"/>
              <a:t>Each person is divine</a:t>
            </a:r>
          </a:p>
          <a:p>
            <a:pPr marL="548640" lvl="1" indent="-182880" fontAlgn="auto">
              <a:spcAft>
                <a:spcPts val="0"/>
              </a:spcAft>
              <a:defRPr/>
            </a:pPr>
            <a:r>
              <a:rPr lang="en-US" dirty="0" smtClean="0"/>
              <a:t>There is only one God</a:t>
            </a:r>
          </a:p>
          <a:p>
            <a:pPr marL="274320" fontAlgn="auto">
              <a:spcAft>
                <a:spcPts val="0"/>
              </a:spcAft>
              <a:defRPr/>
            </a:pPr>
            <a:r>
              <a:rPr lang="en-US" dirty="0" smtClean="0"/>
              <a:t>Each of the three persons is completely divine in nature, though each is not the totality of the Godhead.</a:t>
            </a:r>
          </a:p>
          <a:p>
            <a:pPr marL="274320" fontAlgn="auto">
              <a:spcAft>
                <a:spcPts val="0"/>
              </a:spcAft>
              <a:defRPr/>
            </a:pPr>
            <a:r>
              <a:rPr lang="en-US" dirty="0" smtClean="0"/>
              <a:t>Each of the three persons is not the other two persons.</a:t>
            </a:r>
          </a:p>
          <a:p>
            <a:pPr marL="274320" fontAlgn="auto">
              <a:spcAft>
                <a:spcPts val="0"/>
              </a:spcAft>
              <a:defRPr/>
            </a:pPr>
            <a:r>
              <a:rPr lang="en-US" dirty="0" smtClean="0"/>
              <a:t>Each of the three persons is related to the other two, but are distinct from them.</a:t>
            </a:r>
            <a:endParaRPr lang="en-US" dirty="0"/>
          </a:p>
        </p:txBody>
      </p:sp>
      <p:sp>
        <p:nvSpPr>
          <p:cNvPr id="2" name="Title 1"/>
          <p:cNvSpPr>
            <a:spLocks noGrp="1"/>
          </p:cNvSpPr>
          <p:nvPr>
            <p:ph type="title"/>
          </p:nvPr>
        </p:nvSpPr>
        <p:spPr/>
        <p:txBody>
          <a:bodyPr/>
          <a:lstStyle/>
          <a:p>
            <a:pPr fontAlgn="auto">
              <a:spcAft>
                <a:spcPts val="0"/>
              </a:spcAft>
              <a:defRPr/>
            </a:pPr>
            <a:r>
              <a:rPr lang="en-US" dirty="0" smtClean="0"/>
              <a:t>Understanding the Trinity</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2" descr="http://www.generationword.com/images/bible_school/maps/theology/trinity_diagram.gif"/>
          <p:cNvPicPr>
            <a:picLocks noChangeAspect="1" noChangeArrowheads="1"/>
          </p:cNvPicPr>
          <p:nvPr/>
        </p:nvPicPr>
        <p:blipFill>
          <a:blip r:embed="rId3"/>
          <a:srcRect/>
          <a:stretch>
            <a:fillRect/>
          </a:stretch>
        </p:blipFill>
        <p:spPr bwMode="auto">
          <a:xfrm>
            <a:off x="1219200" y="485775"/>
            <a:ext cx="6762750" cy="5915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676400"/>
            <a:ext cx="8686800" cy="4953000"/>
          </a:xfrm>
        </p:spPr>
        <p:txBody>
          <a:bodyPr>
            <a:normAutofit fontScale="92500"/>
          </a:bodyPr>
          <a:lstStyle/>
          <a:p>
            <a:pPr marL="274320" algn="just" fontAlgn="auto">
              <a:spcAft>
                <a:spcPts val="0"/>
              </a:spcAft>
              <a:defRPr/>
            </a:pPr>
            <a:r>
              <a:rPr lang="en-US" dirty="0" smtClean="0"/>
              <a:t>Is there Subordination?</a:t>
            </a:r>
          </a:p>
          <a:p>
            <a:pPr marL="548640" lvl="1" indent="-182880" algn="just" fontAlgn="auto">
              <a:spcAft>
                <a:spcPts val="0"/>
              </a:spcAft>
              <a:defRPr/>
            </a:pPr>
            <a:r>
              <a:rPr lang="en-US" dirty="0" smtClean="0"/>
              <a:t>Yes, but only in order/roles and not in essence (“</a:t>
            </a:r>
            <a:r>
              <a:rPr lang="en-US" dirty="0" err="1" smtClean="0"/>
              <a:t>ousia</a:t>
            </a:r>
            <a:r>
              <a:rPr lang="en-US" dirty="0" smtClean="0"/>
              <a:t>”)</a:t>
            </a:r>
          </a:p>
          <a:p>
            <a:pPr marL="548640" lvl="1" indent="-182880" algn="just" fontAlgn="auto">
              <a:spcAft>
                <a:spcPts val="0"/>
              </a:spcAft>
              <a:defRPr/>
            </a:pPr>
            <a:r>
              <a:rPr lang="en-US" dirty="0" smtClean="0"/>
              <a:t>King and servant</a:t>
            </a:r>
          </a:p>
          <a:p>
            <a:pPr marL="274320" algn="just" fontAlgn="auto">
              <a:spcAft>
                <a:spcPts val="0"/>
              </a:spcAft>
              <a:defRPr/>
            </a:pPr>
            <a:r>
              <a:rPr lang="en-US" b="1" dirty="0" smtClean="0"/>
              <a:t>Roles</a:t>
            </a:r>
          </a:p>
          <a:p>
            <a:pPr marL="548640" lvl="1" indent="-182880" algn="just" fontAlgn="auto">
              <a:spcAft>
                <a:spcPts val="0"/>
              </a:spcAft>
              <a:defRPr/>
            </a:pPr>
            <a:r>
              <a:rPr lang="en-US" sz="2800" dirty="0" smtClean="0"/>
              <a:t>The ____ is not begotten, but the ____ is.</a:t>
            </a:r>
          </a:p>
          <a:p>
            <a:pPr marL="822960" lvl="2" indent="-182880" algn="just" fontAlgn="auto">
              <a:spcAft>
                <a:spcPts val="0"/>
              </a:spcAft>
              <a:buClr>
                <a:schemeClr val="accent3"/>
              </a:buClr>
              <a:defRPr/>
            </a:pPr>
            <a:r>
              <a:rPr lang="en-US" sz="2400" i="1" dirty="0" smtClean="0">
                <a:solidFill>
                  <a:srgbClr val="C00000"/>
                </a:solidFill>
              </a:rPr>
              <a:t>“And the Word became flesh and dwelt among us, and we beheld His glory, the glory as of the only begotten of the Father, full of grace and truth.” </a:t>
            </a:r>
            <a:r>
              <a:rPr lang="en-US" sz="2400" dirty="0" smtClean="0"/>
              <a:t>(John 1:14)</a:t>
            </a:r>
          </a:p>
          <a:p>
            <a:pPr marL="548640" lvl="1" indent="-182880" algn="just" fontAlgn="auto">
              <a:spcAft>
                <a:spcPts val="0"/>
              </a:spcAft>
              <a:defRPr/>
            </a:pPr>
            <a:r>
              <a:rPr lang="en-US" sz="2800" dirty="0" smtClean="0"/>
              <a:t>The ____ proceeds from the ____.</a:t>
            </a:r>
          </a:p>
          <a:p>
            <a:pPr marL="822960" lvl="2" indent="-182880" algn="just" fontAlgn="auto">
              <a:spcAft>
                <a:spcPts val="0"/>
              </a:spcAft>
              <a:buClr>
                <a:schemeClr val="accent3"/>
              </a:buClr>
              <a:defRPr/>
            </a:pPr>
            <a:r>
              <a:rPr lang="en-US" sz="2400" i="1" dirty="0" smtClean="0">
                <a:solidFill>
                  <a:srgbClr val="C00000"/>
                </a:solidFill>
              </a:rPr>
              <a:t>“But when the Helper comes, whom I shall send to you from the Father, the Spirit of truth who proceeds from the Father, He will testify of Me.” </a:t>
            </a:r>
            <a:r>
              <a:rPr lang="en-US" sz="2400" dirty="0" smtClean="0"/>
              <a:t>(John 15:26)</a:t>
            </a:r>
          </a:p>
        </p:txBody>
      </p:sp>
      <p:sp>
        <p:nvSpPr>
          <p:cNvPr id="2" name="Title 1"/>
          <p:cNvSpPr>
            <a:spLocks noGrp="1"/>
          </p:cNvSpPr>
          <p:nvPr>
            <p:ph type="title"/>
          </p:nvPr>
        </p:nvSpPr>
        <p:spPr/>
        <p:txBody>
          <a:bodyPr/>
          <a:lstStyle/>
          <a:p>
            <a:pPr fontAlgn="auto">
              <a:spcAft>
                <a:spcPts val="0"/>
              </a:spcAft>
              <a:defRPr/>
            </a:pPr>
            <a:r>
              <a:rPr lang="en-US" dirty="0" smtClean="0"/>
              <a:t>Understanding the Trinity</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953000"/>
          </a:xfrm>
        </p:spPr>
        <p:txBody>
          <a:bodyPr>
            <a:normAutofit lnSpcReduction="10000"/>
          </a:bodyPr>
          <a:lstStyle/>
          <a:p>
            <a:pPr marL="274320" algn="just" fontAlgn="auto">
              <a:spcAft>
                <a:spcPts val="0"/>
              </a:spcAft>
              <a:defRPr/>
            </a:pPr>
            <a:r>
              <a:rPr lang="en-US" b="1" dirty="0" smtClean="0"/>
              <a:t>Roles</a:t>
            </a:r>
          </a:p>
          <a:p>
            <a:pPr marL="548640" lvl="1" indent="-182880" algn="just" fontAlgn="auto">
              <a:spcAft>
                <a:spcPts val="0"/>
              </a:spcAft>
              <a:defRPr/>
            </a:pPr>
            <a:r>
              <a:rPr lang="en-US" sz="2800" dirty="0" smtClean="0"/>
              <a:t>The ____ sent the ____.</a:t>
            </a:r>
          </a:p>
          <a:p>
            <a:pPr marL="822960" lvl="2" indent="-182880" algn="just" fontAlgn="auto">
              <a:spcAft>
                <a:spcPts val="0"/>
              </a:spcAft>
              <a:buClr>
                <a:schemeClr val="accent3"/>
              </a:buClr>
              <a:defRPr/>
            </a:pPr>
            <a:r>
              <a:rPr lang="en-US" sz="2400" i="1" dirty="0" smtClean="0">
                <a:solidFill>
                  <a:srgbClr val="C00000"/>
                </a:solidFill>
              </a:rPr>
              <a:t>“Jesus said to them, "My food is to do the will of Him who sent Me, and to finish His work.” </a:t>
            </a:r>
            <a:r>
              <a:rPr lang="en-US" sz="2400" dirty="0" smtClean="0"/>
              <a:t>(John 4:34)</a:t>
            </a:r>
          </a:p>
          <a:p>
            <a:pPr marL="548640" lvl="1" indent="-182880" algn="just" fontAlgn="auto">
              <a:spcAft>
                <a:spcPts val="0"/>
              </a:spcAft>
              <a:defRPr/>
            </a:pPr>
            <a:r>
              <a:rPr lang="en-US" sz="2800" dirty="0" smtClean="0"/>
              <a:t>The ____ and the ____ send the ____.</a:t>
            </a:r>
          </a:p>
          <a:p>
            <a:pPr marL="822960" lvl="2" indent="-182880" algn="just" fontAlgn="auto">
              <a:spcAft>
                <a:spcPts val="0"/>
              </a:spcAft>
              <a:buClr>
                <a:schemeClr val="accent3"/>
              </a:buClr>
              <a:defRPr/>
            </a:pPr>
            <a:r>
              <a:rPr lang="en-US" sz="2400" i="1" dirty="0" smtClean="0">
                <a:solidFill>
                  <a:srgbClr val="C00000"/>
                </a:solidFill>
              </a:rPr>
              <a:t>“But the Helper, the Holy Spirit, whom the Father will send in My name…” </a:t>
            </a:r>
            <a:r>
              <a:rPr lang="en-US" sz="2400" dirty="0" smtClean="0"/>
              <a:t>(John 14:26)</a:t>
            </a:r>
          </a:p>
          <a:p>
            <a:pPr marL="822960" lvl="2" indent="-182880" algn="just" fontAlgn="auto">
              <a:spcAft>
                <a:spcPts val="0"/>
              </a:spcAft>
              <a:buClr>
                <a:schemeClr val="accent3"/>
              </a:buClr>
              <a:defRPr/>
            </a:pPr>
            <a:r>
              <a:rPr lang="en-US" sz="2400" i="1" dirty="0" smtClean="0">
                <a:solidFill>
                  <a:srgbClr val="C00000"/>
                </a:solidFill>
              </a:rPr>
              <a:t>“But when the Helper comes, whom I shall send to you from the Father…” </a:t>
            </a:r>
            <a:r>
              <a:rPr lang="en-US" sz="2400" dirty="0" smtClean="0"/>
              <a:t>(John 15:26)</a:t>
            </a:r>
          </a:p>
          <a:p>
            <a:pPr marL="548640" lvl="1" indent="-182880" algn="just" fontAlgn="auto">
              <a:spcAft>
                <a:spcPts val="0"/>
              </a:spcAft>
              <a:defRPr/>
            </a:pPr>
            <a:r>
              <a:rPr lang="en-US" sz="2800" dirty="0" smtClean="0"/>
              <a:t>The ____ creates, the ____ redeems, and the ____ sanctifies.</a:t>
            </a:r>
            <a:endParaRPr lang="en-US" sz="2800" dirty="0"/>
          </a:p>
        </p:txBody>
      </p:sp>
      <p:sp>
        <p:nvSpPr>
          <p:cNvPr id="2" name="Title 1"/>
          <p:cNvSpPr>
            <a:spLocks noGrp="1"/>
          </p:cNvSpPr>
          <p:nvPr>
            <p:ph type="title"/>
          </p:nvPr>
        </p:nvSpPr>
        <p:spPr/>
        <p:txBody>
          <a:bodyPr/>
          <a:lstStyle/>
          <a:p>
            <a:pPr fontAlgn="auto">
              <a:spcAft>
                <a:spcPts val="0"/>
              </a:spcAft>
              <a:defRPr/>
            </a:pPr>
            <a:r>
              <a:rPr lang="en-US" dirty="0" smtClean="0"/>
              <a:t>Understanding the Trinity</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458200" cy="5105400"/>
          </a:xfrm>
        </p:spPr>
        <p:txBody>
          <a:bodyPr>
            <a:normAutofit fontScale="92500"/>
          </a:bodyPr>
          <a:lstStyle/>
          <a:p>
            <a:pPr marL="45720" indent="0" algn="ctr" fontAlgn="auto">
              <a:spcAft>
                <a:spcPts val="0"/>
              </a:spcAft>
              <a:buFont typeface="Wingdings 2" pitchFamily="18" charset="2"/>
              <a:buNone/>
              <a:defRPr/>
            </a:pPr>
            <a:r>
              <a:rPr lang="en-US" sz="3500" cap="small" dirty="0" smtClean="0">
                <a:solidFill>
                  <a:srgbClr val="FFFF00"/>
                </a:solidFill>
              </a:rPr>
              <a:t>Can we be more precise?</a:t>
            </a:r>
          </a:p>
          <a:p>
            <a:pPr marL="274320" algn="just" fontAlgn="auto">
              <a:spcAft>
                <a:spcPts val="0"/>
              </a:spcAft>
              <a:defRPr/>
            </a:pPr>
            <a:r>
              <a:rPr lang="en-US" dirty="0" smtClean="0"/>
              <a:t>After Baptism, we receive God in Chrismation.</a:t>
            </a:r>
          </a:p>
          <a:p>
            <a:pPr marL="274320" algn="just" fontAlgn="auto">
              <a:spcAft>
                <a:spcPts val="0"/>
              </a:spcAft>
              <a:defRPr/>
            </a:pPr>
            <a:r>
              <a:rPr lang="en-US" dirty="0" smtClean="0"/>
              <a:t>God saved us by dying on the cross for us.</a:t>
            </a:r>
          </a:p>
          <a:p>
            <a:pPr marL="274320" algn="just" fontAlgn="auto">
              <a:spcAft>
                <a:spcPts val="0"/>
              </a:spcAft>
              <a:defRPr/>
            </a:pPr>
            <a:r>
              <a:rPr lang="en-US" dirty="0" smtClean="0"/>
              <a:t>God will judge us on the Last Day.</a:t>
            </a:r>
          </a:p>
          <a:p>
            <a:pPr marL="548640" lvl="1" indent="-182880" algn="just" fontAlgn="auto">
              <a:spcAft>
                <a:spcPts val="0"/>
              </a:spcAft>
              <a:defRPr/>
            </a:pPr>
            <a:r>
              <a:rPr lang="en-US" i="1" dirty="0" smtClean="0">
                <a:solidFill>
                  <a:srgbClr val="C00000"/>
                </a:solidFill>
              </a:rPr>
              <a:t>“For </a:t>
            </a:r>
            <a:r>
              <a:rPr lang="en-US" i="1" dirty="0">
                <a:solidFill>
                  <a:srgbClr val="C00000"/>
                </a:solidFill>
              </a:rPr>
              <a:t>the Father judges no one, but has committed all judgment to the </a:t>
            </a:r>
            <a:r>
              <a:rPr lang="en-US" i="1" dirty="0" smtClean="0">
                <a:solidFill>
                  <a:srgbClr val="C00000"/>
                </a:solidFill>
              </a:rPr>
              <a:t>Son…”</a:t>
            </a:r>
            <a:r>
              <a:rPr lang="en-US" dirty="0" smtClean="0"/>
              <a:t> (John 5:22)</a:t>
            </a:r>
          </a:p>
          <a:p>
            <a:pPr marL="274320" algn="just" fontAlgn="auto">
              <a:spcAft>
                <a:spcPts val="0"/>
              </a:spcAft>
              <a:defRPr/>
            </a:pPr>
            <a:r>
              <a:rPr lang="en-US" dirty="0" smtClean="0"/>
              <a:t>God alone knows when the End of the Age will be.</a:t>
            </a:r>
          </a:p>
          <a:p>
            <a:pPr marL="548640" lvl="1" indent="-182880" algn="just" fontAlgn="auto">
              <a:spcAft>
                <a:spcPts val="0"/>
              </a:spcAft>
              <a:defRPr/>
            </a:pPr>
            <a:r>
              <a:rPr lang="en-US" i="1" dirty="0" smtClean="0">
                <a:solidFill>
                  <a:srgbClr val="C00000"/>
                </a:solidFill>
              </a:rPr>
              <a:t>“But </a:t>
            </a:r>
            <a:r>
              <a:rPr lang="en-US" i="1" dirty="0">
                <a:solidFill>
                  <a:srgbClr val="C00000"/>
                </a:solidFill>
              </a:rPr>
              <a:t>of that day and hour no one knows, not even the angels of heaven, but My Father only</a:t>
            </a:r>
            <a:r>
              <a:rPr lang="en-US" i="1" dirty="0" smtClean="0">
                <a:solidFill>
                  <a:srgbClr val="C00000"/>
                </a:solidFill>
              </a:rPr>
              <a:t>.” </a:t>
            </a:r>
            <a:r>
              <a:rPr lang="en-US" dirty="0" smtClean="0"/>
              <a:t>(Matthew 24:36)</a:t>
            </a:r>
          </a:p>
          <a:p>
            <a:pPr marL="274320" algn="just" fontAlgn="auto">
              <a:spcAft>
                <a:spcPts val="0"/>
              </a:spcAft>
              <a:defRPr/>
            </a:pPr>
            <a:r>
              <a:rPr lang="en-US" dirty="0" smtClean="0"/>
              <a:t>God came upon the disciples as tongues of fire.</a:t>
            </a:r>
          </a:p>
          <a:p>
            <a:pPr marL="274320" algn="just" fontAlgn="auto">
              <a:spcAft>
                <a:spcPts val="0"/>
              </a:spcAft>
              <a:defRPr/>
            </a:pPr>
            <a:r>
              <a:rPr lang="en-US" dirty="0" smtClean="0"/>
              <a:t>No one has ever seen God.</a:t>
            </a:r>
          </a:p>
          <a:p>
            <a:pPr marL="274320" algn="just" fontAlgn="auto">
              <a:spcAft>
                <a:spcPts val="0"/>
              </a:spcAft>
              <a:defRPr/>
            </a:pPr>
            <a:endParaRPr lang="en-US" dirty="0"/>
          </a:p>
        </p:txBody>
      </p:sp>
      <p:sp>
        <p:nvSpPr>
          <p:cNvPr id="2" name="Title 1"/>
          <p:cNvSpPr>
            <a:spLocks noGrp="1"/>
          </p:cNvSpPr>
          <p:nvPr>
            <p:ph type="title"/>
          </p:nvPr>
        </p:nvSpPr>
        <p:spPr/>
        <p:txBody>
          <a:bodyPr/>
          <a:lstStyle/>
          <a:p>
            <a:pPr fontAlgn="auto">
              <a:spcAft>
                <a:spcPts val="0"/>
              </a:spcAft>
              <a:defRPr/>
            </a:pPr>
            <a:r>
              <a:rPr lang="en-US" dirty="0" smtClean="0"/>
              <a:t>Understanding the Trinity</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themeOverride>
</file>

<file path=docProps/app.xml><?xml version="1.0" encoding="utf-8"?>
<Properties xmlns="http://schemas.openxmlformats.org/officeDocument/2006/extended-properties" xmlns:vt="http://schemas.openxmlformats.org/officeDocument/2006/docPropsVTypes">
  <Template>Grid</Template>
  <TotalTime>1403</TotalTime>
  <Words>1704</Words>
  <Application>Microsoft Office PowerPoint</Application>
  <PresentationFormat>On-screen Show (4:3)</PresentationFormat>
  <Paragraphs>189</Paragraphs>
  <Slides>25</Slides>
  <Notes>25</Notes>
  <HiddenSlides>0</HiddenSlides>
  <MMClips>0</MMClips>
  <ScaleCrop>false</ScaleCrop>
  <HeadingPairs>
    <vt:vector size="6" baseType="variant">
      <vt:variant>
        <vt:lpstr>Fonts Used</vt:lpstr>
      </vt:variant>
      <vt:variant>
        <vt:i4>5</vt:i4>
      </vt:variant>
      <vt:variant>
        <vt:lpstr>Design Template</vt:lpstr>
      </vt:variant>
      <vt:variant>
        <vt:i4>7</vt:i4>
      </vt:variant>
      <vt:variant>
        <vt:lpstr>Slide Titles</vt:lpstr>
      </vt:variant>
      <vt:variant>
        <vt:i4>25</vt:i4>
      </vt:variant>
    </vt:vector>
  </HeadingPairs>
  <TitlesOfParts>
    <vt:vector size="37" baseType="lpstr">
      <vt:lpstr>Franklin Gothic Medium</vt:lpstr>
      <vt:lpstr>Arial</vt:lpstr>
      <vt:lpstr>Wingdings 2</vt:lpstr>
      <vt:lpstr>Wingdings</vt:lpstr>
      <vt:lpstr>Calibri</vt:lpstr>
      <vt:lpstr>Grid</vt:lpstr>
      <vt:lpstr>Grid</vt:lpstr>
      <vt:lpstr>Grid</vt:lpstr>
      <vt:lpstr>Grid</vt:lpstr>
      <vt:lpstr>Grid</vt:lpstr>
      <vt:lpstr>Grid</vt:lpstr>
      <vt:lpstr>Grid</vt:lpstr>
      <vt:lpstr>THE FILIOQUE CONTROVERSY</vt:lpstr>
      <vt:lpstr>OVERVIEW</vt:lpstr>
      <vt:lpstr>MEANING</vt:lpstr>
      <vt:lpstr>SOME TERMS</vt:lpstr>
      <vt:lpstr>UNDERSTANDING THE TRINITY</vt:lpstr>
      <vt:lpstr>Slide 6</vt:lpstr>
      <vt:lpstr>UNDERSTANDING THE TRINITY</vt:lpstr>
      <vt:lpstr>UNDERSTANDING THE TRINITY</vt:lpstr>
      <vt:lpstr>UNDERSTANDING THE TRINITY</vt:lpstr>
      <vt:lpstr>FORMULATION OF CREED</vt:lpstr>
      <vt:lpstr>FORMULATION OF CREED</vt:lpstr>
      <vt:lpstr>FORMULATION OF CREED</vt:lpstr>
      <vt:lpstr>FORMULATION OF CREED</vt:lpstr>
      <vt:lpstr>SOME HISTORY</vt:lpstr>
      <vt:lpstr>SOME HISTORY</vt:lpstr>
      <vt:lpstr>SOME HISTORY</vt:lpstr>
      <vt:lpstr>SOME HISTORY</vt:lpstr>
      <vt:lpstr>EFFECT OF WORDS</vt:lpstr>
      <vt:lpstr>CATHOLIC POINT OF VIEW</vt:lpstr>
      <vt:lpstr>ORTHODOX POINT OF VIEW</vt:lpstr>
      <vt:lpstr>MOST RECENT ATTEMPT AT RECONCILIATION</vt:lpstr>
      <vt:lpstr>MOST RECENT ATTEMPT AT RECONCILIATION</vt:lpstr>
      <vt:lpstr>MOST RECENT ATTEMPT AT RECONCILIATION</vt:lpstr>
      <vt:lpstr>MOST RECENT ATTEMPT AT RECONCILIATION</vt:lpstr>
      <vt:lpstr>REVIEW</vt:lpstr>
    </vt:vector>
  </TitlesOfParts>
  <Company>Harris County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Awad, Peter(DCA)</dc:creator>
  <cp:lastModifiedBy>linux</cp:lastModifiedBy>
  <cp:revision>42</cp:revision>
  <cp:lastPrinted>2013-06-22T22:46:51Z</cp:lastPrinted>
  <dcterms:created xsi:type="dcterms:W3CDTF">2013-06-22T05:23:04Z</dcterms:created>
  <dcterms:modified xsi:type="dcterms:W3CDTF">2013-06-23T04:50:11Z</dcterms:modified>
</cp:coreProperties>
</file>