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80" r:id="rId1"/>
  </p:sldMasterIdLst>
  <p:notesMasterIdLst>
    <p:notesMasterId r:id="rId23"/>
  </p:notesMasterIdLst>
  <p:sldIdLst>
    <p:sldId id="256" r:id="rId2"/>
    <p:sldId id="315" r:id="rId3"/>
    <p:sldId id="328" r:id="rId4"/>
    <p:sldId id="326" r:id="rId5"/>
    <p:sldId id="329" r:id="rId6"/>
    <p:sldId id="330" r:id="rId7"/>
    <p:sldId id="331" r:id="rId8"/>
    <p:sldId id="332" r:id="rId9"/>
    <p:sldId id="333" r:id="rId10"/>
    <p:sldId id="334" r:id="rId11"/>
    <p:sldId id="335" r:id="rId12"/>
    <p:sldId id="336" r:id="rId13"/>
    <p:sldId id="337" r:id="rId14"/>
    <p:sldId id="342" r:id="rId15"/>
    <p:sldId id="338" r:id="rId16"/>
    <p:sldId id="339" r:id="rId17"/>
    <p:sldId id="340" r:id="rId18"/>
    <p:sldId id="341" r:id="rId19"/>
    <p:sldId id="343" r:id="rId20"/>
    <p:sldId id="346" r:id="rId21"/>
    <p:sldId id="345" r:id="rId22"/>
  </p:sldIdLst>
  <p:sldSz cx="9144000" cy="6858000" type="screen4x3"/>
  <p:notesSz cx="6858000" cy="9144000"/>
  <p:embeddedFontLst>
    <p:embeddedFont>
      <p:font typeface="Script MT Bold" charset="0"/>
      <p:bold r:id="rId24"/>
    </p:embeddedFont>
    <p:embeddedFont>
      <p:font typeface="Century Gothic" pitchFamily="34" charset="0"/>
      <p:regular r:id="rId25"/>
      <p:bold r:id="rId26"/>
      <p:italic r:id="rId27"/>
      <p:boldItalic r:id="rId28"/>
    </p:embeddedFont>
    <p:embeddedFont>
      <p:font typeface="Bodoni MT" charset="0"/>
      <p:regular r:id="rId29"/>
      <p:bold r:id="rId30"/>
      <p:italic r:id="rId31"/>
      <p:boldItalic r:id="rId32"/>
    </p:embeddedFont>
    <p:embeddedFont>
      <p:font typeface="Calibri" pitchFamily="34" charset="0"/>
      <p:regular r:id="rId33"/>
      <p:bold r:id="rId34"/>
      <p:italic r:id="rId35"/>
      <p:boldItalic r:id="rId36"/>
    </p:embeddedFont>
  </p:embeddedFont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500000"/>
    <a:srgbClr val="339966"/>
    <a:srgbClr val="006666"/>
    <a:srgbClr val="6666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79" autoAdjust="0"/>
    <p:restoredTop sz="90232" autoAdjust="0"/>
  </p:normalViewPr>
  <p:slideViewPr>
    <p:cSldViewPr>
      <p:cViewPr>
        <p:scale>
          <a:sx n="77" d="100"/>
          <a:sy n="77" d="100"/>
        </p:scale>
        <p:origin x="-1002" y="228"/>
      </p:cViewPr>
      <p:guideLst>
        <p:guide orient="horz" pos="2160"/>
        <p:guide pos="2880"/>
      </p:guideLst>
    </p:cSldViewPr>
  </p:slideViewPr>
  <p:notesTextViewPr>
    <p:cViewPr>
      <p:scale>
        <a:sx n="100" d="100"/>
        <a:sy n="100" d="100"/>
      </p:scale>
      <p:origin x="0" y="0"/>
    </p:cViewPr>
  </p:notesTextViewPr>
  <p:notesViewPr>
    <p:cSldViewPr>
      <p:cViewPr varScale="1">
        <p:scale>
          <a:sx n="55" d="100"/>
          <a:sy n="55" d="100"/>
        </p:scale>
        <p:origin x="-2850" y="-90"/>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cs typeface="Arial" charset="0"/>
              </a:defRPr>
            </a:lvl1pPr>
          </a:lstStyle>
          <a:p>
            <a:pPr>
              <a:defRPr/>
            </a:pPr>
            <a:fld id="{48DD21B3-C5BC-4C64-865E-197E9DC362EC}" type="datetimeFigureOut">
              <a:rPr lang="en-US"/>
              <a:pPr>
                <a:defRPr/>
              </a:pPr>
              <a:t>6/14/2013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8FB0B3D0-62FB-4491-9113-C8F3134C0ED0}" type="slidenum">
              <a:rPr lang="en-US"/>
              <a:pPr>
                <a:defRPr/>
              </a:pPr>
              <a:t>‹#›</a:t>
            </a:fld>
            <a:endParaRPr lang="en-US"/>
          </a:p>
        </p:txBody>
      </p:sp>
    </p:spTree>
    <p:extLst>
      <p:ext uri="{BB962C8B-B14F-4D97-AF65-F5344CB8AC3E}">
        <p14:creationId xmlns="" xmlns:p14="http://schemas.microsoft.com/office/powerpoint/2010/main" val="32574566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2" descr="http://www.longsgrove.org/clientimages/47127/scrolls2.jpg"/>
          <p:cNvPicPr>
            <a:picLocks noChangeAspect="1" noChangeArrowheads="1"/>
          </p:cNvPicPr>
          <p:nvPr userDrawn="1"/>
        </p:nvPicPr>
        <p:blipFill>
          <a:blip r:embed="rId2" cstate="print">
            <a:duotone>
              <a:schemeClr val="accent3">
                <a:shade val="45000"/>
                <a:satMod val="135000"/>
              </a:schemeClr>
              <a:prstClr val="white"/>
            </a:duotone>
          </a:blip>
          <a:srcRect/>
          <a:stretch>
            <a:fillRect/>
          </a:stretch>
        </p:blipFill>
        <p:spPr bwMode="auto">
          <a:xfrm>
            <a:off x="0" y="0"/>
            <a:ext cx="9144000" cy="6839714"/>
          </a:xfrm>
          <a:prstGeom prst="rect">
            <a:avLst/>
          </a:prstGeom>
          <a:noFill/>
        </p:spPr>
      </p:pic>
      <p:sp>
        <p:nvSpPr>
          <p:cNvPr id="3074" name="Rectangle 2"/>
          <p:cNvSpPr>
            <a:spLocks noGrp="1" noChangeArrowheads="1"/>
          </p:cNvSpPr>
          <p:nvPr>
            <p:ph type="ctrTitle"/>
          </p:nvPr>
        </p:nvSpPr>
        <p:spPr>
          <a:xfrm>
            <a:off x="533400" y="2130425"/>
            <a:ext cx="7924800" cy="1470025"/>
          </a:xfrm>
        </p:spPr>
        <p:txBody>
          <a:bodyPr/>
          <a:lstStyle>
            <a:lvl1pPr>
              <a:defRPr>
                <a:latin typeface="Script MT Bold" pitchFamily="66" charset="0"/>
              </a:defRPr>
            </a:lvl1pPr>
          </a:lstStyle>
          <a:p>
            <a:r>
              <a:rPr lang="en-US" smtClean="0"/>
              <a:t>Click to edit Master title style</a:t>
            </a:r>
            <a:endParaRPr lang="en-US" dirty="0"/>
          </a:p>
        </p:txBody>
      </p:sp>
      <p:sp>
        <p:nvSpPr>
          <p:cNvPr id="3075" name="Rectangle 3"/>
          <p:cNvSpPr>
            <a:spLocks noGrp="1" noChangeArrowheads="1"/>
          </p:cNvSpPr>
          <p:nvPr>
            <p:ph type="subTitle" idx="1"/>
          </p:nvPr>
        </p:nvSpPr>
        <p:spPr>
          <a:xfrm>
            <a:off x="1371600" y="3886200"/>
            <a:ext cx="7086600" cy="1752600"/>
          </a:xfrm>
        </p:spPr>
        <p:txBody>
          <a:bodyPr/>
          <a:lstStyle>
            <a:lvl1pPr marL="0" indent="0" algn="ctr">
              <a:buFontTx/>
              <a:buNone/>
              <a:defRPr/>
            </a:lvl1pPr>
          </a:lstStyle>
          <a:p>
            <a:r>
              <a:rPr lang="en-US" smtClean="0"/>
              <a:t>Click to edit Master subtitle style</a:t>
            </a:r>
            <a:endParaRPr lang="en-US" dirty="0"/>
          </a:p>
        </p:txBody>
      </p:sp>
      <p:sp>
        <p:nvSpPr>
          <p:cNvPr id="5" name="Rectangle 4"/>
          <p:cNvSpPr>
            <a:spLocks noGrp="1" noChangeArrowheads="1"/>
          </p:cNvSpPr>
          <p:nvPr>
            <p:ph type="dt" sz="half" idx="10"/>
          </p:nvPr>
        </p:nvSpPr>
        <p:spPr/>
        <p:txBody>
          <a:bodyPr/>
          <a:lstStyle>
            <a:lvl1pPr>
              <a:defRPr/>
            </a:lvl1pPr>
          </a:lstStyle>
          <a:p>
            <a:pPr>
              <a:defRPr/>
            </a:pPr>
            <a:fld id="{C1350F82-359A-47D4-B424-F74DCD61A033}" type="datetimeFigureOut">
              <a:rPr lang="en-US"/>
              <a:pPr>
                <a:defRPr/>
              </a:pPr>
              <a:t>6/14/2013</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C7D9F03C-8BED-4408-82D2-77DF76AB4F36}" type="slidenum">
              <a:rPr lang="en-US"/>
              <a:pPr>
                <a:defRPr/>
              </a:pPr>
              <a:t>‹#›</a:t>
            </a:fld>
            <a:endParaRPr lang="en-US"/>
          </a:p>
        </p:txBody>
      </p:sp>
    </p:spTree>
    <p:extLst>
      <p:ext uri="{BB962C8B-B14F-4D97-AF65-F5344CB8AC3E}">
        <p14:creationId xmlns="" xmlns:p14="http://schemas.microsoft.com/office/powerpoint/2010/main" val="3177800347"/>
      </p:ext>
    </p:extLst>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F2940E73-66E4-4A0B-8003-9C55FC7019F1}" type="datetimeFigureOut">
              <a:rPr lang="en-US"/>
              <a:pPr>
                <a:defRPr/>
              </a:pPr>
              <a:t>6/14/2013</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DE74A6D-014E-4224-9C3E-5886783CC2B0}" type="slidenum">
              <a:rPr lang="en-US"/>
              <a:pPr>
                <a:defRPr/>
              </a:pPr>
              <a:t>‹#›</a:t>
            </a:fld>
            <a:endParaRPr lang="en-US"/>
          </a:p>
        </p:txBody>
      </p:sp>
    </p:spTree>
    <p:extLst>
      <p:ext uri="{BB962C8B-B14F-4D97-AF65-F5344CB8AC3E}">
        <p14:creationId xmlns="" xmlns:p14="http://schemas.microsoft.com/office/powerpoint/2010/main" val="592089307"/>
      </p:ext>
    </p:extLst>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56F7E2EE-E870-4122-AF0C-5578074D02AA}" type="datetimeFigureOut">
              <a:rPr lang="en-US"/>
              <a:pPr>
                <a:defRPr/>
              </a:pPr>
              <a:t>6/14/2013</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BB8E2E5-6AA6-4FC9-B370-A2F6C32B0621}" type="slidenum">
              <a:rPr lang="en-US"/>
              <a:pPr>
                <a:defRPr/>
              </a:pPr>
              <a:t>‹#›</a:t>
            </a:fld>
            <a:endParaRPr lang="en-US"/>
          </a:p>
        </p:txBody>
      </p:sp>
    </p:spTree>
    <p:extLst>
      <p:ext uri="{BB962C8B-B14F-4D97-AF65-F5344CB8AC3E}">
        <p14:creationId xmlns="" xmlns:p14="http://schemas.microsoft.com/office/powerpoint/2010/main" val="2391107473"/>
      </p:ext>
    </p:extLst>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lvl1pPr>
              <a:defRPr sz="4000">
                <a:solidFill>
                  <a:srgbClr val="500000"/>
                </a:solidFill>
                <a:latin typeface="Bodoni MT" pitchFamily="18"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295400"/>
            <a:ext cx="8229600" cy="4953000"/>
          </a:xfrm>
        </p:spPr>
        <p:txBody>
          <a:bodyPr/>
          <a:lstStyle>
            <a:lvl1pPr>
              <a:defRPr sz="2800">
                <a:solidFill>
                  <a:srgbClr val="500000"/>
                </a:solidFill>
              </a:defRPr>
            </a:lvl1pPr>
            <a:lvl2pPr>
              <a:defRPr sz="2400">
                <a:solidFill>
                  <a:srgbClr val="500000"/>
                </a:solidFill>
              </a:defRPr>
            </a:lvl2pPr>
            <a:lvl3pPr>
              <a:defRPr sz="2000">
                <a:solidFill>
                  <a:srgbClr val="500000"/>
                </a:solidFill>
              </a:defRPr>
            </a:lvl3pPr>
            <a:lvl4pPr>
              <a:defRPr sz="1800">
                <a:solidFill>
                  <a:srgbClr val="500000"/>
                </a:solidFill>
              </a:defRPr>
            </a:lvl4pPr>
            <a:lvl5pPr>
              <a:defRPr sz="1800">
                <a:solidFill>
                  <a:srgbClr val="5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dt" sz="half" idx="10"/>
          </p:nvPr>
        </p:nvSpPr>
        <p:spPr>
          <a:ln/>
        </p:spPr>
        <p:txBody>
          <a:bodyPr/>
          <a:lstStyle>
            <a:lvl1pPr>
              <a:defRPr/>
            </a:lvl1pPr>
          </a:lstStyle>
          <a:p>
            <a:pPr>
              <a:defRPr/>
            </a:pPr>
            <a:fld id="{1C04EBCF-497E-4F2B-BC64-CD7D1A7A9E68}" type="datetimeFigureOut">
              <a:rPr lang="en-US"/>
              <a:pPr>
                <a:defRPr/>
              </a:pPr>
              <a:t>6/14/2013</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D51616A-3E16-44EB-8482-E62371E8D6D9}" type="slidenum">
              <a:rPr lang="en-US"/>
              <a:pPr>
                <a:defRPr/>
              </a:pPr>
              <a:t>‹#›</a:t>
            </a:fld>
            <a:endParaRPr lang="en-US"/>
          </a:p>
        </p:txBody>
      </p:sp>
    </p:spTree>
    <p:extLst>
      <p:ext uri="{BB962C8B-B14F-4D97-AF65-F5344CB8AC3E}">
        <p14:creationId xmlns="" xmlns:p14="http://schemas.microsoft.com/office/powerpoint/2010/main" val="4268292481"/>
      </p:ext>
    </p:extLst>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7672F110-5304-4B0B-8D81-4697EFC1B45A}" type="datetimeFigureOut">
              <a:rPr lang="en-US"/>
              <a:pPr>
                <a:defRPr/>
              </a:pPr>
              <a:t>6/14/2013</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0353F6-E69B-4010-9A21-F9D4C636381F}" type="slidenum">
              <a:rPr lang="en-US"/>
              <a:pPr>
                <a:defRPr/>
              </a:pPr>
              <a:t>‹#›</a:t>
            </a:fld>
            <a:endParaRPr lang="en-US"/>
          </a:p>
        </p:txBody>
      </p:sp>
    </p:spTree>
    <p:extLst>
      <p:ext uri="{BB962C8B-B14F-4D97-AF65-F5344CB8AC3E}">
        <p14:creationId xmlns="" xmlns:p14="http://schemas.microsoft.com/office/powerpoint/2010/main" val="3489954317"/>
      </p:ext>
    </p:extLst>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0293D0F4-BD5D-4E26-B695-80D5B92947F0}" type="datetimeFigureOut">
              <a:rPr lang="en-US"/>
              <a:pPr>
                <a:defRPr/>
              </a:pPr>
              <a:t>6/14/2013</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C77F70-F4A5-48D8-A861-E88280BF6119}" type="slidenum">
              <a:rPr lang="en-US"/>
              <a:pPr>
                <a:defRPr/>
              </a:pPr>
              <a:t>‹#›</a:t>
            </a:fld>
            <a:endParaRPr lang="en-US"/>
          </a:p>
        </p:txBody>
      </p:sp>
    </p:spTree>
    <p:extLst>
      <p:ext uri="{BB962C8B-B14F-4D97-AF65-F5344CB8AC3E}">
        <p14:creationId xmlns="" xmlns:p14="http://schemas.microsoft.com/office/powerpoint/2010/main" val="115852967"/>
      </p:ext>
    </p:extLst>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9D612D02-9A23-4029-861E-6BA0A29A4545}" type="datetimeFigureOut">
              <a:rPr lang="en-US"/>
              <a:pPr>
                <a:defRPr/>
              </a:pPr>
              <a:t>6/14/2013</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BDC9D699-8689-4BEE-9AE3-BE7365CFFDD2}" type="slidenum">
              <a:rPr lang="en-US"/>
              <a:pPr>
                <a:defRPr/>
              </a:pPr>
              <a:t>‹#›</a:t>
            </a:fld>
            <a:endParaRPr lang="en-US"/>
          </a:p>
        </p:txBody>
      </p:sp>
    </p:spTree>
    <p:extLst>
      <p:ext uri="{BB962C8B-B14F-4D97-AF65-F5344CB8AC3E}">
        <p14:creationId xmlns="" xmlns:p14="http://schemas.microsoft.com/office/powerpoint/2010/main" val="2436179964"/>
      </p:ext>
    </p:extLst>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CCB643B5-ADB0-498B-97AB-D3A24E42732F}" type="datetimeFigureOut">
              <a:rPr lang="en-US"/>
              <a:pPr>
                <a:defRPr/>
              </a:pPr>
              <a:t>6/14/2013</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AD8577FB-3C70-457C-BD6D-CD092C0E2FAA}" type="slidenum">
              <a:rPr lang="en-US"/>
              <a:pPr>
                <a:defRPr/>
              </a:pPr>
              <a:t>‹#›</a:t>
            </a:fld>
            <a:endParaRPr lang="en-US"/>
          </a:p>
        </p:txBody>
      </p:sp>
    </p:spTree>
    <p:extLst>
      <p:ext uri="{BB962C8B-B14F-4D97-AF65-F5344CB8AC3E}">
        <p14:creationId xmlns="" xmlns:p14="http://schemas.microsoft.com/office/powerpoint/2010/main" val="2723251281"/>
      </p:ext>
    </p:extLst>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A834D0B9-A122-4978-97CD-0C7F8418546F}" type="datetimeFigureOut">
              <a:rPr lang="en-US"/>
              <a:pPr>
                <a:defRPr/>
              </a:pPr>
              <a:t>6/14/2013</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BDF8A9-E4B3-4B45-A799-273D78231F9F}" type="slidenum">
              <a:rPr lang="en-US"/>
              <a:pPr>
                <a:defRPr/>
              </a:pPr>
              <a:t>‹#›</a:t>
            </a:fld>
            <a:endParaRPr lang="en-US"/>
          </a:p>
        </p:txBody>
      </p:sp>
    </p:spTree>
    <p:extLst>
      <p:ext uri="{BB962C8B-B14F-4D97-AF65-F5344CB8AC3E}">
        <p14:creationId xmlns="" xmlns:p14="http://schemas.microsoft.com/office/powerpoint/2010/main" val="163335795"/>
      </p:ext>
    </p:extLst>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A148B920-9CC2-49BF-BB29-C6A01D755F01}" type="datetimeFigureOut">
              <a:rPr lang="en-US"/>
              <a:pPr>
                <a:defRPr/>
              </a:pPr>
              <a:t>6/14/2013</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4D75005-ABD7-447C-9B93-737C2C01EC73}" type="slidenum">
              <a:rPr lang="en-US"/>
              <a:pPr>
                <a:defRPr/>
              </a:pPr>
              <a:t>‹#›</a:t>
            </a:fld>
            <a:endParaRPr lang="en-US"/>
          </a:p>
        </p:txBody>
      </p:sp>
    </p:spTree>
    <p:extLst>
      <p:ext uri="{BB962C8B-B14F-4D97-AF65-F5344CB8AC3E}">
        <p14:creationId xmlns="" xmlns:p14="http://schemas.microsoft.com/office/powerpoint/2010/main" val="3230638596"/>
      </p:ext>
    </p:extLst>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1712B8DE-F3A4-4225-8690-DB635695CCF0}" type="datetimeFigureOut">
              <a:rPr lang="en-US"/>
              <a:pPr>
                <a:defRPr/>
              </a:pPr>
              <a:t>6/14/2013</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7196BAD-DA50-4B64-B670-D581B2666BC8}" type="slidenum">
              <a:rPr lang="en-US"/>
              <a:pPr>
                <a:defRPr/>
              </a:pPr>
              <a:t>‹#›</a:t>
            </a:fld>
            <a:endParaRPr lang="en-US"/>
          </a:p>
        </p:txBody>
      </p:sp>
    </p:spTree>
    <p:extLst>
      <p:ext uri="{BB962C8B-B14F-4D97-AF65-F5344CB8AC3E}">
        <p14:creationId xmlns="" xmlns:p14="http://schemas.microsoft.com/office/powerpoint/2010/main" val="1091910676"/>
      </p:ext>
    </p:extLst>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7890" name="Picture 2" descr="http://www.longsgrove.org/clientimages/47127/scrolls2.jpg"/>
          <p:cNvPicPr>
            <a:picLocks noChangeAspect="1" noChangeArrowheads="1"/>
          </p:cNvPicPr>
          <p:nvPr userDrawn="1"/>
        </p:nvPicPr>
        <p:blipFill>
          <a:blip r:embed="rId13" cstate="print">
            <a:duotone>
              <a:schemeClr val="accent3">
                <a:shade val="45000"/>
                <a:satMod val="135000"/>
              </a:schemeClr>
              <a:prstClr val="white"/>
            </a:duotone>
          </a:blip>
          <a:srcRect/>
          <a:stretch>
            <a:fillRect/>
          </a:stretch>
        </p:blipFill>
        <p:spPr bwMode="auto">
          <a:xfrm>
            <a:off x="0" y="0"/>
            <a:ext cx="9144000" cy="6839714"/>
          </a:xfrm>
          <a:prstGeom prst="rect">
            <a:avLst/>
          </a:prstGeom>
          <a:noFill/>
        </p:spPr>
      </p:pic>
      <p:sp>
        <p:nvSpPr>
          <p:cNvPr id="1027"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cs typeface="Arial" charset="0"/>
              </a:defRPr>
            </a:lvl1pPr>
          </a:lstStyle>
          <a:p>
            <a:pPr>
              <a:defRPr/>
            </a:pPr>
            <a:fld id="{A2BBF43F-70E4-4BDA-8551-B37051923044}" type="datetimeFigureOut">
              <a:rPr lang="en-US"/>
              <a:pPr>
                <a:defRPr/>
              </a:pPr>
              <a:t>6/14/2013</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cs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cs typeface="Arial" charset="0"/>
              </a:defRPr>
            </a:lvl1pPr>
          </a:lstStyle>
          <a:p>
            <a:pPr>
              <a:defRPr/>
            </a:pPr>
            <a:fld id="{2BDF0C0A-6191-4C3A-B0B8-EE657DFF74B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35" r:id="rId1"/>
    <p:sldLayoutId id="2147483925" r:id="rId2"/>
    <p:sldLayoutId id="2147483926" r:id="rId3"/>
    <p:sldLayoutId id="2147483927" r:id="rId4"/>
    <p:sldLayoutId id="2147483928" r:id="rId5"/>
    <p:sldLayoutId id="2147483929" r:id="rId6"/>
    <p:sldLayoutId id="2147483930" r:id="rId7"/>
    <p:sldLayoutId id="2147483931" r:id="rId8"/>
    <p:sldLayoutId id="2147483932" r:id="rId9"/>
    <p:sldLayoutId id="2147483933" r:id="rId10"/>
    <p:sldLayoutId id="2147483934" r:id="rId11"/>
  </p:sldLayoutIdLst>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28">
                                            <p:txEl>
                                              <p:pRg st="0" end="0"/>
                                            </p:txEl>
                                          </p:spTgt>
                                        </p:tgtEl>
                                        <p:attrNameLst>
                                          <p:attrName>style.visibility</p:attrName>
                                        </p:attrNameLst>
                                      </p:cBhvr>
                                      <p:to>
                                        <p:strVal val="visible"/>
                                      </p:to>
                                    </p:set>
                                    <p:animEffect transition="in" filter="fade">
                                      <p:cBhvr>
                                        <p:cTn id="7" dur="2000"/>
                                        <p:tgtEl>
                                          <p:spTgt spid="1028">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28">
                                            <p:txEl>
                                              <p:pRg st="1" end="1"/>
                                            </p:txEl>
                                          </p:spTgt>
                                        </p:tgtEl>
                                        <p:attrNameLst>
                                          <p:attrName>style.visibility</p:attrName>
                                        </p:attrNameLst>
                                      </p:cBhvr>
                                      <p:to>
                                        <p:strVal val="visible"/>
                                      </p:to>
                                    </p:set>
                                    <p:animEffect transition="in" filter="fade">
                                      <p:cBhvr>
                                        <p:cTn id="10" dur="2000"/>
                                        <p:tgtEl>
                                          <p:spTgt spid="1028">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28">
                                            <p:txEl>
                                              <p:pRg st="2" end="2"/>
                                            </p:txEl>
                                          </p:spTgt>
                                        </p:tgtEl>
                                        <p:attrNameLst>
                                          <p:attrName>style.visibility</p:attrName>
                                        </p:attrNameLst>
                                      </p:cBhvr>
                                      <p:to>
                                        <p:strVal val="visible"/>
                                      </p:to>
                                    </p:set>
                                    <p:animEffect transition="in" filter="fade">
                                      <p:cBhvr>
                                        <p:cTn id="13" dur="2000"/>
                                        <p:tgtEl>
                                          <p:spTgt spid="1028">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28">
                                            <p:txEl>
                                              <p:pRg st="3" end="3"/>
                                            </p:txEl>
                                          </p:spTgt>
                                        </p:tgtEl>
                                        <p:attrNameLst>
                                          <p:attrName>style.visibility</p:attrName>
                                        </p:attrNameLst>
                                      </p:cBhvr>
                                      <p:to>
                                        <p:strVal val="visible"/>
                                      </p:to>
                                    </p:set>
                                    <p:animEffect transition="in" filter="fade">
                                      <p:cBhvr>
                                        <p:cTn id="16" dur="2000"/>
                                        <p:tgtEl>
                                          <p:spTgt spid="1028">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028">
                                            <p:txEl>
                                              <p:pRg st="4" end="4"/>
                                            </p:txEl>
                                          </p:spTgt>
                                        </p:tgtEl>
                                        <p:attrNameLst>
                                          <p:attrName>style.visibility</p:attrName>
                                        </p:attrNameLst>
                                      </p:cBhvr>
                                      <p:to>
                                        <p:strVal val="visible"/>
                                      </p:to>
                                    </p:set>
                                    <p:animEffect transition="in" filter="fade">
                                      <p:cBhvr>
                                        <p:cTn id="19" dur="2000"/>
                                        <p:tgtEl>
                                          <p:spTgt spid="102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8" grpId="0" build="p">
        <p:tmplLst>
          <p:tmpl lvl="1">
            <p:tnLst>
              <p:par>
                <p:cTn presetID="10" presetClass="entr" presetSubtype="0" fill="hold" nodeType="clickEffect">
                  <p:stCondLst>
                    <p:cond delay="0"/>
                  </p:stCondLst>
                  <p:childTnLst>
                    <p:set>
                      <p:cBhvr>
                        <p:cTn dur="1" fill="hold">
                          <p:stCondLst>
                            <p:cond delay="0"/>
                          </p:stCondLst>
                        </p:cTn>
                        <p:tgtEl>
                          <p:spTgt spid="1028"/>
                        </p:tgtEl>
                        <p:attrNameLst>
                          <p:attrName>style.visibility</p:attrName>
                        </p:attrNameLst>
                      </p:cBhvr>
                      <p:to>
                        <p:strVal val="visible"/>
                      </p:to>
                    </p:set>
                    <p:animEffect transition="in" filter="fade">
                      <p:cBhvr>
                        <p:cTn dur="2000"/>
                        <p:tgtEl>
                          <p:spTgt spid="1028"/>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1028"/>
                        </p:tgtEl>
                        <p:attrNameLst>
                          <p:attrName>style.visibility</p:attrName>
                        </p:attrNameLst>
                      </p:cBhvr>
                      <p:to>
                        <p:strVal val="visible"/>
                      </p:to>
                    </p:set>
                    <p:animEffect transition="in" filter="fade">
                      <p:cBhvr>
                        <p:cTn dur="2000"/>
                        <p:tgtEl>
                          <p:spTgt spid="1028"/>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028"/>
                        </p:tgtEl>
                        <p:attrNameLst>
                          <p:attrName>style.visibility</p:attrName>
                        </p:attrNameLst>
                      </p:cBhvr>
                      <p:to>
                        <p:strVal val="visible"/>
                      </p:to>
                    </p:set>
                    <p:animEffect transition="in" filter="fade">
                      <p:cBhvr>
                        <p:cTn dur="2000"/>
                        <p:tgtEl>
                          <p:spTgt spid="1028"/>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028"/>
                        </p:tgtEl>
                        <p:attrNameLst>
                          <p:attrName>style.visibility</p:attrName>
                        </p:attrNameLst>
                      </p:cBhvr>
                      <p:to>
                        <p:strVal val="visible"/>
                      </p:to>
                    </p:set>
                    <p:animEffect transition="in" filter="fade">
                      <p:cBhvr>
                        <p:cTn dur="2000"/>
                        <p:tgtEl>
                          <p:spTgt spid="1028"/>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028"/>
                        </p:tgtEl>
                        <p:attrNameLst>
                          <p:attrName>style.visibility</p:attrName>
                        </p:attrNameLst>
                      </p:cBhvr>
                      <p:to>
                        <p:strVal val="visible"/>
                      </p:to>
                    </p:set>
                    <p:animEffect transition="in" filter="fade">
                      <p:cBhvr>
                        <p:cTn dur="2000"/>
                        <p:tgtEl>
                          <p:spTgt spid="1028"/>
                        </p:tgtEl>
                      </p:cBhvr>
                    </p:animEffect>
                  </p:childTnLst>
                </p:cTn>
              </p:par>
            </p:tnLst>
          </p:tmpl>
        </p:tmplLst>
      </p:bldP>
    </p:bldLst>
  </p:timing>
  <p:txStyles>
    <p:titleStyle>
      <a:lvl1pPr algn="ctr" rtl="0" eaLnBrk="0" fontAlgn="base" hangingPunct="0">
        <a:spcBef>
          <a:spcPct val="0"/>
        </a:spcBef>
        <a:spcAft>
          <a:spcPct val="0"/>
        </a:spcAft>
        <a:defRPr sz="4400">
          <a:solidFill>
            <a:srgbClr val="500000"/>
          </a:solidFill>
          <a:latin typeface="+mj-lt"/>
          <a:ea typeface="+mj-ea"/>
          <a:cs typeface="+mj-cs"/>
        </a:defRPr>
      </a:lvl1pPr>
      <a:lvl2pPr algn="ctr" rtl="0" eaLnBrk="0" fontAlgn="base" hangingPunct="0">
        <a:spcBef>
          <a:spcPct val="0"/>
        </a:spcBef>
        <a:spcAft>
          <a:spcPct val="0"/>
        </a:spcAft>
        <a:defRPr sz="4400">
          <a:solidFill>
            <a:srgbClr val="500000"/>
          </a:solidFill>
          <a:latin typeface="Century Gothic" pitchFamily="34" charset="0"/>
        </a:defRPr>
      </a:lvl2pPr>
      <a:lvl3pPr algn="ctr" rtl="0" eaLnBrk="0" fontAlgn="base" hangingPunct="0">
        <a:spcBef>
          <a:spcPct val="0"/>
        </a:spcBef>
        <a:spcAft>
          <a:spcPct val="0"/>
        </a:spcAft>
        <a:defRPr sz="4400">
          <a:solidFill>
            <a:srgbClr val="500000"/>
          </a:solidFill>
          <a:latin typeface="Century Gothic" pitchFamily="34" charset="0"/>
        </a:defRPr>
      </a:lvl3pPr>
      <a:lvl4pPr algn="ctr" rtl="0" eaLnBrk="0" fontAlgn="base" hangingPunct="0">
        <a:spcBef>
          <a:spcPct val="0"/>
        </a:spcBef>
        <a:spcAft>
          <a:spcPct val="0"/>
        </a:spcAft>
        <a:defRPr sz="4400">
          <a:solidFill>
            <a:srgbClr val="500000"/>
          </a:solidFill>
          <a:latin typeface="Century Gothic" pitchFamily="34" charset="0"/>
        </a:defRPr>
      </a:lvl4pPr>
      <a:lvl5pPr algn="ctr" rtl="0" eaLnBrk="0" fontAlgn="base" hangingPunct="0">
        <a:spcBef>
          <a:spcPct val="0"/>
        </a:spcBef>
        <a:spcAft>
          <a:spcPct val="0"/>
        </a:spcAft>
        <a:defRPr sz="4400">
          <a:solidFill>
            <a:srgbClr val="500000"/>
          </a:solidFill>
          <a:latin typeface="Century Gothic" pitchFamily="34" charset="0"/>
        </a:defRPr>
      </a:lvl5pPr>
      <a:lvl6pPr marL="457200" algn="ctr" rtl="0" eaLnBrk="1" fontAlgn="base" hangingPunct="1">
        <a:spcBef>
          <a:spcPct val="0"/>
        </a:spcBef>
        <a:spcAft>
          <a:spcPct val="0"/>
        </a:spcAft>
        <a:defRPr sz="4400">
          <a:solidFill>
            <a:schemeClr val="tx2"/>
          </a:solidFill>
          <a:latin typeface="Century Gothic" pitchFamily="34" charset="0"/>
        </a:defRPr>
      </a:lvl6pPr>
      <a:lvl7pPr marL="914400" algn="ctr" rtl="0" eaLnBrk="1" fontAlgn="base" hangingPunct="1">
        <a:spcBef>
          <a:spcPct val="0"/>
        </a:spcBef>
        <a:spcAft>
          <a:spcPct val="0"/>
        </a:spcAft>
        <a:defRPr sz="4400">
          <a:solidFill>
            <a:schemeClr val="tx2"/>
          </a:solidFill>
          <a:latin typeface="Century Gothic" pitchFamily="34" charset="0"/>
        </a:defRPr>
      </a:lvl7pPr>
      <a:lvl8pPr marL="1371600" algn="ctr" rtl="0" eaLnBrk="1" fontAlgn="base" hangingPunct="1">
        <a:spcBef>
          <a:spcPct val="0"/>
        </a:spcBef>
        <a:spcAft>
          <a:spcPct val="0"/>
        </a:spcAft>
        <a:defRPr sz="4400">
          <a:solidFill>
            <a:schemeClr val="tx2"/>
          </a:solidFill>
          <a:latin typeface="Century Gothic" pitchFamily="34" charset="0"/>
        </a:defRPr>
      </a:lvl8pPr>
      <a:lvl9pPr marL="1828800" algn="ctr" rtl="0" eaLnBrk="1" fontAlgn="base" hangingPunct="1">
        <a:spcBef>
          <a:spcPct val="0"/>
        </a:spcBef>
        <a:spcAft>
          <a:spcPct val="0"/>
        </a:spcAft>
        <a:defRPr sz="4400">
          <a:solidFill>
            <a:schemeClr val="tx2"/>
          </a:solidFill>
          <a:latin typeface="Century Gothic" pitchFamily="34" charset="0"/>
        </a:defRPr>
      </a:lvl9pPr>
    </p:titleStyle>
    <p:bodyStyle>
      <a:lvl1pPr marL="342900" indent="-342900" algn="l" rtl="0" eaLnBrk="0" fontAlgn="base" hangingPunct="0">
        <a:spcBef>
          <a:spcPct val="20000"/>
        </a:spcBef>
        <a:spcAft>
          <a:spcPct val="0"/>
        </a:spcAft>
        <a:buChar char="•"/>
        <a:defRPr sz="3200">
          <a:solidFill>
            <a:srgbClr val="500000"/>
          </a:solidFill>
          <a:latin typeface="+mn-lt"/>
          <a:ea typeface="+mn-ea"/>
          <a:cs typeface="+mn-cs"/>
        </a:defRPr>
      </a:lvl1pPr>
      <a:lvl2pPr marL="742950" indent="-285750" algn="l" rtl="0" eaLnBrk="0" fontAlgn="base" hangingPunct="0">
        <a:spcBef>
          <a:spcPct val="20000"/>
        </a:spcBef>
        <a:spcAft>
          <a:spcPct val="0"/>
        </a:spcAft>
        <a:buChar char="–"/>
        <a:defRPr sz="2800">
          <a:solidFill>
            <a:srgbClr val="500000"/>
          </a:solidFill>
          <a:latin typeface="+mn-lt"/>
        </a:defRPr>
      </a:lvl2pPr>
      <a:lvl3pPr marL="1143000" indent="-228600" algn="l" rtl="0" eaLnBrk="0" fontAlgn="base" hangingPunct="0">
        <a:spcBef>
          <a:spcPct val="20000"/>
        </a:spcBef>
        <a:spcAft>
          <a:spcPct val="0"/>
        </a:spcAft>
        <a:buChar char="•"/>
        <a:defRPr sz="2400">
          <a:solidFill>
            <a:srgbClr val="500000"/>
          </a:solidFill>
          <a:latin typeface="+mn-lt"/>
        </a:defRPr>
      </a:lvl3pPr>
      <a:lvl4pPr marL="1600200" indent="-228600" algn="l" rtl="0" eaLnBrk="0" fontAlgn="base" hangingPunct="0">
        <a:spcBef>
          <a:spcPct val="20000"/>
        </a:spcBef>
        <a:spcAft>
          <a:spcPct val="0"/>
        </a:spcAft>
        <a:buChar char="–"/>
        <a:defRPr sz="2000">
          <a:solidFill>
            <a:srgbClr val="500000"/>
          </a:solidFill>
          <a:latin typeface="+mn-lt"/>
        </a:defRPr>
      </a:lvl4pPr>
      <a:lvl5pPr marL="2057400" indent="-228600" algn="l" rtl="0" eaLnBrk="0" fontAlgn="base" hangingPunct="0">
        <a:spcBef>
          <a:spcPct val="20000"/>
        </a:spcBef>
        <a:spcAft>
          <a:spcPct val="0"/>
        </a:spcAft>
        <a:buChar char="»"/>
        <a:defRPr sz="2000">
          <a:solidFill>
            <a:srgbClr val="500000"/>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www.ccel.org/ccel/schaff/npnf106.html" TargetMode="External"/><Relationship Id="rId3" Type="http://schemas.openxmlformats.org/officeDocument/2006/relationships/hyperlink" Target="http://www.ccel.org/ccel/schaff/npnf101.html" TargetMode="External"/><Relationship Id="rId7" Type="http://schemas.openxmlformats.org/officeDocument/2006/relationships/hyperlink" Target="http://www.ccel.org/ccel/schaff/npnf105.html" TargetMode="External"/><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hyperlink" Target="http://www.ccel.org/ccel/schaff/npnf104.html" TargetMode="External"/><Relationship Id="rId5" Type="http://schemas.openxmlformats.org/officeDocument/2006/relationships/hyperlink" Target="http://www.ccel.org/ccel/schaff/npnf103.html" TargetMode="External"/><Relationship Id="rId10" Type="http://schemas.openxmlformats.org/officeDocument/2006/relationships/hyperlink" Target="http://www.ccel.org/ccel/schaff/npnf108.html" TargetMode="External"/><Relationship Id="rId4" Type="http://schemas.openxmlformats.org/officeDocument/2006/relationships/hyperlink" Target="http://www.ccel.org/ccel/schaff/npnf102.html" TargetMode="External"/><Relationship Id="rId9" Type="http://schemas.openxmlformats.org/officeDocument/2006/relationships/hyperlink" Target="http://www.ccel.org/ccel/schaff/npnf107.html"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www.ccel.org/ccel/schaff/npnf114.html" TargetMode="External"/><Relationship Id="rId3" Type="http://schemas.openxmlformats.org/officeDocument/2006/relationships/hyperlink" Target="http://www.ccel.org/ccel/schaff/npnf109.html" TargetMode="External"/><Relationship Id="rId7" Type="http://schemas.openxmlformats.org/officeDocument/2006/relationships/hyperlink" Target="http://www.ccel.org/ccel/schaff/npnf113.html" TargetMode="External"/><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hyperlink" Target="http://www.ccel.org/ccel/schaff/npnf112.html" TargetMode="External"/><Relationship Id="rId5" Type="http://schemas.openxmlformats.org/officeDocument/2006/relationships/hyperlink" Target="http://www.ccel.org/ccel/schaff/npnf111.html" TargetMode="External"/><Relationship Id="rId4" Type="http://schemas.openxmlformats.org/officeDocument/2006/relationships/hyperlink" Target="http://www.ccel.org/ccel/schaff/npnf110.html"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Title 1"/>
          <p:cNvSpPr>
            <a:spLocks noGrp="1"/>
          </p:cNvSpPr>
          <p:nvPr>
            <p:ph type="ctrTitle"/>
          </p:nvPr>
        </p:nvSpPr>
        <p:spPr>
          <a:xfrm>
            <a:off x="457200" y="457200"/>
            <a:ext cx="7924800" cy="1752600"/>
          </a:xfrm>
        </p:spPr>
        <p:txBody>
          <a:bodyPr/>
          <a:lstStyle/>
          <a:p>
            <a:pPr eaLnBrk="1" hangingPunct="1"/>
            <a:r>
              <a:rPr lang="en-US" b="1" dirty="0" smtClean="0"/>
              <a:t>Holy Tradition (Part 3)</a:t>
            </a:r>
            <a:endParaRPr lang="en-US" dirty="0" smtClean="0"/>
          </a:p>
        </p:txBody>
      </p:sp>
      <p:sp>
        <p:nvSpPr>
          <p:cNvPr id="3075" name="Subtitle 2"/>
          <p:cNvSpPr>
            <a:spLocks noGrp="1"/>
          </p:cNvSpPr>
          <p:nvPr>
            <p:ph type="subTitle" idx="1"/>
          </p:nvPr>
        </p:nvSpPr>
        <p:spPr>
          <a:xfrm>
            <a:off x="1066800" y="4724400"/>
            <a:ext cx="7086600" cy="1752600"/>
          </a:xfrm>
        </p:spPr>
        <p:txBody>
          <a:bodyPr/>
          <a:lstStyle/>
          <a:p>
            <a:pPr eaLnBrk="1" hangingPunct="1"/>
            <a:r>
              <a:rPr lang="en-US" sz="2800" i="1" dirty="0" smtClean="0"/>
              <a:t>“…being seen by them during forty days and speaking of the things pertaining to the kingdom of God.” (Acts 1:3)</a:t>
            </a:r>
          </a:p>
        </p:txBody>
      </p:sp>
      <p:pic>
        <p:nvPicPr>
          <p:cNvPr id="24578" name="Picture 2" descr="http://orthodoxbridge.com/wp-content/uploads/2012/02/Censer1.jpg"/>
          <p:cNvPicPr>
            <a:picLocks noChangeAspect="1" noChangeArrowheads="1"/>
          </p:cNvPicPr>
          <p:nvPr/>
        </p:nvPicPr>
        <p:blipFill>
          <a:blip r:embed="rId2" cstate="print"/>
          <a:srcRect/>
          <a:stretch>
            <a:fillRect/>
          </a:stretch>
        </p:blipFill>
        <p:spPr bwMode="auto">
          <a:xfrm>
            <a:off x="2743200" y="1752600"/>
            <a:ext cx="3514725" cy="3038476"/>
          </a:xfrm>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err="1" smtClean="0"/>
              <a:t>Didache</a:t>
            </a:r>
            <a:endParaRPr lang="en-US" dirty="0"/>
          </a:p>
        </p:txBody>
      </p:sp>
      <p:sp>
        <p:nvSpPr>
          <p:cNvPr id="3" name="Content Placeholder 2"/>
          <p:cNvSpPr>
            <a:spLocks noGrp="1"/>
          </p:cNvSpPr>
          <p:nvPr>
            <p:ph idx="1"/>
          </p:nvPr>
        </p:nvSpPr>
        <p:spPr/>
        <p:txBody>
          <a:bodyPr/>
          <a:lstStyle/>
          <a:p>
            <a:r>
              <a:rPr lang="en-US" dirty="0" smtClean="0"/>
              <a:t>The Teaching of the Twelve Apostles </a:t>
            </a:r>
          </a:p>
          <a:p>
            <a:pPr lvl="1"/>
            <a:r>
              <a:rPr lang="en-US" dirty="0" err="1" smtClean="0"/>
              <a:t>Didachē</a:t>
            </a:r>
            <a:r>
              <a:rPr lang="en-US" dirty="0" smtClean="0"/>
              <a:t> means "Teaching”</a:t>
            </a:r>
          </a:p>
          <a:p>
            <a:pPr lvl="1"/>
            <a:r>
              <a:rPr lang="en-US" dirty="0" smtClean="0"/>
              <a:t>A brief early Christian treatise, dated to the late first or early 2nd century.</a:t>
            </a:r>
          </a:p>
          <a:p>
            <a:pPr lvl="1"/>
            <a:r>
              <a:rPr lang="en-US" dirty="0" smtClean="0"/>
              <a:t>Oldest surviving written catechism</a:t>
            </a:r>
          </a:p>
          <a:p>
            <a:pPr lvl="1"/>
            <a:r>
              <a:rPr lang="en-US" dirty="0" smtClean="0"/>
              <a:t>Three main sections:</a:t>
            </a:r>
          </a:p>
          <a:p>
            <a:pPr lvl="2"/>
            <a:r>
              <a:rPr lang="en-US" dirty="0" smtClean="0"/>
              <a:t>Christian ethics, rituals (baptism and Eucharist), and Church organization</a:t>
            </a:r>
          </a:p>
          <a:p>
            <a:r>
              <a:rPr lang="en-US" dirty="0" smtClean="0"/>
              <a:t>The first section (Chapters 1-6) begins: </a:t>
            </a:r>
          </a:p>
          <a:p>
            <a:pPr lvl="1"/>
            <a:r>
              <a:rPr lang="en-US" i="1" dirty="0" smtClean="0"/>
              <a:t>"There are two ways, one of life and one of death, and there is a great difference between these two ways."</a:t>
            </a:r>
            <a:endParaRPr lang="en-US" i="1" dirty="0"/>
          </a:p>
        </p:txBody>
      </p:sp>
    </p:spTree>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err="1" smtClean="0"/>
              <a:t>Didache</a:t>
            </a:r>
            <a:endParaRPr lang="en-US" dirty="0"/>
          </a:p>
        </p:txBody>
      </p:sp>
      <p:sp>
        <p:nvSpPr>
          <p:cNvPr id="3" name="Content Placeholder 2"/>
          <p:cNvSpPr>
            <a:spLocks noGrp="1"/>
          </p:cNvSpPr>
          <p:nvPr>
            <p:ph idx="1"/>
          </p:nvPr>
        </p:nvSpPr>
        <p:spPr>
          <a:xfrm>
            <a:off x="457200" y="990600"/>
            <a:ext cx="8229600" cy="5257800"/>
          </a:xfrm>
        </p:spPr>
        <p:txBody>
          <a:bodyPr/>
          <a:lstStyle/>
          <a:p>
            <a:r>
              <a:rPr lang="en-US" dirty="0" smtClean="0"/>
              <a:t>The second part (chapters 7 to 10) </a:t>
            </a:r>
          </a:p>
          <a:p>
            <a:pPr lvl="1"/>
            <a:r>
              <a:rPr lang="en-US" dirty="0" smtClean="0"/>
              <a:t>Begins with an instruction on baptism, which is to be conferred </a:t>
            </a:r>
            <a:r>
              <a:rPr lang="en-US" i="1" dirty="0" smtClean="0"/>
              <a:t>"in the Name of the Father, and of the Son and of the Holy Spirit" </a:t>
            </a:r>
            <a:r>
              <a:rPr lang="en-US" dirty="0" smtClean="0"/>
              <a:t>in </a:t>
            </a:r>
            <a:r>
              <a:rPr lang="en-US" i="1" dirty="0" smtClean="0"/>
              <a:t>“living water”.</a:t>
            </a:r>
          </a:p>
          <a:p>
            <a:pPr lvl="1"/>
            <a:r>
              <a:rPr lang="en-US" dirty="0" smtClean="0"/>
              <a:t>Chapter 8 suggests that fasts are not to be on Monday and Thursday "with the hypocrites" - but on Wednesday and Friday. </a:t>
            </a:r>
          </a:p>
          <a:p>
            <a:r>
              <a:rPr lang="en-US" dirty="0" smtClean="0"/>
              <a:t>Ends (Ch 16) with an “apocalypse”:</a:t>
            </a:r>
          </a:p>
          <a:p>
            <a:pPr lvl="1"/>
            <a:r>
              <a:rPr lang="en-US" i="1" dirty="0" smtClean="0"/>
              <a:t>And then shall appear the signs of the truth: first the sign of opening in heaven; then the sign of the voice of the trumpet; and the third, the resurrection of the dead. Not, however, of all, but as was said, "The Lord shall come, and all the saints with him.” Then shall the world see the Lord coming upon the clouds of heaven.</a:t>
            </a:r>
          </a:p>
        </p:txBody>
      </p:sp>
    </p:spTree>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Didascalia</a:t>
            </a:r>
            <a:r>
              <a:rPr lang="en-US" dirty="0" smtClean="0"/>
              <a:t> </a:t>
            </a:r>
            <a:r>
              <a:rPr lang="en-US" dirty="0" err="1" smtClean="0"/>
              <a:t>Apostolorum</a:t>
            </a:r>
            <a:endParaRPr lang="en-US" dirty="0"/>
          </a:p>
        </p:txBody>
      </p:sp>
      <p:sp>
        <p:nvSpPr>
          <p:cNvPr id="3" name="Content Placeholder 2"/>
          <p:cNvSpPr>
            <a:spLocks noGrp="1"/>
          </p:cNvSpPr>
          <p:nvPr>
            <p:ph idx="1"/>
          </p:nvPr>
        </p:nvSpPr>
        <p:spPr/>
        <p:txBody>
          <a:bodyPr/>
          <a:lstStyle/>
          <a:p>
            <a:r>
              <a:rPr lang="en-US" i="1" dirty="0" smtClean="0"/>
              <a:t>“Teaching of the Apostles</a:t>
            </a:r>
            <a:r>
              <a:rPr lang="en-US" dirty="0" smtClean="0"/>
              <a:t>”</a:t>
            </a:r>
          </a:p>
          <a:p>
            <a:pPr lvl="1"/>
            <a:r>
              <a:rPr lang="en-US" dirty="0" smtClean="0"/>
              <a:t>“</a:t>
            </a:r>
            <a:r>
              <a:rPr lang="en-US" i="1" dirty="0" err="1" smtClean="0"/>
              <a:t>Didascalia</a:t>
            </a:r>
            <a:r>
              <a:rPr lang="en-US" i="1" dirty="0" smtClean="0"/>
              <a:t>, that is, the teaching of the twelve Apostles and the holy disciples of our Lord</a:t>
            </a:r>
            <a:r>
              <a:rPr lang="en-US" dirty="0" smtClean="0"/>
              <a:t>”</a:t>
            </a:r>
          </a:p>
          <a:p>
            <a:r>
              <a:rPr lang="en-US" dirty="0" smtClean="0"/>
              <a:t>It presents itself as being written by the Twelve Apostles at the time of the Council of Jerusalem</a:t>
            </a:r>
          </a:p>
          <a:p>
            <a:pPr lvl="1"/>
            <a:r>
              <a:rPr lang="en-US" dirty="0" smtClean="0"/>
              <a:t>S</a:t>
            </a:r>
            <a:r>
              <a:rPr lang="en-US" dirty="0" smtClean="0"/>
              <a:t>cholars </a:t>
            </a:r>
            <a:r>
              <a:rPr lang="en-US" dirty="0" smtClean="0"/>
              <a:t>agree that it was actually a composition of the 3rd century, modeled on the </a:t>
            </a:r>
            <a:r>
              <a:rPr lang="en-US" dirty="0" err="1" smtClean="0"/>
              <a:t>Didache</a:t>
            </a:r>
            <a:r>
              <a:rPr lang="en-US" dirty="0" smtClean="0"/>
              <a:t>.</a:t>
            </a:r>
          </a:p>
          <a:p>
            <a:r>
              <a:rPr lang="en-US" dirty="0" smtClean="0"/>
              <a:t>Main focus: liturgical practice and church organization.</a:t>
            </a:r>
          </a:p>
          <a:p>
            <a:endParaRPr lang="en-US" dirty="0"/>
          </a:p>
        </p:txBody>
      </p:sp>
    </p:spTree>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Didascalia</a:t>
            </a:r>
            <a:r>
              <a:rPr lang="en-US" dirty="0" smtClean="0"/>
              <a:t>: Contents</a:t>
            </a:r>
            <a:endParaRPr lang="en-US" dirty="0"/>
          </a:p>
        </p:txBody>
      </p:sp>
      <p:sp>
        <p:nvSpPr>
          <p:cNvPr id="3" name="Content Placeholder 2"/>
          <p:cNvSpPr>
            <a:spLocks noGrp="1"/>
          </p:cNvSpPr>
          <p:nvPr>
            <p:ph idx="1"/>
          </p:nvPr>
        </p:nvSpPr>
        <p:spPr/>
        <p:txBody>
          <a:bodyPr/>
          <a:lstStyle/>
          <a:p>
            <a:r>
              <a:rPr lang="en-US" sz="2400" dirty="0" smtClean="0"/>
              <a:t>Admonitions about Christian life, prayer, orphans, martyrdom (chapters 1-3, 13, 17, 19-20)</a:t>
            </a:r>
          </a:p>
          <a:p>
            <a:r>
              <a:rPr lang="en-US" sz="2400" dirty="0" smtClean="0"/>
              <a:t>Rules about bishops' qualifications, conduct, duties, alms (chapters 4-11, 18)</a:t>
            </a:r>
          </a:p>
          <a:p>
            <a:r>
              <a:rPr lang="en-US" sz="2400" dirty="0" smtClean="0"/>
              <a:t>Rules about male and female deacons and widows (chapters 14-16)</a:t>
            </a:r>
          </a:p>
          <a:p>
            <a:r>
              <a:rPr lang="en-US" sz="2400" dirty="0" smtClean="0"/>
              <a:t>Liturgical rules about the proper place in the church-building and about fasting (chapters 12, 21)</a:t>
            </a:r>
          </a:p>
          <a:p>
            <a:r>
              <a:rPr lang="en-US" sz="2400" dirty="0" smtClean="0"/>
              <a:t>The education of children and the denouncement of heresy (chapters 22-23)</a:t>
            </a:r>
          </a:p>
          <a:p>
            <a:r>
              <a:rPr lang="en-US" sz="2400" dirty="0" smtClean="0"/>
              <a:t>The claim of the composition of the treatise by the Twelve Apostles and the refuse of the Jewish ritual practices (chapter 24-26)</a:t>
            </a:r>
            <a:endParaRPr lang="en-US" sz="2400" dirty="0"/>
          </a:p>
        </p:txBody>
      </p:sp>
    </p:spTree>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Didascalia</a:t>
            </a:r>
            <a:r>
              <a:rPr lang="en-US" dirty="0" smtClean="0"/>
              <a:t>: Excerpt</a:t>
            </a:r>
            <a:endParaRPr lang="en-US" dirty="0"/>
          </a:p>
        </p:txBody>
      </p:sp>
      <p:sp>
        <p:nvSpPr>
          <p:cNvPr id="3" name="Content Placeholder 2"/>
          <p:cNvSpPr>
            <a:spLocks noGrp="1"/>
          </p:cNvSpPr>
          <p:nvPr>
            <p:ph idx="1"/>
          </p:nvPr>
        </p:nvSpPr>
        <p:spPr/>
        <p:txBody>
          <a:bodyPr/>
          <a:lstStyle/>
          <a:p>
            <a:r>
              <a:rPr lang="en-US" i="1" dirty="0" smtClean="0"/>
              <a:t>“Each one therefore of the laity is to render an account of his own sins; and a man is not hurt by reason of� the sins of others. For neither did Judas harm us at all when he was praying with us, but he alone perished.� And in the ark, Noah and his two sons who were saved alive, they were blessed; but Ham, his other son, was not blessed, but his seed was cursed; [Gen 9.25] and the animals that went in, animals they came forth.” </a:t>
            </a:r>
          </a:p>
          <a:p>
            <a:pPr lvl="1">
              <a:buNone/>
            </a:pPr>
            <a:r>
              <a:rPr lang="en-US" i="1" dirty="0" smtClean="0"/>
              <a:t>(CHAPTER VI, Concerning transgressors, and concerning those who repent.</a:t>
            </a:r>
          </a:p>
          <a:p>
            <a:endParaRPr lang="en-US" dirty="0"/>
          </a:p>
        </p:txBody>
      </p:sp>
    </p:spTree>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www.moodycatholic.com/images/St_augustine_of_Hippo.jpg"/>
          <p:cNvPicPr>
            <a:picLocks noChangeAspect="1" noChangeArrowheads="1"/>
          </p:cNvPicPr>
          <p:nvPr/>
        </p:nvPicPr>
        <p:blipFill>
          <a:blip r:embed="rId2" cstate="print"/>
          <a:srcRect/>
          <a:stretch>
            <a:fillRect/>
          </a:stretch>
        </p:blipFill>
        <p:spPr bwMode="auto">
          <a:xfrm>
            <a:off x="6924675" y="152400"/>
            <a:ext cx="2219325" cy="2724151"/>
          </a:xfrm>
          <a:prstGeom prst="rect">
            <a:avLst/>
          </a:prstGeom>
          <a:noFill/>
        </p:spPr>
      </p:pic>
      <p:sp>
        <p:nvSpPr>
          <p:cNvPr id="2" name="Title 1"/>
          <p:cNvSpPr>
            <a:spLocks noGrp="1"/>
          </p:cNvSpPr>
          <p:nvPr>
            <p:ph type="title"/>
          </p:nvPr>
        </p:nvSpPr>
        <p:spPr/>
        <p:txBody>
          <a:bodyPr/>
          <a:lstStyle/>
          <a:p>
            <a:r>
              <a:rPr lang="en-US" dirty="0" smtClean="0"/>
              <a:t>St. Augustine</a:t>
            </a:r>
            <a:endParaRPr lang="en-US" dirty="0"/>
          </a:p>
        </p:txBody>
      </p:sp>
      <p:sp>
        <p:nvSpPr>
          <p:cNvPr id="3" name="Content Placeholder 2"/>
          <p:cNvSpPr>
            <a:spLocks noGrp="1"/>
          </p:cNvSpPr>
          <p:nvPr>
            <p:ph idx="1"/>
          </p:nvPr>
        </p:nvSpPr>
        <p:spPr/>
        <p:txBody>
          <a:bodyPr/>
          <a:lstStyle/>
          <a:p>
            <a:r>
              <a:rPr lang="en-US" sz="2400" dirty="0" smtClean="0">
                <a:hlinkClick r:id="rId3"/>
              </a:rPr>
              <a:t>Volume I.</a:t>
            </a:r>
            <a:r>
              <a:rPr lang="en-US" sz="2400" dirty="0" smtClean="0"/>
              <a:t>   Prolegomena: St. Augustine's </a:t>
            </a:r>
            <a:br>
              <a:rPr lang="en-US" sz="2400" dirty="0" smtClean="0"/>
            </a:br>
            <a:r>
              <a:rPr lang="en-US" sz="2400" dirty="0" smtClean="0"/>
              <a:t>Life and Work, Confessions, Letters</a:t>
            </a:r>
          </a:p>
          <a:p>
            <a:r>
              <a:rPr lang="en-US" sz="2400" dirty="0" smtClean="0">
                <a:hlinkClick r:id="rId4"/>
              </a:rPr>
              <a:t>Volume II.</a:t>
            </a:r>
            <a:r>
              <a:rPr lang="en-US" sz="2400" dirty="0" smtClean="0"/>
              <a:t>   The City of God, Christian Doctrine</a:t>
            </a:r>
          </a:p>
          <a:p>
            <a:r>
              <a:rPr lang="en-US" sz="2400" dirty="0" smtClean="0">
                <a:hlinkClick r:id="rId5"/>
              </a:rPr>
              <a:t>Volume III.</a:t>
            </a:r>
            <a:r>
              <a:rPr lang="en-US" sz="2400" dirty="0" smtClean="0"/>
              <a:t>   On the Holy Trinity, Doctrinal Treatises, Moral Treatises</a:t>
            </a:r>
          </a:p>
          <a:p>
            <a:r>
              <a:rPr lang="en-US" sz="2400" dirty="0" smtClean="0">
                <a:hlinkClick r:id="rId6"/>
              </a:rPr>
              <a:t>Volume IV.</a:t>
            </a:r>
            <a:r>
              <a:rPr lang="en-US" sz="2400" dirty="0" smtClean="0"/>
              <a:t>   The Anti-Manichaean Writings, The Anti-</a:t>
            </a:r>
            <a:r>
              <a:rPr lang="en-US" sz="2400" dirty="0" err="1" smtClean="0"/>
              <a:t>Donatist</a:t>
            </a:r>
            <a:r>
              <a:rPr lang="en-US" sz="2400" dirty="0" smtClean="0"/>
              <a:t> Writings</a:t>
            </a:r>
          </a:p>
          <a:p>
            <a:r>
              <a:rPr lang="en-US" sz="2400" dirty="0" smtClean="0">
                <a:hlinkClick r:id="rId7"/>
              </a:rPr>
              <a:t>Volume V.</a:t>
            </a:r>
            <a:r>
              <a:rPr lang="en-US" sz="2400" dirty="0" smtClean="0"/>
              <a:t>   Anti-</a:t>
            </a:r>
            <a:r>
              <a:rPr lang="en-US" sz="2400" dirty="0" err="1" smtClean="0"/>
              <a:t>Pelagian</a:t>
            </a:r>
            <a:r>
              <a:rPr lang="en-US" sz="2400" dirty="0" smtClean="0"/>
              <a:t> Writings</a:t>
            </a:r>
          </a:p>
          <a:p>
            <a:r>
              <a:rPr lang="en-US" sz="2400" dirty="0" smtClean="0">
                <a:hlinkClick r:id="rId8"/>
              </a:rPr>
              <a:t>Volume VI.</a:t>
            </a:r>
            <a:r>
              <a:rPr lang="en-US" sz="2400" dirty="0" smtClean="0"/>
              <a:t>   Sermon on the Mount, Harmony of the Gospels, Homilies on the Gospels</a:t>
            </a:r>
          </a:p>
          <a:p>
            <a:r>
              <a:rPr lang="en-US" sz="2400" dirty="0" smtClean="0">
                <a:hlinkClick r:id="rId9"/>
              </a:rPr>
              <a:t>Volume VII.</a:t>
            </a:r>
            <a:r>
              <a:rPr lang="en-US" sz="2400" dirty="0" smtClean="0"/>
              <a:t>   Homilies on the Gospel of John, Homilies on the First Epistle of John, Soliloquies</a:t>
            </a:r>
          </a:p>
          <a:p>
            <a:r>
              <a:rPr lang="en-US" sz="2400" dirty="0" smtClean="0">
                <a:hlinkClick r:id="rId10"/>
              </a:rPr>
              <a:t>Volume VIII.</a:t>
            </a:r>
            <a:r>
              <a:rPr lang="en-US" sz="2400" dirty="0" smtClean="0"/>
              <a:t>   Expositions on the Psalms</a:t>
            </a:r>
          </a:p>
        </p:txBody>
      </p:sp>
    </p:spTree>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http://www.goarch.org/archdiocese/departments/religioused/sjcof/resolveUid/d7ebfb8f7bf3800f2955ff3190d44e77"/>
          <p:cNvPicPr>
            <a:picLocks noChangeAspect="1" noChangeArrowheads="1"/>
          </p:cNvPicPr>
          <p:nvPr/>
        </p:nvPicPr>
        <p:blipFill>
          <a:blip r:embed="rId2" cstate="print"/>
          <a:srcRect/>
          <a:stretch>
            <a:fillRect/>
          </a:stretch>
        </p:blipFill>
        <p:spPr bwMode="auto">
          <a:xfrm>
            <a:off x="7067550" y="2552700"/>
            <a:ext cx="2076450" cy="2857500"/>
          </a:xfrm>
          <a:prstGeom prst="rect">
            <a:avLst/>
          </a:prstGeom>
          <a:noFill/>
        </p:spPr>
      </p:pic>
      <p:sp>
        <p:nvSpPr>
          <p:cNvPr id="2" name="Title 1"/>
          <p:cNvSpPr>
            <a:spLocks noGrp="1"/>
          </p:cNvSpPr>
          <p:nvPr>
            <p:ph type="title"/>
          </p:nvPr>
        </p:nvSpPr>
        <p:spPr/>
        <p:txBody>
          <a:bodyPr/>
          <a:lstStyle/>
          <a:p>
            <a:r>
              <a:rPr lang="en-US" dirty="0" smtClean="0"/>
              <a:t>St. John Chrysostom</a:t>
            </a:r>
            <a:endParaRPr lang="en-US" dirty="0"/>
          </a:p>
        </p:txBody>
      </p:sp>
      <p:sp>
        <p:nvSpPr>
          <p:cNvPr id="3" name="Content Placeholder 2"/>
          <p:cNvSpPr>
            <a:spLocks noGrp="1"/>
          </p:cNvSpPr>
          <p:nvPr>
            <p:ph idx="1"/>
          </p:nvPr>
        </p:nvSpPr>
        <p:spPr/>
        <p:txBody>
          <a:bodyPr/>
          <a:lstStyle/>
          <a:p>
            <a:r>
              <a:rPr lang="en-US" sz="2400" dirty="0" smtClean="0">
                <a:hlinkClick r:id="rId3"/>
              </a:rPr>
              <a:t>Volume IX.</a:t>
            </a:r>
            <a:r>
              <a:rPr lang="en-US" sz="2400" dirty="0" smtClean="0"/>
              <a:t>   On the Priesthood, Ascetic Treatises, Select Homilies and Letters, Homilies on the Statutes</a:t>
            </a:r>
          </a:p>
          <a:p>
            <a:r>
              <a:rPr lang="en-US" sz="2400" dirty="0" smtClean="0">
                <a:hlinkClick r:id="rId4"/>
              </a:rPr>
              <a:t>Volume X.</a:t>
            </a:r>
            <a:r>
              <a:rPr lang="en-US" sz="2400" dirty="0" smtClean="0"/>
              <a:t>   Homilies on the Gospel of St. Matthew</a:t>
            </a:r>
          </a:p>
          <a:p>
            <a:r>
              <a:rPr lang="en-US" sz="2400" dirty="0" smtClean="0">
                <a:hlinkClick r:id="rId5"/>
              </a:rPr>
              <a:t>Volume XI.</a:t>
            </a:r>
            <a:r>
              <a:rPr lang="en-US" sz="2400" dirty="0" smtClean="0"/>
              <a:t>   Homilies on the Acts of the Apostles and the Epistle to the Romans</a:t>
            </a:r>
          </a:p>
          <a:p>
            <a:r>
              <a:rPr lang="en-US" sz="2400" dirty="0" smtClean="0">
                <a:hlinkClick r:id="rId6"/>
              </a:rPr>
              <a:t>Volume XII.</a:t>
            </a:r>
            <a:r>
              <a:rPr lang="en-US" sz="2400" dirty="0" smtClean="0"/>
              <a:t>   Homilies on First and Second Corinthians</a:t>
            </a:r>
          </a:p>
          <a:p>
            <a:r>
              <a:rPr lang="en-US" sz="2400" dirty="0" smtClean="0">
                <a:hlinkClick r:id="rId7"/>
              </a:rPr>
              <a:t>Volume XIII.</a:t>
            </a:r>
            <a:r>
              <a:rPr lang="en-US" sz="2400" dirty="0" smtClean="0"/>
              <a:t>   Homilies on the Epistles to the Galatians, Ephesians, Philippians, Colossians, Thessalonians, Timothy, Titus, and Philemon</a:t>
            </a:r>
          </a:p>
          <a:p>
            <a:r>
              <a:rPr lang="en-US" sz="2400" dirty="0" smtClean="0">
                <a:hlinkClick r:id="rId8"/>
              </a:rPr>
              <a:t>Volume XIV.</a:t>
            </a:r>
            <a:r>
              <a:rPr lang="en-US" sz="2400" dirty="0" smtClean="0"/>
              <a:t>   Homilies on the Gospel of St. John and the Epistle to the Hebrews</a:t>
            </a:r>
          </a:p>
        </p:txBody>
      </p:sp>
    </p:spTree>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http://www.suscopts.org/stathanasiuschattanooga/images/St.%20Athanasius%20(by%20Isaac%20Fanous).jpg"/>
          <p:cNvPicPr>
            <a:picLocks noChangeAspect="1" noChangeArrowheads="1"/>
          </p:cNvPicPr>
          <p:nvPr/>
        </p:nvPicPr>
        <p:blipFill>
          <a:blip r:embed="rId2" cstate="print"/>
          <a:srcRect/>
          <a:stretch>
            <a:fillRect/>
          </a:stretch>
        </p:blipFill>
        <p:spPr bwMode="auto">
          <a:xfrm>
            <a:off x="6248400" y="533400"/>
            <a:ext cx="2857500" cy="5553076"/>
          </a:xfrm>
          <a:prstGeom prst="rect">
            <a:avLst/>
          </a:prstGeom>
          <a:noFill/>
        </p:spPr>
      </p:pic>
      <p:sp>
        <p:nvSpPr>
          <p:cNvPr id="2" name="Title 1"/>
          <p:cNvSpPr>
            <a:spLocks noGrp="1"/>
          </p:cNvSpPr>
          <p:nvPr>
            <p:ph type="title"/>
          </p:nvPr>
        </p:nvSpPr>
        <p:spPr/>
        <p:txBody>
          <a:bodyPr/>
          <a:lstStyle/>
          <a:p>
            <a:r>
              <a:rPr lang="en-US" dirty="0" smtClean="0"/>
              <a:t>St. Athanasius</a:t>
            </a:r>
            <a:endParaRPr lang="en-US" dirty="0"/>
          </a:p>
        </p:txBody>
      </p:sp>
      <p:sp>
        <p:nvSpPr>
          <p:cNvPr id="5" name="Content Placeholder 4"/>
          <p:cNvSpPr>
            <a:spLocks noGrp="1"/>
          </p:cNvSpPr>
          <p:nvPr>
            <p:ph idx="1"/>
          </p:nvPr>
        </p:nvSpPr>
        <p:spPr/>
        <p:txBody>
          <a:bodyPr/>
          <a:lstStyle/>
          <a:p>
            <a:r>
              <a:rPr lang="en-US" dirty="0" smtClean="0"/>
              <a:t>Over 90 works:</a:t>
            </a:r>
          </a:p>
          <a:p>
            <a:pPr lvl="1"/>
            <a:r>
              <a:rPr lang="en-US" dirty="0" smtClean="0"/>
              <a:t>Deposition of Arius</a:t>
            </a:r>
          </a:p>
          <a:p>
            <a:pPr lvl="1"/>
            <a:r>
              <a:rPr lang="en-US" dirty="0" smtClean="0"/>
              <a:t>On the Incarnation of the Word</a:t>
            </a:r>
          </a:p>
          <a:p>
            <a:pPr lvl="1"/>
            <a:r>
              <a:rPr lang="en-US" dirty="0" smtClean="0"/>
              <a:t>Festal Letters [written annually at Easter]</a:t>
            </a:r>
          </a:p>
          <a:p>
            <a:pPr lvl="1"/>
            <a:r>
              <a:rPr lang="en-US" dirty="0" smtClean="0"/>
              <a:t>On the Council of Nicaea</a:t>
            </a:r>
          </a:p>
          <a:p>
            <a:pPr lvl="1"/>
            <a:r>
              <a:rPr lang="en-US" dirty="0" smtClean="0"/>
              <a:t>Life of Anthony</a:t>
            </a:r>
          </a:p>
          <a:p>
            <a:pPr lvl="1"/>
            <a:r>
              <a:rPr lang="en-US" dirty="0" smtClean="0"/>
              <a:t>Commentary on the Psalms</a:t>
            </a:r>
          </a:p>
          <a:p>
            <a:pPr lvl="1"/>
            <a:r>
              <a:rPr lang="en-US" dirty="0" smtClean="0"/>
              <a:t>Many Homilies</a:t>
            </a:r>
          </a:p>
          <a:p>
            <a:pPr lvl="1"/>
            <a:endParaRPr lang="en-US" dirty="0" smtClean="0"/>
          </a:p>
          <a:p>
            <a:pPr lvl="1"/>
            <a:endParaRPr lang="en-US" dirty="0"/>
          </a:p>
        </p:txBody>
      </p:sp>
    </p:spTree>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Patristics</a:t>
            </a:r>
            <a:r>
              <a:rPr lang="en-US" dirty="0" smtClean="0"/>
              <a:t>: The Fathers</a:t>
            </a:r>
            <a:endParaRPr lang="en-US" dirty="0"/>
          </a:p>
        </p:txBody>
      </p:sp>
      <p:sp>
        <p:nvSpPr>
          <p:cNvPr id="3" name="Content Placeholder 2"/>
          <p:cNvSpPr>
            <a:spLocks noGrp="1"/>
          </p:cNvSpPr>
          <p:nvPr>
            <p:ph idx="1"/>
          </p:nvPr>
        </p:nvSpPr>
        <p:spPr/>
        <p:txBody>
          <a:bodyPr/>
          <a:lstStyle/>
          <a:p>
            <a:r>
              <a:rPr lang="en-US" dirty="0" smtClean="0"/>
              <a:t>The age of the fathers did NOT end in the fifth century </a:t>
            </a:r>
          </a:p>
          <a:p>
            <a:pPr lvl="1"/>
            <a:r>
              <a:rPr lang="en-US" dirty="0" smtClean="0"/>
              <a:t>Many later writers are also "Fathers" </a:t>
            </a:r>
          </a:p>
          <a:p>
            <a:pPr lvl="2"/>
            <a:r>
              <a:rPr lang="en-US" dirty="0" err="1" smtClean="0"/>
              <a:t>Habib</a:t>
            </a:r>
            <a:r>
              <a:rPr lang="en-US" dirty="0" smtClean="0"/>
              <a:t> </a:t>
            </a:r>
            <a:r>
              <a:rPr lang="en-US" dirty="0" err="1" smtClean="0"/>
              <a:t>Girgis</a:t>
            </a:r>
            <a:r>
              <a:rPr lang="en-US" dirty="0" smtClean="0"/>
              <a:t>, Pope </a:t>
            </a:r>
            <a:r>
              <a:rPr lang="en-US" dirty="0" err="1" smtClean="0"/>
              <a:t>Shenouda</a:t>
            </a:r>
            <a:r>
              <a:rPr lang="en-US" dirty="0" smtClean="0"/>
              <a:t> III</a:t>
            </a:r>
          </a:p>
          <a:p>
            <a:pPr lvl="1"/>
            <a:r>
              <a:rPr lang="en-US" dirty="0" smtClean="0"/>
              <a:t>The age of the Fathers is continuous </a:t>
            </a:r>
          </a:p>
          <a:p>
            <a:pPr lvl="1"/>
            <a:r>
              <a:rPr lang="en-US" dirty="0" smtClean="0"/>
              <a:t>To say that there can be no more Fathers is to suggest that the Holy Spirit has </a:t>
            </a:r>
            <a:r>
              <a:rPr lang="en-US" dirty="0" smtClean="0"/>
              <a:t>stopped working in </a:t>
            </a:r>
            <a:r>
              <a:rPr lang="en-US" dirty="0" smtClean="0"/>
              <a:t>the </a:t>
            </a:r>
            <a:r>
              <a:rPr lang="en-US" dirty="0" smtClean="0"/>
              <a:t>Church.</a:t>
            </a:r>
            <a:endParaRPr lang="en-US" dirty="0"/>
          </a:p>
        </p:txBody>
      </p:sp>
      <p:pic>
        <p:nvPicPr>
          <p:cNvPr id="22530" name="Picture 2" descr="Saint Basil the Great, Early Church Father and Doctor of the Church"/>
          <p:cNvPicPr>
            <a:picLocks noChangeAspect="1" noChangeArrowheads="1"/>
          </p:cNvPicPr>
          <p:nvPr/>
        </p:nvPicPr>
        <p:blipFill>
          <a:blip r:embed="rId2" cstate="print"/>
          <a:srcRect/>
          <a:stretch>
            <a:fillRect/>
          </a:stretch>
        </p:blipFill>
        <p:spPr bwMode="auto">
          <a:xfrm>
            <a:off x="7391400" y="4343400"/>
            <a:ext cx="1428750" cy="1924051"/>
          </a:xfrm>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a2.ec-images.myspacecdn.com/images01/20/e31f74afba3a8f1bf74dba1da7d38d8e/l.jpg"/>
          <p:cNvPicPr>
            <a:picLocks noChangeAspect="1" noChangeArrowheads="1"/>
          </p:cNvPicPr>
          <p:nvPr/>
        </p:nvPicPr>
        <p:blipFill>
          <a:blip r:embed="rId2" cstate="print"/>
          <a:srcRect/>
          <a:stretch>
            <a:fillRect/>
          </a:stretch>
        </p:blipFill>
        <p:spPr bwMode="auto">
          <a:xfrm>
            <a:off x="5257800" y="3200399"/>
            <a:ext cx="3657600" cy="2743201"/>
          </a:xfrm>
          <a:prstGeom prst="rect">
            <a:avLst/>
          </a:prstGeom>
          <a:noFill/>
        </p:spPr>
      </p:pic>
      <p:sp>
        <p:nvSpPr>
          <p:cNvPr id="2" name="Title 1"/>
          <p:cNvSpPr>
            <a:spLocks noGrp="1"/>
          </p:cNvSpPr>
          <p:nvPr>
            <p:ph type="title"/>
          </p:nvPr>
        </p:nvSpPr>
        <p:spPr/>
        <p:txBody>
          <a:bodyPr/>
          <a:lstStyle/>
          <a:p>
            <a:r>
              <a:rPr lang="en-US" dirty="0" smtClean="0"/>
              <a:t>The Liturgy</a:t>
            </a:r>
            <a:endParaRPr lang="en-US" dirty="0"/>
          </a:p>
        </p:txBody>
      </p:sp>
      <p:sp>
        <p:nvSpPr>
          <p:cNvPr id="3" name="Content Placeholder 2"/>
          <p:cNvSpPr>
            <a:spLocks noGrp="1"/>
          </p:cNvSpPr>
          <p:nvPr>
            <p:ph idx="1"/>
          </p:nvPr>
        </p:nvSpPr>
        <p:spPr/>
        <p:txBody>
          <a:bodyPr/>
          <a:lstStyle/>
          <a:p>
            <a:r>
              <a:rPr lang="en-US" dirty="0" smtClean="0"/>
              <a:t>Not </a:t>
            </a:r>
            <a:r>
              <a:rPr lang="en-US" dirty="0" smtClean="0"/>
              <a:t>all doctrines are formally documented in a form of a "creed" </a:t>
            </a:r>
            <a:endParaRPr lang="en-US" dirty="0" smtClean="0"/>
          </a:p>
          <a:p>
            <a:r>
              <a:rPr lang="en-US" dirty="0" smtClean="0"/>
              <a:t>Many </a:t>
            </a:r>
            <a:r>
              <a:rPr lang="en-US" dirty="0" smtClean="0"/>
              <a:t>doctrines are contained mainly in the prayers and hymns used at Orthodox </a:t>
            </a:r>
            <a:r>
              <a:rPr lang="en-US" dirty="0" smtClean="0"/>
              <a:t>services: </a:t>
            </a:r>
          </a:p>
          <a:p>
            <a:pPr lvl="1"/>
            <a:r>
              <a:rPr lang="en-US" dirty="0" smtClean="0"/>
              <a:t>The </a:t>
            </a:r>
            <a:r>
              <a:rPr lang="en-US" dirty="0" smtClean="0"/>
              <a:t>Eucharist </a:t>
            </a:r>
            <a:endParaRPr lang="en-US" dirty="0" smtClean="0"/>
          </a:p>
          <a:p>
            <a:pPr lvl="1"/>
            <a:r>
              <a:rPr lang="en-US" dirty="0" smtClean="0"/>
              <a:t>The </a:t>
            </a:r>
            <a:r>
              <a:rPr lang="en-US" dirty="0" err="1" smtClean="0"/>
              <a:t>Theotokos</a:t>
            </a:r>
            <a:r>
              <a:rPr lang="en-US" dirty="0" smtClean="0"/>
              <a:t> (Mother of God) </a:t>
            </a:r>
            <a:endParaRPr lang="en-US" dirty="0" smtClean="0"/>
          </a:p>
          <a:p>
            <a:pPr lvl="1"/>
            <a:r>
              <a:rPr lang="en-US" dirty="0" smtClean="0"/>
              <a:t>The </a:t>
            </a:r>
            <a:r>
              <a:rPr lang="en-US" dirty="0" smtClean="0"/>
              <a:t>Saints </a:t>
            </a:r>
            <a:endParaRPr lang="en-US" dirty="0" smtClean="0"/>
          </a:p>
          <a:p>
            <a:pPr lvl="1"/>
            <a:r>
              <a:rPr lang="en-US" dirty="0" smtClean="0"/>
              <a:t>The </a:t>
            </a:r>
            <a:r>
              <a:rPr lang="en-US" dirty="0" smtClean="0"/>
              <a:t>faithful </a:t>
            </a:r>
            <a:r>
              <a:rPr lang="en-US" dirty="0" smtClean="0"/>
              <a:t>departed</a:t>
            </a:r>
            <a:endParaRPr lang="en-US" dirty="0"/>
          </a:p>
        </p:txBody>
      </p:sp>
    </p:spTree>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Holy Tradition (Part 1)</a:t>
            </a:r>
            <a:endParaRPr lang="en-US" dirty="0"/>
          </a:p>
        </p:txBody>
      </p:sp>
      <p:sp>
        <p:nvSpPr>
          <p:cNvPr id="3" name="Content Placeholder 2"/>
          <p:cNvSpPr>
            <a:spLocks noGrp="1"/>
          </p:cNvSpPr>
          <p:nvPr>
            <p:ph idx="1"/>
          </p:nvPr>
        </p:nvSpPr>
        <p:spPr/>
        <p:txBody>
          <a:bodyPr/>
          <a:lstStyle/>
          <a:p>
            <a:r>
              <a:rPr lang="en-US" sz="2600" smtClean="0"/>
              <a:t>Handing </a:t>
            </a:r>
            <a:r>
              <a:rPr lang="en-US" sz="2600" dirty="0" smtClean="0"/>
              <a:t>down… from </a:t>
            </a:r>
            <a:r>
              <a:rPr lang="en-US" sz="2600" dirty="0"/>
              <a:t>generation to </a:t>
            </a:r>
            <a:r>
              <a:rPr lang="en-US" sz="2600" dirty="0" smtClean="0"/>
              <a:t>generation</a:t>
            </a:r>
            <a:endParaRPr lang="en-US" sz="2600" dirty="0"/>
          </a:p>
          <a:p>
            <a:r>
              <a:rPr lang="en-US" dirty="0" smtClean="0"/>
              <a:t>Holy Tradition in the Old Testament</a:t>
            </a:r>
          </a:p>
          <a:p>
            <a:pPr lvl="1"/>
            <a:r>
              <a:rPr lang="en-US" dirty="0" smtClean="0"/>
              <a:t>Before and after the laws were written</a:t>
            </a:r>
          </a:p>
          <a:p>
            <a:r>
              <a:rPr lang="en-US" dirty="0" smtClean="0"/>
              <a:t>Holy Tradition in the New Testament</a:t>
            </a:r>
          </a:p>
          <a:p>
            <a:pPr lvl="1"/>
            <a:r>
              <a:rPr lang="en-US" dirty="0" smtClean="0"/>
              <a:t>Christ taught the Apostles who taught their disciples</a:t>
            </a:r>
          </a:p>
          <a:p>
            <a:r>
              <a:rPr lang="en-US" dirty="0" smtClean="0"/>
              <a:t>Orthodox Tradition</a:t>
            </a:r>
          </a:p>
          <a:p>
            <a:pPr lvl="1"/>
            <a:r>
              <a:rPr lang="en-US" dirty="0"/>
              <a:t>T</a:t>
            </a:r>
            <a:r>
              <a:rPr lang="en-US" dirty="0" smtClean="0"/>
              <a:t>he whole system of doctrine, church government, worship and art.</a:t>
            </a:r>
          </a:p>
          <a:p>
            <a:pPr lvl="1"/>
            <a:r>
              <a:rPr lang="en-US" dirty="0" smtClean="0"/>
              <a:t>Tradition lives in the church</a:t>
            </a:r>
          </a:p>
          <a:p>
            <a:r>
              <a:rPr lang="en-US" dirty="0" smtClean="0"/>
              <a:t>The Outward Forms of Holy Tradition</a:t>
            </a:r>
          </a:p>
          <a:p>
            <a:pPr lvl="1"/>
            <a:r>
              <a:rPr lang="en-US" dirty="0" smtClean="0"/>
              <a:t>The Bible</a:t>
            </a:r>
          </a:p>
        </p:txBody>
      </p:sp>
      <p:pic>
        <p:nvPicPr>
          <p:cNvPr id="5122" name="Picture 2" descr="http://static.newworldencyclopedia.org/thumb/7/78/CopticCenser.jpg/180px-CopticCenser.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239000" y="3124200"/>
            <a:ext cx="1714500" cy="2562226"/>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Liturgy</a:t>
            </a:r>
            <a:endParaRPr lang="en-US" dirty="0"/>
          </a:p>
        </p:txBody>
      </p:sp>
      <p:sp>
        <p:nvSpPr>
          <p:cNvPr id="3" name="Content Placeholder 2"/>
          <p:cNvSpPr>
            <a:spLocks noGrp="1"/>
          </p:cNvSpPr>
          <p:nvPr>
            <p:ph idx="1"/>
          </p:nvPr>
        </p:nvSpPr>
        <p:spPr/>
        <p:txBody>
          <a:bodyPr/>
          <a:lstStyle/>
          <a:p>
            <a:r>
              <a:rPr lang="en-US" dirty="0" smtClean="0"/>
              <a:t>Many doctrines are contained in various gestures and activities: </a:t>
            </a:r>
          </a:p>
          <a:p>
            <a:pPr lvl="1"/>
            <a:r>
              <a:rPr lang="en-US" dirty="0" smtClean="0"/>
              <a:t>Immersion in the waters of Baptism </a:t>
            </a:r>
          </a:p>
          <a:p>
            <a:pPr lvl="1"/>
            <a:r>
              <a:rPr lang="en-US" dirty="0" smtClean="0"/>
              <a:t>The different anointing with oil </a:t>
            </a:r>
          </a:p>
          <a:p>
            <a:pPr lvl="1"/>
            <a:r>
              <a:rPr lang="en-US" dirty="0" smtClean="0"/>
              <a:t>The sign of the </a:t>
            </a:r>
            <a:r>
              <a:rPr lang="en-US" dirty="0" smtClean="0"/>
              <a:t>Cross</a:t>
            </a:r>
          </a:p>
          <a:p>
            <a:pPr lvl="1"/>
            <a:r>
              <a:rPr lang="en-US" dirty="0" smtClean="0"/>
              <a:t>Raising of incense</a:t>
            </a:r>
          </a:p>
          <a:p>
            <a:pPr lvl="1"/>
            <a:endParaRPr lang="en-US" dirty="0" smtClean="0"/>
          </a:p>
          <a:p>
            <a:endParaRPr lang="en-US" dirty="0"/>
          </a:p>
        </p:txBody>
      </p:sp>
      <p:pic>
        <p:nvPicPr>
          <p:cNvPr id="1026" name="Picture 2" descr="http://farm6.staticflickr.com/5087/5246472253_e0fb79b912_z.jpg"/>
          <p:cNvPicPr>
            <a:picLocks noChangeAspect="1" noChangeArrowheads="1"/>
          </p:cNvPicPr>
          <p:nvPr/>
        </p:nvPicPr>
        <p:blipFill>
          <a:blip r:embed="rId2" cstate="print"/>
          <a:srcRect/>
          <a:stretch>
            <a:fillRect/>
          </a:stretch>
        </p:blipFill>
        <p:spPr bwMode="auto">
          <a:xfrm>
            <a:off x="6705600" y="2590800"/>
            <a:ext cx="2305050" cy="3462986"/>
          </a:xfrm>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Holy Tradition</a:t>
            </a:r>
            <a:endParaRPr lang="en-US" dirty="0"/>
          </a:p>
        </p:txBody>
      </p:sp>
      <p:sp>
        <p:nvSpPr>
          <p:cNvPr id="3" name="Content Placeholder 2"/>
          <p:cNvSpPr>
            <a:spLocks noGrp="1"/>
          </p:cNvSpPr>
          <p:nvPr>
            <p:ph idx="1"/>
          </p:nvPr>
        </p:nvSpPr>
        <p:spPr>
          <a:xfrm>
            <a:off x="457200" y="1143000"/>
            <a:ext cx="8229600" cy="5105400"/>
          </a:xfrm>
        </p:spPr>
        <p:txBody>
          <a:bodyPr/>
          <a:lstStyle/>
          <a:p>
            <a:r>
              <a:rPr lang="en-US" dirty="0" smtClean="0"/>
              <a:t>The primary </a:t>
            </a:r>
            <a:r>
              <a:rPr lang="en-US" dirty="0" smtClean="0"/>
              <a:t>elements of Orthodox </a:t>
            </a:r>
            <a:r>
              <a:rPr lang="en-US" dirty="0" smtClean="0"/>
              <a:t>Tradition:</a:t>
            </a:r>
          </a:p>
          <a:p>
            <a:pPr lvl="1"/>
            <a:r>
              <a:rPr lang="en-US" dirty="0" smtClean="0"/>
              <a:t>Scripture</a:t>
            </a:r>
            <a:r>
              <a:rPr lang="en-US" dirty="0" smtClean="0"/>
              <a:t>, Councils, Fathers Liturgy, Canons, </a:t>
            </a:r>
            <a:r>
              <a:rPr lang="en-US" dirty="0" smtClean="0"/>
              <a:t>Icons </a:t>
            </a:r>
          </a:p>
          <a:p>
            <a:r>
              <a:rPr lang="en-US" dirty="0" smtClean="0"/>
              <a:t>Each </a:t>
            </a:r>
            <a:r>
              <a:rPr lang="en-US" dirty="0" smtClean="0"/>
              <a:t>can only be understood in light of the rest </a:t>
            </a:r>
            <a:endParaRPr lang="en-US" dirty="0" smtClean="0"/>
          </a:p>
          <a:p>
            <a:r>
              <a:rPr lang="en-US" dirty="0" smtClean="0"/>
              <a:t>Doctrine </a:t>
            </a:r>
            <a:r>
              <a:rPr lang="en-US" dirty="0" smtClean="0"/>
              <a:t>cannot be understood unless it is prayed </a:t>
            </a:r>
            <a:r>
              <a:rPr lang="en-US" dirty="0" smtClean="0"/>
              <a:t>: </a:t>
            </a:r>
            <a:r>
              <a:rPr lang="en-US" i="1" dirty="0" smtClean="0"/>
              <a:t>“A </a:t>
            </a:r>
            <a:r>
              <a:rPr lang="en-US" i="1" dirty="0" smtClean="0"/>
              <a:t>Theologian is one who knows how to pray</a:t>
            </a:r>
            <a:r>
              <a:rPr lang="en-US" i="1" dirty="0" smtClean="0"/>
              <a:t>...” (</a:t>
            </a:r>
            <a:r>
              <a:rPr lang="en-US" i="1" dirty="0" err="1" smtClean="0"/>
              <a:t>Evagrius</a:t>
            </a:r>
            <a:r>
              <a:rPr lang="en-US" i="1" dirty="0" smtClean="0"/>
              <a:t>)</a:t>
            </a:r>
          </a:p>
          <a:p>
            <a:r>
              <a:rPr lang="en-US" dirty="0" smtClean="0"/>
              <a:t>Doctrine </a:t>
            </a:r>
            <a:r>
              <a:rPr lang="en-US" dirty="0" smtClean="0"/>
              <a:t>if prayed, must also be lived </a:t>
            </a:r>
            <a:endParaRPr lang="en-US" dirty="0" smtClean="0"/>
          </a:p>
          <a:p>
            <a:pPr lvl="1"/>
            <a:r>
              <a:rPr lang="en-US" i="1" dirty="0" smtClean="0"/>
              <a:t>“Theology </a:t>
            </a:r>
            <a:r>
              <a:rPr lang="en-US" i="1" dirty="0" smtClean="0"/>
              <a:t>without action (deeds) is the theology of </a:t>
            </a:r>
            <a:r>
              <a:rPr lang="en-US" i="1" dirty="0" smtClean="0"/>
              <a:t>demons” (</a:t>
            </a:r>
            <a:r>
              <a:rPr lang="en-US" i="1" dirty="0" err="1" smtClean="0"/>
              <a:t>Maximus</a:t>
            </a:r>
            <a:r>
              <a:rPr lang="en-US" i="1" dirty="0" smtClean="0"/>
              <a:t>)</a:t>
            </a:r>
          </a:p>
          <a:p>
            <a:pPr lvl="1"/>
            <a:r>
              <a:rPr lang="en-US" i="1" dirty="0" smtClean="0"/>
              <a:t>“You </a:t>
            </a:r>
            <a:r>
              <a:rPr lang="en-US" i="1" dirty="0" smtClean="0"/>
              <a:t>believe that there is one God. You do well. Even the demons believe—and tremble</a:t>
            </a:r>
            <a:r>
              <a:rPr lang="en-US" i="1" dirty="0" smtClean="0"/>
              <a:t>!” (Jam 2:19)</a:t>
            </a:r>
            <a:endParaRPr lang="en-US" i="1" dirty="0"/>
          </a:p>
        </p:txBody>
      </p:sp>
    </p:spTree>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Holy Tradition (Part 2)</a:t>
            </a:r>
            <a:endParaRPr lang="en-US" dirty="0"/>
          </a:p>
        </p:txBody>
      </p:sp>
      <p:sp>
        <p:nvSpPr>
          <p:cNvPr id="3" name="Content Placeholder 2"/>
          <p:cNvSpPr>
            <a:spLocks noGrp="1"/>
          </p:cNvSpPr>
          <p:nvPr>
            <p:ph idx="1"/>
          </p:nvPr>
        </p:nvSpPr>
        <p:spPr/>
        <p:txBody>
          <a:bodyPr/>
          <a:lstStyle/>
          <a:p>
            <a:r>
              <a:rPr lang="en-US" dirty="0" smtClean="0"/>
              <a:t>Ecumenical Councils </a:t>
            </a:r>
          </a:p>
          <a:p>
            <a:pPr lvl="1"/>
            <a:r>
              <a:rPr lang="en-US" dirty="0" smtClean="0"/>
              <a:t>The </a:t>
            </a:r>
            <a:r>
              <a:rPr lang="en-US" u="sng" dirty="0" smtClean="0"/>
              <a:t>Oriental Orthodox </a:t>
            </a:r>
            <a:r>
              <a:rPr lang="en-US" dirty="0" smtClean="0"/>
              <a:t>Churches recognize </a:t>
            </a:r>
            <a:r>
              <a:rPr lang="en-US" u="sng" dirty="0" smtClean="0"/>
              <a:t>three.</a:t>
            </a:r>
          </a:p>
          <a:p>
            <a:pPr lvl="2"/>
            <a:r>
              <a:rPr lang="en-US" u="sng" dirty="0" smtClean="0"/>
              <a:t>Nicaea (325 AD)</a:t>
            </a:r>
          </a:p>
          <a:p>
            <a:pPr lvl="2"/>
            <a:r>
              <a:rPr lang="en-US" u="sng" dirty="0" smtClean="0"/>
              <a:t>Constantinople (381 AD)</a:t>
            </a:r>
          </a:p>
          <a:p>
            <a:pPr lvl="2"/>
            <a:r>
              <a:rPr lang="en-US" u="sng" dirty="0" smtClean="0"/>
              <a:t>Ephesus (431 AD)</a:t>
            </a:r>
            <a:endParaRPr lang="en-US" dirty="0" smtClean="0"/>
          </a:p>
          <a:p>
            <a:pPr lvl="1"/>
            <a:r>
              <a:rPr lang="en-US" dirty="0" smtClean="0"/>
              <a:t>The </a:t>
            </a:r>
            <a:r>
              <a:rPr lang="en-US" u="sng" dirty="0" smtClean="0"/>
              <a:t>Eastern Orthodox </a:t>
            </a:r>
            <a:r>
              <a:rPr lang="en-US" dirty="0" smtClean="0"/>
              <a:t>Churches recognize </a:t>
            </a:r>
            <a:r>
              <a:rPr lang="en-US" u="sng" dirty="0" smtClean="0"/>
              <a:t>seven</a:t>
            </a:r>
            <a:r>
              <a:rPr lang="en-US" dirty="0" smtClean="0"/>
              <a:t>.</a:t>
            </a:r>
          </a:p>
          <a:p>
            <a:r>
              <a:rPr lang="en-US" dirty="0" smtClean="0"/>
              <a:t>Infallibility of Ecumenical Councils</a:t>
            </a:r>
          </a:p>
          <a:p>
            <a:pPr lvl="1"/>
            <a:r>
              <a:rPr lang="en-US" dirty="0" smtClean="0"/>
              <a:t>Solemn definitions of ecumenical councils, which concern </a:t>
            </a:r>
            <a:r>
              <a:rPr lang="en-US" u="sng" dirty="0" smtClean="0"/>
              <a:t>faith or morals</a:t>
            </a:r>
            <a:r>
              <a:rPr lang="en-US" dirty="0" smtClean="0"/>
              <a:t>, and to which the whole Church must adhere are infallible.</a:t>
            </a:r>
          </a:p>
          <a:p>
            <a:r>
              <a:rPr lang="en-US" dirty="0" smtClean="0"/>
              <a:t>Local Councils</a:t>
            </a:r>
          </a:p>
          <a:p>
            <a:pPr lvl="1"/>
            <a:r>
              <a:rPr lang="en-US" dirty="0" smtClean="0"/>
              <a:t>Coptic Holy Synod</a:t>
            </a:r>
          </a:p>
          <a:p>
            <a:pPr lvl="1"/>
            <a:endParaRPr lang="en-US" dirty="0" smtClean="0"/>
          </a:p>
        </p:txBody>
      </p:sp>
    </p:spTree>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57200" y="274638"/>
            <a:ext cx="8458200" cy="944562"/>
          </a:xfrm>
        </p:spPr>
        <p:txBody>
          <a:bodyPr/>
          <a:lstStyle/>
          <a:p>
            <a:pPr eaLnBrk="1" hangingPunct="1"/>
            <a:r>
              <a:rPr lang="en-US" dirty="0" smtClean="0"/>
              <a:t>The Outward Forms of Holy Tradition</a:t>
            </a:r>
          </a:p>
        </p:txBody>
      </p:sp>
      <p:sp>
        <p:nvSpPr>
          <p:cNvPr id="10243" name="Content Placeholder 2"/>
          <p:cNvSpPr>
            <a:spLocks noGrp="1"/>
          </p:cNvSpPr>
          <p:nvPr>
            <p:ph idx="1"/>
          </p:nvPr>
        </p:nvSpPr>
        <p:spPr>
          <a:xfrm>
            <a:off x="457200" y="1143000"/>
            <a:ext cx="8458200" cy="5562600"/>
          </a:xfrm>
        </p:spPr>
        <p:txBody>
          <a:bodyPr/>
          <a:lstStyle/>
          <a:p>
            <a:pPr eaLnBrk="1" hangingPunct="1"/>
            <a:r>
              <a:rPr lang="en-US" sz="2400" dirty="0" smtClean="0">
                <a:solidFill>
                  <a:schemeClr val="bg1">
                    <a:lumMod val="50000"/>
                  </a:schemeClr>
                </a:solidFill>
              </a:rPr>
              <a:t>The Bible </a:t>
            </a:r>
          </a:p>
          <a:p>
            <a:pPr eaLnBrk="1" hangingPunct="1"/>
            <a:r>
              <a:rPr lang="en-US" sz="2400" dirty="0" smtClean="0">
                <a:solidFill>
                  <a:schemeClr val="bg1">
                    <a:lumMod val="50000"/>
                  </a:schemeClr>
                </a:solidFill>
              </a:rPr>
              <a:t>The Ecumenical Councils</a:t>
            </a:r>
          </a:p>
          <a:p>
            <a:pPr eaLnBrk="1" hangingPunct="1"/>
            <a:r>
              <a:rPr lang="en-US" sz="2400" dirty="0" smtClean="0">
                <a:solidFill>
                  <a:schemeClr val="bg1">
                    <a:lumMod val="50000"/>
                  </a:schemeClr>
                </a:solidFill>
              </a:rPr>
              <a:t>Local Councils</a:t>
            </a:r>
          </a:p>
          <a:p>
            <a:pPr eaLnBrk="1" hangingPunct="1"/>
            <a:r>
              <a:rPr lang="en-US" sz="2400" b="1" dirty="0" err="1" smtClean="0"/>
              <a:t>Patristics</a:t>
            </a:r>
            <a:r>
              <a:rPr lang="en-US" sz="2400" b="1" dirty="0" smtClean="0"/>
              <a:t>: The Fathers </a:t>
            </a:r>
          </a:p>
          <a:p>
            <a:pPr eaLnBrk="1" hangingPunct="1"/>
            <a:r>
              <a:rPr lang="en-US" sz="2400" b="1" dirty="0" smtClean="0"/>
              <a:t>The Liturgy </a:t>
            </a:r>
          </a:p>
          <a:p>
            <a:pPr eaLnBrk="1" hangingPunct="1"/>
            <a:r>
              <a:rPr lang="en-US" sz="2400" dirty="0" smtClean="0"/>
              <a:t>Canon Law </a:t>
            </a:r>
          </a:p>
          <a:p>
            <a:pPr eaLnBrk="1" hangingPunct="1"/>
            <a:r>
              <a:rPr lang="en-US" sz="2400" dirty="0" smtClean="0"/>
              <a:t>Church Rites</a:t>
            </a:r>
          </a:p>
          <a:p>
            <a:pPr eaLnBrk="1" hangingPunct="1"/>
            <a:r>
              <a:rPr lang="en-US" sz="2400" dirty="0" smtClean="0"/>
              <a:t>Icons </a:t>
            </a:r>
          </a:p>
          <a:p>
            <a:pPr eaLnBrk="1" hangingPunct="1"/>
            <a:endParaRPr lang="en-US" sz="1600" i="1" dirty="0" smtClean="0">
              <a:solidFill>
                <a:srgbClr val="FF0000"/>
              </a:solidFill>
            </a:endParaRPr>
          </a:p>
        </p:txBody>
      </p:sp>
      <p:pic>
        <p:nvPicPr>
          <p:cNvPr id="2050" name="Picture 2" descr="http://stnoufer.files.wordpress.com/2010/08/iconostasis.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648200" y="1828800"/>
            <a:ext cx="4324350" cy="47625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866548604"/>
      </p:ext>
    </p:extLst>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Patristics</a:t>
            </a:r>
            <a:r>
              <a:rPr lang="en-US" dirty="0" smtClean="0"/>
              <a:t>: The Fathers</a:t>
            </a:r>
            <a:endParaRPr lang="en-US" dirty="0"/>
          </a:p>
        </p:txBody>
      </p:sp>
      <p:sp>
        <p:nvSpPr>
          <p:cNvPr id="3" name="Content Placeholder 2"/>
          <p:cNvSpPr>
            <a:spLocks noGrp="1"/>
          </p:cNvSpPr>
          <p:nvPr>
            <p:ph idx="1"/>
          </p:nvPr>
        </p:nvSpPr>
        <p:spPr/>
        <p:txBody>
          <a:bodyPr/>
          <a:lstStyle/>
          <a:p>
            <a:r>
              <a:rPr lang="en-US" b="1" dirty="0" err="1" smtClean="0"/>
              <a:t>Patristics</a:t>
            </a:r>
            <a:r>
              <a:rPr lang="en-US" dirty="0" smtClean="0"/>
              <a:t> or </a:t>
            </a:r>
            <a:r>
              <a:rPr lang="en-US" b="1" dirty="0" err="1" smtClean="0"/>
              <a:t>Patrology</a:t>
            </a:r>
            <a:r>
              <a:rPr lang="en-US" dirty="0" smtClean="0"/>
              <a:t> </a:t>
            </a:r>
          </a:p>
          <a:p>
            <a:pPr lvl="1"/>
            <a:r>
              <a:rPr lang="en-US" dirty="0" smtClean="0"/>
              <a:t>Greek </a:t>
            </a:r>
            <a:r>
              <a:rPr lang="en-US" i="1" dirty="0" err="1" smtClean="0"/>
              <a:t>patḗr</a:t>
            </a:r>
            <a:r>
              <a:rPr lang="en-US" dirty="0" smtClean="0"/>
              <a:t> (father)</a:t>
            </a:r>
          </a:p>
          <a:p>
            <a:pPr lvl="1"/>
            <a:r>
              <a:rPr lang="en-US" dirty="0" smtClean="0"/>
              <a:t>Study of Early Christian writers (Church Fathers).</a:t>
            </a:r>
          </a:p>
          <a:p>
            <a:r>
              <a:rPr lang="en-US" dirty="0" smtClean="0"/>
              <a:t>The Patristic period:</a:t>
            </a:r>
          </a:p>
          <a:p>
            <a:pPr lvl="1"/>
            <a:r>
              <a:rPr lang="en-US" dirty="0" smtClean="0"/>
              <a:t>From the Apostolic Age (c. AD 100) </a:t>
            </a:r>
          </a:p>
          <a:p>
            <a:pPr lvl="1"/>
            <a:r>
              <a:rPr lang="en-US" dirty="0" smtClean="0"/>
              <a:t>to either AD 451 (Council of Chalcedon) (OO)</a:t>
            </a:r>
          </a:p>
          <a:p>
            <a:pPr lvl="1"/>
            <a:r>
              <a:rPr lang="en-US" dirty="0" smtClean="0"/>
              <a:t>or to the 8th century (2nd Council of Nicaea (EO)</a:t>
            </a:r>
          </a:p>
          <a:p>
            <a:r>
              <a:rPr lang="en-US" dirty="0" smtClean="0"/>
              <a:t>Studied in the wider context of the Fathers:</a:t>
            </a:r>
          </a:p>
          <a:p>
            <a:pPr lvl="1"/>
            <a:r>
              <a:rPr lang="en-US" dirty="0" smtClean="0"/>
              <a:t>Scriptural interpretations</a:t>
            </a:r>
          </a:p>
          <a:p>
            <a:pPr lvl="1"/>
            <a:r>
              <a:rPr lang="en-US" dirty="0" smtClean="0"/>
              <a:t>Canons of Councils</a:t>
            </a:r>
          </a:p>
          <a:p>
            <a:endParaRPr lang="en-US" dirty="0"/>
          </a:p>
        </p:txBody>
      </p:sp>
      <p:pic>
        <p:nvPicPr>
          <p:cNvPr id="3074" name="Picture 2" descr="http://media.salemwebnetwork.com/Christianity/HistoryTimeline/gl054_sm.jpg"/>
          <p:cNvPicPr>
            <a:picLocks noChangeAspect="1" noChangeArrowheads="1"/>
          </p:cNvPicPr>
          <p:nvPr/>
        </p:nvPicPr>
        <p:blipFill>
          <a:blip r:embed="rId2" cstate="print"/>
          <a:srcRect/>
          <a:stretch>
            <a:fillRect/>
          </a:stretch>
        </p:blipFill>
        <p:spPr bwMode="auto">
          <a:xfrm>
            <a:off x="7391400" y="228600"/>
            <a:ext cx="1581150" cy="1876425"/>
          </a:xfrm>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Patristics</a:t>
            </a:r>
            <a:r>
              <a:rPr lang="en-US" dirty="0" smtClean="0"/>
              <a:t>: Key Writers</a:t>
            </a:r>
            <a:endParaRPr lang="en-US" dirty="0"/>
          </a:p>
        </p:txBody>
      </p:sp>
      <p:sp>
        <p:nvSpPr>
          <p:cNvPr id="3" name="Content Placeholder 2"/>
          <p:cNvSpPr>
            <a:spLocks noGrp="1"/>
          </p:cNvSpPr>
          <p:nvPr>
            <p:ph idx="1"/>
          </p:nvPr>
        </p:nvSpPr>
        <p:spPr>
          <a:xfrm>
            <a:off x="457200" y="1143000"/>
            <a:ext cx="8229600" cy="5562600"/>
          </a:xfrm>
        </p:spPr>
        <p:txBody>
          <a:bodyPr/>
          <a:lstStyle/>
          <a:p>
            <a:r>
              <a:rPr lang="en-US" sz="2200" dirty="0" smtClean="0"/>
              <a:t>Ignatius of Antioch (c. 35-c.108) – 7 letters</a:t>
            </a:r>
          </a:p>
          <a:p>
            <a:r>
              <a:rPr lang="en-US" sz="2200" dirty="0" smtClean="0"/>
              <a:t>Clement of Rome (c.1st century AD-c.101), </a:t>
            </a:r>
          </a:p>
          <a:p>
            <a:r>
              <a:rPr lang="en-US" sz="2200" dirty="0" smtClean="0"/>
              <a:t>Justin Martyr (c.100-c.165) – 8 Apologies</a:t>
            </a:r>
          </a:p>
          <a:p>
            <a:r>
              <a:rPr lang="en-US" sz="2200" dirty="0" err="1" smtClean="0"/>
              <a:t>Irenaeus</a:t>
            </a:r>
            <a:r>
              <a:rPr lang="en-US" sz="2200" dirty="0" smtClean="0"/>
              <a:t> of Lyons (c.120-c.202), </a:t>
            </a:r>
          </a:p>
          <a:p>
            <a:r>
              <a:rPr lang="en-US" sz="2200" dirty="0" smtClean="0"/>
              <a:t>Clement of Alexandria (c.150-c.215), </a:t>
            </a:r>
          </a:p>
          <a:p>
            <a:r>
              <a:rPr lang="en-US" sz="2200" dirty="0" smtClean="0"/>
              <a:t>Tertullian (c.160-c.225) – 31 works</a:t>
            </a:r>
          </a:p>
          <a:p>
            <a:r>
              <a:rPr lang="en-US" sz="2200" dirty="0" smtClean="0"/>
              <a:t>Origen (c.185-c.254) – 6000 works</a:t>
            </a:r>
          </a:p>
          <a:p>
            <a:r>
              <a:rPr lang="en-US" sz="2200" dirty="0" smtClean="0"/>
              <a:t>Cyprian of Carthage (d. 258), </a:t>
            </a:r>
          </a:p>
          <a:p>
            <a:r>
              <a:rPr lang="en-US" sz="2200" dirty="0" smtClean="0"/>
              <a:t>St. Athanasius (c.296-c.373) – over 90 works</a:t>
            </a:r>
          </a:p>
          <a:p>
            <a:r>
              <a:rPr lang="en-US" sz="2200" dirty="0" smtClean="0"/>
              <a:t>St. Gregory of </a:t>
            </a:r>
            <a:r>
              <a:rPr lang="en-US" sz="2200" dirty="0" err="1" smtClean="0"/>
              <a:t>Nazianzus</a:t>
            </a:r>
            <a:r>
              <a:rPr lang="en-US" sz="2200" dirty="0" smtClean="0"/>
              <a:t> (329-389), </a:t>
            </a:r>
          </a:p>
          <a:p>
            <a:r>
              <a:rPr lang="en-US" sz="2200" dirty="0" smtClean="0"/>
              <a:t>St. Basil of Caesarea (c.330-379), </a:t>
            </a:r>
          </a:p>
          <a:p>
            <a:r>
              <a:rPr lang="en-US" sz="2200" dirty="0" smtClean="0"/>
              <a:t>St. Gregory of Nyssa (c.330-c.395) </a:t>
            </a:r>
          </a:p>
          <a:p>
            <a:r>
              <a:rPr lang="en-US" sz="2200" dirty="0" smtClean="0"/>
              <a:t>St. Augustine of Hippo (354-430), </a:t>
            </a:r>
          </a:p>
          <a:p>
            <a:r>
              <a:rPr lang="en-US" sz="2200" dirty="0" smtClean="0"/>
              <a:t>St. Cyril of Alexandria (d.444)</a:t>
            </a:r>
            <a:endParaRPr lang="en-US" sz="2200" dirty="0"/>
          </a:p>
        </p:txBody>
      </p:sp>
      <p:pic>
        <p:nvPicPr>
          <p:cNvPr id="2050" name="Picture 2" descr="http://orthodoxwiki.org/images/2/27/Ignatius.jpg"/>
          <p:cNvPicPr>
            <a:picLocks noChangeAspect="1" noChangeArrowheads="1"/>
          </p:cNvPicPr>
          <p:nvPr/>
        </p:nvPicPr>
        <p:blipFill>
          <a:blip r:embed="rId2" cstate="print"/>
          <a:srcRect/>
          <a:stretch>
            <a:fillRect/>
          </a:stretch>
        </p:blipFill>
        <p:spPr bwMode="auto">
          <a:xfrm>
            <a:off x="7162800" y="914400"/>
            <a:ext cx="1714500" cy="2457451"/>
          </a:xfrm>
          <a:prstGeom prst="rect">
            <a:avLst/>
          </a:prstGeom>
          <a:noFill/>
        </p:spPr>
      </p:pic>
      <p:pic>
        <p:nvPicPr>
          <p:cNvPr id="2054" name="Picture 6" descr="http://4.bp.blogspot.com/-Yhb6ClheP0Q/T-rIxyDkvqI/AAAAAAAAUS0/zUTsxu8cqYQ/s1600/Cyril.jpg"/>
          <p:cNvPicPr>
            <a:picLocks noChangeAspect="1" noChangeArrowheads="1"/>
          </p:cNvPicPr>
          <p:nvPr/>
        </p:nvPicPr>
        <p:blipFill>
          <a:blip r:embed="rId3" cstate="print"/>
          <a:srcRect/>
          <a:stretch>
            <a:fillRect/>
          </a:stretch>
        </p:blipFill>
        <p:spPr bwMode="auto">
          <a:xfrm>
            <a:off x="7010400" y="3962400"/>
            <a:ext cx="1905000" cy="2743201"/>
          </a:xfrm>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Eras of the Church Fathers</a:t>
            </a:r>
            <a:endParaRPr lang="en-US" dirty="0"/>
          </a:p>
        </p:txBody>
      </p:sp>
      <p:sp>
        <p:nvSpPr>
          <p:cNvPr id="3" name="Content Placeholder 2"/>
          <p:cNvSpPr>
            <a:spLocks noGrp="1"/>
          </p:cNvSpPr>
          <p:nvPr>
            <p:ph idx="1"/>
          </p:nvPr>
        </p:nvSpPr>
        <p:spPr/>
        <p:txBody>
          <a:bodyPr/>
          <a:lstStyle/>
          <a:p>
            <a:r>
              <a:rPr lang="en-US" i="1" dirty="0" smtClean="0"/>
              <a:t>Ante-Nicene Fathers</a:t>
            </a:r>
            <a:r>
              <a:rPr lang="en-US" dirty="0" smtClean="0"/>
              <a:t>, those who lived and wrote before the Council of Nicaea (325)</a:t>
            </a:r>
          </a:p>
          <a:p>
            <a:r>
              <a:rPr lang="en-US" i="1" dirty="0" smtClean="0"/>
              <a:t>Nicene and Post-Nicene Fathers</a:t>
            </a:r>
            <a:r>
              <a:rPr lang="en-US" dirty="0" smtClean="0"/>
              <a:t>, those who lived and wrote after 325.</a:t>
            </a:r>
          </a:p>
          <a:p>
            <a:r>
              <a:rPr lang="en-US" dirty="0" smtClean="0"/>
              <a:t>38 volumes</a:t>
            </a:r>
            <a:endParaRPr lang="en-US" dirty="0"/>
          </a:p>
        </p:txBody>
      </p:sp>
      <p:pic>
        <p:nvPicPr>
          <p:cNvPr id="1028" name="Picture 4" descr="http://gavinortlund.files.wordpress.com/2012/05/churchfathers.jpg?w=240&amp;h=148"/>
          <p:cNvPicPr>
            <a:picLocks noChangeAspect="1" noChangeArrowheads="1"/>
          </p:cNvPicPr>
          <p:nvPr/>
        </p:nvPicPr>
        <p:blipFill>
          <a:blip r:embed="rId2" cstate="print"/>
          <a:srcRect/>
          <a:stretch>
            <a:fillRect/>
          </a:stretch>
        </p:blipFill>
        <p:spPr bwMode="auto">
          <a:xfrm>
            <a:off x="2133600" y="3810000"/>
            <a:ext cx="3954162" cy="2438400"/>
          </a:xfrm>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Patristics</a:t>
            </a:r>
            <a:r>
              <a:rPr lang="en-US" dirty="0" smtClean="0"/>
              <a:t>: Languages and Locations</a:t>
            </a:r>
            <a:endParaRPr lang="en-US" dirty="0"/>
          </a:p>
        </p:txBody>
      </p:sp>
      <p:sp>
        <p:nvSpPr>
          <p:cNvPr id="3" name="Content Placeholder 2"/>
          <p:cNvSpPr>
            <a:spLocks noGrp="1"/>
          </p:cNvSpPr>
          <p:nvPr>
            <p:ph idx="1"/>
          </p:nvPr>
        </p:nvSpPr>
        <p:spPr/>
        <p:txBody>
          <a:bodyPr/>
          <a:lstStyle/>
          <a:p>
            <a:r>
              <a:rPr lang="en-US" dirty="0" smtClean="0"/>
              <a:t>Greek writers</a:t>
            </a:r>
          </a:p>
          <a:p>
            <a:pPr lvl="1"/>
            <a:r>
              <a:rPr lang="en-US" dirty="0" smtClean="0"/>
              <a:t>Justin Martyr, John Chrysostom, Cyril of Alexandria.</a:t>
            </a:r>
          </a:p>
          <a:p>
            <a:r>
              <a:rPr lang="en-US" dirty="0" smtClean="0"/>
              <a:t>Latin writers</a:t>
            </a:r>
          </a:p>
          <a:p>
            <a:pPr lvl="1"/>
            <a:r>
              <a:rPr lang="en-US" dirty="0" smtClean="0"/>
              <a:t> Tertullian, Cyprian, Jerome, Ambrose of Milan, Gregory the Great and Augustine of Hippo.</a:t>
            </a:r>
          </a:p>
          <a:p>
            <a:r>
              <a:rPr lang="en-US" dirty="0" smtClean="0"/>
              <a:t>The major locations of the early Church fathers were </a:t>
            </a:r>
            <a:r>
              <a:rPr lang="en-US" i="1" dirty="0" smtClean="0"/>
              <a:t>Rome, Constantinople, Alexandria, Antioch,</a:t>
            </a:r>
            <a:r>
              <a:rPr lang="en-US" dirty="0" smtClean="0"/>
              <a:t> and the area of western north Africa around </a:t>
            </a:r>
            <a:r>
              <a:rPr lang="en-US" i="1" dirty="0" smtClean="0"/>
              <a:t>Carthage</a:t>
            </a:r>
            <a:r>
              <a:rPr lang="en-US" dirty="0" smtClean="0"/>
              <a:t>.</a:t>
            </a:r>
            <a:endParaRPr lang="en-US" dirty="0"/>
          </a:p>
        </p:txBody>
      </p:sp>
    </p:spTree>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Patristics</a:t>
            </a:r>
            <a:r>
              <a:rPr lang="en-US" dirty="0" smtClean="0"/>
              <a:t>: Discernment</a:t>
            </a:r>
            <a:endParaRPr lang="en-US" dirty="0"/>
          </a:p>
        </p:txBody>
      </p:sp>
      <p:sp>
        <p:nvSpPr>
          <p:cNvPr id="3" name="Content Placeholder 2"/>
          <p:cNvSpPr>
            <a:spLocks noGrp="1"/>
          </p:cNvSpPr>
          <p:nvPr>
            <p:ph idx="1"/>
          </p:nvPr>
        </p:nvSpPr>
        <p:spPr/>
        <p:txBody>
          <a:bodyPr/>
          <a:lstStyle/>
          <a:p>
            <a:r>
              <a:rPr lang="en-US" dirty="0" smtClean="0"/>
              <a:t>The Church is selective in adopting the teachings of the Fathers</a:t>
            </a:r>
          </a:p>
          <a:p>
            <a:pPr lvl="1"/>
            <a:r>
              <a:rPr lang="en-US" dirty="0" smtClean="0"/>
              <a:t>Individual writers have at times fallen into error</a:t>
            </a:r>
          </a:p>
          <a:p>
            <a:pPr lvl="2"/>
            <a:r>
              <a:rPr lang="en-US" dirty="0" smtClean="0"/>
              <a:t>Origin:  pre-existence of the soul</a:t>
            </a:r>
          </a:p>
          <a:p>
            <a:pPr lvl="2"/>
            <a:r>
              <a:rPr lang="en-US" dirty="0" smtClean="0"/>
              <a:t>Tertullian: Misogyny (dislike of women)</a:t>
            </a:r>
          </a:p>
          <a:p>
            <a:pPr lvl="1"/>
            <a:r>
              <a:rPr lang="en-US" dirty="0" smtClean="0"/>
              <a:t>At times writers contradicted one another</a:t>
            </a:r>
          </a:p>
          <a:p>
            <a:pPr lvl="1"/>
            <a:r>
              <a:rPr lang="en-US" dirty="0" smtClean="0"/>
              <a:t>"Patristic wheat" needs to be distinguished from                  "Patristic chaff“</a:t>
            </a:r>
          </a:p>
          <a:p>
            <a:r>
              <a:rPr lang="en-US" dirty="0" smtClean="0"/>
              <a:t>To acquire a "Patristic mind", an orthodox needs to enter into the spirit of the fathers </a:t>
            </a:r>
          </a:p>
          <a:p>
            <a:pPr lvl="1"/>
            <a:r>
              <a:rPr lang="en-US" dirty="0" smtClean="0"/>
              <a:t>The Fathers are NOT treated as relics of the past </a:t>
            </a:r>
          </a:p>
          <a:p>
            <a:pPr lvl="1"/>
            <a:r>
              <a:rPr lang="en-US" dirty="0" smtClean="0"/>
              <a:t>They are living witnesses and contemporaries</a:t>
            </a:r>
            <a:endParaRPr lang="en-US" dirty="0"/>
          </a:p>
        </p:txBody>
      </p:sp>
    </p:spTree>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candles">
  <a:themeElements>
    <a:clrScheme name="Office Theme 1">
      <a:dk1>
        <a:srgbClr val="272776"/>
      </a:dk1>
      <a:lt1>
        <a:srgbClr val="F3F1E4"/>
      </a:lt1>
      <a:dk2>
        <a:srgbClr val="272776"/>
      </a:dk2>
      <a:lt2>
        <a:srgbClr val="808080"/>
      </a:lt2>
      <a:accent1>
        <a:srgbClr val="99CCFF"/>
      </a:accent1>
      <a:accent2>
        <a:srgbClr val="CCCCFF"/>
      </a:accent2>
      <a:accent3>
        <a:srgbClr val="F8F7EF"/>
      </a:accent3>
      <a:accent4>
        <a:srgbClr val="202064"/>
      </a:accent4>
      <a:accent5>
        <a:srgbClr val="CAE2FF"/>
      </a:accent5>
      <a:accent6>
        <a:srgbClr val="B9B9E7"/>
      </a:accent6>
      <a:hlink>
        <a:srgbClr val="3333CC"/>
      </a:hlink>
      <a:folHlink>
        <a:srgbClr val="AF67FF"/>
      </a:folHlink>
    </a:clrScheme>
    <a:fontScheme name="Office Theme">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272776"/>
        </a:dk1>
        <a:lt1>
          <a:srgbClr val="F3F1E4"/>
        </a:lt1>
        <a:dk2>
          <a:srgbClr val="272776"/>
        </a:dk2>
        <a:lt2>
          <a:srgbClr val="808080"/>
        </a:lt2>
        <a:accent1>
          <a:srgbClr val="99CCFF"/>
        </a:accent1>
        <a:accent2>
          <a:srgbClr val="CCCCFF"/>
        </a:accent2>
        <a:accent3>
          <a:srgbClr val="F8F7EF"/>
        </a:accent3>
        <a:accent4>
          <a:srgbClr val="202064"/>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2">
        <a:dk1>
          <a:srgbClr val="272776"/>
        </a:dk1>
        <a:lt1>
          <a:srgbClr val="F3F1E4"/>
        </a:lt1>
        <a:dk2>
          <a:srgbClr val="272776"/>
        </a:dk2>
        <a:lt2>
          <a:srgbClr val="777777"/>
        </a:lt2>
        <a:accent1>
          <a:srgbClr val="B8CFFB"/>
        </a:accent1>
        <a:accent2>
          <a:srgbClr val="DF8F74"/>
        </a:accent2>
        <a:accent3>
          <a:srgbClr val="F8F7EF"/>
        </a:accent3>
        <a:accent4>
          <a:srgbClr val="202064"/>
        </a:accent4>
        <a:accent5>
          <a:srgbClr val="D8E4FD"/>
        </a:accent5>
        <a:accent6>
          <a:srgbClr val="CA8168"/>
        </a:accent6>
        <a:hlink>
          <a:srgbClr val="7F97C2"/>
        </a:hlink>
        <a:folHlink>
          <a:srgbClr val="8BBE8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candles</Template>
  <TotalTime>1795</TotalTime>
  <Words>1233</Words>
  <Application>Microsoft Office PowerPoint</Application>
  <PresentationFormat>On-screen Show (4:3)</PresentationFormat>
  <Paragraphs>162</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Script MT Bold</vt:lpstr>
      <vt:lpstr>Century Gothic</vt:lpstr>
      <vt:lpstr>Bodoni MT</vt:lpstr>
      <vt:lpstr>Calibri</vt:lpstr>
      <vt:lpstr>candles</vt:lpstr>
      <vt:lpstr>Holy Tradition (Part 3)</vt:lpstr>
      <vt:lpstr>Holy Tradition (Part 1)</vt:lpstr>
      <vt:lpstr>Holy Tradition (Part 2)</vt:lpstr>
      <vt:lpstr>The Outward Forms of Holy Tradition</vt:lpstr>
      <vt:lpstr>Patristics: The Fathers</vt:lpstr>
      <vt:lpstr>Patristics: Key Writers</vt:lpstr>
      <vt:lpstr>Eras of the Church Fathers</vt:lpstr>
      <vt:lpstr>Patristics: Languages and Locations</vt:lpstr>
      <vt:lpstr>Patristics: Discernment</vt:lpstr>
      <vt:lpstr>The Didache</vt:lpstr>
      <vt:lpstr>The Didache</vt:lpstr>
      <vt:lpstr>Didascalia Apostolorum</vt:lpstr>
      <vt:lpstr>Didascalia: Contents</vt:lpstr>
      <vt:lpstr>Didascalia: Excerpt</vt:lpstr>
      <vt:lpstr>St. Augustine</vt:lpstr>
      <vt:lpstr>St. John Chrysostom</vt:lpstr>
      <vt:lpstr>St. Athanasius</vt:lpstr>
      <vt:lpstr>Patristics: The Fathers</vt:lpstr>
      <vt:lpstr>The Liturgy</vt:lpstr>
      <vt:lpstr>The Liturgy</vt:lpstr>
      <vt:lpstr>Holy Tradition</vt:lpstr>
    </vt:vector>
  </TitlesOfParts>
  <Company>Real EC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Liturgical Life: Christ in the Church Hymns</dc:title>
  <dc:creator>Gerges Gad</dc:creator>
  <cp:lastModifiedBy>Gerges Gad</cp:lastModifiedBy>
  <cp:revision>202</cp:revision>
  <dcterms:created xsi:type="dcterms:W3CDTF">2009-11-19T04:34:36Z</dcterms:created>
  <dcterms:modified xsi:type="dcterms:W3CDTF">2013-06-15T01:38:43Z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TC300001741033</vt:lpwstr>
  </property>
</Properties>
</file>