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Default Extension="fntdata" ContentType="application/x-fontdata"/>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docProps/custom.xml" ContentType="application/vnd.openxmlformats-officedocument.custom-properties+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780" r:id="rId1"/>
  </p:sldMasterIdLst>
  <p:notesMasterIdLst>
    <p:notesMasterId r:id="rId17"/>
  </p:notesMasterIdLst>
  <p:sldIdLst>
    <p:sldId id="256" r:id="rId2"/>
    <p:sldId id="315" r:id="rId3"/>
    <p:sldId id="308" r:id="rId4"/>
    <p:sldId id="317" r:id="rId5"/>
    <p:sldId id="316" r:id="rId6"/>
    <p:sldId id="318" r:id="rId7"/>
    <p:sldId id="319" r:id="rId8"/>
    <p:sldId id="320" r:id="rId9"/>
    <p:sldId id="321" r:id="rId10"/>
    <p:sldId id="322" r:id="rId11"/>
    <p:sldId id="323" r:id="rId12"/>
    <p:sldId id="324" r:id="rId13"/>
    <p:sldId id="325" r:id="rId14"/>
    <p:sldId id="327" r:id="rId15"/>
    <p:sldId id="326" r:id="rId16"/>
  </p:sldIdLst>
  <p:sldSz cx="9144000" cy="6858000" type="screen4x3"/>
  <p:notesSz cx="6858000" cy="9144000"/>
  <p:embeddedFontLst>
    <p:embeddedFont>
      <p:font typeface="Script MT Bold" charset="0"/>
      <p:bold r:id="rId18"/>
    </p:embeddedFont>
    <p:embeddedFont>
      <p:font typeface="Century Gothic" pitchFamily="34" charset="0"/>
      <p:regular r:id="rId19"/>
      <p:bold r:id="rId20"/>
      <p:italic r:id="rId21"/>
      <p:boldItalic r:id="rId22"/>
    </p:embeddedFont>
    <p:embeddedFont>
      <p:font typeface="Bodoni MT" charset="0"/>
      <p:regular r:id="rId23"/>
      <p:bold r:id="rId24"/>
      <p:italic r:id="rId25"/>
      <p:boldItalic r:id="rId26"/>
    </p:embeddedFont>
    <p:embeddedFont>
      <p:font typeface="Calibri" pitchFamily="34" charset="0"/>
      <p:regular r:id="rId27"/>
      <p:bold r:id="rId28"/>
      <p:italic r:id="rId29"/>
      <p:boldItalic r:id="rId30"/>
    </p:embeddedFont>
  </p:embeddedFontLst>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clrMru>
    <a:srgbClr val="500000"/>
    <a:srgbClr val="339966"/>
    <a:srgbClr val="006666"/>
    <a:srgbClr val="6666FF"/>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079" autoAdjust="0"/>
    <p:restoredTop sz="90232" autoAdjust="0"/>
  </p:normalViewPr>
  <p:slideViewPr>
    <p:cSldViewPr>
      <p:cViewPr>
        <p:scale>
          <a:sx n="77" d="100"/>
          <a:sy n="77" d="100"/>
        </p:scale>
        <p:origin x="-456" y="408"/>
      </p:cViewPr>
      <p:guideLst>
        <p:guide orient="horz" pos="2160"/>
        <p:guide pos="2880"/>
      </p:guideLst>
    </p:cSldViewPr>
  </p:slideViewPr>
  <p:notesTextViewPr>
    <p:cViewPr>
      <p:scale>
        <a:sx n="100" d="100"/>
        <a:sy n="100" d="100"/>
      </p:scale>
      <p:origin x="0" y="0"/>
    </p:cViewPr>
  </p:notesTextViewPr>
  <p:notesViewPr>
    <p:cSldViewPr>
      <p:cViewPr varScale="1">
        <p:scale>
          <a:sx n="55" d="100"/>
          <a:sy n="55" d="100"/>
        </p:scale>
        <p:origin x="-2850" y="-90"/>
      </p:cViewPr>
      <p:guideLst>
        <p:guide orient="horz" pos="2880"/>
        <p:guide pos="2160"/>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1.fntdata"/><Relationship Id="rId26" Type="http://schemas.openxmlformats.org/officeDocument/2006/relationships/font" Target="fonts/font9.fntdata"/><Relationship Id="rId3" Type="http://schemas.openxmlformats.org/officeDocument/2006/relationships/slide" Target="slides/slide2.xml"/><Relationship Id="rId21" Type="http://schemas.openxmlformats.org/officeDocument/2006/relationships/font" Target="fonts/font4.fntdata"/><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5" Type="http://schemas.openxmlformats.org/officeDocument/2006/relationships/font" Target="fonts/font8.fntdata"/><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3.fntdata"/><Relationship Id="rId29" Type="http://schemas.openxmlformats.org/officeDocument/2006/relationships/font" Target="fonts/font12.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7.fntdata"/><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6.fntdata"/><Relationship Id="rId28" Type="http://schemas.openxmlformats.org/officeDocument/2006/relationships/font" Target="fonts/font11.fntdata"/><Relationship Id="rId10" Type="http://schemas.openxmlformats.org/officeDocument/2006/relationships/slide" Target="slides/slide9.xml"/><Relationship Id="rId19" Type="http://schemas.openxmlformats.org/officeDocument/2006/relationships/font" Target="fonts/font2.fntdata"/><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5.fntdata"/><Relationship Id="rId27" Type="http://schemas.openxmlformats.org/officeDocument/2006/relationships/font" Target="fonts/font10.fntdata"/><Relationship Id="rId30" Type="http://schemas.openxmlformats.org/officeDocument/2006/relationships/font" Target="fonts/font13.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Arial" charset="0"/>
                <a:cs typeface="Arial" charset="0"/>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atin typeface="Arial" charset="0"/>
                <a:cs typeface="Arial" charset="0"/>
              </a:defRPr>
            </a:lvl1pPr>
          </a:lstStyle>
          <a:p>
            <a:pPr>
              <a:defRPr/>
            </a:pPr>
            <a:fld id="{48DD21B3-C5BC-4C64-865E-197E9DC362EC}" type="datetimeFigureOut">
              <a:rPr lang="en-US"/>
              <a:pPr>
                <a:defRPr/>
              </a:pPr>
              <a:t>6/1/2013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atin typeface="Arial" charset="0"/>
                <a:cs typeface="Arial" charset="0"/>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atin typeface="Arial" charset="0"/>
                <a:cs typeface="Arial" charset="0"/>
              </a:defRPr>
            </a:lvl1pPr>
          </a:lstStyle>
          <a:p>
            <a:pPr>
              <a:defRPr/>
            </a:pPr>
            <a:fld id="{8FB0B3D0-62FB-4491-9113-C8F3134C0ED0}" type="slidenum">
              <a:rPr lang="en-US"/>
              <a:pPr>
                <a:defRPr/>
              </a:pPr>
              <a:t>‹#›</a:t>
            </a:fld>
            <a:endParaRPr lang="en-US"/>
          </a:p>
        </p:txBody>
      </p:sp>
    </p:spTree>
    <p:extLst>
      <p:ext uri="{BB962C8B-B14F-4D97-AF65-F5344CB8AC3E}">
        <p14:creationId xmlns="" xmlns:p14="http://schemas.microsoft.com/office/powerpoint/2010/main" val="325745668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Pope Gabriel II (1131–1145)</a:t>
            </a:r>
          </a:p>
          <a:p>
            <a:pPr lvl="1"/>
            <a:r>
              <a:rPr lang="en-US" dirty="0" smtClean="0"/>
              <a:t>Allowed the reading of the scriptures in Arabic after Coptic</a:t>
            </a:r>
          </a:p>
          <a:p>
            <a:pPr lvl="1"/>
            <a:endParaRPr lang="en-US" dirty="0" smtClean="0"/>
          </a:p>
          <a:p>
            <a:endParaRPr lang="en-US" dirty="0"/>
          </a:p>
        </p:txBody>
      </p:sp>
      <p:sp>
        <p:nvSpPr>
          <p:cNvPr id="4" name="Slide Number Placeholder 3"/>
          <p:cNvSpPr>
            <a:spLocks noGrp="1"/>
          </p:cNvSpPr>
          <p:nvPr>
            <p:ph type="sldNum" sz="quarter" idx="10"/>
          </p:nvPr>
        </p:nvSpPr>
        <p:spPr/>
        <p:txBody>
          <a:bodyPr/>
          <a:lstStyle/>
          <a:p>
            <a:pPr>
              <a:defRPr/>
            </a:pPr>
            <a:fld id="{8FB0B3D0-62FB-4491-9113-C8F3134C0ED0}" type="slidenum">
              <a:rPr lang="en-US" smtClean="0"/>
              <a:pPr>
                <a:defRPr/>
              </a:pPr>
              <a:t>13</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8" name="Picture 2" descr="http://www.longsgrove.org/clientimages/47127/scrolls2.jpg"/>
          <p:cNvPicPr>
            <a:picLocks noChangeAspect="1" noChangeArrowheads="1"/>
          </p:cNvPicPr>
          <p:nvPr userDrawn="1"/>
        </p:nvPicPr>
        <p:blipFill>
          <a:blip r:embed="rId2" cstate="print">
            <a:duotone>
              <a:schemeClr val="accent3">
                <a:shade val="45000"/>
                <a:satMod val="135000"/>
              </a:schemeClr>
              <a:prstClr val="white"/>
            </a:duotone>
          </a:blip>
          <a:srcRect/>
          <a:stretch>
            <a:fillRect/>
          </a:stretch>
        </p:blipFill>
        <p:spPr bwMode="auto">
          <a:xfrm>
            <a:off x="0" y="0"/>
            <a:ext cx="9144000" cy="6839714"/>
          </a:xfrm>
          <a:prstGeom prst="rect">
            <a:avLst/>
          </a:prstGeom>
          <a:noFill/>
        </p:spPr>
      </p:pic>
      <p:sp>
        <p:nvSpPr>
          <p:cNvPr id="3074" name="Rectangle 2"/>
          <p:cNvSpPr>
            <a:spLocks noGrp="1" noChangeArrowheads="1"/>
          </p:cNvSpPr>
          <p:nvPr>
            <p:ph type="ctrTitle"/>
          </p:nvPr>
        </p:nvSpPr>
        <p:spPr>
          <a:xfrm>
            <a:off x="533400" y="2130425"/>
            <a:ext cx="7924800" cy="1470025"/>
          </a:xfrm>
        </p:spPr>
        <p:txBody>
          <a:bodyPr/>
          <a:lstStyle>
            <a:lvl1pPr>
              <a:defRPr>
                <a:latin typeface="Script MT Bold" pitchFamily="66" charset="0"/>
              </a:defRPr>
            </a:lvl1pPr>
          </a:lstStyle>
          <a:p>
            <a:r>
              <a:rPr lang="en-US" smtClean="0"/>
              <a:t>Click to edit Master title style</a:t>
            </a:r>
            <a:endParaRPr lang="en-US" dirty="0"/>
          </a:p>
        </p:txBody>
      </p:sp>
      <p:sp>
        <p:nvSpPr>
          <p:cNvPr id="3075" name="Rectangle 3"/>
          <p:cNvSpPr>
            <a:spLocks noGrp="1" noChangeArrowheads="1"/>
          </p:cNvSpPr>
          <p:nvPr>
            <p:ph type="subTitle" idx="1"/>
          </p:nvPr>
        </p:nvSpPr>
        <p:spPr>
          <a:xfrm>
            <a:off x="1371600" y="3886200"/>
            <a:ext cx="7086600" cy="1752600"/>
          </a:xfrm>
        </p:spPr>
        <p:txBody>
          <a:bodyPr/>
          <a:lstStyle>
            <a:lvl1pPr marL="0" indent="0" algn="ctr">
              <a:buFontTx/>
              <a:buNone/>
              <a:defRPr/>
            </a:lvl1pPr>
          </a:lstStyle>
          <a:p>
            <a:r>
              <a:rPr lang="en-US" smtClean="0"/>
              <a:t>Click to edit Master subtitle style</a:t>
            </a:r>
            <a:endParaRPr lang="en-US" dirty="0"/>
          </a:p>
        </p:txBody>
      </p:sp>
      <p:sp>
        <p:nvSpPr>
          <p:cNvPr id="5" name="Rectangle 4"/>
          <p:cNvSpPr>
            <a:spLocks noGrp="1" noChangeArrowheads="1"/>
          </p:cNvSpPr>
          <p:nvPr>
            <p:ph type="dt" sz="half" idx="10"/>
          </p:nvPr>
        </p:nvSpPr>
        <p:spPr/>
        <p:txBody>
          <a:bodyPr/>
          <a:lstStyle>
            <a:lvl1pPr>
              <a:defRPr/>
            </a:lvl1pPr>
          </a:lstStyle>
          <a:p>
            <a:pPr>
              <a:defRPr/>
            </a:pPr>
            <a:fld id="{C1350F82-359A-47D4-B424-F74DCD61A033}" type="datetimeFigureOut">
              <a:rPr lang="en-US"/>
              <a:pPr>
                <a:defRPr/>
              </a:pPr>
              <a:t>6/1/2013</a:t>
            </a:fld>
            <a:endParaRPr lang="en-US"/>
          </a:p>
        </p:txBody>
      </p:sp>
      <p:sp>
        <p:nvSpPr>
          <p:cNvPr id="6" name="Rectangle 5"/>
          <p:cNvSpPr>
            <a:spLocks noGrp="1" noChangeArrowheads="1"/>
          </p:cNvSpPr>
          <p:nvPr>
            <p:ph type="ftr" sz="quarter" idx="11"/>
          </p:nvPr>
        </p:nvSpPr>
        <p:spPr/>
        <p:txBody>
          <a:bodyPr/>
          <a:lstStyle>
            <a:lvl1pPr>
              <a:defRPr/>
            </a:lvl1pPr>
          </a:lstStyle>
          <a:p>
            <a:pPr>
              <a:defRPr/>
            </a:pPr>
            <a:endParaRPr lang="en-US"/>
          </a:p>
        </p:txBody>
      </p:sp>
      <p:sp>
        <p:nvSpPr>
          <p:cNvPr id="7" name="Rectangle 6"/>
          <p:cNvSpPr>
            <a:spLocks noGrp="1" noChangeArrowheads="1"/>
          </p:cNvSpPr>
          <p:nvPr>
            <p:ph type="sldNum" sz="quarter" idx="12"/>
          </p:nvPr>
        </p:nvSpPr>
        <p:spPr/>
        <p:txBody>
          <a:bodyPr/>
          <a:lstStyle>
            <a:lvl1pPr>
              <a:defRPr/>
            </a:lvl1pPr>
          </a:lstStyle>
          <a:p>
            <a:pPr>
              <a:defRPr/>
            </a:pPr>
            <a:fld id="{C7D9F03C-8BED-4408-82D2-77DF76AB4F36}" type="slidenum">
              <a:rPr lang="en-US"/>
              <a:pPr>
                <a:defRPr/>
              </a:pPr>
              <a:t>‹#›</a:t>
            </a:fld>
            <a:endParaRPr lang="en-US"/>
          </a:p>
        </p:txBody>
      </p:sp>
    </p:spTree>
    <p:extLst>
      <p:ext uri="{BB962C8B-B14F-4D97-AF65-F5344CB8AC3E}">
        <p14:creationId xmlns="" xmlns:p14="http://schemas.microsoft.com/office/powerpoint/2010/main" val="3177800347"/>
      </p:ext>
    </p:extLst>
  </p:cSld>
  <p:clrMapOvr>
    <a:masterClrMapping/>
  </p:clrMapOvr>
  <mc:AlternateContent xmlns:mc="http://schemas.openxmlformats.org/markup-compatibility/2006">
    <mc:Choice xmlns="" xmlns:p14="http://schemas.microsoft.com/office/powerpoint/2010/main" Requires="p14">
      <p:transition spd="slow">
        <p14:ripple/>
      </p:transition>
    </mc:Choice>
    <mc:Fallback>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fld id="{F2940E73-66E4-4A0B-8003-9C55FC7019F1}" type="datetimeFigureOut">
              <a:rPr lang="en-US"/>
              <a:pPr>
                <a:defRPr/>
              </a:pPr>
              <a:t>6/1/2013</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CDE74A6D-014E-4224-9C3E-5886783CC2B0}" type="slidenum">
              <a:rPr lang="en-US"/>
              <a:pPr>
                <a:defRPr/>
              </a:pPr>
              <a:t>‹#›</a:t>
            </a:fld>
            <a:endParaRPr lang="en-US"/>
          </a:p>
        </p:txBody>
      </p:sp>
    </p:spTree>
    <p:extLst>
      <p:ext uri="{BB962C8B-B14F-4D97-AF65-F5344CB8AC3E}">
        <p14:creationId xmlns="" xmlns:p14="http://schemas.microsoft.com/office/powerpoint/2010/main" val="592089307"/>
      </p:ext>
    </p:extLst>
  </p:cSld>
  <p:clrMapOvr>
    <a:masterClrMapping/>
  </p:clrMapOvr>
  <mc:AlternateContent xmlns:mc="http://schemas.openxmlformats.org/markup-compatibility/2006">
    <mc:Choice xmlns="" xmlns:p14="http://schemas.microsoft.com/office/powerpoint/2010/main" Requires="p14">
      <p:transition spd="slow">
        <p14:ripple/>
      </p:transition>
    </mc:Choice>
    <mc:Fallback>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fld id="{56F7E2EE-E870-4122-AF0C-5578074D02AA}" type="datetimeFigureOut">
              <a:rPr lang="en-US"/>
              <a:pPr>
                <a:defRPr/>
              </a:pPr>
              <a:t>6/1/2013</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0BB8E2E5-6AA6-4FC9-B370-A2F6C32B0621}" type="slidenum">
              <a:rPr lang="en-US"/>
              <a:pPr>
                <a:defRPr/>
              </a:pPr>
              <a:t>‹#›</a:t>
            </a:fld>
            <a:endParaRPr lang="en-US"/>
          </a:p>
        </p:txBody>
      </p:sp>
    </p:spTree>
    <p:extLst>
      <p:ext uri="{BB962C8B-B14F-4D97-AF65-F5344CB8AC3E}">
        <p14:creationId xmlns="" xmlns:p14="http://schemas.microsoft.com/office/powerpoint/2010/main" val="2391107473"/>
      </p:ext>
    </p:extLst>
  </p:cSld>
  <p:clrMapOvr>
    <a:masterClrMapping/>
  </p:clrMapOvr>
  <mc:AlternateContent xmlns:mc="http://schemas.openxmlformats.org/markup-compatibility/2006">
    <mc:Choice xmlns="" xmlns:p14="http://schemas.microsoft.com/office/powerpoint/2010/main" Requires="p14">
      <p:transition spd="slow">
        <p14:ripple/>
      </p:transition>
    </mc:Choice>
    <mc:Fallback>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44562"/>
          </a:xfrm>
        </p:spPr>
        <p:txBody>
          <a:bodyPr/>
          <a:lstStyle>
            <a:lvl1pPr>
              <a:defRPr sz="4000">
                <a:solidFill>
                  <a:srgbClr val="500000"/>
                </a:solidFill>
                <a:latin typeface="Bodoni MT" pitchFamily="18" charset="0"/>
              </a:defRPr>
            </a:lvl1pPr>
          </a:lstStyle>
          <a:p>
            <a:r>
              <a:rPr lang="en-US" smtClean="0"/>
              <a:t>Click to edit Master title style</a:t>
            </a:r>
            <a:endParaRPr lang="en-US" dirty="0"/>
          </a:p>
        </p:txBody>
      </p:sp>
      <p:sp>
        <p:nvSpPr>
          <p:cNvPr id="3" name="Content Placeholder 2"/>
          <p:cNvSpPr>
            <a:spLocks noGrp="1"/>
          </p:cNvSpPr>
          <p:nvPr>
            <p:ph idx="1"/>
          </p:nvPr>
        </p:nvSpPr>
        <p:spPr>
          <a:xfrm>
            <a:off x="457200" y="1295400"/>
            <a:ext cx="8229600" cy="4953000"/>
          </a:xfrm>
        </p:spPr>
        <p:txBody>
          <a:bodyPr/>
          <a:lstStyle>
            <a:lvl1pPr>
              <a:defRPr sz="2800">
                <a:solidFill>
                  <a:srgbClr val="500000"/>
                </a:solidFill>
              </a:defRPr>
            </a:lvl1pPr>
            <a:lvl2pPr>
              <a:defRPr sz="2400">
                <a:solidFill>
                  <a:srgbClr val="500000"/>
                </a:solidFill>
              </a:defRPr>
            </a:lvl2pPr>
            <a:lvl3pPr>
              <a:defRPr sz="2000">
                <a:solidFill>
                  <a:srgbClr val="500000"/>
                </a:solidFill>
              </a:defRPr>
            </a:lvl3pPr>
            <a:lvl4pPr>
              <a:defRPr sz="1800">
                <a:solidFill>
                  <a:srgbClr val="500000"/>
                </a:solidFill>
              </a:defRPr>
            </a:lvl4pPr>
            <a:lvl5pPr>
              <a:defRPr sz="1800">
                <a:solidFill>
                  <a:srgbClr val="500000"/>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Rectangle 4"/>
          <p:cNvSpPr>
            <a:spLocks noGrp="1" noChangeArrowheads="1"/>
          </p:cNvSpPr>
          <p:nvPr>
            <p:ph type="dt" sz="half" idx="10"/>
          </p:nvPr>
        </p:nvSpPr>
        <p:spPr>
          <a:ln/>
        </p:spPr>
        <p:txBody>
          <a:bodyPr/>
          <a:lstStyle>
            <a:lvl1pPr>
              <a:defRPr/>
            </a:lvl1pPr>
          </a:lstStyle>
          <a:p>
            <a:pPr>
              <a:defRPr/>
            </a:pPr>
            <a:fld id="{1C04EBCF-497E-4F2B-BC64-CD7D1A7A9E68}" type="datetimeFigureOut">
              <a:rPr lang="en-US"/>
              <a:pPr>
                <a:defRPr/>
              </a:pPr>
              <a:t>6/1/2013</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BD51616A-3E16-44EB-8482-E62371E8D6D9}" type="slidenum">
              <a:rPr lang="en-US"/>
              <a:pPr>
                <a:defRPr/>
              </a:pPr>
              <a:t>‹#›</a:t>
            </a:fld>
            <a:endParaRPr lang="en-US"/>
          </a:p>
        </p:txBody>
      </p:sp>
    </p:spTree>
    <p:extLst>
      <p:ext uri="{BB962C8B-B14F-4D97-AF65-F5344CB8AC3E}">
        <p14:creationId xmlns="" xmlns:p14="http://schemas.microsoft.com/office/powerpoint/2010/main" val="4268292481"/>
      </p:ext>
    </p:extLst>
  </p:cSld>
  <p:clrMapOvr>
    <a:masterClrMapping/>
  </p:clrMapOvr>
  <mc:AlternateContent xmlns:mc="http://schemas.openxmlformats.org/markup-compatibility/2006">
    <mc:Choice xmlns="" xmlns:p14="http://schemas.microsoft.com/office/powerpoint/2010/main" Requires="p14">
      <p:transition spd="slow">
        <p14:ripple/>
      </p:transition>
    </mc:Choice>
    <mc:Fallback>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fld id="{7672F110-5304-4B0B-8D81-4697EFC1B45A}" type="datetimeFigureOut">
              <a:rPr lang="en-US"/>
              <a:pPr>
                <a:defRPr/>
              </a:pPr>
              <a:t>6/1/2013</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B30353F6-E69B-4010-9A21-F9D4C636381F}" type="slidenum">
              <a:rPr lang="en-US"/>
              <a:pPr>
                <a:defRPr/>
              </a:pPr>
              <a:t>‹#›</a:t>
            </a:fld>
            <a:endParaRPr lang="en-US"/>
          </a:p>
        </p:txBody>
      </p:sp>
    </p:spTree>
    <p:extLst>
      <p:ext uri="{BB962C8B-B14F-4D97-AF65-F5344CB8AC3E}">
        <p14:creationId xmlns="" xmlns:p14="http://schemas.microsoft.com/office/powerpoint/2010/main" val="3489954317"/>
      </p:ext>
    </p:extLst>
  </p:cSld>
  <p:clrMapOvr>
    <a:masterClrMapping/>
  </p:clrMapOvr>
  <mc:AlternateContent xmlns:mc="http://schemas.openxmlformats.org/markup-compatibility/2006">
    <mc:Choice xmlns="" xmlns:p14="http://schemas.microsoft.com/office/powerpoint/2010/main" Requires="p14">
      <p:transition spd="slow">
        <p14:ripple/>
      </p:transition>
    </mc:Choice>
    <mc:Fallback>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fld id="{0293D0F4-BD5D-4E26-B695-80D5B92947F0}" type="datetimeFigureOut">
              <a:rPr lang="en-US"/>
              <a:pPr>
                <a:defRPr/>
              </a:pPr>
              <a:t>6/1/2013</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58C77F70-F4A5-48D8-A861-E88280BF6119}" type="slidenum">
              <a:rPr lang="en-US"/>
              <a:pPr>
                <a:defRPr/>
              </a:pPr>
              <a:t>‹#›</a:t>
            </a:fld>
            <a:endParaRPr lang="en-US"/>
          </a:p>
        </p:txBody>
      </p:sp>
    </p:spTree>
    <p:extLst>
      <p:ext uri="{BB962C8B-B14F-4D97-AF65-F5344CB8AC3E}">
        <p14:creationId xmlns="" xmlns:p14="http://schemas.microsoft.com/office/powerpoint/2010/main" val="115852967"/>
      </p:ext>
    </p:extLst>
  </p:cSld>
  <p:clrMapOvr>
    <a:masterClrMapping/>
  </p:clrMapOvr>
  <mc:AlternateContent xmlns:mc="http://schemas.openxmlformats.org/markup-compatibility/2006">
    <mc:Choice xmlns="" xmlns:p14="http://schemas.microsoft.com/office/powerpoint/2010/main" Requires="p14">
      <p:transition spd="slow">
        <p14:ripple/>
      </p:transition>
    </mc:Choice>
    <mc:Fallback>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fld id="{9D612D02-9A23-4029-861E-6BA0A29A4545}" type="datetimeFigureOut">
              <a:rPr lang="en-US"/>
              <a:pPr>
                <a:defRPr/>
              </a:pPr>
              <a:t>6/1/2013</a:t>
            </a:fld>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BDC9D699-8689-4BEE-9AE3-BE7365CFFDD2}" type="slidenum">
              <a:rPr lang="en-US"/>
              <a:pPr>
                <a:defRPr/>
              </a:pPr>
              <a:t>‹#›</a:t>
            </a:fld>
            <a:endParaRPr lang="en-US"/>
          </a:p>
        </p:txBody>
      </p:sp>
    </p:spTree>
    <p:extLst>
      <p:ext uri="{BB962C8B-B14F-4D97-AF65-F5344CB8AC3E}">
        <p14:creationId xmlns="" xmlns:p14="http://schemas.microsoft.com/office/powerpoint/2010/main" val="2436179964"/>
      </p:ext>
    </p:extLst>
  </p:cSld>
  <p:clrMapOvr>
    <a:masterClrMapping/>
  </p:clrMapOvr>
  <mc:AlternateContent xmlns:mc="http://schemas.openxmlformats.org/markup-compatibility/2006">
    <mc:Choice xmlns="" xmlns:p14="http://schemas.microsoft.com/office/powerpoint/2010/main" Requires="p14">
      <p:transition spd="slow">
        <p14:ripple/>
      </p:transition>
    </mc:Choice>
    <mc:Fallback>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fld id="{CCB643B5-ADB0-498B-97AB-D3A24E42732F}" type="datetimeFigureOut">
              <a:rPr lang="en-US"/>
              <a:pPr>
                <a:defRPr/>
              </a:pPr>
              <a:t>6/1/2013</a:t>
            </a:fld>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AD8577FB-3C70-457C-BD6D-CD092C0E2FAA}" type="slidenum">
              <a:rPr lang="en-US"/>
              <a:pPr>
                <a:defRPr/>
              </a:pPr>
              <a:t>‹#›</a:t>
            </a:fld>
            <a:endParaRPr lang="en-US"/>
          </a:p>
        </p:txBody>
      </p:sp>
    </p:spTree>
    <p:extLst>
      <p:ext uri="{BB962C8B-B14F-4D97-AF65-F5344CB8AC3E}">
        <p14:creationId xmlns="" xmlns:p14="http://schemas.microsoft.com/office/powerpoint/2010/main" val="2723251281"/>
      </p:ext>
    </p:extLst>
  </p:cSld>
  <p:clrMapOvr>
    <a:masterClrMapping/>
  </p:clrMapOvr>
  <mc:AlternateContent xmlns:mc="http://schemas.openxmlformats.org/markup-compatibility/2006">
    <mc:Choice xmlns="" xmlns:p14="http://schemas.microsoft.com/office/powerpoint/2010/main" Requires="p14">
      <p:transition spd="slow">
        <p14:ripple/>
      </p:transition>
    </mc:Choice>
    <mc:Fallback>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fld id="{A834D0B9-A122-4978-97CD-0C7F8418546F}" type="datetimeFigureOut">
              <a:rPr lang="en-US"/>
              <a:pPr>
                <a:defRPr/>
              </a:pPr>
              <a:t>6/1/2013</a:t>
            </a:fld>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93BDF8A9-E4B3-4B45-A799-273D78231F9F}" type="slidenum">
              <a:rPr lang="en-US"/>
              <a:pPr>
                <a:defRPr/>
              </a:pPr>
              <a:t>‹#›</a:t>
            </a:fld>
            <a:endParaRPr lang="en-US"/>
          </a:p>
        </p:txBody>
      </p:sp>
    </p:spTree>
    <p:extLst>
      <p:ext uri="{BB962C8B-B14F-4D97-AF65-F5344CB8AC3E}">
        <p14:creationId xmlns="" xmlns:p14="http://schemas.microsoft.com/office/powerpoint/2010/main" val="163335795"/>
      </p:ext>
    </p:extLst>
  </p:cSld>
  <p:clrMapOvr>
    <a:masterClrMapping/>
  </p:clrMapOvr>
  <mc:AlternateContent xmlns:mc="http://schemas.openxmlformats.org/markup-compatibility/2006">
    <mc:Choice xmlns="" xmlns:p14="http://schemas.microsoft.com/office/powerpoint/2010/main" Requires="p14">
      <p:transition spd="slow">
        <p14:ripple/>
      </p:transition>
    </mc:Choice>
    <mc:Fallback>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fld id="{A148B920-9CC2-49BF-BB29-C6A01D755F01}" type="datetimeFigureOut">
              <a:rPr lang="en-US"/>
              <a:pPr>
                <a:defRPr/>
              </a:pPr>
              <a:t>6/1/2013</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24D75005-ABD7-447C-9B93-737C2C01EC73}" type="slidenum">
              <a:rPr lang="en-US"/>
              <a:pPr>
                <a:defRPr/>
              </a:pPr>
              <a:t>‹#›</a:t>
            </a:fld>
            <a:endParaRPr lang="en-US"/>
          </a:p>
        </p:txBody>
      </p:sp>
    </p:spTree>
    <p:extLst>
      <p:ext uri="{BB962C8B-B14F-4D97-AF65-F5344CB8AC3E}">
        <p14:creationId xmlns="" xmlns:p14="http://schemas.microsoft.com/office/powerpoint/2010/main" val="3230638596"/>
      </p:ext>
    </p:extLst>
  </p:cSld>
  <p:clrMapOvr>
    <a:masterClrMapping/>
  </p:clrMapOvr>
  <mc:AlternateContent xmlns:mc="http://schemas.openxmlformats.org/markup-compatibility/2006">
    <mc:Choice xmlns="" xmlns:p14="http://schemas.microsoft.com/office/powerpoint/2010/main" Requires="p14">
      <p:transition spd="slow">
        <p14:ripple/>
      </p:transition>
    </mc:Choice>
    <mc:Fallback>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fld id="{1712B8DE-F3A4-4225-8690-DB635695CCF0}" type="datetimeFigureOut">
              <a:rPr lang="en-US"/>
              <a:pPr>
                <a:defRPr/>
              </a:pPr>
              <a:t>6/1/2013</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67196BAD-DA50-4B64-B670-D581B2666BC8}" type="slidenum">
              <a:rPr lang="en-US"/>
              <a:pPr>
                <a:defRPr/>
              </a:pPr>
              <a:t>‹#›</a:t>
            </a:fld>
            <a:endParaRPr lang="en-US"/>
          </a:p>
        </p:txBody>
      </p:sp>
    </p:spTree>
    <p:extLst>
      <p:ext uri="{BB962C8B-B14F-4D97-AF65-F5344CB8AC3E}">
        <p14:creationId xmlns="" xmlns:p14="http://schemas.microsoft.com/office/powerpoint/2010/main" val="1091910676"/>
      </p:ext>
    </p:extLst>
  </p:cSld>
  <p:clrMapOvr>
    <a:masterClrMapping/>
  </p:clrMapOvr>
  <mc:AlternateContent xmlns:mc="http://schemas.openxmlformats.org/markup-compatibility/2006">
    <mc:Choice xmlns="" xmlns:p14="http://schemas.microsoft.com/office/powerpoint/2010/main" Requires="p14">
      <p:transition spd="slow">
        <p14:ripple/>
      </p:transition>
    </mc:Choice>
    <mc:Fallback>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7890" name="Picture 2" descr="http://www.longsgrove.org/clientimages/47127/scrolls2.jpg"/>
          <p:cNvPicPr>
            <a:picLocks noChangeAspect="1" noChangeArrowheads="1"/>
          </p:cNvPicPr>
          <p:nvPr userDrawn="1"/>
        </p:nvPicPr>
        <p:blipFill>
          <a:blip r:embed="rId13" cstate="print">
            <a:duotone>
              <a:schemeClr val="accent3">
                <a:shade val="45000"/>
                <a:satMod val="135000"/>
              </a:schemeClr>
              <a:prstClr val="white"/>
            </a:duotone>
          </a:blip>
          <a:srcRect/>
          <a:stretch>
            <a:fillRect/>
          </a:stretch>
        </p:blipFill>
        <p:spPr bwMode="auto">
          <a:xfrm>
            <a:off x="0" y="0"/>
            <a:ext cx="9144000" cy="6839714"/>
          </a:xfrm>
          <a:prstGeom prst="rect">
            <a:avLst/>
          </a:prstGeom>
          <a:noFill/>
        </p:spPr>
      </p:pic>
      <p:sp>
        <p:nvSpPr>
          <p:cNvPr id="1027"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8"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Arial" charset="0"/>
                <a:cs typeface="Arial" charset="0"/>
              </a:defRPr>
            </a:lvl1pPr>
          </a:lstStyle>
          <a:p>
            <a:pPr>
              <a:defRPr/>
            </a:pPr>
            <a:fld id="{A2BBF43F-70E4-4BDA-8551-B37051923044}" type="datetimeFigureOut">
              <a:rPr lang="en-US"/>
              <a:pPr>
                <a:defRPr/>
              </a:pPr>
              <a:t>6/1/2013</a:t>
            </a:fld>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Arial" charset="0"/>
                <a:cs typeface="Arial" charset="0"/>
              </a:defRPr>
            </a:lvl1pPr>
          </a:lstStyle>
          <a:p>
            <a:pPr>
              <a:defRPr/>
            </a:pPr>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Arial" charset="0"/>
                <a:cs typeface="Arial" charset="0"/>
              </a:defRPr>
            </a:lvl1pPr>
          </a:lstStyle>
          <a:p>
            <a:pPr>
              <a:defRPr/>
            </a:pPr>
            <a:fld id="{2BDF0C0A-6191-4C3A-B0B8-EE657DFF74B0}"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935" r:id="rId1"/>
    <p:sldLayoutId id="2147483925" r:id="rId2"/>
    <p:sldLayoutId id="2147483926" r:id="rId3"/>
    <p:sldLayoutId id="2147483927" r:id="rId4"/>
    <p:sldLayoutId id="2147483928" r:id="rId5"/>
    <p:sldLayoutId id="2147483929" r:id="rId6"/>
    <p:sldLayoutId id="2147483930" r:id="rId7"/>
    <p:sldLayoutId id="2147483931" r:id="rId8"/>
    <p:sldLayoutId id="2147483932" r:id="rId9"/>
    <p:sldLayoutId id="2147483933" r:id="rId10"/>
    <p:sldLayoutId id="2147483934" r:id="rId11"/>
  </p:sldLayoutIdLst>
  <mc:AlternateContent xmlns:mc="http://schemas.openxmlformats.org/markup-compatibility/2006">
    <mc:Choice xmlns="" xmlns:p14="http://schemas.microsoft.com/office/powerpoint/2010/main" Requires="p14">
      <p:transition spd="slow">
        <p14:ripp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28">
                                            <p:txEl>
                                              <p:pRg st="0" end="0"/>
                                            </p:txEl>
                                          </p:spTgt>
                                        </p:tgtEl>
                                        <p:attrNameLst>
                                          <p:attrName>style.visibility</p:attrName>
                                        </p:attrNameLst>
                                      </p:cBhvr>
                                      <p:to>
                                        <p:strVal val="visible"/>
                                      </p:to>
                                    </p:set>
                                    <p:animEffect transition="in" filter="fade">
                                      <p:cBhvr>
                                        <p:cTn id="7" dur="2000"/>
                                        <p:tgtEl>
                                          <p:spTgt spid="1028">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028">
                                            <p:txEl>
                                              <p:pRg st="1" end="1"/>
                                            </p:txEl>
                                          </p:spTgt>
                                        </p:tgtEl>
                                        <p:attrNameLst>
                                          <p:attrName>style.visibility</p:attrName>
                                        </p:attrNameLst>
                                      </p:cBhvr>
                                      <p:to>
                                        <p:strVal val="visible"/>
                                      </p:to>
                                    </p:set>
                                    <p:animEffect transition="in" filter="fade">
                                      <p:cBhvr>
                                        <p:cTn id="10" dur="2000"/>
                                        <p:tgtEl>
                                          <p:spTgt spid="1028">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028">
                                            <p:txEl>
                                              <p:pRg st="2" end="2"/>
                                            </p:txEl>
                                          </p:spTgt>
                                        </p:tgtEl>
                                        <p:attrNameLst>
                                          <p:attrName>style.visibility</p:attrName>
                                        </p:attrNameLst>
                                      </p:cBhvr>
                                      <p:to>
                                        <p:strVal val="visible"/>
                                      </p:to>
                                    </p:set>
                                    <p:animEffect transition="in" filter="fade">
                                      <p:cBhvr>
                                        <p:cTn id="13" dur="2000"/>
                                        <p:tgtEl>
                                          <p:spTgt spid="1028">
                                            <p:txEl>
                                              <p:pRg st="2" end="2"/>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028">
                                            <p:txEl>
                                              <p:pRg st="3" end="3"/>
                                            </p:txEl>
                                          </p:spTgt>
                                        </p:tgtEl>
                                        <p:attrNameLst>
                                          <p:attrName>style.visibility</p:attrName>
                                        </p:attrNameLst>
                                      </p:cBhvr>
                                      <p:to>
                                        <p:strVal val="visible"/>
                                      </p:to>
                                    </p:set>
                                    <p:animEffect transition="in" filter="fade">
                                      <p:cBhvr>
                                        <p:cTn id="16" dur="2000"/>
                                        <p:tgtEl>
                                          <p:spTgt spid="1028">
                                            <p:txEl>
                                              <p:pRg st="3" end="3"/>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028">
                                            <p:txEl>
                                              <p:pRg st="4" end="4"/>
                                            </p:txEl>
                                          </p:spTgt>
                                        </p:tgtEl>
                                        <p:attrNameLst>
                                          <p:attrName>style.visibility</p:attrName>
                                        </p:attrNameLst>
                                      </p:cBhvr>
                                      <p:to>
                                        <p:strVal val="visible"/>
                                      </p:to>
                                    </p:set>
                                    <p:animEffect transition="in" filter="fade">
                                      <p:cBhvr>
                                        <p:cTn id="19" dur="2000"/>
                                        <p:tgtEl>
                                          <p:spTgt spid="1028">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8" grpId="0" build="p">
        <p:tmplLst>
          <p:tmpl lvl="1">
            <p:tnLst>
              <p:par>
                <p:cTn presetID="10" presetClass="entr" presetSubtype="0" fill="hold" nodeType="clickEffect">
                  <p:stCondLst>
                    <p:cond delay="0"/>
                  </p:stCondLst>
                  <p:childTnLst>
                    <p:set>
                      <p:cBhvr>
                        <p:cTn dur="1" fill="hold">
                          <p:stCondLst>
                            <p:cond delay="0"/>
                          </p:stCondLst>
                        </p:cTn>
                        <p:tgtEl>
                          <p:spTgt spid="1028"/>
                        </p:tgtEl>
                        <p:attrNameLst>
                          <p:attrName>style.visibility</p:attrName>
                        </p:attrNameLst>
                      </p:cBhvr>
                      <p:to>
                        <p:strVal val="visible"/>
                      </p:to>
                    </p:set>
                    <p:animEffect transition="in" filter="fade">
                      <p:cBhvr>
                        <p:cTn dur="2000"/>
                        <p:tgtEl>
                          <p:spTgt spid="1028"/>
                        </p:tgtEl>
                      </p:cBhvr>
                    </p:animEffect>
                  </p:childTnLst>
                </p:cTn>
              </p:par>
            </p:tnLst>
          </p:tmpl>
          <p:tmpl lvl="2">
            <p:tnLst>
              <p:par>
                <p:cTn presetID="10" presetClass="entr" presetSubtype="0" fill="hold" nodeType="withEffect">
                  <p:stCondLst>
                    <p:cond delay="0"/>
                  </p:stCondLst>
                  <p:childTnLst>
                    <p:set>
                      <p:cBhvr>
                        <p:cTn dur="1" fill="hold">
                          <p:stCondLst>
                            <p:cond delay="0"/>
                          </p:stCondLst>
                        </p:cTn>
                        <p:tgtEl>
                          <p:spTgt spid="1028"/>
                        </p:tgtEl>
                        <p:attrNameLst>
                          <p:attrName>style.visibility</p:attrName>
                        </p:attrNameLst>
                      </p:cBhvr>
                      <p:to>
                        <p:strVal val="visible"/>
                      </p:to>
                    </p:set>
                    <p:animEffect transition="in" filter="fade">
                      <p:cBhvr>
                        <p:cTn dur="2000"/>
                        <p:tgtEl>
                          <p:spTgt spid="1028"/>
                        </p:tgtEl>
                      </p:cBhvr>
                    </p:animEffect>
                  </p:childTnLst>
                </p:cTn>
              </p:par>
            </p:tnLst>
          </p:tmpl>
          <p:tmpl lvl="3">
            <p:tnLst>
              <p:par>
                <p:cTn presetID="10" presetClass="entr" presetSubtype="0" fill="hold" nodeType="withEffect">
                  <p:stCondLst>
                    <p:cond delay="0"/>
                  </p:stCondLst>
                  <p:childTnLst>
                    <p:set>
                      <p:cBhvr>
                        <p:cTn dur="1" fill="hold">
                          <p:stCondLst>
                            <p:cond delay="0"/>
                          </p:stCondLst>
                        </p:cTn>
                        <p:tgtEl>
                          <p:spTgt spid="1028"/>
                        </p:tgtEl>
                        <p:attrNameLst>
                          <p:attrName>style.visibility</p:attrName>
                        </p:attrNameLst>
                      </p:cBhvr>
                      <p:to>
                        <p:strVal val="visible"/>
                      </p:to>
                    </p:set>
                    <p:animEffect transition="in" filter="fade">
                      <p:cBhvr>
                        <p:cTn dur="2000"/>
                        <p:tgtEl>
                          <p:spTgt spid="1028"/>
                        </p:tgtEl>
                      </p:cBhvr>
                    </p:animEffect>
                  </p:childTnLst>
                </p:cTn>
              </p:par>
            </p:tnLst>
          </p:tmpl>
          <p:tmpl lvl="4">
            <p:tnLst>
              <p:par>
                <p:cTn presetID="10" presetClass="entr" presetSubtype="0" fill="hold" nodeType="withEffect">
                  <p:stCondLst>
                    <p:cond delay="0"/>
                  </p:stCondLst>
                  <p:childTnLst>
                    <p:set>
                      <p:cBhvr>
                        <p:cTn dur="1" fill="hold">
                          <p:stCondLst>
                            <p:cond delay="0"/>
                          </p:stCondLst>
                        </p:cTn>
                        <p:tgtEl>
                          <p:spTgt spid="1028"/>
                        </p:tgtEl>
                        <p:attrNameLst>
                          <p:attrName>style.visibility</p:attrName>
                        </p:attrNameLst>
                      </p:cBhvr>
                      <p:to>
                        <p:strVal val="visible"/>
                      </p:to>
                    </p:set>
                    <p:animEffect transition="in" filter="fade">
                      <p:cBhvr>
                        <p:cTn dur="2000"/>
                        <p:tgtEl>
                          <p:spTgt spid="1028"/>
                        </p:tgtEl>
                      </p:cBhvr>
                    </p:animEffect>
                  </p:childTnLst>
                </p:cTn>
              </p:par>
            </p:tnLst>
          </p:tmpl>
          <p:tmpl lvl="5">
            <p:tnLst>
              <p:par>
                <p:cTn presetID="10" presetClass="entr" presetSubtype="0" fill="hold" nodeType="withEffect">
                  <p:stCondLst>
                    <p:cond delay="0"/>
                  </p:stCondLst>
                  <p:childTnLst>
                    <p:set>
                      <p:cBhvr>
                        <p:cTn dur="1" fill="hold">
                          <p:stCondLst>
                            <p:cond delay="0"/>
                          </p:stCondLst>
                        </p:cTn>
                        <p:tgtEl>
                          <p:spTgt spid="1028"/>
                        </p:tgtEl>
                        <p:attrNameLst>
                          <p:attrName>style.visibility</p:attrName>
                        </p:attrNameLst>
                      </p:cBhvr>
                      <p:to>
                        <p:strVal val="visible"/>
                      </p:to>
                    </p:set>
                    <p:animEffect transition="in" filter="fade">
                      <p:cBhvr>
                        <p:cTn dur="2000"/>
                        <p:tgtEl>
                          <p:spTgt spid="1028"/>
                        </p:tgtEl>
                      </p:cBhvr>
                    </p:animEffect>
                  </p:childTnLst>
                </p:cTn>
              </p:par>
            </p:tnLst>
          </p:tmpl>
        </p:tmplLst>
      </p:bldP>
    </p:bldLst>
  </p:timing>
  <p:txStyles>
    <p:titleStyle>
      <a:lvl1pPr algn="ctr" rtl="0" eaLnBrk="0" fontAlgn="base" hangingPunct="0">
        <a:spcBef>
          <a:spcPct val="0"/>
        </a:spcBef>
        <a:spcAft>
          <a:spcPct val="0"/>
        </a:spcAft>
        <a:defRPr sz="4400">
          <a:solidFill>
            <a:srgbClr val="500000"/>
          </a:solidFill>
          <a:latin typeface="+mj-lt"/>
          <a:ea typeface="+mj-ea"/>
          <a:cs typeface="+mj-cs"/>
        </a:defRPr>
      </a:lvl1pPr>
      <a:lvl2pPr algn="ctr" rtl="0" eaLnBrk="0" fontAlgn="base" hangingPunct="0">
        <a:spcBef>
          <a:spcPct val="0"/>
        </a:spcBef>
        <a:spcAft>
          <a:spcPct val="0"/>
        </a:spcAft>
        <a:defRPr sz="4400">
          <a:solidFill>
            <a:srgbClr val="500000"/>
          </a:solidFill>
          <a:latin typeface="Century Gothic" pitchFamily="34" charset="0"/>
        </a:defRPr>
      </a:lvl2pPr>
      <a:lvl3pPr algn="ctr" rtl="0" eaLnBrk="0" fontAlgn="base" hangingPunct="0">
        <a:spcBef>
          <a:spcPct val="0"/>
        </a:spcBef>
        <a:spcAft>
          <a:spcPct val="0"/>
        </a:spcAft>
        <a:defRPr sz="4400">
          <a:solidFill>
            <a:srgbClr val="500000"/>
          </a:solidFill>
          <a:latin typeface="Century Gothic" pitchFamily="34" charset="0"/>
        </a:defRPr>
      </a:lvl3pPr>
      <a:lvl4pPr algn="ctr" rtl="0" eaLnBrk="0" fontAlgn="base" hangingPunct="0">
        <a:spcBef>
          <a:spcPct val="0"/>
        </a:spcBef>
        <a:spcAft>
          <a:spcPct val="0"/>
        </a:spcAft>
        <a:defRPr sz="4400">
          <a:solidFill>
            <a:srgbClr val="500000"/>
          </a:solidFill>
          <a:latin typeface="Century Gothic" pitchFamily="34" charset="0"/>
        </a:defRPr>
      </a:lvl4pPr>
      <a:lvl5pPr algn="ctr" rtl="0" eaLnBrk="0" fontAlgn="base" hangingPunct="0">
        <a:spcBef>
          <a:spcPct val="0"/>
        </a:spcBef>
        <a:spcAft>
          <a:spcPct val="0"/>
        </a:spcAft>
        <a:defRPr sz="4400">
          <a:solidFill>
            <a:srgbClr val="500000"/>
          </a:solidFill>
          <a:latin typeface="Century Gothic" pitchFamily="34" charset="0"/>
        </a:defRPr>
      </a:lvl5pPr>
      <a:lvl6pPr marL="457200" algn="ctr" rtl="0" eaLnBrk="1" fontAlgn="base" hangingPunct="1">
        <a:spcBef>
          <a:spcPct val="0"/>
        </a:spcBef>
        <a:spcAft>
          <a:spcPct val="0"/>
        </a:spcAft>
        <a:defRPr sz="4400">
          <a:solidFill>
            <a:schemeClr val="tx2"/>
          </a:solidFill>
          <a:latin typeface="Century Gothic" pitchFamily="34" charset="0"/>
        </a:defRPr>
      </a:lvl6pPr>
      <a:lvl7pPr marL="914400" algn="ctr" rtl="0" eaLnBrk="1" fontAlgn="base" hangingPunct="1">
        <a:spcBef>
          <a:spcPct val="0"/>
        </a:spcBef>
        <a:spcAft>
          <a:spcPct val="0"/>
        </a:spcAft>
        <a:defRPr sz="4400">
          <a:solidFill>
            <a:schemeClr val="tx2"/>
          </a:solidFill>
          <a:latin typeface="Century Gothic" pitchFamily="34" charset="0"/>
        </a:defRPr>
      </a:lvl7pPr>
      <a:lvl8pPr marL="1371600" algn="ctr" rtl="0" eaLnBrk="1" fontAlgn="base" hangingPunct="1">
        <a:spcBef>
          <a:spcPct val="0"/>
        </a:spcBef>
        <a:spcAft>
          <a:spcPct val="0"/>
        </a:spcAft>
        <a:defRPr sz="4400">
          <a:solidFill>
            <a:schemeClr val="tx2"/>
          </a:solidFill>
          <a:latin typeface="Century Gothic" pitchFamily="34" charset="0"/>
        </a:defRPr>
      </a:lvl8pPr>
      <a:lvl9pPr marL="1828800" algn="ctr" rtl="0" eaLnBrk="1" fontAlgn="base" hangingPunct="1">
        <a:spcBef>
          <a:spcPct val="0"/>
        </a:spcBef>
        <a:spcAft>
          <a:spcPct val="0"/>
        </a:spcAft>
        <a:defRPr sz="4400">
          <a:solidFill>
            <a:schemeClr val="tx2"/>
          </a:solidFill>
          <a:latin typeface="Century Gothic" pitchFamily="34" charset="0"/>
        </a:defRPr>
      </a:lvl9pPr>
    </p:titleStyle>
    <p:bodyStyle>
      <a:lvl1pPr marL="342900" indent="-342900" algn="l" rtl="0" eaLnBrk="0" fontAlgn="base" hangingPunct="0">
        <a:spcBef>
          <a:spcPct val="20000"/>
        </a:spcBef>
        <a:spcAft>
          <a:spcPct val="0"/>
        </a:spcAft>
        <a:buChar char="•"/>
        <a:defRPr sz="3200">
          <a:solidFill>
            <a:srgbClr val="500000"/>
          </a:solidFill>
          <a:latin typeface="+mn-lt"/>
          <a:ea typeface="+mn-ea"/>
          <a:cs typeface="+mn-cs"/>
        </a:defRPr>
      </a:lvl1pPr>
      <a:lvl2pPr marL="742950" indent="-285750" algn="l" rtl="0" eaLnBrk="0" fontAlgn="base" hangingPunct="0">
        <a:spcBef>
          <a:spcPct val="20000"/>
        </a:spcBef>
        <a:spcAft>
          <a:spcPct val="0"/>
        </a:spcAft>
        <a:buChar char="–"/>
        <a:defRPr sz="2800">
          <a:solidFill>
            <a:srgbClr val="500000"/>
          </a:solidFill>
          <a:latin typeface="+mn-lt"/>
        </a:defRPr>
      </a:lvl2pPr>
      <a:lvl3pPr marL="1143000" indent="-228600" algn="l" rtl="0" eaLnBrk="0" fontAlgn="base" hangingPunct="0">
        <a:spcBef>
          <a:spcPct val="20000"/>
        </a:spcBef>
        <a:spcAft>
          <a:spcPct val="0"/>
        </a:spcAft>
        <a:buChar char="•"/>
        <a:defRPr sz="2400">
          <a:solidFill>
            <a:srgbClr val="500000"/>
          </a:solidFill>
          <a:latin typeface="+mn-lt"/>
        </a:defRPr>
      </a:lvl3pPr>
      <a:lvl4pPr marL="1600200" indent="-228600" algn="l" rtl="0" eaLnBrk="0" fontAlgn="base" hangingPunct="0">
        <a:spcBef>
          <a:spcPct val="20000"/>
        </a:spcBef>
        <a:spcAft>
          <a:spcPct val="0"/>
        </a:spcAft>
        <a:buChar char="–"/>
        <a:defRPr sz="2000">
          <a:solidFill>
            <a:srgbClr val="500000"/>
          </a:solidFill>
          <a:latin typeface="+mn-lt"/>
        </a:defRPr>
      </a:lvl4pPr>
      <a:lvl5pPr marL="2057400" indent="-228600" algn="l" rtl="0" eaLnBrk="0" fontAlgn="base" hangingPunct="0">
        <a:spcBef>
          <a:spcPct val="20000"/>
        </a:spcBef>
        <a:spcAft>
          <a:spcPct val="0"/>
        </a:spcAft>
        <a:buChar char="»"/>
        <a:defRPr sz="2000">
          <a:solidFill>
            <a:srgbClr val="500000"/>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hyperlink" Target="http://en.wikipedia.org/wiki/Holy_Synod_of_the_Coptic_Orthodox_Church"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en.wikipedia.org/wiki/First_Council_of_Nicaea" TargetMode="External"/><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en.wikipedia.org/wiki/First_Council_of_Constantinople" TargetMode="External"/><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en.wikipedia.org/wiki/First_Council_of_Ephesus" TargetMode="External"/><Relationship Id="rId2" Type="http://schemas.openxmlformats.org/officeDocument/2006/relationships/image" Target="../media/image6.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074" name="Title 1"/>
          <p:cNvSpPr>
            <a:spLocks noGrp="1"/>
          </p:cNvSpPr>
          <p:nvPr>
            <p:ph type="ctrTitle"/>
          </p:nvPr>
        </p:nvSpPr>
        <p:spPr>
          <a:xfrm>
            <a:off x="457200" y="457200"/>
            <a:ext cx="7924800" cy="1752600"/>
          </a:xfrm>
        </p:spPr>
        <p:txBody>
          <a:bodyPr/>
          <a:lstStyle/>
          <a:p>
            <a:pPr eaLnBrk="1" hangingPunct="1"/>
            <a:r>
              <a:rPr lang="en-US" b="1" dirty="0" smtClean="0"/>
              <a:t>Holy Tradition (Part </a:t>
            </a:r>
            <a:r>
              <a:rPr lang="en-US" b="1" dirty="0" smtClean="0"/>
              <a:t>2)</a:t>
            </a:r>
            <a:endParaRPr lang="en-US" dirty="0" smtClean="0"/>
          </a:p>
        </p:txBody>
      </p:sp>
      <p:sp>
        <p:nvSpPr>
          <p:cNvPr id="3075" name="Subtitle 2"/>
          <p:cNvSpPr>
            <a:spLocks noGrp="1"/>
          </p:cNvSpPr>
          <p:nvPr>
            <p:ph type="subTitle" idx="1"/>
          </p:nvPr>
        </p:nvSpPr>
        <p:spPr>
          <a:xfrm>
            <a:off x="1066800" y="4724400"/>
            <a:ext cx="7086600" cy="1752600"/>
          </a:xfrm>
        </p:spPr>
        <p:txBody>
          <a:bodyPr/>
          <a:lstStyle/>
          <a:p>
            <a:pPr eaLnBrk="1" hangingPunct="1"/>
            <a:r>
              <a:rPr lang="en-US" sz="2800" i="1" dirty="0" smtClean="0"/>
              <a:t>“…being seen by them during forty days and speaking of the things pertaining to the kingdom of God.” (Acts 1:3)</a:t>
            </a:r>
          </a:p>
        </p:txBody>
      </p:sp>
      <p:pic>
        <p:nvPicPr>
          <p:cNvPr id="24578" name="Picture 2" descr="http://orthodoxbridge.com/wp-content/uploads/2012/02/Censer1.jpg"/>
          <p:cNvPicPr>
            <a:picLocks noChangeAspect="1" noChangeArrowheads="1"/>
          </p:cNvPicPr>
          <p:nvPr/>
        </p:nvPicPr>
        <p:blipFill>
          <a:blip r:embed="rId2" cstate="print"/>
          <a:srcRect/>
          <a:stretch>
            <a:fillRect/>
          </a:stretch>
        </p:blipFill>
        <p:spPr bwMode="auto">
          <a:xfrm>
            <a:off x="2743200" y="1752600"/>
            <a:ext cx="3514725" cy="3038476"/>
          </a:xfrm>
          <a:prstGeom prst="rect">
            <a:avLst/>
          </a:prstGeom>
          <a:noFill/>
        </p:spPr>
      </p:pic>
    </p:spTree>
  </p:cSld>
  <p:clrMapOvr>
    <a:masterClrMapping/>
  </p:clrMapOvr>
  <mc:AlternateContent xmlns:mc="http://schemas.openxmlformats.org/markup-compatibility/2006">
    <mc:Choice xmlns="" xmlns:p14="http://schemas.microsoft.com/office/powerpoint/2010/main" Requires="p14">
      <p:transition spd="slow">
        <p14:ripple/>
      </p:transition>
    </mc:Choice>
    <mc:Fallback>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Council of Chalcedon (</a:t>
            </a:r>
            <a:r>
              <a:rPr lang="en-US" dirty="0" smtClean="0"/>
              <a:t>451 AD)</a:t>
            </a:r>
            <a:endParaRPr lang="en-US" dirty="0"/>
          </a:p>
        </p:txBody>
      </p:sp>
      <p:sp>
        <p:nvSpPr>
          <p:cNvPr id="3" name="Content Placeholder 2"/>
          <p:cNvSpPr>
            <a:spLocks noGrp="1"/>
          </p:cNvSpPr>
          <p:nvPr>
            <p:ph idx="1"/>
          </p:nvPr>
        </p:nvSpPr>
        <p:spPr/>
        <p:txBody>
          <a:bodyPr/>
          <a:lstStyle/>
          <a:p>
            <a:r>
              <a:rPr lang="en-US" sz="2400" dirty="0" smtClean="0"/>
              <a:t>R</a:t>
            </a:r>
            <a:r>
              <a:rPr lang="en-US" sz="2400" dirty="0" smtClean="0"/>
              <a:t>epudiated </a:t>
            </a:r>
            <a:r>
              <a:rPr lang="en-US" sz="2400" dirty="0" smtClean="0"/>
              <a:t>the </a:t>
            </a:r>
            <a:r>
              <a:rPr lang="en-US" sz="2400" dirty="0" err="1" smtClean="0"/>
              <a:t>Eutychian</a:t>
            </a:r>
            <a:r>
              <a:rPr lang="en-US" sz="2400" dirty="0" smtClean="0"/>
              <a:t> doctrine of </a:t>
            </a:r>
            <a:r>
              <a:rPr lang="en-US" sz="2400" dirty="0" err="1" smtClean="0"/>
              <a:t>monophysitism</a:t>
            </a:r>
            <a:r>
              <a:rPr lang="en-US" sz="2400" dirty="0" smtClean="0"/>
              <a:t>, adopted </a:t>
            </a:r>
            <a:r>
              <a:rPr lang="en-US" sz="2400" dirty="0" smtClean="0"/>
              <a:t>the </a:t>
            </a:r>
            <a:r>
              <a:rPr lang="en-US" sz="2400" dirty="0" err="1" smtClean="0"/>
              <a:t>Chalcedonian</a:t>
            </a:r>
            <a:r>
              <a:rPr lang="en-US" sz="2400" dirty="0" smtClean="0"/>
              <a:t> Creed, which </a:t>
            </a:r>
            <a:r>
              <a:rPr lang="en-US" sz="2400" dirty="0" smtClean="0"/>
              <a:t>described the hypostatic union of the two natures of Christ, human and divine. </a:t>
            </a:r>
            <a:endParaRPr lang="en-US" sz="2400" dirty="0" smtClean="0"/>
          </a:p>
          <a:p>
            <a:r>
              <a:rPr lang="en-US" sz="2400" dirty="0" smtClean="0"/>
              <a:t>Reinstated </a:t>
            </a:r>
            <a:r>
              <a:rPr lang="en-US" sz="2400" dirty="0" smtClean="0"/>
              <a:t>those deposed in </a:t>
            </a:r>
            <a:r>
              <a:rPr lang="en-US" sz="2400" dirty="0" smtClean="0"/>
              <a:t>Second Council </a:t>
            </a:r>
            <a:r>
              <a:rPr lang="en-US" sz="2400" dirty="0" smtClean="0"/>
              <a:t>of Ephesus (449) and </a:t>
            </a:r>
            <a:r>
              <a:rPr lang="en-US" sz="2400" u="sng" dirty="0" smtClean="0"/>
              <a:t>deposed </a:t>
            </a:r>
            <a:r>
              <a:rPr lang="en-US" sz="2400" u="sng" dirty="0" err="1" smtClean="0"/>
              <a:t>Dioscorus</a:t>
            </a:r>
            <a:r>
              <a:rPr lang="en-US" sz="2400" u="sng" dirty="0" smtClean="0"/>
              <a:t> of Alexandria</a:t>
            </a:r>
            <a:r>
              <a:rPr lang="en-US" sz="2400" dirty="0" smtClean="0"/>
              <a:t>. </a:t>
            </a:r>
            <a:endParaRPr lang="en-US" sz="2400" dirty="0" smtClean="0"/>
          </a:p>
          <a:p>
            <a:r>
              <a:rPr lang="en-US" sz="2400" dirty="0" smtClean="0"/>
              <a:t>Elevation </a:t>
            </a:r>
            <a:r>
              <a:rPr lang="en-US" sz="2400" dirty="0" smtClean="0"/>
              <a:t>of the bishoprics of Constantinople and Jerusalem to the status of patriarchates</a:t>
            </a:r>
            <a:r>
              <a:rPr lang="en-US" sz="2400" dirty="0" smtClean="0"/>
              <a:t>.</a:t>
            </a:r>
          </a:p>
          <a:p>
            <a:r>
              <a:rPr lang="en-US" sz="2400" dirty="0" smtClean="0"/>
              <a:t>First Major Schism of the Church:</a:t>
            </a:r>
          </a:p>
          <a:p>
            <a:pPr lvl="1"/>
            <a:r>
              <a:rPr lang="en-US" sz="2000" dirty="0" smtClean="0"/>
              <a:t> </a:t>
            </a:r>
            <a:r>
              <a:rPr lang="en-US" sz="2000" dirty="0" err="1" smtClean="0"/>
              <a:t>Chalcedonian</a:t>
            </a:r>
            <a:r>
              <a:rPr lang="en-US" sz="2000" dirty="0" smtClean="0"/>
              <a:t>: Rome, </a:t>
            </a:r>
            <a:r>
              <a:rPr lang="en-US" sz="2000" dirty="0" err="1" smtClean="0"/>
              <a:t>Constontiniple</a:t>
            </a:r>
            <a:endParaRPr lang="en-US" sz="2000" dirty="0" smtClean="0"/>
          </a:p>
          <a:p>
            <a:pPr lvl="1"/>
            <a:r>
              <a:rPr lang="en-US" sz="2000" dirty="0" smtClean="0"/>
              <a:t>Non-</a:t>
            </a:r>
            <a:r>
              <a:rPr lang="en-US" sz="2000" dirty="0" err="1" smtClean="0"/>
              <a:t>Chalcedonian</a:t>
            </a:r>
            <a:r>
              <a:rPr lang="en-US" sz="2000" dirty="0" smtClean="0"/>
              <a:t>: Alexandria, Antioch, Jerusalem</a:t>
            </a:r>
            <a:endParaRPr lang="en-US" sz="2000" dirty="0" smtClean="0"/>
          </a:p>
        </p:txBody>
      </p:sp>
      <p:pic>
        <p:nvPicPr>
          <p:cNvPr id="5124" name="Picture 4" descr="http://www.yesiltemizlik.com/wp-content/uploads/kadikoy-temizlik-sirketi.jpg"/>
          <p:cNvPicPr>
            <a:picLocks noChangeAspect="1" noChangeArrowheads="1"/>
          </p:cNvPicPr>
          <p:nvPr/>
        </p:nvPicPr>
        <p:blipFill>
          <a:blip r:embed="rId2" cstate="print"/>
          <a:srcRect/>
          <a:stretch>
            <a:fillRect/>
          </a:stretch>
        </p:blipFill>
        <p:spPr bwMode="auto">
          <a:xfrm>
            <a:off x="1371600" y="1447800"/>
            <a:ext cx="6000750" cy="4286250"/>
          </a:xfrm>
          <a:prstGeom prst="rect">
            <a:avLst/>
          </a:prstGeom>
          <a:noFill/>
        </p:spPr>
      </p:pic>
    </p:spTree>
  </p:cSld>
  <p:clrMapOvr>
    <a:masterClrMapping/>
  </p:clrMapOvr>
  <mc:AlternateContent xmlns:mc="http://schemas.openxmlformats.org/markup-compatibility/2006">
    <mc:Choice xmlns="" xmlns:p14="http://schemas.microsoft.com/office/powerpoint/2010/main" Requires="p14">
      <p:transition spd="slow">
        <p14:ripp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xit" presetSubtype="10" fill="hold" nodeType="clickEffect">
                                  <p:stCondLst>
                                    <p:cond delay="0"/>
                                  </p:stCondLst>
                                  <p:childTnLst>
                                    <p:animEffect transition="out" filter="blinds(horizontal)">
                                      <p:cBhvr>
                                        <p:cTn id="6" dur="500"/>
                                        <p:tgtEl>
                                          <p:spTgt spid="5124"/>
                                        </p:tgtEl>
                                      </p:cBhvr>
                                    </p:animEffect>
                                    <p:set>
                                      <p:cBhvr>
                                        <p:cTn id="7" dur="1" fill="hold">
                                          <p:stCondLst>
                                            <p:cond delay="499"/>
                                          </p:stCondLst>
                                        </p:cTn>
                                        <p:tgtEl>
                                          <p:spTgt spid="5124"/>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20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20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20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fade">
                                      <p:cBhvr>
                                        <p:cTn id="27" dur="2000"/>
                                        <p:tgtEl>
                                          <p:spTgt spid="3">
                                            <p:txEl>
                                              <p:pRg st="3" end="3"/>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3">
                                            <p:txEl>
                                              <p:pRg st="4" end="4"/>
                                            </p:txEl>
                                          </p:spTgt>
                                        </p:tgtEl>
                                        <p:attrNameLst>
                                          <p:attrName>style.visibility</p:attrName>
                                        </p:attrNameLst>
                                      </p:cBhvr>
                                      <p:to>
                                        <p:strVal val="visible"/>
                                      </p:to>
                                    </p:set>
                                    <p:animEffect transition="in" filter="fade">
                                      <p:cBhvr>
                                        <p:cTn id="30" dur="2000"/>
                                        <p:tgtEl>
                                          <p:spTgt spid="3">
                                            <p:txEl>
                                              <p:pRg st="4" end="4"/>
                                            </p:txEl>
                                          </p:spTgt>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3">
                                            <p:txEl>
                                              <p:pRg st="5" end="5"/>
                                            </p:txEl>
                                          </p:spTgt>
                                        </p:tgtEl>
                                        <p:attrNameLst>
                                          <p:attrName>style.visibility</p:attrName>
                                        </p:attrNameLst>
                                      </p:cBhvr>
                                      <p:to>
                                        <p:strVal val="visible"/>
                                      </p:to>
                                    </p:set>
                                    <p:animEffect transition="in" filter="fade">
                                      <p:cBhvr>
                                        <p:cTn id="33" dur="20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Last Three Councils</a:t>
            </a:r>
            <a:endParaRPr lang="en-US" dirty="0"/>
          </a:p>
        </p:txBody>
      </p:sp>
      <p:sp>
        <p:nvSpPr>
          <p:cNvPr id="3" name="Content Placeholder 2"/>
          <p:cNvSpPr>
            <a:spLocks noGrp="1"/>
          </p:cNvSpPr>
          <p:nvPr>
            <p:ph idx="1"/>
          </p:nvPr>
        </p:nvSpPr>
        <p:spPr>
          <a:xfrm>
            <a:off x="304800" y="1295400"/>
            <a:ext cx="8610600" cy="4953000"/>
          </a:xfrm>
        </p:spPr>
        <p:txBody>
          <a:bodyPr/>
          <a:lstStyle/>
          <a:p>
            <a:r>
              <a:rPr lang="en-US" dirty="0" smtClean="0"/>
              <a:t>Second Council of </a:t>
            </a:r>
            <a:r>
              <a:rPr lang="en-US" u="sng" dirty="0" smtClean="0"/>
              <a:t>Constantinople</a:t>
            </a:r>
            <a:r>
              <a:rPr lang="en-US" dirty="0" smtClean="0"/>
              <a:t> (553) repudiated the </a:t>
            </a:r>
            <a:r>
              <a:rPr lang="en-US" i="1" dirty="0" smtClean="0"/>
              <a:t>“Three Chapters” </a:t>
            </a:r>
            <a:r>
              <a:rPr lang="en-US" dirty="0" smtClean="0"/>
              <a:t>as </a:t>
            </a:r>
            <a:r>
              <a:rPr lang="en-US" dirty="0" smtClean="0"/>
              <a:t>Nestorian, condemned Origen of Alexandria, decreed the </a:t>
            </a:r>
            <a:r>
              <a:rPr lang="en-US" i="1" dirty="0" err="1" smtClean="0"/>
              <a:t>Theopaschite</a:t>
            </a:r>
            <a:r>
              <a:rPr lang="en-US" i="1" dirty="0" smtClean="0"/>
              <a:t> Formula</a:t>
            </a:r>
            <a:r>
              <a:rPr lang="en-US" dirty="0" smtClean="0"/>
              <a:t> </a:t>
            </a:r>
            <a:r>
              <a:rPr lang="en-US" i="1" dirty="0" smtClean="0"/>
              <a:t>(Christology </a:t>
            </a:r>
            <a:r>
              <a:rPr lang="en-US" i="1" dirty="0" smtClean="0"/>
              <a:t>which was both </a:t>
            </a:r>
            <a:r>
              <a:rPr lang="en-US" i="1" dirty="0" err="1" smtClean="0"/>
              <a:t>Chalcedonian</a:t>
            </a:r>
            <a:r>
              <a:rPr lang="en-US" i="1" dirty="0" smtClean="0"/>
              <a:t> </a:t>
            </a:r>
            <a:r>
              <a:rPr lang="en-US" i="1" dirty="0" smtClean="0"/>
              <a:t>and </a:t>
            </a:r>
            <a:r>
              <a:rPr lang="en-US" i="1" dirty="0" err="1" smtClean="0"/>
              <a:t>Cyrillian</a:t>
            </a:r>
            <a:r>
              <a:rPr lang="en-US" i="1" dirty="0" smtClean="0"/>
              <a:t>)</a:t>
            </a:r>
            <a:r>
              <a:rPr lang="en-US" dirty="0" smtClean="0"/>
              <a:t>.</a:t>
            </a:r>
            <a:endParaRPr lang="en-US" dirty="0" smtClean="0"/>
          </a:p>
          <a:p>
            <a:r>
              <a:rPr lang="en-US" dirty="0" smtClean="0"/>
              <a:t>Third Council of </a:t>
            </a:r>
            <a:r>
              <a:rPr lang="en-US" u="sng" dirty="0" smtClean="0"/>
              <a:t>Constantinople</a:t>
            </a:r>
            <a:r>
              <a:rPr lang="en-US" dirty="0" smtClean="0"/>
              <a:t> (680–681) repudiated </a:t>
            </a:r>
            <a:r>
              <a:rPr lang="en-US" dirty="0" err="1" smtClean="0"/>
              <a:t>Monothelitism</a:t>
            </a:r>
            <a:r>
              <a:rPr lang="en-US" dirty="0" smtClean="0"/>
              <a:t> and </a:t>
            </a:r>
            <a:r>
              <a:rPr lang="en-US" dirty="0" err="1" smtClean="0"/>
              <a:t>Monoenergism</a:t>
            </a:r>
            <a:r>
              <a:rPr lang="en-US" dirty="0" smtClean="0"/>
              <a:t>.</a:t>
            </a:r>
          </a:p>
          <a:p>
            <a:r>
              <a:rPr lang="en-US" dirty="0" smtClean="0"/>
              <a:t>Second </a:t>
            </a:r>
            <a:r>
              <a:rPr lang="en-US" dirty="0" smtClean="0"/>
              <a:t>Council of </a:t>
            </a:r>
            <a:r>
              <a:rPr lang="en-US" u="sng" dirty="0" smtClean="0"/>
              <a:t>Nicaea</a:t>
            </a:r>
            <a:r>
              <a:rPr lang="en-US" dirty="0" smtClean="0"/>
              <a:t> (787) restored the veneration of icons (condemned at the Council of </a:t>
            </a:r>
            <a:r>
              <a:rPr lang="en-US" dirty="0" err="1" smtClean="0"/>
              <a:t>Hieria</a:t>
            </a:r>
            <a:r>
              <a:rPr lang="en-US" dirty="0" smtClean="0"/>
              <a:t>, 754) and repudiated </a:t>
            </a:r>
            <a:r>
              <a:rPr lang="en-US" i="1" dirty="0" smtClean="0"/>
              <a:t>iconoclasm</a:t>
            </a:r>
            <a:r>
              <a:rPr lang="en-US" dirty="0" smtClean="0"/>
              <a:t> (destruction </a:t>
            </a:r>
            <a:r>
              <a:rPr lang="en-US" dirty="0" smtClean="0"/>
              <a:t>of Icons).</a:t>
            </a:r>
            <a:endParaRPr lang="en-US" dirty="0" smtClean="0"/>
          </a:p>
          <a:p>
            <a:endParaRPr lang="en-US" dirty="0"/>
          </a:p>
        </p:txBody>
      </p:sp>
    </p:spTree>
  </p:cSld>
  <p:clrMapOvr>
    <a:masterClrMapping/>
  </p:clrMapOvr>
  <mc:AlternateContent xmlns:mc="http://schemas.openxmlformats.org/markup-compatibility/2006">
    <mc:Choice xmlns="" xmlns:p14="http://schemas.microsoft.com/office/powerpoint/2010/main" Requires="p14">
      <p:transition spd="slow">
        <p14:ripple/>
      </p:transition>
    </mc:Choice>
    <mc:Fallback>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Local/Provincial </a:t>
            </a:r>
            <a:r>
              <a:rPr lang="en-US" dirty="0" smtClean="0"/>
              <a:t>Councils</a:t>
            </a:r>
            <a:endParaRPr lang="en-US" dirty="0"/>
          </a:p>
        </p:txBody>
      </p:sp>
      <p:sp>
        <p:nvSpPr>
          <p:cNvPr id="3" name="Content Placeholder 2"/>
          <p:cNvSpPr>
            <a:spLocks noGrp="1"/>
          </p:cNvSpPr>
          <p:nvPr>
            <p:ph idx="1"/>
          </p:nvPr>
        </p:nvSpPr>
        <p:spPr/>
        <p:txBody>
          <a:bodyPr/>
          <a:lstStyle/>
          <a:p>
            <a:r>
              <a:rPr lang="en-US" sz="2400" dirty="0" smtClean="0"/>
              <a:t>There </a:t>
            </a:r>
            <a:r>
              <a:rPr lang="en-US" sz="2400" dirty="0" smtClean="0"/>
              <a:t>are two other ways that the church expressed doctrine </a:t>
            </a:r>
            <a:endParaRPr lang="en-US" sz="2400" dirty="0" smtClean="0"/>
          </a:p>
          <a:p>
            <a:pPr lvl="1"/>
            <a:r>
              <a:rPr lang="en-US" sz="2000" dirty="0" smtClean="0"/>
              <a:t>Definitions </a:t>
            </a:r>
            <a:r>
              <a:rPr lang="en-US" sz="2000" dirty="0" smtClean="0"/>
              <a:t>by Local Councils </a:t>
            </a:r>
            <a:endParaRPr lang="en-US" sz="2000" dirty="0" smtClean="0"/>
          </a:p>
          <a:p>
            <a:pPr lvl="1"/>
            <a:r>
              <a:rPr lang="en-US" sz="2000" dirty="0" smtClean="0"/>
              <a:t>Letters </a:t>
            </a:r>
            <a:r>
              <a:rPr lang="en-US" sz="2000" dirty="0" smtClean="0"/>
              <a:t>or statements of faith put out by individual bishops </a:t>
            </a:r>
            <a:endParaRPr lang="en-US" sz="2000" dirty="0" smtClean="0"/>
          </a:p>
          <a:p>
            <a:r>
              <a:rPr lang="en-US" sz="2400" dirty="0" smtClean="0"/>
              <a:t>While </a:t>
            </a:r>
            <a:r>
              <a:rPr lang="en-US" sz="2400" dirty="0" smtClean="0"/>
              <a:t>doctrinal decisions of Ecumenical Councils are infallible, decisions by local councils are liable to error </a:t>
            </a:r>
            <a:endParaRPr lang="en-US" sz="2400" dirty="0" smtClean="0"/>
          </a:p>
          <a:p>
            <a:r>
              <a:rPr lang="en-US" sz="2400" dirty="0" smtClean="0"/>
              <a:t>If </a:t>
            </a:r>
            <a:r>
              <a:rPr lang="en-US" sz="2400" dirty="0" smtClean="0"/>
              <a:t>these decisions are accepted </a:t>
            </a:r>
            <a:r>
              <a:rPr lang="en-US" sz="2400" dirty="0" smtClean="0"/>
              <a:t>in the </a:t>
            </a:r>
            <a:r>
              <a:rPr lang="en-US" sz="2400" dirty="0" smtClean="0"/>
              <a:t>rest of the Church, they acquire Ecumenical authority </a:t>
            </a:r>
            <a:endParaRPr lang="en-US" sz="2400" dirty="0" smtClean="0"/>
          </a:p>
          <a:p>
            <a:r>
              <a:rPr lang="en-US" sz="2400" dirty="0" smtClean="0"/>
              <a:t>Local </a:t>
            </a:r>
            <a:r>
              <a:rPr lang="en-US" sz="2400" dirty="0" smtClean="0"/>
              <a:t>Council decisions are often revised before being accepted by the </a:t>
            </a:r>
            <a:r>
              <a:rPr lang="en-US" sz="2400" dirty="0" smtClean="0"/>
              <a:t>Ecumenical Church </a:t>
            </a:r>
          </a:p>
          <a:p>
            <a:r>
              <a:rPr lang="en-US" sz="2400" dirty="0" smtClean="0"/>
              <a:t>The </a:t>
            </a:r>
            <a:r>
              <a:rPr lang="en-US" sz="2400" dirty="0" smtClean="0"/>
              <a:t>Church in general has been selective in adopting Local Council decisions</a:t>
            </a:r>
            <a:endParaRPr lang="en-US" sz="2400" dirty="0"/>
          </a:p>
        </p:txBody>
      </p:sp>
    </p:spTree>
  </p:cSld>
  <p:clrMapOvr>
    <a:masterClrMapping/>
  </p:clrMapOvr>
  <mc:AlternateContent xmlns:mc="http://schemas.openxmlformats.org/markup-compatibility/2006">
    <mc:Choice xmlns="" xmlns:p14="http://schemas.microsoft.com/office/powerpoint/2010/main" Requires="p14">
      <p:transition spd="slow">
        <p14:ripple/>
      </p:transition>
    </mc:Choice>
    <mc:Fallback>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sphotos-a.xx.fbcdn.net/hphotos-ash3/p480x480/941687_190743751078792_240321696_n.jpg"/>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7467600" y="1752600"/>
            <a:ext cx="1676400" cy="2516921"/>
          </a:xfrm>
          <a:prstGeom prst="rect">
            <a:avLst/>
          </a:prstGeom>
          <a:noFill/>
          <a:extLst>
            <a:ext uri="{909E8E84-426E-40DD-AFC4-6F175D3DCCD1}">
              <a14:hiddenFill xmlns=""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US" dirty="0" smtClean="0"/>
              <a:t>Local/Provincial </a:t>
            </a:r>
            <a:r>
              <a:rPr lang="en-US" dirty="0" smtClean="0"/>
              <a:t>Councils</a:t>
            </a:r>
            <a:endParaRPr lang="en-US" dirty="0"/>
          </a:p>
        </p:txBody>
      </p:sp>
      <p:sp>
        <p:nvSpPr>
          <p:cNvPr id="3" name="Content Placeholder 2"/>
          <p:cNvSpPr>
            <a:spLocks noGrp="1"/>
          </p:cNvSpPr>
          <p:nvPr>
            <p:ph idx="1"/>
          </p:nvPr>
        </p:nvSpPr>
        <p:spPr/>
        <p:txBody>
          <a:bodyPr/>
          <a:lstStyle/>
          <a:p>
            <a:r>
              <a:rPr lang="en-US" dirty="0" smtClean="0"/>
              <a:t>Council of Laodicea (363)</a:t>
            </a:r>
          </a:p>
          <a:p>
            <a:pPr lvl="1"/>
            <a:r>
              <a:rPr lang="en-US" dirty="0" smtClean="0"/>
              <a:t>Maintaining order among </a:t>
            </a:r>
            <a:r>
              <a:rPr lang="en-US" dirty="0" smtClean="0"/>
              <a:t>clergy and </a:t>
            </a:r>
            <a:r>
              <a:rPr lang="en-US" dirty="0" smtClean="0"/>
              <a:t>laypeople </a:t>
            </a:r>
            <a:endParaRPr lang="en-US" dirty="0" smtClean="0"/>
          </a:p>
          <a:p>
            <a:pPr lvl="1"/>
            <a:r>
              <a:rPr lang="en-US" dirty="0" smtClean="0"/>
              <a:t>Outlawing the keeping of the Jewish </a:t>
            </a:r>
            <a:r>
              <a:rPr lang="en-US" dirty="0" smtClean="0"/>
              <a:t>Sabbath</a:t>
            </a:r>
          </a:p>
          <a:p>
            <a:r>
              <a:rPr lang="en-US" dirty="0" smtClean="0"/>
              <a:t>Council </a:t>
            </a:r>
            <a:r>
              <a:rPr lang="en-US" dirty="0" smtClean="0"/>
              <a:t>of Carthage </a:t>
            </a:r>
            <a:r>
              <a:rPr lang="en-US" dirty="0" smtClean="0"/>
              <a:t>(397)</a:t>
            </a:r>
          </a:p>
          <a:p>
            <a:pPr lvl="1"/>
            <a:r>
              <a:rPr lang="en-US" dirty="0" smtClean="0"/>
              <a:t>Specifying a Biblical canon</a:t>
            </a:r>
            <a:endParaRPr lang="en-US" dirty="0" smtClean="0"/>
          </a:p>
          <a:p>
            <a:r>
              <a:rPr lang="en-US" dirty="0" smtClean="0"/>
              <a:t>Coptic Synod (1986) </a:t>
            </a:r>
          </a:p>
          <a:p>
            <a:pPr lvl="1"/>
            <a:r>
              <a:rPr lang="en-US" dirty="0" smtClean="0"/>
              <a:t>Unified statement of Christology:</a:t>
            </a:r>
            <a:r>
              <a:rPr lang="en-US" sz="2000" i="1" dirty="0" smtClean="0"/>
              <a:t>"</a:t>
            </a:r>
            <a:r>
              <a:rPr lang="en-US" sz="2000" i="1" dirty="0" smtClean="0"/>
              <a:t>We believe that our Lord, God and </a:t>
            </a:r>
            <a:r>
              <a:rPr lang="en-US" sz="2000" i="1" dirty="0" smtClean="0"/>
              <a:t>Savior </a:t>
            </a:r>
            <a:r>
              <a:rPr lang="en-US" sz="2000" i="1" dirty="0" smtClean="0"/>
              <a:t>Jesus Christ, the Incarnate - Logos is perfect in His Divinity and perfect in His Humanity. He made His humanity One with His Divinity without Mixture, nor Mingling, nor Confusion. His Divinity was not separated from His Humanity even for a moment or twinkling of an eye. At the same time, we anathematize the Doctrines of both Nestorius and </a:t>
            </a:r>
            <a:r>
              <a:rPr lang="en-US" sz="2000" i="1" dirty="0" err="1" smtClean="0"/>
              <a:t>Eutyches</a:t>
            </a:r>
            <a:r>
              <a:rPr lang="en-US" sz="2000" i="1" dirty="0" smtClean="0"/>
              <a:t>".</a:t>
            </a:r>
            <a:endParaRPr lang="en-US" sz="2000" i="1" dirty="0" smtClean="0"/>
          </a:p>
        </p:txBody>
      </p:sp>
    </p:spTree>
  </p:cSld>
  <p:clrMapOvr>
    <a:masterClrMapping/>
  </p:clrMapOvr>
  <mc:AlternateContent xmlns:mc="http://schemas.openxmlformats.org/markup-compatibility/2006">
    <mc:Choice xmlns="" xmlns:p14="http://schemas.microsoft.com/office/powerpoint/2010/main" Requires="p14">
      <p:transition spd="slow">
        <p14:ripp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Holy Synod of the Coptic Orthodox </a:t>
            </a:r>
            <a:r>
              <a:rPr lang="en-US" dirty="0" smtClean="0"/>
              <a:t>Church</a:t>
            </a:r>
            <a:endParaRPr lang="en-US" dirty="0"/>
          </a:p>
        </p:txBody>
      </p:sp>
      <p:sp>
        <p:nvSpPr>
          <p:cNvPr id="3" name="Content Placeholder 2"/>
          <p:cNvSpPr>
            <a:spLocks noGrp="1"/>
          </p:cNvSpPr>
          <p:nvPr>
            <p:ph idx="1"/>
          </p:nvPr>
        </p:nvSpPr>
        <p:spPr/>
        <p:txBody>
          <a:bodyPr/>
          <a:lstStyle/>
          <a:p>
            <a:r>
              <a:rPr lang="en-US" dirty="0" smtClean="0"/>
              <a:t>The Holy Synod of the Coptic Orthodox Church of Alexandria is the highest authority in the Church of Alexandria and it formulates the rules and regulations regarding matters of church's </a:t>
            </a:r>
            <a:r>
              <a:rPr lang="en-US" dirty="0" smtClean="0"/>
              <a:t>organization, </a:t>
            </a:r>
            <a:r>
              <a:rPr lang="en-US" dirty="0" smtClean="0"/>
              <a:t>faith, service's order.</a:t>
            </a:r>
          </a:p>
          <a:p>
            <a:r>
              <a:rPr lang="en-US" dirty="0" smtClean="0"/>
              <a:t>The </a:t>
            </a:r>
            <a:r>
              <a:rPr lang="en-US" dirty="0" smtClean="0"/>
              <a:t>Synod is chaired by the Patriarch of Alexandria and the members are </a:t>
            </a:r>
            <a:r>
              <a:rPr lang="en-US" dirty="0" smtClean="0"/>
              <a:t>all the Bishopric ranks, including General Bishops</a:t>
            </a:r>
            <a:r>
              <a:rPr lang="en-US" dirty="0" smtClean="0"/>
              <a:t>, </a:t>
            </a:r>
            <a:r>
              <a:rPr lang="en-US" dirty="0" err="1" smtClean="0"/>
              <a:t>Chorbishops</a:t>
            </a:r>
            <a:r>
              <a:rPr lang="en-US" dirty="0" smtClean="0"/>
              <a:t>, as well as all the Monastic Abbots, and </a:t>
            </a:r>
            <a:r>
              <a:rPr lang="en-US" dirty="0" smtClean="0"/>
              <a:t>the Patriarchal </a:t>
            </a:r>
            <a:r>
              <a:rPr lang="en-US" dirty="0" smtClean="0"/>
              <a:t>vicar (deputies)</a:t>
            </a:r>
          </a:p>
          <a:p>
            <a:r>
              <a:rPr lang="en-US" dirty="0" smtClean="0">
                <a:hlinkClick r:id="rId2"/>
              </a:rPr>
              <a:t>Chair and members of the </a:t>
            </a:r>
            <a:r>
              <a:rPr lang="en-US" dirty="0" smtClean="0">
                <a:hlinkClick r:id="rId2"/>
              </a:rPr>
              <a:t>Synod</a:t>
            </a:r>
            <a:r>
              <a:rPr lang="en-US" dirty="0" smtClean="0"/>
              <a:t> (107)</a:t>
            </a:r>
            <a:endParaRPr lang="en-US" dirty="0"/>
          </a:p>
        </p:txBody>
      </p:sp>
    </p:spTree>
  </p:cSld>
  <p:clrMapOvr>
    <a:masterClrMapping/>
  </p:clrMapOvr>
  <mc:AlternateContent xmlns:mc="http://schemas.openxmlformats.org/markup-compatibility/2006">
    <mc:Choice xmlns="" xmlns:p14="http://schemas.microsoft.com/office/powerpoint/2010/main" Requires="p14">
      <p:transition spd="slow">
        <p14:ripple/>
      </p:transition>
    </mc:Choice>
    <mc:Fallback>
      <p:transition spd="slow">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a:xfrm>
            <a:off x="457200" y="274638"/>
            <a:ext cx="8458200" cy="944562"/>
          </a:xfrm>
        </p:spPr>
        <p:txBody>
          <a:bodyPr/>
          <a:lstStyle/>
          <a:p>
            <a:pPr eaLnBrk="1" hangingPunct="1"/>
            <a:r>
              <a:rPr lang="en-US" dirty="0" smtClean="0"/>
              <a:t>The Outward Forms of Holy Tradition</a:t>
            </a:r>
          </a:p>
        </p:txBody>
      </p:sp>
      <p:sp>
        <p:nvSpPr>
          <p:cNvPr id="10243" name="Content Placeholder 2"/>
          <p:cNvSpPr>
            <a:spLocks noGrp="1"/>
          </p:cNvSpPr>
          <p:nvPr>
            <p:ph idx="1"/>
          </p:nvPr>
        </p:nvSpPr>
        <p:spPr>
          <a:xfrm>
            <a:off x="457200" y="1143000"/>
            <a:ext cx="8458200" cy="5562600"/>
          </a:xfrm>
        </p:spPr>
        <p:txBody>
          <a:bodyPr/>
          <a:lstStyle/>
          <a:p>
            <a:pPr eaLnBrk="1" hangingPunct="1"/>
            <a:r>
              <a:rPr lang="en-US" sz="2400" dirty="0" smtClean="0">
                <a:solidFill>
                  <a:schemeClr val="bg1">
                    <a:lumMod val="50000"/>
                  </a:schemeClr>
                </a:solidFill>
              </a:rPr>
              <a:t>The Bible </a:t>
            </a:r>
          </a:p>
          <a:p>
            <a:pPr eaLnBrk="1" hangingPunct="1"/>
            <a:r>
              <a:rPr lang="en-US" sz="2400" b="1" dirty="0" smtClean="0"/>
              <a:t>The Ecumenical Councils</a:t>
            </a:r>
          </a:p>
          <a:p>
            <a:pPr eaLnBrk="1" hangingPunct="1"/>
            <a:r>
              <a:rPr lang="en-US" sz="2400" b="1" dirty="0" smtClean="0"/>
              <a:t>Local Councils</a:t>
            </a:r>
          </a:p>
          <a:p>
            <a:pPr eaLnBrk="1" hangingPunct="1"/>
            <a:r>
              <a:rPr lang="en-US" sz="2400" dirty="0" smtClean="0"/>
              <a:t>Patristic: The Fathers </a:t>
            </a:r>
          </a:p>
          <a:p>
            <a:pPr eaLnBrk="1" hangingPunct="1"/>
            <a:r>
              <a:rPr lang="en-US" sz="2400" dirty="0" smtClean="0"/>
              <a:t>The Liturgy </a:t>
            </a:r>
          </a:p>
          <a:p>
            <a:pPr eaLnBrk="1" hangingPunct="1"/>
            <a:r>
              <a:rPr lang="en-US" sz="2400" dirty="0" smtClean="0"/>
              <a:t>Canon Law </a:t>
            </a:r>
          </a:p>
          <a:p>
            <a:pPr eaLnBrk="1" hangingPunct="1"/>
            <a:r>
              <a:rPr lang="en-US" sz="2400" dirty="0" smtClean="0"/>
              <a:t>Church Rites</a:t>
            </a:r>
          </a:p>
          <a:p>
            <a:pPr eaLnBrk="1" hangingPunct="1"/>
            <a:r>
              <a:rPr lang="en-US" sz="2400" dirty="0" smtClean="0"/>
              <a:t>Icons </a:t>
            </a:r>
          </a:p>
          <a:p>
            <a:pPr eaLnBrk="1" hangingPunct="1"/>
            <a:endParaRPr lang="en-US" sz="1600" i="1" dirty="0" smtClean="0">
              <a:solidFill>
                <a:srgbClr val="FF0000"/>
              </a:solidFill>
            </a:endParaRPr>
          </a:p>
        </p:txBody>
      </p:sp>
      <p:pic>
        <p:nvPicPr>
          <p:cNvPr id="2050" name="Picture 2" descr="http://stnoufer.files.wordpress.com/2010/08/iconostasis.jpg"/>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4648200" y="1828800"/>
            <a:ext cx="4324350" cy="4762500"/>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1866548604"/>
      </p:ext>
    </p:extLst>
  </p:cSld>
  <p:clrMapOvr>
    <a:masterClrMapping/>
  </p:clrMapOvr>
  <mc:AlternateContent xmlns:mc="http://schemas.openxmlformats.org/markup-compatibility/2006">
    <mc:Choice xmlns="" xmlns:p14="http://schemas.microsoft.com/office/powerpoint/2010/main" Requires="p14">
      <p:transition spd="slow">
        <p14:ripple/>
      </p:transition>
    </mc:Choice>
    <mc:Fallback>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Holy </a:t>
            </a:r>
            <a:r>
              <a:rPr lang="en-US" dirty="0" smtClean="0"/>
              <a:t>Tradition (Part 1)</a:t>
            </a:r>
            <a:endParaRPr lang="en-US" dirty="0"/>
          </a:p>
        </p:txBody>
      </p:sp>
      <p:sp>
        <p:nvSpPr>
          <p:cNvPr id="3" name="Content Placeholder 2"/>
          <p:cNvSpPr>
            <a:spLocks noGrp="1"/>
          </p:cNvSpPr>
          <p:nvPr>
            <p:ph idx="1"/>
          </p:nvPr>
        </p:nvSpPr>
        <p:spPr/>
        <p:txBody>
          <a:bodyPr/>
          <a:lstStyle/>
          <a:p>
            <a:r>
              <a:rPr lang="en-US" sz="2600" smtClean="0"/>
              <a:t>Handing </a:t>
            </a:r>
            <a:r>
              <a:rPr lang="en-US" sz="2600" dirty="0" smtClean="0"/>
              <a:t>down… from </a:t>
            </a:r>
            <a:r>
              <a:rPr lang="en-US" sz="2600" dirty="0"/>
              <a:t>generation to </a:t>
            </a:r>
            <a:r>
              <a:rPr lang="en-US" sz="2600" dirty="0" smtClean="0"/>
              <a:t>generation</a:t>
            </a:r>
            <a:endParaRPr lang="en-US" sz="2600" dirty="0"/>
          </a:p>
          <a:p>
            <a:r>
              <a:rPr lang="en-US" dirty="0" smtClean="0"/>
              <a:t>Holy Tradition in the Old Testament</a:t>
            </a:r>
          </a:p>
          <a:p>
            <a:pPr lvl="1"/>
            <a:r>
              <a:rPr lang="en-US" dirty="0" smtClean="0"/>
              <a:t>Before and after the laws were written</a:t>
            </a:r>
          </a:p>
          <a:p>
            <a:r>
              <a:rPr lang="en-US" dirty="0" smtClean="0"/>
              <a:t>Holy Tradition in the New Testament</a:t>
            </a:r>
          </a:p>
          <a:p>
            <a:pPr lvl="1"/>
            <a:r>
              <a:rPr lang="en-US" dirty="0" smtClean="0"/>
              <a:t>Christ taught the Apostles who taught their disciples</a:t>
            </a:r>
          </a:p>
          <a:p>
            <a:r>
              <a:rPr lang="en-US" dirty="0" smtClean="0"/>
              <a:t>Orthodox Tradition</a:t>
            </a:r>
          </a:p>
          <a:p>
            <a:pPr lvl="1"/>
            <a:r>
              <a:rPr lang="en-US" dirty="0"/>
              <a:t>T</a:t>
            </a:r>
            <a:r>
              <a:rPr lang="en-US" dirty="0" smtClean="0"/>
              <a:t>he whole system of doctrine, church government, worship and art.</a:t>
            </a:r>
          </a:p>
          <a:p>
            <a:pPr lvl="1"/>
            <a:r>
              <a:rPr lang="en-US" dirty="0" smtClean="0"/>
              <a:t>Tradition lives in the church</a:t>
            </a:r>
          </a:p>
          <a:p>
            <a:r>
              <a:rPr lang="en-US" dirty="0" smtClean="0"/>
              <a:t>The Outward Forms of Holy Tradition</a:t>
            </a:r>
          </a:p>
          <a:p>
            <a:pPr lvl="1"/>
            <a:r>
              <a:rPr lang="en-US" dirty="0" smtClean="0"/>
              <a:t>The Bible</a:t>
            </a:r>
          </a:p>
        </p:txBody>
      </p:sp>
      <p:pic>
        <p:nvPicPr>
          <p:cNvPr id="5122" name="Picture 2" descr="http://static.newworldencyclopedia.org/thumb/7/78/CopticCenser.jpg/180px-CopticCenser.jpg"/>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7239000" y="3124200"/>
            <a:ext cx="1714500" cy="2562226"/>
          </a:xfrm>
          <a:prstGeom prst="rect">
            <a:avLst/>
          </a:prstGeom>
          <a:noFill/>
          <a:extLst>
            <a:ext uri="{909E8E84-426E-40DD-AFC4-6F175D3DCCD1}">
              <a14:hiddenFill xmlns="" xmlns:a14="http://schemas.microsoft.com/office/drawing/2010/main">
                <a:solidFill>
                  <a:srgbClr val="FFFFFF"/>
                </a:solidFill>
              </a14:hiddenFill>
            </a:ext>
          </a:extLst>
        </p:spPr>
      </p:pic>
    </p:spTree>
  </p:cSld>
  <p:clrMapOvr>
    <a:masterClrMapping/>
  </p:clrMapOvr>
  <mc:AlternateContent xmlns:mc="http://schemas.openxmlformats.org/markup-compatibility/2006">
    <mc:Choice xmlns="" xmlns:p14="http://schemas.microsoft.com/office/powerpoint/2010/main" Requires="p14">
      <p:transition spd="slow">
        <p14:ripple/>
      </p:transition>
    </mc:Choice>
    <mc:Fallback>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a:xfrm>
            <a:off x="457200" y="274638"/>
            <a:ext cx="8458200" cy="944562"/>
          </a:xfrm>
        </p:spPr>
        <p:txBody>
          <a:bodyPr/>
          <a:lstStyle/>
          <a:p>
            <a:pPr eaLnBrk="1" hangingPunct="1"/>
            <a:r>
              <a:rPr lang="en-US" dirty="0" smtClean="0"/>
              <a:t>The Outward Forms of Holy Tradition</a:t>
            </a:r>
          </a:p>
        </p:txBody>
      </p:sp>
      <p:sp>
        <p:nvSpPr>
          <p:cNvPr id="10243" name="Content Placeholder 2"/>
          <p:cNvSpPr>
            <a:spLocks noGrp="1"/>
          </p:cNvSpPr>
          <p:nvPr>
            <p:ph idx="1"/>
          </p:nvPr>
        </p:nvSpPr>
        <p:spPr>
          <a:xfrm>
            <a:off x="457200" y="1143000"/>
            <a:ext cx="8458200" cy="5562600"/>
          </a:xfrm>
        </p:spPr>
        <p:txBody>
          <a:bodyPr/>
          <a:lstStyle/>
          <a:p>
            <a:pPr eaLnBrk="1" hangingPunct="1"/>
            <a:r>
              <a:rPr lang="en-US" sz="2400" dirty="0" smtClean="0">
                <a:solidFill>
                  <a:schemeClr val="bg1">
                    <a:lumMod val="50000"/>
                  </a:schemeClr>
                </a:solidFill>
              </a:rPr>
              <a:t>The Bible </a:t>
            </a:r>
          </a:p>
          <a:p>
            <a:pPr eaLnBrk="1" hangingPunct="1"/>
            <a:r>
              <a:rPr lang="en-US" sz="2400" b="1" dirty="0" smtClean="0"/>
              <a:t>The Ecumenical Councils</a:t>
            </a:r>
          </a:p>
          <a:p>
            <a:pPr eaLnBrk="1" hangingPunct="1"/>
            <a:r>
              <a:rPr lang="en-US" sz="2400" b="1" dirty="0" smtClean="0"/>
              <a:t>Local Councils</a:t>
            </a:r>
          </a:p>
          <a:p>
            <a:pPr eaLnBrk="1" hangingPunct="1"/>
            <a:r>
              <a:rPr lang="en-US" sz="2400" dirty="0" smtClean="0"/>
              <a:t>Patristic: The Fathers </a:t>
            </a:r>
          </a:p>
          <a:p>
            <a:pPr eaLnBrk="1" hangingPunct="1"/>
            <a:r>
              <a:rPr lang="en-US" sz="2400" dirty="0" smtClean="0"/>
              <a:t>The Liturgy </a:t>
            </a:r>
          </a:p>
          <a:p>
            <a:pPr eaLnBrk="1" hangingPunct="1"/>
            <a:r>
              <a:rPr lang="en-US" sz="2400" dirty="0" smtClean="0"/>
              <a:t>Canon Law </a:t>
            </a:r>
          </a:p>
          <a:p>
            <a:pPr eaLnBrk="1" hangingPunct="1"/>
            <a:r>
              <a:rPr lang="en-US" sz="2400" dirty="0" smtClean="0"/>
              <a:t>Church Rites</a:t>
            </a:r>
          </a:p>
          <a:p>
            <a:pPr eaLnBrk="1" hangingPunct="1"/>
            <a:r>
              <a:rPr lang="en-US" sz="2400" dirty="0" smtClean="0"/>
              <a:t>Icons </a:t>
            </a:r>
          </a:p>
          <a:p>
            <a:pPr eaLnBrk="1" hangingPunct="1"/>
            <a:endParaRPr lang="en-US" sz="1600" i="1" dirty="0" smtClean="0">
              <a:solidFill>
                <a:srgbClr val="FF0000"/>
              </a:solidFill>
            </a:endParaRPr>
          </a:p>
        </p:txBody>
      </p:sp>
      <p:pic>
        <p:nvPicPr>
          <p:cNvPr id="2050" name="Picture 2" descr="http://stnoufer.files.wordpress.com/2010/08/iconostasis.jpg"/>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4648200" y="1828800"/>
            <a:ext cx="4324350" cy="4762500"/>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1866548604"/>
      </p:ext>
    </p:extLst>
  </p:cSld>
  <p:clrMapOvr>
    <a:masterClrMapping/>
  </p:clrMapOvr>
  <mc:AlternateContent xmlns:mc="http://schemas.openxmlformats.org/markup-compatibility/2006">
    <mc:Choice xmlns="" xmlns:p14="http://schemas.microsoft.com/office/powerpoint/2010/main" Requires="p14">
      <p:transition spd="slow">
        <p14:ripple/>
      </p:transition>
    </mc:Choice>
    <mc:Fallback>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Ecumenical Councils</a:t>
            </a:r>
            <a:endParaRPr lang="en-US" dirty="0"/>
          </a:p>
        </p:txBody>
      </p:sp>
      <p:sp>
        <p:nvSpPr>
          <p:cNvPr id="3" name="Content Placeholder 2"/>
          <p:cNvSpPr>
            <a:spLocks noGrp="1"/>
          </p:cNvSpPr>
          <p:nvPr>
            <p:ph idx="1"/>
          </p:nvPr>
        </p:nvSpPr>
        <p:spPr/>
        <p:txBody>
          <a:bodyPr/>
          <a:lstStyle/>
          <a:p>
            <a:r>
              <a:rPr lang="en-US" dirty="0" smtClean="0"/>
              <a:t>“A </a:t>
            </a:r>
            <a:r>
              <a:rPr lang="en-US" u="sng" dirty="0" smtClean="0"/>
              <a:t>conference</a:t>
            </a:r>
            <a:r>
              <a:rPr lang="en-US" dirty="0" smtClean="0"/>
              <a:t> of </a:t>
            </a:r>
            <a:r>
              <a:rPr lang="en-US" u="sng" dirty="0" smtClean="0"/>
              <a:t>ecclesiastical</a:t>
            </a:r>
            <a:r>
              <a:rPr lang="en-US" dirty="0" smtClean="0"/>
              <a:t> dignitaries and theological experts convened to discuss and settle matters of </a:t>
            </a:r>
            <a:r>
              <a:rPr lang="en-US" u="sng" dirty="0" smtClean="0"/>
              <a:t>Church doctrine and practice</a:t>
            </a:r>
            <a:r>
              <a:rPr lang="en-US" dirty="0" smtClean="0"/>
              <a:t> in which those entitled to vote are convoked from the </a:t>
            </a:r>
            <a:r>
              <a:rPr lang="en-US" u="sng" dirty="0" smtClean="0"/>
              <a:t>whole world </a:t>
            </a:r>
            <a:r>
              <a:rPr lang="en-US" dirty="0" smtClean="0"/>
              <a:t>(</a:t>
            </a:r>
            <a:r>
              <a:rPr lang="en-US" i="1" dirty="0" err="1" smtClean="0"/>
              <a:t>oikoumene</a:t>
            </a:r>
            <a:r>
              <a:rPr lang="en-US" dirty="0" smtClean="0"/>
              <a:t>)”</a:t>
            </a:r>
          </a:p>
          <a:p>
            <a:r>
              <a:rPr lang="en-US" dirty="0" smtClean="0"/>
              <a:t>Acceptance of councils as ecumenical and authoritative varies between different Christian denominations. </a:t>
            </a:r>
            <a:endParaRPr lang="en-US" dirty="0" smtClean="0"/>
          </a:p>
          <a:p>
            <a:r>
              <a:rPr lang="en-US" dirty="0" smtClean="0"/>
              <a:t>Disputes </a:t>
            </a:r>
            <a:r>
              <a:rPr lang="en-US" dirty="0" smtClean="0"/>
              <a:t>over </a:t>
            </a:r>
            <a:r>
              <a:rPr lang="en-US" dirty="0" smtClean="0"/>
              <a:t>Christological </a:t>
            </a:r>
            <a:r>
              <a:rPr lang="en-US" dirty="0" smtClean="0"/>
              <a:t>and other questions have led certain </a:t>
            </a:r>
            <a:r>
              <a:rPr lang="en-US" dirty="0" smtClean="0"/>
              <a:t>churches to </a:t>
            </a:r>
            <a:r>
              <a:rPr lang="en-US" dirty="0" smtClean="0"/>
              <a:t>reject some councils that others accept.</a:t>
            </a:r>
            <a:endParaRPr lang="en-US" dirty="0"/>
          </a:p>
        </p:txBody>
      </p:sp>
    </p:spTree>
  </p:cSld>
  <p:clrMapOvr>
    <a:masterClrMapping/>
  </p:clrMapOvr>
  <mc:AlternateContent xmlns:mc="http://schemas.openxmlformats.org/markup-compatibility/2006">
    <mc:Choice xmlns="" xmlns:p14="http://schemas.microsoft.com/office/powerpoint/2010/main" Requires="p14">
      <p:transition spd="slow">
        <p14:ripple/>
      </p:transition>
    </mc:Choice>
    <mc:Fallback>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Ecumenical </a:t>
            </a:r>
            <a:r>
              <a:rPr lang="en-US" dirty="0" smtClean="0"/>
              <a:t>Councils</a:t>
            </a:r>
            <a:endParaRPr lang="en-US" dirty="0"/>
          </a:p>
        </p:txBody>
      </p:sp>
      <p:sp>
        <p:nvSpPr>
          <p:cNvPr id="3" name="Content Placeholder 2"/>
          <p:cNvSpPr>
            <a:spLocks noGrp="1"/>
          </p:cNvSpPr>
          <p:nvPr>
            <p:ph idx="1"/>
          </p:nvPr>
        </p:nvSpPr>
        <p:spPr/>
        <p:txBody>
          <a:bodyPr/>
          <a:lstStyle/>
          <a:p>
            <a:r>
              <a:rPr lang="en-US" dirty="0" smtClean="0"/>
              <a:t>The </a:t>
            </a:r>
            <a:r>
              <a:rPr lang="en-US" u="sng" dirty="0" smtClean="0"/>
              <a:t>Oriental Orthodox </a:t>
            </a:r>
            <a:r>
              <a:rPr lang="en-US" dirty="0" smtClean="0"/>
              <a:t>Churches recognize </a:t>
            </a:r>
            <a:r>
              <a:rPr lang="en-US" u="sng" dirty="0" smtClean="0"/>
              <a:t>three</a:t>
            </a:r>
            <a:r>
              <a:rPr lang="en-US" dirty="0" smtClean="0"/>
              <a:t> </a:t>
            </a:r>
            <a:r>
              <a:rPr lang="en-US" dirty="0" smtClean="0"/>
              <a:t>Ecumenical </a:t>
            </a:r>
            <a:r>
              <a:rPr lang="en-US" dirty="0" smtClean="0"/>
              <a:t>Councils</a:t>
            </a:r>
          </a:p>
          <a:p>
            <a:r>
              <a:rPr lang="en-US" dirty="0" smtClean="0"/>
              <a:t>Both </a:t>
            </a:r>
            <a:r>
              <a:rPr lang="en-US" dirty="0" smtClean="0"/>
              <a:t>the </a:t>
            </a:r>
            <a:r>
              <a:rPr lang="en-US" u="sng" dirty="0" smtClean="0"/>
              <a:t>Eastern Orthodox </a:t>
            </a:r>
            <a:r>
              <a:rPr lang="en-US" dirty="0" smtClean="0"/>
              <a:t>Church and Roman Catholic Church </a:t>
            </a:r>
            <a:r>
              <a:rPr lang="en-US" dirty="0" smtClean="0"/>
              <a:t>recognize </a:t>
            </a:r>
            <a:r>
              <a:rPr lang="en-US" u="sng" dirty="0" smtClean="0"/>
              <a:t>seven</a:t>
            </a:r>
            <a:r>
              <a:rPr lang="en-US" dirty="0" smtClean="0"/>
              <a:t>.</a:t>
            </a:r>
          </a:p>
          <a:p>
            <a:r>
              <a:rPr lang="en-US" dirty="0" smtClean="0"/>
              <a:t>The </a:t>
            </a:r>
            <a:r>
              <a:rPr lang="en-US" u="sng" dirty="0" smtClean="0"/>
              <a:t>Roman Catholic </a:t>
            </a:r>
            <a:r>
              <a:rPr lang="en-US" dirty="0" smtClean="0"/>
              <a:t>Church continues to hold general councils of those bishops in full communion with the Pope, reckoning them as ecumenical. </a:t>
            </a:r>
            <a:endParaRPr lang="en-US" dirty="0" smtClean="0"/>
          </a:p>
          <a:p>
            <a:pPr lvl="1"/>
            <a:r>
              <a:rPr lang="en-US" dirty="0" smtClean="0"/>
              <a:t>Roman Catholics recognize </a:t>
            </a:r>
            <a:r>
              <a:rPr lang="en-US" u="sng" dirty="0" smtClean="0"/>
              <a:t>twenty-one</a:t>
            </a:r>
            <a:r>
              <a:rPr lang="en-US" dirty="0" smtClean="0"/>
              <a:t> </a:t>
            </a:r>
            <a:r>
              <a:rPr lang="en-US" dirty="0" smtClean="0"/>
              <a:t>Councils. </a:t>
            </a:r>
          </a:p>
          <a:p>
            <a:r>
              <a:rPr lang="en-US" u="sng" dirty="0" smtClean="0"/>
              <a:t>Anglicans</a:t>
            </a:r>
            <a:r>
              <a:rPr lang="en-US" dirty="0" smtClean="0"/>
              <a:t> </a:t>
            </a:r>
            <a:r>
              <a:rPr lang="en-US" dirty="0" smtClean="0"/>
              <a:t>and confessional </a:t>
            </a:r>
            <a:r>
              <a:rPr lang="en-US" u="sng" dirty="0" smtClean="0"/>
              <a:t>Protestants</a:t>
            </a:r>
            <a:r>
              <a:rPr lang="en-US" dirty="0" smtClean="0"/>
              <a:t>, accept either the first seven or the first four as Ecumenical councils</a:t>
            </a:r>
            <a:r>
              <a:rPr lang="en-US" dirty="0" smtClean="0"/>
              <a:t>.</a:t>
            </a:r>
            <a:endParaRPr lang="en-US" dirty="0" smtClean="0"/>
          </a:p>
          <a:p>
            <a:endParaRPr lang="en-US" dirty="0"/>
          </a:p>
        </p:txBody>
      </p:sp>
    </p:spTree>
  </p:cSld>
  <p:clrMapOvr>
    <a:masterClrMapping/>
  </p:clrMapOvr>
  <mc:AlternateContent xmlns:mc="http://schemas.openxmlformats.org/markup-compatibility/2006">
    <mc:Choice xmlns="" xmlns:p14="http://schemas.microsoft.com/office/powerpoint/2010/main" Requires="p14">
      <p:transition spd="slow">
        <p14:ripple/>
      </p:transition>
    </mc:Choice>
    <mc:Fallback>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Infallibility of Ecumenical Councils</a:t>
            </a:r>
            <a:endParaRPr lang="en-US" dirty="0"/>
          </a:p>
        </p:txBody>
      </p:sp>
      <p:sp>
        <p:nvSpPr>
          <p:cNvPr id="3" name="Content Placeholder 2"/>
          <p:cNvSpPr>
            <a:spLocks noGrp="1"/>
          </p:cNvSpPr>
          <p:nvPr>
            <p:ph idx="1"/>
          </p:nvPr>
        </p:nvSpPr>
        <p:spPr>
          <a:xfrm>
            <a:off x="457200" y="1143000"/>
            <a:ext cx="8458200" cy="5334000"/>
          </a:xfrm>
        </p:spPr>
        <p:txBody>
          <a:bodyPr/>
          <a:lstStyle/>
          <a:p>
            <a:r>
              <a:rPr lang="en-US" sz="2400" dirty="0" smtClean="0"/>
              <a:t>Doctrine </a:t>
            </a:r>
            <a:r>
              <a:rPr lang="en-US" sz="2400" dirty="0" smtClean="0"/>
              <a:t>of the infallibility of ecumenical </a:t>
            </a:r>
            <a:r>
              <a:rPr lang="en-US" sz="2400" dirty="0" smtClean="0"/>
              <a:t>councils:</a:t>
            </a:r>
          </a:p>
          <a:p>
            <a:pPr lvl="1"/>
            <a:r>
              <a:rPr lang="en-US" dirty="0" smtClean="0"/>
              <a:t>Solemn </a:t>
            </a:r>
            <a:r>
              <a:rPr lang="en-US" dirty="0" smtClean="0"/>
              <a:t>definitions of ecumenical councils</a:t>
            </a:r>
            <a:r>
              <a:rPr lang="en-US" dirty="0" smtClean="0"/>
              <a:t>, </a:t>
            </a:r>
            <a:r>
              <a:rPr lang="en-US" dirty="0" smtClean="0"/>
              <a:t>which concern </a:t>
            </a:r>
            <a:r>
              <a:rPr lang="en-US" u="sng" dirty="0" smtClean="0"/>
              <a:t>faith or morals</a:t>
            </a:r>
            <a:r>
              <a:rPr lang="en-US" dirty="0" smtClean="0"/>
              <a:t>, and to which the whole Church must adhere are infallible. </a:t>
            </a:r>
            <a:endParaRPr lang="en-US" dirty="0" smtClean="0"/>
          </a:p>
          <a:p>
            <a:pPr lvl="1"/>
            <a:r>
              <a:rPr lang="en-US" dirty="0" smtClean="0"/>
              <a:t>Such </a:t>
            </a:r>
            <a:r>
              <a:rPr lang="en-US" dirty="0" smtClean="0"/>
              <a:t>decrees are often labeled as </a:t>
            </a:r>
            <a:r>
              <a:rPr lang="en-US" u="sng" dirty="0" smtClean="0"/>
              <a:t>'Canons</a:t>
            </a:r>
            <a:r>
              <a:rPr lang="en-US" dirty="0" smtClean="0"/>
              <a:t>' and they often have an attached </a:t>
            </a:r>
            <a:r>
              <a:rPr lang="en-US" u="sng" dirty="0" smtClean="0"/>
              <a:t>anathema</a:t>
            </a:r>
            <a:r>
              <a:rPr lang="en-US" dirty="0" smtClean="0"/>
              <a:t>, a penalty of excommunication, against those who refuse to believe the teaching. </a:t>
            </a:r>
            <a:endParaRPr lang="en-US" dirty="0" smtClean="0"/>
          </a:p>
          <a:p>
            <a:pPr lvl="1"/>
            <a:r>
              <a:rPr lang="en-US" dirty="0" smtClean="0"/>
              <a:t>The </a:t>
            </a:r>
            <a:r>
              <a:rPr lang="en-US" dirty="0" smtClean="0"/>
              <a:t>doctrine does not claim that every aspect of every ecumenical council is infallible</a:t>
            </a:r>
            <a:r>
              <a:rPr lang="en-US" dirty="0" smtClean="0"/>
              <a:t>.</a:t>
            </a:r>
          </a:p>
          <a:p>
            <a:pPr lvl="1"/>
            <a:r>
              <a:rPr lang="en-US" dirty="0" smtClean="0"/>
              <a:t>The </a:t>
            </a:r>
            <a:r>
              <a:rPr lang="en-US" u="sng" dirty="0" smtClean="0"/>
              <a:t>doctrinal decisions </a:t>
            </a:r>
            <a:r>
              <a:rPr lang="en-US" dirty="0" smtClean="0"/>
              <a:t>cannot be revised or corrected, but must be accepted "</a:t>
            </a:r>
            <a:r>
              <a:rPr lang="en-US" i="1" dirty="0" smtClean="0"/>
              <a:t>in </a:t>
            </a:r>
            <a:r>
              <a:rPr lang="en-US" i="1" dirty="0" err="1" smtClean="0"/>
              <a:t>toto</a:t>
            </a:r>
            <a:r>
              <a:rPr lang="en-US" dirty="0" smtClean="0"/>
              <a:t>" </a:t>
            </a:r>
            <a:r>
              <a:rPr lang="en-US" i="1" dirty="0" smtClean="0"/>
              <a:t>(</a:t>
            </a:r>
            <a:r>
              <a:rPr lang="en-US" i="1" dirty="0" smtClean="0"/>
              <a:t>totally)</a:t>
            </a:r>
            <a:endParaRPr lang="en-US" i="1" dirty="0" smtClean="0"/>
          </a:p>
          <a:p>
            <a:pPr lvl="1"/>
            <a:r>
              <a:rPr lang="en-US" dirty="0" smtClean="0"/>
              <a:t>The most important </a:t>
            </a:r>
            <a:r>
              <a:rPr lang="en-US" dirty="0" smtClean="0"/>
              <a:t>Ecumenical statements of faith is </a:t>
            </a:r>
            <a:r>
              <a:rPr lang="en-US" dirty="0" smtClean="0"/>
              <a:t>the </a:t>
            </a:r>
            <a:r>
              <a:rPr lang="en-US" i="1" dirty="0" smtClean="0"/>
              <a:t>"Nicene-</a:t>
            </a:r>
            <a:r>
              <a:rPr lang="en-US" i="1" dirty="0" err="1" smtClean="0"/>
              <a:t>Constantinopolian</a:t>
            </a:r>
            <a:r>
              <a:rPr lang="en-US" i="1" dirty="0" smtClean="0"/>
              <a:t> Creed"</a:t>
            </a:r>
            <a:r>
              <a:rPr lang="en-US" dirty="0" smtClean="0"/>
              <a:t>.</a:t>
            </a:r>
          </a:p>
          <a:p>
            <a:pPr lvl="1"/>
            <a:endParaRPr lang="en-US" dirty="0"/>
          </a:p>
        </p:txBody>
      </p:sp>
    </p:spTree>
  </p:cSld>
  <p:clrMapOvr>
    <a:masterClrMapping/>
  </p:clrMapOvr>
  <mc:AlternateContent xmlns:mc="http://schemas.openxmlformats.org/markup-compatibility/2006">
    <mc:Choice xmlns="" xmlns:p14="http://schemas.microsoft.com/office/powerpoint/2010/main" Requires="p14">
      <p:transition spd="slow">
        <p14:ripp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2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20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20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http://www.catholica.com.au/ianstake/images/Nicaea_Map_400x418.jpg"/>
          <p:cNvPicPr>
            <a:picLocks noChangeAspect="1" noChangeArrowheads="1"/>
          </p:cNvPicPr>
          <p:nvPr/>
        </p:nvPicPr>
        <p:blipFill>
          <a:blip r:embed="rId2" cstate="print"/>
          <a:srcRect b="20930"/>
          <a:stretch>
            <a:fillRect/>
          </a:stretch>
        </p:blipFill>
        <p:spPr bwMode="auto">
          <a:xfrm>
            <a:off x="6008498" y="990600"/>
            <a:ext cx="3135502" cy="2590800"/>
          </a:xfrm>
          <a:prstGeom prst="rect">
            <a:avLst/>
          </a:prstGeom>
          <a:noFill/>
        </p:spPr>
      </p:pic>
      <p:sp>
        <p:nvSpPr>
          <p:cNvPr id="2" name="Title 1"/>
          <p:cNvSpPr>
            <a:spLocks noGrp="1"/>
          </p:cNvSpPr>
          <p:nvPr>
            <p:ph type="title"/>
          </p:nvPr>
        </p:nvSpPr>
        <p:spPr/>
        <p:txBody>
          <a:bodyPr/>
          <a:lstStyle/>
          <a:p>
            <a:r>
              <a:rPr lang="en-US" dirty="0" smtClean="0"/>
              <a:t>Council </a:t>
            </a:r>
            <a:r>
              <a:rPr lang="en-US" dirty="0" smtClean="0"/>
              <a:t>of Nicaea (</a:t>
            </a:r>
            <a:r>
              <a:rPr lang="en-US" dirty="0" smtClean="0"/>
              <a:t>325 AD)</a:t>
            </a:r>
            <a:endParaRPr lang="en-US" dirty="0"/>
          </a:p>
        </p:txBody>
      </p:sp>
      <p:sp>
        <p:nvSpPr>
          <p:cNvPr id="3" name="Content Placeholder 2"/>
          <p:cNvSpPr>
            <a:spLocks noGrp="1"/>
          </p:cNvSpPr>
          <p:nvPr>
            <p:ph idx="1"/>
          </p:nvPr>
        </p:nvSpPr>
        <p:spPr/>
        <p:txBody>
          <a:bodyPr/>
          <a:lstStyle/>
          <a:p>
            <a:r>
              <a:rPr lang="en-US" dirty="0" smtClean="0">
                <a:hlinkClick r:id="rId3"/>
              </a:rPr>
              <a:t>Canons</a:t>
            </a:r>
            <a:r>
              <a:rPr lang="en-US" dirty="0" smtClean="0"/>
              <a:t>(20)</a:t>
            </a:r>
            <a:endParaRPr lang="en-US" dirty="0" smtClean="0"/>
          </a:p>
          <a:p>
            <a:r>
              <a:rPr lang="en-US" dirty="0" smtClean="0"/>
              <a:t>Major Canons:</a:t>
            </a:r>
          </a:p>
          <a:p>
            <a:pPr lvl="1"/>
            <a:r>
              <a:rPr lang="en-US" dirty="0" smtClean="0"/>
              <a:t>Repudiated </a:t>
            </a:r>
            <a:r>
              <a:rPr lang="en-US" dirty="0" err="1" smtClean="0"/>
              <a:t>Arianism</a:t>
            </a:r>
            <a:r>
              <a:rPr lang="en-US" dirty="0" smtClean="0"/>
              <a:t>, declared that Christ is "</a:t>
            </a:r>
            <a:r>
              <a:rPr lang="en-US" i="1" dirty="0" err="1" smtClean="0"/>
              <a:t>homoousios</a:t>
            </a:r>
            <a:r>
              <a:rPr lang="en-US" dirty="0" smtClean="0"/>
              <a:t> with the Father" </a:t>
            </a:r>
            <a:r>
              <a:rPr lang="en-US" dirty="0" smtClean="0"/>
              <a:t/>
            </a:r>
            <a:br>
              <a:rPr lang="en-US" dirty="0" smtClean="0"/>
            </a:br>
            <a:r>
              <a:rPr lang="en-US" i="1" dirty="0" smtClean="0"/>
              <a:t>(</a:t>
            </a:r>
            <a:r>
              <a:rPr lang="en-US" i="1" dirty="0" smtClean="0"/>
              <a:t>of the same substance as the Father</a:t>
            </a:r>
            <a:r>
              <a:rPr lang="en-US" i="1" dirty="0" smtClean="0"/>
              <a:t>)</a:t>
            </a:r>
          </a:p>
          <a:p>
            <a:pPr lvl="1"/>
            <a:r>
              <a:rPr lang="en-US" dirty="0" smtClean="0"/>
              <a:t>Adopted </a:t>
            </a:r>
            <a:r>
              <a:rPr lang="en-US" dirty="0" smtClean="0"/>
              <a:t>the original Nicene </a:t>
            </a:r>
            <a:r>
              <a:rPr lang="en-US" dirty="0" smtClean="0"/>
              <a:t>Creed</a:t>
            </a:r>
          </a:p>
          <a:p>
            <a:pPr lvl="1"/>
            <a:r>
              <a:rPr lang="en-US" dirty="0" smtClean="0"/>
              <a:t>F</a:t>
            </a:r>
            <a:r>
              <a:rPr lang="en-US" dirty="0" smtClean="0"/>
              <a:t>ixed </a:t>
            </a:r>
            <a:r>
              <a:rPr lang="en-US" dirty="0" smtClean="0"/>
              <a:t>Easter </a:t>
            </a:r>
            <a:r>
              <a:rPr lang="en-US" dirty="0" smtClean="0"/>
              <a:t>date</a:t>
            </a:r>
          </a:p>
          <a:p>
            <a:pPr lvl="1"/>
            <a:r>
              <a:rPr lang="en-US" dirty="0" smtClean="0"/>
              <a:t>Recognized </a:t>
            </a:r>
            <a:r>
              <a:rPr lang="en-US" dirty="0" smtClean="0"/>
              <a:t>primacy of the sees of Rome, Alexandria and Antioch </a:t>
            </a:r>
            <a:endParaRPr lang="en-US" dirty="0" smtClean="0"/>
          </a:p>
          <a:p>
            <a:pPr lvl="1"/>
            <a:r>
              <a:rPr lang="en-US" dirty="0" smtClean="0"/>
              <a:t>Granted </a:t>
            </a:r>
            <a:r>
              <a:rPr lang="en-US" dirty="0" smtClean="0"/>
              <a:t>the See of Jerusalem a position of honor</a:t>
            </a:r>
            <a:r>
              <a:rPr lang="en-US" dirty="0" smtClean="0"/>
              <a:t>.</a:t>
            </a:r>
          </a:p>
          <a:p>
            <a:endParaRPr lang="en-US" dirty="0"/>
          </a:p>
        </p:txBody>
      </p:sp>
    </p:spTree>
  </p:cSld>
  <p:clrMapOvr>
    <a:masterClrMapping/>
  </p:clrMapOvr>
  <mc:AlternateContent xmlns:mc="http://schemas.openxmlformats.org/markup-compatibility/2006">
    <mc:Choice xmlns="" xmlns:p14="http://schemas.microsoft.com/office/powerpoint/2010/main" Requires="p14">
      <p:transition spd="slow">
        <p14:ripple/>
      </p:transition>
    </mc:Choice>
    <mc:Fallback>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http://www.catholica.com.au/ianstake/images/Nicaea_Map_400x418.jpg"/>
          <p:cNvPicPr>
            <a:picLocks noChangeAspect="1" noChangeArrowheads="1"/>
          </p:cNvPicPr>
          <p:nvPr/>
        </p:nvPicPr>
        <p:blipFill>
          <a:blip r:embed="rId2" cstate="print"/>
          <a:srcRect b="20930"/>
          <a:stretch>
            <a:fillRect/>
          </a:stretch>
        </p:blipFill>
        <p:spPr bwMode="auto">
          <a:xfrm>
            <a:off x="6008498" y="990600"/>
            <a:ext cx="3135502" cy="2590800"/>
          </a:xfrm>
          <a:prstGeom prst="rect">
            <a:avLst/>
          </a:prstGeom>
          <a:noFill/>
        </p:spPr>
      </p:pic>
      <p:sp>
        <p:nvSpPr>
          <p:cNvPr id="2" name="Title 1"/>
          <p:cNvSpPr>
            <a:spLocks noGrp="1"/>
          </p:cNvSpPr>
          <p:nvPr>
            <p:ph type="title"/>
          </p:nvPr>
        </p:nvSpPr>
        <p:spPr/>
        <p:txBody>
          <a:bodyPr/>
          <a:lstStyle/>
          <a:p>
            <a:r>
              <a:rPr lang="en-US" dirty="0" smtClean="0"/>
              <a:t>Council of Constantinople (</a:t>
            </a:r>
            <a:r>
              <a:rPr lang="en-US" dirty="0" smtClean="0"/>
              <a:t>381 AD)</a:t>
            </a:r>
            <a:endParaRPr lang="en-US" dirty="0"/>
          </a:p>
        </p:txBody>
      </p:sp>
      <p:sp>
        <p:nvSpPr>
          <p:cNvPr id="3" name="Content Placeholder 2"/>
          <p:cNvSpPr>
            <a:spLocks noGrp="1"/>
          </p:cNvSpPr>
          <p:nvPr>
            <p:ph idx="1"/>
          </p:nvPr>
        </p:nvSpPr>
        <p:spPr/>
        <p:txBody>
          <a:bodyPr/>
          <a:lstStyle/>
          <a:p>
            <a:r>
              <a:rPr lang="en-US" dirty="0" smtClean="0">
                <a:hlinkClick r:id="rId3"/>
              </a:rPr>
              <a:t>Canons </a:t>
            </a:r>
            <a:r>
              <a:rPr lang="en-US" dirty="0" smtClean="0"/>
              <a:t>(7)</a:t>
            </a:r>
          </a:p>
          <a:p>
            <a:r>
              <a:rPr lang="en-US" dirty="0" smtClean="0"/>
              <a:t>Major Canons:</a:t>
            </a:r>
          </a:p>
          <a:p>
            <a:pPr lvl="1"/>
            <a:r>
              <a:rPr lang="en-US" dirty="0" smtClean="0"/>
              <a:t>Condemnation </a:t>
            </a:r>
            <a:r>
              <a:rPr lang="en-US" dirty="0" smtClean="0"/>
              <a:t>of all shades of </a:t>
            </a:r>
            <a:r>
              <a:rPr lang="en-US" u="sng" dirty="0" err="1" smtClean="0"/>
              <a:t>Arianism</a:t>
            </a:r>
            <a:r>
              <a:rPr lang="en-US" dirty="0" smtClean="0"/>
              <a:t>, and also of </a:t>
            </a:r>
            <a:r>
              <a:rPr lang="en-US" u="sng" dirty="0" err="1" smtClean="0"/>
              <a:t>Macedonianism</a:t>
            </a:r>
            <a:r>
              <a:rPr lang="en-US" dirty="0" smtClean="0"/>
              <a:t> and </a:t>
            </a:r>
            <a:r>
              <a:rPr lang="en-US" u="sng" dirty="0" err="1" smtClean="0"/>
              <a:t>Apollinarianism</a:t>
            </a:r>
            <a:r>
              <a:rPr lang="en-US" dirty="0" smtClean="0"/>
              <a:t>.</a:t>
            </a:r>
          </a:p>
          <a:p>
            <a:pPr lvl="1"/>
            <a:r>
              <a:rPr lang="en-US" dirty="0" smtClean="0"/>
              <a:t>Declared </a:t>
            </a:r>
            <a:r>
              <a:rPr lang="en-US" dirty="0" smtClean="0"/>
              <a:t>that Christ is </a:t>
            </a:r>
            <a:r>
              <a:rPr lang="en-US" i="1" dirty="0" smtClean="0"/>
              <a:t>"born of the Father before all </a:t>
            </a:r>
            <a:r>
              <a:rPr lang="en-US" i="1" dirty="0" smtClean="0"/>
              <a:t>time“</a:t>
            </a:r>
          </a:p>
          <a:p>
            <a:pPr lvl="1"/>
            <a:r>
              <a:rPr lang="en-US" dirty="0" smtClean="0"/>
              <a:t>A</a:t>
            </a:r>
            <a:r>
              <a:rPr lang="en-US" dirty="0" smtClean="0"/>
              <a:t>dded to the </a:t>
            </a:r>
            <a:r>
              <a:rPr lang="en-US" dirty="0" smtClean="0"/>
              <a:t>Nicene Creed in regard to the Holy Spirit</a:t>
            </a:r>
            <a:r>
              <a:rPr lang="en-US" dirty="0" smtClean="0"/>
              <a:t>.</a:t>
            </a:r>
          </a:p>
          <a:p>
            <a:pPr lvl="1"/>
            <a:r>
              <a:rPr lang="en-US" dirty="0" smtClean="0"/>
              <a:t>Granted the Bishop </a:t>
            </a:r>
            <a:r>
              <a:rPr lang="en-US" dirty="0" smtClean="0"/>
              <a:t>of </a:t>
            </a:r>
            <a:r>
              <a:rPr lang="en-US" dirty="0" smtClean="0"/>
              <a:t>Constantinople the </a:t>
            </a:r>
            <a:r>
              <a:rPr lang="en-US" dirty="0" smtClean="0"/>
              <a:t>prerogative of </a:t>
            </a:r>
            <a:r>
              <a:rPr lang="en-US" dirty="0" smtClean="0"/>
              <a:t>honor </a:t>
            </a:r>
            <a:r>
              <a:rPr lang="en-US" dirty="0" smtClean="0"/>
              <a:t>after the Bishop of Rome because Constantinople is </a:t>
            </a:r>
            <a:r>
              <a:rPr lang="en-US" dirty="0" smtClean="0"/>
              <a:t>‘New Rome’.</a:t>
            </a:r>
          </a:p>
          <a:p>
            <a:pPr lvl="2"/>
            <a:r>
              <a:rPr lang="en-US" dirty="0" smtClean="0"/>
              <a:t>Demoted </a:t>
            </a:r>
            <a:r>
              <a:rPr lang="en-US" dirty="0" smtClean="0"/>
              <a:t>the patriarchs of Antioch and Alexandria</a:t>
            </a:r>
          </a:p>
          <a:p>
            <a:endParaRPr lang="en-US" dirty="0"/>
          </a:p>
        </p:txBody>
      </p:sp>
    </p:spTree>
  </p:cSld>
  <p:clrMapOvr>
    <a:masterClrMapping/>
  </p:clrMapOvr>
  <mc:AlternateContent xmlns:mc="http://schemas.openxmlformats.org/markup-compatibility/2006">
    <mc:Choice xmlns="" xmlns:p14="http://schemas.microsoft.com/office/powerpoint/2010/main" Requires="p14">
      <p:transition spd="slow">
        <p14:ripple/>
      </p:transition>
    </mc:Choice>
    <mc:Fallback>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http://www.ephesus.us/images/map_ephesus.jpg"/>
          <p:cNvPicPr>
            <a:picLocks noChangeAspect="1" noChangeArrowheads="1"/>
          </p:cNvPicPr>
          <p:nvPr/>
        </p:nvPicPr>
        <p:blipFill>
          <a:blip r:embed="rId2" cstate="print"/>
          <a:srcRect/>
          <a:stretch>
            <a:fillRect/>
          </a:stretch>
        </p:blipFill>
        <p:spPr bwMode="auto">
          <a:xfrm>
            <a:off x="6038850" y="0"/>
            <a:ext cx="3105150" cy="2524126"/>
          </a:xfrm>
          <a:prstGeom prst="rect">
            <a:avLst/>
          </a:prstGeom>
          <a:noFill/>
        </p:spPr>
      </p:pic>
      <p:sp>
        <p:nvSpPr>
          <p:cNvPr id="2" name="Title 1"/>
          <p:cNvSpPr>
            <a:spLocks noGrp="1"/>
          </p:cNvSpPr>
          <p:nvPr>
            <p:ph type="title"/>
          </p:nvPr>
        </p:nvSpPr>
        <p:spPr/>
        <p:txBody>
          <a:bodyPr/>
          <a:lstStyle/>
          <a:p>
            <a:r>
              <a:rPr lang="en-US" dirty="0" smtClean="0"/>
              <a:t>Council of </a:t>
            </a:r>
            <a:r>
              <a:rPr lang="en-US" dirty="0" smtClean="0"/>
              <a:t>Ephesus (431 AD)</a:t>
            </a:r>
            <a:endParaRPr lang="en-US" dirty="0"/>
          </a:p>
        </p:txBody>
      </p:sp>
      <p:sp>
        <p:nvSpPr>
          <p:cNvPr id="3" name="Content Placeholder 2"/>
          <p:cNvSpPr>
            <a:spLocks noGrp="1"/>
          </p:cNvSpPr>
          <p:nvPr>
            <p:ph idx="1"/>
          </p:nvPr>
        </p:nvSpPr>
        <p:spPr/>
        <p:txBody>
          <a:bodyPr/>
          <a:lstStyle/>
          <a:p>
            <a:r>
              <a:rPr lang="en-US" dirty="0" smtClean="0">
                <a:hlinkClick r:id="rId3"/>
              </a:rPr>
              <a:t>Canons </a:t>
            </a:r>
            <a:r>
              <a:rPr lang="en-US" dirty="0" smtClean="0"/>
              <a:t>(8)</a:t>
            </a:r>
          </a:p>
          <a:p>
            <a:r>
              <a:rPr lang="en-US" dirty="0" smtClean="0"/>
              <a:t>Major Canons:</a:t>
            </a:r>
          </a:p>
          <a:p>
            <a:pPr lvl="1"/>
            <a:r>
              <a:rPr lang="en-US" dirty="0" smtClean="0"/>
              <a:t>Denounced </a:t>
            </a:r>
            <a:r>
              <a:rPr lang="en-US" u="sng" dirty="0" smtClean="0"/>
              <a:t>Nestorius</a:t>
            </a:r>
            <a:r>
              <a:rPr lang="en-US" dirty="0" smtClean="0"/>
              <a:t>' teaching as erroneous and decreed that Jesus was one person, not two separate people: complete God and complete man, with a rational soul and body. </a:t>
            </a:r>
            <a:endParaRPr lang="en-US" dirty="0" smtClean="0"/>
          </a:p>
          <a:p>
            <a:pPr lvl="1"/>
            <a:r>
              <a:rPr lang="en-US" dirty="0" smtClean="0"/>
              <a:t>The </a:t>
            </a:r>
            <a:r>
              <a:rPr lang="en-US" dirty="0" smtClean="0"/>
              <a:t>Virgin Mary was to be called </a:t>
            </a:r>
            <a:r>
              <a:rPr lang="en-US" i="1" u="sng" dirty="0" err="1" smtClean="0"/>
              <a:t>Theotokos</a:t>
            </a:r>
            <a:r>
              <a:rPr lang="en-US" i="1" u="sng" dirty="0" smtClean="0"/>
              <a:t>,</a:t>
            </a:r>
            <a:r>
              <a:rPr lang="en-US" dirty="0" smtClean="0"/>
              <a:t> </a:t>
            </a:r>
            <a:r>
              <a:rPr lang="en-US" dirty="0" smtClean="0"/>
              <a:t>a Greek word that means </a:t>
            </a:r>
            <a:r>
              <a:rPr lang="en-US" i="1" dirty="0" smtClean="0"/>
              <a:t>"God-bearer" </a:t>
            </a:r>
            <a:r>
              <a:rPr lang="en-US" dirty="0" smtClean="0"/>
              <a:t>(the one who gave birth to God</a:t>
            </a:r>
            <a:r>
              <a:rPr lang="en-US" dirty="0" smtClean="0"/>
              <a:t>).</a:t>
            </a:r>
          </a:p>
          <a:p>
            <a:pPr lvl="2"/>
            <a:r>
              <a:rPr lang="en-US" dirty="0" smtClean="0"/>
              <a:t>Nestorius suggested the title </a:t>
            </a:r>
            <a:r>
              <a:rPr lang="en-US" i="1" dirty="0" err="1" smtClean="0"/>
              <a:t>Christotokos</a:t>
            </a:r>
            <a:r>
              <a:rPr lang="en-US" dirty="0" smtClean="0"/>
              <a:t> </a:t>
            </a:r>
            <a:r>
              <a:rPr lang="en-US" dirty="0" smtClean="0"/>
              <a:t>("Christ-bearer“)</a:t>
            </a:r>
          </a:p>
        </p:txBody>
      </p:sp>
    </p:spTree>
  </p:cSld>
  <p:clrMapOvr>
    <a:masterClrMapping/>
  </p:clrMapOvr>
  <mc:AlternateContent xmlns:mc="http://schemas.openxmlformats.org/markup-compatibility/2006">
    <mc:Choice xmlns="" xmlns:p14="http://schemas.microsoft.com/office/powerpoint/2010/main" Requires="p14">
      <p:transition spd="slow">
        <p14:ripple/>
      </p:transition>
    </mc:Choice>
    <mc:Fallback>
      <p:transition spd="slow">
        <p:fade/>
      </p:transition>
    </mc:Fallback>
  </mc:AlternateContent>
  <p:timing>
    <p:tnLst>
      <p:par>
        <p:cTn id="1" dur="indefinite" restart="never" nodeType="tmRoot"/>
      </p:par>
    </p:tnLst>
  </p:timing>
</p:sld>
</file>

<file path=ppt/theme/theme1.xml><?xml version="1.0" encoding="utf-8"?>
<a:theme xmlns:a="http://schemas.openxmlformats.org/drawingml/2006/main" name="candles">
  <a:themeElements>
    <a:clrScheme name="Office Theme 1">
      <a:dk1>
        <a:srgbClr val="272776"/>
      </a:dk1>
      <a:lt1>
        <a:srgbClr val="F3F1E4"/>
      </a:lt1>
      <a:dk2>
        <a:srgbClr val="272776"/>
      </a:dk2>
      <a:lt2>
        <a:srgbClr val="808080"/>
      </a:lt2>
      <a:accent1>
        <a:srgbClr val="99CCFF"/>
      </a:accent1>
      <a:accent2>
        <a:srgbClr val="CCCCFF"/>
      </a:accent2>
      <a:accent3>
        <a:srgbClr val="F8F7EF"/>
      </a:accent3>
      <a:accent4>
        <a:srgbClr val="202064"/>
      </a:accent4>
      <a:accent5>
        <a:srgbClr val="CAE2FF"/>
      </a:accent5>
      <a:accent6>
        <a:srgbClr val="B9B9E7"/>
      </a:accent6>
      <a:hlink>
        <a:srgbClr val="3333CC"/>
      </a:hlink>
      <a:folHlink>
        <a:srgbClr val="AF67FF"/>
      </a:folHlink>
    </a:clrScheme>
    <a:fontScheme name="Office Theme">
      <a:majorFont>
        <a:latin typeface="Century Gothic"/>
        <a:ea typeface=""/>
        <a:cs typeface=""/>
      </a:majorFont>
      <a:minorFont>
        <a:latin typeface="Century Gothic"/>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Office Theme 1">
        <a:dk1>
          <a:srgbClr val="272776"/>
        </a:dk1>
        <a:lt1>
          <a:srgbClr val="F3F1E4"/>
        </a:lt1>
        <a:dk2>
          <a:srgbClr val="272776"/>
        </a:dk2>
        <a:lt2>
          <a:srgbClr val="808080"/>
        </a:lt2>
        <a:accent1>
          <a:srgbClr val="99CCFF"/>
        </a:accent1>
        <a:accent2>
          <a:srgbClr val="CCCCFF"/>
        </a:accent2>
        <a:accent3>
          <a:srgbClr val="F8F7EF"/>
        </a:accent3>
        <a:accent4>
          <a:srgbClr val="202064"/>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Office Theme 2">
        <a:dk1>
          <a:srgbClr val="272776"/>
        </a:dk1>
        <a:lt1>
          <a:srgbClr val="F3F1E4"/>
        </a:lt1>
        <a:dk2>
          <a:srgbClr val="272776"/>
        </a:dk2>
        <a:lt2>
          <a:srgbClr val="777777"/>
        </a:lt2>
        <a:accent1>
          <a:srgbClr val="B8CFFB"/>
        </a:accent1>
        <a:accent2>
          <a:srgbClr val="DF8F74"/>
        </a:accent2>
        <a:accent3>
          <a:srgbClr val="F8F7EF"/>
        </a:accent3>
        <a:accent4>
          <a:srgbClr val="202064"/>
        </a:accent4>
        <a:accent5>
          <a:srgbClr val="D8E4FD"/>
        </a:accent5>
        <a:accent6>
          <a:srgbClr val="CA8168"/>
        </a:accent6>
        <a:hlink>
          <a:srgbClr val="7F97C2"/>
        </a:hlink>
        <a:folHlink>
          <a:srgbClr val="8BBE8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candles</Template>
  <TotalTime>1604</TotalTime>
  <Words>1061</Words>
  <Application>Microsoft Office PowerPoint</Application>
  <PresentationFormat>On-screen Show (4:3)</PresentationFormat>
  <Paragraphs>104</Paragraphs>
  <Slides>15</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15</vt:i4>
      </vt:variant>
    </vt:vector>
  </HeadingPairs>
  <TitlesOfParts>
    <vt:vector size="21" baseType="lpstr">
      <vt:lpstr>Arial</vt:lpstr>
      <vt:lpstr>Script MT Bold</vt:lpstr>
      <vt:lpstr>Century Gothic</vt:lpstr>
      <vt:lpstr>Bodoni MT</vt:lpstr>
      <vt:lpstr>Calibri</vt:lpstr>
      <vt:lpstr>candles</vt:lpstr>
      <vt:lpstr>Holy Tradition (Part 2)</vt:lpstr>
      <vt:lpstr>Holy Tradition (Part 1)</vt:lpstr>
      <vt:lpstr>The Outward Forms of Holy Tradition</vt:lpstr>
      <vt:lpstr>The Ecumenical Councils</vt:lpstr>
      <vt:lpstr>The Ecumenical Councils</vt:lpstr>
      <vt:lpstr>Infallibility of Ecumenical Councils</vt:lpstr>
      <vt:lpstr>Council of Nicaea (325 AD)</vt:lpstr>
      <vt:lpstr>Council of Constantinople (381 AD)</vt:lpstr>
      <vt:lpstr>Council of Ephesus (431 AD)</vt:lpstr>
      <vt:lpstr>Council of Chalcedon (451 AD)</vt:lpstr>
      <vt:lpstr>Last Three Councils</vt:lpstr>
      <vt:lpstr>Local/Provincial Councils</vt:lpstr>
      <vt:lpstr>Local/Provincial Councils</vt:lpstr>
      <vt:lpstr>Holy Synod of the Coptic Orthodox Church</vt:lpstr>
      <vt:lpstr>The Outward Forms of Holy Tradition</vt:lpstr>
    </vt:vector>
  </TitlesOfParts>
  <Company>Real EC</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Liturgical Life: Christ in the Church Hymns</dc:title>
  <dc:creator>Gerges Gad</dc:creator>
  <cp:lastModifiedBy>Gerges Gad</cp:lastModifiedBy>
  <cp:revision>178</cp:revision>
  <dcterms:created xsi:type="dcterms:W3CDTF">2009-11-19T04:34:36Z</dcterms:created>
  <dcterms:modified xsi:type="dcterms:W3CDTF">2013-06-01T21:55:09Z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TC300001741033</vt:lpwstr>
  </property>
</Properties>
</file>