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1"/>
  </p:sldMasterIdLst>
  <p:sldIdLst>
    <p:sldId id="256" r:id="rId2"/>
    <p:sldId id="257" r:id="rId3"/>
    <p:sldId id="258" r:id="rId4"/>
    <p:sldId id="259" r:id="rId5"/>
    <p:sldId id="274" r:id="rId6"/>
    <p:sldId id="262" r:id="rId7"/>
    <p:sldId id="263" r:id="rId8"/>
    <p:sldId id="264" r:id="rId9"/>
    <p:sldId id="265" r:id="rId10"/>
    <p:sldId id="266" r:id="rId11"/>
    <p:sldId id="267" r:id="rId12"/>
    <p:sldId id="268" r:id="rId13"/>
    <p:sldId id="269" r:id="rId14"/>
    <p:sldId id="270" r:id="rId15"/>
    <p:sldId id="271" r:id="rId16"/>
    <p:sldId id="273" r:id="rId17"/>
    <p:sldId id="27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8" d="100"/>
          <a:sy n="78" d="100"/>
        </p:scale>
        <p:origin x="-1062" y="1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54A21B23-E9FC-B748-A8BB-972E102DAA35}" type="datetimeFigureOut">
              <a:rPr lang="en-US" smtClean="0"/>
              <a:t>5/25/2013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5EBD5AB2-B79A-934D-8D3D-021E7FEE5F27}"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A21B23-E9FC-B748-A8BB-972E102DAA35}" type="datetimeFigureOut">
              <a:rPr lang="en-US" smtClean="0"/>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BD5AB2-B79A-934D-8D3D-021E7FEE5F2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A21B23-E9FC-B748-A8BB-972E102DAA35}" type="datetimeFigureOut">
              <a:rPr lang="en-US" smtClean="0"/>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BD5AB2-B79A-934D-8D3D-021E7FEE5F2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A21B23-E9FC-B748-A8BB-972E102DAA35}" type="datetimeFigureOut">
              <a:rPr lang="en-US" smtClean="0"/>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BD5AB2-B79A-934D-8D3D-021E7FEE5F2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4A21B23-E9FC-B748-A8BB-972E102DAA35}" type="datetimeFigureOut">
              <a:rPr lang="en-US" smtClean="0"/>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5EBD5AB2-B79A-934D-8D3D-021E7FEE5F2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4A21B23-E9FC-B748-A8BB-972E102DAA35}" type="datetimeFigureOut">
              <a:rPr lang="en-US" smtClean="0"/>
              <a:t>5/25/2013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BD5AB2-B79A-934D-8D3D-021E7FEE5F2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4A21B23-E9FC-B748-A8BB-972E102DAA35}" type="datetimeFigureOut">
              <a:rPr lang="en-US" smtClean="0"/>
              <a:t>5/25/2013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BD5AB2-B79A-934D-8D3D-021E7FEE5F2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4A21B23-E9FC-B748-A8BB-972E102DAA35}" type="datetimeFigureOut">
              <a:rPr lang="en-US" smtClean="0"/>
              <a:t>5/25/2013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BD5AB2-B79A-934D-8D3D-021E7FEE5F2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A21B23-E9FC-B748-A8BB-972E102DAA35}" type="datetimeFigureOut">
              <a:rPr lang="en-US" smtClean="0"/>
              <a:t>5/25/2013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BD5AB2-B79A-934D-8D3D-021E7FEE5F2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4A21B23-E9FC-B748-A8BB-972E102DAA35}" type="datetimeFigureOut">
              <a:rPr lang="en-US" smtClean="0"/>
              <a:t>5/25/2013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BD5AB2-B79A-934D-8D3D-021E7FEE5F2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4A21B23-E9FC-B748-A8BB-972E102DAA35}" type="datetimeFigureOut">
              <a:rPr lang="en-US" smtClean="0"/>
              <a:t>5/25/2013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BD5AB2-B79A-934D-8D3D-021E7FEE5F2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4A21B23-E9FC-B748-A8BB-972E102DAA35}" type="datetimeFigureOut">
              <a:rPr lang="en-US" smtClean="0"/>
              <a:t>5/25/2013</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EBD5AB2-B79A-934D-8D3D-021E7FEE5F27}"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a:t>
            </a:r>
            <a:r>
              <a:rPr lang="en-US" dirty="0" smtClean="0"/>
              <a:t>City of Light</a:t>
            </a:r>
            <a:endParaRPr lang="en-US" dirty="0"/>
          </a:p>
        </p:txBody>
      </p:sp>
      <p:sp>
        <p:nvSpPr>
          <p:cNvPr id="3" name="Subtitle 2"/>
          <p:cNvSpPr>
            <a:spLocks noGrp="1"/>
          </p:cNvSpPr>
          <p:nvPr>
            <p:ph type="subTitle" idx="1"/>
          </p:nvPr>
        </p:nvSpPr>
        <p:spPr/>
        <p:txBody>
          <a:bodyPr/>
          <a:lstStyle/>
          <a:p>
            <a:r>
              <a:rPr lang="en-US" dirty="0" smtClean="0"/>
              <a:t>5.26.13</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Its members will bear the Lord</a:t>
            </a:r>
            <a:endParaRPr lang="en-US" dirty="0"/>
          </a:p>
        </p:txBody>
      </p:sp>
      <p:sp>
        <p:nvSpPr>
          <p:cNvPr id="3" name="Content Placeholder 2"/>
          <p:cNvSpPr>
            <a:spLocks noGrp="1"/>
          </p:cNvSpPr>
          <p:nvPr>
            <p:ph idx="1"/>
          </p:nvPr>
        </p:nvSpPr>
        <p:spPr>
          <a:xfrm>
            <a:off x="457200" y="1600199"/>
            <a:ext cx="8229600" cy="5065433"/>
          </a:xfrm>
        </p:spPr>
        <p:txBody>
          <a:bodyPr>
            <a:normAutofit lnSpcReduction="10000"/>
          </a:bodyPr>
          <a:lstStyle/>
          <a:p>
            <a:pPr algn="just"/>
            <a:r>
              <a:rPr lang="en-US" dirty="0" smtClean="0"/>
              <a:t>“Who are these who fly like a cloud, And like doves to their roosts?” (</a:t>
            </a:r>
            <a:r>
              <a:rPr lang="en-US" dirty="0" smtClean="0"/>
              <a:t>Isaiah </a:t>
            </a:r>
            <a:r>
              <a:rPr lang="en-US" dirty="0" smtClean="0"/>
              <a:t>60:8)</a:t>
            </a:r>
          </a:p>
          <a:p>
            <a:pPr algn="just"/>
            <a:r>
              <a:rPr lang="en-US" dirty="0" smtClean="0"/>
              <a:t>“Then the sign of the Son of Man will appear in heaven, and then all the tribes of the earth will mourn, and they will see the Son of Man coming on the clouds of heaven with power and great glory.” (</a:t>
            </a:r>
            <a:r>
              <a:rPr lang="en-US" dirty="0" smtClean="0"/>
              <a:t>Matthew </a:t>
            </a:r>
            <a:r>
              <a:rPr lang="en-US" dirty="0" smtClean="0"/>
              <a:t>24:30)</a:t>
            </a:r>
          </a:p>
          <a:p>
            <a:pPr algn="just"/>
            <a:r>
              <a:rPr lang="en-US" dirty="0" smtClean="0"/>
              <a:t>“I have compared you, my love, To my filly among Pharaoh's chariots. Your cheeks are lovely with ornaments, Your neck with chains of gold.” </a:t>
            </a:r>
            <a:r>
              <a:rPr lang="en-US" dirty="0" smtClean="0"/>
              <a:t>(</a:t>
            </a:r>
            <a:r>
              <a:rPr lang="en-US" dirty="0" smtClean="0"/>
              <a:t>Song of Sons</a:t>
            </a:r>
            <a:r>
              <a:rPr lang="en-US" dirty="0" smtClean="0"/>
              <a:t> </a:t>
            </a:r>
            <a:r>
              <a:rPr lang="en-US" dirty="0" smtClean="0"/>
              <a:t>1:9-10)</a:t>
            </a:r>
          </a:p>
          <a:p>
            <a:pPr lvl="1" algn="just"/>
            <a:r>
              <a:rPr lang="en-US" dirty="0" smtClean="0"/>
              <a:t>We are to carry the Lord to the world</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Glorified</a:t>
            </a:r>
            <a:endParaRPr lang="en-US" dirty="0"/>
          </a:p>
        </p:txBody>
      </p:sp>
      <p:sp>
        <p:nvSpPr>
          <p:cNvPr id="3" name="Content Placeholder 2"/>
          <p:cNvSpPr>
            <a:spLocks noGrp="1"/>
          </p:cNvSpPr>
          <p:nvPr>
            <p:ph idx="1"/>
          </p:nvPr>
        </p:nvSpPr>
        <p:spPr>
          <a:xfrm>
            <a:off x="457200" y="1600199"/>
            <a:ext cx="8229600" cy="4954185"/>
          </a:xfrm>
        </p:spPr>
        <p:txBody>
          <a:bodyPr>
            <a:normAutofit fontScale="92500"/>
          </a:bodyPr>
          <a:lstStyle/>
          <a:p>
            <a:pPr marL="651510" indent="-514350">
              <a:buNone/>
            </a:pPr>
            <a:r>
              <a:rPr lang="en-US" dirty="0" smtClean="0"/>
              <a:t>1. God uses all to build His kingdom</a:t>
            </a:r>
          </a:p>
          <a:p>
            <a:pPr marL="971550" lvl="1" indent="-514350"/>
            <a:r>
              <a:rPr lang="en-US" dirty="0" smtClean="0"/>
              <a:t>“The sons of foreigners shall build up your walls, And their kings shall minister to you; For in My wrath I struck you, But in My favor I have had mercy on you. Therefore your gates shall be open continually; They shall not be shut day or night, That men may bring to you the wealth of the Gentiles, And their kings in procession.” (</a:t>
            </a:r>
            <a:r>
              <a:rPr lang="en-US" dirty="0" smtClean="0"/>
              <a:t>Isaiah </a:t>
            </a:r>
            <a:r>
              <a:rPr lang="en-US" dirty="0" smtClean="0"/>
              <a:t>60:10-11)</a:t>
            </a:r>
          </a:p>
          <a:p>
            <a:pPr marL="971550" lvl="1" indent="-514350"/>
            <a:r>
              <a:rPr lang="en-US" dirty="0" smtClean="0"/>
              <a:t>Refers to King Cyrus who ordered the return of the captives and gave Nehemiah all he needed to rebuild Jerusalem</a:t>
            </a:r>
          </a:p>
          <a:p>
            <a:pPr marL="971550" lvl="1" indent="-514350"/>
            <a:r>
              <a:rPr lang="en-US" dirty="0" smtClean="0"/>
              <a:t>God can use foreigners or enemies to build His kingdom (Pharaoh, Cyrus, Herod, etc.)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Glorified</a:t>
            </a:r>
            <a:endParaRPr lang="en-US" dirty="0"/>
          </a:p>
        </p:txBody>
      </p:sp>
      <p:sp>
        <p:nvSpPr>
          <p:cNvPr id="3" name="Content Placeholder 2"/>
          <p:cNvSpPr>
            <a:spLocks noGrp="1"/>
          </p:cNvSpPr>
          <p:nvPr>
            <p:ph idx="1"/>
          </p:nvPr>
        </p:nvSpPr>
        <p:spPr/>
        <p:txBody>
          <a:bodyPr/>
          <a:lstStyle/>
          <a:p>
            <a:pPr>
              <a:buNone/>
            </a:pPr>
            <a:r>
              <a:rPr lang="en-US" dirty="0" smtClean="0"/>
              <a:t>2. Salvation will be reserved for the Church</a:t>
            </a:r>
          </a:p>
          <a:p>
            <a:pPr lvl="1"/>
            <a:r>
              <a:rPr lang="en-US" dirty="0" smtClean="0"/>
              <a:t>“For the nation and kingdom which will not serve you shall perish, And those nations shall be utterly ruined.” (</a:t>
            </a:r>
            <a:r>
              <a:rPr lang="en-US" dirty="0" smtClean="0"/>
              <a:t>Isaiah </a:t>
            </a:r>
            <a:r>
              <a:rPr lang="en-US" dirty="0" smtClean="0"/>
              <a:t>60:12)</a:t>
            </a:r>
          </a:p>
          <a:p>
            <a:pPr lvl="1"/>
            <a:r>
              <a:rPr lang="en-US" i="1" dirty="0" smtClean="0"/>
              <a:t>“There is no salvation outside the church.” </a:t>
            </a:r>
            <a:r>
              <a:rPr lang="en-US" i="1" dirty="0" smtClean="0"/>
              <a:t/>
            </a:r>
            <a:br>
              <a:rPr lang="en-US" i="1" dirty="0" smtClean="0"/>
            </a:br>
            <a:r>
              <a:rPr lang="en-US" i="1" dirty="0" smtClean="0"/>
              <a:t>		--</a:t>
            </a:r>
            <a:r>
              <a:rPr lang="en-US" dirty="0" smtClean="0"/>
              <a:t>(St</a:t>
            </a:r>
            <a:r>
              <a:rPr lang="en-US" dirty="0" smtClean="0"/>
              <a:t>. Cyprian of Carthage)</a:t>
            </a:r>
          </a:p>
          <a:p>
            <a:pPr lvl="1"/>
            <a:r>
              <a:rPr lang="en-US" dirty="0" smtClean="0"/>
              <a:t>Noah’s Ark</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Glorified</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3. Its adversities will act as witnesses to their holiness</a:t>
            </a:r>
          </a:p>
          <a:p>
            <a:pPr lvl="1" algn="just"/>
            <a:r>
              <a:rPr lang="en-US" dirty="0" smtClean="0"/>
              <a:t>“Also the sons of those who afflicted you shall come bowing to you, And all those who despised you shall fall prostrate at the soles of your feet; And they shall call you The City of the Lord, Zion of the Holy One of Israel.” (</a:t>
            </a:r>
            <a:r>
              <a:rPr lang="en-US" dirty="0" smtClean="0"/>
              <a:t>Isaiah </a:t>
            </a:r>
            <a:r>
              <a:rPr lang="en-US" dirty="0" smtClean="0"/>
              <a:t>60:14)</a:t>
            </a:r>
          </a:p>
          <a:p>
            <a:pPr lvl="1" algn="just"/>
            <a:r>
              <a:rPr lang="en-US" dirty="0" smtClean="0"/>
              <a:t>“…stand fast in one spirit, with one mind striving together for the faith of the gospel</a:t>
            </a:r>
            <a:r>
              <a:rPr lang="en-US" dirty="0" smtClean="0"/>
              <a:t>, </a:t>
            </a:r>
            <a:r>
              <a:rPr lang="en-US" dirty="0" smtClean="0"/>
              <a:t>and not in any way terrified by your adversaries, which is to them a proof of perdition, but to you of salvation, and that from God.” </a:t>
            </a:r>
            <a:r>
              <a:rPr lang="en-US" dirty="0" smtClean="0"/>
              <a:t>(Philippians </a:t>
            </a:r>
            <a:r>
              <a:rPr lang="en-US" dirty="0" smtClean="0"/>
              <a:t>1:27-28)</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Glorified</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4. Joy will be everlasting</a:t>
            </a:r>
          </a:p>
          <a:p>
            <a:pPr lvl="1" algn="just"/>
            <a:r>
              <a:rPr lang="en-US" dirty="0" smtClean="0"/>
              <a:t>“Whereas you have been forsaken and hated, So that no one went through you, I will make you an eternal excellence, A joy of many generations. You shall drink the milk of the Gentiles, And milk the breast of kings; You shall know that I, the Lord, am your Savior and your Redeemer, the Mighty One of Jacob.” (</a:t>
            </a:r>
            <a:r>
              <a:rPr lang="en-US" dirty="0" smtClean="0"/>
              <a:t>Isaiah </a:t>
            </a:r>
            <a:r>
              <a:rPr lang="en-US" dirty="0" smtClean="0"/>
              <a:t>60:15-16)</a:t>
            </a:r>
          </a:p>
          <a:p>
            <a:pPr lvl="1" algn="just"/>
            <a:r>
              <a:rPr lang="en-US" dirty="0" smtClean="0"/>
              <a:t>The Lord will be her provider and support</a:t>
            </a:r>
          </a:p>
          <a:p>
            <a:pPr lvl="1" algn="just"/>
            <a:r>
              <a:rPr lang="en-US" dirty="0" smtClean="0"/>
              <a:t>Not only in heaven</a:t>
            </a:r>
          </a:p>
          <a:p>
            <a:pPr lvl="2" algn="just"/>
            <a:r>
              <a:rPr lang="en-US" dirty="0" smtClean="0"/>
              <a:t>“Rejoice in the Lord always. Again I will say, rejoice!” (Phil. 4:4)</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Glorified</a:t>
            </a:r>
            <a:endParaRPr lang="en-US" dirty="0"/>
          </a:p>
        </p:txBody>
      </p:sp>
      <p:sp>
        <p:nvSpPr>
          <p:cNvPr id="3" name="Content Placeholder 2"/>
          <p:cNvSpPr>
            <a:spLocks noGrp="1"/>
          </p:cNvSpPr>
          <p:nvPr>
            <p:ph idx="1"/>
          </p:nvPr>
        </p:nvSpPr>
        <p:spPr/>
        <p:txBody>
          <a:bodyPr>
            <a:normAutofit/>
          </a:bodyPr>
          <a:lstStyle/>
          <a:p>
            <a:pPr>
              <a:buNone/>
            </a:pPr>
            <a:r>
              <a:rPr lang="en-US" dirty="0" smtClean="0"/>
              <a:t>5. Glory will be better-than-imagined</a:t>
            </a:r>
          </a:p>
          <a:p>
            <a:pPr lvl="1"/>
            <a:r>
              <a:rPr lang="en-US" dirty="0" smtClean="0"/>
              <a:t>“Instead of bronze I will bring gold, Instead of iron I will bring silver, Instead of wood, bronze, And instead of stones, iron.” (</a:t>
            </a:r>
            <a:r>
              <a:rPr lang="en-US" dirty="0" smtClean="0"/>
              <a:t>Isaiah </a:t>
            </a:r>
            <a:r>
              <a:rPr lang="en-US" dirty="0" smtClean="0"/>
              <a:t>60:17)</a:t>
            </a:r>
          </a:p>
          <a:p>
            <a:pPr lvl="1"/>
            <a:r>
              <a:rPr lang="en-US" dirty="0" smtClean="0"/>
              <a:t>The temple was made with better-than-necessary materials</a:t>
            </a:r>
          </a:p>
          <a:p>
            <a:pPr lvl="1"/>
            <a:r>
              <a:rPr lang="en-US" dirty="0" smtClean="0"/>
              <a:t>“Eye has not seen, nor ear heard, nor have entered into the heart of man the things which God has prepared for those who love Him.” (1 Cor. 2:9)</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Exalted Power of God will be Enjoyed</a:t>
            </a:r>
            <a:endParaRPr lang="en-US" dirty="0"/>
          </a:p>
        </p:txBody>
      </p:sp>
      <p:sp>
        <p:nvSpPr>
          <p:cNvPr id="3" name="Content Placeholder 2"/>
          <p:cNvSpPr>
            <a:spLocks noGrp="1"/>
          </p:cNvSpPr>
          <p:nvPr>
            <p:ph idx="1"/>
          </p:nvPr>
        </p:nvSpPr>
        <p:spPr/>
        <p:txBody>
          <a:bodyPr/>
          <a:lstStyle/>
          <a:p>
            <a:r>
              <a:rPr lang="en-US" dirty="0" smtClean="0"/>
              <a:t>“A little one shall become a thousand, And a small one a strong nation. I, the Lord, will hasten it in its time.” (Is. 60:22)</a:t>
            </a:r>
          </a:p>
          <a:p>
            <a:pPr lvl="1"/>
            <a:r>
              <a:rPr lang="en-US" dirty="0" smtClean="0"/>
              <a:t>David </a:t>
            </a:r>
            <a:r>
              <a:rPr lang="en-US" dirty="0" smtClean="0"/>
              <a:t>and </a:t>
            </a:r>
            <a:r>
              <a:rPr lang="en-US" dirty="0" smtClean="0"/>
              <a:t>Goliath</a:t>
            </a:r>
          </a:p>
          <a:p>
            <a:pPr lvl="1"/>
            <a:r>
              <a:rPr lang="en-US" dirty="0" smtClean="0"/>
              <a:t>Esther</a:t>
            </a:r>
          </a:p>
          <a:p>
            <a:pPr lvl="1"/>
            <a:r>
              <a:rPr lang="en-US" dirty="0" smtClean="0"/>
              <a:t>Joseph</a:t>
            </a:r>
          </a:p>
          <a:p>
            <a:r>
              <a:rPr lang="en-US" dirty="0" smtClean="0"/>
              <a:t>Victory is </a:t>
            </a:r>
            <a:r>
              <a:rPr lang="en-US" dirty="0" smtClean="0"/>
              <a:t>ours, </a:t>
            </a:r>
            <a:r>
              <a:rPr lang="en-US" dirty="0" smtClean="0"/>
              <a:t>but its complete revelation will be in its time.</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City of Light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Source of Enlightenment</a:t>
            </a:r>
          </a:p>
          <a:p>
            <a:r>
              <a:rPr lang="en-US" dirty="0" smtClean="0"/>
              <a:t>Attractive</a:t>
            </a:r>
          </a:p>
          <a:p>
            <a:r>
              <a:rPr lang="en-US" dirty="0" smtClean="0"/>
              <a:t>Honored</a:t>
            </a:r>
          </a:p>
          <a:p>
            <a:r>
              <a:rPr lang="en-US" dirty="0" smtClean="0"/>
              <a:t>God-bearers</a:t>
            </a:r>
          </a:p>
          <a:p>
            <a:r>
              <a:rPr lang="en-US" dirty="0" smtClean="0"/>
              <a:t>Glorified</a:t>
            </a:r>
          </a:p>
          <a:p>
            <a:pPr marL="1042416" lvl="1" indent="-457200">
              <a:buFont typeface="+mj-lt"/>
              <a:buAutoNum type="arabicPeriod"/>
            </a:pPr>
            <a:r>
              <a:rPr lang="en-US" dirty="0" smtClean="0"/>
              <a:t>God will us all to build His kingdom</a:t>
            </a:r>
          </a:p>
          <a:p>
            <a:pPr marL="1042416" lvl="1" indent="-457200">
              <a:buFont typeface="+mj-lt"/>
              <a:buAutoNum type="arabicPeriod"/>
            </a:pPr>
            <a:r>
              <a:rPr lang="en-US" dirty="0" smtClean="0"/>
              <a:t>Salvation is reserved for the Church</a:t>
            </a:r>
          </a:p>
          <a:p>
            <a:pPr marL="1042416" lvl="1" indent="-457200">
              <a:buFont typeface="+mj-lt"/>
              <a:buAutoNum type="arabicPeriod"/>
            </a:pPr>
            <a:r>
              <a:rPr lang="en-US" dirty="0" smtClean="0"/>
              <a:t>Adversaries will witness to their holiness</a:t>
            </a:r>
          </a:p>
          <a:p>
            <a:pPr marL="1042416" lvl="1" indent="-457200">
              <a:buFont typeface="+mj-lt"/>
              <a:buAutoNum type="arabicPeriod"/>
            </a:pPr>
            <a:r>
              <a:rPr lang="en-US" dirty="0" smtClean="0"/>
              <a:t>Joy will be everlasting</a:t>
            </a:r>
          </a:p>
          <a:p>
            <a:pPr marL="1042416" lvl="1" indent="-457200">
              <a:buFont typeface="+mj-lt"/>
              <a:buAutoNum type="arabicPeriod"/>
            </a:pPr>
            <a:r>
              <a:rPr lang="en-US" dirty="0" smtClean="0"/>
              <a:t>Glory will be better-than-imagined</a:t>
            </a:r>
          </a:p>
          <a:p>
            <a:r>
              <a:rPr lang="en-US" dirty="0" smtClean="0"/>
              <a:t>Enjoy the exalted power of God</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Setting</a:t>
            </a:r>
            <a:endParaRPr lang="en-US" dirty="0"/>
          </a:p>
        </p:txBody>
      </p:sp>
      <p:sp>
        <p:nvSpPr>
          <p:cNvPr id="3" name="Content Placeholder 2"/>
          <p:cNvSpPr>
            <a:spLocks noGrp="1"/>
          </p:cNvSpPr>
          <p:nvPr>
            <p:ph idx="1"/>
          </p:nvPr>
        </p:nvSpPr>
        <p:spPr/>
        <p:txBody>
          <a:bodyPr>
            <a:normAutofit/>
          </a:bodyPr>
          <a:lstStyle/>
          <a:p>
            <a:r>
              <a:rPr lang="en-US" dirty="0" smtClean="0"/>
              <a:t>“So </a:t>
            </a:r>
            <a:r>
              <a:rPr lang="en-US" dirty="0" smtClean="0">
                <a:solidFill>
                  <a:srgbClr val="FFFF00"/>
                </a:solidFill>
              </a:rPr>
              <a:t>truth fails</a:t>
            </a:r>
            <a:r>
              <a:rPr lang="en-US" dirty="0" smtClean="0"/>
              <a:t>, And </a:t>
            </a:r>
            <a:r>
              <a:rPr lang="en-US" dirty="0" smtClean="0">
                <a:solidFill>
                  <a:srgbClr val="FFFF00"/>
                </a:solidFill>
              </a:rPr>
              <a:t>he who departs from evil makes himself a prey</a:t>
            </a:r>
            <a:r>
              <a:rPr lang="en-US" dirty="0" smtClean="0"/>
              <a:t>. Then the Lord saw it, and it displeased Him that there was no justice.” (</a:t>
            </a:r>
            <a:r>
              <a:rPr lang="en-US" dirty="0" smtClean="0"/>
              <a:t>Isaiah </a:t>
            </a:r>
            <a:r>
              <a:rPr lang="en-US" dirty="0" smtClean="0"/>
              <a:t>59:15)</a:t>
            </a:r>
          </a:p>
          <a:p>
            <a:pPr lvl="1"/>
            <a:r>
              <a:rPr lang="en-US" dirty="0" smtClean="0"/>
              <a:t>Demoralization of man and his debased condition</a:t>
            </a:r>
          </a:p>
          <a:p>
            <a:pPr lvl="2"/>
            <a:r>
              <a:rPr lang="en-US" dirty="0" smtClean="0"/>
              <a:t>Ex: Homosexuality; Relativism</a:t>
            </a:r>
          </a:p>
          <a:p>
            <a:pPr lvl="1"/>
            <a:r>
              <a:rPr lang="en-US" dirty="0" smtClean="0"/>
              <a:t>Those who depart from evil and seek righteousness are preyed upon.</a:t>
            </a:r>
          </a:p>
          <a:p>
            <a:pPr lvl="1"/>
            <a:endParaRPr lang="en-US" dirty="0" smtClean="0"/>
          </a:p>
          <a:p>
            <a:pPr lvl="1"/>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Setting</a:t>
            </a:r>
            <a:endParaRPr lang="en-US" dirty="0"/>
          </a:p>
        </p:txBody>
      </p:sp>
      <p:sp>
        <p:nvSpPr>
          <p:cNvPr id="3" name="Content Placeholder 2"/>
          <p:cNvSpPr>
            <a:spLocks noGrp="1"/>
          </p:cNvSpPr>
          <p:nvPr>
            <p:ph idx="1"/>
          </p:nvPr>
        </p:nvSpPr>
        <p:spPr/>
        <p:txBody>
          <a:bodyPr>
            <a:normAutofit/>
          </a:bodyPr>
          <a:lstStyle/>
          <a:p>
            <a:pPr algn="just"/>
            <a:r>
              <a:rPr lang="en-US" dirty="0" smtClean="0"/>
              <a:t>“He saw that there was no man, and wondered that there was </a:t>
            </a:r>
            <a:r>
              <a:rPr lang="en-US" dirty="0" smtClean="0">
                <a:solidFill>
                  <a:srgbClr val="FFFF00"/>
                </a:solidFill>
              </a:rPr>
              <a:t>no intercessor</a:t>
            </a:r>
            <a:r>
              <a:rPr lang="en-US" dirty="0" smtClean="0"/>
              <a:t>; Therefore </a:t>
            </a:r>
            <a:r>
              <a:rPr lang="en-US" dirty="0" smtClean="0">
                <a:solidFill>
                  <a:srgbClr val="FFFF00"/>
                </a:solidFill>
              </a:rPr>
              <a:t>His own arm brought salvation for Him</a:t>
            </a:r>
            <a:r>
              <a:rPr lang="en-US" dirty="0" smtClean="0"/>
              <a:t>; And His own righteousness, it sustained Him.” </a:t>
            </a:r>
            <a:br>
              <a:rPr lang="en-US" dirty="0" smtClean="0"/>
            </a:br>
            <a:r>
              <a:rPr lang="en-US" dirty="0" smtClean="0"/>
              <a:t>(</a:t>
            </a:r>
            <a:r>
              <a:rPr lang="en-US" dirty="0" smtClean="0"/>
              <a:t>Isaiah </a:t>
            </a:r>
            <a:r>
              <a:rPr lang="en-US" dirty="0" smtClean="0"/>
              <a:t>59:16)</a:t>
            </a:r>
          </a:p>
          <a:p>
            <a:pPr lvl="1" algn="just"/>
            <a:r>
              <a:rPr lang="en-US" dirty="0" smtClean="0"/>
              <a:t>The Lord is a victorious warrior</a:t>
            </a:r>
          </a:p>
          <a:p>
            <a:pPr lvl="1" algn="just"/>
            <a:r>
              <a:rPr lang="en-US" dirty="0" smtClean="0"/>
              <a:t>“</a:t>
            </a:r>
            <a:r>
              <a:rPr lang="en-US" dirty="0" smtClean="0">
                <a:solidFill>
                  <a:srgbClr val="FFFF00"/>
                </a:solidFill>
              </a:rPr>
              <a:t>The Lord shall go forth like a mighty man</a:t>
            </a:r>
            <a:r>
              <a:rPr lang="en-US" dirty="0" smtClean="0"/>
              <a:t>; He shall stir up His zeal like a man of war. He shall cry out, yes, shout aloud; He shall prevail against His enemies.” (</a:t>
            </a:r>
            <a:r>
              <a:rPr lang="en-US" dirty="0" smtClean="0"/>
              <a:t>Isaiah </a:t>
            </a:r>
            <a:r>
              <a:rPr lang="en-US" dirty="0" smtClean="0"/>
              <a:t>42:13)</a:t>
            </a:r>
          </a:p>
          <a:p>
            <a:pPr lvl="1"/>
            <a:r>
              <a:rPr lang="en-US" dirty="0" smtClean="0"/>
              <a:t>The Lord Jesus is the victor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Church is the City of Light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“Arise, shine; </a:t>
            </a:r>
            <a:r>
              <a:rPr lang="en-US" dirty="0" smtClean="0">
                <a:solidFill>
                  <a:srgbClr val="FFFF00"/>
                </a:solidFill>
              </a:rPr>
              <a:t>For your light has come! </a:t>
            </a:r>
            <a:r>
              <a:rPr lang="en-US" dirty="0" smtClean="0"/>
              <a:t>And the glory of the Lord is </a:t>
            </a:r>
            <a:r>
              <a:rPr lang="en-US" dirty="0" smtClean="0">
                <a:solidFill>
                  <a:srgbClr val="FFFF00"/>
                </a:solidFill>
              </a:rPr>
              <a:t>risen upon you</a:t>
            </a:r>
            <a:r>
              <a:rPr lang="en-US" dirty="0" smtClean="0"/>
              <a:t>. For behold, the darkness shall cover the earth, and deep darkness the people; But the Lord will arise over you, and </a:t>
            </a:r>
            <a:r>
              <a:rPr lang="en-US" dirty="0" smtClean="0">
                <a:solidFill>
                  <a:srgbClr val="FFFF00"/>
                </a:solidFill>
              </a:rPr>
              <a:t>His glory will be seen upon you</a:t>
            </a:r>
            <a:r>
              <a:rPr lang="en-US" dirty="0" smtClean="0"/>
              <a:t>.” (</a:t>
            </a:r>
            <a:r>
              <a:rPr lang="en-US" dirty="0" smtClean="0"/>
              <a:t>Isaiah </a:t>
            </a:r>
            <a:r>
              <a:rPr lang="en-US" dirty="0" smtClean="0"/>
              <a:t>60:1-2)</a:t>
            </a:r>
          </a:p>
          <a:p>
            <a:pPr lvl="1"/>
            <a:r>
              <a:rPr lang="en-US" dirty="0" smtClean="0"/>
              <a:t>Jews return from captivity was likened to resurrection</a:t>
            </a:r>
          </a:p>
          <a:p>
            <a:r>
              <a:rPr lang="en-US" dirty="0" smtClean="0"/>
              <a:t>The Lord demands that the NT church enjoy the life and light of her Redeemer</a:t>
            </a:r>
          </a:p>
          <a:p>
            <a:pPr lvl="1"/>
            <a:r>
              <a:rPr lang="en-US" dirty="0" smtClean="0"/>
              <a:t>“And the glory which You gave Me I have given them, that they may be one just as We are one: I in them, and You in Me; that they may be made perfect in one, and that the world may know that You have sent Me, and have loved them as You have loved Me.” (</a:t>
            </a:r>
            <a:r>
              <a:rPr lang="en-US" dirty="0" smtClean="0"/>
              <a:t>John </a:t>
            </a:r>
            <a:r>
              <a:rPr lang="en-US" dirty="0" smtClean="0"/>
              <a:t>17:22-23)</a:t>
            </a:r>
          </a:p>
          <a:p>
            <a:pPr lvl="1"/>
            <a:r>
              <a:rPr lang="en-US" dirty="0" smtClean="0"/>
              <a:t>“I am the light of the world.” (</a:t>
            </a:r>
            <a:r>
              <a:rPr lang="en-US" dirty="0" smtClean="0"/>
              <a:t>John </a:t>
            </a:r>
            <a:r>
              <a:rPr lang="en-US" dirty="0" smtClean="0"/>
              <a:t>8:12)</a:t>
            </a:r>
          </a:p>
          <a:p>
            <a:pPr lvl="1"/>
            <a:r>
              <a:rPr lang="en-US" dirty="0" smtClean="0"/>
              <a:t>“You are the light of the world.” (</a:t>
            </a:r>
            <a:r>
              <a:rPr lang="en-US" dirty="0" smtClean="0"/>
              <a:t>Matthew </a:t>
            </a:r>
            <a:r>
              <a:rPr lang="en-US" dirty="0" smtClean="0"/>
              <a:t>5:14)</a:t>
            </a:r>
          </a:p>
          <a:p>
            <a:pPr lvl="1"/>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Characteristics of the Church</a:t>
            </a:r>
            <a:endParaRPr lang="en-US" dirty="0"/>
          </a:p>
        </p:txBody>
      </p:sp>
      <p:sp>
        <p:nvSpPr>
          <p:cNvPr id="3" name="Content Placeholder 2"/>
          <p:cNvSpPr>
            <a:spLocks noGrp="1"/>
          </p:cNvSpPr>
          <p:nvPr>
            <p:ph idx="1"/>
          </p:nvPr>
        </p:nvSpPr>
        <p:spPr/>
        <p:txBody>
          <a:bodyPr/>
          <a:lstStyle/>
          <a:p>
            <a:r>
              <a:rPr lang="en-US" dirty="0" smtClean="0"/>
              <a:t>Source of Enlightenment</a:t>
            </a:r>
          </a:p>
          <a:p>
            <a:r>
              <a:rPr lang="en-US" dirty="0" smtClean="0"/>
              <a:t>Attractive</a:t>
            </a:r>
          </a:p>
          <a:p>
            <a:r>
              <a:rPr lang="en-US" dirty="0" smtClean="0"/>
              <a:t>Honored</a:t>
            </a:r>
          </a:p>
          <a:p>
            <a:r>
              <a:rPr lang="en-US" dirty="0" smtClean="0"/>
              <a:t>God-bearers</a:t>
            </a:r>
          </a:p>
          <a:p>
            <a:r>
              <a:rPr lang="en-US" dirty="0" smtClean="0"/>
              <a:t>Glorified</a:t>
            </a:r>
          </a:p>
          <a:p>
            <a:r>
              <a:rPr lang="en-US" dirty="0" smtClean="0"/>
              <a:t>Enjoy the exalted power of God</a:t>
            </a:r>
          </a:p>
          <a:p>
            <a:endParaRPr lang="en-US" dirty="0" smtClean="0"/>
          </a:p>
          <a:p>
            <a:endParaRPr lang="en-US" dirty="0" smtClean="0"/>
          </a:p>
          <a:p>
            <a:endParaRPr lang="en-US"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 of Enlightenment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Church administers the Mystery of Enlightenment</a:t>
            </a:r>
          </a:p>
          <a:p>
            <a:r>
              <a:rPr lang="en-US" dirty="0" smtClean="0"/>
              <a:t>“For behold, the darkness shall cover the earth, And deep darkness the people; But the Lord will arise over you, And His glory will be seen upon you.” (</a:t>
            </a:r>
            <a:r>
              <a:rPr lang="en-US" dirty="0" smtClean="0"/>
              <a:t>Isaiah </a:t>
            </a:r>
            <a:r>
              <a:rPr lang="en-US" dirty="0" smtClean="0"/>
              <a:t>60:2)</a:t>
            </a:r>
          </a:p>
          <a:p>
            <a:r>
              <a:rPr lang="en-US" i="1" dirty="0" smtClean="0"/>
              <a:t>“As </a:t>
            </a:r>
            <a:r>
              <a:rPr lang="en-US" i="1" dirty="0" smtClean="0"/>
              <a:t>we get baptized, we are enlightened; and being enlightened, we get adopted; and as being adopted, we are consummated</a:t>
            </a:r>
            <a:r>
              <a:rPr lang="en-US" i="1" dirty="0" smtClean="0"/>
              <a:t>.” </a:t>
            </a:r>
            <a:r>
              <a:rPr lang="en-US" dirty="0" smtClean="0"/>
              <a:t>(St. Clement of Alexandria)</a:t>
            </a:r>
          </a:p>
          <a:p>
            <a:r>
              <a:rPr lang="en-US" dirty="0" smtClean="0"/>
              <a:t>We should strive not to willingly turn back to darkness</a:t>
            </a:r>
          </a:p>
          <a:p>
            <a:pPr lvl="1"/>
            <a:r>
              <a:rPr lang="en-US" dirty="0" smtClean="0"/>
              <a:t>“Let your light so shine before 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 of Enlightenment	</a:t>
            </a:r>
            <a:endParaRPr lang="en-US" dirty="0"/>
          </a:p>
        </p:txBody>
      </p:sp>
      <p:sp>
        <p:nvSpPr>
          <p:cNvPr id="3" name="Content Placeholder 2"/>
          <p:cNvSpPr>
            <a:spLocks noGrp="1"/>
          </p:cNvSpPr>
          <p:nvPr>
            <p:ph idx="1"/>
          </p:nvPr>
        </p:nvSpPr>
        <p:spPr>
          <a:xfrm>
            <a:off x="457200" y="1600199"/>
            <a:ext cx="8229600" cy="5037621"/>
          </a:xfrm>
        </p:spPr>
        <p:txBody>
          <a:bodyPr>
            <a:normAutofit fontScale="92500" lnSpcReduction="20000"/>
          </a:bodyPr>
          <a:lstStyle/>
          <a:p>
            <a:r>
              <a:rPr lang="en-US" dirty="0" smtClean="0"/>
              <a:t>“For behold, the darkness shall cover the earth, </a:t>
            </a:r>
            <a:r>
              <a:rPr lang="en-US" dirty="0" smtClean="0">
                <a:solidFill>
                  <a:srgbClr val="FFFF00"/>
                </a:solidFill>
              </a:rPr>
              <a:t>And deep darkness </a:t>
            </a:r>
            <a:r>
              <a:rPr lang="en-US" dirty="0" smtClean="0"/>
              <a:t>the people; But the Lord will arise over you, And His glory will be seen upon you.” (</a:t>
            </a:r>
            <a:r>
              <a:rPr lang="en-US" dirty="0" smtClean="0"/>
              <a:t>Isaiah </a:t>
            </a:r>
            <a:r>
              <a:rPr lang="en-US" dirty="0" smtClean="0"/>
              <a:t>60:2)</a:t>
            </a:r>
          </a:p>
          <a:p>
            <a:r>
              <a:rPr lang="en-US" dirty="0" smtClean="0"/>
              <a:t>“deep darkness”</a:t>
            </a:r>
          </a:p>
          <a:p>
            <a:pPr lvl="1"/>
            <a:r>
              <a:rPr lang="en-US" dirty="0" smtClean="0"/>
              <a:t>“Then the Lord said to Moses, Stretch out your hand toward heaven, that there may be darkness over the land of Egypt, darkness which may even be felt…But all the children of Israel had light in their dwellings.”</a:t>
            </a:r>
            <a:br>
              <a:rPr lang="en-US" dirty="0" smtClean="0"/>
            </a:br>
            <a:r>
              <a:rPr lang="en-US" dirty="0" smtClean="0"/>
              <a:t> (</a:t>
            </a:r>
            <a:r>
              <a:rPr lang="en-US" dirty="0" smtClean="0"/>
              <a:t>Exo</a:t>
            </a:r>
            <a:r>
              <a:rPr lang="en-US" dirty="0" smtClean="0"/>
              <a:t>dus</a:t>
            </a:r>
            <a:r>
              <a:rPr lang="en-US" dirty="0" smtClean="0"/>
              <a:t> </a:t>
            </a:r>
            <a:r>
              <a:rPr lang="en-US" dirty="0" smtClean="0"/>
              <a:t>10:21,23)</a:t>
            </a:r>
          </a:p>
          <a:p>
            <a:r>
              <a:rPr lang="en-US" dirty="0" smtClean="0"/>
              <a:t>When the world becomes so sad and filled with darkness and </a:t>
            </a:r>
            <a:r>
              <a:rPr lang="en-US" dirty="0" smtClean="0"/>
              <a:t>cruelty, </a:t>
            </a:r>
            <a:r>
              <a:rPr lang="en-US" dirty="0" smtClean="0"/>
              <a:t>the Church becomes a very pleasant place.</a:t>
            </a:r>
          </a:p>
          <a:p>
            <a:r>
              <a:rPr lang="en-US" dirty="0" smtClean="0"/>
              <a:t>What is the duty of the Church?</a:t>
            </a:r>
          </a:p>
          <a:p>
            <a:pPr lvl="1"/>
            <a:r>
              <a:rPr lang="en-US" dirty="0" smtClean="0"/>
              <a:t>“Arise, shine!” (</a:t>
            </a:r>
            <a:r>
              <a:rPr lang="en-US" dirty="0" smtClean="0"/>
              <a:t>Isaiah </a:t>
            </a:r>
            <a:r>
              <a:rPr lang="en-US" dirty="0" smtClean="0"/>
              <a:t>60:1)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Attractive</a:t>
            </a:r>
            <a:endParaRPr lang="en-US" dirty="0"/>
          </a:p>
        </p:txBody>
      </p:sp>
      <p:sp>
        <p:nvSpPr>
          <p:cNvPr id="3" name="Content Placeholder 2"/>
          <p:cNvSpPr>
            <a:spLocks noGrp="1"/>
          </p:cNvSpPr>
          <p:nvPr>
            <p:ph idx="1"/>
          </p:nvPr>
        </p:nvSpPr>
        <p:spPr>
          <a:xfrm>
            <a:off x="457200" y="1600200"/>
            <a:ext cx="8229600" cy="4917102"/>
          </a:xfrm>
        </p:spPr>
        <p:txBody>
          <a:bodyPr>
            <a:normAutofit fontScale="92500" lnSpcReduction="10000"/>
          </a:bodyPr>
          <a:lstStyle/>
          <a:p>
            <a:r>
              <a:rPr lang="en-US" dirty="0" smtClean="0"/>
              <a:t>“The Gentiles shall come to your light, And kings to the brightness of your rising.” (</a:t>
            </a:r>
            <a:r>
              <a:rPr lang="en-US" dirty="0" smtClean="0"/>
              <a:t>Isaiah </a:t>
            </a:r>
            <a:r>
              <a:rPr lang="en-US" dirty="0" smtClean="0"/>
              <a:t>60:3)</a:t>
            </a:r>
          </a:p>
          <a:p>
            <a:r>
              <a:rPr lang="en-US" dirty="0" smtClean="0"/>
              <a:t>The glory of the City is attractive</a:t>
            </a:r>
          </a:p>
          <a:p>
            <a:pPr lvl="1"/>
            <a:r>
              <a:rPr lang="en-US" dirty="0" smtClean="0"/>
              <a:t>“A city on a hill cannot be hidden.” (Matt. 5:14)</a:t>
            </a:r>
          </a:p>
          <a:p>
            <a:r>
              <a:rPr lang="en-US" dirty="0" smtClean="0"/>
              <a:t>Those who join the </a:t>
            </a:r>
            <a:r>
              <a:rPr lang="en-US" dirty="0" smtClean="0"/>
              <a:t>Body </a:t>
            </a:r>
            <a:r>
              <a:rPr lang="en-US" dirty="0" smtClean="0"/>
              <a:t>of Christ will intend to bring honor and glory to Him</a:t>
            </a:r>
          </a:p>
          <a:p>
            <a:pPr lvl="1"/>
            <a:r>
              <a:rPr lang="en-US" dirty="0" smtClean="0"/>
              <a:t>Our greatest services and gifts we offer to the Church are not accepted as a sacrifice to God unless He is glorified in them.</a:t>
            </a:r>
          </a:p>
          <a:p>
            <a:pPr lvl="1"/>
            <a:r>
              <a:rPr lang="en-US" dirty="0" smtClean="0"/>
              <a:t>“But you are a chosen generation, a royal priesthood, a holy nation, His own special people, that you may proclaim the praises of Him who called you out of darkness into His marvelous light.” (1 </a:t>
            </a:r>
            <a:r>
              <a:rPr lang="en-US" dirty="0" smtClean="0"/>
              <a:t>Peter </a:t>
            </a:r>
            <a:r>
              <a:rPr lang="en-US" dirty="0" smtClean="0"/>
              <a:t>2:9)</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Honored</a:t>
            </a:r>
            <a:endParaRPr lang="en-US" dirty="0"/>
          </a:p>
        </p:txBody>
      </p:sp>
      <p:sp>
        <p:nvSpPr>
          <p:cNvPr id="3" name="Content Placeholder 2"/>
          <p:cNvSpPr>
            <a:spLocks noGrp="1"/>
          </p:cNvSpPr>
          <p:nvPr>
            <p:ph idx="1"/>
          </p:nvPr>
        </p:nvSpPr>
        <p:spPr>
          <a:xfrm>
            <a:off x="457200" y="1417638"/>
            <a:ext cx="8394192" cy="5093245"/>
          </a:xfrm>
        </p:spPr>
        <p:txBody>
          <a:bodyPr>
            <a:normAutofit fontScale="92500" lnSpcReduction="10000"/>
          </a:bodyPr>
          <a:lstStyle/>
          <a:p>
            <a:r>
              <a:rPr lang="en-US" dirty="0" smtClean="0"/>
              <a:t>“Then you shall see and become radiant, And your heart shall swell with joy; Because the abundance of the sea shall be turned to you, The wealth of the Gentiles shall come to you</a:t>
            </a:r>
            <a:r>
              <a:rPr lang="en-US" dirty="0" smtClean="0"/>
              <a:t>. </a:t>
            </a:r>
            <a:r>
              <a:rPr lang="en-US" dirty="0" smtClean="0">
                <a:solidFill>
                  <a:srgbClr val="FFFF00"/>
                </a:solidFill>
              </a:rPr>
              <a:t>The </a:t>
            </a:r>
            <a:r>
              <a:rPr lang="en-US" dirty="0" smtClean="0">
                <a:solidFill>
                  <a:srgbClr val="FFFF00"/>
                </a:solidFill>
              </a:rPr>
              <a:t>multitude of camels shall cover your land</a:t>
            </a:r>
            <a:r>
              <a:rPr lang="en-US" dirty="0" smtClean="0"/>
              <a:t>, The dromedaries of </a:t>
            </a:r>
            <a:r>
              <a:rPr lang="en-US" dirty="0" err="1" smtClean="0"/>
              <a:t>Midian</a:t>
            </a:r>
            <a:r>
              <a:rPr lang="en-US" dirty="0" smtClean="0"/>
              <a:t> and </a:t>
            </a:r>
            <a:r>
              <a:rPr lang="en-US" dirty="0" err="1" smtClean="0"/>
              <a:t>Ephah</a:t>
            </a:r>
            <a:r>
              <a:rPr lang="en-US" dirty="0" smtClean="0"/>
              <a:t>; All those from Sheba shall come; They shall bring </a:t>
            </a:r>
            <a:r>
              <a:rPr lang="en-US" dirty="0" smtClean="0">
                <a:solidFill>
                  <a:srgbClr val="FFFF00"/>
                </a:solidFill>
              </a:rPr>
              <a:t>gold and incense</a:t>
            </a:r>
            <a:r>
              <a:rPr lang="en-US" dirty="0" smtClean="0"/>
              <a:t>, And they shall proclaim the praises of the Lord.” (</a:t>
            </a:r>
            <a:r>
              <a:rPr lang="en-US" dirty="0" smtClean="0"/>
              <a:t>Isaiah </a:t>
            </a:r>
            <a:r>
              <a:rPr lang="en-US" dirty="0" smtClean="0"/>
              <a:t>60:5-6)</a:t>
            </a:r>
          </a:p>
          <a:p>
            <a:pPr lvl="1"/>
            <a:r>
              <a:rPr lang="en-US" dirty="0" smtClean="0"/>
              <a:t>Gold and incense to be used not for trading and honoring</a:t>
            </a:r>
          </a:p>
          <a:p>
            <a:r>
              <a:rPr lang="en-US" dirty="0" smtClean="0"/>
              <a:t>Our sacrifices are our life, bodies, and energies</a:t>
            </a:r>
          </a:p>
          <a:p>
            <a:pPr lvl="1"/>
            <a:r>
              <a:rPr lang="en-US" dirty="0" smtClean="0"/>
              <a:t>“I beseech you therefore, brethren, by the mercies of God, that you present your bodies a living sacrifice, holy, acceptable to God, which is your reasonable service.” (</a:t>
            </a:r>
            <a:r>
              <a:rPr lang="en-US" dirty="0" smtClean="0"/>
              <a:t>Romans </a:t>
            </a:r>
            <a:r>
              <a:rPr lang="en-US" dirty="0" smtClean="0"/>
              <a:t>12:1)</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ヒラギノ丸ゴ Pro W4"/>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ＭＳ 明朝"/>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Apex.thmx</Template>
  <TotalTime>628</TotalTime>
  <Words>1479</Words>
  <Application>Microsoft Office PowerPoint</Application>
  <PresentationFormat>On-screen Show (4:3)</PresentationFormat>
  <Paragraphs>101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Apex</vt:lpstr>
      <vt:lpstr>The City of Light</vt:lpstr>
      <vt:lpstr>The Setting</vt:lpstr>
      <vt:lpstr>The Setting</vt:lpstr>
      <vt:lpstr>The Church is the City of Light</vt:lpstr>
      <vt:lpstr>Characteristics of the Church</vt:lpstr>
      <vt:lpstr>Source of Enlightenment </vt:lpstr>
      <vt:lpstr>Source of Enlightenment </vt:lpstr>
      <vt:lpstr>Attractive</vt:lpstr>
      <vt:lpstr>Honored</vt:lpstr>
      <vt:lpstr>Its members will bear the Lord</vt:lpstr>
      <vt:lpstr>Glorified</vt:lpstr>
      <vt:lpstr>Glorified</vt:lpstr>
      <vt:lpstr>Glorified</vt:lpstr>
      <vt:lpstr>Glorified</vt:lpstr>
      <vt:lpstr>Glorified</vt:lpstr>
      <vt:lpstr>Exalted Power of God will be Enjoyed</vt:lpstr>
      <vt:lpstr>The City of Light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City of Light</dc:title>
  <dc:creator>James Gendi</dc:creator>
  <cp:lastModifiedBy>Awad, Peter(DCA)</cp:lastModifiedBy>
  <cp:revision>10</cp:revision>
  <dcterms:created xsi:type="dcterms:W3CDTF">2013-05-25T05:04:34Z</dcterms:created>
  <dcterms:modified xsi:type="dcterms:W3CDTF">2013-05-26T03:59:24Z</dcterms:modified>
</cp:coreProperties>
</file>