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80" r:id="rId1"/>
  </p:sldMasterIdLst>
  <p:notesMasterIdLst>
    <p:notesMasterId r:id="rId26"/>
  </p:notesMasterIdLst>
  <p:sldIdLst>
    <p:sldId id="256" r:id="rId2"/>
    <p:sldId id="299" r:id="rId3"/>
    <p:sldId id="310" r:id="rId4"/>
    <p:sldId id="275" r:id="rId5"/>
    <p:sldId id="309" r:id="rId6"/>
    <p:sldId id="305" r:id="rId7"/>
    <p:sldId id="306" r:id="rId8"/>
    <p:sldId id="307" r:id="rId9"/>
    <p:sldId id="301" r:id="rId10"/>
    <p:sldId id="298" r:id="rId11"/>
    <p:sldId id="314" r:id="rId12"/>
    <p:sldId id="260" r:id="rId13"/>
    <p:sldId id="261" r:id="rId14"/>
    <p:sldId id="308" r:id="rId15"/>
    <p:sldId id="258" r:id="rId16"/>
    <p:sldId id="311" r:id="rId17"/>
    <p:sldId id="313" r:id="rId18"/>
    <p:sldId id="259" r:id="rId19"/>
    <p:sldId id="280" r:id="rId20"/>
    <p:sldId id="281" r:id="rId21"/>
    <p:sldId id="282" r:id="rId22"/>
    <p:sldId id="283" r:id="rId23"/>
    <p:sldId id="303" r:id="rId24"/>
    <p:sldId id="312" r:id="rId25"/>
  </p:sldIdLst>
  <p:sldSz cx="9144000" cy="6858000" type="screen4x3"/>
  <p:notesSz cx="6858000" cy="9144000"/>
  <p:embeddedFontLst>
    <p:embeddedFont>
      <p:font typeface="Calibri" pitchFamily="34" charset="0"/>
      <p:regular r:id="rId27"/>
      <p:bold r:id="rId28"/>
      <p:italic r:id="rId29"/>
      <p:boldItalic r:id="rId30"/>
    </p:embeddedFont>
    <p:embeddedFont>
      <p:font typeface="Bodoni MT" pitchFamily="18" charset="0"/>
      <p:regular r:id="rId31"/>
      <p:bold r:id="rId32"/>
      <p:italic r:id="rId33"/>
      <p:boldItalic r:id="rId34"/>
    </p:embeddedFont>
    <p:embeddedFont>
      <p:font typeface="Script MT Bold" pitchFamily="66" charset="0"/>
      <p:bold r:id="rId35"/>
    </p:embeddedFont>
    <p:embeddedFont>
      <p:font typeface="Century Gothic" pitchFamily="34" charset="0"/>
      <p:regular r:id="rId36"/>
      <p:bold r:id="rId37"/>
      <p:italic r:id="rId38"/>
      <p:boldItalic r:id="rId39"/>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0000"/>
    <a:srgbClr val="339966"/>
    <a:srgbClr val="006666"/>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79" autoAdjust="0"/>
    <p:restoredTop sz="90232" autoAdjust="0"/>
  </p:normalViewPr>
  <p:slideViewPr>
    <p:cSldViewPr>
      <p:cViewPr>
        <p:scale>
          <a:sx n="77" d="100"/>
          <a:sy n="77" d="100"/>
        </p:scale>
        <p:origin x="-318" y="192"/>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85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48DD21B3-C5BC-4C64-865E-197E9DC362EC}" type="datetimeFigureOut">
              <a:rPr lang="en-US"/>
              <a:pPr>
                <a:defRPr/>
              </a:pPr>
              <a:t>5/18/2013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FB0B3D0-62FB-4491-9113-C8F3134C0ED0}" type="slidenum">
              <a:rPr lang="en-US"/>
              <a:pPr>
                <a:defRPr/>
              </a:pPr>
              <a:t>‹#›</a:t>
            </a:fld>
            <a:endParaRPr lang="en-US"/>
          </a:p>
        </p:txBody>
      </p:sp>
    </p:spTree>
    <p:extLst>
      <p:ext uri="{BB962C8B-B14F-4D97-AF65-F5344CB8AC3E}">
        <p14:creationId xmlns:p14="http://schemas.microsoft.com/office/powerpoint/2010/main" val="32574566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2" descr="http://www.longsgrove.org/clientimages/47127/scrolls2.jpg"/>
          <p:cNvPicPr>
            <a:picLocks noChangeAspect="1" noChangeArrowheads="1"/>
          </p:cNvPicPr>
          <p:nvPr userDrawn="1"/>
        </p:nvPicPr>
        <p:blipFill>
          <a:blip r:embed="rId2" cstate="print">
            <a:duotone>
              <a:schemeClr val="accent3">
                <a:shade val="45000"/>
                <a:satMod val="135000"/>
              </a:schemeClr>
              <a:prstClr val="white"/>
            </a:duotone>
          </a:blip>
          <a:srcRect/>
          <a:stretch>
            <a:fillRect/>
          </a:stretch>
        </p:blipFill>
        <p:spPr bwMode="auto">
          <a:xfrm>
            <a:off x="0" y="0"/>
            <a:ext cx="9144000" cy="6839714"/>
          </a:xfrm>
          <a:prstGeom prst="rect">
            <a:avLst/>
          </a:prstGeom>
          <a:noFill/>
        </p:spPr>
      </p:pic>
      <p:sp>
        <p:nvSpPr>
          <p:cNvPr id="3074" name="Rectangle 2"/>
          <p:cNvSpPr>
            <a:spLocks noGrp="1" noChangeArrowheads="1"/>
          </p:cNvSpPr>
          <p:nvPr>
            <p:ph type="ctrTitle"/>
          </p:nvPr>
        </p:nvSpPr>
        <p:spPr>
          <a:xfrm>
            <a:off x="533400" y="2130425"/>
            <a:ext cx="7924800" cy="1470025"/>
          </a:xfrm>
        </p:spPr>
        <p:txBody>
          <a:bodyPr/>
          <a:lstStyle>
            <a:lvl1pPr>
              <a:defRPr>
                <a:latin typeface="Script MT Bold" pitchFamily="66" charset="0"/>
              </a:defRPr>
            </a:lvl1pPr>
          </a:lstStyle>
          <a:p>
            <a:r>
              <a:rPr lang="en-US" smtClean="0"/>
              <a:t>Click to edit Master title style</a:t>
            </a:r>
            <a:endParaRPr lang="en-US" dirty="0"/>
          </a:p>
        </p:txBody>
      </p:sp>
      <p:sp>
        <p:nvSpPr>
          <p:cNvPr id="3075" name="Rectangle 3"/>
          <p:cNvSpPr>
            <a:spLocks noGrp="1" noChangeArrowheads="1"/>
          </p:cNvSpPr>
          <p:nvPr>
            <p:ph type="subTitle" idx="1"/>
          </p:nvPr>
        </p:nvSpPr>
        <p:spPr>
          <a:xfrm>
            <a:off x="1371600" y="3886200"/>
            <a:ext cx="7086600" cy="1752600"/>
          </a:xfrm>
        </p:spPr>
        <p:txBody>
          <a:bodyPr/>
          <a:lstStyle>
            <a:lvl1pPr marL="0" indent="0" algn="ctr">
              <a:buFontTx/>
              <a:buNone/>
              <a:defRPr/>
            </a:lvl1pPr>
          </a:lstStyle>
          <a:p>
            <a:r>
              <a:rPr lang="en-US" smtClean="0"/>
              <a:t>Click to edit Master subtitle style</a:t>
            </a:r>
            <a:endParaRPr lang="en-US" dirty="0"/>
          </a:p>
        </p:txBody>
      </p:sp>
      <p:sp>
        <p:nvSpPr>
          <p:cNvPr id="5" name="Rectangle 4"/>
          <p:cNvSpPr>
            <a:spLocks noGrp="1" noChangeArrowheads="1"/>
          </p:cNvSpPr>
          <p:nvPr>
            <p:ph type="dt" sz="half" idx="10"/>
          </p:nvPr>
        </p:nvSpPr>
        <p:spPr/>
        <p:txBody>
          <a:bodyPr/>
          <a:lstStyle>
            <a:lvl1pPr>
              <a:defRPr/>
            </a:lvl1pPr>
          </a:lstStyle>
          <a:p>
            <a:pPr>
              <a:defRPr/>
            </a:pPr>
            <a:fld id="{C1350F82-359A-47D4-B424-F74DCD61A033}" type="datetimeFigureOut">
              <a:rPr lang="en-US"/>
              <a:pPr>
                <a:defRPr/>
              </a:pPr>
              <a:t>5/18/2013</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C7D9F03C-8BED-4408-82D2-77DF76AB4F36}" type="slidenum">
              <a:rPr lang="en-US"/>
              <a:pPr>
                <a:defRPr/>
              </a:pPr>
              <a:t>‹#›</a:t>
            </a:fld>
            <a:endParaRPr lang="en-US"/>
          </a:p>
        </p:txBody>
      </p:sp>
    </p:spTree>
    <p:extLst>
      <p:ext uri="{BB962C8B-B14F-4D97-AF65-F5344CB8AC3E}">
        <p14:creationId xmlns:p14="http://schemas.microsoft.com/office/powerpoint/2010/main" val="317780034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2940E73-66E4-4A0B-8003-9C55FC7019F1}" type="datetimeFigureOut">
              <a:rPr lang="en-US"/>
              <a:pPr>
                <a:defRPr/>
              </a:pPr>
              <a:t>5/18/2013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DE74A6D-014E-4224-9C3E-5886783CC2B0}" type="slidenum">
              <a:rPr lang="en-US"/>
              <a:pPr>
                <a:defRPr/>
              </a:pPr>
              <a:t>‹#›</a:t>
            </a:fld>
            <a:endParaRPr lang="en-US"/>
          </a:p>
        </p:txBody>
      </p:sp>
    </p:spTree>
    <p:extLst>
      <p:ext uri="{BB962C8B-B14F-4D97-AF65-F5344CB8AC3E}">
        <p14:creationId xmlns:p14="http://schemas.microsoft.com/office/powerpoint/2010/main" val="59208930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56F7E2EE-E870-4122-AF0C-5578074D02AA}" type="datetimeFigureOut">
              <a:rPr lang="en-US"/>
              <a:pPr>
                <a:defRPr/>
              </a:pPr>
              <a:t>5/18/2013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B8E2E5-6AA6-4FC9-B370-A2F6C32B0621}" type="slidenum">
              <a:rPr lang="en-US"/>
              <a:pPr>
                <a:defRPr/>
              </a:pPr>
              <a:t>‹#›</a:t>
            </a:fld>
            <a:endParaRPr lang="en-US"/>
          </a:p>
        </p:txBody>
      </p:sp>
    </p:spTree>
    <p:extLst>
      <p:ext uri="{BB962C8B-B14F-4D97-AF65-F5344CB8AC3E}">
        <p14:creationId xmlns:p14="http://schemas.microsoft.com/office/powerpoint/2010/main" val="239110747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lvl1pPr>
              <a:defRPr sz="4000">
                <a:solidFill>
                  <a:srgbClr val="500000"/>
                </a:solidFill>
                <a:latin typeface="Bodoni MT" pitchFamily="18"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95400"/>
            <a:ext cx="8229600" cy="4953000"/>
          </a:xfrm>
        </p:spPr>
        <p:txBody>
          <a:bodyPr/>
          <a:lstStyle>
            <a:lvl1pPr>
              <a:defRPr sz="2800">
                <a:solidFill>
                  <a:srgbClr val="500000"/>
                </a:solidFill>
              </a:defRPr>
            </a:lvl1pPr>
            <a:lvl2pPr>
              <a:defRPr sz="2400">
                <a:solidFill>
                  <a:srgbClr val="500000"/>
                </a:solidFill>
              </a:defRPr>
            </a:lvl2pPr>
            <a:lvl3pPr>
              <a:defRPr sz="2000">
                <a:solidFill>
                  <a:srgbClr val="500000"/>
                </a:solidFill>
              </a:defRPr>
            </a:lvl3pPr>
            <a:lvl4pPr>
              <a:defRPr sz="1800">
                <a:solidFill>
                  <a:srgbClr val="500000"/>
                </a:solidFill>
              </a:defRPr>
            </a:lvl4pPr>
            <a:lvl5pPr>
              <a:defRPr sz="1800">
                <a:solidFill>
                  <a:srgbClr val="5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fld id="{1C04EBCF-497E-4F2B-BC64-CD7D1A7A9E68}" type="datetimeFigureOut">
              <a:rPr lang="en-US"/>
              <a:pPr>
                <a:defRPr/>
              </a:pPr>
              <a:t>5/18/2013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D51616A-3E16-44EB-8482-E62371E8D6D9}" type="slidenum">
              <a:rPr lang="en-US"/>
              <a:pPr>
                <a:defRPr/>
              </a:pPr>
              <a:t>‹#›</a:t>
            </a:fld>
            <a:endParaRPr lang="en-US"/>
          </a:p>
        </p:txBody>
      </p:sp>
    </p:spTree>
    <p:extLst>
      <p:ext uri="{BB962C8B-B14F-4D97-AF65-F5344CB8AC3E}">
        <p14:creationId xmlns:p14="http://schemas.microsoft.com/office/powerpoint/2010/main" val="426829248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7672F110-5304-4B0B-8D81-4697EFC1B45A}" type="datetimeFigureOut">
              <a:rPr lang="en-US"/>
              <a:pPr>
                <a:defRPr/>
              </a:pPr>
              <a:t>5/18/2013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0353F6-E69B-4010-9A21-F9D4C636381F}" type="slidenum">
              <a:rPr lang="en-US"/>
              <a:pPr>
                <a:defRPr/>
              </a:pPr>
              <a:t>‹#›</a:t>
            </a:fld>
            <a:endParaRPr lang="en-US"/>
          </a:p>
        </p:txBody>
      </p:sp>
    </p:spTree>
    <p:extLst>
      <p:ext uri="{BB962C8B-B14F-4D97-AF65-F5344CB8AC3E}">
        <p14:creationId xmlns:p14="http://schemas.microsoft.com/office/powerpoint/2010/main" val="348995431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293D0F4-BD5D-4E26-B695-80D5B92947F0}" type="datetimeFigureOut">
              <a:rPr lang="en-US"/>
              <a:pPr>
                <a:defRPr/>
              </a:pPr>
              <a:t>5/18/2013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C77F70-F4A5-48D8-A861-E88280BF6119}" type="slidenum">
              <a:rPr lang="en-US"/>
              <a:pPr>
                <a:defRPr/>
              </a:pPr>
              <a:t>‹#›</a:t>
            </a:fld>
            <a:endParaRPr lang="en-US"/>
          </a:p>
        </p:txBody>
      </p:sp>
    </p:spTree>
    <p:extLst>
      <p:ext uri="{BB962C8B-B14F-4D97-AF65-F5344CB8AC3E}">
        <p14:creationId xmlns:p14="http://schemas.microsoft.com/office/powerpoint/2010/main" val="11585296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9D612D02-9A23-4029-861E-6BA0A29A4545}" type="datetimeFigureOut">
              <a:rPr lang="en-US"/>
              <a:pPr>
                <a:defRPr/>
              </a:pPr>
              <a:t>5/18/2013</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DC9D699-8689-4BEE-9AE3-BE7365CFFDD2}" type="slidenum">
              <a:rPr lang="en-US"/>
              <a:pPr>
                <a:defRPr/>
              </a:pPr>
              <a:t>‹#›</a:t>
            </a:fld>
            <a:endParaRPr lang="en-US"/>
          </a:p>
        </p:txBody>
      </p:sp>
    </p:spTree>
    <p:extLst>
      <p:ext uri="{BB962C8B-B14F-4D97-AF65-F5344CB8AC3E}">
        <p14:creationId xmlns:p14="http://schemas.microsoft.com/office/powerpoint/2010/main" val="243617996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CCB643B5-ADB0-498B-97AB-D3A24E42732F}" type="datetimeFigureOut">
              <a:rPr lang="en-US"/>
              <a:pPr>
                <a:defRPr/>
              </a:pPr>
              <a:t>5/18/2013</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D8577FB-3C70-457C-BD6D-CD092C0E2FAA}" type="slidenum">
              <a:rPr lang="en-US"/>
              <a:pPr>
                <a:defRPr/>
              </a:pPr>
              <a:t>‹#›</a:t>
            </a:fld>
            <a:endParaRPr lang="en-US"/>
          </a:p>
        </p:txBody>
      </p:sp>
    </p:spTree>
    <p:extLst>
      <p:ext uri="{BB962C8B-B14F-4D97-AF65-F5344CB8AC3E}">
        <p14:creationId xmlns:p14="http://schemas.microsoft.com/office/powerpoint/2010/main" val="272325128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834D0B9-A122-4978-97CD-0C7F8418546F}" type="datetimeFigureOut">
              <a:rPr lang="en-US"/>
              <a:pPr>
                <a:defRPr/>
              </a:pPr>
              <a:t>5/18/2013</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BDF8A9-E4B3-4B45-A799-273D78231F9F}" type="slidenum">
              <a:rPr lang="en-US"/>
              <a:pPr>
                <a:defRPr/>
              </a:pPr>
              <a:t>‹#›</a:t>
            </a:fld>
            <a:endParaRPr lang="en-US"/>
          </a:p>
        </p:txBody>
      </p:sp>
    </p:spTree>
    <p:extLst>
      <p:ext uri="{BB962C8B-B14F-4D97-AF65-F5344CB8AC3E}">
        <p14:creationId xmlns:p14="http://schemas.microsoft.com/office/powerpoint/2010/main" val="163335795"/>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148B920-9CC2-49BF-BB29-C6A01D755F01}" type="datetimeFigureOut">
              <a:rPr lang="en-US"/>
              <a:pPr>
                <a:defRPr/>
              </a:pPr>
              <a:t>5/18/2013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4D75005-ABD7-447C-9B93-737C2C01EC73}" type="slidenum">
              <a:rPr lang="en-US"/>
              <a:pPr>
                <a:defRPr/>
              </a:pPr>
              <a:t>‹#›</a:t>
            </a:fld>
            <a:endParaRPr lang="en-US"/>
          </a:p>
        </p:txBody>
      </p:sp>
    </p:spTree>
    <p:extLst>
      <p:ext uri="{BB962C8B-B14F-4D97-AF65-F5344CB8AC3E}">
        <p14:creationId xmlns:p14="http://schemas.microsoft.com/office/powerpoint/2010/main" val="323063859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712B8DE-F3A4-4225-8690-DB635695CCF0}" type="datetimeFigureOut">
              <a:rPr lang="en-US"/>
              <a:pPr>
                <a:defRPr/>
              </a:pPr>
              <a:t>5/18/2013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7196BAD-DA50-4B64-B670-D581B2666BC8}" type="slidenum">
              <a:rPr lang="en-US"/>
              <a:pPr>
                <a:defRPr/>
              </a:pPr>
              <a:t>‹#›</a:t>
            </a:fld>
            <a:endParaRPr lang="en-US"/>
          </a:p>
        </p:txBody>
      </p:sp>
    </p:spTree>
    <p:extLst>
      <p:ext uri="{BB962C8B-B14F-4D97-AF65-F5344CB8AC3E}">
        <p14:creationId xmlns:p14="http://schemas.microsoft.com/office/powerpoint/2010/main" val="109191067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890" name="Picture 2" descr="http://www.longsgrove.org/clientimages/47127/scrolls2.jpg"/>
          <p:cNvPicPr>
            <a:picLocks noChangeAspect="1" noChangeArrowheads="1"/>
          </p:cNvPicPr>
          <p:nvPr userDrawn="1"/>
        </p:nvPicPr>
        <p:blipFill>
          <a:blip r:embed="rId13" cstate="print">
            <a:duotone>
              <a:schemeClr val="accent3">
                <a:shade val="45000"/>
                <a:satMod val="135000"/>
              </a:schemeClr>
              <a:prstClr val="white"/>
            </a:duotone>
          </a:blip>
          <a:srcRect/>
          <a:stretch>
            <a:fillRect/>
          </a:stretch>
        </p:blipFill>
        <p:spPr bwMode="auto">
          <a:xfrm>
            <a:off x="0" y="0"/>
            <a:ext cx="9144000" cy="6839714"/>
          </a:xfrm>
          <a:prstGeom prst="rect">
            <a:avLst/>
          </a:prstGeom>
          <a:noFill/>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fld id="{A2BBF43F-70E4-4BDA-8551-B37051923044}" type="datetimeFigureOut">
              <a:rPr lang="en-US"/>
              <a:pPr>
                <a:defRPr/>
              </a:pPr>
              <a:t>5/18/2013</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2BDF0C0A-6191-4C3A-B0B8-EE657DFF74B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35"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Lst>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animEffect transition="in" filter="fade">
                                      <p:cBhvr>
                                        <p:cTn id="7" dur="2000"/>
                                        <p:tgtEl>
                                          <p:spTgt spid="102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8">
                                            <p:txEl>
                                              <p:pRg st="1" end="1"/>
                                            </p:txEl>
                                          </p:spTgt>
                                        </p:tgtEl>
                                        <p:attrNameLst>
                                          <p:attrName>style.visibility</p:attrName>
                                        </p:attrNameLst>
                                      </p:cBhvr>
                                      <p:to>
                                        <p:strVal val="visible"/>
                                      </p:to>
                                    </p:set>
                                    <p:animEffect transition="in" filter="fade">
                                      <p:cBhvr>
                                        <p:cTn id="10" dur="2000"/>
                                        <p:tgtEl>
                                          <p:spTgt spid="102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28">
                                            <p:txEl>
                                              <p:pRg st="2" end="2"/>
                                            </p:txEl>
                                          </p:spTgt>
                                        </p:tgtEl>
                                        <p:attrNameLst>
                                          <p:attrName>style.visibility</p:attrName>
                                        </p:attrNameLst>
                                      </p:cBhvr>
                                      <p:to>
                                        <p:strVal val="visible"/>
                                      </p:to>
                                    </p:set>
                                    <p:animEffect transition="in" filter="fade">
                                      <p:cBhvr>
                                        <p:cTn id="13" dur="2000"/>
                                        <p:tgtEl>
                                          <p:spTgt spid="102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28">
                                            <p:txEl>
                                              <p:pRg st="3" end="3"/>
                                            </p:txEl>
                                          </p:spTgt>
                                        </p:tgtEl>
                                        <p:attrNameLst>
                                          <p:attrName>style.visibility</p:attrName>
                                        </p:attrNameLst>
                                      </p:cBhvr>
                                      <p:to>
                                        <p:strVal val="visible"/>
                                      </p:to>
                                    </p:set>
                                    <p:animEffect transition="in" filter="fade">
                                      <p:cBhvr>
                                        <p:cTn id="16" dur="2000"/>
                                        <p:tgtEl>
                                          <p:spTgt spid="102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28">
                                            <p:txEl>
                                              <p:pRg st="4" end="4"/>
                                            </p:txEl>
                                          </p:spTgt>
                                        </p:tgtEl>
                                        <p:attrNameLst>
                                          <p:attrName>style.visibility</p:attrName>
                                        </p:attrNameLst>
                                      </p:cBhvr>
                                      <p:to>
                                        <p:strVal val="visible"/>
                                      </p:to>
                                    </p:set>
                                    <p:animEffect transition="in" filter="fade">
                                      <p:cBhvr>
                                        <p:cTn id="19" dur="2000"/>
                                        <p:tgtEl>
                                          <p:spTgt spid="102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 grpId="0" build="p">
        <p:tmplLst>
          <p:tmpl lvl="1">
            <p:tnLst>
              <p:par>
                <p:cTn presetID="10" presetClass="entr" presetSubtype="0" fill="hold" nodeType="click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Lst>
      </p:bldP>
    </p:bldLst>
  </p:timing>
  <p:txStyles>
    <p:titleStyle>
      <a:lvl1pPr algn="ctr" rtl="0" eaLnBrk="0" fontAlgn="base" hangingPunct="0">
        <a:spcBef>
          <a:spcPct val="0"/>
        </a:spcBef>
        <a:spcAft>
          <a:spcPct val="0"/>
        </a:spcAft>
        <a:defRPr sz="4400">
          <a:solidFill>
            <a:srgbClr val="500000"/>
          </a:solidFill>
          <a:latin typeface="+mj-lt"/>
          <a:ea typeface="+mj-ea"/>
          <a:cs typeface="+mj-cs"/>
        </a:defRPr>
      </a:lvl1pPr>
      <a:lvl2pPr algn="ctr" rtl="0" eaLnBrk="0" fontAlgn="base" hangingPunct="0">
        <a:spcBef>
          <a:spcPct val="0"/>
        </a:spcBef>
        <a:spcAft>
          <a:spcPct val="0"/>
        </a:spcAft>
        <a:defRPr sz="4400">
          <a:solidFill>
            <a:srgbClr val="500000"/>
          </a:solidFill>
          <a:latin typeface="Century Gothic" pitchFamily="34" charset="0"/>
        </a:defRPr>
      </a:lvl2pPr>
      <a:lvl3pPr algn="ctr" rtl="0" eaLnBrk="0" fontAlgn="base" hangingPunct="0">
        <a:spcBef>
          <a:spcPct val="0"/>
        </a:spcBef>
        <a:spcAft>
          <a:spcPct val="0"/>
        </a:spcAft>
        <a:defRPr sz="4400">
          <a:solidFill>
            <a:srgbClr val="500000"/>
          </a:solidFill>
          <a:latin typeface="Century Gothic" pitchFamily="34" charset="0"/>
        </a:defRPr>
      </a:lvl3pPr>
      <a:lvl4pPr algn="ctr" rtl="0" eaLnBrk="0" fontAlgn="base" hangingPunct="0">
        <a:spcBef>
          <a:spcPct val="0"/>
        </a:spcBef>
        <a:spcAft>
          <a:spcPct val="0"/>
        </a:spcAft>
        <a:defRPr sz="4400">
          <a:solidFill>
            <a:srgbClr val="500000"/>
          </a:solidFill>
          <a:latin typeface="Century Gothic" pitchFamily="34" charset="0"/>
        </a:defRPr>
      </a:lvl4pPr>
      <a:lvl5pPr algn="ctr" rtl="0" eaLnBrk="0" fontAlgn="base" hangingPunct="0">
        <a:spcBef>
          <a:spcPct val="0"/>
        </a:spcBef>
        <a:spcAft>
          <a:spcPct val="0"/>
        </a:spcAft>
        <a:defRPr sz="4400">
          <a:solidFill>
            <a:srgbClr val="500000"/>
          </a:solidFill>
          <a:latin typeface="Century Gothic" pitchFamily="34" charset="0"/>
        </a:defRPr>
      </a:lvl5pPr>
      <a:lvl6pPr marL="457200" algn="ctr" rtl="0" eaLnBrk="1" fontAlgn="base" hangingPunct="1">
        <a:spcBef>
          <a:spcPct val="0"/>
        </a:spcBef>
        <a:spcAft>
          <a:spcPct val="0"/>
        </a:spcAft>
        <a:defRPr sz="4400">
          <a:solidFill>
            <a:schemeClr val="tx2"/>
          </a:solidFill>
          <a:latin typeface="Century Gothic" pitchFamily="34" charset="0"/>
        </a:defRPr>
      </a:lvl6pPr>
      <a:lvl7pPr marL="914400" algn="ctr" rtl="0" eaLnBrk="1" fontAlgn="base" hangingPunct="1">
        <a:spcBef>
          <a:spcPct val="0"/>
        </a:spcBef>
        <a:spcAft>
          <a:spcPct val="0"/>
        </a:spcAft>
        <a:defRPr sz="4400">
          <a:solidFill>
            <a:schemeClr val="tx2"/>
          </a:solidFill>
          <a:latin typeface="Century Gothic" pitchFamily="34" charset="0"/>
        </a:defRPr>
      </a:lvl7pPr>
      <a:lvl8pPr marL="1371600" algn="ctr" rtl="0" eaLnBrk="1" fontAlgn="base" hangingPunct="1">
        <a:spcBef>
          <a:spcPct val="0"/>
        </a:spcBef>
        <a:spcAft>
          <a:spcPct val="0"/>
        </a:spcAft>
        <a:defRPr sz="4400">
          <a:solidFill>
            <a:schemeClr val="tx2"/>
          </a:solidFill>
          <a:latin typeface="Century Gothic" pitchFamily="34" charset="0"/>
        </a:defRPr>
      </a:lvl8pPr>
      <a:lvl9pPr marL="1828800" algn="ctr" rtl="0" eaLnBrk="1" fontAlgn="base" hangingPunct="1">
        <a:spcBef>
          <a:spcPct val="0"/>
        </a:spcBef>
        <a:spcAft>
          <a:spcPct val="0"/>
        </a:spcAft>
        <a:defRPr sz="4400">
          <a:solidFill>
            <a:schemeClr val="tx2"/>
          </a:solidFill>
          <a:latin typeface="Century Gothic" pitchFamily="34" charset="0"/>
        </a:defRPr>
      </a:lvl9pPr>
    </p:titleStyle>
    <p:bodyStyle>
      <a:lvl1pPr marL="342900" indent="-342900" algn="l" rtl="0" eaLnBrk="0" fontAlgn="base" hangingPunct="0">
        <a:spcBef>
          <a:spcPct val="20000"/>
        </a:spcBef>
        <a:spcAft>
          <a:spcPct val="0"/>
        </a:spcAft>
        <a:buChar char="•"/>
        <a:defRPr sz="3200">
          <a:solidFill>
            <a:srgbClr val="500000"/>
          </a:solidFill>
          <a:latin typeface="+mn-lt"/>
          <a:ea typeface="+mn-ea"/>
          <a:cs typeface="+mn-cs"/>
        </a:defRPr>
      </a:lvl1pPr>
      <a:lvl2pPr marL="742950" indent="-285750" algn="l" rtl="0" eaLnBrk="0" fontAlgn="base" hangingPunct="0">
        <a:spcBef>
          <a:spcPct val="20000"/>
        </a:spcBef>
        <a:spcAft>
          <a:spcPct val="0"/>
        </a:spcAft>
        <a:buChar char="–"/>
        <a:defRPr sz="2800">
          <a:solidFill>
            <a:srgbClr val="500000"/>
          </a:solidFill>
          <a:latin typeface="+mn-lt"/>
        </a:defRPr>
      </a:lvl2pPr>
      <a:lvl3pPr marL="1143000" indent="-228600" algn="l" rtl="0" eaLnBrk="0" fontAlgn="base" hangingPunct="0">
        <a:spcBef>
          <a:spcPct val="20000"/>
        </a:spcBef>
        <a:spcAft>
          <a:spcPct val="0"/>
        </a:spcAft>
        <a:buChar char="•"/>
        <a:defRPr sz="2400">
          <a:solidFill>
            <a:srgbClr val="500000"/>
          </a:solidFill>
          <a:latin typeface="+mn-lt"/>
        </a:defRPr>
      </a:lvl3pPr>
      <a:lvl4pPr marL="1600200" indent="-228600" algn="l" rtl="0" eaLnBrk="0" fontAlgn="base" hangingPunct="0">
        <a:spcBef>
          <a:spcPct val="20000"/>
        </a:spcBef>
        <a:spcAft>
          <a:spcPct val="0"/>
        </a:spcAft>
        <a:buChar char="–"/>
        <a:defRPr sz="2000">
          <a:solidFill>
            <a:srgbClr val="500000"/>
          </a:solidFill>
          <a:latin typeface="+mn-lt"/>
        </a:defRPr>
      </a:lvl4pPr>
      <a:lvl5pPr marL="2057400" indent="-228600" algn="l" rtl="0" eaLnBrk="0" fontAlgn="base" hangingPunct="0">
        <a:spcBef>
          <a:spcPct val="20000"/>
        </a:spcBef>
        <a:spcAft>
          <a:spcPct val="0"/>
        </a:spcAft>
        <a:buChar char="»"/>
        <a:defRPr sz="2000">
          <a:solidFill>
            <a:srgbClr val="500000"/>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en.wikipedia.org/wiki/Biblical_canon#Old_Testamen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457200" y="457200"/>
            <a:ext cx="7924800" cy="1752600"/>
          </a:xfrm>
        </p:spPr>
        <p:txBody>
          <a:bodyPr/>
          <a:lstStyle/>
          <a:p>
            <a:pPr eaLnBrk="1" hangingPunct="1"/>
            <a:r>
              <a:rPr lang="en-US" b="1" dirty="0" smtClean="0"/>
              <a:t>Holy Tradition (Part 1)</a:t>
            </a:r>
            <a:endParaRPr lang="en-US" dirty="0" smtClean="0"/>
          </a:p>
        </p:txBody>
      </p:sp>
      <p:sp>
        <p:nvSpPr>
          <p:cNvPr id="3075" name="Subtitle 2"/>
          <p:cNvSpPr>
            <a:spLocks noGrp="1"/>
          </p:cNvSpPr>
          <p:nvPr>
            <p:ph type="subTitle" idx="1"/>
          </p:nvPr>
        </p:nvSpPr>
        <p:spPr>
          <a:xfrm>
            <a:off x="1066800" y="4724400"/>
            <a:ext cx="7086600" cy="1752600"/>
          </a:xfrm>
        </p:spPr>
        <p:txBody>
          <a:bodyPr/>
          <a:lstStyle/>
          <a:p>
            <a:pPr eaLnBrk="1" hangingPunct="1"/>
            <a:r>
              <a:rPr lang="en-US" sz="2800" i="1" dirty="0" smtClean="0"/>
              <a:t>“…being seen by them during forty days and speaking of the things pertaining to the kingdom of God.” (Acts 1:3)</a:t>
            </a:r>
          </a:p>
        </p:txBody>
      </p:sp>
      <p:pic>
        <p:nvPicPr>
          <p:cNvPr id="24578" name="Picture 2" descr="http://orthodoxbridge.com/wp-content/uploads/2012/02/Censer1.jpg"/>
          <p:cNvPicPr>
            <a:picLocks noChangeAspect="1" noChangeArrowheads="1"/>
          </p:cNvPicPr>
          <p:nvPr/>
        </p:nvPicPr>
        <p:blipFill>
          <a:blip r:embed="rId2" cstate="print"/>
          <a:srcRect/>
          <a:stretch>
            <a:fillRect/>
          </a:stretch>
        </p:blipFill>
        <p:spPr bwMode="auto">
          <a:xfrm>
            <a:off x="2743200" y="1752600"/>
            <a:ext cx="3514725" cy="303847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smtClean="0"/>
              <a:t>Examples</a:t>
            </a:r>
          </a:p>
        </p:txBody>
      </p:sp>
      <p:sp>
        <p:nvSpPr>
          <p:cNvPr id="8195" name="Content Placeholder 2"/>
          <p:cNvSpPr>
            <a:spLocks noGrp="1"/>
          </p:cNvSpPr>
          <p:nvPr>
            <p:ph idx="1"/>
          </p:nvPr>
        </p:nvSpPr>
        <p:spPr>
          <a:xfrm>
            <a:off x="457200" y="1295400"/>
            <a:ext cx="8382000" cy="4953000"/>
          </a:xfrm>
        </p:spPr>
        <p:txBody>
          <a:bodyPr/>
          <a:lstStyle/>
          <a:p>
            <a:r>
              <a:rPr lang="en-US" sz="2400" dirty="0" smtClean="0"/>
              <a:t>St. Jude mentioned the dispute between Archangel Michael and Satan regarding the body of Moses the Prophet. </a:t>
            </a:r>
          </a:p>
          <a:p>
            <a:pPr lvl="1"/>
            <a:r>
              <a:rPr lang="en-US" sz="2000" dirty="0" smtClean="0"/>
              <a:t>None of this was mentioned in the Old Testament but again was known through Holy Tradition. (Jude 9)</a:t>
            </a:r>
          </a:p>
          <a:p>
            <a:r>
              <a:rPr lang="en-US" sz="2400" dirty="0" smtClean="0"/>
              <a:t>St. Jude mentioned a prophecy by Enoch not written in the Old Testament but </a:t>
            </a:r>
            <a:r>
              <a:rPr lang="en-US" sz="2400" dirty="0" smtClean="0"/>
              <a:t>known </a:t>
            </a:r>
            <a:r>
              <a:rPr lang="en-US" sz="2400" dirty="0" smtClean="0"/>
              <a:t>by Holy Tradition. </a:t>
            </a:r>
            <a:endParaRPr lang="en-US" sz="2400" dirty="0" smtClean="0"/>
          </a:p>
          <a:p>
            <a:pPr lvl="1"/>
            <a:r>
              <a:rPr lang="en-US" sz="2000" i="1" baseline="30000" dirty="0" smtClean="0"/>
              <a:t>14 </a:t>
            </a:r>
            <a:r>
              <a:rPr lang="en-US" sz="2000" i="1" dirty="0" smtClean="0"/>
              <a:t>Now Enoch, the seventh from Adam, prophesied about these men also, saying, “Behold, the Lord comes with ten thousands of His saints, </a:t>
            </a:r>
            <a:r>
              <a:rPr lang="en-US" sz="2000" i="1" baseline="30000" dirty="0" smtClean="0"/>
              <a:t>15 </a:t>
            </a:r>
            <a:r>
              <a:rPr lang="en-US" sz="2000" i="1" dirty="0" smtClean="0"/>
              <a:t>to execute judgment on all, to convict all who are ungodly among them of all their ungodly deeds which they have committed in an ungodly way, and of all the harsh things which ungodly sinners have spoken against Him.” </a:t>
            </a:r>
            <a:r>
              <a:rPr lang="en-US" sz="2000" i="1" dirty="0"/>
              <a:t>(Jude 14-15)</a:t>
            </a:r>
            <a:endParaRPr lang="en-US" sz="2000" i="1" dirty="0" smtClean="0"/>
          </a:p>
          <a:p>
            <a:pPr lvl="1"/>
            <a:endParaRPr lang="en-US" sz="2000" dirty="0" smtClean="0"/>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2000"/>
                                        <p:tgtEl>
                                          <p:spTgt spid="8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smtClean="0"/>
              <a:t>Examples</a:t>
            </a:r>
          </a:p>
        </p:txBody>
      </p:sp>
      <p:sp>
        <p:nvSpPr>
          <p:cNvPr id="8195" name="Content Placeholder 2"/>
          <p:cNvSpPr>
            <a:spLocks noGrp="1"/>
          </p:cNvSpPr>
          <p:nvPr>
            <p:ph idx="1"/>
          </p:nvPr>
        </p:nvSpPr>
        <p:spPr/>
        <p:txBody>
          <a:bodyPr/>
          <a:lstStyle/>
          <a:p>
            <a:r>
              <a:rPr lang="en-US" sz="2400" dirty="0" smtClean="0"/>
              <a:t>St</a:t>
            </a:r>
            <a:r>
              <a:rPr lang="en-US" sz="2400" dirty="0" smtClean="0"/>
              <a:t>. Paul described how the people received the Law and how the mountain was blazing with fire: </a:t>
            </a:r>
            <a:r>
              <a:rPr lang="en-US" sz="2400" i="1" dirty="0" smtClean="0"/>
              <a:t>“Moses said, I am exceedingly afraid and trembling”</a:t>
            </a:r>
            <a:r>
              <a:rPr lang="en-US" sz="2400" b="1" i="1" dirty="0" smtClean="0"/>
              <a:t> </a:t>
            </a:r>
            <a:r>
              <a:rPr lang="en-US" sz="2400" i="1" dirty="0" smtClean="0"/>
              <a:t>(Heb 12:21). </a:t>
            </a:r>
          </a:p>
          <a:p>
            <a:pPr lvl="1"/>
            <a:r>
              <a:rPr lang="en-US" sz="2000" dirty="0" smtClean="0"/>
              <a:t>These words ascribed to Moses the </a:t>
            </a:r>
            <a:r>
              <a:rPr lang="en-US" sz="2000" dirty="0" smtClean="0"/>
              <a:t/>
            </a:r>
            <a:br>
              <a:rPr lang="en-US" sz="2000" dirty="0" smtClean="0"/>
            </a:br>
            <a:r>
              <a:rPr lang="en-US" sz="2000" dirty="0" smtClean="0"/>
              <a:t>Prophet </a:t>
            </a:r>
            <a:r>
              <a:rPr lang="en-US" sz="2000" dirty="0" smtClean="0"/>
              <a:t>are not mentioned in the </a:t>
            </a:r>
            <a:r>
              <a:rPr lang="en-US" sz="2000" dirty="0" smtClean="0"/>
              <a:t/>
            </a:r>
            <a:br>
              <a:rPr lang="en-US" sz="2000" dirty="0" smtClean="0"/>
            </a:br>
            <a:r>
              <a:rPr lang="en-US" sz="2000" dirty="0" smtClean="0"/>
              <a:t>Old </a:t>
            </a:r>
            <a:r>
              <a:rPr lang="en-US" sz="2000" dirty="0" smtClean="0"/>
              <a:t>Testament.</a:t>
            </a:r>
          </a:p>
        </p:txBody>
      </p:sp>
      <p:pic>
        <p:nvPicPr>
          <p:cNvPr id="1026" name="Picture 2" descr="http://2.bp.blogspot.com/-5SIxpO27_w0/TYtaF2Bd0kI/AAAAAAAABcs/sYkLROKfW1k/s1600/moses_on_the_mount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2514600"/>
            <a:ext cx="3076575" cy="4211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74987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orthodoxbridge.com/wp-content/uploads/2012/02/Censer1.jpg"/>
          <p:cNvPicPr>
            <a:picLocks noChangeAspect="1" noChangeArrowheads="1"/>
          </p:cNvPicPr>
          <p:nvPr/>
        </p:nvPicPr>
        <p:blipFill>
          <a:blip r:embed="rId2" cstate="print"/>
          <a:srcRect/>
          <a:stretch>
            <a:fillRect/>
          </a:stretch>
        </p:blipFill>
        <p:spPr bwMode="auto">
          <a:xfrm>
            <a:off x="6019800" y="1923535"/>
            <a:ext cx="3065966" cy="2650524"/>
          </a:xfrm>
          <a:prstGeom prst="rect">
            <a:avLst/>
          </a:prstGeom>
          <a:noFill/>
        </p:spPr>
      </p:pic>
      <p:sp>
        <p:nvSpPr>
          <p:cNvPr id="9218" name="Title 1"/>
          <p:cNvSpPr>
            <a:spLocks noGrp="1"/>
          </p:cNvSpPr>
          <p:nvPr>
            <p:ph type="title"/>
          </p:nvPr>
        </p:nvSpPr>
        <p:spPr/>
        <p:txBody>
          <a:bodyPr/>
          <a:lstStyle/>
          <a:p>
            <a:r>
              <a:rPr lang="en-US" dirty="0" smtClean="0"/>
              <a:t>Orthodox Tradition</a:t>
            </a:r>
          </a:p>
        </p:txBody>
      </p:sp>
      <p:sp>
        <p:nvSpPr>
          <p:cNvPr id="9219" name="Content Placeholder 2"/>
          <p:cNvSpPr>
            <a:spLocks noGrp="1"/>
          </p:cNvSpPr>
          <p:nvPr>
            <p:ph idx="1"/>
          </p:nvPr>
        </p:nvSpPr>
        <p:spPr>
          <a:xfrm>
            <a:off x="457200" y="1295400"/>
            <a:ext cx="8229600" cy="5410200"/>
          </a:xfrm>
        </p:spPr>
        <p:txBody>
          <a:bodyPr/>
          <a:lstStyle/>
          <a:p>
            <a:r>
              <a:rPr lang="en-US" dirty="0" smtClean="0"/>
              <a:t>To an Orthodox Christian, Tradition means:</a:t>
            </a:r>
          </a:p>
          <a:p>
            <a:pPr lvl="1"/>
            <a:r>
              <a:rPr lang="en-US" dirty="0" smtClean="0"/>
              <a:t>The Bible</a:t>
            </a:r>
          </a:p>
          <a:p>
            <a:pPr lvl="1"/>
            <a:r>
              <a:rPr lang="en-US" dirty="0" smtClean="0"/>
              <a:t>The Creed</a:t>
            </a:r>
          </a:p>
          <a:p>
            <a:pPr lvl="1"/>
            <a:r>
              <a:rPr lang="en-US" dirty="0" smtClean="0"/>
              <a:t>The decrees of the Ecumenical Councils</a:t>
            </a:r>
          </a:p>
          <a:p>
            <a:pPr lvl="1"/>
            <a:r>
              <a:rPr lang="en-US" dirty="0" smtClean="0"/>
              <a:t>The writings of the Fathers</a:t>
            </a:r>
          </a:p>
          <a:p>
            <a:pPr lvl="1"/>
            <a:r>
              <a:rPr lang="en-US" dirty="0" smtClean="0"/>
              <a:t>The Canons</a:t>
            </a:r>
          </a:p>
          <a:p>
            <a:pPr lvl="1"/>
            <a:r>
              <a:rPr lang="en-US" dirty="0" smtClean="0"/>
              <a:t>The Service books</a:t>
            </a:r>
          </a:p>
          <a:p>
            <a:pPr lvl="1"/>
            <a:r>
              <a:rPr lang="en-US" dirty="0" smtClean="0"/>
              <a:t>The Holy Icons</a:t>
            </a:r>
          </a:p>
          <a:p>
            <a:r>
              <a:rPr lang="en-US" dirty="0" smtClean="0"/>
              <a:t>It means the whole system of doctrine, church government, worship and art.</a:t>
            </a:r>
          </a:p>
          <a:p>
            <a:r>
              <a:rPr lang="en-US" dirty="0" smtClean="0"/>
              <a:t>Tradition is not only kept by the church </a:t>
            </a:r>
            <a:endParaRPr lang="en-US" dirty="0" smtClean="0"/>
          </a:p>
          <a:p>
            <a:pPr lvl="1"/>
            <a:r>
              <a:rPr lang="en-US" dirty="0" smtClean="0"/>
              <a:t>it </a:t>
            </a:r>
            <a:r>
              <a:rPr lang="en-US" dirty="0" smtClean="0"/>
              <a:t>lives in the church</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smtClean="0"/>
              <a:t>Orthodox Tradition</a:t>
            </a:r>
          </a:p>
        </p:txBody>
      </p:sp>
      <p:sp>
        <p:nvSpPr>
          <p:cNvPr id="10243" name="Content Placeholder 2"/>
          <p:cNvSpPr>
            <a:spLocks noGrp="1"/>
          </p:cNvSpPr>
          <p:nvPr>
            <p:ph idx="1"/>
          </p:nvPr>
        </p:nvSpPr>
        <p:spPr>
          <a:xfrm>
            <a:off x="457200" y="1143000"/>
            <a:ext cx="8458200" cy="5562600"/>
          </a:xfrm>
        </p:spPr>
        <p:txBody>
          <a:bodyPr/>
          <a:lstStyle/>
          <a:p>
            <a:r>
              <a:rPr lang="en-US" dirty="0" smtClean="0"/>
              <a:t>Tradition is not static (fixed) but dynamic (active)</a:t>
            </a:r>
          </a:p>
          <a:p>
            <a:pPr lvl="1"/>
            <a:r>
              <a:rPr lang="en-US" dirty="0" smtClean="0"/>
              <a:t>It is not a dead acceptance of the past </a:t>
            </a:r>
            <a:br>
              <a:rPr lang="en-US" dirty="0" smtClean="0"/>
            </a:br>
            <a:r>
              <a:rPr lang="en-US" dirty="0" smtClean="0"/>
              <a:t>(1 Pet 2:9-10)</a:t>
            </a:r>
          </a:p>
          <a:p>
            <a:pPr lvl="1"/>
            <a:r>
              <a:rPr lang="en-US" dirty="0" smtClean="0"/>
              <a:t>It is a living experience of the Holy Spirit in the present </a:t>
            </a:r>
            <a:endParaRPr lang="en-US" dirty="0" smtClean="0"/>
          </a:p>
          <a:p>
            <a:pPr lvl="2"/>
            <a:r>
              <a:rPr lang="en-US" i="1" dirty="0" smtClean="0"/>
              <a:t>“…as </a:t>
            </a:r>
            <a:r>
              <a:rPr lang="en-US" i="1" dirty="0"/>
              <a:t>it has now been revealed by the Spirit to His holy apostles and </a:t>
            </a:r>
            <a:r>
              <a:rPr lang="en-US" i="1" dirty="0" smtClean="0"/>
              <a:t>prophets” </a:t>
            </a:r>
            <a:r>
              <a:rPr lang="en-US" i="1" dirty="0" smtClean="0"/>
              <a:t>(</a:t>
            </a:r>
            <a:r>
              <a:rPr lang="en-US" i="1" dirty="0" err="1" smtClean="0"/>
              <a:t>Eph</a:t>
            </a:r>
            <a:r>
              <a:rPr lang="en-US" i="1" dirty="0" smtClean="0"/>
              <a:t> </a:t>
            </a:r>
            <a:r>
              <a:rPr lang="en-US" i="1" dirty="0" smtClean="0"/>
              <a:t>3:4-5)</a:t>
            </a:r>
          </a:p>
          <a:p>
            <a:r>
              <a:rPr lang="en-US" dirty="0" smtClean="0"/>
              <a:t>Tradition is inwardly changeless</a:t>
            </a:r>
          </a:p>
          <a:p>
            <a:pPr lvl="1"/>
            <a:r>
              <a:rPr lang="en-US" dirty="0" smtClean="0"/>
              <a:t>God does not change (Heb 13:8)</a:t>
            </a:r>
          </a:p>
          <a:p>
            <a:pPr lvl="1"/>
            <a:r>
              <a:rPr lang="en-US" dirty="0" smtClean="0"/>
              <a:t>But Tradition is constantly assuming new forms, which supplement the old without superseding them. (Matt 5:17)</a:t>
            </a:r>
          </a:p>
          <a:p>
            <a:pPr lvl="2"/>
            <a:r>
              <a:rPr lang="en-US" dirty="0" smtClean="0"/>
              <a:t>Example</a:t>
            </a:r>
            <a:r>
              <a:rPr lang="en-US" dirty="0" smtClean="0"/>
              <a:t>: </a:t>
            </a:r>
            <a:r>
              <a:rPr lang="en-US" dirty="0" smtClean="0"/>
              <a:t>Day </a:t>
            </a:r>
            <a:r>
              <a:rPr lang="en-US" dirty="0" smtClean="0"/>
              <a:t>the liturgy is celebrated</a:t>
            </a:r>
          </a:p>
          <a:p>
            <a:pPr eaLnBrk="1" hangingPunct="1"/>
            <a:endParaRPr lang="en-US" i="1" dirty="0" smtClean="0"/>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4638"/>
            <a:ext cx="8458200" cy="944562"/>
          </a:xfrm>
        </p:spPr>
        <p:txBody>
          <a:bodyPr/>
          <a:lstStyle/>
          <a:p>
            <a:pPr eaLnBrk="1" hangingPunct="1"/>
            <a:r>
              <a:rPr lang="en-US" dirty="0" smtClean="0"/>
              <a:t>The Outward Forms of Holy Tradition</a:t>
            </a:r>
          </a:p>
        </p:txBody>
      </p:sp>
      <p:sp>
        <p:nvSpPr>
          <p:cNvPr id="10243" name="Content Placeholder 2"/>
          <p:cNvSpPr>
            <a:spLocks noGrp="1"/>
          </p:cNvSpPr>
          <p:nvPr>
            <p:ph idx="1"/>
          </p:nvPr>
        </p:nvSpPr>
        <p:spPr>
          <a:xfrm>
            <a:off x="457200" y="1143000"/>
            <a:ext cx="8458200" cy="5562600"/>
          </a:xfrm>
        </p:spPr>
        <p:txBody>
          <a:bodyPr/>
          <a:lstStyle/>
          <a:p>
            <a:pPr eaLnBrk="1" hangingPunct="1"/>
            <a:r>
              <a:rPr lang="en-US" sz="2400" dirty="0" smtClean="0"/>
              <a:t>The Bible </a:t>
            </a:r>
          </a:p>
          <a:p>
            <a:pPr eaLnBrk="1" hangingPunct="1"/>
            <a:r>
              <a:rPr lang="en-US" sz="2400" dirty="0" smtClean="0"/>
              <a:t>The Ecumenical Councils</a:t>
            </a:r>
          </a:p>
          <a:p>
            <a:pPr eaLnBrk="1" hangingPunct="1"/>
            <a:r>
              <a:rPr lang="en-US" sz="2400" dirty="0" smtClean="0"/>
              <a:t>Local Councils</a:t>
            </a:r>
          </a:p>
          <a:p>
            <a:pPr eaLnBrk="1" hangingPunct="1"/>
            <a:r>
              <a:rPr lang="en-US" sz="2400" dirty="0" smtClean="0"/>
              <a:t>Patristic: The Fathers </a:t>
            </a:r>
          </a:p>
          <a:p>
            <a:pPr eaLnBrk="1" hangingPunct="1"/>
            <a:r>
              <a:rPr lang="en-US" sz="2400" dirty="0" smtClean="0"/>
              <a:t>The Liturgy </a:t>
            </a:r>
          </a:p>
          <a:p>
            <a:pPr eaLnBrk="1" hangingPunct="1"/>
            <a:r>
              <a:rPr lang="en-US" sz="2400" dirty="0" smtClean="0"/>
              <a:t>Canon Law </a:t>
            </a:r>
          </a:p>
          <a:p>
            <a:pPr eaLnBrk="1" hangingPunct="1"/>
            <a:r>
              <a:rPr lang="en-US" sz="2400" dirty="0" smtClean="0"/>
              <a:t>Church Rites</a:t>
            </a:r>
          </a:p>
          <a:p>
            <a:pPr eaLnBrk="1" hangingPunct="1"/>
            <a:r>
              <a:rPr lang="en-US" sz="2400" dirty="0" smtClean="0"/>
              <a:t>Icons </a:t>
            </a:r>
          </a:p>
          <a:p>
            <a:pPr eaLnBrk="1" hangingPunct="1"/>
            <a:endParaRPr lang="en-US" sz="1600" i="1" dirty="0" smtClean="0">
              <a:solidFill>
                <a:srgbClr val="FF0000"/>
              </a:solidFill>
            </a:endParaRPr>
          </a:p>
        </p:txBody>
      </p:sp>
      <p:pic>
        <p:nvPicPr>
          <p:cNvPr id="2050" name="Picture 2" descr="http://stnoufer.files.wordpress.com/2010/08/iconostas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828800"/>
            <a:ext cx="432435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654860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1.bp.blogspot.com/-1ajldY_KWrI/TtPA3Im5aKI/AAAAAAAACHA/4xVUa5ZgO5Y/s1600/Bible.png"/>
          <p:cNvPicPr>
            <a:picLocks noChangeAspect="1" noChangeArrowheads="1"/>
          </p:cNvPicPr>
          <p:nvPr/>
        </p:nvPicPr>
        <p:blipFill>
          <a:blip r:embed="rId3" cstate="print"/>
          <a:srcRect/>
          <a:stretch>
            <a:fillRect/>
          </a:stretch>
        </p:blipFill>
        <p:spPr bwMode="auto">
          <a:xfrm>
            <a:off x="2667000" y="4096426"/>
            <a:ext cx="3676650" cy="2761574"/>
          </a:xfrm>
          <a:prstGeom prst="rect">
            <a:avLst/>
          </a:prstGeom>
          <a:noFill/>
        </p:spPr>
      </p:pic>
      <p:sp>
        <p:nvSpPr>
          <p:cNvPr id="11266" name="Rectangle 2"/>
          <p:cNvSpPr>
            <a:spLocks noGrp="1" noChangeArrowheads="1"/>
          </p:cNvSpPr>
          <p:nvPr>
            <p:ph type="title"/>
          </p:nvPr>
        </p:nvSpPr>
        <p:spPr/>
        <p:txBody>
          <a:bodyPr/>
          <a:lstStyle/>
          <a:p>
            <a:pPr eaLnBrk="1" hangingPunct="1"/>
            <a:r>
              <a:rPr lang="en-US" dirty="0" smtClean="0"/>
              <a:t>The Bible</a:t>
            </a:r>
          </a:p>
        </p:txBody>
      </p:sp>
      <p:sp>
        <p:nvSpPr>
          <p:cNvPr id="11267" name="Rectangle 3"/>
          <p:cNvSpPr>
            <a:spLocks noGrp="1" noChangeArrowheads="1"/>
          </p:cNvSpPr>
          <p:nvPr>
            <p:ph type="body" idx="1"/>
          </p:nvPr>
        </p:nvSpPr>
        <p:spPr>
          <a:xfrm>
            <a:off x="304800" y="1295400"/>
            <a:ext cx="8458200" cy="5334000"/>
          </a:xfrm>
        </p:spPr>
        <p:txBody>
          <a:bodyPr/>
          <a:lstStyle/>
          <a:p>
            <a:pPr eaLnBrk="1" hangingPunct="1"/>
            <a:r>
              <a:rPr lang="en-US" dirty="0" smtClean="0"/>
              <a:t>The Bible and the Church </a:t>
            </a:r>
          </a:p>
          <a:p>
            <a:pPr lvl="1" eaLnBrk="1" hangingPunct="1"/>
            <a:r>
              <a:rPr lang="en-US" dirty="0" smtClean="0"/>
              <a:t>The Orthodox Church is a Scriptural Church </a:t>
            </a:r>
          </a:p>
          <a:p>
            <a:pPr lvl="1" eaLnBrk="1" hangingPunct="1"/>
            <a:r>
              <a:rPr lang="en-US" dirty="0" smtClean="0"/>
              <a:t>The Bible is the supreme expression of God's revelation to man. </a:t>
            </a:r>
          </a:p>
          <a:p>
            <a:pPr lvl="1" eaLnBrk="1" hangingPunct="1"/>
            <a:r>
              <a:rPr lang="en-US" dirty="0" smtClean="0"/>
              <a:t>The Bible is NOT regarded as something set up OVER the Church, but rather something that lives and is understood WITHIN the Church. </a:t>
            </a:r>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fisheaters.com/septuaginttop.jpg"/>
          <p:cNvPicPr>
            <a:picLocks noChangeAspect="1" noChangeArrowheads="1"/>
          </p:cNvPicPr>
          <p:nvPr/>
        </p:nvPicPr>
        <p:blipFill>
          <a:blip r:embed="rId3" cstate="print"/>
          <a:srcRect/>
          <a:stretch>
            <a:fillRect/>
          </a:stretch>
        </p:blipFill>
        <p:spPr bwMode="auto">
          <a:xfrm>
            <a:off x="5410200" y="3797508"/>
            <a:ext cx="3733800" cy="3060492"/>
          </a:xfrm>
          <a:prstGeom prst="rect">
            <a:avLst/>
          </a:prstGeom>
          <a:noFill/>
        </p:spPr>
      </p:pic>
      <p:sp>
        <p:nvSpPr>
          <p:cNvPr id="11266" name="Rectangle 2"/>
          <p:cNvSpPr>
            <a:spLocks noGrp="1" noChangeArrowheads="1"/>
          </p:cNvSpPr>
          <p:nvPr>
            <p:ph type="title"/>
          </p:nvPr>
        </p:nvSpPr>
        <p:spPr/>
        <p:txBody>
          <a:bodyPr/>
          <a:lstStyle/>
          <a:p>
            <a:pPr eaLnBrk="1" hangingPunct="1"/>
            <a:r>
              <a:rPr lang="en-US" dirty="0" smtClean="0"/>
              <a:t>The Bible and the Church </a:t>
            </a:r>
          </a:p>
        </p:txBody>
      </p:sp>
      <p:sp>
        <p:nvSpPr>
          <p:cNvPr id="11267" name="Rectangle 3"/>
          <p:cNvSpPr>
            <a:spLocks noGrp="1" noChangeArrowheads="1"/>
          </p:cNvSpPr>
          <p:nvPr>
            <p:ph type="body" idx="1"/>
          </p:nvPr>
        </p:nvSpPr>
        <p:spPr>
          <a:xfrm>
            <a:off x="304800" y="1295400"/>
            <a:ext cx="8458200" cy="5334000"/>
          </a:xfrm>
        </p:spPr>
        <p:txBody>
          <a:bodyPr/>
          <a:lstStyle/>
          <a:p>
            <a:pPr eaLnBrk="1" hangingPunct="1"/>
            <a:r>
              <a:rPr lang="en-US" dirty="0" smtClean="0"/>
              <a:t>It is from the Church that the Bible derives its authority. </a:t>
            </a:r>
          </a:p>
          <a:p>
            <a:pPr lvl="1" eaLnBrk="1" hangingPunct="1"/>
            <a:r>
              <a:rPr lang="en-US" dirty="0" smtClean="0"/>
              <a:t>It was the church that originally decided which books form </a:t>
            </a:r>
            <a:r>
              <a:rPr lang="en-US" dirty="0" smtClean="0"/>
              <a:t>the Holy </a:t>
            </a:r>
            <a:r>
              <a:rPr lang="en-US" dirty="0" smtClean="0"/>
              <a:t>Scripture. </a:t>
            </a:r>
          </a:p>
          <a:p>
            <a:pPr lvl="2" eaLnBrk="1" hangingPunct="1"/>
            <a:r>
              <a:rPr lang="en-US" dirty="0" smtClean="0"/>
              <a:t>Biblical canon:</a:t>
            </a:r>
          </a:p>
          <a:p>
            <a:pPr lvl="2" eaLnBrk="1" hangingPunct="1"/>
            <a:r>
              <a:rPr lang="en-US" dirty="0" smtClean="0"/>
              <a:t>The Council of Laodicea (A.D. 363)</a:t>
            </a:r>
          </a:p>
          <a:p>
            <a:pPr lvl="2" eaLnBrk="1" hangingPunct="1"/>
            <a:r>
              <a:rPr lang="en-US" dirty="0" smtClean="0"/>
              <a:t>The Council of Hippo (A.D. 393) </a:t>
            </a:r>
          </a:p>
          <a:p>
            <a:pPr lvl="2" eaLnBrk="1" hangingPunct="1"/>
            <a:r>
              <a:rPr lang="en-US" dirty="0" smtClean="0"/>
              <a:t>The Council of Carthage (A.D. 397)</a:t>
            </a:r>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photos-a.xx.fbcdn.net/hphotos-ash3/p480x480/941687_190743751078792_240321696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3200400"/>
            <a:ext cx="1973886" cy="2963562"/>
          </a:xfrm>
          <a:prstGeom prst="rect">
            <a:avLst/>
          </a:prstGeom>
          <a:noFill/>
          <a:extLst>
            <a:ext uri="{909E8E84-426E-40DD-AFC4-6F175D3DCCD1}">
              <a14:hiddenFill xmlns:a14="http://schemas.microsoft.com/office/drawing/2010/main">
                <a:solidFill>
                  <a:srgbClr val="FFFFFF"/>
                </a:solidFill>
              </a14:hiddenFill>
            </a:ext>
          </a:extLst>
        </p:spPr>
      </p:pic>
      <p:sp>
        <p:nvSpPr>
          <p:cNvPr id="11266" name="Rectangle 2"/>
          <p:cNvSpPr>
            <a:spLocks noGrp="1" noChangeArrowheads="1"/>
          </p:cNvSpPr>
          <p:nvPr>
            <p:ph type="title"/>
          </p:nvPr>
        </p:nvSpPr>
        <p:spPr/>
        <p:txBody>
          <a:bodyPr/>
          <a:lstStyle/>
          <a:p>
            <a:pPr eaLnBrk="1" hangingPunct="1"/>
            <a:r>
              <a:rPr lang="en-US" dirty="0" smtClean="0"/>
              <a:t>The Bible and the Church </a:t>
            </a:r>
          </a:p>
        </p:txBody>
      </p:sp>
      <p:sp>
        <p:nvSpPr>
          <p:cNvPr id="11267" name="Rectangle 3"/>
          <p:cNvSpPr>
            <a:spLocks noGrp="1" noChangeArrowheads="1"/>
          </p:cNvSpPr>
          <p:nvPr>
            <p:ph type="body" idx="1"/>
          </p:nvPr>
        </p:nvSpPr>
        <p:spPr>
          <a:xfrm>
            <a:off x="838200" y="1295400"/>
            <a:ext cx="7924800" cy="5334000"/>
          </a:xfrm>
        </p:spPr>
        <p:txBody>
          <a:bodyPr/>
          <a:lstStyle/>
          <a:p>
            <a:pPr eaLnBrk="1" hangingPunct="1"/>
            <a:r>
              <a:rPr lang="en-US" dirty="0" smtClean="0"/>
              <a:t>It is from the Church that the Bible derives its authority. </a:t>
            </a:r>
          </a:p>
          <a:p>
            <a:pPr lvl="1" eaLnBrk="1" hangingPunct="1"/>
            <a:r>
              <a:rPr lang="en-US" dirty="0" smtClean="0"/>
              <a:t>The Church alone can interpret Holy Scripture WITH AUTHORITY. </a:t>
            </a:r>
          </a:p>
          <a:p>
            <a:pPr lvl="2" eaLnBrk="1" hangingPunct="1"/>
            <a:r>
              <a:rPr lang="en-US" i="1" dirty="0" smtClean="0"/>
              <a:t>"So Philip ran to him, and heard him reading the prophet Isaiah, and said, "Do you understand what you reading?" And he said, "How can I, </a:t>
            </a:r>
            <a:r>
              <a:rPr lang="en-US" i="1" u="sng" dirty="0" smtClean="0"/>
              <a:t>unless someone guides me</a:t>
            </a:r>
            <a:r>
              <a:rPr lang="en-US" i="1" dirty="0" smtClean="0"/>
              <a:t>?" (Acts 8:30-31).</a:t>
            </a:r>
          </a:p>
          <a:p>
            <a:pPr lvl="2" eaLnBrk="1" hangingPunct="1"/>
            <a:r>
              <a:rPr lang="en-US" i="1" dirty="0" smtClean="0"/>
              <a:t>“If you do not know, O fairest among women, </a:t>
            </a:r>
            <a:r>
              <a:rPr lang="en-US" i="1" u="sng" dirty="0" smtClean="0"/>
              <a:t>Follow in the footsteps of the flock</a:t>
            </a:r>
            <a:r>
              <a:rPr lang="en-US" i="1" dirty="0" smtClean="0"/>
              <a:t>, And feed your little goats Beside the </a:t>
            </a:r>
            <a:r>
              <a:rPr lang="en-US" i="1" u="sng" dirty="0" smtClean="0"/>
              <a:t>shepherds’ tents</a:t>
            </a:r>
            <a:r>
              <a:rPr lang="en-US" i="1" dirty="0" smtClean="0"/>
              <a:t>.” (Song 1:8)</a:t>
            </a:r>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dirty="0" smtClean="0"/>
              <a:t>Biblical Criticism</a:t>
            </a:r>
          </a:p>
        </p:txBody>
      </p:sp>
      <p:sp>
        <p:nvSpPr>
          <p:cNvPr id="12291" name="Rectangle 3"/>
          <p:cNvSpPr>
            <a:spLocks noGrp="1" noChangeArrowheads="1"/>
          </p:cNvSpPr>
          <p:nvPr>
            <p:ph type="body" idx="1"/>
          </p:nvPr>
        </p:nvSpPr>
        <p:spPr/>
        <p:txBody>
          <a:bodyPr/>
          <a:lstStyle/>
          <a:p>
            <a:r>
              <a:rPr lang="en-US" dirty="0" smtClean="0"/>
              <a:t>The Text of the Bible</a:t>
            </a:r>
            <a:r>
              <a:rPr lang="en-US" dirty="0" smtClean="0"/>
              <a:t>:</a:t>
            </a:r>
            <a:endParaRPr lang="en-US" dirty="0" smtClean="0"/>
          </a:p>
          <a:p>
            <a:r>
              <a:rPr lang="en-US" dirty="0" smtClean="0"/>
              <a:t>The Orthodox Church has the </a:t>
            </a:r>
            <a:r>
              <a:rPr lang="en-US" u="sng" dirty="0" smtClean="0"/>
              <a:t>same Bible </a:t>
            </a:r>
            <a:r>
              <a:rPr lang="en-US" dirty="0" smtClean="0"/>
              <a:t>as the rest of Christendom. </a:t>
            </a:r>
          </a:p>
          <a:p>
            <a:r>
              <a:rPr lang="en-US" dirty="0" smtClean="0"/>
              <a:t>The AUTHORITATIVE text for the Old Testament is the old Greek translation, the </a:t>
            </a:r>
            <a:r>
              <a:rPr lang="en-US" u="sng" dirty="0" smtClean="0"/>
              <a:t>Septuagint</a:t>
            </a:r>
            <a:r>
              <a:rPr lang="en-US" dirty="0" smtClean="0"/>
              <a:t>. </a:t>
            </a:r>
          </a:p>
          <a:p>
            <a:r>
              <a:rPr lang="en-US" dirty="0" smtClean="0"/>
              <a:t>When the Septuagint differs from the original Hebrew text, Orthodox believe that the "changes" in the Septuagint were made under the inspiration of the Holy Spirit, and are to be accepted as part of God's continuing revelation. </a:t>
            </a:r>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1"/>
          <p:cNvSpPr>
            <a:spLocks noGrp="1"/>
          </p:cNvSpPr>
          <p:nvPr>
            <p:ph type="title"/>
          </p:nvPr>
        </p:nvSpPr>
        <p:spPr/>
        <p:txBody>
          <a:bodyPr/>
          <a:lstStyle/>
          <a:p>
            <a:r>
              <a:rPr lang="en-US" dirty="0" smtClean="0"/>
              <a:t>Biblical Criticism</a:t>
            </a:r>
          </a:p>
        </p:txBody>
      </p:sp>
      <p:sp>
        <p:nvSpPr>
          <p:cNvPr id="13316" name="Content Placeholder 2"/>
          <p:cNvSpPr>
            <a:spLocks noGrp="1"/>
          </p:cNvSpPr>
          <p:nvPr>
            <p:ph idx="1"/>
          </p:nvPr>
        </p:nvSpPr>
        <p:spPr>
          <a:xfrm>
            <a:off x="457200" y="1295400"/>
            <a:ext cx="8229600" cy="4953000"/>
          </a:xfrm>
        </p:spPr>
        <p:txBody>
          <a:bodyPr/>
          <a:lstStyle/>
          <a:p>
            <a:r>
              <a:rPr lang="en-US" dirty="0" smtClean="0"/>
              <a:t>Example: Isaiah 7:14: </a:t>
            </a:r>
          </a:p>
          <a:p>
            <a:pPr lvl="1"/>
            <a:r>
              <a:rPr lang="en-US" dirty="0" smtClean="0"/>
              <a:t>Hebrew: "A YOUNG WOMAN shall conceive and bear a son" </a:t>
            </a:r>
          </a:p>
          <a:p>
            <a:pPr lvl="1"/>
            <a:r>
              <a:rPr lang="en-US" dirty="0" smtClean="0"/>
              <a:t>Septuagint: "A VIRGIN shall conceive." </a:t>
            </a:r>
          </a:p>
          <a:p>
            <a:r>
              <a:rPr lang="en-US" dirty="0" smtClean="0"/>
              <a:t>The Hebrew version contains only 39 books; the Septuagint contains also the other ten "</a:t>
            </a:r>
            <a:r>
              <a:rPr lang="en-US" dirty="0" err="1" smtClean="0"/>
              <a:t>Deuterocanonical</a:t>
            </a:r>
            <a:r>
              <a:rPr lang="en-US" dirty="0" smtClean="0"/>
              <a:t>" Books.</a:t>
            </a:r>
          </a:p>
          <a:p>
            <a:pPr lvl="1"/>
            <a:r>
              <a:rPr lang="en-US" i="1" dirty="0" smtClean="0"/>
              <a:t> </a:t>
            </a:r>
            <a:r>
              <a:rPr lang="en-US" i="1" dirty="0" err="1" smtClean="0"/>
              <a:t>Tobit</a:t>
            </a:r>
            <a:r>
              <a:rPr lang="en-US" i="1" dirty="0" smtClean="0"/>
              <a:t>, Judith, 1&amp;2 </a:t>
            </a:r>
            <a:r>
              <a:rPr lang="en-US" i="1" dirty="0" err="1" smtClean="0"/>
              <a:t>Maccabees</a:t>
            </a:r>
            <a:r>
              <a:rPr lang="en-US" i="1" dirty="0" smtClean="0"/>
              <a:t>,  Wisdom, Baruch,     </a:t>
            </a:r>
            <a:r>
              <a:rPr lang="en-US" i="1" dirty="0" err="1" smtClean="0"/>
              <a:t>Sirach</a:t>
            </a:r>
            <a:r>
              <a:rPr lang="en-US" i="1" dirty="0" smtClean="0"/>
              <a:t>,  Additions to Esther, Additions to Daniel, </a:t>
            </a:r>
            <a:br>
              <a:rPr lang="en-US" i="1" dirty="0" smtClean="0"/>
            </a:br>
            <a:r>
              <a:rPr lang="en-US" i="1" dirty="0" smtClean="0"/>
              <a:t>Prayer of Manasseh, Psalm 151</a:t>
            </a:r>
          </a:p>
          <a:p>
            <a:pPr lvl="1"/>
            <a:r>
              <a:rPr lang="en-US" dirty="0" smtClean="0">
                <a:hlinkClick r:id="rId2"/>
              </a:rPr>
              <a:t>Canons of various Christian traditions</a:t>
            </a:r>
            <a:endParaRPr lang="en-US" i="1" dirty="0" smtClean="0"/>
          </a:p>
          <a:p>
            <a:pPr lvl="1"/>
            <a:endParaRPr lang="en-US" i="1" dirty="0"/>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1"/>
          <p:cNvSpPr>
            <a:spLocks noGrp="1"/>
          </p:cNvSpPr>
          <p:nvPr>
            <p:ph type="title"/>
          </p:nvPr>
        </p:nvSpPr>
        <p:spPr/>
        <p:txBody>
          <a:bodyPr/>
          <a:lstStyle/>
          <a:p>
            <a:r>
              <a:rPr lang="en-US" dirty="0" smtClean="0"/>
              <a:t>What is Tradition?</a:t>
            </a:r>
          </a:p>
        </p:txBody>
      </p:sp>
      <p:sp>
        <p:nvSpPr>
          <p:cNvPr id="4100" name="Content Placeholder 2"/>
          <p:cNvSpPr>
            <a:spLocks noGrp="1"/>
          </p:cNvSpPr>
          <p:nvPr>
            <p:ph idx="1"/>
          </p:nvPr>
        </p:nvSpPr>
        <p:spPr/>
        <p:txBody>
          <a:bodyPr/>
          <a:lstStyle/>
          <a:p>
            <a:r>
              <a:rPr lang="en-US" dirty="0" smtClean="0"/>
              <a:t>“The handing down </a:t>
            </a:r>
            <a:r>
              <a:rPr lang="en-US" b="1" dirty="0" smtClean="0"/>
              <a:t>orally of customs, beliefs, stories, etc… from generation to generation</a:t>
            </a:r>
            <a:r>
              <a:rPr lang="en-US" dirty="0" smtClean="0"/>
              <a:t>” (</a:t>
            </a:r>
            <a:r>
              <a:rPr lang="en-US" i="1" dirty="0" smtClean="0"/>
              <a:t>Webster’s New World Dictionary).</a:t>
            </a:r>
          </a:p>
          <a:p>
            <a:r>
              <a:rPr lang="en-US" dirty="0" smtClean="0"/>
              <a:t>Tradition means an </a:t>
            </a:r>
            <a:r>
              <a:rPr lang="en-US" b="1" dirty="0" smtClean="0"/>
              <a:t>experience</a:t>
            </a:r>
            <a:r>
              <a:rPr lang="en-US" dirty="0" smtClean="0"/>
              <a:t>, an entire life – not simply a series of teachings.</a:t>
            </a:r>
          </a:p>
          <a:p>
            <a:r>
              <a:rPr lang="en-US" dirty="0" smtClean="0"/>
              <a:t>The living out of the revelation of God by His people.</a:t>
            </a:r>
            <a:endParaRPr lang="en-US" i="1" dirty="0" smtClean="0"/>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9" name="Title 1"/>
          <p:cNvSpPr>
            <a:spLocks noGrp="1"/>
          </p:cNvSpPr>
          <p:nvPr>
            <p:ph type="title"/>
          </p:nvPr>
        </p:nvSpPr>
        <p:spPr/>
        <p:txBody>
          <a:bodyPr/>
          <a:lstStyle/>
          <a:p>
            <a:r>
              <a:rPr lang="en-US" dirty="0" smtClean="0"/>
              <a:t>The Bible</a:t>
            </a:r>
          </a:p>
        </p:txBody>
      </p:sp>
      <p:sp>
        <p:nvSpPr>
          <p:cNvPr id="14340" name="Content Placeholder 2"/>
          <p:cNvSpPr>
            <a:spLocks noGrp="1"/>
          </p:cNvSpPr>
          <p:nvPr>
            <p:ph idx="1"/>
          </p:nvPr>
        </p:nvSpPr>
        <p:spPr/>
        <p:txBody>
          <a:bodyPr/>
          <a:lstStyle/>
          <a:p>
            <a:r>
              <a:rPr lang="en-US" dirty="0" smtClean="0"/>
              <a:t>Orthodoxy, while regarding the Church as the authoritative interpreter of Scripture, does NOT forbid the critical and historical </a:t>
            </a:r>
            <a:r>
              <a:rPr lang="en-US" u="sng" dirty="0" smtClean="0"/>
              <a:t>study</a:t>
            </a:r>
            <a:r>
              <a:rPr lang="en-US" dirty="0" smtClean="0"/>
              <a:t> of the Bible. </a:t>
            </a:r>
          </a:p>
        </p:txBody>
      </p:sp>
      <p:pic>
        <p:nvPicPr>
          <p:cNvPr id="8194" name="Picture 2" descr="http://media.salemwebnetwork.com/weblog/pritchard/A%20Bible%20study.jpg"/>
          <p:cNvPicPr>
            <a:picLocks noChangeAspect="1" noChangeArrowheads="1"/>
          </p:cNvPicPr>
          <p:nvPr/>
        </p:nvPicPr>
        <p:blipFill>
          <a:blip r:embed="rId2" cstate="print"/>
          <a:srcRect/>
          <a:stretch>
            <a:fillRect/>
          </a:stretch>
        </p:blipFill>
        <p:spPr bwMode="auto">
          <a:xfrm>
            <a:off x="2895600" y="3505200"/>
            <a:ext cx="3971925" cy="261937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40">
                                            <p:txEl>
                                              <p:pRg st="0" end="0"/>
                                            </p:txEl>
                                          </p:spTgt>
                                        </p:tgtEl>
                                        <p:attrNameLst>
                                          <p:attrName>style.visibility</p:attrName>
                                        </p:attrNameLst>
                                      </p:cBhvr>
                                      <p:to>
                                        <p:strVal val="visible"/>
                                      </p:to>
                                    </p:set>
                                    <p:animEffect transition="in" filter="fade">
                                      <p:cBhvr>
                                        <p:cTn id="7" dur="2000"/>
                                        <p:tgtEl>
                                          <p:spTgt spid="14340">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circle(in)">
                                      <p:cBhvr>
                                        <p:cTn id="10"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encrypted-tbn0.gstatic.com/images?q=tbn:ANd9GcRZVAuwOxQfJkE7Wi6Uq8ATgoD9zQn-ClIFU3LTZ4Pa5AXsLYD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6100" y="3581400"/>
            <a:ext cx="2247900" cy="2857500"/>
          </a:xfrm>
          <a:prstGeom prst="rect">
            <a:avLst/>
          </a:prstGeom>
          <a:noFill/>
          <a:extLst>
            <a:ext uri="{909E8E84-426E-40DD-AFC4-6F175D3DCCD1}">
              <a14:hiddenFill xmlns:a14="http://schemas.microsoft.com/office/drawing/2010/main">
                <a:solidFill>
                  <a:srgbClr val="FFFFFF"/>
                </a:solidFill>
              </a14:hiddenFill>
            </a:ext>
          </a:extLst>
        </p:spPr>
      </p:pic>
      <p:sp>
        <p:nvSpPr>
          <p:cNvPr id="15363" name="Title 1"/>
          <p:cNvSpPr>
            <a:spLocks noGrp="1"/>
          </p:cNvSpPr>
          <p:nvPr>
            <p:ph type="title"/>
          </p:nvPr>
        </p:nvSpPr>
        <p:spPr/>
        <p:txBody>
          <a:bodyPr/>
          <a:lstStyle/>
          <a:p>
            <a:r>
              <a:rPr lang="en-US" dirty="0" smtClean="0"/>
              <a:t>The Bible in Worship </a:t>
            </a:r>
          </a:p>
        </p:txBody>
      </p:sp>
      <p:sp>
        <p:nvSpPr>
          <p:cNvPr id="15364" name="Content Placeholder 2"/>
          <p:cNvSpPr>
            <a:spLocks noGrp="1"/>
          </p:cNvSpPr>
          <p:nvPr>
            <p:ph idx="1"/>
          </p:nvPr>
        </p:nvSpPr>
        <p:spPr>
          <a:xfrm>
            <a:off x="304800" y="1295400"/>
            <a:ext cx="8610600" cy="4953000"/>
          </a:xfrm>
        </p:spPr>
        <p:txBody>
          <a:bodyPr/>
          <a:lstStyle/>
          <a:p>
            <a:r>
              <a:rPr lang="en-US" dirty="0" smtClean="0"/>
              <a:t>The Holy Scripture is read constantly in Orthodox services: </a:t>
            </a:r>
          </a:p>
          <a:p>
            <a:r>
              <a:rPr lang="en-US" dirty="0" smtClean="0"/>
              <a:t>In the Coptic Orthodox Church: </a:t>
            </a:r>
          </a:p>
          <a:p>
            <a:pPr lvl="1"/>
            <a:r>
              <a:rPr lang="en-US" dirty="0" smtClean="0"/>
              <a:t>During Vespers and Matins Raising of Incense: </a:t>
            </a:r>
          </a:p>
          <a:p>
            <a:pPr lvl="2"/>
            <a:r>
              <a:rPr lang="en-US" dirty="0" smtClean="0"/>
              <a:t>A Psalm and Gospel </a:t>
            </a:r>
          </a:p>
          <a:p>
            <a:pPr lvl="1"/>
            <a:r>
              <a:rPr lang="en-US" dirty="0" smtClean="0"/>
              <a:t>In the Liturgy: </a:t>
            </a:r>
          </a:p>
          <a:p>
            <a:pPr lvl="2"/>
            <a:r>
              <a:rPr lang="en-US" dirty="0" smtClean="0"/>
              <a:t>A Pauline Epistle</a:t>
            </a:r>
          </a:p>
          <a:p>
            <a:pPr lvl="2"/>
            <a:r>
              <a:rPr lang="en-US" dirty="0" smtClean="0"/>
              <a:t>A Catholic Epistle </a:t>
            </a:r>
          </a:p>
          <a:p>
            <a:pPr lvl="2"/>
            <a:r>
              <a:rPr lang="en-US" dirty="0" smtClean="0"/>
              <a:t>The Praxis </a:t>
            </a:r>
            <a:r>
              <a:rPr lang="en-US" dirty="0" smtClean="0"/>
              <a:t>(Acts of the Apostles) </a:t>
            </a:r>
          </a:p>
          <a:p>
            <a:pPr lvl="2"/>
            <a:r>
              <a:rPr lang="en-US" dirty="0" smtClean="0"/>
              <a:t>A Psalm </a:t>
            </a:r>
          </a:p>
          <a:p>
            <a:pPr lvl="2"/>
            <a:r>
              <a:rPr lang="en-US" dirty="0" smtClean="0"/>
              <a:t>A Gospel </a:t>
            </a:r>
            <a:endParaRPr lang="en-US" dirty="0" smtClean="0"/>
          </a:p>
          <a:p>
            <a:pPr lvl="1"/>
            <a:r>
              <a:rPr lang="en-US" dirty="0" smtClean="0"/>
              <a:t>Read from the pulpit</a:t>
            </a:r>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copt.org/wp-content/uploads/2010/04/bible.jpg"/>
          <p:cNvPicPr>
            <a:picLocks noChangeAspect="1" noChangeArrowheads="1"/>
          </p:cNvPicPr>
          <p:nvPr/>
        </p:nvPicPr>
        <p:blipFill>
          <a:blip r:embed="rId2" cstate="print"/>
          <a:srcRect/>
          <a:stretch>
            <a:fillRect/>
          </a:stretch>
        </p:blipFill>
        <p:spPr bwMode="auto">
          <a:xfrm>
            <a:off x="5105400" y="838200"/>
            <a:ext cx="4038600" cy="3028951"/>
          </a:xfrm>
          <a:prstGeom prst="rect">
            <a:avLst/>
          </a:prstGeom>
          <a:noFill/>
        </p:spPr>
      </p:pic>
      <p:sp>
        <p:nvSpPr>
          <p:cNvPr id="16386" name="Title 1"/>
          <p:cNvSpPr>
            <a:spLocks noGrp="1"/>
          </p:cNvSpPr>
          <p:nvPr>
            <p:ph type="title"/>
          </p:nvPr>
        </p:nvSpPr>
        <p:spPr/>
        <p:txBody>
          <a:bodyPr/>
          <a:lstStyle/>
          <a:p>
            <a:r>
              <a:rPr lang="en-US" dirty="0" smtClean="0"/>
              <a:t>The Bible in Worship </a:t>
            </a:r>
          </a:p>
        </p:txBody>
      </p:sp>
      <p:sp>
        <p:nvSpPr>
          <p:cNvPr id="16387" name="Content Placeholder 2"/>
          <p:cNvSpPr>
            <a:spLocks noGrp="1"/>
          </p:cNvSpPr>
          <p:nvPr>
            <p:ph idx="1"/>
          </p:nvPr>
        </p:nvSpPr>
        <p:spPr/>
        <p:txBody>
          <a:bodyPr/>
          <a:lstStyle/>
          <a:p>
            <a:r>
              <a:rPr lang="en-US" dirty="0" smtClean="0"/>
              <a:t>During the Fast of </a:t>
            </a:r>
            <a:r>
              <a:rPr lang="en-US" dirty="0" err="1" smtClean="0"/>
              <a:t>Ninevah</a:t>
            </a:r>
            <a:r>
              <a:rPr lang="en-US" dirty="0" smtClean="0"/>
              <a:t>, </a:t>
            </a:r>
            <a:br>
              <a:rPr lang="en-US" dirty="0" smtClean="0"/>
            </a:br>
            <a:r>
              <a:rPr lang="en-US" dirty="0" smtClean="0"/>
              <a:t>Great Fast and Holy </a:t>
            </a:r>
            <a:r>
              <a:rPr lang="en-US" dirty="0" err="1" smtClean="0"/>
              <a:t>Pascha</a:t>
            </a:r>
            <a:r>
              <a:rPr lang="en-US" dirty="0" smtClean="0"/>
              <a:t> Week: </a:t>
            </a:r>
          </a:p>
          <a:p>
            <a:pPr lvl="1"/>
            <a:r>
              <a:rPr lang="en-US" dirty="0" smtClean="0"/>
              <a:t>Readings from the Prophecies</a:t>
            </a:r>
          </a:p>
          <a:p>
            <a:r>
              <a:rPr lang="en-US" dirty="0" smtClean="0"/>
              <a:t>During Holy </a:t>
            </a:r>
            <a:r>
              <a:rPr lang="en-US" dirty="0" err="1" smtClean="0"/>
              <a:t>Pascha</a:t>
            </a:r>
            <a:r>
              <a:rPr lang="en-US" dirty="0" smtClean="0"/>
              <a:t> Week: </a:t>
            </a:r>
          </a:p>
          <a:p>
            <a:pPr lvl="1"/>
            <a:r>
              <a:rPr lang="en-US" dirty="0" smtClean="0"/>
              <a:t>The entire Gospels of </a:t>
            </a:r>
            <a:br>
              <a:rPr lang="en-US" dirty="0" smtClean="0"/>
            </a:br>
            <a:r>
              <a:rPr lang="en-US" dirty="0" smtClean="0"/>
              <a:t>Matthew, Mark, Luke and John are read </a:t>
            </a:r>
          </a:p>
          <a:p>
            <a:r>
              <a:rPr lang="en-US" dirty="0" smtClean="0"/>
              <a:t>On Joyous Saturday: The Book of </a:t>
            </a:r>
            <a:r>
              <a:rPr lang="en-US" dirty="0" smtClean="0"/>
              <a:t>Revelations </a:t>
            </a:r>
            <a:r>
              <a:rPr lang="en-US" dirty="0" smtClean="0"/>
              <a:t>in its entirety is read </a:t>
            </a:r>
          </a:p>
          <a:p>
            <a:r>
              <a:rPr lang="en-US" dirty="0" smtClean="0"/>
              <a:t>Readings in every service:</a:t>
            </a:r>
          </a:p>
          <a:p>
            <a:pPr lvl="1"/>
            <a:r>
              <a:rPr lang="en-US" dirty="0" smtClean="0"/>
              <a:t>Baptisms, </a:t>
            </a:r>
            <a:r>
              <a:rPr lang="en-US" dirty="0"/>
              <a:t>Funerals, Crowning </a:t>
            </a:r>
            <a:r>
              <a:rPr lang="en-US" dirty="0" smtClean="0"/>
              <a:t>Ceremonies, Ordinations</a:t>
            </a:r>
            <a:r>
              <a:rPr lang="en-US" dirty="0" smtClean="0"/>
              <a:t>, Consecrations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p:cTn id="7" dur="1000" fill="hold"/>
                                        <p:tgtEl>
                                          <p:spTgt spid="6146"/>
                                        </p:tgtEl>
                                        <p:attrNameLst>
                                          <p:attrName>ppt_w</p:attrName>
                                        </p:attrNameLst>
                                      </p:cBhvr>
                                      <p:tavLst>
                                        <p:tav tm="0">
                                          <p:val>
                                            <p:fltVal val="0"/>
                                          </p:val>
                                        </p:tav>
                                        <p:tav tm="100000">
                                          <p:val>
                                            <p:strVal val="#ppt_w"/>
                                          </p:val>
                                        </p:tav>
                                      </p:tavLst>
                                    </p:anim>
                                    <p:anim calcmode="lin" valueType="num">
                                      <p:cBhvr>
                                        <p:cTn id="8" dur="1000" fill="hold"/>
                                        <p:tgtEl>
                                          <p:spTgt spid="6146"/>
                                        </p:tgtEl>
                                        <p:attrNameLst>
                                          <p:attrName>ppt_h</p:attrName>
                                        </p:attrNameLst>
                                      </p:cBhvr>
                                      <p:tavLst>
                                        <p:tav tm="0">
                                          <p:val>
                                            <p:fltVal val="0"/>
                                          </p:val>
                                        </p:tav>
                                        <p:tav tm="100000">
                                          <p:val>
                                            <p:strVal val="#ppt_h"/>
                                          </p:val>
                                        </p:tav>
                                      </p:tavLst>
                                    </p:anim>
                                    <p:anim calcmode="lin" valueType="num">
                                      <p:cBhvr>
                                        <p:cTn id="9" dur="1000" fill="hold"/>
                                        <p:tgtEl>
                                          <p:spTgt spid="6146"/>
                                        </p:tgtEl>
                                        <p:attrNameLst>
                                          <p:attrName>style.rotation</p:attrName>
                                        </p:attrNameLst>
                                      </p:cBhvr>
                                      <p:tavLst>
                                        <p:tav tm="0">
                                          <p:val>
                                            <p:fltVal val="90"/>
                                          </p:val>
                                        </p:tav>
                                        <p:tav tm="100000">
                                          <p:val>
                                            <p:fltVal val="0"/>
                                          </p:val>
                                        </p:tav>
                                      </p:tavLst>
                                    </p:anim>
                                    <p:animEffect transition="in" filter="fade">
                                      <p:cBhvr>
                                        <p:cTn id="10" dur="1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geocities.ws/koptische/GospelCasket.jpg"/>
          <p:cNvPicPr>
            <a:picLocks noChangeAspect="1" noChangeArrowheads="1"/>
          </p:cNvPicPr>
          <p:nvPr/>
        </p:nvPicPr>
        <p:blipFill>
          <a:blip r:embed="rId2" cstate="print"/>
          <a:srcRect/>
          <a:stretch>
            <a:fillRect/>
          </a:stretch>
        </p:blipFill>
        <p:spPr bwMode="auto">
          <a:xfrm>
            <a:off x="6610350" y="3381374"/>
            <a:ext cx="2533650" cy="3476626"/>
          </a:xfrm>
          <a:prstGeom prst="rect">
            <a:avLst/>
          </a:prstGeom>
          <a:noFill/>
        </p:spPr>
      </p:pic>
      <p:sp>
        <p:nvSpPr>
          <p:cNvPr id="2" name="Title 1"/>
          <p:cNvSpPr>
            <a:spLocks noGrp="1"/>
          </p:cNvSpPr>
          <p:nvPr>
            <p:ph type="title"/>
          </p:nvPr>
        </p:nvSpPr>
        <p:spPr/>
        <p:txBody>
          <a:bodyPr/>
          <a:lstStyle/>
          <a:p>
            <a:r>
              <a:rPr lang="en-US" dirty="0" smtClean="0"/>
              <a:t>The Bible: Verbal Icon of Christ</a:t>
            </a:r>
            <a:endParaRPr lang="en-US" dirty="0"/>
          </a:p>
        </p:txBody>
      </p:sp>
      <p:sp>
        <p:nvSpPr>
          <p:cNvPr id="3" name="Content Placeholder 2"/>
          <p:cNvSpPr>
            <a:spLocks noGrp="1"/>
          </p:cNvSpPr>
          <p:nvPr>
            <p:ph idx="1"/>
          </p:nvPr>
        </p:nvSpPr>
        <p:spPr>
          <a:xfrm>
            <a:off x="457200" y="1295400"/>
            <a:ext cx="8229600" cy="4953000"/>
          </a:xfrm>
        </p:spPr>
        <p:txBody>
          <a:bodyPr/>
          <a:lstStyle/>
          <a:p>
            <a:r>
              <a:rPr lang="en-US" dirty="0" smtClean="0"/>
              <a:t>The Gospel Book has a place of honor on the Altar.</a:t>
            </a:r>
          </a:p>
          <a:p>
            <a:r>
              <a:rPr lang="en-US" dirty="0" smtClean="0"/>
              <a:t>It is carried in processions at the Liturgy and on feasts. </a:t>
            </a:r>
          </a:p>
          <a:p>
            <a:r>
              <a:rPr lang="en-US" dirty="0" smtClean="0"/>
              <a:t>Placed visibly during the Liturgy </a:t>
            </a:r>
            <a:br>
              <a:rPr lang="en-US" dirty="0" smtClean="0"/>
            </a:br>
            <a:r>
              <a:rPr lang="en-US" dirty="0" smtClean="0"/>
              <a:t>of the </a:t>
            </a:r>
            <a:r>
              <a:rPr lang="en-US" dirty="0" smtClean="0"/>
              <a:t>Word</a:t>
            </a:r>
          </a:p>
          <a:p>
            <a:pPr lvl="1"/>
            <a:r>
              <a:rPr lang="en-US" dirty="0" smtClean="0"/>
              <a:t>Concealed during </a:t>
            </a:r>
            <a:r>
              <a:rPr lang="en-US" dirty="0" smtClean="0"/>
              <a:t>the </a:t>
            </a:r>
            <a:r>
              <a:rPr lang="en-US" dirty="0" smtClean="0"/>
              <a:t/>
            </a:r>
            <a:br>
              <a:rPr lang="en-US" dirty="0" smtClean="0"/>
            </a:br>
            <a:r>
              <a:rPr lang="en-US" dirty="0" smtClean="0"/>
              <a:t>Liturgy </a:t>
            </a:r>
            <a:r>
              <a:rPr lang="en-US" dirty="0" smtClean="0"/>
              <a:t>of the Eucharist</a:t>
            </a:r>
          </a:p>
          <a:p>
            <a:pPr lvl="1"/>
            <a:r>
              <a:rPr lang="en-US" dirty="0" smtClean="0"/>
              <a:t>Different manifestations of Christ</a:t>
            </a:r>
            <a:endParaRPr lang="en-US" dirty="0"/>
          </a:p>
        </p:txBody>
      </p:sp>
    </p:spTree>
    <p:extLst>
      <p:ext uri="{BB962C8B-B14F-4D97-AF65-F5344CB8AC3E}">
        <p14:creationId xmlns:p14="http://schemas.microsoft.com/office/powerpoint/2010/main" val="156356503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Holy Tradition</a:t>
            </a:r>
            <a:endParaRPr lang="en-US" dirty="0"/>
          </a:p>
        </p:txBody>
      </p:sp>
      <p:sp>
        <p:nvSpPr>
          <p:cNvPr id="3" name="Content Placeholder 2"/>
          <p:cNvSpPr>
            <a:spLocks noGrp="1"/>
          </p:cNvSpPr>
          <p:nvPr>
            <p:ph idx="1"/>
          </p:nvPr>
        </p:nvSpPr>
        <p:spPr/>
        <p:txBody>
          <a:bodyPr/>
          <a:lstStyle/>
          <a:p>
            <a:r>
              <a:rPr lang="en-US" sz="2600" smtClean="0"/>
              <a:t>Handing </a:t>
            </a:r>
            <a:r>
              <a:rPr lang="en-US" sz="2600" dirty="0" smtClean="0"/>
              <a:t>down… from </a:t>
            </a:r>
            <a:r>
              <a:rPr lang="en-US" sz="2600" dirty="0"/>
              <a:t>generation to </a:t>
            </a:r>
            <a:r>
              <a:rPr lang="en-US" sz="2600" dirty="0" smtClean="0"/>
              <a:t>generation</a:t>
            </a:r>
            <a:endParaRPr lang="en-US" sz="2600" dirty="0"/>
          </a:p>
          <a:p>
            <a:r>
              <a:rPr lang="en-US" dirty="0" smtClean="0"/>
              <a:t>Holy </a:t>
            </a:r>
            <a:r>
              <a:rPr lang="en-US" dirty="0" smtClean="0"/>
              <a:t>Tradition in the Old Testament</a:t>
            </a:r>
          </a:p>
          <a:p>
            <a:pPr lvl="1"/>
            <a:r>
              <a:rPr lang="en-US" dirty="0" smtClean="0"/>
              <a:t>Before and after the laws were written</a:t>
            </a:r>
          </a:p>
          <a:p>
            <a:r>
              <a:rPr lang="en-US" dirty="0" smtClean="0"/>
              <a:t>Holy Tradition in the New Testament</a:t>
            </a:r>
          </a:p>
          <a:p>
            <a:pPr lvl="1"/>
            <a:r>
              <a:rPr lang="en-US" dirty="0" smtClean="0"/>
              <a:t>Christ taught the Apostles who taught their disciples</a:t>
            </a:r>
          </a:p>
          <a:p>
            <a:r>
              <a:rPr lang="en-US" dirty="0" smtClean="0"/>
              <a:t>Orthodox Tradition</a:t>
            </a:r>
          </a:p>
          <a:p>
            <a:pPr lvl="1"/>
            <a:r>
              <a:rPr lang="en-US" dirty="0"/>
              <a:t>T</a:t>
            </a:r>
            <a:r>
              <a:rPr lang="en-US" dirty="0" smtClean="0"/>
              <a:t>he </a:t>
            </a:r>
            <a:r>
              <a:rPr lang="en-US" dirty="0" smtClean="0"/>
              <a:t>whole system of doctrine, church government, worship and art.</a:t>
            </a:r>
          </a:p>
          <a:p>
            <a:pPr lvl="1"/>
            <a:r>
              <a:rPr lang="en-US" dirty="0" smtClean="0"/>
              <a:t>Tradition lives in the church</a:t>
            </a:r>
          </a:p>
          <a:p>
            <a:r>
              <a:rPr lang="en-US" dirty="0" smtClean="0"/>
              <a:t>The Outward Forms of Holy Tradition</a:t>
            </a:r>
          </a:p>
          <a:p>
            <a:pPr lvl="1"/>
            <a:r>
              <a:rPr lang="en-US" dirty="0" smtClean="0"/>
              <a:t>The Bible</a:t>
            </a:r>
          </a:p>
        </p:txBody>
      </p:sp>
      <p:pic>
        <p:nvPicPr>
          <p:cNvPr id="5122" name="Picture 2" descr="http://static.newworldencyclopedia.org/thumb/7/78/CopticCenser.jpg/180px-CopticCens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3124200"/>
            <a:ext cx="1714500" cy="25622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Holy Tradition</a:t>
            </a:r>
            <a:endParaRPr lang="en-US" dirty="0"/>
          </a:p>
        </p:txBody>
      </p:sp>
      <p:sp>
        <p:nvSpPr>
          <p:cNvPr id="3" name="Content Placeholder 2"/>
          <p:cNvSpPr>
            <a:spLocks noGrp="1"/>
          </p:cNvSpPr>
          <p:nvPr>
            <p:ph idx="1"/>
          </p:nvPr>
        </p:nvSpPr>
        <p:spPr/>
        <p:txBody>
          <a:bodyPr/>
          <a:lstStyle/>
          <a:p>
            <a:r>
              <a:rPr lang="en-US" dirty="0" smtClean="0"/>
              <a:t>Holy Tradition in the Old Testament</a:t>
            </a:r>
          </a:p>
          <a:p>
            <a:r>
              <a:rPr lang="en-US" dirty="0" smtClean="0"/>
              <a:t>Holy Tradition in the New Testament</a:t>
            </a:r>
          </a:p>
          <a:p>
            <a:r>
              <a:rPr lang="en-US" dirty="0" smtClean="0"/>
              <a:t>Orthodox Tradition</a:t>
            </a:r>
          </a:p>
          <a:p>
            <a:r>
              <a:rPr lang="en-US" dirty="0" smtClean="0"/>
              <a:t>The Outward Forms of Holy Tradition</a:t>
            </a:r>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3.bp.blogspot.com/-c1mtsHZ3oT0/UFc8xK7yKzI/AAAAAAAAAPg/aAGop4QMadE/s1600/abraham_isaac_1.jpg"/>
          <p:cNvPicPr>
            <a:picLocks noChangeAspect="1" noChangeArrowheads="1"/>
          </p:cNvPicPr>
          <p:nvPr/>
        </p:nvPicPr>
        <p:blipFill>
          <a:blip r:embed="rId2" cstate="print"/>
          <a:srcRect/>
          <a:stretch>
            <a:fillRect/>
          </a:stretch>
        </p:blipFill>
        <p:spPr bwMode="auto">
          <a:xfrm>
            <a:off x="6467086" y="3657600"/>
            <a:ext cx="2676914" cy="3200400"/>
          </a:xfrm>
          <a:prstGeom prst="rect">
            <a:avLst/>
          </a:prstGeom>
          <a:noFill/>
        </p:spPr>
      </p:pic>
      <p:sp>
        <p:nvSpPr>
          <p:cNvPr id="5122" name="Title 1"/>
          <p:cNvSpPr>
            <a:spLocks noGrp="1"/>
          </p:cNvSpPr>
          <p:nvPr>
            <p:ph type="title"/>
          </p:nvPr>
        </p:nvSpPr>
        <p:spPr/>
        <p:txBody>
          <a:bodyPr/>
          <a:lstStyle/>
          <a:p>
            <a:r>
              <a:rPr lang="en-US" dirty="0" smtClean="0"/>
              <a:t>Holy Tradition in the Old Testament</a:t>
            </a:r>
          </a:p>
        </p:txBody>
      </p:sp>
      <p:sp>
        <p:nvSpPr>
          <p:cNvPr id="5123" name="Content Placeholder 2"/>
          <p:cNvSpPr>
            <a:spLocks noGrp="1"/>
          </p:cNvSpPr>
          <p:nvPr>
            <p:ph idx="1"/>
          </p:nvPr>
        </p:nvSpPr>
        <p:spPr>
          <a:xfrm>
            <a:off x="457200" y="1295400"/>
            <a:ext cx="8229600" cy="5105400"/>
          </a:xfrm>
        </p:spPr>
        <p:txBody>
          <a:bodyPr/>
          <a:lstStyle/>
          <a:p>
            <a:r>
              <a:rPr lang="en-US" dirty="0" smtClean="0"/>
              <a:t>2000 years between Adam and Moses.</a:t>
            </a:r>
          </a:p>
          <a:p>
            <a:pPr lvl="1"/>
            <a:r>
              <a:rPr lang="en-US" dirty="0" smtClean="0"/>
              <a:t>What was the source of knowledge about God and His commandments?</a:t>
            </a:r>
          </a:p>
          <a:p>
            <a:r>
              <a:rPr lang="en-US" i="1" dirty="0" smtClean="0"/>
              <a:t>The life of the people was the tradition and others followed: </a:t>
            </a:r>
          </a:p>
          <a:p>
            <a:pPr lvl="1"/>
            <a:r>
              <a:rPr lang="en-US" dirty="0" smtClean="0"/>
              <a:t>Abel, Enoch, Methuselah, Noah, Abraham, Sarah, Melchizedek, Lot, Isaac, Rebecca, Jacob, Rachel, etc… (Heb 11:1-29; 1 Pet 3:1-6)</a:t>
            </a:r>
            <a:endParaRPr lang="en-US" i="1" dirty="0" smtClean="0"/>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arn(inVertical)">
                                      <p:cBhvr>
                                        <p:cTn id="7" dur="5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healthyinfluence.com/wordpress/wp-content/uploads/2009/11/Prophet-and-Scribe-234x364-custom.gif"/>
          <p:cNvPicPr>
            <a:picLocks noChangeAspect="1" noChangeArrowheads="1"/>
          </p:cNvPicPr>
          <p:nvPr/>
        </p:nvPicPr>
        <p:blipFill>
          <a:blip r:embed="rId2" cstate="print"/>
          <a:srcRect/>
          <a:stretch>
            <a:fillRect/>
          </a:stretch>
        </p:blipFill>
        <p:spPr bwMode="auto">
          <a:xfrm>
            <a:off x="6915150" y="3390900"/>
            <a:ext cx="2228850" cy="3467100"/>
          </a:xfrm>
          <a:prstGeom prst="rect">
            <a:avLst/>
          </a:prstGeom>
          <a:noFill/>
        </p:spPr>
      </p:pic>
      <p:sp>
        <p:nvSpPr>
          <p:cNvPr id="2" name="Title 1"/>
          <p:cNvSpPr>
            <a:spLocks noGrp="1"/>
          </p:cNvSpPr>
          <p:nvPr>
            <p:ph type="title"/>
          </p:nvPr>
        </p:nvSpPr>
        <p:spPr/>
        <p:txBody>
          <a:bodyPr/>
          <a:lstStyle/>
          <a:p>
            <a:r>
              <a:rPr lang="en-US" dirty="0" smtClean="0"/>
              <a:t>Holy Tradition in the Old Testament</a:t>
            </a:r>
            <a:endParaRPr lang="en-US" dirty="0"/>
          </a:p>
        </p:txBody>
      </p:sp>
      <p:sp>
        <p:nvSpPr>
          <p:cNvPr id="3" name="Content Placeholder 2"/>
          <p:cNvSpPr>
            <a:spLocks noGrp="1"/>
          </p:cNvSpPr>
          <p:nvPr>
            <p:ph idx="1"/>
          </p:nvPr>
        </p:nvSpPr>
        <p:spPr/>
        <p:txBody>
          <a:bodyPr/>
          <a:lstStyle/>
          <a:p>
            <a:r>
              <a:rPr lang="en-US" dirty="0" smtClean="0"/>
              <a:t>Even after the writing of the laws:</a:t>
            </a:r>
          </a:p>
          <a:p>
            <a:pPr lvl="1"/>
            <a:r>
              <a:rPr lang="en-US" i="1" dirty="0" smtClean="0"/>
              <a:t>“Only be careful, and watch yourselves closely so that you do not forget the things </a:t>
            </a:r>
            <a:r>
              <a:rPr lang="en-US" i="1" u="sng" dirty="0" smtClean="0"/>
              <a:t>your eyes have seen</a:t>
            </a:r>
            <a:r>
              <a:rPr lang="en-US" i="1" dirty="0" smtClean="0"/>
              <a:t> or let them fade from your heart as long as you live. </a:t>
            </a:r>
            <a:r>
              <a:rPr lang="en-US" i="1" u="sng" dirty="0" smtClean="0"/>
              <a:t>Teach them to your </a:t>
            </a:r>
            <a:br>
              <a:rPr lang="en-US" i="1" u="sng" dirty="0" smtClean="0"/>
            </a:br>
            <a:r>
              <a:rPr lang="en-US" i="1" u="sng" dirty="0" smtClean="0"/>
              <a:t>children and to their children </a:t>
            </a:r>
            <a:r>
              <a:rPr lang="en-US" i="1" dirty="0" smtClean="0"/>
              <a:t>after them.” </a:t>
            </a:r>
            <a:br>
              <a:rPr lang="en-US" i="1" dirty="0" smtClean="0"/>
            </a:br>
            <a:r>
              <a:rPr lang="en-US" i="1" dirty="0" smtClean="0"/>
              <a:t>(Deut 4:9)</a:t>
            </a:r>
          </a:p>
          <a:p>
            <a:pPr lvl="1"/>
            <a:r>
              <a:rPr lang="en-US" i="1" dirty="0" smtClean="0"/>
              <a:t>“We have </a:t>
            </a:r>
            <a:r>
              <a:rPr lang="en-US" i="1" u="sng" dirty="0" smtClean="0"/>
              <a:t>heard with our ears</a:t>
            </a:r>
            <a:r>
              <a:rPr lang="en-US" i="1" dirty="0" smtClean="0"/>
              <a:t>, O God, </a:t>
            </a:r>
            <a:br>
              <a:rPr lang="en-US" i="1" dirty="0" smtClean="0"/>
            </a:br>
            <a:r>
              <a:rPr lang="en-US" i="1" dirty="0" smtClean="0"/>
              <a:t>our fathers have </a:t>
            </a:r>
            <a:r>
              <a:rPr lang="en-US" i="1" u="sng" dirty="0" smtClean="0"/>
              <a:t>told us</a:t>
            </a:r>
            <a:r>
              <a:rPr lang="en-US" i="1" dirty="0" smtClean="0"/>
              <a:t>, what deeds </a:t>
            </a:r>
            <a:br>
              <a:rPr lang="en-US" i="1" dirty="0" smtClean="0"/>
            </a:br>
            <a:r>
              <a:rPr lang="en-US" i="1" dirty="0" smtClean="0"/>
              <a:t>You did in their days, in days of old.” </a:t>
            </a:r>
            <a:br>
              <a:rPr lang="en-US" i="1" dirty="0" smtClean="0"/>
            </a:br>
            <a:r>
              <a:rPr lang="en-US" i="1" dirty="0" smtClean="0"/>
              <a:t>(Ps 66:1)</a:t>
            </a:r>
            <a:endParaRPr lang="en-US" i="1" dirty="0"/>
          </a:p>
        </p:txBody>
      </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19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 name="Picture 8" descr="http://cache2.artprintimages.com/lrg/38/3843/I2KYF00Z.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661" r="8136"/>
          <a:stretch/>
        </p:blipFill>
        <p:spPr bwMode="auto">
          <a:xfrm>
            <a:off x="6705600" y="0"/>
            <a:ext cx="2438400" cy="2171883"/>
          </a:xfrm>
          <a:prstGeom prst="rect">
            <a:avLst/>
          </a:prstGeom>
          <a:noFill/>
          <a:extLst>
            <a:ext uri="{909E8E84-426E-40DD-AFC4-6F175D3DCCD1}">
              <a14:hiddenFill xmlns:a14="http://schemas.microsoft.com/office/drawing/2010/main">
                <a:solidFill>
                  <a:srgbClr val="FFFFFF"/>
                </a:solidFill>
              </a14:hiddenFill>
            </a:ext>
          </a:extLst>
        </p:spPr>
      </p:pic>
      <p:sp>
        <p:nvSpPr>
          <p:cNvPr id="5122" name="Title 1"/>
          <p:cNvSpPr>
            <a:spLocks noGrp="1"/>
          </p:cNvSpPr>
          <p:nvPr>
            <p:ph type="title"/>
          </p:nvPr>
        </p:nvSpPr>
        <p:spPr/>
        <p:txBody>
          <a:bodyPr/>
          <a:lstStyle/>
          <a:p>
            <a:r>
              <a:rPr lang="en-US" dirty="0" smtClean="0"/>
              <a:t>Examples</a:t>
            </a:r>
          </a:p>
        </p:txBody>
      </p:sp>
      <p:sp>
        <p:nvSpPr>
          <p:cNvPr id="5123" name="Content Placeholder 2"/>
          <p:cNvSpPr>
            <a:spLocks noGrp="1"/>
          </p:cNvSpPr>
          <p:nvPr>
            <p:ph idx="1"/>
          </p:nvPr>
        </p:nvSpPr>
        <p:spPr>
          <a:xfrm>
            <a:off x="457200" y="1295400"/>
            <a:ext cx="8229600" cy="5105400"/>
          </a:xfrm>
        </p:spPr>
        <p:txBody>
          <a:bodyPr/>
          <a:lstStyle/>
          <a:p>
            <a:r>
              <a:rPr lang="en-US" dirty="0" smtClean="0"/>
              <a:t>Offering sacrifices:</a:t>
            </a:r>
          </a:p>
          <a:p>
            <a:pPr lvl="1"/>
            <a:r>
              <a:rPr lang="en-US" dirty="0" smtClean="0"/>
              <a:t>Abel, Noah, Abraham, Isaac, Jacob, Job </a:t>
            </a:r>
          </a:p>
          <a:p>
            <a:pPr lvl="1"/>
            <a:r>
              <a:rPr lang="en-US" dirty="0" smtClean="0"/>
              <a:t>They knew the offering of animal sacrifices and building altars through Holy Tradition before the Written Law. </a:t>
            </a:r>
          </a:p>
          <a:p>
            <a:r>
              <a:rPr lang="en-US" dirty="0" smtClean="0"/>
              <a:t>Priesthood</a:t>
            </a:r>
          </a:p>
          <a:p>
            <a:pPr lvl="1"/>
            <a:r>
              <a:rPr lang="en-US" dirty="0" smtClean="0"/>
              <a:t>Melchizedek the priest of God; Abraham giving him the tithe. </a:t>
            </a:r>
          </a:p>
          <a:p>
            <a:pPr lvl="1"/>
            <a:r>
              <a:rPr lang="en-US" dirty="0" smtClean="0"/>
              <a:t>How did they know about the Priesthood and the commandment of giving the Tithe? </a:t>
            </a:r>
          </a:p>
          <a:p>
            <a:pPr lvl="1"/>
            <a:r>
              <a:rPr lang="en-US" dirty="0" smtClean="0"/>
              <a:t>Jacob said to God, </a:t>
            </a:r>
            <a:r>
              <a:rPr lang="en-US" i="1" dirty="0" smtClean="0"/>
              <a:t>“and all You give me I will surely give a tenth to You.” (Gen 28:22)</a:t>
            </a:r>
            <a:endParaRPr lang="en-US" i="1" dirty="0">
              <a:sym typeface="Wingdings" pitchFamily="2" charset="2"/>
            </a:endParaRPr>
          </a:p>
        </p:txBody>
      </p:sp>
    </p:spTree>
    <p:extLst>
      <p:ext uri="{BB962C8B-B14F-4D97-AF65-F5344CB8AC3E}">
        <p14:creationId xmlns:p14="http://schemas.microsoft.com/office/powerpoint/2010/main" val="184480181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2000"/>
                                        <p:tgtEl>
                                          <p:spTgt spid="51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123">
                                            <p:txEl>
                                              <p:pRg st="1" end="1"/>
                                            </p:txEl>
                                          </p:spTgt>
                                        </p:tgtEl>
                                        <p:attrNameLst>
                                          <p:attrName>style.visibility</p:attrName>
                                        </p:attrNameLst>
                                      </p:cBhvr>
                                      <p:to>
                                        <p:strVal val="visible"/>
                                      </p:to>
                                    </p:set>
                                    <p:animEffect transition="in" filter="fade">
                                      <p:cBhvr>
                                        <p:cTn id="10" dur="2000"/>
                                        <p:tgtEl>
                                          <p:spTgt spid="51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123">
                                            <p:txEl>
                                              <p:pRg st="2" end="2"/>
                                            </p:txEl>
                                          </p:spTgt>
                                        </p:tgtEl>
                                        <p:attrNameLst>
                                          <p:attrName>style.visibility</p:attrName>
                                        </p:attrNameLst>
                                      </p:cBhvr>
                                      <p:to>
                                        <p:strVal val="visible"/>
                                      </p:to>
                                    </p:set>
                                    <p:animEffect transition="in" filter="fade">
                                      <p:cBhvr>
                                        <p:cTn id="13" dur="2000"/>
                                        <p:tgtEl>
                                          <p:spTgt spid="512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123">
                                            <p:txEl>
                                              <p:pRg st="3" end="3"/>
                                            </p:txEl>
                                          </p:spTgt>
                                        </p:tgtEl>
                                        <p:attrNameLst>
                                          <p:attrName>style.visibility</p:attrName>
                                        </p:attrNameLst>
                                      </p:cBhvr>
                                      <p:to>
                                        <p:strVal val="visible"/>
                                      </p:to>
                                    </p:set>
                                    <p:animEffect transition="in" filter="fade">
                                      <p:cBhvr>
                                        <p:cTn id="18" dur="2000"/>
                                        <p:tgtEl>
                                          <p:spTgt spid="512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123">
                                            <p:txEl>
                                              <p:pRg st="4" end="4"/>
                                            </p:txEl>
                                          </p:spTgt>
                                        </p:tgtEl>
                                        <p:attrNameLst>
                                          <p:attrName>style.visibility</p:attrName>
                                        </p:attrNameLst>
                                      </p:cBhvr>
                                      <p:to>
                                        <p:strVal val="visible"/>
                                      </p:to>
                                    </p:set>
                                    <p:animEffect transition="in" filter="fade">
                                      <p:cBhvr>
                                        <p:cTn id="21" dur="2000"/>
                                        <p:tgtEl>
                                          <p:spTgt spid="512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123">
                                            <p:txEl>
                                              <p:pRg st="5" end="5"/>
                                            </p:txEl>
                                          </p:spTgt>
                                        </p:tgtEl>
                                        <p:attrNameLst>
                                          <p:attrName>style.visibility</p:attrName>
                                        </p:attrNameLst>
                                      </p:cBhvr>
                                      <p:to>
                                        <p:strVal val="visible"/>
                                      </p:to>
                                    </p:set>
                                    <p:animEffect transition="in" filter="fade">
                                      <p:cBhvr>
                                        <p:cTn id="24" dur="2000"/>
                                        <p:tgtEl>
                                          <p:spTgt spid="512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123">
                                            <p:txEl>
                                              <p:pRg st="6" end="6"/>
                                            </p:txEl>
                                          </p:spTgt>
                                        </p:tgtEl>
                                        <p:attrNameLst>
                                          <p:attrName>style.visibility</p:attrName>
                                        </p:attrNameLst>
                                      </p:cBhvr>
                                      <p:to>
                                        <p:strVal val="visible"/>
                                      </p:to>
                                    </p:set>
                                    <p:animEffect transition="in" filter="fade">
                                      <p:cBhvr>
                                        <p:cTn id="27" dur="2000"/>
                                        <p:tgtEl>
                                          <p:spTgt spid="5123">
                                            <p:txEl>
                                              <p:pRg st="6" end="6"/>
                                            </p:txEl>
                                          </p:spTgt>
                                        </p:tgtEl>
                                      </p:cBhvr>
                                    </p:animEffect>
                                  </p:childTnLst>
                                </p:cTn>
                              </p:par>
                              <p:par>
                                <p:cTn id="28" presetID="1"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ymmindia.com/images/banner_img.jpg"/>
          <p:cNvPicPr>
            <a:picLocks noChangeAspect="1" noChangeArrowheads="1"/>
          </p:cNvPicPr>
          <p:nvPr/>
        </p:nvPicPr>
        <p:blipFill>
          <a:blip r:embed="rId2" cstate="print"/>
          <a:srcRect/>
          <a:stretch>
            <a:fillRect/>
          </a:stretch>
        </p:blipFill>
        <p:spPr bwMode="auto">
          <a:xfrm>
            <a:off x="5181600" y="3990975"/>
            <a:ext cx="3962400" cy="2867025"/>
          </a:xfrm>
          <a:prstGeom prst="rect">
            <a:avLst/>
          </a:prstGeom>
          <a:noFill/>
        </p:spPr>
      </p:pic>
      <p:sp>
        <p:nvSpPr>
          <p:cNvPr id="2" name="Title 1"/>
          <p:cNvSpPr>
            <a:spLocks noGrp="1"/>
          </p:cNvSpPr>
          <p:nvPr>
            <p:ph type="title"/>
          </p:nvPr>
        </p:nvSpPr>
        <p:spPr>
          <a:xfrm>
            <a:off x="457200" y="274638"/>
            <a:ext cx="8382000" cy="944562"/>
          </a:xfrm>
        </p:spPr>
        <p:txBody>
          <a:bodyPr/>
          <a:lstStyle/>
          <a:p>
            <a:r>
              <a:rPr lang="en-US" dirty="0" smtClean="0"/>
              <a:t>Holy Tradition in the New Testament</a:t>
            </a:r>
            <a:endParaRPr lang="en-US" dirty="0"/>
          </a:p>
        </p:txBody>
      </p:sp>
      <p:sp>
        <p:nvSpPr>
          <p:cNvPr id="3" name="Content Placeholder 2"/>
          <p:cNvSpPr>
            <a:spLocks noGrp="1"/>
          </p:cNvSpPr>
          <p:nvPr>
            <p:ph idx="1"/>
          </p:nvPr>
        </p:nvSpPr>
        <p:spPr/>
        <p:txBody>
          <a:bodyPr/>
          <a:lstStyle/>
          <a:p>
            <a:r>
              <a:rPr lang="en-US" dirty="0" smtClean="0"/>
              <a:t>Our Lord Jesus Christ did not write a book, </a:t>
            </a:r>
          </a:p>
          <a:p>
            <a:r>
              <a:rPr lang="en-US" dirty="0" smtClean="0"/>
              <a:t>He chose His disciples who accompanied Him day and night. </a:t>
            </a:r>
          </a:p>
          <a:p>
            <a:pPr lvl="1"/>
            <a:r>
              <a:rPr lang="en-US" dirty="0" smtClean="0"/>
              <a:t>They absorbed His teachings and learned directly from Him. </a:t>
            </a:r>
          </a:p>
          <a:p>
            <a:pPr lvl="1"/>
            <a:r>
              <a:rPr lang="en-US" dirty="0" smtClean="0"/>
              <a:t>He sent them to teach the whole world and to make disciples of all </a:t>
            </a:r>
            <a:r>
              <a:rPr lang="en-US" dirty="0" smtClean="0"/>
              <a:t>nations</a:t>
            </a:r>
            <a:r>
              <a:rPr lang="en-US" dirty="0"/>
              <a:t>:</a:t>
            </a:r>
            <a:endParaRPr lang="en-US" dirty="0" smtClean="0"/>
          </a:p>
          <a:p>
            <a:pPr lvl="2"/>
            <a:r>
              <a:rPr lang="en-US" i="1" dirty="0" smtClean="0"/>
              <a:t>“</a:t>
            </a:r>
            <a:r>
              <a:rPr lang="en-US" i="1" dirty="0" smtClean="0"/>
              <a:t>Go therefore and make disciples </a:t>
            </a:r>
            <a:r>
              <a:rPr lang="en-US" i="1" dirty="0" smtClean="0"/>
              <a:t/>
            </a:r>
            <a:br>
              <a:rPr lang="en-US" i="1" dirty="0" smtClean="0"/>
            </a:br>
            <a:r>
              <a:rPr lang="en-US" i="1" dirty="0" smtClean="0"/>
              <a:t>of </a:t>
            </a:r>
            <a:r>
              <a:rPr lang="en-US" i="1" dirty="0" smtClean="0"/>
              <a:t>all nations.” (Mt 28:19)</a:t>
            </a:r>
            <a:endParaRPr lang="en-US" i="1" u="sng" dirty="0"/>
          </a:p>
        </p:txBody>
      </p:sp>
    </p:spTree>
    <p:extLst>
      <p:ext uri="{BB962C8B-B14F-4D97-AF65-F5344CB8AC3E}">
        <p14:creationId xmlns:p14="http://schemas.microsoft.com/office/powerpoint/2010/main" val="223611299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fade">
                                      <p:cBhvr>
                                        <p:cTn id="7"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274638"/>
            <a:ext cx="8382000" cy="944562"/>
          </a:xfrm>
        </p:spPr>
        <p:txBody>
          <a:bodyPr/>
          <a:lstStyle/>
          <a:p>
            <a:pPr eaLnBrk="1" hangingPunct="1"/>
            <a:r>
              <a:rPr lang="en-US" dirty="0" smtClean="0"/>
              <a:t>Holy Tradition in the New Testament</a:t>
            </a:r>
          </a:p>
        </p:txBody>
      </p:sp>
      <p:sp>
        <p:nvSpPr>
          <p:cNvPr id="7171" name="Content Placeholder 2"/>
          <p:cNvSpPr>
            <a:spLocks noGrp="1"/>
          </p:cNvSpPr>
          <p:nvPr>
            <p:ph idx="1"/>
          </p:nvPr>
        </p:nvSpPr>
        <p:spPr>
          <a:xfrm>
            <a:off x="457200" y="1066800"/>
            <a:ext cx="8229600" cy="5638800"/>
          </a:xfrm>
        </p:spPr>
        <p:txBody>
          <a:bodyPr/>
          <a:lstStyle/>
          <a:p>
            <a:r>
              <a:rPr lang="en-US" sz="2400" i="1" dirty="0" smtClean="0"/>
              <a:t>“Hold fast the pattern of sound words which you have </a:t>
            </a:r>
            <a:r>
              <a:rPr lang="en-US" sz="2400" i="1" u="sng" dirty="0" smtClean="0"/>
              <a:t>heard from me</a:t>
            </a:r>
            <a:r>
              <a:rPr lang="en-US" sz="2400" i="1" dirty="0" smtClean="0"/>
              <a:t>.” (1 Tim 1:13)</a:t>
            </a:r>
          </a:p>
          <a:p>
            <a:r>
              <a:rPr lang="en-US" sz="2400" i="1" dirty="0" smtClean="0"/>
              <a:t>“Brethren, join in following my example, and note those who so walk, </a:t>
            </a:r>
            <a:r>
              <a:rPr lang="en-US" sz="2400" i="1" u="sng" dirty="0" smtClean="0"/>
              <a:t>as you have us as a pattern</a:t>
            </a:r>
            <a:r>
              <a:rPr lang="en-US" sz="2400" i="1" dirty="0" smtClean="0"/>
              <a:t>” (Phil 3:17)</a:t>
            </a:r>
          </a:p>
          <a:p>
            <a:r>
              <a:rPr lang="en-US" sz="2400" i="1" dirty="0" smtClean="0"/>
              <a:t>“Having many things to write to you, I did not wish to do so with paper and ink; but I hope to come to you and </a:t>
            </a:r>
            <a:r>
              <a:rPr lang="en-US" sz="2400" i="1" u="sng" dirty="0" smtClean="0"/>
              <a:t>speak face to face</a:t>
            </a:r>
            <a:r>
              <a:rPr lang="en-US" sz="2400" i="1" dirty="0" smtClean="0"/>
              <a:t>, that our joy may be full.” (2 </a:t>
            </a:r>
            <a:r>
              <a:rPr lang="en-US" sz="2400" i="1" dirty="0" err="1" smtClean="0"/>
              <a:t>Jn</a:t>
            </a:r>
            <a:r>
              <a:rPr lang="en-US" sz="2400" i="1" dirty="0" smtClean="0"/>
              <a:t> 12)</a:t>
            </a:r>
            <a:r>
              <a:rPr lang="en-US" sz="2400" dirty="0" smtClean="0"/>
              <a:t> </a:t>
            </a:r>
          </a:p>
          <a:p>
            <a:r>
              <a:rPr lang="en-US" sz="2400" i="1" dirty="0" smtClean="0"/>
              <a:t>And there are also </a:t>
            </a:r>
            <a:r>
              <a:rPr lang="en-US" sz="2400" i="1" u="sng" dirty="0" smtClean="0"/>
              <a:t>many other things </a:t>
            </a:r>
            <a:r>
              <a:rPr lang="en-US" sz="2400" i="1" dirty="0" smtClean="0"/>
              <a:t>that Jesus did, which if they were written one by one, I suppose that even the world itself could not contain the books that would be written.” (</a:t>
            </a:r>
            <a:r>
              <a:rPr lang="en-US" sz="2400" i="1" dirty="0" err="1" smtClean="0"/>
              <a:t>Jn</a:t>
            </a:r>
            <a:r>
              <a:rPr lang="en-US" sz="2400" i="1" dirty="0" smtClean="0"/>
              <a:t> 21:25)</a:t>
            </a:r>
          </a:p>
        </p:txBody>
      </p:sp>
    </p:spTree>
    <p:extLst>
      <p:ext uri="{BB962C8B-B14F-4D97-AF65-F5344CB8AC3E}">
        <p14:creationId xmlns:p14="http://schemas.microsoft.com/office/powerpoint/2010/main" val="278730534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Examples</a:t>
            </a:r>
          </a:p>
        </p:txBody>
      </p:sp>
      <p:sp>
        <p:nvSpPr>
          <p:cNvPr id="7171" name="Content Placeholder 2"/>
          <p:cNvSpPr>
            <a:spLocks noGrp="1"/>
          </p:cNvSpPr>
          <p:nvPr>
            <p:ph idx="1"/>
          </p:nvPr>
        </p:nvSpPr>
        <p:spPr>
          <a:xfrm>
            <a:off x="457200" y="990600"/>
            <a:ext cx="8458200" cy="5715000"/>
          </a:xfrm>
        </p:spPr>
        <p:txBody>
          <a:bodyPr/>
          <a:lstStyle/>
          <a:p>
            <a:r>
              <a:rPr lang="en-US" dirty="0" smtClean="0"/>
              <a:t>St. Matthew quoted a prophecy that was not written in any of The Old Testament Holy Books but was transmitted through Tradition.</a:t>
            </a:r>
          </a:p>
          <a:p>
            <a:pPr lvl="1"/>
            <a:r>
              <a:rPr lang="en-US" i="1" dirty="0" smtClean="0"/>
              <a:t>“And </a:t>
            </a:r>
            <a:r>
              <a:rPr lang="en-US" i="1" dirty="0" smtClean="0"/>
              <a:t>he went and lived in a town called Nazareth. So was fulfilled what was said through the prophets, that he would be called a Nazarene.” (Matt 2:23)</a:t>
            </a:r>
          </a:p>
          <a:p>
            <a:r>
              <a:rPr lang="en-US" dirty="0" smtClean="0"/>
              <a:t>St. Paul mentioned the names of the two Egyptian magicians who resisted Moses. These names are not mentioned in the Old Testament but were known by Holy Tradition.</a:t>
            </a:r>
          </a:p>
          <a:p>
            <a:pPr lvl="1"/>
            <a:r>
              <a:rPr lang="en-US" i="1" dirty="0" smtClean="0"/>
              <a:t>“Just as </a:t>
            </a:r>
            <a:r>
              <a:rPr lang="en-US" i="1" dirty="0" err="1" smtClean="0"/>
              <a:t>Jannes</a:t>
            </a:r>
            <a:r>
              <a:rPr lang="en-US" i="1" dirty="0" smtClean="0"/>
              <a:t> and </a:t>
            </a:r>
            <a:r>
              <a:rPr lang="en-US" i="1" dirty="0" err="1" smtClean="0"/>
              <a:t>Jambres</a:t>
            </a:r>
            <a:r>
              <a:rPr lang="en-US" i="1" dirty="0" smtClean="0"/>
              <a:t> opposed Moses…” (2Tim 3:8)</a:t>
            </a:r>
          </a:p>
          <a:p>
            <a:pPr lvl="1"/>
            <a:endParaRPr lang="en-US" i="1" dirty="0" smtClean="0"/>
          </a:p>
        </p:txBody>
      </p:sp>
    </p:spTree>
    <p:extLst>
      <p:ext uri="{BB962C8B-B14F-4D97-AF65-F5344CB8AC3E}">
        <p14:creationId xmlns:p14="http://schemas.microsoft.com/office/powerpoint/2010/main" val="302232218"/>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20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fade">
                                      <p:cBhvr>
                                        <p:cTn id="12" dur="2000"/>
                                        <p:tgtEl>
                                          <p:spTgt spid="71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Effect transition="in" filter="fade">
                                      <p:cBhvr>
                                        <p:cTn id="17" dur="2000"/>
                                        <p:tgtEl>
                                          <p:spTgt spid="71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71">
                                            <p:txEl>
                                              <p:pRg st="3" end="3"/>
                                            </p:txEl>
                                          </p:spTgt>
                                        </p:tgtEl>
                                        <p:attrNameLst>
                                          <p:attrName>style.visibility</p:attrName>
                                        </p:attrNameLst>
                                      </p:cBhvr>
                                      <p:to>
                                        <p:strVal val="visible"/>
                                      </p:to>
                                    </p:set>
                                    <p:animEffect transition="in" filter="fade">
                                      <p:cBhvr>
                                        <p:cTn id="22" dur="20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bldLvl="2"/>
    </p:bldLst>
  </p:timing>
</p:sld>
</file>

<file path=ppt/theme/theme1.xml><?xml version="1.0" encoding="utf-8"?>
<a:theme xmlns:a="http://schemas.openxmlformats.org/drawingml/2006/main" name="candles">
  <a:themeElements>
    <a:clrScheme name="Office Theme 1">
      <a:dk1>
        <a:srgbClr val="272776"/>
      </a:dk1>
      <a:lt1>
        <a:srgbClr val="F3F1E4"/>
      </a:lt1>
      <a:dk2>
        <a:srgbClr val="272776"/>
      </a:dk2>
      <a:lt2>
        <a:srgbClr val="808080"/>
      </a:lt2>
      <a:accent1>
        <a:srgbClr val="99CCFF"/>
      </a:accent1>
      <a:accent2>
        <a:srgbClr val="CCCCFF"/>
      </a:accent2>
      <a:accent3>
        <a:srgbClr val="F8F7EF"/>
      </a:accent3>
      <a:accent4>
        <a:srgbClr val="202064"/>
      </a:accent4>
      <a:accent5>
        <a:srgbClr val="CAE2FF"/>
      </a:accent5>
      <a:accent6>
        <a:srgbClr val="B9B9E7"/>
      </a:accent6>
      <a:hlink>
        <a:srgbClr val="3333CC"/>
      </a:hlink>
      <a:folHlink>
        <a:srgbClr val="AF67FF"/>
      </a:folHlink>
    </a:clrScheme>
    <a:fontScheme name="Office Them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272776"/>
        </a:dk1>
        <a:lt1>
          <a:srgbClr val="F3F1E4"/>
        </a:lt1>
        <a:dk2>
          <a:srgbClr val="272776"/>
        </a:dk2>
        <a:lt2>
          <a:srgbClr val="808080"/>
        </a:lt2>
        <a:accent1>
          <a:srgbClr val="99CCFF"/>
        </a:accent1>
        <a:accent2>
          <a:srgbClr val="CCCCFF"/>
        </a:accent2>
        <a:accent3>
          <a:srgbClr val="F8F7EF"/>
        </a:accent3>
        <a:accent4>
          <a:srgbClr val="202064"/>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2">
        <a:dk1>
          <a:srgbClr val="272776"/>
        </a:dk1>
        <a:lt1>
          <a:srgbClr val="F3F1E4"/>
        </a:lt1>
        <a:dk2>
          <a:srgbClr val="272776"/>
        </a:dk2>
        <a:lt2>
          <a:srgbClr val="777777"/>
        </a:lt2>
        <a:accent1>
          <a:srgbClr val="B8CFFB"/>
        </a:accent1>
        <a:accent2>
          <a:srgbClr val="DF8F74"/>
        </a:accent2>
        <a:accent3>
          <a:srgbClr val="F8F7EF"/>
        </a:accent3>
        <a:accent4>
          <a:srgbClr val="202064"/>
        </a:accent4>
        <a:accent5>
          <a:srgbClr val="D8E4FD"/>
        </a:accent5>
        <a:accent6>
          <a:srgbClr val="CA8168"/>
        </a:accent6>
        <a:hlink>
          <a:srgbClr val="7F97C2"/>
        </a:hlink>
        <a:folHlink>
          <a:srgbClr val="8BBE8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candles</Template>
  <TotalTime>1082</TotalTime>
  <Words>1393</Words>
  <Application>Microsoft Office PowerPoint</Application>
  <PresentationFormat>On-screen Show (4:3)</PresentationFormat>
  <Paragraphs>150</Paragraphs>
  <Slides>24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Wingdings</vt:lpstr>
      <vt:lpstr>Calibri</vt:lpstr>
      <vt:lpstr>Bodoni MT</vt:lpstr>
      <vt:lpstr>Script MT Bold</vt:lpstr>
      <vt:lpstr>Century Gothic</vt:lpstr>
      <vt:lpstr>candles</vt:lpstr>
      <vt:lpstr>Holy Tradition (Part 1)</vt:lpstr>
      <vt:lpstr>What is Tradition?</vt:lpstr>
      <vt:lpstr>Holy Tradition</vt:lpstr>
      <vt:lpstr>Holy Tradition in the Old Testament</vt:lpstr>
      <vt:lpstr>Holy Tradition in the Old Testament</vt:lpstr>
      <vt:lpstr>Examples</vt:lpstr>
      <vt:lpstr>Holy Tradition in the New Testament</vt:lpstr>
      <vt:lpstr>Holy Tradition in the New Testament</vt:lpstr>
      <vt:lpstr>Examples</vt:lpstr>
      <vt:lpstr>Examples</vt:lpstr>
      <vt:lpstr>Examples</vt:lpstr>
      <vt:lpstr>Orthodox Tradition</vt:lpstr>
      <vt:lpstr>Orthodox Tradition</vt:lpstr>
      <vt:lpstr>The Outward Forms of Holy Tradition</vt:lpstr>
      <vt:lpstr>The Bible</vt:lpstr>
      <vt:lpstr>The Bible and the Church </vt:lpstr>
      <vt:lpstr>The Bible and the Church </vt:lpstr>
      <vt:lpstr>Biblical Criticism</vt:lpstr>
      <vt:lpstr>Biblical Criticism</vt:lpstr>
      <vt:lpstr>The Bible</vt:lpstr>
      <vt:lpstr>The Bible in Worship </vt:lpstr>
      <vt:lpstr>The Bible in Worship </vt:lpstr>
      <vt:lpstr>The Bible: Verbal Icon of Christ</vt:lpstr>
      <vt:lpstr>Holy Tradition</vt:lpstr>
    </vt:vector>
  </TitlesOfParts>
  <Company>Real EC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Liturgical Life: Christ in the Church Hymns</dc:title>
  <dc:creator>Gerges Gad</dc:creator>
  <cp:lastModifiedBy>Khalil, Simone</cp:lastModifiedBy>
  <cp:revision>152</cp:revision>
  <dcterms:created xsi:type="dcterms:W3CDTF">2009-11-19T04:34:36Z</dcterms:created>
  <dcterms:modified xsi:type="dcterms:W3CDTF">2013-05-18T23:13:31Z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TC300001741033</vt:lpwstr>
  </property>
</Properties>
</file>