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4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7CDFF4B-FEC6-4460-80FF-FBABD2F7428E}" type="datetimeFigureOut">
              <a:rPr lang="en-US" smtClean="0"/>
              <a:t>4/20/2013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AE49332-407E-4923-9170-FE34CAC6BE6A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Isaiah 59 – Separated from God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“The Redeemer will come to Zion and to those who turn from transgression in Jacob” (Isaiah 59:20)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21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Confession of Sin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“For our transgressions are multiplied before you,  And our sins testify against us;  For our transgressions are with us,  And as for our iniquities, we know them” (vs. 12)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51047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3600" y="2209800"/>
            <a:ext cx="4876800" cy="5429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Confession of Sin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“For our transgressions are multiplied before you,  And our sins testify against us;  For our transgressions are with us,  And as for our iniquities, we know them:(vs. 12)</a:t>
            </a:r>
            <a:br>
              <a:rPr lang="en-US" sz="3000" dirty="0" smtClean="0"/>
            </a:b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“…</a:t>
            </a:r>
            <a:r>
              <a:rPr lang="en-US" sz="3000" b="1" baseline="30000" dirty="0"/>
              <a:t> </a:t>
            </a:r>
            <a:r>
              <a:rPr lang="en-US" sz="3000" dirty="0"/>
              <a:t>for I was hungry and you gave Me no food; I was thirsty and you gave Me no </a:t>
            </a:r>
            <a:r>
              <a:rPr lang="en-US" sz="3000" dirty="0" smtClean="0"/>
              <a:t>drink… Assuredly</a:t>
            </a:r>
            <a:r>
              <a:rPr lang="en-US" sz="3000" dirty="0"/>
              <a:t>, I say to you, inasmuch as you did not do </a:t>
            </a:r>
            <a:r>
              <a:rPr lang="en-US" sz="3000" i="1" dirty="0"/>
              <a:t>it</a:t>
            </a:r>
            <a:r>
              <a:rPr lang="en-US" sz="3000" dirty="0"/>
              <a:t> to one of the least of these, you did not do </a:t>
            </a:r>
            <a:r>
              <a:rPr lang="en-US" sz="3000" i="1" dirty="0"/>
              <a:t>it</a:t>
            </a:r>
            <a:r>
              <a:rPr lang="en-US" sz="3000" dirty="0"/>
              <a:t> to Me</a:t>
            </a:r>
            <a:r>
              <a:rPr lang="en-US" sz="3000" dirty="0" smtClean="0"/>
              <a:t>. (Matthew 25:41-46)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58054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Redeemer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“Then </a:t>
            </a:r>
            <a:r>
              <a:rPr lang="en-US" sz="2800" dirty="0"/>
              <a:t>the </a:t>
            </a:r>
            <a:r>
              <a:rPr lang="en-US" sz="2800" cap="small" dirty="0"/>
              <a:t>Lord</a:t>
            </a:r>
            <a:r>
              <a:rPr lang="en-US" sz="2800" dirty="0"/>
              <a:t> saw </a:t>
            </a:r>
            <a:r>
              <a:rPr lang="en-US" sz="2800" i="1" dirty="0"/>
              <a:t>it,</a:t>
            </a:r>
            <a:r>
              <a:rPr lang="en-US" sz="2800" dirty="0"/>
              <a:t> and it displeased Him</a:t>
            </a:r>
            <a:br>
              <a:rPr lang="en-US" sz="2800" dirty="0"/>
            </a:br>
            <a:r>
              <a:rPr lang="en-US" sz="2800" dirty="0"/>
              <a:t>That </a:t>
            </a:r>
            <a:r>
              <a:rPr lang="en-US" sz="2800" i="1" dirty="0"/>
              <a:t>there was</a:t>
            </a:r>
            <a:r>
              <a:rPr lang="en-US" sz="2800" dirty="0"/>
              <a:t> no </a:t>
            </a:r>
            <a:r>
              <a:rPr lang="en-US" sz="2800" dirty="0" smtClean="0"/>
              <a:t>justice. He </a:t>
            </a:r>
            <a:r>
              <a:rPr lang="en-US" sz="2800" dirty="0"/>
              <a:t>saw that </a:t>
            </a:r>
            <a:r>
              <a:rPr lang="en-US" sz="2800" i="1" dirty="0"/>
              <a:t>there was</a:t>
            </a:r>
            <a:r>
              <a:rPr lang="en-US" sz="2800" dirty="0"/>
              <a:t> no </a:t>
            </a:r>
            <a:r>
              <a:rPr lang="en-US" sz="2800" dirty="0" smtClean="0"/>
              <a:t>man, And </a:t>
            </a:r>
            <a:r>
              <a:rPr lang="en-US" sz="2800" dirty="0"/>
              <a:t>wondered that </a:t>
            </a:r>
            <a:r>
              <a:rPr lang="en-US" sz="2800" i="1" dirty="0"/>
              <a:t>there was</a:t>
            </a:r>
            <a:r>
              <a:rPr lang="en-US" sz="2800" dirty="0"/>
              <a:t> no intercessor;</a:t>
            </a:r>
            <a:br>
              <a:rPr lang="en-US" sz="2800" dirty="0"/>
            </a:br>
            <a:r>
              <a:rPr lang="en-US" sz="2800" dirty="0"/>
              <a:t>Therefore His own arm brought salvation for Him;</a:t>
            </a:r>
            <a:br>
              <a:rPr lang="en-US" sz="2800" dirty="0"/>
            </a:br>
            <a:r>
              <a:rPr lang="en-US" sz="2800" dirty="0"/>
              <a:t>And His own righteousness, it sustained Him</a:t>
            </a:r>
            <a:r>
              <a:rPr lang="en-US" sz="2800" dirty="0" smtClean="0"/>
              <a:t>.”</a:t>
            </a:r>
            <a:br>
              <a:rPr lang="en-US" sz="2800" dirty="0" smtClean="0"/>
            </a:br>
            <a:r>
              <a:rPr lang="en-US" sz="2800" dirty="0" smtClean="0"/>
              <a:t>(vs. 15-16)</a:t>
            </a:r>
          </a:p>
          <a:p>
            <a:r>
              <a:rPr lang="en-US" sz="2800" dirty="0"/>
              <a:t>Because of that separation, the Intercessor was sent to uproot </a:t>
            </a:r>
            <a:r>
              <a:rPr lang="en-US" sz="2800" dirty="0" smtClean="0"/>
              <a:t>the sin </a:t>
            </a:r>
            <a:r>
              <a:rPr lang="en-US" sz="2800" dirty="0"/>
              <a:t>out of the world, through which we were separated from Him </a:t>
            </a:r>
            <a:r>
              <a:rPr lang="en-US" sz="2800" dirty="0" smtClean="0"/>
              <a:t>as enemies</a:t>
            </a:r>
            <a:r>
              <a:rPr lang="en-US" sz="2800" dirty="0"/>
              <a:t>, to get reconciled with Him, and to turn from enemies </a:t>
            </a:r>
            <a:r>
              <a:rPr lang="en-US" sz="2800" dirty="0" smtClean="0"/>
              <a:t>into children </a:t>
            </a:r>
            <a:r>
              <a:rPr lang="en-US" sz="2800" b="1" dirty="0" smtClean="0"/>
              <a:t>(St</a:t>
            </a:r>
            <a:r>
              <a:rPr lang="en-US" sz="2800" b="1" dirty="0"/>
              <a:t>. </a:t>
            </a:r>
            <a:r>
              <a:rPr lang="en-US" sz="2800" b="1" dirty="0" smtClean="0"/>
              <a:t>Augustine)</a:t>
            </a:r>
            <a:endParaRPr lang="en-US" sz="2800" dirty="0"/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14206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Redeemer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“Then </a:t>
            </a:r>
            <a:r>
              <a:rPr lang="en-US" sz="2800" dirty="0"/>
              <a:t>the </a:t>
            </a:r>
            <a:r>
              <a:rPr lang="en-US" sz="2800" cap="small" dirty="0"/>
              <a:t>Lord</a:t>
            </a:r>
            <a:r>
              <a:rPr lang="en-US" sz="2800" dirty="0"/>
              <a:t> saw </a:t>
            </a:r>
            <a:r>
              <a:rPr lang="en-US" sz="2800" i="1" dirty="0"/>
              <a:t>it,</a:t>
            </a:r>
            <a:r>
              <a:rPr lang="en-US" sz="2800" dirty="0"/>
              <a:t> and it displeased Him</a:t>
            </a:r>
            <a:br>
              <a:rPr lang="en-US" sz="2800" dirty="0"/>
            </a:br>
            <a:r>
              <a:rPr lang="en-US" sz="2800" dirty="0"/>
              <a:t>That </a:t>
            </a:r>
            <a:r>
              <a:rPr lang="en-US" sz="2800" i="1" dirty="0"/>
              <a:t>there was</a:t>
            </a:r>
            <a:r>
              <a:rPr lang="en-US" sz="2800" dirty="0"/>
              <a:t> no </a:t>
            </a:r>
            <a:r>
              <a:rPr lang="en-US" sz="2800" dirty="0" smtClean="0"/>
              <a:t>justice. He </a:t>
            </a:r>
            <a:r>
              <a:rPr lang="en-US" sz="2800" dirty="0"/>
              <a:t>saw that </a:t>
            </a:r>
            <a:r>
              <a:rPr lang="en-US" sz="2800" i="1" dirty="0"/>
              <a:t>there was</a:t>
            </a:r>
            <a:r>
              <a:rPr lang="en-US" sz="2800" dirty="0"/>
              <a:t> no </a:t>
            </a:r>
            <a:r>
              <a:rPr lang="en-US" sz="2800" dirty="0" smtClean="0"/>
              <a:t>man, And </a:t>
            </a:r>
            <a:r>
              <a:rPr lang="en-US" sz="2800" dirty="0"/>
              <a:t>wondered that </a:t>
            </a:r>
            <a:r>
              <a:rPr lang="en-US" sz="2800" i="1" dirty="0"/>
              <a:t>there was</a:t>
            </a:r>
            <a:r>
              <a:rPr lang="en-US" sz="2800" dirty="0"/>
              <a:t> no intercessor;</a:t>
            </a:r>
            <a:br>
              <a:rPr lang="en-US" sz="2800" dirty="0"/>
            </a:br>
            <a:r>
              <a:rPr lang="en-US" sz="2800" dirty="0"/>
              <a:t>Therefore His own arm brought salvation for Him;</a:t>
            </a:r>
            <a:br>
              <a:rPr lang="en-US" sz="2800" dirty="0"/>
            </a:br>
            <a:r>
              <a:rPr lang="en-US" sz="2800" dirty="0"/>
              <a:t>And His own righteousness, it sustained Him</a:t>
            </a:r>
            <a:r>
              <a:rPr lang="en-US" sz="2800" dirty="0" smtClean="0"/>
              <a:t>.”</a:t>
            </a:r>
            <a:br>
              <a:rPr lang="en-US" sz="2800" dirty="0" smtClean="0"/>
            </a:br>
            <a:r>
              <a:rPr lang="en-US" sz="2800" dirty="0" smtClean="0"/>
              <a:t>(vs. 15-16)</a:t>
            </a:r>
          </a:p>
          <a:p>
            <a:r>
              <a:rPr lang="en-US" sz="2800" dirty="0"/>
              <a:t>Because of that separation, the Intercessor was sent to uproot </a:t>
            </a:r>
            <a:r>
              <a:rPr lang="en-US" sz="2800" dirty="0" smtClean="0"/>
              <a:t>the sin </a:t>
            </a:r>
            <a:r>
              <a:rPr lang="en-US" sz="2800" dirty="0"/>
              <a:t>out of the world, through which we were separated from Him </a:t>
            </a:r>
            <a:r>
              <a:rPr lang="en-US" sz="2800" dirty="0" smtClean="0"/>
              <a:t>as enemies</a:t>
            </a:r>
            <a:r>
              <a:rPr lang="en-US" sz="2800" dirty="0"/>
              <a:t>, to get reconciled with Him, and to turn from enemies </a:t>
            </a:r>
            <a:r>
              <a:rPr lang="en-US" sz="2800" dirty="0" smtClean="0"/>
              <a:t>into children </a:t>
            </a:r>
            <a:r>
              <a:rPr lang="en-US" sz="2800" b="1" dirty="0" smtClean="0"/>
              <a:t>(St</a:t>
            </a:r>
            <a:r>
              <a:rPr lang="en-US" sz="2800" b="1" dirty="0"/>
              <a:t>. </a:t>
            </a:r>
            <a:r>
              <a:rPr lang="en-US" sz="2800" b="1" dirty="0" smtClean="0"/>
              <a:t>Augustine)</a:t>
            </a:r>
            <a:endParaRPr lang="en-US" sz="2800" dirty="0"/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6289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Role of the Redeemer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He led his people in the battle against the enemy</a:t>
            </a:r>
            <a:br>
              <a:rPr lang="en-US" sz="3000" dirty="0" smtClean="0"/>
            </a:br>
            <a:r>
              <a:rPr lang="en-US" sz="3000" dirty="0" smtClean="0"/>
              <a:t>“For </a:t>
            </a:r>
            <a:r>
              <a:rPr lang="en-US" sz="3000" dirty="0"/>
              <a:t>He put on righteousness as a breastplate,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>And a helmet of salvation on His head</a:t>
            </a:r>
            <a:r>
              <a:rPr lang="en-US" sz="3000" dirty="0" smtClean="0"/>
              <a:t>;” (vs. 17)</a:t>
            </a:r>
            <a:br>
              <a:rPr lang="en-US" sz="3000" dirty="0" smtClean="0"/>
            </a:b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“For </a:t>
            </a:r>
            <a:r>
              <a:rPr lang="en-US" sz="3000" dirty="0"/>
              <a:t>we do not wrestle against flesh and blood, but against principalities, against powers, against the rulers of the darkness of this age</a:t>
            </a:r>
            <a:r>
              <a:rPr lang="en-US" sz="3000" dirty="0" smtClean="0"/>
              <a:t>,</a:t>
            </a:r>
            <a:r>
              <a:rPr lang="en-US" sz="3000" b="1" baseline="30000" dirty="0" smtClean="0"/>
              <a:t> </a:t>
            </a:r>
            <a:r>
              <a:rPr lang="en-US" sz="3000" dirty="0"/>
              <a:t> </a:t>
            </a:r>
            <a:r>
              <a:rPr lang="en-US" sz="3000" dirty="0" smtClean="0"/>
              <a:t>against spiritual</a:t>
            </a:r>
            <a:r>
              <a:rPr lang="en-US" sz="3000" dirty="0"/>
              <a:t> </a:t>
            </a:r>
            <a:r>
              <a:rPr lang="en-US" sz="3000" i="1" dirty="0"/>
              <a:t>hosts</a:t>
            </a:r>
            <a:r>
              <a:rPr lang="en-US" sz="3000" dirty="0"/>
              <a:t> of wickedness in </a:t>
            </a:r>
            <a:r>
              <a:rPr lang="en-US" sz="3000" dirty="0" smtClean="0"/>
              <a:t>the heavenly </a:t>
            </a:r>
            <a:r>
              <a:rPr lang="en-US" sz="3000" i="1" dirty="0" smtClean="0"/>
              <a:t>places</a:t>
            </a:r>
            <a:r>
              <a:rPr lang="en-US" sz="3000" i="1" dirty="0"/>
              <a:t>.</a:t>
            </a:r>
            <a:r>
              <a:rPr lang="en-US" sz="3000" dirty="0"/>
              <a:t> </a:t>
            </a:r>
            <a:r>
              <a:rPr lang="en-US" sz="3000" dirty="0" smtClean="0"/>
              <a:t>Therefore </a:t>
            </a:r>
            <a:r>
              <a:rPr lang="en-US" sz="3000" dirty="0"/>
              <a:t>take up the whole armor of </a:t>
            </a:r>
            <a:r>
              <a:rPr lang="en-US" sz="3000" dirty="0" smtClean="0"/>
              <a:t>God…” (Ephesians 6:12-13)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87918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Role of the Redeemer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He established his church as a center for repentance.</a:t>
            </a:r>
            <a:br>
              <a:rPr lang="en-US" sz="3000" dirty="0" smtClean="0"/>
            </a:b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/>
              <a:t>“The Redeemer will come to Zion and to those who turn from transgression in Jacob” </a:t>
            </a:r>
            <a:r>
              <a:rPr lang="en-US" sz="3000" dirty="0" smtClean="0"/>
              <a:t>(vs. 20)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92998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Covenant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r>
              <a:rPr lang="en-US" sz="3000" dirty="0"/>
              <a:t> “this </a:t>
            </a:r>
            <a:r>
              <a:rPr lang="en-US" sz="3000" i="1" dirty="0"/>
              <a:t>is</a:t>
            </a:r>
            <a:r>
              <a:rPr lang="en-US" sz="3000" dirty="0"/>
              <a:t> My covenant with them: My Spirit who </a:t>
            </a:r>
            <a:r>
              <a:rPr lang="en-US" sz="3000" i="1" dirty="0"/>
              <a:t>is</a:t>
            </a:r>
            <a:r>
              <a:rPr lang="en-US" sz="3000" dirty="0"/>
              <a:t> upon you, and My words which I have put in your mouth, shall not depart from your mouth, nor from the mouth of your descendants, nor from the mouth of your descendants’ descendants,” </a:t>
            </a:r>
            <a:r>
              <a:rPr lang="en-US" sz="3000" dirty="0" smtClean="0"/>
              <a:t> (vs. 21)</a:t>
            </a:r>
            <a:br>
              <a:rPr lang="en-US" sz="3000" dirty="0" smtClean="0"/>
            </a:br>
            <a:endParaRPr lang="en-US" sz="3000" dirty="0" smtClean="0"/>
          </a:p>
          <a:p>
            <a:r>
              <a:rPr lang="en-US" sz="3000" dirty="0" smtClean="0"/>
              <a:t>Second part of the covenant?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95214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Glory be to God forever,  Amen.</a:t>
            </a:r>
            <a:endParaRPr lang="en-US" dirty="0"/>
          </a:p>
        </p:txBody>
      </p:sp>
      <p:pic>
        <p:nvPicPr>
          <p:cNvPr id="4098" name="Picture 2" descr="http://www.ellenwhite.info/images/chapt-illus/DA/RH-VeilRen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12240"/>
            <a:ext cx="3657600" cy="521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34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jesus-is-savior.com/Bible/king_james_bible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792" y="1420730"/>
            <a:ext cx="1981200" cy="197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295400" y="3395660"/>
            <a:ext cx="3669793" cy="1709740"/>
            <a:chOff x="1435608" y="4600574"/>
            <a:chExt cx="3669793" cy="1709740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1435608" y="5624514"/>
              <a:ext cx="3669792" cy="68580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365760" indent="-283464" algn="l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/>
                <a:buChar char=""/>
                <a:defRPr kumimoji="0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-237744" algn="l" rtl="0" eaLnBrk="1" latinLnBrk="0" hangingPunct="1">
                <a:lnSpc>
                  <a:spcPct val="100000"/>
                </a:lnSpc>
                <a:spcBef>
                  <a:spcPts val="550"/>
                </a:spcBef>
                <a:buClr>
                  <a:schemeClr val="accent1"/>
                </a:buClr>
                <a:buFont typeface="Verdana"/>
                <a:buChar char="◦"/>
                <a:defRPr kumimoji="0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86968" indent="-22860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2"/>
                </a:buClr>
                <a:buFont typeface="Wingdings 2"/>
                <a:buChar char="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173736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3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98448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8760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5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19072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920240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30552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  <a:extLst/>
            </a:lstStyle>
            <a:p>
              <a:pPr marL="82296" indent="0">
                <a:buFont typeface="Wingdings 2"/>
                <a:buNone/>
              </a:pPr>
              <a:r>
                <a:rPr lang="en-US" dirty="0" smtClean="0"/>
                <a:t>Mankind’s salvation</a:t>
              </a:r>
              <a:endParaRPr lang="en-US" dirty="0"/>
            </a:p>
          </p:txBody>
        </p:sp>
        <p:cxnSp>
          <p:nvCxnSpPr>
            <p:cNvPr id="11" name="Elbow Connector 10"/>
            <p:cNvCxnSpPr>
              <a:stCxn id="1026" idx="2"/>
              <a:endCxn id="5" idx="0"/>
            </p:cNvCxnSpPr>
            <p:nvPr/>
          </p:nvCxnSpPr>
          <p:spPr>
            <a:xfrm rot="5400000">
              <a:off x="3675983" y="4195096"/>
              <a:ext cx="1023939" cy="1834896"/>
            </a:xfrm>
            <a:prstGeom prst="bentConnector3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4965193" y="3395660"/>
            <a:ext cx="3974591" cy="1709740"/>
            <a:chOff x="5105401" y="4600574"/>
            <a:chExt cx="3974591" cy="1709740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>
            <a:xfrm>
              <a:off x="5257800" y="5624514"/>
              <a:ext cx="3822192" cy="685800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365760" indent="-283464" algn="l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/>
                <a:buChar char=""/>
                <a:defRPr kumimoji="0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-237744" algn="l" rtl="0" eaLnBrk="1" latinLnBrk="0" hangingPunct="1">
                <a:lnSpc>
                  <a:spcPct val="100000"/>
                </a:lnSpc>
                <a:spcBef>
                  <a:spcPts val="550"/>
                </a:spcBef>
                <a:buClr>
                  <a:schemeClr val="accent1"/>
                </a:buClr>
                <a:buFont typeface="Verdana"/>
                <a:buChar char="◦"/>
                <a:defRPr kumimoji="0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86968" indent="-22860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2"/>
                </a:buClr>
                <a:buFont typeface="Wingdings 2"/>
                <a:buChar char="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173736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3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98448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4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8760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5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19072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920240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30552" indent="-182880" algn="l" rtl="0" eaLnBrk="1" latinLnBrk="0" hangingPunct="1">
                <a:lnSpc>
                  <a:spcPct val="100000"/>
                </a:lnSpc>
                <a:spcBef>
                  <a:spcPct val="20000"/>
                </a:spcBef>
                <a:buClr>
                  <a:schemeClr val="accent6"/>
                </a:buClr>
                <a:buFont typeface="Wingdings 2"/>
                <a:buChar char="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  <a:extLst/>
            </a:lstStyle>
            <a:p>
              <a:pPr marL="82296" indent="0">
                <a:buFont typeface="Wingdings 2"/>
                <a:buNone/>
              </a:pPr>
              <a:r>
                <a:rPr lang="en-US" dirty="0" smtClean="0"/>
                <a:t>My personal salvation</a:t>
              </a:r>
              <a:endParaRPr lang="en-US" dirty="0"/>
            </a:p>
          </p:txBody>
        </p:sp>
        <p:cxnSp>
          <p:nvCxnSpPr>
            <p:cNvPr id="13" name="Elbow Connector 12"/>
            <p:cNvCxnSpPr>
              <a:stCxn id="1026" idx="2"/>
              <a:endCxn id="6" idx="0"/>
            </p:cNvCxnSpPr>
            <p:nvPr/>
          </p:nvCxnSpPr>
          <p:spPr>
            <a:xfrm rot="16200000" flipH="1">
              <a:off x="5625179" y="4080796"/>
              <a:ext cx="1023939" cy="2063496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pPr algn="ctr"/>
            <a:r>
              <a:rPr lang="en-US" dirty="0" smtClean="0"/>
              <a:t>Two Parallel Stories</a:t>
            </a:r>
            <a:endParaRPr lang="en-US" dirty="0"/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2047874" y="5562600"/>
            <a:ext cx="5953126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ctr">
              <a:buFont typeface="Wingdings 2"/>
              <a:buNone/>
            </a:pPr>
            <a:r>
              <a:rPr lang="en-US" dirty="0" smtClean="0"/>
              <a:t>Summarized in Isaiah 59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46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2895600"/>
          </a:xfrm>
        </p:spPr>
        <p:txBody>
          <a:bodyPr>
            <a:normAutofit/>
          </a:bodyPr>
          <a:lstStyle/>
          <a:p>
            <a:pPr>
              <a:tabLst>
                <a:tab pos="7258050" algn="r"/>
              </a:tabLst>
            </a:pPr>
            <a:r>
              <a:rPr lang="en-US" dirty="0" smtClean="0"/>
              <a:t>Separated from God</a:t>
            </a:r>
            <a:r>
              <a:rPr lang="en-US" u="dotted" dirty="0" smtClean="0"/>
              <a:t>	</a:t>
            </a:r>
            <a:r>
              <a:rPr lang="en-US" dirty="0" smtClean="0"/>
              <a:t>(59:1-8)</a:t>
            </a:r>
          </a:p>
          <a:p>
            <a:pPr>
              <a:tabLst>
                <a:tab pos="7258050" algn="r"/>
              </a:tabLst>
            </a:pPr>
            <a:r>
              <a:rPr lang="en-US" dirty="0" smtClean="0"/>
              <a:t>Effects of sin</a:t>
            </a:r>
            <a:r>
              <a:rPr lang="en-US" u="dottedHeavy" dirty="0" smtClean="0"/>
              <a:t>	</a:t>
            </a:r>
            <a:r>
              <a:rPr lang="en-US" dirty="0" smtClean="0"/>
              <a:t>(59:9-11)</a:t>
            </a:r>
          </a:p>
          <a:p>
            <a:pPr>
              <a:tabLst>
                <a:tab pos="7258050" algn="r"/>
              </a:tabLst>
            </a:pPr>
            <a:r>
              <a:rPr lang="en-US" dirty="0" smtClean="0"/>
              <a:t>Sins confessed</a:t>
            </a:r>
            <a:r>
              <a:rPr lang="en-US" u="dotted" dirty="0"/>
              <a:t>	 </a:t>
            </a:r>
            <a:r>
              <a:rPr lang="en-US" dirty="0" smtClean="0"/>
              <a:t>(59:12-15)</a:t>
            </a:r>
          </a:p>
          <a:p>
            <a:pPr>
              <a:tabLst>
                <a:tab pos="7258050" algn="r"/>
              </a:tabLst>
            </a:pPr>
            <a:r>
              <a:rPr lang="en-US" dirty="0" smtClean="0"/>
              <a:t>The Redeemer</a:t>
            </a:r>
            <a:r>
              <a:rPr lang="en-US" u="dotted" dirty="0"/>
              <a:t>	 </a:t>
            </a:r>
            <a:r>
              <a:rPr lang="en-US" dirty="0" smtClean="0"/>
              <a:t>(59:16-20)</a:t>
            </a:r>
          </a:p>
          <a:p>
            <a:pPr>
              <a:tabLst>
                <a:tab pos="7258050" algn="r"/>
              </a:tabLst>
            </a:pPr>
            <a:r>
              <a:rPr lang="en-US" dirty="0" smtClean="0"/>
              <a:t>The Covenant</a:t>
            </a:r>
            <a:r>
              <a:rPr lang="en-US" u="dotted" dirty="0"/>
              <a:t>	 </a:t>
            </a:r>
            <a:r>
              <a:rPr lang="en-US" dirty="0" smtClean="0"/>
              <a:t>(59:21)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43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Separated from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352800"/>
          </a:xfrm>
        </p:spPr>
        <p:txBody>
          <a:bodyPr/>
          <a:lstStyle/>
          <a:p>
            <a:pPr marL="82296" indent="0">
              <a:buNone/>
            </a:pPr>
            <a:r>
              <a:rPr lang="en-US" dirty="0" smtClean="0"/>
              <a:t>“Behold, the Lord’s hand is not shortened, That it cannot save; Nor His ear heavy,  That it cannot hear.  But your iniquities have separated you from your God;  And your sins have hidden His face from you, so that He will not hear.” (59:1-2)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63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47800" y="2971800"/>
            <a:ext cx="6019800" cy="5429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038600" y="3395662"/>
            <a:ext cx="4267200" cy="5429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6800" y="1981200"/>
            <a:ext cx="3733800" cy="5429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0" y="1524000"/>
            <a:ext cx="5562600" cy="457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Separated from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124200"/>
          </a:xfrm>
        </p:spPr>
        <p:txBody>
          <a:bodyPr/>
          <a:lstStyle/>
          <a:p>
            <a:pPr marL="82296" indent="0">
              <a:buNone/>
            </a:pPr>
            <a:r>
              <a:rPr lang="en-US" dirty="0" smtClean="0"/>
              <a:t>“Behold, the Lord’s hand is not shortened, That it cannot save; Nor His ear heavy,  That it cannot hear.  But your iniquities have separated you from your God;  And your sins have hidden His face from you, so that He will not hear.” (59:1-2)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388745" y="5486400"/>
            <a:ext cx="749808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>
              <a:buFont typeface="Wingdings 2"/>
              <a:buNone/>
            </a:pPr>
            <a:r>
              <a:rPr lang="en-US" dirty="0" smtClean="0"/>
              <a:t>Our sins do not limit God, nor do they limit His </a:t>
            </a:r>
            <a:r>
              <a:rPr lang="en-US" i="1" dirty="0" smtClean="0"/>
              <a:t>ability</a:t>
            </a:r>
            <a:r>
              <a:rPr lang="en-US" dirty="0" smtClean="0"/>
              <a:t> to forgive them.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73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Separated from God</a:t>
            </a:r>
            <a:endParaRPr lang="en-US" dirty="0"/>
          </a:p>
        </p:txBody>
      </p:sp>
      <p:pic>
        <p:nvPicPr>
          <p:cNvPr id="3074" name="Picture 2" descr="http://msnbcmedia.msn.com/i/MSNBC/Components/Slideshows/_production/ss-121128-misp/ss-121128-misp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6781800" cy="451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40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24000" y="2438400"/>
            <a:ext cx="3352800" cy="5429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Separated from God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24100" y="3938587"/>
            <a:ext cx="3009900" cy="5429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352800"/>
          </a:xfrm>
        </p:spPr>
        <p:txBody>
          <a:bodyPr/>
          <a:lstStyle/>
          <a:p>
            <a:pPr marL="82296" indent="0">
              <a:buNone/>
            </a:pPr>
            <a:r>
              <a:rPr lang="en-US" dirty="0" smtClean="0"/>
              <a:t>“Behold, the Lord’s hand is not shortened, That it cannot save; Nor His ear heavy,  That it cannot hear.  But your iniquities have separated you from your God;  And your sins have hidden His face from you, so that He will not hear.” (59:1-2)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42720" y="5780782"/>
            <a:ext cx="75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“…with whom is no variableness, neither shadow of turning.” (James 1:17)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442720" y="4907022"/>
            <a:ext cx="754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/>
              <a:t>Toddler example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68615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Effects of Sin </a:t>
            </a:r>
            <a:br>
              <a:rPr lang="en-US" dirty="0" smtClean="0"/>
            </a:br>
            <a:r>
              <a:rPr lang="en-US" dirty="0" smtClean="0"/>
              <a:t>(Consequences of Separation)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3600"/>
              </a:spcAft>
            </a:pPr>
            <a:r>
              <a:rPr lang="en-US" sz="3000" b="1" dirty="0" smtClean="0"/>
              <a:t>Depravation of coming close to God</a:t>
            </a:r>
            <a:br>
              <a:rPr lang="en-US" sz="3000" b="1" dirty="0" smtClean="0"/>
            </a:br>
            <a:r>
              <a:rPr lang="en-US" sz="3000" dirty="0" smtClean="0"/>
              <a:t> “…justice is far from us” (vs. 9)</a:t>
            </a:r>
          </a:p>
          <a:p>
            <a:pPr>
              <a:spcBef>
                <a:spcPts val="0"/>
              </a:spcBef>
              <a:spcAft>
                <a:spcPts val="3600"/>
              </a:spcAft>
            </a:pPr>
            <a:r>
              <a:rPr lang="en-US" sz="3000" b="1" dirty="0" smtClean="0"/>
              <a:t>Being in darkness</a:t>
            </a:r>
            <a:br>
              <a:rPr lang="en-US" sz="3000" b="1" dirty="0" smtClean="0"/>
            </a:br>
            <a:r>
              <a:rPr lang="en-US" sz="3000" dirty="0" smtClean="0"/>
              <a:t>“We look for light, but there is darkness” (vs. 9)</a:t>
            </a:r>
          </a:p>
          <a:p>
            <a:pPr>
              <a:spcBef>
                <a:spcPts val="0"/>
              </a:spcBef>
              <a:spcAft>
                <a:spcPts val="3600"/>
              </a:spcAft>
            </a:pPr>
            <a:r>
              <a:rPr lang="en-US" sz="3000" b="1" dirty="0" smtClean="0"/>
              <a:t>Loss of insight and lack of alert spiritual leadership</a:t>
            </a:r>
            <a:br>
              <a:rPr lang="en-US" sz="3000" b="1" dirty="0" smtClean="0"/>
            </a:br>
            <a:r>
              <a:rPr lang="en-US" sz="3000" dirty="0" smtClean="0"/>
              <a:t> “We grope for the wall like the blind…we stumble at noonday as at twilight” (vs. 10)</a:t>
            </a:r>
          </a:p>
        </p:txBody>
      </p:sp>
    </p:spTree>
    <p:extLst>
      <p:ext uri="{BB962C8B-B14F-4D97-AF65-F5344CB8AC3E}">
        <p14:creationId xmlns:p14="http://schemas.microsoft.com/office/powerpoint/2010/main" val="153763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Effects of Sin </a:t>
            </a:r>
            <a:br>
              <a:rPr lang="en-US" dirty="0" smtClean="0"/>
            </a:br>
            <a:r>
              <a:rPr lang="en-US" dirty="0" smtClean="0"/>
              <a:t>(Consequences of Separation)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105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3600"/>
              </a:spcAft>
            </a:pPr>
            <a:r>
              <a:rPr lang="en-US" sz="3000" b="1" dirty="0" smtClean="0"/>
              <a:t>Crying out with no avail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“We all growl like bears and moan sadly like doves” (vs. 11)</a:t>
            </a:r>
            <a:br>
              <a:rPr lang="en-US" sz="3000" dirty="0" smtClean="0"/>
            </a:b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/>
              <a:t>“My God, My God, why have You </a:t>
            </a:r>
            <a:r>
              <a:rPr lang="en-US" sz="3000" dirty="0" err="1"/>
              <a:t>foresaken</a:t>
            </a:r>
            <a:r>
              <a:rPr lang="en-US" sz="3000" dirty="0"/>
              <a:t> me?” (Psalm 22:1, Matthew 27:46)</a:t>
            </a:r>
          </a:p>
          <a:p>
            <a:pPr>
              <a:spcBef>
                <a:spcPts val="0"/>
              </a:spcBef>
              <a:spcAft>
                <a:spcPts val="3600"/>
              </a:spcAft>
            </a:pP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097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239</TotalTime>
  <Words>403</Words>
  <Application>Microsoft Office PowerPoint</Application>
  <PresentationFormat>On-screen Show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Solstice</vt:lpstr>
      <vt:lpstr>Isaiah 59 – Separated from God</vt:lpstr>
      <vt:lpstr>Two Parallel Stories</vt:lpstr>
      <vt:lpstr>Summary</vt:lpstr>
      <vt:lpstr>Separated from God</vt:lpstr>
      <vt:lpstr>Separated from God</vt:lpstr>
      <vt:lpstr>Separated from God</vt:lpstr>
      <vt:lpstr>Separated from God</vt:lpstr>
      <vt:lpstr>Effects of Sin  (Consequences of Separation)</vt:lpstr>
      <vt:lpstr>Effects of Sin  (Consequences of Separation)</vt:lpstr>
      <vt:lpstr>Confession of Sin </vt:lpstr>
      <vt:lpstr>Confession of Sin </vt:lpstr>
      <vt:lpstr>The Redeemer</vt:lpstr>
      <vt:lpstr>The Redeemer</vt:lpstr>
      <vt:lpstr>The Role of the Redeemer</vt:lpstr>
      <vt:lpstr>The Role of the Redeemer</vt:lpstr>
      <vt:lpstr>The Covenant</vt:lpstr>
      <vt:lpstr>Glory be to God forever,  Amen.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Isaiah 59 – Separated from God</dc:title>
  <dc:creator>Mina</dc:creator>
  <cp:lastModifiedBy>Mina</cp:lastModifiedBy>
  <cp:revision>20</cp:revision>
  <dcterms:created xsi:type="dcterms:W3CDTF">2013-04-20T22:35:59Z</dcterms:created>
  <dcterms:modified xsi:type="dcterms:W3CDTF">2013-04-21T02:35:16Z</dcterms:modified>
</cp:coreProperties>
</file>