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91" r:id="rId3"/>
    <p:sldId id="292" r:id="rId4"/>
    <p:sldId id="260" r:id="rId5"/>
    <p:sldId id="257" r:id="rId6"/>
    <p:sldId id="258" r:id="rId7"/>
    <p:sldId id="259" r:id="rId8"/>
    <p:sldId id="261" r:id="rId9"/>
    <p:sldId id="293" r:id="rId10"/>
    <p:sldId id="294" r:id="rId11"/>
    <p:sldId id="295" r:id="rId12"/>
    <p:sldId id="296" r:id="rId13"/>
    <p:sldId id="262" r:id="rId14"/>
    <p:sldId id="297" r:id="rId15"/>
    <p:sldId id="28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00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4" autoAdjust="0"/>
    <p:restoredTop sz="94660"/>
  </p:normalViewPr>
  <p:slideViewPr>
    <p:cSldViewPr>
      <p:cViewPr>
        <p:scale>
          <a:sx n="60" d="100"/>
          <a:sy n="60" d="100"/>
        </p:scale>
        <p:origin x="-2202" y="-58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59CF19B-71BA-40C9-900D-E69B915F6AB4}"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9CF19B-71BA-40C9-900D-E69B915F6AB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9CF19B-71BA-40C9-900D-E69B915F6AB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9CF19B-71BA-40C9-900D-E69B915F6AB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9CF19B-71BA-40C9-900D-E69B915F6AB4}"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9CF19B-71BA-40C9-900D-E69B915F6AB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59CF19B-71BA-40C9-900D-E69B915F6AB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8" name="Slide Number Placeholder 7"/>
          <p:cNvSpPr>
            <a:spLocks noGrp="1"/>
          </p:cNvSpPr>
          <p:nvPr>
            <p:ph type="sldNum" sz="quarter" idx="11"/>
          </p:nvPr>
        </p:nvSpPr>
        <p:spPr/>
        <p:txBody>
          <a:bodyPr/>
          <a:lstStyle/>
          <a:p>
            <a:fld id="{B59CF19B-71BA-40C9-900D-E69B915F6AB4}" type="slidenum">
              <a:rPr lang="en-US" smtClean="0"/>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59CF19B-71BA-40C9-900D-E69B915F6AB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97DD33B-2DC8-4CD5-B269-9CEEED62257A}" type="datetimeFigureOut">
              <a:rPr lang="en-US" smtClean="0"/>
              <a:t>4/7/2013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156448" y="6422064"/>
            <a:ext cx="762000" cy="365125"/>
          </a:xfrm>
        </p:spPr>
        <p:txBody>
          <a:bodyPr/>
          <a:lstStyle/>
          <a:p>
            <a:fld id="{B59CF19B-71BA-40C9-900D-E69B915F6AB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F97DD33B-2DC8-4CD5-B269-9CEEED62257A}" type="datetimeFigureOut">
              <a:rPr lang="en-US" smtClean="0"/>
              <a:t>4/7/2013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9CF19B-71BA-40C9-900D-E69B915F6AB4}"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F97DD33B-2DC8-4CD5-B269-9CEEED62257A}" type="datetimeFigureOut">
              <a:rPr lang="en-US" smtClean="0"/>
              <a:t>4/7/2013</a:t>
            </a:fld>
            <a:endParaRPr lang="en-US"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59CF19B-71BA-40C9-900D-E69B915F6AB4}"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 y="1600200"/>
            <a:ext cx="3657600" cy="3154362"/>
          </a:xfrm>
        </p:spPr>
        <p:txBody>
          <a:bodyPr>
            <a:normAutofit/>
          </a:bodyPr>
          <a:lstStyle/>
          <a:p>
            <a:r>
              <a:rPr lang="en-US" dirty="0" smtClean="0">
                <a:solidFill>
                  <a:srgbClr val="CC00CC"/>
                </a:solidFill>
                <a:latin typeface="Comic Sans MS" pitchFamily="66" charset="0"/>
              </a:rPr>
              <a:t>Gerontology Ministry</a:t>
            </a:r>
            <a:endParaRPr lang="en-US" dirty="0">
              <a:solidFill>
                <a:srgbClr val="CC00CC"/>
              </a:solidFill>
              <a:latin typeface="Comic Sans MS" pitchFamily="66" charset="0"/>
            </a:endParaRPr>
          </a:p>
        </p:txBody>
      </p:sp>
      <p:pic>
        <p:nvPicPr>
          <p:cNvPr id="1030" name="Picture 6" descr="http://pubsecrets.files.wordpress.com/2012/08/coptic-cross.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895600" y="152400"/>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727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dirty="0" smtClean="0">
                <a:solidFill>
                  <a:srgbClr val="CC00CC"/>
                </a:solidFill>
                <a:latin typeface="Comic Sans MS" pitchFamily="66" charset="0"/>
              </a:rPr>
              <a:t>God’s View of Seniors</a:t>
            </a:r>
            <a:endParaRPr lang="en-US" dirty="0">
              <a:solidFill>
                <a:srgbClr val="CC00CC"/>
              </a:solidFill>
              <a:latin typeface="Comic Sans MS" pitchFamily="66" charset="0"/>
            </a:endParaRPr>
          </a:p>
        </p:txBody>
      </p:sp>
      <p:sp>
        <p:nvSpPr>
          <p:cNvPr id="3" name="Content Placeholder 2"/>
          <p:cNvSpPr>
            <a:spLocks noGrp="1"/>
          </p:cNvSpPr>
          <p:nvPr>
            <p:ph idx="1"/>
          </p:nvPr>
        </p:nvSpPr>
        <p:spPr>
          <a:xfrm>
            <a:off x="152400" y="990600"/>
            <a:ext cx="8915400" cy="5867400"/>
          </a:xfrm>
        </p:spPr>
        <p:txBody>
          <a:bodyPr>
            <a:normAutofit fontScale="85000" lnSpcReduction="20000"/>
          </a:bodyPr>
          <a:lstStyle/>
          <a:p>
            <a:r>
              <a:rPr lang="en-US" sz="2800" dirty="0">
                <a:solidFill>
                  <a:srgbClr val="00FF00"/>
                </a:solidFill>
                <a:latin typeface="Comic Sans MS" pitchFamily="66" charset="0"/>
              </a:rPr>
              <a:t>Exodus 20:12: </a:t>
            </a:r>
            <a:r>
              <a:rPr lang="en-US" sz="2800" dirty="0">
                <a:latin typeface="Comic Sans MS" pitchFamily="66" charset="0"/>
              </a:rPr>
              <a:t>Honor your father and mother that your days may be long upon the land which the Lord your God is giving you.</a:t>
            </a:r>
          </a:p>
          <a:p>
            <a:pPr lvl="0"/>
            <a:r>
              <a:rPr lang="en-US" sz="2800" dirty="0">
                <a:solidFill>
                  <a:srgbClr val="00FF00"/>
                </a:solidFill>
                <a:latin typeface="Comic Sans MS" pitchFamily="66" charset="0"/>
              </a:rPr>
              <a:t>Prov. 20:20: </a:t>
            </a:r>
            <a:r>
              <a:rPr lang="en-US" sz="2800" dirty="0">
                <a:latin typeface="Comic Sans MS" pitchFamily="66" charset="0"/>
              </a:rPr>
              <a:t>Whoever curses his father or his mother, his lamp will be put out in deep darkness.</a:t>
            </a:r>
          </a:p>
          <a:p>
            <a:r>
              <a:rPr lang="en-US" sz="2800" dirty="0" smtClean="0">
                <a:solidFill>
                  <a:srgbClr val="00FF00"/>
                </a:solidFill>
                <a:latin typeface="Comic Sans MS" pitchFamily="66" charset="0"/>
              </a:rPr>
              <a:t>Lev </a:t>
            </a:r>
            <a:r>
              <a:rPr lang="en-US" sz="2800" dirty="0">
                <a:solidFill>
                  <a:srgbClr val="00FF00"/>
                </a:solidFill>
                <a:latin typeface="Comic Sans MS" pitchFamily="66" charset="0"/>
              </a:rPr>
              <a:t>19:32: </a:t>
            </a:r>
            <a:r>
              <a:rPr lang="en-US" sz="2800" dirty="0">
                <a:latin typeface="Comic Sans MS" pitchFamily="66" charset="0"/>
              </a:rPr>
              <a:t>You shall rise before the gray headed and honor the presence of an old man, and fear your God: I am the Lord</a:t>
            </a:r>
            <a:r>
              <a:rPr lang="en-US" sz="2800" dirty="0" smtClean="0">
                <a:latin typeface="Comic Sans MS" pitchFamily="66" charset="0"/>
              </a:rPr>
              <a:t>”</a:t>
            </a:r>
          </a:p>
          <a:p>
            <a:r>
              <a:rPr lang="en-US" sz="2800" dirty="0" smtClean="0">
                <a:solidFill>
                  <a:srgbClr val="00FF00"/>
                </a:solidFill>
                <a:latin typeface="Comic Sans MS" pitchFamily="66" charset="0"/>
              </a:rPr>
              <a:t>Job </a:t>
            </a:r>
            <a:r>
              <a:rPr lang="en-US" sz="2800" dirty="0">
                <a:solidFill>
                  <a:srgbClr val="00FF00"/>
                </a:solidFill>
                <a:latin typeface="Comic Sans MS" pitchFamily="66" charset="0"/>
              </a:rPr>
              <a:t>12:12: </a:t>
            </a:r>
            <a:r>
              <a:rPr lang="en-US" sz="2800" dirty="0">
                <a:latin typeface="Comic Sans MS" pitchFamily="66" charset="0"/>
              </a:rPr>
              <a:t>Wisdom is with aged men and with length of days, </a:t>
            </a:r>
            <a:r>
              <a:rPr lang="en-US" sz="2800" dirty="0" smtClean="0">
                <a:latin typeface="Comic Sans MS" pitchFamily="66" charset="0"/>
              </a:rPr>
              <a:t>understanding</a:t>
            </a:r>
          </a:p>
          <a:p>
            <a:r>
              <a:rPr lang="en-US" sz="2800" dirty="0" smtClean="0">
                <a:solidFill>
                  <a:srgbClr val="00FF00"/>
                </a:solidFill>
                <a:latin typeface="Comic Sans MS" pitchFamily="66" charset="0"/>
              </a:rPr>
              <a:t>Psalm 92:14: </a:t>
            </a:r>
            <a:r>
              <a:rPr lang="en-US" sz="2800" dirty="0" smtClean="0">
                <a:latin typeface="Comic Sans MS" pitchFamily="66" charset="0"/>
              </a:rPr>
              <a:t>They shall still bear fruit in old age; they shall be fresh and flourishing</a:t>
            </a:r>
          </a:p>
          <a:p>
            <a:r>
              <a:rPr lang="en-US" sz="2800" dirty="0">
                <a:solidFill>
                  <a:srgbClr val="00FF00"/>
                </a:solidFill>
                <a:latin typeface="Comic Sans MS" pitchFamily="66" charset="0"/>
              </a:rPr>
              <a:t>2 Kings 2:24: </a:t>
            </a:r>
            <a:r>
              <a:rPr lang="en-US" sz="2800" dirty="0" smtClean="0">
                <a:latin typeface="Comic Sans MS" pitchFamily="66" charset="0"/>
              </a:rPr>
              <a:t>[When </a:t>
            </a:r>
            <a:r>
              <a:rPr lang="en-US" sz="2800" dirty="0">
                <a:latin typeface="Comic Sans MS" pitchFamily="66" charset="0"/>
              </a:rPr>
              <a:t>the youth made fun of Elisha</a:t>
            </a:r>
            <a:r>
              <a:rPr lang="en-US" sz="2800" dirty="0" smtClean="0">
                <a:latin typeface="Comic Sans MS" pitchFamily="66" charset="0"/>
              </a:rPr>
              <a:t>…]</a:t>
            </a:r>
          </a:p>
          <a:p>
            <a:pPr marL="398463" indent="0">
              <a:buNone/>
            </a:pPr>
            <a:r>
              <a:rPr lang="en-US" sz="2800" dirty="0" smtClean="0">
                <a:latin typeface="Comic Sans MS" pitchFamily="66" charset="0"/>
              </a:rPr>
              <a:t>So he turned around and looked at them, and pronounced a curse on them in the name of the Lord. And </a:t>
            </a:r>
            <a:r>
              <a:rPr lang="en-US" sz="2800" u="sng" dirty="0" smtClean="0">
                <a:latin typeface="Comic Sans MS" pitchFamily="66" charset="0"/>
              </a:rPr>
              <a:t>two </a:t>
            </a:r>
            <a:r>
              <a:rPr lang="en-US" sz="2800" u="sng" dirty="0">
                <a:latin typeface="Comic Sans MS" pitchFamily="66" charset="0"/>
              </a:rPr>
              <a:t>female bears came out of the woods and mauled forty-two of the youths</a:t>
            </a:r>
            <a:r>
              <a:rPr lang="en-US" sz="2800" dirty="0">
                <a:latin typeface="Comic Sans MS" pitchFamily="66" charset="0"/>
              </a:rPr>
              <a:t>.</a:t>
            </a:r>
            <a:endParaRPr lang="en-US" sz="2800" dirty="0" smtClean="0">
              <a:latin typeface="Comic Sans MS" pitchFamily="66" charset="0"/>
            </a:endParaRPr>
          </a:p>
        </p:txBody>
      </p:sp>
    </p:spTree>
    <p:extLst>
      <p:ext uri="{BB962C8B-B14F-4D97-AF65-F5344CB8AC3E}">
        <p14:creationId xmlns:p14="http://schemas.microsoft.com/office/powerpoint/2010/main" val="57406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dirty="0" smtClean="0">
                <a:solidFill>
                  <a:srgbClr val="CC00CC"/>
                </a:solidFill>
                <a:latin typeface="Comic Sans MS" pitchFamily="66" charset="0"/>
              </a:rPr>
              <a:t>What God Wants </a:t>
            </a:r>
            <a:r>
              <a:rPr lang="en-US" dirty="0">
                <a:solidFill>
                  <a:srgbClr val="CC00CC"/>
                </a:solidFill>
                <a:latin typeface="Comic Sans MS" pitchFamily="66" charset="0"/>
              </a:rPr>
              <a:t>U</a:t>
            </a:r>
            <a:r>
              <a:rPr lang="en-US" dirty="0" smtClean="0">
                <a:solidFill>
                  <a:srgbClr val="CC00CC"/>
                </a:solidFill>
                <a:latin typeface="Comic Sans MS" pitchFamily="66" charset="0"/>
              </a:rPr>
              <a:t>s to Do</a:t>
            </a:r>
            <a:endParaRPr lang="en-US" dirty="0">
              <a:solidFill>
                <a:srgbClr val="CC00CC"/>
              </a:solidFill>
              <a:latin typeface="Comic Sans MS" pitchFamily="66" charset="0"/>
            </a:endParaRPr>
          </a:p>
        </p:txBody>
      </p:sp>
      <p:sp>
        <p:nvSpPr>
          <p:cNvPr id="3" name="Content Placeholder 2"/>
          <p:cNvSpPr>
            <a:spLocks noGrp="1"/>
          </p:cNvSpPr>
          <p:nvPr>
            <p:ph idx="1"/>
          </p:nvPr>
        </p:nvSpPr>
        <p:spPr>
          <a:xfrm>
            <a:off x="0" y="914400"/>
            <a:ext cx="9144000" cy="6019800"/>
          </a:xfrm>
        </p:spPr>
        <p:txBody>
          <a:bodyPr>
            <a:normAutofit lnSpcReduction="10000"/>
          </a:bodyPr>
          <a:lstStyle/>
          <a:p>
            <a:pPr lvl="0"/>
            <a:r>
              <a:rPr lang="en-US" sz="2800" dirty="0" smtClean="0">
                <a:solidFill>
                  <a:srgbClr val="00FF00"/>
                </a:solidFill>
                <a:latin typeface="Comic Sans MS" pitchFamily="66" charset="0"/>
              </a:rPr>
              <a:t>Proverbs </a:t>
            </a:r>
            <a:r>
              <a:rPr lang="en-US" sz="2800" dirty="0">
                <a:solidFill>
                  <a:srgbClr val="00FF00"/>
                </a:solidFill>
                <a:latin typeface="Comic Sans MS" pitchFamily="66" charset="0"/>
              </a:rPr>
              <a:t>18:24: </a:t>
            </a:r>
            <a:r>
              <a:rPr lang="en-US" sz="2800" dirty="0">
                <a:latin typeface="Comic Sans MS" pitchFamily="66" charset="0"/>
              </a:rPr>
              <a:t>There is a friend who sticks closer than a brother” </a:t>
            </a:r>
            <a:r>
              <a:rPr lang="en-US" sz="2800" dirty="0" smtClean="0">
                <a:solidFill>
                  <a:srgbClr val="00FF00"/>
                </a:solidFill>
                <a:latin typeface="Comic Sans MS" pitchFamily="66" charset="0"/>
              </a:rPr>
              <a:t>… Let’s </a:t>
            </a:r>
            <a:r>
              <a:rPr lang="en-US" sz="2800" dirty="0">
                <a:solidFill>
                  <a:srgbClr val="00FF00"/>
                </a:solidFill>
                <a:latin typeface="Comic Sans MS" pitchFamily="66" charset="0"/>
              </a:rPr>
              <a:t>be that </a:t>
            </a:r>
            <a:r>
              <a:rPr lang="en-US" sz="2800" dirty="0" smtClean="0">
                <a:solidFill>
                  <a:srgbClr val="00FF00"/>
                </a:solidFill>
                <a:latin typeface="Comic Sans MS" pitchFamily="66" charset="0"/>
              </a:rPr>
              <a:t>friend!</a:t>
            </a:r>
          </a:p>
          <a:p>
            <a:pPr lvl="0"/>
            <a:r>
              <a:rPr lang="en-US" sz="2800" dirty="0" smtClean="0">
                <a:solidFill>
                  <a:srgbClr val="00FF00"/>
                </a:solidFill>
                <a:latin typeface="Comic Sans MS" pitchFamily="66" charset="0"/>
              </a:rPr>
              <a:t>James 1:27: </a:t>
            </a:r>
            <a:r>
              <a:rPr lang="en-US" sz="2800" dirty="0" smtClean="0">
                <a:latin typeface="Comic Sans MS" pitchFamily="66" charset="0"/>
              </a:rPr>
              <a:t>Pure </a:t>
            </a:r>
            <a:r>
              <a:rPr lang="en-US" sz="2800" dirty="0">
                <a:latin typeface="Comic Sans MS" pitchFamily="66" charset="0"/>
              </a:rPr>
              <a:t>and undefiled religion before God and the Father is this: </a:t>
            </a:r>
            <a:endParaRPr lang="en-US" sz="2800" dirty="0" smtClean="0">
              <a:latin typeface="Comic Sans MS" pitchFamily="66" charset="0"/>
            </a:endParaRPr>
          </a:p>
          <a:p>
            <a:pPr marL="461963" lvl="0" indent="0">
              <a:buNone/>
            </a:pPr>
            <a:r>
              <a:rPr lang="en-US" sz="2800" dirty="0" smtClean="0">
                <a:solidFill>
                  <a:srgbClr val="00FF00"/>
                </a:solidFill>
                <a:latin typeface="Comic Sans MS" pitchFamily="66" charset="0"/>
              </a:rPr>
              <a:t>to </a:t>
            </a:r>
            <a:r>
              <a:rPr lang="en-US" sz="2800" dirty="0">
                <a:solidFill>
                  <a:srgbClr val="00FF00"/>
                </a:solidFill>
                <a:latin typeface="Comic Sans MS" pitchFamily="66" charset="0"/>
              </a:rPr>
              <a:t>visit </a:t>
            </a:r>
            <a:r>
              <a:rPr lang="en-US" sz="2800" dirty="0">
                <a:latin typeface="Comic Sans MS" pitchFamily="66" charset="0"/>
              </a:rPr>
              <a:t>orphans and widows in their trouble, </a:t>
            </a:r>
            <a:r>
              <a:rPr lang="en-US" sz="2800" i="1" dirty="0">
                <a:latin typeface="Comic Sans MS" pitchFamily="66" charset="0"/>
              </a:rPr>
              <a:t>and</a:t>
            </a:r>
            <a:r>
              <a:rPr lang="en-US" sz="2800" dirty="0">
                <a:latin typeface="Comic Sans MS" pitchFamily="66" charset="0"/>
              </a:rPr>
              <a:t> to keep oneself unspotted from the world.</a:t>
            </a:r>
            <a:endParaRPr lang="en-US" sz="2800" dirty="0" smtClean="0">
              <a:solidFill>
                <a:srgbClr val="00FF00"/>
              </a:solidFill>
              <a:latin typeface="Comic Sans MS" pitchFamily="66" charset="0"/>
            </a:endParaRPr>
          </a:p>
          <a:p>
            <a:pPr lvl="0"/>
            <a:r>
              <a:rPr lang="en-US" sz="2800" dirty="0" smtClean="0">
                <a:solidFill>
                  <a:srgbClr val="00FF00"/>
                </a:solidFill>
                <a:latin typeface="Comic Sans MS" pitchFamily="66" charset="0"/>
              </a:rPr>
              <a:t>Matthew 25: </a:t>
            </a:r>
            <a:r>
              <a:rPr lang="en-US" sz="2800" dirty="0">
                <a:latin typeface="Comic Sans MS" pitchFamily="66" charset="0"/>
              </a:rPr>
              <a:t>‘Come, you blessed of My Father, inherit the kingdom prepared for you from the foundation of the </a:t>
            </a:r>
            <a:r>
              <a:rPr lang="en-US" sz="2800" dirty="0" smtClean="0">
                <a:latin typeface="Comic Sans MS" pitchFamily="66" charset="0"/>
              </a:rPr>
              <a:t>world:</a:t>
            </a:r>
            <a:r>
              <a:rPr lang="en-US" sz="2800" dirty="0">
                <a:latin typeface="Comic Sans MS" pitchFamily="66" charset="0"/>
              </a:rPr>
              <a:t> </a:t>
            </a:r>
            <a:endParaRPr lang="en-US" sz="2800" dirty="0" smtClean="0">
              <a:latin typeface="Comic Sans MS" pitchFamily="66" charset="0"/>
            </a:endParaRPr>
          </a:p>
          <a:p>
            <a:pPr marL="461963" lvl="0" indent="0">
              <a:buNone/>
            </a:pPr>
            <a:r>
              <a:rPr lang="en-US" sz="2800" dirty="0" smtClean="0">
                <a:latin typeface="Comic Sans MS" pitchFamily="66" charset="0"/>
              </a:rPr>
              <a:t>for </a:t>
            </a:r>
            <a:r>
              <a:rPr lang="en-US" sz="2800" dirty="0">
                <a:latin typeface="Comic Sans MS" pitchFamily="66" charset="0"/>
              </a:rPr>
              <a:t>I was </a:t>
            </a:r>
            <a:r>
              <a:rPr lang="en-US" sz="2800" dirty="0" smtClean="0">
                <a:latin typeface="Comic Sans MS" pitchFamily="66" charset="0"/>
              </a:rPr>
              <a:t>hungry, thirsty, a stranger, naked, sick in prison and you </a:t>
            </a:r>
            <a:r>
              <a:rPr lang="en-US" sz="2800" u="sng" dirty="0" smtClean="0">
                <a:latin typeface="Comic Sans MS" pitchFamily="66" charset="0"/>
              </a:rPr>
              <a:t>gave Me </a:t>
            </a:r>
            <a:r>
              <a:rPr lang="en-US" sz="2800" dirty="0" smtClean="0">
                <a:latin typeface="Comic Sans MS" pitchFamily="66" charset="0"/>
              </a:rPr>
              <a:t>food, drink, </a:t>
            </a:r>
            <a:r>
              <a:rPr lang="en-US" sz="2800" u="sng" dirty="0" smtClean="0">
                <a:latin typeface="Comic Sans MS" pitchFamily="66" charset="0"/>
              </a:rPr>
              <a:t>took Me in</a:t>
            </a:r>
            <a:r>
              <a:rPr lang="en-US" sz="2800" dirty="0" smtClean="0">
                <a:latin typeface="Comic Sans MS" pitchFamily="66" charset="0"/>
              </a:rPr>
              <a:t>, </a:t>
            </a:r>
            <a:r>
              <a:rPr lang="en-US" sz="2800" u="sng" dirty="0" smtClean="0">
                <a:latin typeface="Comic Sans MS" pitchFamily="66" charset="0"/>
              </a:rPr>
              <a:t>clothed</a:t>
            </a:r>
            <a:r>
              <a:rPr lang="en-US" sz="2800" dirty="0" smtClean="0">
                <a:latin typeface="Comic Sans MS" pitchFamily="66" charset="0"/>
              </a:rPr>
              <a:t> Me, </a:t>
            </a:r>
            <a:r>
              <a:rPr lang="en-US" sz="2800" u="sng" dirty="0" smtClean="0">
                <a:latin typeface="Comic Sans MS" pitchFamily="66" charset="0"/>
              </a:rPr>
              <a:t>visited</a:t>
            </a:r>
            <a:r>
              <a:rPr lang="en-US" sz="2800" dirty="0" smtClean="0">
                <a:latin typeface="Comic Sans MS" pitchFamily="66" charset="0"/>
              </a:rPr>
              <a:t> Me, </a:t>
            </a:r>
            <a:r>
              <a:rPr lang="en-US" sz="2800" u="sng" dirty="0" smtClean="0">
                <a:latin typeface="Comic Sans MS" pitchFamily="66" charset="0"/>
              </a:rPr>
              <a:t>came</a:t>
            </a:r>
            <a:r>
              <a:rPr lang="en-US" sz="2800" dirty="0" smtClean="0">
                <a:latin typeface="Comic Sans MS" pitchFamily="66" charset="0"/>
              </a:rPr>
              <a:t> to Me</a:t>
            </a:r>
            <a:r>
              <a:rPr lang="en-US" sz="2800" dirty="0" smtClean="0">
                <a:solidFill>
                  <a:srgbClr val="00FF00"/>
                </a:solidFill>
                <a:latin typeface="Comic Sans MS" pitchFamily="66" charset="0"/>
              </a:rPr>
              <a:t>…</a:t>
            </a:r>
            <a:r>
              <a:rPr lang="en-US" sz="2800" dirty="0">
                <a:solidFill>
                  <a:srgbClr val="00FF00"/>
                </a:solidFill>
                <a:latin typeface="Comic Sans MS" pitchFamily="66" charset="0"/>
              </a:rPr>
              <a:t>‘Assuredly, I say to you, inasmuch as you did it to one of the least of these My brethren, you did it to Me</a:t>
            </a:r>
            <a:r>
              <a:rPr lang="en-US" sz="2800" dirty="0" smtClean="0">
                <a:solidFill>
                  <a:srgbClr val="00FF00"/>
                </a:solidFill>
                <a:latin typeface="Comic Sans MS" pitchFamily="66" charset="0"/>
              </a:rPr>
              <a:t>.’</a:t>
            </a:r>
          </a:p>
        </p:txBody>
      </p:sp>
      <p:grpSp>
        <p:nvGrpSpPr>
          <p:cNvPr id="4" name="Group 3"/>
          <p:cNvGrpSpPr/>
          <p:nvPr/>
        </p:nvGrpSpPr>
        <p:grpSpPr>
          <a:xfrm>
            <a:off x="838200" y="1066800"/>
            <a:ext cx="7096322" cy="5382682"/>
            <a:chOff x="838200" y="1066800"/>
            <a:chExt cx="7096322" cy="5382682"/>
          </a:xfrm>
        </p:grpSpPr>
        <p:pic>
          <p:nvPicPr>
            <p:cNvPr id="5122" name="Picture 2" descr="http://otrazhenie.files.wordpress.com/2013/01/impressive-black-and-white-portraits-of-old-people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066800"/>
              <a:ext cx="17526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3.bp.blogspot.com/_wg2mnzIH9mI/TIAXDSJDmpI/AAAAAAAAGgY/uDuLYIoIx70/s400/impressive-black-and-white-portraits-of-old-people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1066800"/>
              <a:ext cx="1609922" cy="160992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www.schumannco.com/news/wp-content/uploads/2011/02/OldPeople_04_j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2743200"/>
              <a:ext cx="17526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www.a-gc.com/images/2012/11/women-people-monochrome-old-people-children-HD-Wallpaper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0800" y="2665686"/>
              <a:ext cx="2956560" cy="184785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ttp://t2.thpservices.com/fotos/thum4/020/849/doc-1934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799" y="1155973"/>
              <a:ext cx="2270243" cy="1509713"/>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http://i.dailymail.co.uk/i/pix/2011/09/26/article-0-0DEE0CC100000578-764_468x56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61042" y="1103586"/>
              <a:ext cx="1520434" cy="156210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http://www.healthjockey.com/img/old-people-getting-help.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5531594" y="2676722"/>
              <a:ext cx="2402928" cy="1819078"/>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http://www.friendsoftheelderly.ie/_fileupload/media/5.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838201" y="4495799"/>
              <a:ext cx="1787388" cy="1953683"/>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descr="http://3.bp.blogspot.com/_YXMEtp8Nqno/TQo5lFmq6DI/AAAAAAAAASQ/x8Jd0ysDsP0/s1600/visit%2Bthe%2Belderly%2B5.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2628439" y="4513536"/>
              <a:ext cx="2194962" cy="1935946"/>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http://www.littlebrothers.org/index_files/easter_up.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a:off x="6166156" y="4495800"/>
              <a:ext cx="1768366" cy="1920181"/>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http://img.posterlounge.de/images/wbig/bill-bachmann-old-muslim-woman-portrait-in-traditional-clothes-and-tattoos-in-cairo-egypt-mr-17852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23402" y="4513536"/>
              <a:ext cx="1289340" cy="19359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2249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15400" cy="685800"/>
          </a:xfrm>
        </p:spPr>
        <p:txBody>
          <a:bodyPr>
            <a:normAutofit/>
          </a:bodyPr>
          <a:lstStyle/>
          <a:p>
            <a:r>
              <a:rPr lang="en-US" sz="3600" dirty="0" smtClean="0">
                <a:solidFill>
                  <a:srgbClr val="CC00CC"/>
                </a:solidFill>
                <a:latin typeface="Comic Sans MS" pitchFamily="66" charset="0"/>
              </a:rPr>
              <a:t>Some Simple Practical things We Can Do</a:t>
            </a:r>
            <a:r>
              <a:rPr lang="en-US" sz="1800" dirty="0" smtClean="0">
                <a:solidFill>
                  <a:srgbClr val="CC00CC"/>
                </a:solidFill>
                <a:latin typeface="Comic Sans MS" pitchFamily="66" charset="0"/>
              </a:rPr>
              <a:t>1</a:t>
            </a:r>
            <a:endParaRPr lang="en-US" sz="3600" dirty="0">
              <a:solidFill>
                <a:srgbClr val="CC00CC"/>
              </a:solidFill>
              <a:latin typeface="Comic Sans MS" pitchFamily="66" charset="0"/>
            </a:endParaRPr>
          </a:p>
        </p:txBody>
      </p:sp>
      <p:sp>
        <p:nvSpPr>
          <p:cNvPr id="3" name="Content Placeholder 2"/>
          <p:cNvSpPr>
            <a:spLocks noGrp="1"/>
          </p:cNvSpPr>
          <p:nvPr>
            <p:ph idx="1"/>
          </p:nvPr>
        </p:nvSpPr>
        <p:spPr>
          <a:xfrm>
            <a:off x="152400" y="914400"/>
            <a:ext cx="8991600" cy="5867400"/>
          </a:xfrm>
        </p:spPr>
        <p:txBody>
          <a:bodyPr>
            <a:normAutofit/>
          </a:bodyPr>
          <a:lstStyle/>
          <a:p>
            <a:pPr lvl="0"/>
            <a:r>
              <a:rPr lang="en-US" sz="2800" dirty="0" smtClean="0">
                <a:solidFill>
                  <a:srgbClr val="00FF00"/>
                </a:solidFill>
                <a:latin typeface="Comic Sans MS" pitchFamily="66" charset="0"/>
              </a:rPr>
              <a:t>Calls</a:t>
            </a:r>
          </a:p>
          <a:p>
            <a:pPr lvl="0"/>
            <a:r>
              <a:rPr lang="en-US" sz="2800" dirty="0" smtClean="0">
                <a:solidFill>
                  <a:srgbClr val="00FF00"/>
                </a:solidFill>
                <a:latin typeface="Comic Sans MS" pitchFamily="66" charset="0"/>
              </a:rPr>
              <a:t>Visitations</a:t>
            </a:r>
          </a:p>
          <a:p>
            <a:pPr lvl="1"/>
            <a:r>
              <a:rPr lang="en-US" sz="2400" dirty="0" smtClean="0">
                <a:latin typeface="Comic Sans MS" pitchFamily="66" charset="0"/>
              </a:rPr>
              <a:t>Don’t just </a:t>
            </a:r>
            <a:r>
              <a:rPr lang="en-US" sz="2400" u="sng" dirty="0" smtClean="0">
                <a:solidFill>
                  <a:srgbClr val="00FF00"/>
                </a:solidFill>
                <a:latin typeface="Comic Sans MS" pitchFamily="66" charset="0"/>
              </a:rPr>
              <a:t>ask</a:t>
            </a:r>
            <a:r>
              <a:rPr lang="en-US" sz="2400" dirty="0" smtClean="0">
                <a:latin typeface="Comic Sans MS" pitchFamily="66" charset="0"/>
              </a:rPr>
              <a:t> “how are you doing?” Be more specific</a:t>
            </a:r>
          </a:p>
          <a:p>
            <a:pPr lvl="1"/>
            <a:r>
              <a:rPr lang="en-US" sz="2400" dirty="0" smtClean="0">
                <a:latin typeface="Comic Sans MS" pitchFamily="66" charset="0"/>
              </a:rPr>
              <a:t>Give them the chance to </a:t>
            </a:r>
            <a:r>
              <a:rPr lang="en-US" sz="2400" u="sng" dirty="0" smtClean="0">
                <a:solidFill>
                  <a:srgbClr val="00FF00"/>
                </a:solidFill>
                <a:latin typeface="Comic Sans MS" pitchFamily="66" charset="0"/>
              </a:rPr>
              <a:t>complain and vent</a:t>
            </a:r>
            <a:r>
              <a:rPr lang="en-US" sz="2400" dirty="0" smtClean="0">
                <a:latin typeface="Comic Sans MS" pitchFamily="66" charset="0"/>
              </a:rPr>
              <a:t> about life, physical ailments, their loneliness and how no one checks on them… </a:t>
            </a:r>
            <a:r>
              <a:rPr lang="en-US" sz="2400" u="sng" dirty="0" smtClean="0">
                <a:solidFill>
                  <a:srgbClr val="00FF00"/>
                </a:solidFill>
                <a:latin typeface="Comic Sans MS" pitchFamily="66" charset="0"/>
              </a:rPr>
              <a:t>Simply </a:t>
            </a:r>
            <a:r>
              <a:rPr lang="en-US" sz="2400" b="1" u="sng" dirty="0" smtClean="0">
                <a:solidFill>
                  <a:srgbClr val="00FF00"/>
                </a:solidFill>
                <a:latin typeface="Comic Sans MS" pitchFamily="66" charset="0"/>
              </a:rPr>
              <a:t>L</a:t>
            </a:r>
            <a:r>
              <a:rPr lang="en-US" sz="2400" u="sng" dirty="0" smtClean="0">
                <a:solidFill>
                  <a:srgbClr val="00FF00"/>
                </a:solidFill>
                <a:latin typeface="Comic Sans MS" pitchFamily="66" charset="0"/>
              </a:rPr>
              <a:t>isten, </a:t>
            </a:r>
            <a:r>
              <a:rPr lang="en-US" sz="2400" b="1" u="sng" dirty="0" smtClean="0">
                <a:solidFill>
                  <a:srgbClr val="00FF00"/>
                </a:solidFill>
                <a:latin typeface="Comic Sans MS" pitchFamily="66" charset="0"/>
              </a:rPr>
              <a:t>I</a:t>
            </a:r>
            <a:r>
              <a:rPr lang="en-US" sz="2400" u="sng" dirty="0" smtClean="0">
                <a:solidFill>
                  <a:srgbClr val="00FF00"/>
                </a:solidFill>
                <a:latin typeface="Comic Sans MS" pitchFamily="66" charset="0"/>
              </a:rPr>
              <a:t>nteract, </a:t>
            </a:r>
            <a:r>
              <a:rPr lang="en-US" sz="2400" b="1" u="sng" dirty="0" smtClean="0">
                <a:solidFill>
                  <a:srgbClr val="00FF00"/>
                </a:solidFill>
                <a:latin typeface="Comic Sans MS" pitchFamily="66" charset="0"/>
              </a:rPr>
              <a:t>V</a:t>
            </a:r>
            <a:r>
              <a:rPr lang="en-US" sz="2400" u="sng" dirty="0" smtClean="0">
                <a:solidFill>
                  <a:srgbClr val="00FF00"/>
                </a:solidFill>
                <a:latin typeface="Comic Sans MS" pitchFamily="66" charset="0"/>
              </a:rPr>
              <a:t>alidate &amp; </a:t>
            </a:r>
            <a:r>
              <a:rPr lang="en-US" sz="2400" b="1" u="sng" dirty="0" smtClean="0">
                <a:solidFill>
                  <a:srgbClr val="00FF00"/>
                </a:solidFill>
                <a:latin typeface="Comic Sans MS" pitchFamily="66" charset="0"/>
              </a:rPr>
              <a:t>E</a:t>
            </a:r>
            <a:r>
              <a:rPr lang="en-US" sz="2400" u="sng" dirty="0" smtClean="0">
                <a:solidFill>
                  <a:srgbClr val="00FF00"/>
                </a:solidFill>
                <a:latin typeface="Comic Sans MS" pitchFamily="66" charset="0"/>
              </a:rPr>
              <a:t>mpathize.</a:t>
            </a:r>
          </a:p>
          <a:p>
            <a:pPr lvl="1"/>
            <a:r>
              <a:rPr lang="en-US" sz="2400" u="sng" dirty="0" smtClean="0">
                <a:solidFill>
                  <a:srgbClr val="00FF00"/>
                </a:solidFill>
                <a:latin typeface="Comic Sans MS" pitchFamily="66" charset="0"/>
              </a:rPr>
              <a:t>Tell</a:t>
            </a:r>
            <a:r>
              <a:rPr lang="en-US" sz="2400" dirty="0" smtClean="0">
                <a:latin typeface="Comic Sans MS" pitchFamily="66" charset="0"/>
              </a:rPr>
              <a:t> them about your daily life issues, share with them. You’d be surprised, you may benefit from their life wisdom and experience</a:t>
            </a:r>
          </a:p>
          <a:p>
            <a:pPr lvl="1"/>
            <a:r>
              <a:rPr lang="en-US" sz="2400" u="sng" dirty="0" smtClean="0">
                <a:solidFill>
                  <a:srgbClr val="00FF00"/>
                </a:solidFill>
                <a:latin typeface="Comic Sans MS" pitchFamily="66" charset="0"/>
              </a:rPr>
              <a:t>Asking them for advice/opinions is a great gift</a:t>
            </a:r>
            <a:r>
              <a:rPr lang="en-US" sz="2400" dirty="0" smtClean="0">
                <a:latin typeface="Comic Sans MS" pitchFamily="66" charset="0"/>
              </a:rPr>
              <a:t>; makes them feel like they still have something to offer / have some value.</a:t>
            </a:r>
          </a:p>
        </p:txBody>
      </p:sp>
    </p:spTree>
    <p:extLst>
      <p:ext uri="{BB962C8B-B14F-4D97-AF65-F5344CB8AC3E}">
        <p14:creationId xmlns:p14="http://schemas.microsoft.com/office/powerpoint/2010/main" val="84653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79" y="152400"/>
            <a:ext cx="8915400" cy="762000"/>
          </a:xfrm>
        </p:spPr>
        <p:txBody>
          <a:bodyPr>
            <a:noAutofit/>
          </a:bodyPr>
          <a:lstStyle/>
          <a:p>
            <a:r>
              <a:rPr lang="en-US" sz="3600" dirty="0">
                <a:solidFill>
                  <a:srgbClr val="CC00CC"/>
                </a:solidFill>
                <a:latin typeface="Comic Sans MS" pitchFamily="66" charset="0"/>
              </a:rPr>
              <a:t>Some Simple Practical things We Can </a:t>
            </a:r>
            <a:r>
              <a:rPr lang="en-US" sz="3600" dirty="0" smtClean="0">
                <a:solidFill>
                  <a:srgbClr val="CC00CC"/>
                </a:solidFill>
                <a:latin typeface="Comic Sans MS" pitchFamily="66" charset="0"/>
              </a:rPr>
              <a:t>Do</a:t>
            </a:r>
            <a:r>
              <a:rPr lang="en-US" sz="1800" dirty="0" smtClean="0">
                <a:solidFill>
                  <a:srgbClr val="CC00CC"/>
                </a:solidFill>
                <a:latin typeface="Comic Sans MS" pitchFamily="66" charset="0"/>
              </a:rPr>
              <a:t>2</a:t>
            </a:r>
            <a:endParaRPr lang="en-US" sz="3600" dirty="0">
              <a:solidFill>
                <a:srgbClr val="CC00CC"/>
              </a:solidFill>
            </a:endParaRPr>
          </a:p>
        </p:txBody>
      </p:sp>
      <p:sp>
        <p:nvSpPr>
          <p:cNvPr id="3" name="Content Placeholder 2"/>
          <p:cNvSpPr>
            <a:spLocks noGrp="1"/>
          </p:cNvSpPr>
          <p:nvPr>
            <p:ph idx="1"/>
          </p:nvPr>
        </p:nvSpPr>
        <p:spPr>
          <a:xfrm>
            <a:off x="0" y="914400"/>
            <a:ext cx="9144000" cy="6096000"/>
          </a:xfrm>
        </p:spPr>
        <p:txBody>
          <a:bodyPr>
            <a:normAutofit fontScale="77500" lnSpcReduction="20000"/>
          </a:bodyPr>
          <a:lstStyle/>
          <a:p>
            <a:r>
              <a:rPr lang="en-US" sz="3100" dirty="0" smtClean="0">
                <a:latin typeface="Comic Sans MS" pitchFamily="66" charset="0"/>
              </a:rPr>
              <a:t>Help them have </a:t>
            </a:r>
            <a:r>
              <a:rPr lang="en-US" sz="3100" dirty="0" smtClean="0">
                <a:solidFill>
                  <a:srgbClr val="00FF00"/>
                </a:solidFill>
                <a:latin typeface="Comic Sans MS" pitchFamily="66" charset="0"/>
              </a:rPr>
              <a:t>routines</a:t>
            </a:r>
            <a:r>
              <a:rPr lang="en-US" sz="3100" dirty="0" smtClean="0">
                <a:latin typeface="Comic Sans MS" pitchFamily="66" charset="0"/>
              </a:rPr>
              <a:t> in their week (give them </a:t>
            </a:r>
            <a:r>
              <a:rPr lang="en-US" sz="3100" dirty="0" smtClean="0">
                <a:solidFill>
                  <a:srgbClr val="00FF00"/>
                </a:solidFill>
                <a:latin typeface="Comic Sans MS" pitchFamily="66" charset="0"/>
              </a:rPr>
              <a:t>something to look forward to</a:t>
            </a:r>
            <a:r>
              <a:rPr lang="en-US" sz="3100" dirty="0" smtClean="0">
                <a:latin typeface="Comic Sans MS" pitchFamily="66" charset="0"/>
              </a:rPr>
              <a:t>)</a:t>
            </a:r>
          </a:p>
          <a:p>
            <a:pPr lvl="1"/>
            <a:r>
              <a:rPr lang="en-US" sz="2800" dirty="0" smtClean="0">
                <a:latin typeface="Comic Sans MS" pitchFamily="66" charset="0"/>
              </a:rPr>
              <a:t>Walks / Exercising / Visits / Senior Bible studies</a:t>
            </a:r>
          </a:p>
          <a:p>
            <a:r>
              <a:rPr lang="en-US" dirty="0" smtClean="0">
                <a:solidFill>
                  <a:srgbClr val="00FF00"/>
                </a:solidFill>
                <a:latin typeface="Comic Sans MS" pitchFamily="66" charset="0"/>
              </a:rPr>
              <a:t>Isaiah 40:31:</a:t>
            </a:r>
            <a:r>
              <a:rPr lang="en-US" dirty="0" smtClean="0">
                <a:latin typeface="Comic Sans MS" pitchFamily="66" charset="0"/>
              </a:rPr>
              <a:t> They shall mount up with wings like eagles, They shall run and not be weary, They shall walk and not faint. (Getting them connected to spiritual resources can be their lifeline)</a:t>
            </a:r>
            <a:endParaRPr lang="en-US" dirty="0" smtClean="0">
              <a:solidFill>
                <a:srgbClr val="00FF00"/>
              </a:solidFill>
              <a:latin typeface="Comic Sans MS" pitchFamily="66" charset="0"/>
            </a:endParaRPr>
          </a:p>
          <a:p>
            <a:r>
              <a:rPr lang="en-US" dirty="0" smtClean="0">
                <a:solidFill>
                  <a:srgbClr val="00FF00"/>
                </a:solidFill>
                <a:latin typeface="Comic Sans MS" pitchFamily="66" charset="0"/>
              </a:rPr>
              <a:t>Find opportunities / venues for them to serve (huge!)</a:t>
            </a:r>
          </a:p>
          <a:p>
            <a:r>
              <a:rPr lang="en-US" dirty="0">
                <a:solidFill>
                  <a:srgbClr val="00B0F0"/>
                </a:solidFill>
                <a:latin typeface="Comic Sans MS" pitchFamily="66" charset="0"/>
              </a:rPr>
              <a:t>It is better to give than to </a:t>
            </a:r>
            <a:r>
              <a:rPr lang="en-US" dirty="0" smtClean="0">
                <a:solidFill>
                  <a:srgbClr val="00B0F0"/>
                </a:solidFill>
                <a:latin typeface="Comic Sans MS" pitchFamily="66" charset="0"/>
              </a:rPr>
              <a:t>receive (Acts 20:35).  </a:t>
            </a:r>
            <a:endParaRPr lang="en-US" dirty="0" smtClean="0">
              <a:solidFill>
                <a:srgbClr val="00B0F0"/>
              </a:solidFill>
              <a:latin typeface="Comic Sans MS" pitchFamily="66" charset="0"/>
            </a:endParaRPr>
          </a:p>
          <a:p>
            <a:pPr marL="398463" indent="0">
              <a:buNone/>
            </a:pPr>
            <a:r>
              <a:rPr lang="en-US" smtClean="0">
                <a:solidFill>
                  <a:srgbClr val="00B0F0"/>
                </a:solidFill>
                <a:latin typeface="Comic Sans MS" pitchFamily="66" charset="0"/>
              </a:rPr>
              <a:t>“</a:t>
            </a:r>
            <a:r>
              <a:rPr lang="en-US" dirty="0" smtClean="0">
                <a:solidFill>
                  <a:srgbClr val="00B0F0"/>
                </a:solidFill>
                <a:latin typeface="Comic Sans MS" pitchFamily="66" charset="0"/>
              </a:rPr>
              <a:t>Happiness </a:t>
            </a:r>
            <a:r>
              <a:rPr lang="en-US" dirty="0">
                <a:solidFill>
                  <a:srgbClr val="00B0F0"/>
                </a:solidFill>
                <a:latin typeface="Comic Sans MS" pitchFamily="66" charset="0"/>
              </a:rPr>
              <a:t>is a very mysterious thing… you cannot find it no matter how hard you search for it.  But once you start </a:t>
            </a:r>
            <a:r>
              <a:rPr lang="en-US" dirty="0" smtClean="0">
                <a:solidFill>
                  <a:srgbClr val="00B0F0"/>
                </a:solidFill>
                <a:latin typeface="Comic Sans MS" pitchFamily="66" charset="0"/>
              </a:rPr>
              <a:t>providing </a:t>
            </a:r>
            <a:r>
              <a:rPr lang="en-US" dirty="0">
                <a:solidFill>
                  <a:srgbClr val="00B0F0"/>
                </a:solidFill>
                <a:latin typeface="Comic Sans MS" pitchFamily="66" charset="0"/>
              </a:rPr>
              <a:t>it to others, </a:t>
            </a:r>
            <a:r>
              <a:rPr lang="en-US" dirty="0" smtClean="0">
                <a:solidFill>
                  <a:srgbClr val="00B0F0"/>
                </a:solidFill>
                <a:latin typeface="Comic Sans MS" pitchFamily="66" charset="0"/>
              </a:rPr>
              <a:t>happiness &amp; joy hunt </a:t>
            </a:r>
            <a:r>
              <a:rPr lang="en-US" dirty="0">
                <a:solidFill>
                  <a:srgbClr val="00B0F0"/>
                </a:solidFill>
                <a:latin typeface="Comic Sans MS" pitchFamily="66" charset="0"/>
              </a:rPr>
              <a:t>you down and you cannot escape </a:t>
            </a:r>
            <a:r>
              <a:rPr lang="en-US" dirty="0" smtClean="0">
                <a:solidFill>
                  <a:srgbClr val="00B0F0"/>
                </a:solidFill>
                <a:latin typeface="Comic Sans MS" pitchFamily="66" charset="0"/>
              </a:rPr>
              <a:t>them</a:t>
            </a:r>
            <a:r>
              <a:rPr lang="en-US" dirty="0" smtClean="0">
                <a:solidFill>
                  <a:srgbClr val="00B0F0"/>
                </a:solidFill>
                <a:latin typeface="Comic Sans MS" pitchFamily="66" charset="0"/>
              </a:rPr>
              <a:t>”</a:t>
            </a:r>
            <a:endParaRPr lang="en-US" dirty="0" smtClean="0">
              <a:solidFill>
                <a:srgbClr val="00B0F0"/>
              </a:solidFill>
              <a:latin typeface="Comic Sans MS" pitchFamily="66" charset="0"/>
            </a:endParaRPr>
          </a:p>
          <a:p>
            <a:r>
              <a:rPr lang="en-US" dirty="0" smtClean="0">
                <a:latin typeface="Comic Sans MS" pitchFamily="66" charset="0"/>
              </a:rPr>
              <a:t>Remind them gently and lovingly that “the simple fact they are still here on earth means that </a:t>
            </a:r>
            <a:r>
              <a:rPr lang="en-US" dirty="0" smtClean="0">
                <a:solidFill>
                  <a:srgbClr val="00FF00"/>
                </a:solidFill>
                <a:latin typeface="Comic Sans MS" pitchFamily="66" charset="0"/>
              </a:rPr>
              <a:t>God is not yet done</a:t>
            </a:r>
            <a:r>
              <a:rPr lang="en-US" dirty="0" smtClean="0">
                <a:latin typeface="Comic Sans MS" pitchFamily="66" charset="0"/>
              </a:rPr>
              <a:t> with the purposes for which He created them”</a:t>
            </a:r>
          </a:p>
          <a:p>
            <a:r>
              <a:rPr lang="en-US" dirty="0" smtClean="0">
                <a:solidFill>
                  <a:srgbClr val="00FF00"/>
                </a:solidFill>
                <a:latin typeface="Comic Sans MS" pitchFamily="66" charset="0"/>
              </a:rPr>
              <a:t>Patience. </a:t>
            </a:r>
            <a:r>
              <a:rPr lang="en-US" dirty="0" smtClean="0">
                <a:latin typeface="Comic Sans MS" pitchFamily="66" charset="0"/>
              </a:rPr>
              <a:t>Especially with the ones that live with us. Dementia: 5% of ≥65y </a:t>
            </a:r>
            <a:r>
              <a:rPr lang="en-US" dirty="0" smtClean="0">
                <a:latin typeface="Comic Sans MS" pitchFamily="66" charset="0"/>
                <a:sym typeface="Wingdings" pitchFamily="2" charset="2"/>
              </a:rPr>
              <a:t> sever, 15%mild. 20% of ≥80y sever. Unfortunately for us, to many of them </a:t>
            </a:r>
            <a:r>
              <a:rPr lang="en-US" dirty="0" smtClean="0">
                <a:solidFill>
                  <a:srgbClr val="00FF00"/>
                </a:solidFill>
                <a:latin typeface="Comic Sans MS" pitchFamily="66" charset="0"/>
                <a:sym typeface="Wingdings" pitchFamily="2" charset="2"/>
              </a:rPr>
              <a:t>we’re still kids</a:t>
            </a:r>
            <a:endParaRPr lang="en-US" dirty="0" smtClean="0">
              <a:solidFill>
                <a:srgbClr val="00FF00"/>
              </a:solidFill>
              <a:latin typeface="Comic Sans MS" pitchFamily="66" charset="0"/>
            </a:endParaRPr>
          </a:p>
        </p:txBody>
      </p:sp>
      <p:pic>
        <p:nvPicPr>
          <p:cNvPr id="6146" name="Picture 2" descr="http://www.visualphotos.com/photo/2x4526903/father_and_adult_son_walking_together_BLD00837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258919" y="1186355"/>
            <a:ext cx="809106" cy="77949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angelicvisits.com/images/demo/senior-exercis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0850" y="1219200"/>
            <a:ext cx="1051529" cy="74664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media.commercialappeal.com/media/img/photos/2011/05/27/a28seniors1_t607.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153400" y="1219200"/>
            <a:ext cx="990600" cy="746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04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fade">
                                      <p:cBhvr>
                                        <p:cTn id="21" dur="1000"/>
                                        <p:tgtEl>
                                          <p:spTgt spid="6146"/>
                                        </p:tgtEl>
                                      </p:cBhvr>
                                    </p:animEffect>
                                    <p:anim calcmode="lin" valueType="num">
                                      <p:cBhvr>
                                        <p:cTn id="22" dur="1000" fill="hold"/>
                                        <p:tgtEl>
                                          <p:spTgt spid="6146"/>
                                        </p:tgtEl>
                                        <p:attrNameLst>
                                          <p:attrName>ppt_x</p:attrName>
                                        </p:attrNameLst>
                                      </p:cBhvr>
                                      <p:tavLst>
                                        <p:tav tm="0">
                                          <p:val>
                                            <p:strVal val="#ppt_x"/>
                                          </p:val>
                                        </p:tav>
                                        <p:tav tm="100000">
                                          <p:val>
                                            <p:strVal val="#ppt_x"/>
                                          </p:val>
                                        </p:tav>
                                      </p:tavLst>
                                    </p:anim>
                                    <p:anim calcmode="lin" valueType="num">
                                      <p:cBhvr>
                                        <p:cTn id="23" dur="1000" fill="hold"/>
                                        <p:tgtEl>
                                          <p:spTgt spid="6146"/>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6148"/>
                                        </p:tgtEl>
                                        <p:attrNameLst>
                                          <p:attrName>style.visibility</p:attrName>
                                        </p:attrNameLst>
                                      </p:cBhvr>
                                      <p:to>
                                        <p:strVal val="visible"/>
                                      </p:to>
                                    </p:set>
                                    <p:animEffect transition="in" filter="fade">
                                      <p:cBhvr>
                                        <p:cTn id="27" dur="1000"/>
                                        <p:tgtEl>
                                          <p:spTgt spid="6148"/>
                                        </p:tgtEl>
                                      </p:cBhvr>
                                    </p:animEffect>
                                    <p:anim calcmode="lin" valueType="num">
                                      <p:cBhvr>
                                        <p:cTn id="28" dur="1000" fill="hold"/>
                                        <p:tgtEl>
                                          <p:spTgt spid="6148"/>
                                        </p:tgtEl>
                                        <p:attrNameLst>
                                          <p:attrName>ppt_x</p:attrName>
                                        </p:attrNameLst>
                                      </p:cBhvr>
                                      <p:tavLst>
                                        <p:tav tm="0">
                                          <p:val>
                                            <p:strVal val="#ppt_x"/>
                                          </p:val>
                                        </p:tav>
                                        <p:tav tm="100000">
                                          <p:val>
                                            <p:strVal val="#ppt_x"/>
                                          </p:val>
                                        </p:tav>
                                      </p:tavLst>
                                    </p:anim>
                                    <p:anim calcmode="lin" valueType="num">
                                      <p:cBhvr>
                                        <p:cTn id="29" dur="1000" fill="hold"/>
                                        <p:tgtEl>
                                          <p:spTgt spid="6148"/>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42" presetClass="entr" presetSubtype="0" fill="hold" nodeType="afterEffect">
                                  <p:stCondLst>
                                    <p:cond delay="0"/>
                                  </p:stCondLst>
                                  <p:childTnLst>
                                    <p:set>
                                      <p:cBhvr>
                                        <p:cTn id="32" dur="1" fill="hold">
                                          <p:stCondLst>
                                            <p:cond delay="0"/>
                                          </p:stCondLst>
                                        </p:cTn>
                                        <p:tgtEl>
                                          <p:spTgt spid="6150"/>
                                        </p:tgtEl>
                                        <p:attrNameLst>
                                          <p:attrName>style.visibility</p:attrName>
                                        </p:attrNameLst>
                                      </p:cBhvr>
                                      <p:to>
                                        <p:strVal val="visible"/>
                                      </p:to>
                                    </p:set>
                                    <p:animEffect transition="in" filter="fade">
                                      <p:cBhvr>
                                        <p:cTn id="33" dur="1000"/>
                                        <p:tgtEl>
                                          <p:spTgt spid="6150"/>
                                        </p:tgtEl>
                                      </p:cBhvr>
                                    </p:animEffect>
                                    <p:anim calcmode="lin" valueType="num">
                                      <p:cBhvr>
                                        <p:cTn id="34" dur="1000" fill="hold"/>
                                        <p:tgtEl>
                                          <p:spTgt spid="6150"/>
                                        </p:tgtEl>
                                        <p:attrNameLst>
                                          <p:attrName>ppt_x</p:attrName>
                                        </p:attrNameLst>
                                      </p:cBhvr>
                                      <p:tavLst>
                                        <p:tav tm="0">
                                          <p:val>
                                            <p:strVal val="#ppt_x"/>
                                          </p:val>
                                        </p:tav>
                                        <p:tav tm="100000">
                                          <p:val>
                                            <p:strVal val="#ppt_x"/>
                                          </p:val>
                                        </p:tav>
                                      </p:tavLst>
                                    </p:anim>
                                    <p:anim calcmode="lin" valueType="num">
                                      <p:cBhvr>
                                        <p:cTn id="35" dur="1000" fill="hold"/>
                                        <p:tgtEl>
                                          <p:spTgt spid="615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additive="base">
                                        <p:cTn id="4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 calcmode="lin" valueType="num">
                                      <p:cBhvr additive="base">
                                        <p:cTn id="4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calcmode="lin" valueType="num">
                                      <p:cBhvr additive="base">
                                        <p:cTn id="5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3">
                                            <p:txEl>
                                              <p:pRg st="5" end="5"/>
                                            </p:txEl>
                                          </p:spTgt>
                                        </p:tgtEl>
                                        <p:attrNameLst>
                                          <p:attrName>style.visibility</p:attrName>
                                        </p:attrNameLst>
                                      </p:cBhvr>
                                      <p:to>
                                        <p:strVal val="visible"/>
                                      </p:to>
                                    </p:set>
                                    <p:anim calcmode="lin" valueType="num">
                                      <p:cBhvr additive="base">
                                        <p:cTn id="5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3">
                                            <p:txEl>
                                              <p:pRg st="6" end="6"/>
                                            </p:txEl>
                                          </p:spTgt>
                                        </p:tgtEl>
                                        <p:attrNameLst>
                                          <p:attrName>style.visibility</p:attrName>
                                        </p:attrNameLst>
                                      </p:cBhvr>
                                      <p:to>
                                        <p:strVal val="visible"/>
                                      </p:to>
                                    </p:set>
                                    <p:anim calcmode="lin" valueType="num">
                                      <p:cBhvr additive="base">
                                        <p:cTn id="6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 calcmode="lin" valueType="num">
                                      <p:cBhvr additive="base">
                                        <p:cTn id="7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79" y="152400"/>
            <a:ext cx="8915400" cy="762000"/>
          </a:xfrm>
        </p:spPr>
        <p:txBody>
          <a:bodyPr>
            <a:noAutofit/>
          </a:bodyPr>
          <a:lstStyle/>
          <a:p>
            <a:pPr algn="ctr"/>
            <a:r>
              <a:rPr lang="en-US" sz="3600" dirty="0" smtClean="0">
                <a:solidFill>
                  <a:srgbClr val="CC00CC"/>
                </a:solidFill>
                <a:latin typeface="Comic Sans MS" pitchFamily="66" charset="0"/>
              </a:rPr>
              <a:t>What are Basic Human Needs?</a:t>
            </a:r>
            <a:endParaRPr lang="en-US" sz="3600" dirty="0">
              <a:solidFill>
                <a:srgbClr val="CC00CC"/>
              </a:solidFill>
            </a:endParaRPr>
          </a:p>
        </p:txBody>
      </p:sp>
      <p:sp>
        <p:nvSpPr>
          <p:cNvPr id="3" name="Content Placeholder 2"/>
          <p:cNvSpPr>
            <a:spLocks noGrp="1"/>
          </p:cNvSpPr>
          <p:nvPr>
            <p:ph idx="1"/>
          </p:nvPr>
        </p:nvSpPr>
        <p:spPr>
          <a:xfrm>
            <a:off x="228600" y="1066800"/>
            <a:ext cx="3810000" cy="4572000"/>
          </a:xfrm>
        </p:spPr>
        <p:txBody>
          <a:bodyPr>
            <a:normAutofit fontScale="85000" lnSpcReduction="20000"/>
          </a:bodyPr>
          <a:lstStyle/>
          <a:p>
            <a:pPr marL="36576" indent="0" algn="ctr">
              <a:buNone/>
            </a:pPr>
            <a:r>
              <a:rPr lang="en-US" sz="2800" dirty="0" smtClean="0">
                <a:solidFill>
                  <a:srgbClr val="00B0F0"/>
                </a:solidFill>
                <a:latin typeface="Comic Sans MS" pitchFamily="66" charset="0"/>
              </a:rPr>
              <a:t>For all of us</a:t>
            </a:r>
          </a:p>
          <a:p>
            <a:r>
              <a:rPr lang="en-US" sz="2800" dirty="0" smtClean="0">
                <a:latin typeface="Comic Sans MS" pitchFamily="66" charset="0"/>
              </a:rPr>
              <a:t>A true relationship with God</a:t>
            </a:r>
          </a:p>
          <a:p>
            <a:r>
              <a:rPr lang="en-US" sz="2800" dirty="0" smtClean="0">
                <a:latin typeface="Comic Sans MS" pitchFamily="66" charset="0"/>
              </a:rPr>
              <a:t>Food</a:t>
            </a:r>
          </a:p>
          <a:p>
            <a:r>
              <a:rPr lang="en-US" sz="2800" dirty="0" smtClean="0">
                <a:latin typeface="Comic Sans MS" pitchFamily="66" charset="0"/>
              </a:rPr>
              <a:t>Shelter</a:t>
            </a:r>
          </a:p>
          <a:p>
            <a:r>
              <a:rPr lang="en-US" sz="2800" dirty="0" smtClean="0">
                <a:latin typeface="Comic Sans MS" pitchFamily="66" charset="0"/>
              </a:rPr>
              <a:t>Clothing</a:t>
            </a:r>
          </a:p>
          <a:p>
            <a:r>
              <a:rPr lang="en-US" sz="2800" dirty="0" smtClean="0">
                <a:latin typeface="Comic Sans MS" pitchFamily="66" charset="0"/>
              </a:rPr>
              <a:t>Healthcare</a:t>
            </a:r>
          </a:p>
          <a:p>
            <a:r>
              <a:rPr lang="en-US" sz="2800" dirty="0" smtClean="0">
                <a:latin typeface="Comic Sans MS" pitchFamily="66" charset="0"/>
              </a:rPr>
              <a:t>To be loved</a:t>
            </a:r>
          </a:p>
          <a:p>
            <a:r>
              <a:rPr lang="en-US" sz="2800" dirty="0" smtClean="0">
                <a:latin typeface="Comic Sans MS" pitchFamily="66" charset="0"/>
              </a:rPr>
              <a:t>To be cared for</a:t>
            </a:r>
          </a:p>
          <a:p>
            <a:r>
              <a:rPr lang="en-US" sz="2800" dirty="0" smtClean="0">
                <a:latin typeface="Comic Sans MS" pitchFamily="66" charset="0"/>
              </a:rPr>
              <a:t>To be of value / purpose for family, friends, church &amp; society</a:t>
            </a:r>
          </a:p>
        </p:txBody>
      </p:sp>
      <p:sp>
        <p:nvSpPr>
          <p:cNvPr id="4" name="Content Placeholder 2"/>
          <p:cNvSpPr txBox="1">
            <a:spLocks/>
          </p:cNvSpPr>
          <p:nvPr/>
        </p:nvSpPr>
        <p:spPr>
          <a:xfrm>
            <a:off x="4648200" y="1072055"/>
            <a:ext cx="3733800" cy="4566745"/>
          </a:xfrm>
          <a:prstGeom prst="rect">
            <a:avLst/>
          </a:prstGeom>
        </p:spPr>
        <p:txBody>
          <a:bodyPr vert="horz">
            <a:normAutofit fontScale="85000" lnSpcReduction="20000"/>
          </a:bodyPr>
          <a:lst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36576" indent="0" algn="ctr">
              <a:buFont typeface="Wingdings 2"/>
              <a:buNone/>
            </a:pPr>
            <a:r>
              <a:rPr lang="en-US" sz="2800" dirty="0" smtClean="0">
                <a:solidFill>
                  <a:srgbClr val="00B0F0"/>
                </a:solidFill>
                <a:latin typeface="Comic Sans MS" pitchFamily="66" charset="0"/>
              </a:rPr>
              <a:t>For seniors / elders</a:t>
            </a:r>
          </a:p>
          <a:p>
            <a:r>
              <a:rPr lang="en-US" sz="2800" dirty="0" smtClean="0">
                <a:latin typeface="Comic Sans MS" pitchFamily="66" charset="0"/>
              </a:rPr>
              <a:t>A true relationship with God</a:t>
            </a:r>
          </a:p>
          <a:p>
            <a:r>
              <a:rPr lang="en-US" sz="2800" dirty="0" smtClean="0">
                <a:latin typeface="Comic Sans MS" pitchFamily="66" charset="0"/>
              </a:rPr>
              <a:t>Food</a:t>
            </a:r>
          </a:p>
          <a:p>
            <a:r>
              <a:rPr lang="en-US" sz="2800" dirty="0" smtClean="0">
                <a:latin typeface="Comic Sans MS" pitchFamily="66" charset="0"/>
              </a:rPr>
              <a:t>Shelter</a:t>
            </a:r>
          </a:p>
          <a:p>
            <a:r>
              <a:rPr lang="en-US" sz="2800" dirty="0" smtClean="0">
                <a:latin typeface="Comic Sans MS" pitchFamily="66" charset="0"/>
              </a:rPr>
              <a:t>Clothing</a:t>
            </a:r>
          </a:p>
          <a:p>
            <a:r>
              <a:rPr lang="en-US" sz="2800" dirty="0" smtClean="0">
                <a:latin typeface="Comic Sans MS" pitchFamily="66" charset="0"/>
              </a:rPr>
              <a:t>Healthcare</a:t>
            </a:r>
          </a:p>
          <a:p>
            <a:r>
              <a:rPr lang="en-US" sz="2800" dirty="0" smtClean="0">
                <a:latin typeface="Comic Sans MS" pitchFamily="66" charset="0"/>
              </a:rPr>
              <a:t>To be loved</a:t>
            </a:r>
          </a:p>
          <a:p>
            <a:r>
              <a:rPr lang="en-US" sz="2800" dirty="0" smtClean="0">
                <a:latin typeface="Comic Sans MS" pitchFamily="66" charset="0"/>
              </a:rPr>
              <a:t>To be cared for</a:t>
            </a:r>
          </a:p>
          <a:p>
            <a:r>
              <a:rPr lang="en-US" sz="2800" dirty="0" smtClean="0">
                <a:latin typeface="Comic Sans MS" pitchFamily="66" charset="0"/>
              </a:rPr>
              <a:t>To be of value / purpose for family, friends, church &amp; society</a:t>
            </a:r>
          </a:p>
        </p:txBody>
      </p:sp>
      <p:sp>
        <p:nvSpPr>
          <p:cNvPr id="5" name="Rectangle 4"/>
          <p:cNvSpPr/>
          <p:nvPr/>
        </p:nvSpPr>
        <p:spPr>
          <a:xfrm>
            <a:off x="0" y="5486400"/>
            <a:ext cx="8991600" cy="830997"/>
          </a:xfrm>
          <a:prstGeom prst="rect">
            <a:avLst/>
          </a:prstGeom>
        </p:spPr>
        <p:txBody>
          <a:bodyPr wrap="square">
            <a:spAutoFit/>
          </a:bodyPr>
          <a:lstStyle/>
          <a:p>
            <a:pPr marL="379476" indent="-342900">
              <a:buFont typeface="Wingdings" pitchFamily="2" charset="2"/>
              <a:buChar char="v"/>
            </a:pPr>
            <a:r>
              <a:rPr lang="en-US" sz="2400" dirty="0" smtClean="0">
                <a:solidFill>
                  <a:srgbClr val="00B0F0"/>
                </a:solidFill>
                <a:latin typeface="Comic Sans MS" pitchFamily="66" charset="0"/>
              </a:rPr>
              <a:t>It’s possible that the reason God is keeping them alive is to give us an opportunity to serve Him! Remember Matt 25</a:t>
            </a:r>
          </a:p>
        </p:txBody>
      </p:sp>
      <p:sp>
        <p:nvSpPr>
          <p:cNvPr id="6" name="Rectangle 5"/>
          <p:cNvSpPr/>
          <p:nvPr/>
        </p:nvSpPr>
        <p:spPr>
          <a:xfrm>
            <a:off x="0" y="6312822"/>
            <a:ext cx="8991600" cy="461665"/>
          </a:xfrm>
          <a:prstGeom prst="rect">
            <a:avLst/>
          </a:prstGeom>
        </p:spPr>
        <p:txBody>
          <a:bodyPr wrap="square">
            <a:spAutoFit/>
          </a:bodyPr>
          <a:lstStyle/>
          <a:p>
            <a:pPr marL="379476" indent="-342900">
              <a:buFont typeface="Wingdings" pitchFamily="2" charset="2"/>
              <a:buChar char="v"/>
            </a:pPr>
            <a:r>
              <a:rPr lang="en-US" sz="2400" dirty="0" smtClean="0">
                <a:solidFill>
                  <a:srgbClr val="00B0F0"/>
                </a:solidFill>
                <a:latin typeface="Comic Sans MS" pitchFamily="66" charset="0"/>
              </a:rPr>
              <a:t>Let us not be like the rich man who ignored Lazarus!</a:t>
            </a:r>
            <a:endParaRPr lang="en-US" sz="2400" dirty="0">
              <a:solidFill>
                <a:srgbClr val="00B0F0"/>
              </a:solidFill>
              <a:latin typeface="Comic Sans MS" pitchFamily="66" charset="0"/>
            </a:endParaRPr>
          </a:p>
        </p:txBody>
      </p:sp>
    </p:spTree>
    <p:extLst>
      <p:ext uri="{BB962C8B-B14F-4D97-AF65-F5344CB8AC3E}">
        <p14:creationId xmlns:p14="http://schemas.microsoft.com/office/powerpoint/2010/main" val="45063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
                                            <p:txEl>
                                              <p:pRg st="0" end="0"/>
                                            </p:txEl>
                                          </p:spTgt>
                                        </p:tgtEl>
                                        <p:attrNameLst>
                                          <p:attrName>style.visibility</p:attrName>
                                        </p:attrNameLst>
                                      </p:cBhvr>
                                      <p:to>
                                        <p:strVal val="visible"/>
                                      </p:to>
                                    </p:set>
                                    <p:anim calcmode="lin" valueType="num">
                                      <p:cBhvr additive="base">
                                        <p:cTn id="5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
                                            <p:txEl>
                                              <p:pRg st="1" end="1"/>
                                            </p:txEl>
                                          </p:spTgt>
                                        </p:tgtEl>
                                        <p:attrNameLst>
                                          <p:attrName>style.visibility</p:attrName>
                                        </p:attrNameLst>
                                      </p:cBhvr>
                                      <p:to>
                                        <p:strVal val="visible"/>
                                      </p:to>
                                    </p:set>
                                    <p:anim calcmode="lin" valueType="num">
                                      <p:cBhvr additive="base">
                                        <p:cTn id="5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 calcmode="lin" valueType="num">
                                      <p:cBhvr additive="base">
                                        <p:cTn id="6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
                                            <p:txEl>
                                              <p:pRg st="3" end="3"/>
                                            </p:txEl>
                                          </p:spTgt>
                                        </p:tgtEl>
                                        <p:attrNameLst>
                                          <p:attrName>style.visibility</p:attrName>
                                        </p:attrNameLst>
                                      </p:cBhvr>
                                      <p:to>
                                        <p:strVal val="visible"/>
                                      </p:to>
                                    </p:set>
                                    <p:anim calcmode="lin" valueType="num">
                                      <p:cBhvr additive="base">
                                        <p:cTn id="6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
                                            <p:txEl>
                                              <p:pRg st="4" end="4"/>
                                            </p:txEl>
                                          </p:spTgt>
                                        </p:tgtEl>
                                        <p:attrNameLst>
                                          <p:attrName>style.visibility</p:attrName>
                                        </p:attrNameLst>
                                      </p:cBhvr>
                                      <p:to>
                                        <p:strVal val="visible"/>
                                      </p:to>
                                    </p:set>
                                    <p:anim calcmode="lin" valueType="num">
                                      <p:cBhvr additive="base">
                                        <p:cTn id="6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
                                            <p:txEl>
                                              <p:pRg st="5" end="5"/>
                                            </p:txEl>
                                          </p:spTgt>
                                        </p:tgtEl>
                                        <p:attrNameLst>
                                          <p:attrName>style.visibility</p:attrName>
                                        </p:attrNameLst>
                                      </p:cBhvr>
                                      <p:to>
                                        <p:strVal val="visible"/>
                                      </p:to>
                                    </p:set>
                                    <p:anim calcmode="lin" valueType="num">
                                      <p:cBhvr additive="base">
                                        <p:cTn id="7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
                                            <p:txEl>
                                              <p:pRg st="6" end="6"/>
                                            </p:txEl>
                                          </p:spTgt>
                                        </p:tgtEl>
                                        <p:attrNameLst>
                                          <p:attrName>style.visibility</p:attrName>
                                        </p:attrNameLst>
                                      </p:cBhvr>
                                      <p:to>
                                        <p:strVal val="visible"/>
                                      </p:to>
                                    </p:set>
                                    <p:anim calcmode="lin" valueType="num">
                                      <p:cBhvr additive="base">
                                        <p:cTn id="7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
                                            <p:txEl>
                                              <p:pRg st="7" end="7"/>
                                            </p:txEl>
                                          </p:spTgt>
                                        </p:tgtEl>
                                        <p:attrNameLst>
                                          <p:attrName>style.visibility</p:attrName>
                                        </p:attrNameLst>
                                      </p:cBhvr>
                                      <p:to>
                                        <p:strVal val="visible"/>
                                      </p:to>
                                    </p:set>
                                    <p:anim calcmode="lin" valueType="num">
                                      <p:cBhvr additive="base">
                                        <p:cTn id="8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4">
                                            <p:txEl>
                                              <p:pRg st="7" end="7"/>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4">
                                            <p:txEl>
                                              <p:pRg st="8" end="8"/>
                                            </p:txEl>
                                          </p:spTgt>
                                        </p:tgtEl>
                                        <p:attrNameLst>
                                          <p:attrName>style.visibility</p:attrName>
                                        </p:attrNameLst>
                                      </p:cBhvr>
                                      <p:to>
                                        <p:strVal val="visible"/>
                                      </p:to>
                                    </p:set>
                                    <p:anim calcmode="lin" valueType="num">
                                      <p:cBhvr additive="base">
                                        <p:cTn id="8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fade">
                                      <p:cBhvr>
                                        <p:cTn id="91" dur="1000"/>
                                        <p:tgtEl>
                                          <p:spTgt spid="5"/>
                                        </p:tgtEl>
                                      </p:cBhvr>
                                    </p:animEffect>
                                    <p:anim calcmode="lin" valueType="num">
                                      <p:cBhvr>
                                        <p:cTn id="92" dur="1000" fill="hold"/>
                                        <p:tgtEl>
                                          <p:spTgt spid="5"/>
                                        </p:tgtEl>
                                        <p:attrNameLst>
                                          <p:attrName>ppt_x</p:attrName>
                                        </p:attrNameLst>
                                      </p:cBhvr>
                                      <p:tavLst>
                                        <p:tav tm="0">
                                          <p:val>
                                            <p:strVal val="#ppt_x"/>
                                          </p:val>
                                        </p:tav>
                                        <p:tav tm="100000">
                                          <p:val>
                                            <p:strVal val="#ppt_x"/>
                                          </p:val>
                                        </p:tav>
                                      </p:tavLst>
                                    </p:anim>
                                    <p:anim calcmode="lin" valueType="num">
                                      <p:cBhvr>
                                        <p:cTn id="9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6"/>
                                        </p:tgtEl>
                                        <p:attrNameLst>
                                          <p:attrName>style.visibility</p:attrName>
                                        </p:attrNameLst>
                                      </p:cBhvr>
                                      <p:to>
                                        <p:strVal val="visible"/>
                                      </p:to>
                                    </p:set>
                                    <p:animEffect transition="in" filter="fade">
                                      <p:cBhvr>
                                        <p:cTn id="98" dur="1000"/>
                                        <p:tgtEl>
                                          <p:spTgt spid="6"/>
                                        </p:tgtEl>
                                      </p:cBhvr>
                                    </p:animEffect>
                                    <p:anim calcmode="lin" valueType="num">
                                      <p:cBhvr>
                                        <p:cTn id="99" dur="1000" fill="hold"/>
                                        <p:tgtEl>
                                          <p:spTgt spid="6"/>
                                        </p:tgtEl>
                                        <p:attrNameLst>
                                          <p:attrName>ppt_x</p:attrName>
                                        </p:attrNameLst>
                                      </p:cBhvr>
                                      <p:tavLst>
                                        <p:tav tm="0">
                                          <p:val>
                                            <p:strVal val="#ppt_x"/>
                                          </p:val>
                                        </p:tav>
                                        <p:tav tm="100000">
                                          <p:val>
                                            <p:strVal val="#ppt_x"/>
                                          </p:val>
                                        </p:tav>
                                      </p:tavLst>
                                    </p:anim>
                                    <p:anim calcmode="lin" valueType="num">
                                      <p:cBhvr>
                                        <p:cTn id="10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uiExpand="1" build="p"/>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descr="\\MISSY-PC\1TB Back Up Drive\Pictures from Rafeik's Laptop\Church Tours &amp; Pictures\103_249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276"/>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19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 y="1577209"/>
            <a:ext cx="3657600" cy="3200400"/>
          </a:xfrm>
        </p:spPr>
        <p:txBody>
          <a:bodyPr>
            <a:normAutofit/>
          </a:bodyPr>
          <a:lstStyle/>
          <a:p>
            <a:r>
              <a:rPr lang="en-US" dirty="0" smtClean="0">
                <a:solidFill>
                  <a:srgbClr val="CC00CC"/>
                </a:solidFill>
                <a:latin typeface="Comic Sans MS" pitchFamily="66" charset="0"/>
              </a:rPr>
              <a:t>Gerontology Ministry</a:t>
            </a:r>
            <a:endParaRPr lang="en-US" dirty="0">
              <a:solidFill>
                <a:srgbClr val="CC00CC"/>
              </a:solidFill>
              <a:latin typeface="Comic Sans MS" pitchFamily="66" charset="0"/>
            </a:endParaRPr>
          </a:p>
        </p:txBody>
      </p:sp>
      <p:pic>
        <p:nvPicPr>
          <p:cNvPr id="1030" name="Picture 6" descr="http://pubsecrets.files.wordpress.com/2012/08/coptic-cross.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895600" y="1524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Rafeik\Pictures\God is Always Watching Over 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762250"/>
            <a:ext cx="5283200" cy="39624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152400" y="4022178"/>
            <a:ext cx="3352800" cy="2835822"/>
          </a:xfrm>
          <a:prstGeom prst="rect">
            <a:avLst/>
          </a:prstGeom>
        </p:spPr>
        <p:txBody>
          <a:bodyPr vert="horz" lIns="45720" rIns="45720" anchor="ctr">
            <a:normAutofit fontScale="70000" lnSpcReduction="20000"/>
          </a:bodyPr>
          <a:lstStyle>
            <a:lvl1pPr algn="l" rtl="0" eaLnBrk="1" latinLnBrk="0" hangingPunct="1">
              <a:spcBef>
                <a:spcPct val="0"/>
              </a:spcBef>
              <a:buNone/>
              <a:defRPr kumimoji="0" sz="4600" kern="1200">
                <a:solidFill>
                  <a:schemeClr val="tx1"/>
                </a:solidFill>
                <a:latin typeface="+mj-lt"/>
                <a:ea typeface="+mj-ea"/>
                <a:cs typeface="+mj-cs"/>
              </a:defRPr>
            </a:lvl1pPr>
          </a:lstStyle>
          <a:p>
            <a:r>
              <a:rPr lang="en-US" dirty="0" smtClean="0">
                <a:solidFill>
                  <a:srgbClr val="00B0F0"/>
                </a:solidFill>
                <a:latin typeface="Comic Sans MS" pitchFamily="66" charset="0"/>
              </a:rPr>
              <a:t>Unless </a:t>
            </a:r>
            <a:r>
              <a:rPr lang="en-US" dirty="0">
                <a:solidFill>
                  <a:srgbClr val="00B0F0"/>
                </a:solidFill>
                <a:latin typeface="Comic Sans MS" pitchFamily="66" charset="0"/>
              </a:rPr>
              <a:t>the Lord guards the city, the watchmen have watched in vain</a:t>
            </a:r>
            <a:r>
              <a:rPr lang="en-US" dirty="0" smtClean="0">
                <a:solidFill>
                  <a:srgbClr val="00B0F0"/>
                </a:solidFill>
                <a:latin typeface="Comic Sans MS" pitchFamily="66" charset="0"/>
              </a:rPr>
              <a:t>.</a:t>
            </a:r>
          </a:p>
          <a:p>
            <a:r>
              <a:rPr lang="en-US" dirty="0" smtClean="0">
                <a:solidFill>
                  <a:srgbClr val="00B0F0"/>
                </a:solidFill>
                <a:latin typeface="Comic Sans MS" pitchFamily="66" charset="0"/>
              </a:rPr>
              <a:t>(Psalm 126:1)</a:t>
            </a:r>
            <a:endParaRPr lang="en-US" dirty="0">
              <a:solidFill>
                <a:srgbClr val="00B0F0"/>
              </a:solidFill>
              <a:latin typeface="Comic Sans MS" pitchFamily="66" charset="0"/>
            </a:endParaRPr>
          </a:p>
        </p:txBody>
      </p:sp>
    </p:spTree>
    <p:extLst>
      <p:ext uri="{BB962C8B-B14F-4D97-AF65-F5344CB8AC3E}">
        <p14:creationId xmlns:p14="http://schemas.microsoft.com/office/powerpoint/2010/main" val="19038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271" y="2209800"/>
            <a:ext cx="3657600" cy="3154362"/>
          </a:xfrm>
        </p:spPr>
        <p:txBody>
          <a:bodyPr>
            <a:normAutofit/>
          </a:bodyPr>
          <a:lstStyle/>
          <a:p>
            <a:r>
              <a:rPr lang="en-US" dirty="0" smtClean="0">
                <a:solidFill>
                  <a:srgbClr val="CC00CC"/>
                </a:solidFill>
                <a:latin typeface="Comic Sans MS" pitchFamily="66" charset="0"/>
              </a:rPr>
              <a:t>Gerontology Ministry</a:t>
            </a:r>
            <a:endParaRPr lang="en-US" dirty="0">
              <a:solidFill>
                <a:srgbClr val="CC00CC"/>
              </a:solidFill>
              <a:latin typeface="Comic Sans MS" pitchFamily="66" charset="0"/>
            </a:endParaRPr>
          </a:p>
        </p:txBody>
      </p:sp>
      <p:pic>
        <p:nvPicPr>
          <p:cNvPr id="1030" name="Picture 6" descr="http://pubsecrets.files.wordpress.com/2012/08/coptic-cross.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895600" y="1524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ISSY-PC\1TB Back Up Drive\Pictures from Rafeik's Laptop\Church Tours &amp; Pictures\01-church temp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8100" y="2106234"/>
            <a:ext cx="4838699" cy="4566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6436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r>
              <a:rPr lang="en-US" dirty="0" smtClean="0">
                <a:solidFill>
                  <a:srgbClr val="CC00CC"/>
                </a:solidFill>
                <a:latin typeface="Comic Sans MS" pitchFamily="66" charset="0"/>
              </a:rPr>
              <a:t>Some Facts</a:t>
            </a:r>
            <a:endParaRPr lang="en-US" dirty="0">
              <a:solidFill>
                <a:srgbClr val="CC00CC"/>
              </a:solidFill>
              <a:latin typeface="Comic Sans MS" pitchFamily="66" charset="0"/>
            </a:endParaRPr>
          </a:p>
        </p:txBody>
      </p:sp>
      <p:sp>
        <p:nvSpPr>
          <p:cNvPr id="3" name="Content Placeholder 2"/>
          <p:cNvSpPr>
            <a:spLocks noGrp="1"/>
          </p:cNvSpPr>
          <p:nvPr>
            <p:ph idx="1"/>
          </p:nvPr>
        </p:nvSpPr>
        <p:spPr>
          <a:xfrm>
            <a:off x="304800" y="1219200"/>
            <a:ext cx="8686800" cy="5334000"/>
          </a:xfrm>
        </p:spPr>
        <p:txBody>
          <a:bodyPr>
            <a:normAutofit fontScale="85000" lnSpcReduction="10000"/>
          </a:bodyPr>
          <a:lstStyle/>
          <a:p>
            <a:pPr marL="550926" indent="-514350">
              <a:buFont typeface="+mj-lt"/>
              <a:buAutoNum type="arabicPeriod"/>
            </a:pPr>
            <a:r>
              <a:rPr lang="en-US" dirty="0">
                <a:latin typeface="Comic Sans MS" pitchFamily="66" charset="0"/>
              </a:rPr>
              <a:t>Your life expectancy in the US today if you are</a:t>
            </a:r>
          </a:p>
          <a:p>
            <a:pPr marL="852678" lvl="1" indent="-514350">
              <a:buFont typeface="+mj-lt"/>
              <a:buAutoNum type="arabicPeriod"/>
            </a:pPr>
            <a:r>
              <a:rPr lang="en-US" dirty="0">
                <a:latin typeface="Comic Sans MS" pitchFamily="66" charset="0"/>
              </a:rPr>
              <a:t>65y </a:t>
            </a:r>
            <a:r>
              <a:rPr lang="en-US" dirty="0">
                <a:latin typeface="Comic Sans MS" pitchFamily="66" charset="0"/>
                <a:sym typeface="Wingdings" pitchFamily="2" charset="2"/>
              </a:rPr>
              <a:t> 17Y  82Y</a:t>
            </a:r>
          </a:p>
          <a:p>
            <a:pPr marL="852678" lvl="1" indent="-514350">
              <a:buFont typeface="+mj-lt"/>
              <a:buAutoNum type="arabicPeriod"/>
            </a:pPr>
            <a:r>
              <a:rPr lang="en-US" dirty="0">
                <a:latin typeface="Comic Sans MS" pitchFamily="66" charset="0"/>
                <a:sym typeface="Wingdings" pitchFamily="2" charset="2"/>
              </a:rPr>
              <a:t>75y  11y   86y</a:t>
            </a:r>
          </a:p>
          <a:p>
            <a:pPr marL="852678" lvl="1" indent="-514350">
              <a:buFont typeface="+mj-lt"/>
              <a:buAutoNum type="arabicPeriod"/>
            </a:pPr>
            <a:r>
              <a:rPr lang="en-US" dirty="0">
                <a:latin typeface="Comic Sans MS" pitchFamily="66" charset="0"/>
                <a:sym typeface="Wingdings" pitchFamily="2" charset="2"/>
              </a:rPr>
              <a:t>85y   6y   91y</a:t>
            </a:r>
            <a:endParaRPr lang="en-US" dirty="0">
              <a:latin typeface="Comic Sans MS" pitchFamily="66" charset="0"/>
            </a:endParaRPr>
          </a:p>
          <a:p>
            <a:pPr marL="550926" indent="-514350">
              <a:buFont typeface="+mj-lt"/>
              <a:buAutoNum type="arabicPeriod"/>
            </a:pPr>
            <a:r>
              <a:rPr lang="en-US" dirty="0">
                <a:latin typeface="Comic Sans MS" pitchFamily="66" charset="0"/>
              </a:rPr>
              <a:t>In 1996 65y-74y increased 8 fold over 1900. 75y-84y by 16 fold and ≥ 85y by 31 fold</a:t>
            </a:r>
          </a:p>
          <a:p>
            <a:pPr marL="550926" indent="-514350">
              <a:buFont typeface="+mj-lt"/>
              <a:buAutoNum type="arabicPeriod"/>
            </a:pPr>
            <a:r>
              <a:rPr lang="en-US" dirty="0" smtClean="0">
                <a:latin typeface="Comic Sans MS" pitchFamily="66" charset="0"/>
              </a:rPr>
              <a:t>Percentage of Americans </a:t>
            </a:r>
            <a:r>
              <a:rPr lang="en-US" dirty="0">
                <a:latin typeface="Comic Sans MS" pitchFamily="66" charset="0"/>
              </a:rPr>
              <a:t>over 65y tripled since the 1900’s from 4.1% of the population to </a:t>
            </a:r>
            <a:r>
              <a:rPr lang="en-US" dirty="0" smtClean="0">
                <a:latin typeface="Comic Sans MS" pitchFamily="66" charset="0"/>
              </a:rPr>
              <a:t>12.8%</a:t>
            </a:r>
          </a:p>
          <a:p>
            <a:pPr marL="550926" indent="-514350">
              <a:buFont typeface="+mj-lt"/>
              <a:buAutoNum type="arabicPeriod"/>
            </a:pPr>
            <a:r>
              <a:rPr lang="en-US" dirty="0" smtClean="0">
                <a:latin typeface="Comic Sans MS" pitchFamily="66" charset="0"/>
              </a:rPr>
              <a:t>In </a:t>
            </a:r>
            <a:r>
              <a:rPr lang="en-US" dirty="0">
                <a:latin typeface="Comic Sans MS" pitchFamily="66" charset="0"/>
              </a:rPr>
              <a:t>2000 and in 2010 the population grew by 9% while seniors population grew by 15%</a:t>
            </a:r>
          </a:p>
          <a:p>
            <a:pPr marL="550926" indent="-514350">
              <a:buFont typeface="+mj-lt"/>
              <a:buAutoNum type="arabicPeriod"/>
            </a:pPr>
            <a:r>
              <a:rPr lang="en-US" dirty="0">
                <a:latin typeface="Comic Sans MS" pitchFamily="66" charset="0"/>
              </a:rPr>
              <a:t>1 of every 8 in the US is a senior adult</a:t>
            </a:r>
          </a:p>
          <a:p>
            <a:pPr marL="550926" indent="-514350">
              <a:buFont typeface="+mj-lt"/>
              <a:buAutoNum type="arabicPeriod"/>
            </a:pPr>
            <a:r>
              <a:rPr lang="en-US" dirty="0" smtClean="0">
                <a:latin typeface="Comic Sans MS" pitchFamily="66" charset="0"/>
              </a:rPr>
              <a:t>By the year 2025, people over 65Y will increase by 100% in the US, 136% in Japan &amp; 200% in Canada</a:t>
            </a:r>
          </a:p>
        </p:txBody>
      </p:sp>
    </p:spTree>
    <p:extLst>
      <p:ext uri="{BB962C8B-B14F-4D97-AF65-F5344CB8AC3E}">
        <p14:creationId xmlns:p14="http://schemas.microsoft.com/office/powerpoint/2010/main" val="204137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r>
              <a:rPr lang="en-US" dirty="0" smtClean="0">
                <a:solidFill>
                  <a:srgbClr val="CC00CC"/>
                </a:solidFill>
                <a:latin typeface="Comic Sans MS" pitchFamily="66" charset="0"/>
              </a:rPr>
              <a:t>Physical Changes ≥ 65y</a:t>
            </a:r>
            <a:endParaRPr lang="en-US" dirty="0">
              <a:solidFill>
                <a:srgbClr val="CC00CC"/>
              </a:solidFill>
              <a:latin typeface="Comic Sans MS" pitchFamily="66" charset="0"/>
            </a:endParaRPr>
          </a:p>
        </p:txBody>
      </p:sp>
      <p:sp>
        <p:nvSpPr>
          <p:cNvPr id="3" name="Content Placeholder 2"/>
          <p:cNvSpPr>
            <a:spLocks noGrp="1"/>
          </p:cNvSpPr>
          <p:nvPr>
            <p:ph idx="1"/>
          </p:nvPr>
        </p:nvSpPr>
        <p:spPr>
          <a:xfrm>
            <a:off x="152400" y="1156138"/>
            <a:ext cx="8686800" cy="5549462"/>
          </a:xfrm>
        </p:spPr>
        <p:txBody>
          <a:bodyPr>
            <a:normAutofit lnSpcReduction="10000"/>
          </a:bodyPr>
          <a:lstStyle/>
          <a:p>
            <a:r>
              <a:rPr lang="en-US" dirty="0" smtClean="0">
                <a:latin typeface="Comic Sans MS" pitchFamily="66" charset="0"/>
              </a:rPr>
              <a:t>Loss in brain cells 1% per year</a:t>
            </a:r>
          </a:p>
          <a:p>
            <a:r>
              <a:rPr lang="en-US" dirty="0" smtClean="0">
                <a:latin typeface="Comic Sans MS" pitchFamily="66" charset="0"/>
              </a:rPr>
              <a:t>Age associated memory loss</a:t>
            </a:r>
          </a:p>
          <a:p>
            <a:r>
              <a:rPr lang="en-US" dirty="0" smtClean="0">
                <a:latin typeface="Comic Sans MS" pitchFamily="66" charset="0"/>
              </a:rPr>
              <a:t>Problems with balance, coordination, reaction time</a:t>
            </a:r>
          </a:p>
          <a:p>
            <a:r>
              <a:rPr lang="en-US" dirty="0" smtClean="0">
                <a:latin typeface="Comic Sans MS" pitchFamily="66" charset="0"/>
              </a:rPr>
              <a:t>   Risk of Alzheimer’s, Parkinson’s &amp; stroke</a:t>
            </a:r>
          </a:p>
          <a:p>
            <a:r>
              <a:rPr lang="en-US" dirty="0" smtClean="0">
                <a:latin typeface="Comic Sans MS" pitchFamily="66" charset="0"/>
              </a:rPr>
              <a:t>Bones / Osteoporosis (shrinking or breaking)</a:t>
            </a:r>
          </a:p>
          <a:p>
            <a:r>
              <a:rPr lang="en-US" dirty="0" smtClean="0">
                <a:latin typeface="Comic Sans MS" pitchFamily="66" charset="0"/>
              </a:rPr>
              <a:t>Looks / Aging spots / bags / shakes</a:t>
            </a:r>
          </a:p>
          <a:p>
            <a:r>
              <a:rPr lang="en-US" dirty="0" smtClean="0">
                <a:latin typeface="Comic Sans MS" pitchFamily="66" charset="0"/>
              </a:rPr>
              <a:t>   </a:t>
            </a:r>
            <a:r>
              <a:rPr lang="en-US" dirty="0">
                <a:latin typeface="Comic Sans MS" pitchFamily="66" charset="0"/>
              </a:rPr>
              <a:t>Hearing / </a:t>
            </a:r>
            <a:r>
              <a:rPr lang="en-US" dirty="0" smtClean="0">
                <a:latin typeface="Comic Sans MS" pitchFamily="66" charset="0"/>
              </a:rPr>
              <a:t>vision</a:t>
            </a:r>
          </a:p>
          <a:p>
            <a:r>
              <a:rPr lang="en-US" dirty="0" smtClean="0">
                <a:latin typeface="Comic Sans MS" pitchFamily="66" charset="0"/>
              </a:rPr>
              <a:t>Internal organs (food absorption, constipation, less blood flow, liver &amp; kidneys weaker, incontinence…etc.)</a:t>
            </a:r>
          </a:p>
        </p:txBody>
      </p:sp>
      <p:sp>
        <p:nvSpPr>
          <p:cNvPr id="4" name="Up Arrow 3"/>
          <p:cNvSpPr/>
          <p:nvPr/>
        </p:nvSpPr>
        <p:spPr>
          <a:xfrm>
            <a:off x="683172" y="3084786"/>
            <a:ext cx="242316" cy="4892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683172" y="4572000"/>
            <a:ext cx="242316"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8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additive="base">
                                        <p:cTn id="4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additive="base">
                                        <p:cTn id="5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ppt_x"/>
                                          </p:val>
                                        </p:tav>
                                        <p:tav tm="100000">
                                          <p:val>
                                            <p:strVal val="#ppt_x"/>
                                          </p:val>
                                        </p:tav>
                                      </p:tavLst>
                                    </p:anim>
                                    <p:anim calcmode="lin" valueType="num">
                                      <p:cBhvr additive="base">
                                        <p:cTn id="5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additive="base">
                                        <p:cTn id="6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1531"/>
            <a:ext cx="8763000" cy="762000"/>
          </a:xfrm>
        </p:spPr>
        <p:txBody>
          <a:bodyPr>
            <a:normAutofit fontScale="90000"/>
          </a:bodyPr>
          <a:lstStyle/>
          <a:p>
            <a:r>
              <a:rPr lang="en-US" dirty="0" smtClean="0">
                <a:solidFill>
                  <a:srgbClr val="CC00CC"/>
                </a:solidFill>
                <a:latin typeface="Comic Sans MS" pitchFamily="66" charset="0"/>
              </a:rPr>
              <a:t>Social/Psychological Changes </a:t>
            </a:r>
            <a:r>
              <a:rPr lang="en-US" sz="4400" u="sng" dirty="0" smtClean="0">
                <a:solidFill>
                  <a:srgbClr val="CC00CC"/>
                </a:solidFill>
                <a:latin typeface="Comic Sans MS" pitchFamily="66" charset="0"/>
              </a:rPr>
              <a:t>LOSS!</a:t>
            </a:r>
            <a:endParaRPr lang="en-US" sz="4400" u="sng" dirty="0">
              <a:solidFill>
                <a:srgbClr val="CC00CC"/>
              </a:solidFill>
              <a:latin typeface="Comic Sans MS" pitchFamily="66" charset="0"/>
            </a:endParaRPr>
          </a:p>
        </p:txBody>
      </p:sp>
      <p:sp>
        <p:nvSpPr>
          <p:cNvPr id="3" name="Content Placeholder 2"/>
          <p:cNvSpPr>
            <a:spLocks noGrp="1"/>
          </p:cNvSpPr>
          <p:nvPr>
            <p:ph idx="1"/>
          </p:nvPr>
        </p:nvSpPr>
        <p:spPr>
          <a:xfrm>
            <a:off x="0" y="838200"/>
            <a:ext cx="9144000" cy="6019800"/>
          </a:xfrm>
        </p:spPr>
        <p:txBody>
          <a:bodyPr>
            <a:noAutofit/>
          </a:bodyPr>
          <a:lstStyle/>
          <a:p>
            <a:r>
              <a:rPr lang="en-US" sz="2300" dirty="0" smtClean="0">
                <a:latin typeface="Comic Sans MS" pitchFamily="66" charset="0"/>
              </a:rPr>
              <a:t>Retirement (Loss of work, something to occupy time &amp; mind)</a:t>
            </a:r>
          </a:p>
          <a:p>
            <a:r>
              <a:rPr lang="en-US" sz="2300" dirty="0" smtClean="0">
                <a:latin typeface="Comic Sans MS" pitchFamily="66" charset="0"/>
              </a:rPr>
              <a:t>Loss of sleep (less deep sleep, more awakenings, even though still need 7-8 hrs.)</a:t>
            </a:r>
          </a:p>
          <a:p>
            <a:r>
              <a:rPr lang="en-US" sz="2300" dirty="0" smtClean="0">
                <a:latin typeface="Comic Sans MS" pitchFamily="66" charset="0"/>
              </a:rPr>
              <a:t>Loss of mobility</a:t>
            </a:r>
          </a:p>
          <a:p>
            <a:r>
              <a:rPr lang="en-US" sz="2300" dirty="0" smtClean="0">
                <a:latin typeface="Comic Sans MS" pitchFamily="66" charset="0"/>
              </a:rPr>
              <a:t>Loss of family members, friends &amp; loved ones</a:t>
            </a:r>
          </a:p>
          <a:p>
            <a:r>
              <a:rPr lang="en-US" sz="2300" dirty="0" smtClean="0">
                <a:latin typeface="Comic Sans MS" pitchFamily="66" charset="0"/>
              </a:rPr>
              <a:t>Loss of purpose</a:t>
            </a:r>
          </a:p>
          <a:p>
            <a:r>
              <a:rPr lang="en-US" sz="2300" dirty="0" smtClean="0">
                <a:latin typeface="Comic Sans MS" pitchFamily="66" charset="0"/>
              </a:rPr>
              <a:t>Loss of people who care about you, check on you, see if you want to do something together… “it’s like dying before dying!”</a:t>
            </a:r>
          </a:p>
          <a:p>
            <a:r>
              <a:rPr lang="en-US" sz="2300" dirty="0" smtClean="0">
                <a:latin typeface="Comic Sans MS" pitchFamily="66" charset="0"/>
              </a:rPr>
              <a:t>Loss of independence/dignity as people (relatives or strangers) must help you bathe or use the bathroom, or more.</a:t>
            </a:r>
          </a:p>
          <a:p>
            <a:r>
              <a:rPr lang="en-US" sz="2300" dirty="0" smtClean="0">
                <a:latin typeface="Comic Sans MS" pitchFamily="66" charset="0"/>
              </a:rPr>
              <a:t>Loss of time left</a:t>
            </a:r>
          </a:p>
          <a:p>
            <a:r>
              <a:rPr lang="en-US" sz="2300" dirty="0" smtClean="0">
                <a:latin typeface="Comic Sans MS" pitchFamily="66" charset="0"/>
              </a:rPr>
              <a:t>“I don’t fear death but I fear dying”</a:t>
            </a:r>
          </a:p>
          <a:p>
            <a:r>
              <a:rPr lang="en-US" sz="2300" dirty="0" smtClean="0">
                <a:latin typeface="Comic Sans MS" pitchFamily="66" charset="0"/>
              </a:rPr>
              <a:t>Personality traits become more accentuated</a:t>
            </a:r>
          </a:p>
          <a:p>
            <a:r>
              <a:rPr lang="en-US" sz="2300" dirty="0" smtClean="0">
                <a:latin typeface="Comic Sans MS" pitchFamily="66" charset="0"/>
              </a:rPr>
              <a:t>Obviously increased risk of depression and sadness (Remember the category of people with highest suicide risk?)</a:t>
            </a:r>
          </a:p>
        </p:txBody>
      </p:sp>
    </p:spTree>
    <p:extLst>
      <p:ext uri="{BB962C8B-B14F-4D97-AF65-F5344CB8AC3E}">
        <p14:creationId xmlns:p14="http://schemas.microsoft.com/office/powerpoint/2010/main" val="310206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 calcmode="lin" valueType="num">
                                      <p:cBhvr additive="base">
                                        <p:cTn id="6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calcmode="lin" valueType="num">
                                      <p:cBhvr additive="base">
                                        <p:cTn id="7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944562"/>
          </a:xfrm>
        </p:spPr>
        <p:txBody>
          <a:bodyPr>
            <a:normAutofit fontScale="90000"/>
          </a:bodyPr>
          <a:lstStyle/>
          <a:p>
            <a:r>
              <a:rPr lang="en-US" dirty="0" smtClean="0">
                <a:solidFill>
                  <a:srgbClr val="CC00CC"/>
                </a:solidFill>
                <a:latin typeface="Comic Sans MS" pitchFamily="66" charset="0"/>
              </a:rPr>
              <a:t>Physical &amp; Emotional Independence</a:t>
            </a:r>
            <a:endParaRPr lang="en-US" dirty="0">
              <a:solidFill>
                <a:srgbClr val="CC00CC"/>
              </a:solidFill>
              <a:latin typeface="Comic Sans MS" pitchFamily="66" charset="0"/>
            </a:endParaRPr>
          </a:p>
        </p:txBody>
      </p:sp>
      <p:sp>
        <p:nvSpPr>
          <p:cNvPr id="5" name="Content Placeholder 4"/>
          <p:cNvSpPr>
            <a:spLocks noGrp="1"/>
          </p:cNvSpPr>
          <p:nvPr>
            <p:ph idx="1"/>
          </p:nvPr>
        </p:nvSpPr>
        <p:spPr/>
        <p:txBody>
          <a:bodyPr/>
          <a:lstStyle/>
          <a:p>
            <a:r>
              <a:rPr lang="en-US" dirty="0" smtClean="0">
                <a:latin typeface="Comic Sans MS" pitchFamily="66" charset="0"/>
              </a:rPr>
              <a:t>Group A= Physical independence</a:t>
            </a:r>
          </a:p>
          <a:p>
            <a:r>
              <a:rPr lang="en-US" dirty="0" smtClean="0">
                <a:latin typeface="Comic Sans MS" pitchFamily="66" charset="0"/>
              </a:rPr>
              <a:t>Group B = Emotional independence</a:t>
            </a:r>
          </a:p>
          <a:p>
            <a:r>
              <a:rPr lang="en-US" dirty="0" smtClean="0">
                <a:latin typeface="Comic Sans MS" pitchFamily="66" charset="0"/>
              </a:rPr>
              <a:t>Note how intellectual capability is not a bell curve</a:t>
            </a:r>
            <a:endParaRPr lang="en-US" dirty="0">
              <a:latin typeface="Comic Sans MS" pitchFamily="66" charset="0"/>
            </a:endParaRPr>
          </a:p>
        </p:txBody>
      </p:sp>
      <p:pic>
        <p:nvPicPr>
          <p:cNvPr id="3074" name="Picture 2" descr="http://www.nationalaffairs.com/imgLib/20120619_waxchartLARG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33600" y="3788978"/>
            <a:ext cx="6753961" cy="29534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en.rian.ru/images/17223/40/17223405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4800" y="3788978"/>
            <a:ext cx="1358461" cy="11811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daniellerose.com/wp-content/uploads/mother-teresa-laughing.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7428" y="5121152"/>
            <a:ext cx="1355833" cy="1354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076"/>
                                        </p:tgtEl>
                                        <p:attrNameLst>
                                          <p:attrName>style.visibility</p:attrName>
                                        </p:attrNameLst>
                                      </p:cBhvr>
                                      <p:to>
                                        <p:strVal val="visible"/>
                                      </p:to>
                                    </p:set>
                                    <p:animEffect transition="in" filter="fade">
                                      <p:cBhvr>
                                        <p:cTn id="29" dur="1000"/>
                                        <p:tgtEl>
                                          <p:spTgt spid="3076"/>
                                        </p:tgtEl>
                                      </p:cBhvr>
                                    </p:animEffect>
                                    <p:anim calcmode="lin" valueType="num">
                                      <p:cBhvr>
                                        <p:cTn id="30" dur="1000" fill="hold"/>
                                        <p:tgtEl>
                                          <p:spTgt spid="3076"/>
                                        </p:tgtEl>
                                        <p:attrNameLst>
                                          <p:attrName>ppt_x</p:attrName>
                                        </p:attrNameLst>
                                      </p:cBhvr>
                                      <p:tavLst>
                                        <p:tav tm="0">
                                          <p:val>
                                            <p:strVal val="#ppt_x"/>
                                          </p:val>
                                        </p:tav>
                                        <p:tav tm="100000">
                                          <p:val>
                                            <p:strVal val="#ppt_x"/>
                                          </p:val>
                                        </p:tav>
                                      </p:tavLst>
                                    </p:anim>
                                    <p:anim calcmode="lin" valueType="num">
                                      <p:cBhvr>
                                        <p:cTn id="31" dur="1000" fill="hold"/>
                                        <p:tgtEl>
                                          <p:spTgt spid="3076"/>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42" presetClass="entr" presetSubtype="0" fill="hold" nodeType="afterEffect">
                                  <p:stCondLst>
                                    <p:cond delay="0"/>
                                  </p:stCondLst>
                                  <p:childTnLst>
                                    <p:set>
                                      <p:cBhvr>
                                        <p:cTn id="34" dur="1" fill="hold">
                                          <p:stCondLst>
                                            <p:cond delay="0"/>
                                          </p:stCondLst>
                                        </p:cTn>
                                        <p:tgtEl>
                                          <p:spTgt spid="3078"/>
                                        </p:tgtEl>
                                        <p:attrNameLst>
                                          <p:attrName>style.visibility</p:attrName>
                                        </p:attrNameLst>
                                      </p:cBhvr>
                                      <p:to>
                                        <p:strVal val="visible"/>
                                      </p:to>
                                    </p:set>
                                    <p:animEffect transition="in" filter="fade">
                                      <p:cBhvr>
                                        <p:cTn id="35" dur="1000"/>
                                        <p:tgtEl>
                                          <p:spTgt spid="3078"/>
                                        </p:tgtEl>
                                      </p:cBhvr>
                                    </p:animEffect>
                                    <p:anim calcmode="lin" valueType="num">
                                      <p:cBhvr>
                                        <p:cTn id="36" dur="1000" fill="hold"/>
                                        <p:tgtEl>
                                          <p:spTgt spid="3078"/>
                                        </p:tgtEl>
                                        <p:attrNameLst>
                                          <p:attrName>ppt_x</p:attrName>
                                        </p:attrNameLst>
                                      </p:cBhvr>
                                      <p:tavLst>
                                        <p:tav tm="0">
                                          <p:val>
                                            <p:strVal val="#ppt_x"/>
                                          </p:val>
                                        </p:tav>
                                        <p:tav tm="100000">
                                          <p:val>
                                            <p:strVal val="#ppt_x"/>
                                          </p:val>
                                        </p:tav>
                                      </p:tavLst>
                                    </p:anim>
                                    <p:anim calcmode="lin" valueType="num">
                                      <p:cBhvr>
                                        <p:cTn id="37"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r>
              <a:rPr lang="en-US" dirty="0" smtClean="0">
                <a:solidFill>
                  <a:srgbClr val="CC00CC"/>
                </a:solidFill>
                <a:latin typeface="Comic Sans MS" pitchFamily="66" charset="0"/>
              </a:rPr>
              <a:t>The World’s view of Seniors</a:t>
            </a:r>
            <a:r>
              <a:rPr lang="en-US" sz="2000" dirty="0" smtClean="0">
                <a:solidFill>
                  <a:srgbClr val="CC00CC"/>
                </a:solidFill>
                <a:latin typeface="Comic Sans MS" pitchFamily="66" charset="0"/>
              </a:rPr>
              <a:t>1</a:t>
            </a:r>
            <a:endParaRPr lang="en-US" dirty="0">
              <a:solidFill>
                <a:srgbClr val="CC00CC"/>
              </a:solidFill>
              <a:latin typeface="Comic Sans MS" pitchFamily="66" charset="0"/>
            </a:endParaRPr>
          </a:p>
        </p:txBody>
      </p:sp>
      <p:sp>
        <p:nvSpPr>
          <p:cNvPr id="3" name="Content Placeholder 2"/>
          <p:cNvSpPr>
            <a:spLocks noGrp="1"/>
          </p:cNvSpPr>
          <p:nvPr>
            <p:ph idx="1"/>
          </p:nvPr>
        </p:nvSpPr>
        <p:spPr>
          <a:xfrm>
            <a:off x="152400" y="1371600"/>
            <a:ext cx="8839200" cy="5334000"/>
          </a:xfrm>
        </p:spPr>
        <p:txBody>
          <a:bodyPr>
            <a:normAutofit lnSpcReduction="10000"/>
          </a:bodyPr>
          <a:lstStyle/>
          <a:p>
            <a:r>
              <a:rPr lang="en-US" sz="2800" dirty="0" smtClean="0">
                <a:latin typeface="Comic Sans MS" pitchFamily="66" charset="0"/>
              </a:rPr>
              <a:t>Slow</a:t>
            </a:r>
          </a:p>
          <a:p>
            <a:r>
              <a:rPr lang="en-US" sz="2800" dirty="0" smtClean="0">
                <a:latin typeface="Comic Sans MS" pitchFamily="66" charset="0"/>
              </a:rPr>
              <a:t>Ugly</a:t>
            </a:r>
          </a:p>
          <a:p>
            <a:r>
              <a:rPr lang="en-US" sz="2800" dirty="0" smtClean="0">
                <a:latin typeface="Comic Sans MS" pitchFamily="66" charset="0"/>
              </a:rPr>
              <a:t>In the way</a:t>
            </a:r>
          </a:p>
          <a:p>
            <a:r>
              <a:rPr lang="en-US" sz="2800" dirty="0" smtClean="0">
                <a:latin typeface="Comic Sans MS" pitchFamily="66" charset="0"/>
              </a:rPr>
              <a:t>A nuisance</a:t>
            </a:r>
          </a:p>
          <a:p>
            <a:r>
              <a:rPr lang="en-US" sz="2800" dirty="0" smtClean="0">
                <a:latin typeface="Comic Sans MS" pitchFamily="66" charset="0"/>
              </a:rPr>
              <a:t>Sucking the resources from the rest of us</a:t>
            </a:r>
          </a:p>
          <a:p>
            <a:r>
              <a:rPr lang="en-US" sz="2800" dirty="0">
                <a:latin typeface="Comic Sans MS" pitchFamily="66" charset="0"/>
              </a:rPr>
              <a:t>All they do is complain</a:t>
            </a:r>
            <a:r>
              <a:rPr lang="en-US" sz="2400" dirty="0">
                <a:latin typeface="Comic Sans MS" pitchFamily="66" charset="0"/>
              </a:rPr>
              <a:t> </a:t>
            </a:r>
          </a:p>
          <a:p>
            <a:pPr lvl="1"/>
            <a:r>
              <a:rPr lang="en-US" sz="2400" dirty="0">
                <a:latin typeface="Comic Sans MS" pitchFamily="66" charset="0"/>
              </a:rPr>
              <a:t>About their ailments</a:t>
            </a:r>
          </a:p>
          <a:p>
            <a:pPr lvl="1"/>
            <a:r>
              <a:rPr lang="en-US" sz="2400" dirty="0">
                <a:latin typeface="Comic Sans MS" pitchFamily="66" charset="0"/>
              </a:rPr>
              <a:t>About inflation</a:t>
            </a:r>
          </a:p>
          <a:p>
            <a:pPr lvl="1"/>
            <a:r>
              <a:rPr lang="en-US" sz="2400" dirty="0">
                <a:latin typeface="Comic Sans MS" pitchFamily="66" charset="0"/>
              </a:rPr>
              <a:t>About politicians</a:t>
            </a:r>
          </a:p>
          <a:p>
            <a:pPr lvl="1"/>
            <a:r>
              <a:rPr lang="en-US" sz="2400" dirty="0">
                <a:latin typeface="Comic Sans MS" pitchFamily="66" charset="0"/>
              </a:rPr>
              <a:t>About the rest </a:t>
            </a:r>
            <a:r>
              <a:rPr lang="en-US" sz="2400" dirty="0" smtClean="0">
                <a:latin typeface="Comic Sans MS" pitchFamily="66" charset="0"/>
              </a:rPr>
              <a:t>of us</a:t>
            </a:r>
            <a:endParaRPr lang="en-US" sz="2400" dirty="0">
              <a:latin typeface="Comic Sans MS" pitchFamily="66" charset="0"/>
            </a:endParaRPr>
          </a:p>
          <a:p>
            <a:r>
              <a:rPr lang="en-US" sz="2800" dirty="0" smtClean="0">
                <a:latin typeface="Comic Sans MS" pitchFamily="66" charset="0"/>
              </a:rPr>
              <a:t>“They lived their life, it’s time for them to go and let us live ours!”</a:t>
            </a:r>
          </a:p>
        </p:txBody>
      </p:sp>
    </p:spTree>
    <p:extLst>
      <p:ext uri="{BB962C8B-B14F-4D97-AF65-F5344CB8AC3E}">
        <p14:creationId xmlns:p14="http://schemas.microsoft.com/office/powerpoint/2010/main" val="9251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additive="base">
                                        <p:cTn id="6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normAutofit/>
          </a:bodyPr>
          <a:lstStyle/>
          <a:p>
            <a:r>
              <a:rPr lang="en-US" dirty="0" smtClean="0">
                <a:solidFill>
                  <a:srgbClr val="CC00CC"/>
                </a:solidFill>
                <a:latin typeface="Comic Sans MS" pitchFamily="66" charset="0"/>
              </a:rPr>
              <a:t>The World’s view of Seniors</a:t>
            </a:r>
            <a:r>
              <a:rPr lang="en-US" sz="2000" dirty="0">
                <a:solidFill>
                  <a:srgbClr val="CC00CC"/>
                </a:solidFill>
                <a:latin typeface="Comic Sans MS" pitchFamily="66" charset="0"/>
              </a:rPr>
              <a:t>2</a:t>
            </a:r>
            <a:endParaRPr lang="en-US" dirty="0">
              <a:solidFill>
                <a:srgbClr val="CC00CC"/>
              </a:solidFill>
              <a:latin typeface="Comic Sans MS" pitchFamily="66" charset="0"/>
            </a:endParaRPr>
          </a:p>
        </p:txBody>
      </p:sp>
      <p:sp>
        <p:nvSpPr>
          <p:cNvPr id="3" name="Content Placeholder 2"/>
          <p:cNvSpPr>
            <a:spLocks noGrp="1"/>
          </p:cNvSpPr>
          <p:nvPr>
            <p:ph idx="1"/>
          </p:nvPr>
        </p:nvSpPr>
        <p:spPr>
          <a:xfrm>
            <a:off x="0" y="990600"/>
            <a:ext cx="9220200" cy="5867400"/>
          </a:xfrm>
        </p:spPr>
        <p:txBody>
          <a:bodyPr>
            <a:normAutofit fontScale="85000" lnSpcReduction="10000"/>
          </a:bodyPr>
          <a:lstStyle/>
          <a:p>
            <a:pPr marL="36576" indent="0">
              <a:buNone/>
            </a:pPr>
            <a:r>
              <a:rPr lang="en-US" sz="2800" dirty="0" smtClean="0">
                <a:solidFill>
                  <a:srgbClr val="00FF00"/>
                </a:solidFill>
                <a:latin typeface="Comic Sans MS" pitchFamily="66" charset="0"/>
              </a:rPr>
              <a:t>Euthanasia (The Marketing of Evil Continues!):</a:t>
            </a:r>
            <a:endParaRPr lang="en-US" sz="2800" dirty="0" smtClean="0">
              <a:latin typeface="Comic Sans MS" pitchFamily="66" charset="0"/>
            </a:endParaRPr>
          </a:p>
          <a:p>
            <a:r>
              <a:rPr lang="en-US" sz="2800" dirty="0">
                <a:latin typeface="Comic Sans MS" pitchFamily="66" charset="0"/>
              </a:rPr>
              <a:t>U</a:t>
            </a:r>
            <a:r>
              <a:rPr lang="en-US" sz="2800" dirty="0" smtClean="0">
                <a:latin typeface="Comic Sans MS" pitchFamily="66" charset="0"/>
              </a:rPr>
              <a:t>sed </a:t>
            </a:r>
            <a:r>
              <a:rPr lang="en-US" sz="2800" dirty="0">
                <a:latin typeface="Comic Sans MS" pitchFamily="66" charset="0"/>
              </a:rPr>
              <a:t>to be in situations only when a patient is </a:t>
            </a:r>
            <a:r>
              <a:rPr lang="en-US" sz="2800" dirty="0" smtClean="0">
                <a:latin typeface="Comic Sans MS" pitchFamily="66" charset="0"/>
              </a:rPr>
              <a:t>clinically dead</a:t>
            </a:r>
            <a:endParaRPr lang="en-US" sz="2800" dirty="0">
              <a:latin typeface="Comic Sans MS" pitchFamily="66" charset="0"/>
            </a:endParaRPr>
          </a:p>
          <a:p>
            <a:r>
              <a:rPr lang="en-US" sz="2800" dirty="0">
                <a:latin typeface="Comic Sans MS" pitchFamily="66" charset="0"/>
              </a:rPr>
              <a:t>In 2002 Netherlands legalized </a:t>
            </a:r>
            <a:r>
              <a:rPr lang="en-US" sz="2800" dirty="0" smtClean="0">
                <a:latin typeface="Comic Sans MS" pitchFamily="66" charset="0"/>
              </a:rPr>
              <a:t>euthanasia (</a:t>
            </a:r>
            <a:r>
              <a:rPr lang="en-US" sz="2800" dirty="0" smtClean="0">
                <a:solidFill>
                  <a:srgbClr val="00FF00"/>
                </a:solidFill>
                <a:latin typeface="Comic Sans MS" pitchFamily="66" charset="0"/>
              </a:rPr>
              <a:t>also 1</a:t>
            </a:r>
            <a:r>
              <a:rPr lang="en-US" sz="2800" baseline="30000" dirty="0" smtClean="0">
                <a:solidFill>
                  <a:srgbClr val="00FF00"/>
                </a:solidFill>
                <a:latin typeface="Comic Sans MS" pitchFamily="66" charset="0"/>
              </a:rPr>
              <a:t>st</a:t>
            </a:r>
            <a:r>
              <a:rPr lang="en-US" sz="2800" dirty="0" smtClean="0">
                <a:solidFill>
                  <a:srgbClr val="00FF00"/>
                </a:solidFill>
                <a:latin typeface="Comic Sans MS" pitchFamily="66" charset="0"/>
              </a:rPr>
              <a:t> in </a:t>
            </a:r>
            <a:r>
              <a:rPr lang="en-US" sz="2800" dirty="0">
                <a:solidFill>
                  <a:srgbClr val="00FF00"/>
                </a:solidFill>
                <a:latin typeface="Comic Sans MS" pitchFamily="66" charset="0"/>
              </a:rPr>
              <a:t>E</a:t>
            </a:r>
            <a:r>
              <a:rPr lang="en-US" sz="2800" dirty="0" smtClean="0">
                <a:solidFill>
                  <a:srgbClr val="00FF00"/>
                </a:solidFill>
                <a:latin typeface="Comic Sans MS" pitchFamily="66" charset="0"/>
              </a:rPr>
              <a:t>urope to legalize marijuana &amp; same-sex marriage</a:t>
            </a:r>
            <a:r>
              <a:rPr lang="en-US" sz="2800" dirty="0" smtClean="0">
                <a:latin typeface="Comic Sans MS" pitchFamily="66" charset="0"/>
              </a:rPr>
              <a:t>) </a:t>
            </a:r>
            <a:r>
              <a:rPr lang="en-US" sz="2800" dirty="0">
                <a:latin typeface="Comic Sans MS" pitchFamily="66" charset="0"/>
              </a:rPr>
              <a:t>followed by Belgium and Luxemburg followed by Sweden and </a:t>
            </a:r>
            <a:r>
              <a:rPr lang="en-US" sz="2800" dirty="0" smtClean="0">
                <a:latin typeface="Comic Sans MS" pitchFamily="66" charset="0"/>
              </a:rPr>
              <a:t>Switzerland</a:t>
            </a:r>
          </a:p>
          <a:p>
            <a:r>
              <a:rPr lang="en-US" sz="2800" dirty="0" smtClean="0">
                <a:latin typeface="Comic Sans MS" pitchFamily="66" charset="0"/>
              </a:rPr>
              <a:t>After </a:t>
            </a:r>
            <a:r>
              <a:rPr lang="en-US" sz="2800" dirty="0">
                <a:latin typeface="Comic Sans MS" pitchFamily="66" charset="0"/>
              </a:rPr>
              <a:t>a long fight against euthanasia because of the Nazis using mass euthanasia Germany now allows passive euthanasia which is removal of feeding tubes and </a:t>
            </a:r>
            <a:r>
              <a:rPr lang="en-US" sz="2800" dirty="0" smtClean="0">
                <a:latin typeface="Comic Sans MS" pitchFamily="66" charset="0"/>
              </a:rPr>
              <a:t>such</a:t>
            </a:r>
          </a:p>
          <a:p>
            <a:r>
              <a:rPr lang="en-US" sz="2800" dirty="0" smtClean="0">
                <a:latin typeface="Comic Sans MS" pitchFamily="66" charset="0"/>
              </a:rPr>
              <a:t>Even </a:t>
            </a:r>
            <a:r>
              <a:rPr lang="en-US" sz="2800" dirty="0">
                <a:latin typeface="Comic Sans MS" pitchFamily="66" charset="0"/>
              </a:rPr>
              <a:t>in strongly </a:t>
            </a:r>
            <a:r>
              <a:rPr lang="en-US" sz="2800" dirty="0" smtClean="0">
                <a:latin typeface="Comic Sans MS" pitchFamily="66" charset="0"/>
              </a:rPr>
              <a:t>Catholic </a:t>
            </a:r>
            <a:r>
              <a:rPr lang="en-US" sz="2800" dirty="0">
                <a:latin typeface="Comic Sans MS" pitchFamily="66" charset="0"/>
              </a:rPr>
              <a:t>countries like </a:t>
            </a:r>
            <a:r>
              <a:rPr lang="en-US" sz="2800" dirty="0" smtClean="0">
                <a:latin typeface="Comic Sans MS" pitchFamily="66" charset="0"/>
              </a:rPr>
              <a:t>Italy, Spain </a:t>
            </a:r>
            <a:r>
              <a:rPr lang="en-US" sz="2800" dirty="0">
                <a:latin typeface="Comic Sans MS" pitchFamily="66" charset="0"/>
              </a:rPr>
              <a:t>and Poland, even though it is not legalized, Federal prosecutors said they will not legally prosecute doctors for assisting in </a:t>
            </a:r>
            <a:r>
              <a:rPr lang="en-US" sz="2800" dirty="0" smtClean="0">
                <a:latin typeface="Comic Sans MS" pitchFamily="66" charset="0"/>
              </a:rPr>
              <a:t>suicide</a:t>
            </a:r>
            <a:endParaRPr lang="en-US" sz="2800" dirty="0">
              <a:latin typeface="Comic Sans MS" pitchFamily="66" charset="0"/>
            </a:endParaRPr>
          </a:p>
          <a:p>
            <a:r>
              <a:rPr lang="en-US" sz="2800" dirty="0">
                <a:latin typeface="Comic Sans MS" pitchFamily="66" charset="0"/>
              </a:rPr>
              <a:t>And in countries that fully accepted it and legalized it, the seeds of debates about allowing it for </a:t>
            </a:r>
            <a:r>
              <a:rPr lang="en-US" sz="2800" dirty="0">
                <a:solidFill>
                  <a:srgbClr val="00FF00"/>
                </a:solidFill>
                <a:latin typeface="Comic Sans MS" pitchFamily="66" charset="0"/>
              </a:rPr>
              <a:t>“poor” quality of </a:t>
            </a:r>
            <a:r>
              <a:rPr lang="en-US" sz="2800" dirty="0" smtClean="0">
                <a:solidFill>
                  <a:srgbClr val="00FF00"/>
                </a:solidFill>
                <a:latin typeface="Comic Sans MS" pitchFamily="66" charset="0"/>
              </a:rPr>
              <a:t>life!</a:t>
            </a:r>
            <a:endParaRPr lang="en-US" sz="2800" dirty="0" smtClean="0">
              <a:latin typeface="Comic Sans MS" pitchFamily="66" charset="0"/>
            </a:endParaRPr>
          </a:p>
          <a:p>
            <a:r>
              <a:rPr lang="en-US" sz="2800" dirty="0" smtClean="0">
                <a:latin typeface="Comic Sans MS" pitchFamily="66" charset="0"/>
              </a:rPr>
              <a:t>What’s next? with increased </a:t>
            </a:r>
            <a:r>
              <a:rPr lang="en-US" sz="2800" dirty="0">
                <a:latin typeface="Comic Sans MS" pitchFamily="66" charset="0"/>
              </a:rPr>
              <a:t>number of </a:t>
            </a:r>
            <a:r>
              <a:rPr lang="en-US" sz="2800" dirty="0" smtClean="0">
                <a:latin typeface="Comic Sans MS" pitchFamily="66" charset="0"/>
              </a:rPr>
              <a:t>seniors &amp; the financial burden </a:t>
            </a:r>
            <a:r>
              <a:rPr lang="en-US" sz="2800" dirty="0">
                <a:latin typeface="Comic Sans MS" pitchFamily="66" charset="0"/>
              </a:rPr>
              <a:t>on the </a:t>
            </a:r>
            <a:r>
              <a:rPr lang="en-US" sz="2800" dirty="0" smtClean="0">
                <a:latin typeface="Comic Sans MS" pitchFamily="66" charset="0"/>
              </a:rPr>
              <a:t>country depleting SS &amp; Medicare?</a:t>
            </a:r>
            <a:endParaRPr lang="en-US" sz="2800" dirty="0">
              <a:latin typeface="Comic Sans MS" pitchFamily="66" charset="0"/>
            </a:endParaRPr>
          </a:p>
        </p:txBody>
      </p:sp>
    </p:spTree>
    <p:extLst>
      <p:ext uri="{BB962C8B-B14F-4D97-AF65-F5344CB8AC3E}">
        <p14:creationId xmlns:p14="http://schemas.microsoft.com/office/powerpoint/2010/main" val="89340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15899</TotalTime>
  <Words>1207</Words>
  <Application>Microsoft Office PowerPoint</Application>
  <PresentationFormat>On-screen Show (4:3)</PresentationFormat>
  <Paragraphs>111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Technic</vt:lpstr>
      <vt:lpstr>Gerontology Ministry</vt:lpstr>
      <vt:lpstr>Gerontology Ministry</vt:lpstr>
      <vt:lpstr>Gerontology Ministry</vt:lpstr>
      <vt:lpstr>Some Facts</vt:lpstr>
      <vt:lpstr>Physical Changes ≥ 65y</vt:lpstr>
      <vt:lpstr>Social/Psychological Changes LOSS!</vt:lpstr>
      <vt:lpstr>Physical &amp; Emotional Independence</vt:lpstr>
      <vt:lpstr>The World’s view of Seniors1</vt:lpstr>
      <vt:lpstr>The World’s view of Seniors2</vt:lpstr>
      <vt:lpstr>God’s View of Seniors</vt:lpstr>
      <vt:lpstr>What God Wants Us to Do</vt:lpstr>
      <vt:lpstr>Some Simple Practical things We Can Do1</vt:lpstr>
      <vt:lpstr>Some Simple Practical things We Can Do2</vt:lpstr>
      <vt:lpstr>What are Basic Human Needs?</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Rafeik</dc:creator>
  <cp:lastModifiedBy>Rafeik</cp:lastModifiedBy>
  <cp:revision>214</cp:revision>
  <dcterms:created xsi:type="dcterms:W3CDTF">2012-11-21T04:04:58Z</dcterms:created>
  <dcterms:modified xsi:type="dcterms:W3CDTF">2013-04-07T17:08:04Z</dcterms:modified>
</cp:coreProperties>
</file>