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7E8F7A4-AF20-4D96-8DE5-C8785F49256B}" type="datetimeFigureOut">
              <a:rPr lang="en-US" smtClean="0"/>
              <a:t>3/27/2013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6DF0EB5-E3A0-46C9-9A2A-481DA31495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E8F7A4-AF20-4D96-8DE5-C8785F49256B}" type="datetimeFigureOut">
              <a:rPr lang="en-US" smtClean="0"/>
              <a:t>3/27/2013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E8F7A4-AF20-4D96-8DE5-C8785F49256B}" type="datetimeFigureOut">
              <a:rPr lang="en-US" smtClean="0"/>
              <a:t>3/27/2013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E8F7A4-AF20-4D96-8DE5-C8785F49256B}" type="datetimeFigureOut">
              <a:rPr lang="en-US" smtClean="0"/>
              <a:t>3/27/2013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7E8F7A4-AF20-4D96-8DE5-C8785F49256B}" type="datetimeFigureOut">
              <a:rPr lang="en-US" smtClean="0"/>
              <a:t>3/27/2013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DF0EB5-E3A0-46C9-9A2A-481DA314958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7E8F7A4-AF20-4D96-8DE5-C8785F49256B}" type="datetimeFigureOut">
              <a:rPr lang="en-US" smtClean="0"/>
              <a:t>3/27/2013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7E8F7A4-AF20-4D96-8DE5-C8785F49256B}" type="datetimeFigureOut">
              <a:rPr lang="en-US" smtClean="0"/>
              <a:t>3/27/2013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7E8F7A4-AF20-4D96-8DE5-C8785F49256B}" type="datetimeFigureOut">
              <a:rPr lang="en-US" smtClean="0"/>
              <a:t>3/27/2013</a:t>
            </a:fld>
            <a:endParaRPr lang="en-US"/>
          </a:p>
        </p:txBody>
      </p:sp>
      <p:sp>
        <p:nvSpPr>
          <p:cNvPr id="8" name="Slide Number Placeholder 7"/>
          <p:cNvSpPr>
            <a:spLocks noGrp="1"/>
          </p:cNvSpPr>
          <p:nvPr>
            <p:ph type="sldNum" sz="quarter" idx="11"/>
          </p:nvPr>
        </p:nvSpPr>
        <p:spPr/>
        <p:txBody>
          <a:bodyPr/>
          <a:lstStyle/>
          <a:p>
            <a:fld id="{76DF0EB5-E3A0-46C9-9A2A-481DA3149587}"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E8F7A4-AF20-4D96-8DE5-C8785F49256B}" type="datetimeFigureOut">
              <a:rPr lang="en-US" smtClean="0"/>
              <a:t>3/27/2013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7E8F7A4-AF20-4D96-8DE5-C8785F49256B}" type="datetimeFigureOut">
              <a:rPr lang="en-US" smtClean="0"/>
              <a:t>3/27/2013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76DF0EB5-E3A0-46C9-9A2A-481DA314958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67E8F7A4-AF20-4D96-8DE5-C8785F49256B}" type="datetimeFigureOut">
              <a:rPr lang="en-US" smtClean="0"/>
              <a:t>3/27/2013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DF0EB5-E3A0-46C9-9A2A-481DA314958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67E8F7A4-AF20-4D96-8DE5-C8785F49256B}" type="datetimeFigureOut">
              <a:rPr lang="en-US" smtClean="0"/>
              <a:t>3/27/2013</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6DF0EB5-E3A0-46C9-9A2A-481DA3149587}"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438400"/>
            <a:ext cx="5105400" cy="3124200"/>
          </a:xfrm>
        </p:spPr>
        <p:txBody>
          <a:bodyPr>
            <a:normAutofit fontScale="90000"/>
          </a:bodyPr>
          <a:lstStyle/>
          <a:p>
            <a:pPr algn="ctr"/>
            <a:r>
              <a:rPr lang="en-US" sz="5400" dirty="0" smtClean="0"/>
              <a:t> </a:t>
            </a:r>
            <a:br>
              <a:rPr lang="en-US" sz="5400" dirty="0" smtClean="0"/>
            </a:br>
            <a:r>
              <a:rPr lang="en-US" sz="5400" dirty="0" smtClean="0"/>
              <a:t>Definition </a:t>
            </a:r>
            <a:br>
              <a:rPr lang="en-US" sz="5400" dirty="0" smtClean="0"/>
            </a:br>
            <a:r>
              <a:rPr lang="en-US" sz="5400" dirty="0" smtClean="0"/>
              <a:t>&amp; </a:t>
            </a:r>
            <a:br>
              <a:rPr lang="en-US" sz="5400" dirty="0" smtClean="0"/>
            </a:br>
            <a:r>
              <a:rPr lang="en-US" sz="5400" dirty="0" smtClean="0"/>
              <a:t>Role</a:t>
            </a:r>
            <a:endParaRPr lang="en-US" sz="5400" dirty="0"/>
          </a:p>
        </p:txBody>
      </p:sp>
      <p:pic>
        <p:nvPicPr>
          <p:cNvPr id="1026" name="Picture 2" descr="http://www.pravmir.com/wp-content/uploads/2012/01/Coptic-Ic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921000"/>
            <a:ext cx="2895600" cy="3860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77288" y="914400"/>
            <a:ext cx="482696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THE CHURCH</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863470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(6)</a:t>
            </a:r>
            <a:endParaRPr lang="en-US" sz="2400" b="1" dirty="0"/>
          </a:p>
        </p:txBody>
      </p:sp>
      <p:sp>
        <p:nvSpPr>
          <p:cNvPr id="3" name="Content Placeholder 2"/>
          <p:cNvSpPr>
            <a:spLocks noGrp="1"/>
          </p:cNvSpPr>
          <p:nvPr>
            <p:ph idx="1"/>
          </p:nvPr>
        </p:nvSpPr>
        <p:spPr>
          <a:xfrm>
            <a:off x="457200" y="1600201"/>
            <a:ext cx="5181600" cy="4648199"/>
          </a:xfrm>
        </p:spPr>
        <p:txBody>
          <a:bodyPr>
            <a:noAutofit/>
          </a:bodyPr>
          <a:lstStyle/>
          <a:p>
            <a:pPr>
              <a:lnSpc>
                <a:spcPct val="150000"/>
              </a:lnSpc>
            </a:pPr>
            <a:r>
              <a:rPr lang="en-US" sz="2000" dirty="0" smtClean="0"/>
              <a:t>“Most </a:t>
            </a:r>
            <a:r>
              <a:rPr lang="en-US" sz="2000" dirty="0"/>
              <a:t>assuredly, I say to you, unless you eat the flesh of the Son of Man and drink His blood, you have no life in </a:t>
            </a:r>
            <a:r>
              <a:rPr lang="en-US" sz="2000" dirty="0" smtClean="0"/>
              <a:t>you….</a:t>
            </a:r>
            <a:r>
              <a:rPr lang="en-US" sz="2000" dirty="0"/>
              <a:t> He who eats My flesh and drinks My blood abides in Me, and I in him.</a:t>
            </a:r>
            <a:r>
              <a:rPr lang="en-US" sz="2000" dirty="0" smtClean="0"/>
              <a:t>” </a:t>
            </a:r>
            <a:r>
              <a:rPr lang="en-US" sz="2000" i="1" dirty="0" smtClean="0">
                <a:solidFill>
                  <a:srgbClr val="FFFF00"/>
                </a:solidFill>
              </a:rPr>
              <a:t>John 6:53, 56</a:t>
            </a:r>
          </a:p>
          <a:p>
            <a:pPr>
              <a:lnSpc>
                <a:spcPct val="150000"/>
              </a:lnSpc>
            </a:pPr>
            <a:r>
              <a:rPr lang="en-US" sz="2000" dirty="0" smtClean="0"/>
              <a:t>“</a:t>
            </a:r>
            <a:r>
              <a:rPr lang="en-US" sz="2000" dirty="0"/>
              <a:t>But we have the mind of </a:t>
            </a:r>
            <a:r>
              <a:rPr lang="en-US" sz="2000" dirty="0" smtClean="0"/>
              <a:t>Christ” </a:t>
            </a:r>
            <a:br>
              <a:rPr lang="en-US" sz="2000" dirty="0" smtClean="0"/>
            </a:br>
            <a:r>
              <a:rPr lang="en-US" sz="2000" i="1" dirty="0" smtClean="0">
                <a:solidFill>
                  <a:srgbClr val="FFFF00"/>
                </a:solidFill>
              </a:rPr>
              <a:t>1 Corinthians 2:16</a:t>
            </a:r>
            <a:endParaRPr lang="en-US" sz="2000" i="1" dirty="0">
              <a:solidFill>
                <a:srgbClr val="FFFF00"/>
              </a:solidFill>
            </a:endParaRPr>
          </a:p>
          <a:p>
            <a:pPr>
              <a:lnSpc>
                <a:spcPct val="150000"/>
              </a:lnSpc>
            </a:pPr>
            <a:endParaRPr lang="en-US" sz="2000" dirty="0"/>
          </a:p>
        </p:txBody>
      </p:sp>
      <p:pic>
        <p:nvPicPr>
          <p:cNvPr id="4" name="Picture 2" descr="http://2.bp.blogspot.com/-dtjQt5xYdr0/UFyICoMJIiI/AAAAAAAAATg/y5_wTNoZbko/s1600/Christ+true+vine+ico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0275" y="1752600"/>
            <a:ext cx="2752725" cy="3738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510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(7)</a:t>
            </a:r>
            <a:endParaRPr lang="en-US" sz="2400" b="1" dirty="0"/>
          </a:p>
        </p:txBody>
      </p:sp>
      <p:sp>
        <p:nvSpPr>
          <p:cNvPr id="3" name="Content Placeholder 2"/>
          <p:cNvSpPr>
            <a:spLocks noGrp="1"/>
          </p:cNvSpPr>
          <p:nvPr>
            <p:ph idx="1"/>
          </p:nvPr>
        </p:nvSpPr>
        <p:spPr>
          <a:xfrm>
            <a:off x="457200" y="1600201"/>
            <a:ext cx="4114800" cy="4343399"/>
          </a:xfrm>
        </p:spPr>
        <p:txBody>
          <a:bodyPr>
            <a:noAutofit/>
          </a:bodyPr>
          <a:lstStyle/>
          <a:p>
            <a:pPr>
              <a:lnSpc>
                <a:spcPct val="150000"/>
              </a:lnSpc>
            </a:pPr>
            <a:r>
              <a:rPr lang="en-US" sz="2000" dirty="0" smtClean="0"/>
              <a:t>That is why “Love” is the greatest virtue.</a:t>
            </a:r>
          </a:p>
          <a:p>
            <a:pPr>
              <a:lnSpc>
                <a:spcPct val="150000"/>
              </a:lnSpc>
            </a:pPr>
            <a:r>
              <a:rPr lang="en-US" sz="2000" dirty="0" smtClean="0"/>
              <a:t>“</a:t>
            </a:r>
            <a:r>
              <a:rPr lang="en-US" sz="2000" dirty="0"/>
              <a:t>Pursue peace </a:t>
            </a:r>
            <a:r>
              <a:rPr lang="en-US" sz="2000" dirty="0" smtClean="0"/>
              <a:t>with all people, and holiness, without which no one will see the Lord” </a:t>
            </a:r>
            <a:br>
              <a:rPr lang="en-US" sz="2000" dirty="0" smtClean="0"/>
            </a:br>
            <a:r>
              <a:rPr lang="en-US" sz="2000" i="1" dirty="0" smtClean="0">
                <a:solidFill>
                  <a:srgbClr val="FFFF00"/>
                </a:solidFill>
              </a:rPr>
              <a:t>Hebrews 12:14</a:t>
            </a:r>
          </a:p>
        </p:txBody>
      </p:sp>
      <p:pic>
        <p:nvPicPr>
          <p:cNvPr id="9220" name="Picture 4" descr="http://bibledaily.files.wordpress.com/2011/06/newhe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828800"/>
            <a:ext cx="39624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249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(8)</a:t>
            </a:r>
            <a:endParaRPr lang="en-US" sz="2400" b="1" dirty="0"/>
          </a:p>
        </p:txBody>
      </p:sp>
      <p:sp>
        <p:nvSpPr>
          <p:cNvPr id="3" name="Content Placeholder 2"/>
          <p:cNvSpPr>
            <a:spLocks noGrp="1"/>
          </p:cNvSpPr>
          <p:nvPr>
            <p:ph idx="1"/>
          </p:nvPr>
        </p:nvSpPr>
        <p:spPr>
          <a:xfrm>
            <a:off x="457200" y="1600201"/>
            <a:ext cx="5257800" cy="4343399"/>
          </a:xfrm>
        </p:spPr>
        <p:txBody>
          <a:bodyPr>
            <a:noAutofit/>
          </a:bodyPr>
          <a:lstStyle/>
          <a:p>
            <a:pPr>
              <a:lnSpc>
                <a:spcPct val="150000"/>
              </a:lnSpc>
            </a:pPr>
            <a:r>
              <a:rPr lang="en-US" sz="2000" dirty="0" smtClean="0"/>
              <a:t>“</a:t>
            </a:r>
            <a:r>
              <a:rPr lang="en-US" sz="2000" dirty="0"/>
              <a:t>Do you not know that your bodies are members of Christ? Shall I then take the members of Christ and make </a:t>
            </a:r>
            <a:r>
              <a:rPr lang="en-US" sz="2000" dirty="0" smtClean="0"/>
              <a:t>them members </a:t>
            </a:r>
            <a:r>
              <a:rPr lang="en-US" sz="2000" dirty="0"/>
              <a:t>of a harlot? Certainly not! </a:t>
            </a:r>
            <a:r>
              <a:rPr lang="en-US" sz="2000" dirty="0" smtClean="0"/>
              <a:t>Or </a:t>
            </a:r>
            <a:r>
              <a:rPr lang="en-US" sz="2000" dirty="0"/>
              <a:t>do you not know that he who is joined to a harlot is one body with her? </a:t>
            </a:r>
            <a:r>
              <a:rPr lang="en-US" sz="2000" dirty="0" smtClean="0"/>
              <a:t>For “</a:t>
            </a:r>
            <a:r>
              <a:rPr lang="en-US" sz="2000" dirty="0"/>
              <a:t>the two,” He says, “shall become one flesh</a:t>
            </a:r>
            <a:r>
              <a:rPr lang="en-US" sz="2000" dirty="0" smtClean="0"/>
              <a:t>.”</a:t>
            </a:r>
            <a:r>
              <a:rPr lang="en-US" sz="2000" b="1" baseline="30000" dirty="0"/>
              <a:t> </a:t>
            </a:r>
            <a:r>
              <a:rPr lang="en-US" sz="2000" dirty="0" smtClean="0"/>
              <a:t>But </a:t>
            </a:r>
            <a:r>
              <a:rPr lang="en-US" sz="2000" dirty="0"/>
              <a:t>he who is joined to the Lord is one spirit with </a:t>
            </a:r>
            <a:r>
              <a:rPr lang="en-US" sz="2000" dirty="0" smtClean="0"/>
              <a:t>Him”  </a:t>
            </a:r>
            <a:r>
              <a:rPr lang="en-US" sz="2000" i="1" dirty="0" smtClean="0">
                <a:solidFill>
                  <a:srgbClr val="FFFF00"/>
                </a:solidFill>
              </a:rPr>
              <a:t>1 Corinthians 6:15 -17</a:t>
            </a:r>
          </a:p>
        </p:txBody>
      </p:sp>
      <p:pic>
        <p:nvPicPr>
          <p:cNvPr id="11266" name="Picture 2" descr="http://www.nph.com/nphweb/media/umedia/HQ1/NCN/200810/HolinessSumm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2438400"/>
            <a:ext cx="3210982" cy="2408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08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(9)</a:t>
            </a:r>
            <a:endParaRPr lang="en-US" sz="2400" b="1" dirty="0"/>
          </a:p>
        </p:txBody>
      </p:sp>
      <p:sp>
        <p:nvSpPr>
          <p:cNvPr id="3" name="Content Placeholder 2"/>
          <p:cNvSpPr>
            <a:spLocks noGrp="1"/>
          </p:cNvSpPr>
          <p:nvPr>
            <p:ph idx="1"/>
          </p:nvPr>
        </p:nvSpPr>
        <p:spPr>
          <a:xfrm>
            <a:off x="457200" y="1600201"/>
            <a:ext cx="5029200" cy="4343399"/>
          </a:xfrm>
        </p:spPr>
        <p:txBody>
          <a:bodyPr>
            <a:noAutofit/>
          </a:bodyPr>
          <a:lstStyle/>
          <a:p>
            <a:pPr>
              <a:lnSpc>
                <a:spcPct val="150000"/>
              </a:lnSpc>
            </a:pPr>
            <a:r>
              <a:rPr lang="en-US" sz="2000" dirty="0" smtClean="0"/>
              <a:t>That also explains why the spirits of the righteous are waiting in Paradise and did not enter the kingdom yet: “…</a:t>
            </a:r>
            <a:r>
              <a:rPr lang="en-US" sz="2000" dirty="0"/>
              <a:t>that they should not be made perfect apart from </a:t>
            </a:r>
            <a:r>
              <a:rPr lang="en-US" sz="2000" dirty="0" smtClean="0"/>
              <a:t>us” </a:t>
            </a:r>
            <a:r>
              <a:rPr lang="en-US" sz="2000" i="1" dirty="0" smtClean="0">
                <a:solidFill>
                  <a:srgbClr val="FFFF00"/>
                </a:solidFill>
              </a:rPr>
              <a:t>Hebrews 11:39</a:t>
            </a:r>
          </a:p>
        </p:txBody>
      </p:sp>
    </p:spTree>
    <p:extLst>
      <p:ext uri="{BB962C8B-B14F-4D97-AF65-F5344CB8AC3E}">
        <p14:creationId xmlns:p14="http://schemas.microsoft.com/office/powerpoint/2010/main" val="2589414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(10)</a:t>
            </a:r>
            <a:endParaRPr lang="en-US" sz="2400" b="1" dirty="0"/>
          </a:p>
        </p:txBody>
      </p:sp>
      <p:sp>
        <p:nvSpPr>
          <p:cNvPr id="3" name="Content Placeholder 2"/>
          <p:cNvSpPr>
            <a:spLocks noGrp="1"/>
          </p:cNvSpPr>
          <p:nvPr>
            <p:ph idx="1"/>
          </p:nvPr>
        </p:nvSpPr>
        <p:spPr>
          <a:xfrm>
            <a:off x="457200" y="1600201"/>
            <a:ext cx="5638800" cy="4648199"/>
          </a:xfrm>
        </p:spPr>
        <p:txBody>
          <a:bodyPr>
            <a:noAutofit/>
          </a:bodyPr>
          <a:lstStyle/>
          <a:p>
            <a:pPr>
              <a:lnSpc>
                <a:spcPct val="150000"/>
              </a:lnSpc>
            </a:pPr>
            <a:r>
              <a:rPr lang="en-US" sz="2000" dirty="0" smtClean="0"/>
              <a:t>This brings us to the question: How can we all members in One Body (that is the Church) and we have thousands of churches with conflicting believes???</a:t>
            </a:r>
          </a:p>
          <a:p>
            <a:pPr>
              <a:lnSpc>
                <a:spcPct val="150000"/>
              </a:lnSpc>
            </a:pPr>
            <a:r>
              <a:rPr lang="en-US" sz="2000" dirty="0" smtClean="0"/>
              <a:t>“We </a:t>
            </a:r>
            <a:r>
              <a:rPr lang="en-US" sz="2000" dirty="0"/>
              <a:t>believe that all religions are basically the same--</a:t>
            </a:r>
            <a:br>
              <a:rPr lang="en-US" sz="2000" dirty="0"/>
            </a:br>
            <a:r>
              <a:rPr lang="en-US" sz="2000" dirty="0"/>
              <a:t>at least the one that we read was.</a:t>
            </a:r>
            <a:br>
              <a:rPr lang="en-US" sz="2000" dirty="0"/>
            </a:br>
            <a:r>
              <a:rPr lang="en-US" sz="2000" dirty="0"/>
              <a:t>They all believe in love and goodness.</a:t>
            </a:r>
            <a:br>
              <a:rPr lang="en-US" sz="2000" dirty="0"/>
            </a:br>
            <a:r>
              <a:rPr lang="en-US" sz="2000" dirty="0"/>
              <a:t>They only differ on matters of</a:t>
            </a:r>
            <a:br>
              <a:rPr lang="en-US" sz="2000" dirty="0"/>
            </a:br>
            <a:r>
              <a:rPr lang="en-US" sz="2000" dirty="0"/>
              <a:t>creation, sin, heaven, hell, God, and </a:t>
            </a:r>
            <a:r>
              <a:rPr lang="en-US" sz="2000" dirty="0" smtClean="0"/>
              <a:t>salvation”</a:t>
            </a:r>
          </a:p>
        </p:txBody>
      </p:sp>
    </p:spTree>
    <p:extLst>
      <p:ext uri="{BB962C8B-B14F-4D97-AF65-F5344CB8AC3E}">
        <p14:creationId xmlns:p14="http://schemas.microsoft.com/office/powerpoint/2010/main" val="39586288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1143000"/>
          </a:xfrm>
        </p:spPr>
        <p:txBody>
          <a:bodyPr>
            <a:normAutofit fontScale="90000"/>
          </a:bodyPr>
          <a:lstStyle/>
          <a:p>
            <a:pPr algn="ctr"/>
            <a:r>
              <a:rPr lang="en-US" b="1" dirty="0" smtClean="0"/>
              <a:t/>
            </a:r>
            <a:br>
              <a:rPr lang="en-US" b="1" dirty="0" smtClean="0"/>
            </a:br>
            <a:r>
              <a:rPr lang="en-US" b="1" dirty="0"/>
              <a:t>T</a:t>
            </a:r>
            <a:r>
              <a:rPr lang="en-US" b="1" dirty="0" smtClean="0"/>
              <a:t>he Pillar and the Ground of the TRUTH</a:t>
            </a:r>
            <a:endParaRPr lang="en-US" b="1" dirty="0"/>
          </a:p>
        </p:txBody>
      </p:sp>
      <p:sp>
        <p:nvSpPr>
          <p:cNvPr id="3" name="Content Placeholder 2"/>
          <p:cNvSpPr>
            <a:spLocks noGrp="1"/>
          </p:cNvSpPr>
          <p:nvPr>
            <p:ph idx="1"/>
          </p:nvPr>
        </p:nvSpPr>
        <p:spPr>
          <a:xfrm>
            <a:off x="457200" y="2133601"/>
            <a:ext cx="4953000" cy="3657599"/>
          </a:xfrm>
        </p:spPr>
        <p:txBody>
          <a:bodyPr>
            <a:normAutofit/>
          </a:bodyPr>
          <a:lstStyle/>
          <a:p>
            <a:pPr>
              <a:lnSpc>
                <a:spcPct val="150000"/>
              </a:lnSpc>
            </a:pPr>
            <a:r>
              <a:rPr lang="en-US" sz="2000" dirty="0" smtClean="0"/>
              <a:t>“</a:t>
            </a:r>
            <a:r>
              <a:rPr lang="en-US" sz="2000" dirty="0"/>
              <a:t>but if I am delayed, I write so that you may know how you ought to conduct yourself in the house of God, which is the church of the living God, the pillar and ground of the </a:t>
            </a:r>
            <a:r>
              <a:rPr lang="en-US" sz="2000" dirty="0" smtClean="0"/>
              <a:t>truth” </a:t>
            </a:r>
            <a:br>
              <a:rPr lang="en-US" sz="2000" dirty="0" smtClean="0"/>
            </a:br>
            <a:r>
              <a:rPr lang="en-US" sz="2000" i="1" dirty="0" smtClean="0">
                <a:solidFill>
                  <a:srgbClr val="FFFF00"/>
                </a:solidFill>
              </a:rPr>
              <a:t>1 Timothy 3:15</a:t>
            </a:r>
            <a:endParaRPr lang="en-US" sz="2000" i="1" dirty="0">
              <a:solidFill>
                <a:srgbClr val="FFFF00"/>
              </a:solidFill>
            </a:endParaRPr>
          </a:p>
        </p:txBody>
      </p:sp>
    </p:spTree>
    <p:extLst>
      <p:ext uri="{BB962C8B-B14F-4D97-AF65-F5344CB8AC3E}">
        <p14:creationId xmlns:p14="http://schemas.microsoft.com/office/powerpoint/2010/main" val="320309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(1)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marL="493776" indent="-457200">
              <a:lnSpc>
                <a:spcPct val="150000"/>
              </a:lnSpc>
              <a:buFont typeface="+mj-lt"/>
              <a:buAutoNum type="arabicPeriod"/>
            </a:pPr>
            <a:r>
              <a:rPr lang="en-US" sz="2000" dirty="0" smtClean="0"/>
              <a:t>Truth is revealed by a personal and moral God who makes himself known. Truth is not invented or constructed by individuals or communities.</a:t>
            </a:r>
            <a:br>
              <a:rPr lang="en-US" sz="2000" dirty="0" smtClean="0"/>
            </a:br>
            <a:r>
              <a:rPr lang="en-US" sz="2000" dirty="0" smtClean="0"/>
              <a:t>- Those who suppressed this revealed truth crafted idols for themselves: “they exchanged the truth of God for a lie” </a:t>
            </a:r>
            <a:r>
              <a:rPr lang="en-US" sz="2000" i="1" dirty="0" smtClean="0">
                <a:solidFill>
                  <a:srgbClr val="FFFF00"/>
                </a:solidFill>
              </a:rPr>
              <a:t>Romans 1:25 </a:t>
            </a:r>
            <a:endParaRPr lang="en-US" sz="2000" i="1" dirty="0">
              <a:solidFill>
                <a:srgbClr val="FFFF00"/>
              </a:solidFill>
            </a:endParaRPr>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16119346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(2)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marL="493776" indent="-457200">
              <a:lnSpc>
                <a:spcPct val="150000"/>
              </a:lnSpc>
              <a:buAutoNum type="arabicPeriod" startAt="2"/>
            </a:pPr>
            <a:r>
              <a:rPr lang="en-US" sz="2000" dirty="0" smtClean="0"/>
              <a:t>Objective truth exists and is knowable. It is not dependent on any creature’s subjective feelings, desires or beliefs.</a:t>
            </a:r>
            <a:br>
              <a:rPr lang="en-US" sz="2000" dirty="0" smtClean="0"/>
            </a:br>
            <a:r>
              <a:rPr lang="en-US" sz="2000" dirty="0" smtClean="0"/>
              <a:t>- “God’s truth is not dependent upon any individual’s or group’s experiences or interpretations, however strongly felt or culturally entrenched they may be”</a:t>
            </a:r>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2136349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(3) </a:t>
            </a:r>
            <a:endParaRPr lang="en-US" sz="2400" b="1" dirty="0"/>
          </a:p>
        </p:txBody>
      </p:sp>
      <p:sp>
        <p:nvSpPr>
          <p:cNvPr id="3" name="Content Placeholder 2"/>
          <p:cNvSpPr>
            <a:spLocks noGrp="1"/>
          </p:cNvSpPr>
          <p:nvPr>
            <p:ph idx="1"/>
          </p:nvPr>
        </p:nvSpPr>
        <p:spPr>
          <a:xfrm>
            <a:off x="457200" y="1600201"/>
            <a:ext cx="4953000" cy="4495799"/>
          </a:xfrm>
        </p:spPr>
        <p:txBody>
          <a:bodyPr>
            <a:normAutofit lnSpcReduction="10000"/>
          </a:bodyPr>
          <a:lstStyle/>
          <a:p>
            <a:pPr marL="493776" indent="-457200">
              <a:lnSpc>
                <a:spcPct val="150000"/>
              </a:lnSpc>
              <a:buAutoNum type="arabicPeriod" startAt="3"/>
            </a:pPr>
            <a:r>
              <a:rPr lang="en-US" sz="2000" dirty="0" smtClean="0"/>
              <a:t>Truth is absolute in nature: God’s truth is true without exception or exemption.</a:t>
            </a:r>
            <a:br>
              <a:rPr lang="en-US" sz="2000" dirty="0" smtClean="0"/>
            </a:br>
            <a:r>
              <a:rPr lang="en-US" sz="2000" dirty="0" smtClean="0"/>
              <a:t>- A classic text is the Lord’s statement: “ I am the Way, the Truth, and the Life. No one comes to the Father except through Me” </a:t>
            </a:r>
            <a:r>
              <a:rPr lang="en-US" sz="2000" i="1" dirty="0" smtClean="0">
                <a:solidFill>
                  <a:srgbClr val="FFFF00"/>
                </a:solidFill>
              </a:rPr>
              <a:t>John 14:6</a:t>
            </a:r>
            <a:br>
              <a:rPr lang="en-US" sz="2000" i="1" dirty="0" smtClean="0">
                <a:solidFill>
                  <a:srgbClr val="FFFF00"/>
                </a:solidFill>
              </a:rPr>
            </a:br>
            <a:r>
              <a:rPr lang="en-US" sz="2000" dirty="0" smtClean="0"/>
              <a:t>- “The truth of the gospel is not subject to any human veto or democratic procedure”</a:t>
            </a:r>
          </a:p>
          <a:p>
            <a:pPr marL="493776" indent="-457200">
              <a:lnSpc>
                <a:spcPct val="150000"/>
              </a:lnSpc>
              <a:buAutoNum type="arabicPeriod" startAt="3"/>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3870014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(4)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marL="493776" indent="-457200">
              <a:lnSpc>
                <a:spcPct val="150000"/>
              </a:lnSpc>
              <a:buAutoNum type="arabicPeriod" startAt="4"/>
            </a:pPr>
            <a:r>
              <a:rPr lang="en-US" sz="2000" dirty="0" smtClean="0"/>
              <a:t>Truth is universal; it applies everywhere. The gospel message and the moral law are not circumscribed or restricted by cultural conditions. “…for there is no other name under heaven given to people by which we must be saved” </a:t>
            </a:r>
            <a:br>
              <a:rPr lang="en-US" sz="2000" dirty="0" smtClean="0"/>
            </a:br>
            <a:r>
              <a:rPr lang="en-US" sz="2000" i="1" dirty="0" smtClean="0">
                <a:solidFill>
                  <a:srgbClr val="FFFF00"/>
                </a:solidFill>
              </a:rPr>
              <a:t>Acts 4:12</a:t>
            </a:r>
          </a:p>
          <a:p>
            <a:pPr marL="36576" indent="0">
              <a:lnSpc>
                <a:spcPct val="150000"/>
              </a:lnSpc>
              <a:buNone/>
            </a:pPr>
            <a:endParaRPr lang="en-US" sz="2000" dirty="0" smtClean="0"/>
          </a:p>
          <a:p>
            <a:pPr marL="493776" indent="-457200">
              <a:lnSpc>
                <a:spcPct val="150000"/>
              </a:lnSpc>
              <a:buAutoNum type="arabicPeriod" startAt="3"/>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1490459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smtClean="0"/>
              <a:t>How people define the Church and its role?</a:t>
            </a:r>
            <a:endParaRPr lang="en-US" sz="3600" dirty="0"/>
          </a:p>
        </p:txBody>
      </p:sp>
      <p:sp>
        <p:nvSpPr>
          <p:cNvPr id="3" name="Content Placeholder 2"/>
          <p:cNvSpPr>
            <a:spLocks noGrp="1"/>
          </p:cNvSpPr>
          <p:nvPr>
            <p:ph idx="1"/>
          </p:nvPr>
        </p:nvSpPr>
        <p:spPr>
          <a:xfrm>
            <a:off x="457200" y="1981200"/>
            <a:ext cx="5029200" cy="4038600"/>
          </a:xfrm>
        </p:spPr>
        <p:txBody>
          <a:bodyPr>
            <a:normAutofit fontScale="92500"/>
          </a:bodyPr>
          <a:lstStyle/>
          <a:p>
            <a:pPr>
              <a:lnSpc>
                <a:spcPct val="150000"/>
              </a:lnSpc>
            </a:pPr>
            <a:r>
              <a:rPr lang="en-US" sz="2000" dirty="0" smtClean="0"/>
              <a:t>“The assembly of the followers of Christ”</a:t>
            </a:r>
          </a:p>
          <a:p>
            <a:pPr>
              <a:lnSpc>
                <a:spcPct val="150000"/>
              </a:lnSpc>
            </a:pPr>
            <a:r>
              <a:rPr lang="en-US" sz="2000" dirty="0" smtClean="0"/>
              <a:t>“A sign that points to God”</a:t>
            </a:r>
          </a:p>
          <a:p>
            <a:pPr>
              <a:lnSpc>
                <a:spcPct val="150000"/>
              </a:lnSpc>
            </a:pPr>
            <a:r>
              <a:rPr lang="en-US" sz="2000" dirty="0" smtClean="0"/>
              <a:t>“A place for Christian worship”</a:t>
            </a:r>
          </a:p>
          <a:p>
            <a:pPr>
              <a:lnSpc>
                <a:spcPct val="150000"/>
              </a:lnSpc>
            </a:pPr>
            <a:r>
              <a:rPr lang="en-US" sz="2000" dirty="0" smtClean="0"/>
              <a:t>“He </a:t>
            </a:r>
            <a:r>
              <a:rPr lang="en-US" sz="2000" dirty="0"/>
              <a:t>who is near the church is often far from </a:t>
            </a:r>
            <a:r>
              <a:rPr lang="en-US" sz="2000" dirty="0" smtClean="0"/>
              <a:t>God”</a:t>
            </a:r>
          </a:p>
          <a:p>
            <a:pPr>
              <a:lnSpc>
                <a:spcPct val="150000"/>
              </a:lnSpc>
            </a:pPr>
            <a:r>
              <a:rPr lang="en-US" sz="2000" dirty="0" smtClean="0"/>
              <a:t>“</a:t>
            </a:r>
            <a:r>
              <a:rPr lang="en-US" sz="2000" dirty="0"/>
              <a:t>That church teaches us that we can make God happy by being miserable </a:t>
            </a:r>
            <a:r>
              <a:rPr lang="en-US" sz="2000" dirty="0" smtClean="0"/>
              <a:t>ourselves”</a:t>
            </a:r>
            <a:endParaRPr lang="en-US" sz="2000" dirty="0"/>
          </a:p>
        </p:txBody>
      </p:sp>
      <p:pic>
        <p:nvPicPr>
          <p:cNvPr id="1026" name="Picture 2" descr="http://wp.patheos.com/community/markdroberts/files/2011/10/what-is-church-mem-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133600"/>
            <a:ext cx="29718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2808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(5)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marL="493776" indent="-457200">
              <a:lnSpc>
                <a:spcPct val="150000"/>
              </a:lnSpc>
              <a:buAutoNum type="arabicPeriod" startAt="5"/>
            </a:pPr>
            <a:r>
              <a:rPr lang="en-US" sz="2000" dirty="0" smtClean="0"/>
              <a:t>The truth of God is eternally engaging and crucial, not trendy or superficial.</a:t>
            </a:r>
            <a:br>
              <a:rPr lang="en-US" sz="2000" dirty="0" smtClean="0"/>
            </a:br>
            <a:r>
              <a:rPr lang="en-US" sz="2000" dirty="0" smtClean="0"/>
              <a:t>- “Religion is little more than a hobby, something with which to amuse oneself, a kind of curiosity for when the mood strikes but not something to take all that seriously, especially in matters of legality</a:t>
            </a:r>
            <a:r>
              <a:rPr lang="en-US" sz="1600" i="1" dirty="0" smtClean="0"/>
              <a:t>” </a:t>
            </a:r>
            <a:r>
              <a:rPr lang="en-US" sz="1400" i="1" dirty="0" smtClean="0"/>
              <a:t>Stephen </a:t>
            </a:r>
            <a:r>
              <a:rPr lang="en-US" sz="1400" i="1" dirty="0" err="1" smtClean="0"/>
              <a:t>Carten</a:t>
            </a:r>
            <a:r>
              <a:rPr lang="en-US" sz="1400" i="1" dirty="0" smtClean="0"/>
              <a:t>: How American Law and Politics Trivialize religious Devotion (1993)</a:t>
            </a:r>
          </a:p>
          <a:p>
            <a:pPr marL="36576" indent="0">
              <a:lnSpc>
                <a:spcPct val="150000"/>
              </a:lnSpc>
              <a:buNone/>
            </a:pPr>
            <a:endParaRPr lang="en-US" sz="2000" dirty="0" smtClean="0"/>
          </a:p>
          <a:p>
            <a:pPr marL="493776" indent="-457200">
              <a:lnSpc>
                <a:spcPct val="150000"/>
              </a:lnSpc>
              <a:buAutoNum type="arabicPeriod" startAt="3"/>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5947818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(6)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a:lnSpc>
                <a:spcPct val="150000"/>
              </a:lnSpc>
            </a:pPr>
            <a:r>
              <a:rPr lang="en-US" sz="2000" dirty="0" smtClean="0"/>
              <a:t>Accordingly, this truth should transform us: “I have hidden your word in my heart that I might not sin against you” </a:t>
            </a:r>
            <a:r>
              <a:rPr lang="en-US" sz="2000" i="1" dirty="0" smtClean="0">
                <a:solidFill>
                  <a:srgbClr val="FFFF00"/>
                </a:solidFill>
              </a:rPr>
              <a:t>Ps 119:11</a:t>
            </a:r>
            <a:endParaRPr lang="en-US" sz="1400" i="1" dirty="0" smtClean="0">
              <a:solidFill>
                <a:srgbClr val="FFFF00"/>
              </a:solidFill>
            </a:endParaRPr>
          </a:p>
          <a:p>
            <a:pPr>
              <a:lnSpc>
                <a:spcPct val="150000"/>
              </a:lnSpc>
            </a:pPr>
            <a:endParaRPr lang="en-US" sz="2000" dirty="0" smtClean="0"/>
          </a:p>
          <a:p>
            <a:pPr>
              <a:lnSpc>
                <a:spcPct val="150000"/>
              </a:lnSpc>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15574525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(7)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marL="493776" indent="-457200">
              <a:lnSpc>
                <a:spcPct val="150000"/>
              </a:lnSpc>
              <a:buAutoNum type="arabicPeriod" startAt="6"/>
            </a:pPr>
            <a:r>
              <a:rPr lang="en-US" sz="2000" dirty="0" smtClean="0"/>
              <a:t>Truth is exclusive, specific and antithetical (directly contrasted).</a:t>
            </a:r>
            <a:br>
              <a:rPr lang="en-US" sz="2000" dirty="0" smtClean="0"/>
            </a:br>
            <a:r>
              <a:rPr lang="en-US" sz="2000" dirty="0" smtClean="0"/>
              <a:t>- “Truth is exact and precise, and the slightest departure from the truth is the substitution of falsity for truth” </a:t>
            </a:r>
            <a:br>
              <a:rPr lang="en-US" sz="2000" dirty="0" smtClean="0"/>
            </a:br>
            <a:r>
              <a:rPr lang="en-US" sz="1400" i="1" dirty="0" smtClean="0"/>
              <a:t>R.J. </a:t>
            </a:r>
            <a:r>
              <a:rPr lang="en-US" sz="1400" i="1" dirty="0" err="1" smtClean="0"/>
              <a:t>Rushdoony</a:t>
            </a:r>
            <a:r>
              <a:rPr lang="en-US" sz="1400" i="1" dirty="0" smtClean="0"/>
              <a:t/>
            </a:r>
            <a:br>
              <a:rPr lang="en-US" sz="1400" i="1" dirty="0" smtClean="0"/>
            </a:br>
            <a:r>
              <a:rPr lang="en-US" sz="2000" dirty="0" smtClean="0"/>
              <a:t>- The logic of the truth is the logic of the law of non-contradiction.</a:t>
            </a:r>
            <a:br>
              <a:rPr lang="en-US" sz="2000" dirty="0" smtClean="0"/>
            </a:br>
            <a:r>
              <a:rPr lang="en-US" sz="2000" dirty="0" smtClean="0"/>
              <a:t>- It is also the law of excluded middle.</a:t>
            </a:r>
            <a:endParaRPr lang="en-US" sz="2000" b="1" dirty="0" smtClean="0"/>
          </a:p>
          <a:p>
            <a:pPr marL="36576" indent="0">
              <a:lnSpc>
                <a:spcPct val="150000"/>
              </a:lnSpc>
              <a:buNone/>
            </a:pPr>
            <a:endParaRPr lang="en-US" sz="2000" dirty="0" smtClean="0"/>
          </a:p>
          <a:p>
            <a:pPr>
              <a:lnSpc>
                <a:spcPct val="150000"/>
              </a:lnSpc>
            </a:pPr>
            <a:endParaRPr lang="en-US" sz="2000" dirty="0" smtClean="0"/>
          </a:p>
          <a:p>
            <a:pPr>
              <a:lnSpc>
                <a:spcPct val="150000"/>
              </a:lnSpc>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16692628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(8) </a:t>
            </a:r>
            <a:endParaRPr lang="en-US" sz="2400" b="1" dirty="0"/>
          </a:p>
        </p:txBody>
      </p:sp>
      <p:sp>
        <p:nvSpPr>
          <p:cNvPr id="3" name="Content Placeholder 2"/>
          <p:cNvSpPr>
            <a:spLocks noGrp="1"/>
          </p:cNvSpPr>
          <p:nvPr>
            <p:ph idx="1"/>
          </p:nvPr>
        </p:nvSpPr>
        <p:spPr>
          <a:xfrm>
            <a:off x="457200" y="1600201"/>
            <a:ext cx="4953000" cy="4495799"/>
          </a:xfrm>
        </p:spPr>
        <p:txBody>
          <a:bodyPr>
            <a:normAutofit/>
          </a:bodyPr>
          <a:lstStyle/>
          <a:p>
            <a:pPr marL="493776" indent="-457200">
              <a:lnSpc>
                <a:spcPct val="150000"/>
              </a:lnSpc>
              <a:buAutoNum type="arabicPeriod" startAt="7"/>
            </a:pPr>
            <a:r>
              <a:rPr lang="en-US" sz="2000" dirty="0" smtClean="0"/>
              <a:t>Truth is systematic and unified. Something cannot be true in religion and false in science (or vice versa), or true in philosophy but false in theology (or vice versa). </a:t>
            </a:r>
            <a:br>
              <a:rPr lang="en-US" sz="2000" dirty="0" smtClean="0"/>
            </a:br>
            <a:r>
              <a:rPr lang="en-US" sz="2000" dirty="0" smtClean="0"/>
              <a:t>- “There is only one world, God’s world; it is a </a:t>
            </a:r>
            <a:r>
              <a:rPr lang="en-US" sz="2000" dirty="0" err="1" smtClean="0"/>
              <a:t>uni</a:t>
            </a:r>
            <a:r>
              <a:rPr lang="en-US" sz="2000" dirty="0" smtClean="0"/>
              <a:t>-verse, not a multi-verse)</a:t>
            </a:r>
            <a:endParaRPr lang="en-US" sz="2000" b="1" dirty="0" smtClean="0"/>
          </a:p>
          <a:p>
            <a:pPr marL="36576" indent="0">
              <a:lnSpc>
                <a:spcPct val="150000"/>
              </a:lnSpc>
              <a:buNone/>
            </a:pPr>
            <a:endParaRPr lang="en-US" sz="2000" dirty="0" smtClean="0"/>
          </a:p>
          <a:p>
            <a:pPr>
              <a:lnSpc>
                <a:spcPct val="150000"/>
              </a:lnSpc>
            </a:pPr>
            <a:endParaRPr lang="en-US" sz="2000" dirty="0" smtClean="0"/>
          </a:p>
          <a:p>
            <a:pPr>
              <a:lnSpc>
                <a:spcPct val="150000"/>
              </a:lnSpc>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318549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Biblical view of Truth </a:t>
            </a:r>
            <a:r>
              <a:rPr lang="en-US" sz="2400" b="1" dirty="0" smtClean="0"/>
              <a:t>(9) </a:t>
            </a:r>
            <a:endParaRPr lang="en-US" sz="2400" b="1" dirty="0"/>
          </a:p>
        </p:txBody>
      </p:sp>
      <p:sp>
        <p:nvSpPr>
          <p:cNvPr id="3" name="Content Placeholder 2"/>
          <p:cNvSpPr>
            <a:spLocks noGrp="1"/>
          </p:cNvSpPr>
          <p:nvPr>
            <p:ph idx="1"/>
          </p:nvPr>
        </p:nvSpPr>
        <p:spPr>
          <a:xfrm>
            <a:off x="457200" y="1600201"/>
            <a:ext cx="5638800" cy="4267199"/>
          </a:xfrm>
        </p:spPr>
        <p:txBody>
          <a:bodyPr>
            <a:normAutofit fontScale="92500" lnSpcReduction="20000"/>
          </a:bodyPr>
          <a:lstStyle/>
          <a:p>
            <a:pPr marL="493776" indent="-457200">
              <a:lnSpc>
                <a:spcPct val="150000"/>
              </a:lnSpc>
              <a:buAutoNum type="arabicPeriod" startAt="8"/>
            </a:pPr>
            <a:r>
              <a:rPr lang="en-US" sz="2000" dirty="0" smtClean="0"/>
              <a:t>Christian truth is an end, not a means to any other end. It should be desired and obtained for its own value.</a:t>
            </a:r>
            <a:br>
              <a:rPr lang="en-US" sz="2000" dirty="0" smtClean="0"/>
            </a:br>
            <a:r>
              <a:rPr lang="en-US" sz="2000" dirty="0" smtClean="0"/>
              <a:t>- “There is no subtler perversion of Christian Faith than to treat it as a mere means to a </a:t>
            </a:r>
            <a:r>
              <a:rPr lang="en-US" sz="2000" dirty="0" err="1" smtClean="0"/>
              <a:t>wordly</a:t>
            </a:r>
            <a:r>
              <a:rPr lang="en-US" sz="2000" dirty="0" smtClean="0"/>
              <a:t> end, however admirable that end in itself may be. The Christian Faith is important because it is true. What it happens to achieve, in ourselves or in others, is another and, strictly speaking, secondary matter”</a:t>
            </a:r>
            <a:br>
              <a:rPr lang="en-US" sz="2000" dirty="0" smtClean="0"/>
            </a:br>
            <a:r>
              <a:rPr lang="en-US" sz="1600" i="1" dirty="0" err="1" smtClean="0"/>
              <a:t>Blamires</a:t>
            </a:r>
            <a:r>
              <a:rPr lang="en-US" sz="1600" i="1" dirty="0" smtClean="0"/>
              <a:t>, Christian Mind, P.104 </a:t>
            </a:r>
            <a:endParaRPr lang="en-US" sz="1600" b="1" i="1" dirty="0" smtClean="0"/>
          </a:p>
          <a:p>
            <a:pPr marL="36576" indent="0">
              <a:lnSpc>
                <a:spcPct val="150000"/>
              </a:lnSpc>
              <a:buNone/>
            </a:pPr>
            <a:endParaRPr lang="en-US" sz="2000" dirty="0" smtClean="0"/>
          </a:p>
          <a:p>
            <a:pPr>
              <a:lnSpc>
                <a:spcPct val="150000"/>
              </a:lnSpc>
            </a:pPr>
            <a:endParaRPr lang="en-US" sz="2000" dirty="0" smtClean="0"/>
          </a:p>
          <a:p>
            <a:pPr>
              <a:lnSpc>
                <a:spcPct val="150000"/>
              </a:lnSpc>
            </a:pPr>
            <a:endParaRPr lang="en-US" sz="2000" dirty="0" smtClean="0"/>
          </a:p>
        </p:txBody>
      </p:sp>
      <p:sp>
        <p:nvSpPr>
          <p:cNvPr id="4" name="TextBox 3"/>
          <p:cNvSpPr txBox="1"/>
          <p:nvPr/>
        </p:nvSpPr>
        <p:spPr>
          <a:xfrm>
            <a:off x="457200" y="5943600"/>
            <a:ext cx="5562600" cy="338554"/>
          </a:xfrm>
          <a:prstGeom prst="rect">
            <a:avLst/>
          </a:prstGeom>
          <a:noFill/>
        </p:spPr>
        <p:txBody>
          <a:bodyPr wrap="square" rtlCol="0">
            <a:spAutoFit/>
          </a:bodyPr>
          <a:lstStyle/>
          <a:p>
            <a:r>
              <a:rPr lang="en-US" sz="1600" i="1" dirty="0" smtClean="0">
                <a:solidFill>
                  <a:srgbClr val="FFC000"/>
                </a:solidFill>
              </a:rPr>
              <a:t>Truth Decay: by Douglas </a:t>
            </a:r>
            <a:r>
              <a:rPr lang="en-US" sz="1600" i="1" dirty="0" err="1" smtClean="0">
                <a:solidFill>
                  <a:srgbClr val="FFC000"/>
                </a:solidFill>
              </a:rPr>
              <a:t>Groothuis</a:t>
            </a:r>
            <a:endParaRPr lang="en-US" sz="1600" i="1" dirty="0">
              <a:solidFill>
                <a:srgbClr val="FFC000"/>
              </a:solidFill>
            </a:endParaRPr>
          </a:p>
        </p:txBody>
      </p:sp>
    </p:spTree>
    <p:extLst>
      <p:ext uri="{BB962C8B-B14F-4D97-AF65-F5344CB8AC3E}">
        <p14:creationId xmlns:p14="http://schemas.microsoft.com/office/powerpoint/2010/main" val="3768429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In conclusion…</a:t>
            </a:r>
            <a:r>
              <a:rPr lang="en-US" sz="2400" b="1" dirty="0" smtClean="0"/>
              <a:t> </a:t>
            </a:r>
            <a:endParaRPr lang="en-US" sz="2400" b="1" dirty="0"/>
          </a:p>
        </p:txBody>
      </p:sp>
      <p:sp>
        <p:nvSpPr>
          <p:cNvPr id="3" name="Content Placeholder 2"/>
          <p:cNvSpPr>
            <a:spLocks noGrp="1"/>
          </p:cNvSpPr>
          <p:nvPr>
            <p:ph idx="1"/>
          </p:nvPr>
        </p:nvSpPr>
        <p:spPr>
          <a:xfrm>
            <a:off x="457200" y="1600201"/>
            <a:ext cx="5638800" cy="4267199"/>
          </a:xfrm>
        </p:spPr>
        <p:txBody>
          <a:bodyPr>
            <a:normAutofit/>
          </a:bodyPr>
          <a:lstStyle/>
          <a:p>
            <a:pPr>
              <a:lnSpc>
                <a:spcPct val="150000"/>
              </a:lnSpc>
            </a:pPr>
            <a:r>
              <a:rPr lang="en-US" sz="2000" dirty="0" smtClean="0"/>
              <a:t>The CHURCH, being the pillar and the ground of the Truth should be the legitimate reference when issues about the “faith </a:t>
            </a:r>
            <a:r>
              <a:rPr lang="en-US" sz="2000" dirty="0"/>
              <a:t>which was once for all delivered to the saints</a:t>
            </a:r>
            <a:r>
              <a:rPr lang="en-US" sz="2000" dirty="0" smtClean="0"/>
              <a:t>” arise.</a:t>
            </a:r>
            <a:endParaRPr lang="en-US" sz="1600" b="1" i="1" dirty="0" smtClean="0"/>
          </a:p>
          <a:p>
            <a:pPr>
              <a:lnSpc>
                <a:spcPct val="150000"/>
              </a:lnSpc>
            </a:pPr>
            <a:endParaRPr lang="en-US" sz="2000" dirty="0" smtClean="0"/>
          </a:p>
          <a:p>
            <a:pPr>
              <a:lnSpc>
                <a:spcPct val="150000"/>
              </a:lnSpc>
            </a:pPr>
            <a:endParaRPr lang="en-US" sz="2000" dirty="0" smtClean="0"/>
          </a:p>
          <a:p>
            <a:pPr>
              <a:lnSpc>
                <a:spcPct val="150000"/>
              </a:lnSpc>
            </a:pPr>
            <a:endParaRPr lang="en-US" sz="2000" dirty="0" smtClean="0"/>
          </a:p>
        </p:txBody>
      </p:sp>
      <p:sp>
        <p:nvSpPr>
          <p:cNvPr id="5" name="Rectangle 4"/>
          <p:cNvSpPr/>
          <p:nvPr/>
        </p:nvSpPr>
        <p:spPr>
          <a:xfrm>
            <a:off x="209272" y="4715470"/>
            <a:ext cx="8725466"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But …Which Church??</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36567107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The desired Church should be…</a:t>
            </a:r>
            <a:r>
              <a:rPr lang="en-US" sz="2400" b="1" dirty="0" smtClean="0"/>
              <a:t> </a:t>
            </a:r>
            <a:endParaRPr lang="en-US" sz="2400" b="1" dirty="0"/>
          </a:p>
        </p:txBody>
      </p:sp>
      <p:sp>
        <p:nvSpPr>
          <p:cNvPr id="3" name="Content Placeholder 2"/>
          <p:cNvSpPr>
            <a:spLocks noGrp="1"/>
          </p:cNvSpPr>
          <p:nvPr>
            <p:ph idx="1"/>
          </p:nvPr>
        </p:nvSpPr>
        <p:spPr>
          <a:xfrm>
            <a:off x="457200" y="1600201"/>
            <a:ext cx="5638800" cy="4267199"/>
          </a:xfrm>
        </p:spPr>
        <p:txBody>
          <a:bodyPr>
            <a:normAutofit/>
          </a:bodyPr>
          <a:lstStyle/>
          <a:p>
            <a:pPr>
              <a:lnSpc>
                <a:spcPct val="150000"/>
              </a:lnSpc>
            </a:pPr>
            <a:r>
              <a:rPr lang="en-US" sz="2400" b="1" dirty="0" smtClean="0"/>
              <a:t>ONE</a:t>
            </a:r>
          </a:p>
          <a:p>
            <a:pPr>
              <a:lnSpc>
                <a:spcPct val="150000"/>
              </a:lnSpc>
            </a:pPr>
            <a:r>
              <a:rPr lang="en-US" sz="2400" b="1" dirty="0" smtClean="0"/>
              <a:t>APOSTOLIC</a:t>
            </a:r>
          </a:p>
          <a:p>
            <a:pPr>
              <a:lnSpc>
                <a:spcPct val="150000"/>
              </a:lnSpc>
            </a:pPr>
            <a:r>
              <a:rPr lang="en-US" sz="2400" b="1" dirty="0" smtClean="0"/>
              <a:t>UNIVERSAL</a:t>
            </a:r>
          </a:p>
          <a:p>
            <a:pPr>
              <a:lnSpc>
                <a:spcPct val="150000"/>
              </a:lnSpc>
            </a:pPr>
            <a:r>
              <a:rPr lang="en-US" sz="2400" b="1" dirty="0" smtClean="0"/>
              <a:t>HOLY</a:t>
            </a:r>
            <a:endParaRPr lang="en-US" sz="1800" b="1" dirty="0" smtClean="0"/>
          </a:p>
          <a:p>
            <a:pPr>
              <a:lnSpc>
                <a:spcPct val="150000"/>
              </a:lnSpc>
            </a:pPr>
            <a:endParaRPr lang="en-US" sz="2400" b="1" dirty="0" smtClean="0"/>
          </a:p>
          <a:p>
            <a:pPr>
              <a:lnSpc>
                <a:spcPct val="150000"/>
              </a:lnSpc>
            </a:pPr>
            <a:endParaRPr lang="en-US" sz="2400" b="1" dirty="0" smtClean="0"/>
          </a:p>
          <a:p>
            <a:pPr>
              <a:lnSpc>
                <a:spcPct val="150000"/>
              </a:lnSpc>
            </a:pPr>
            <a:endParaRPr lang="en-US" sz="2400" b="1" dirty="0" smtClean="0"/>
          </a:p>
        </p:txBody>
      </p:sp>
    </p:spTree>
    <p:extLst>
      <p:ext uri="{BB962C8B-B14F-4D97-AF65-F5344CB8AC3E}">
        <p14:creationId xmlns:p14="http://schemas.microsoft.com/office/powerpoint/2010/main" val="42940957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2"/>
          <p:cNvSpPr txBox="1">
            <a:spLocks noChangeArrowheads="1"/>
          </p:cNvSpPr>
          <p:nvPr/>
        </p:nvSpPr>
        <p:spPr bwMode="auto">
          <a:xfrm rot="-5400000">
            <a:off x="5783262" y="3371851"/>
            <a:ext cx="396875" cy="685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1538</a:t>
            </a:r>
          </a:p>
        </p:txBody>
      </p:sp>
      <p:sp>
        <p:nvSpPr>
          <p:cNvPr id="110595" name="Text Box 3"/>
          <p:cNvSpPr txBox="1">
            <a:spLocks noChangeArrowheads="1"/>
          </p:cNvSpPr>
          <p:nvPr/>
        </p:nvSpPr>
        <p:spPr bwMode="auto">
          <a:xfrm rot="-5400000">
            <a:off x="4845843" y="3002757"/>
            <a:ext cx="36671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200" b="1">
                <a:latin typeface="Arial" charset="0"/>
                <a:cs typeface="Times New Roman" pitchFamily="18" charset="0"/>
              </a:rPr>
              <a:t>1521</a:t>
            </a:r>
          </a:p>
        </p:txBody>
      </p:sp>
      <p:sp>
        <p:nvSpPr>
          <p:cNvPr id="110596" name="Line 4"/>
          <p:cNvSpPr>
            <a:spLocks noChangeShapeType="1"/>
          </p:cNvSpPr>
          <p:nvPr/>
        </p:nvSpPr>
        <p:spPr bwMode="auto">
          <a:xfrm>
            <a:off x="457200" y="1524000"/>
            <a:ext cx="784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597" name="Text Box 5"/>
          <p:cNvSpPr txBox="1">
            <a:spLocks noChangeArrowheads="1"/>
          </p:cNvSpPr>
          <p:nvPr/>
        </p:nvSpPr>
        <p:spPr bwMode="auto">
          <a:xfrm rot="-10800000">
            <a:off x="625475" y="1676400"/>
            <a:ext cx="396875"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r">
              <a:spcBef>
                <a:spcPct val="50000"/>
              </a:spcBef>
            </a:pPr>
            <a:r>
              <a:rPr lang="en-US" sz="1400" b="1">
                <a:latin typeface="Arial" charset="0"/>
                <a:cs typeface="Times New Roman" pitchFamily="18" charset="0"/>
              </a:rPr>
              <a:t>Pentecost</a:t>
            </a:r>
          </a:p>
        </p:txBody>
      </p:sp>
      <p:sp>
        <p:nvSpPr>
          <p:cNvPr id="110598" name="Text Box 6"/>
          <p:cNvSpPr txBox="1">
            <a:spLocks noChangeArrowheads="1"/>
          </p:cNvSpPr>
          <p:nvPr/>
        </p:nvSpPr>
        <p:spPr bwMode="auto">
          <a:xfrm rot="-10800000">
            <a:off x="1081088" y="1676400"/>
            <a:ext cx="396875"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r">
              <a:spcBef>
                <a:spcPct val="50000"/>
              </a:spcBef>
            </a:pPr>
            <a:r>
              <a:rPr lang="en-US" sz="1400" b="1">
                <a:latin typeface="Arial" charset="0"/>
                <a:cs typeface="Times New Roman" pitchFamily="18" charset="0"/>
              </a:rPr>
              <a:t>Nicea</a:t>
            </a:r>
          </a:p>
        </p:txBody>
      </p:sp>
      <p:sp>
        <p:nvSpPr>
          <p:cNvPr id="110599" name="Text Box 7"/>
          <p:cNvSpPr txBox="1">
            <a:spLocks noChangeArrowheads="1"/>
          </p:cNvSpPr>
          <p:nvPr/>
        </p:nvSpPr>
        <p:spPr bwMode="auto">
          <a:xfrm rot="-10800000">
            <a:off x="1597025" y="1676400"/>
            <a:ext cx="396875" cy="1676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r">
              <a:spcBef>
                <a:spcPct val="50000"/>
              </a:spcBef>
            </a:pPr>
            <a:r>
              <a:rPr lang="en-US" sz="1400" b="1">
                <a:latin typeface="Arial" charset="0"/>
                <a:cs typeface="Times New Roman" pitchFamily="18" charset="0"/>
              </a:rPr>
              <a:t>Constantinople</a:t>
            </a:r>
          </a:p>
        </p:txBody>
      </p:sp>
      <p:sp>
        <p:nvSpPr>
          <p:cNvPr id="110600" name="Text Box 8"/>
          <p:cNvSpPr txBox="1">
            <a:spLocks noChangeArrowheads="1"/>
          </p:cNvSpPr>
          <p:nvPr/>
        </p:nvSpPr>
        <p:spPr bwMode="auto">
          <a:xfrm rot="-10800000">
            <a:off x="2071688" y="1676400"/>
            <a:ext cx="396875"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r">
              <a:spcBef>
                <a:spcPct val="50000"/>
              </a:spcBef>
            </a:pPr>
            <a:r>
              <a:rPr lang="en-US" sz="1400" b="1">
                <a:latin typeface="Arial" charset="0"/>
                <a:cs typeface="Times New Roman" pitchFamily="18" charset="0"/>
              </a:rPr>
              <a:t>Ephesus</a:t>
            </a:r>
          </a:p>
        </p:txBody>
      </p:sp>
      <p:sp>
        <p:nvSpPr>
          <p:cNvPr id="110601" name="Text Box 9"/>
          <p:cNvSpPr txBox="1">
            <a:spLocks noChangeArrowheads="1"/>
          </p:cNvSpPr>
          <p:nvPr/>
        </p:nvSpPr>
        <p:spPr bwMode="auto">
          <a:xfrm rot="-10800000">
            <a:off x="2528888" y="1676400"/>
            <a:ext cx="396875"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r">
              <a:spcBef>
                <a:spcPct val="50000"/>
              </a:spcBef>
            </a:pPr>
            <a:r>
              <a:rPr lang="en-US" sz="1400" b="1">
                <a:latin typeface="Arial" charset="0"/>
                <a:cs typeface="Times New Roman" pitchFamily="18" charset="0"/>
              </a:rPr>
              <a:t>Chalcedon</a:t>
            </a:r>
          </a:p>
        </p:txBody>
      </p:sp>
      <p:sp>
        <p:nvSpPr>
          <p:cNvPr id="110602" name="Text Box 10"/>
          <p:cNvSpPr txBox="1">
            <a:spLocks noChangeArrowheads="1"/>
          </p:cNvSpPr>
          <p:nvPr/>
        </p:nvSpPr>
        <p:spPr bwMode="auto">
          <a:xfrm rot="1229878">
            <a:off x="2879725" y="1874838"/>
            <a:ext cx="1268413"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Arial" charset="0"/>
                <a:cs typeface="Times New Roman" pitchFamily="18" charset="0"/>
              </a:rPr>
              <a:t>Chalcedonic</a:t>
            </a:r>
          </a:p>
        </p:txBody>
      </p:sp>
      <p:sp>
        <p:nvSpPr>
          <p:cNvPr id="110603" name="Text Box 11"/>
          <p:cNvSpPr txBox="1">
            <a:spLocks noChangeArrowheads="1"/>
          </p:cNvSpPr>
          <p:nvPr/>
        </p:nvSpPr>
        <p:spPr bwMode="auto">
          <a:xfrm>
            <a:off x="3200400" y="914400"/>
            <a:ext cx="5029200" cy="5175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Arial" charset="0"/>
                <a:cs typeface="Times New Roman" pitchFamily="18" charset="0"/>
              </a:rPr>
              <a:t>Oriental Orthodox Church (Coptic, Ethiopian, Antioch, Armenian, Indian,…)</a:t>
            </a:r>
          </a:p>
        </p:txBody>
      </p:sp>
      <p:sp>
        <p:nvSpPr>
          <p:cNvPr id="110604" name="Text Box 12"/>
          <p:cNvSpPr txBox="1">
            <a:spLocks noChangeArrowheads="1"/>
          </p:cNvSpPr>
          <p:nvPr/>
        </p:nvSpPr>
        <p:spPr bwMode="auto">
          <a:xfrm>
            <a:off x="4572000" y="1600200"/>
            <a:ext cx="4191000" cy="5175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Arial" charset="0"/>
                <a:cs typeface="Times New Roman" pitchFamily="18" charset="0"/>
              </a:rPr>
              <a:t>Eastern Orthodox Churches (Constantinople, Greece, Russia,…)</a:t>
            </a:r>
          </a:p>
        </p:txBody>
      </p:sp>
      <p:sp>
        <p:nvSpPr>
          <p:cNvPr id="110605" name="Text Box 13"/>
          <p:cNvSpPr txBox="1">
            <a:spLocks noChangeArrowheads="1"/>
          </p:cNvSpPr>
          <p:nvPr/>
        </p:nvSpPr>
        <p:spPr bwMode="auto">
          <a:xfrm rot="10706717">
            <a:off x="611188" y="989013"/>
            <a:ext cx="396875"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a:latin typeface="Arial" charset="0"/>
                <a:cs typeface="Times New Roman" pitchFamily="18" charset="0"/>
              </a:rPr>
              <a:t>33</a:t>
            </a:r>
          </a:p>
        </p:txBody>
      </p:sp>
      <p:sp>
        <p:nvSpPr>
          <p:cNvPr id="110606" name="Text Box 14"/>
          <p:cNvSpPr txBox="1">
            <a:spLocks noChangeArrowheads="1"/>
          </p:cNvSpPr>
          <p:nvPr/>
        </p:nvSpPr>
        <p:spPr bwMode="auto">
          <a:xfrm rot="10706717">
            <a:off x="1060450" y="762000"/>
            <a:ext cx="396875" cy="603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a:latin typeface="Arial" charset="0"/>
                <a:cs typeface="Times New Roman" pitchFamily="18" charset="0"/>
              </a:rPr>
              <a:t>325</a:t>
            </a:r>
          </a:p>
        </p:txBody>
      </p:sp>
      <p:sp>
        <p:nvSpPr>
          <p:cNvPr id="110607" name="Text Box 15"/>
          <p:cNvSpPr txBox="1">
            <a:spLocks noChangeArrowheads="1"/>
          </p:cNvSpPr>
          <p:nvPr/>
        </p:nvSpPr>
        <p:spPr bwMode="auto">
          <a:xfrm rot="10706717">
            <a:off x="1608138" y="609600"/>
            <a:ext cx="396875" cy="7556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a:latin typeface="Arial" charset="0"/>
                <a:cs typeface="Times New Roman" pitchFamily="18" charset="0"/>
              </a:rPr>
              <a:t>381</a:t>
            </a:r>
          </a:p>
        </p:txBody>
      </p:sp>
      <p:sp>
        <p:nvSpPr>
          <p:cNvPr id="110608" name="Text Box 16"/>
          <p:cNvSpPr txBox="1">
            <a:spLocks noChangeArrowheads="1"/>
          </p:cNvSpPr>
          <p:nvPr/>
        </p:nvSpPr>
        <p:spPr bwMode="auto">
          <a:xfrm rot="10706717">
            <a:off x="2065338" y="536575"/>
            <a:ext cx="396875" cy="828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a:latin typeface="Arial" charset="0"/>
                <a:cs typeface="Times New Roman" pitchFamily="18" charset="0"/>
              </a:rPr>
              <a:t>431</a:t>
            </a:r>
          </a:p>
        </p:txBody>
      </p:sp>
      <p:sp>
        <p:nvSpPr>
          <p:cNvPr id="110609" name="Text Box 17"/>
          <p:cNvSpPr txBox="1">
            <a:spLocks noChangeArrowheads="1"/>
          </p:cNvSpPr>
          <p:nvPr/>
        </p:nvSpPr>
        <p:spPr bwMode="auto">
          <a:xfrm rot="10706717">
            <a:off x="2506663" y="457200"/>
            <a:ext cx="396875" cy="9080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a:latin typeface="Arial" charset="0"/>
                <a:cs typeface="Times New Roman" pitchFamily="18" charset="0"/>
              </a:rPr>
              <a:t>451</a:t>
            </a:r>
          </a:p>
        </p:txBody>
      </p:sp>
      <p:sp>
        <p:nvSpPr>
          <p:cNvPr id="110610" name="Text Box 18"/>
          <p:cNvSpPr txBox="1">
            <a:spLocks noChangeArrowheads="1"/>
          </p:cNvSpPr>
          <p:nvPr/>
        </p:nvSpPr>
        <p:spPr bwMode="auto">
          <a:xfrm rot="10852047">
            <a:off x="3979863" y="1444625"/>
            <a:ext cx="396875" cy="685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1054</a:t>
            </a:r>
          </a:p>
        </p:txBody>
      </p:sp>
      <p:sp>
        <p:nvSpPr>
          <p:cNvPr id="110611" name="Line 19"/>
          <p:cNvSpPr>
            <a:spLocks noChangeShapeType="1"/>
          </p:cNvSpPr>
          <p:nvPr/>
        </p:nvSpPr>
        <p:spPr bwMode="auto">
          <a:xfrm>
            <a:off x="2667000" y="1524000"/>
            <a:ext cx="152400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12" name="Line 20"/>
          <p:cNvSpPr>
            <a:spLocks noChangeShapeType="1"/>
          </p:cNvSpPr>
          <p:nvPr/>
        </p:nvSpPr>
        <p:spPr bwMode="auto">
          <a:xfrm>
            <a:off x="4191000" y="2133600"/>
            <a:ext cx="411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13" name="Text Box 21"/>
          <p:cNvSpPr txBox="1">
            <a:spLocks noChangeArrowheads="1"/>
          </p:cNvSpPr>
          <p:nvPr/>
        </p:nvSpPr>
        <p:spPr bwMode="auto">
          <a:xfrm rot="2783515">
            <a:off x="4216400" y="2439988"/>
            <a:ext cx="9747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1">
                <a:latin typeface="Arial" charset="0"/>
                <a:cs typeface="Times New Roman" pitchFamily="18" charset="0"/>
              </a:rPr>
              <a:t>Catholics (Rome)</a:t>
            </a:r>
          </a:p>
        </p:txBody>
      </p:sp>
      <p:sp>
        <p:nvSpPr>
          <p:cNvPr id="110614" name="Line 22"/>
          <p:cNvSpPr>
            <a:spLocks noChangeShapeType="1"/>
          </p:cNvSpPr>
          <p:nvPr/>
        </p:nvSpPr>
        <p:spPr bwMode="auto">
          <a:xfrm>
            <a:off x="4191000" y="2133600"/>
            <a:ext cx="0" cy="914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15" name="Text Box 23"/>
          <p:cNvSpPr txBox="1">
            <a:spLocks noChangeArrowheads="1"/>
          </p:cNvSpPr>
          <p:nvPr/>
        </p:nvSpPr>
        <p:spPr bwMode="auto">
          <a:xfrm rot="-10787306">
            <a:off x="3744913" y="2817813"/>
            <a:ext cx="396875"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solidFill>
                  <a:srgbClr val="FFFF00"/>
                </a:solidFill>
                <a:latin typeface="Arial" charset="0"/>
                <a:cs typeface="Times New Roman" pitchFamily="18" charset="0"/>
              </a:rPr>
              <a:t>Filioque</a:t>
            </a:r>
          </a:p>
        </p:txBody>
      </p:sp>
      <p:sp>
        <p:nvSpPr>
          <p:cNvPr id="110616" name="Line 24"/>
          <p:cNvSpPr>
            <a:spLocks noChangeShapeType="1"/>
          </p:cNvSpPr>
          <p:nvPr/>
        </p:nvSpPr>
        <p:spPr bwMode="auto">
          <a:xfrm>
            <a:off x="4191000" y="2133600"/>
            <a:ext cx="2362200" cy="266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17" name="Line 25"/>
          <p:cNvSpPr>
            <a:spLocks noChangeShapeType="1"/>
          </p:cNvSpPr>
          <p:nvPr/>
        </p:nvSpPr>
        <p:spPr bwMode="auto">
          <a:xfrm>
            <a:off x="5181600" y="3276600"/>
            <a:ext cx="0" cy="13716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18" name="Line 26"/>
          <p:cNvSpPr>
            <a:spLocks noChangeShapeType="1"/>
          </p:cNvSpPr>
          <p:nvPr/>
        </p:nvSpPr>
        <p:spPr bwMode="auto">
          <a:xfrm flipV="1">
            <a:off x="5181600" y="2286000"/>
            <a:ext cx="373380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19" name="Text Box 27"/>
          <p:cNvSpPr txBox="1">
            <a:spLocks noChangeArrowheads="1"/>
          </p:cNvSpPr>
          <p:nvPr/>
        </p:nvSpPr>
        <p:spPr bwMode="auto">
          <a:xfrm rot="-919254">
            <a:off x="5294313" y="2438400"/>
            <a:ext cx="3273425"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Arial" charset="0"/>
                <a:cs typeface="Times New Roman" pitchFamily="18" charset="0"/>
              </a:rPr>
              <a:t>Protestants (Lutheran, Baptist,…)</a:t>
            </a:r>
          </a:p>
        </p:txBody>
      </p:sp>
      <p:sp>
        <p:nvSpPr>
          <p:cNvPr id="110620" name="Line 28"/>
          <p:cNvSpPr>
            <a:spLocks noChangeShapeType="1"/>
          </p:cNvSpPr>
          <p:nvPr/>
        </p:nvSpPr>
        <p:spPr bwMode="auto">
          <a:xfrm rot="234246">
            <a:off x="7924800" y="2544763"/>
            <a:ext cx="457200" cy="13716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21" name="Text Box 29"/>
          <p:cNvSpPr txBox="1">
            <a:spLocks noChangeArrowheads="1"/>
          </p:cNvSpPr>
          <p:nvPr/>
        </p:nvSpPr>
        <p:spPr bwMode="auto">
          <a:xfrm rot="-913160">
            <a:off x="8234363" y="2452688"/>
            <a:ext cx="396875" cy="1927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Jehovah's Witness</a:t>
            </a:r>
          </a:p>
        </p:txBody>
      </p:sp>
      <p:sp>
        <p:nvSpPr>
          <p:cNvPr id="110622" name="Text Box 30"/>
          <p:cNvSpPr txBox="1">
            <a:spLocks noChangeArrowheads="1"/>
          </p:cNvSpPr>
          <p:nvPr/>
        </p:nvSpPr>
        <p:spPr bwMode="auto">
          <a:xfrm rot="-912232">
            <a:off x="7604125" y="2863850"/>
            <a:ext cx="396875" cy="12509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Adventist</a:t>
            </a:r>
          </a:p>
        </p:txBody>
      </p:sp>
      <p:sp>
        <p:nvSpPr>
          <p:cNvPr id="110623" name="Line 31"/>
          <p:cNvSpPr>
            <a:spLocks noChangeShapeType="1"/>
          </p:cNvSpPr>
          <p:nvPr/>
        </p:nvSpPr>
        <p:spPr bwMode="auto">
          <a:xfrm rot="234246">
            <a:off x="7315200" y="2773363"/>
            <a:ext cx="457200" cy="13716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24" name="Line 32"/>
          <p:cNvSpPr>
            <a:spLocks noChangeShapeType="1"/>
          </p:cNvSpPr>
          <p:nvPr/>
        </p:nvSpPr>
        <p:spPr bwMode="auto">
          <a:xfrm rot="234246">
            <a:off x="6705600" y="2925763"/>
            <a:ext cx="457200" cy="13716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25" name="Text Box 33"/>
          <p:cNvSpPr txBox="1">
            <a:spLocks noChangeArrowheads="1"/>
          </p:cNvSpPr>
          <p:nvPr/>
        </p:nvSpPr>
        <p:spPr bwMode="auto">
          <a:xfrm rot="-912232">
            <a:off x="7070725" y="3016250"/>
            <a:ext cx="396875" cy="12509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Mormons</a:t>
            </a:r>
          </a:p>
        </p:txBody>
      </p:sp>
      <p:sp>
        <p:nvSpPr>
          <p:cNvPr id="110626" name="AutoShape 34"/>
          <p:cNvSpPr>
            <a:spLocks/>
          </p:cNvSpPr>
          <p:nvPr/>
        </p:nvSpPr>
        <p:spPr bwMode="auto">
          <a:xfrm rot="4293004">
            <a:off x="7772400" y="3459163"/>
            <a:ext cx="533400" cy="1752600"/>
          </a:xfrm>
          <a:prstGeom prst="rightBrace">
            <a:avLst>
              <a:gd name="adj1" fmla="val 27381"/>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27" name="Text Box 35"/>
          <p:cNvSpPr txBox="1">
            <a:spLocks noChangeArrowheads="1"/>
          </p:cNvSpPr>
          <p:nvPr/>
        </p:nvSpPr>
        <p:spPr bwMode="auto">
          <a:xfrm rot="-692584">
            <a:off x="7921625" y="4610100"/>
            <a:ext cx="890588"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Arial" charset="0"/>
                <a:cs typeface="Times New Roman" pitchFamily="18" charset="0"/>
              </a:rPr>
              <a:t>Cults</a:t>
            </a:r>
          </a:p>
        </p:txBody>
      </p:sp>
      <p:sp>
        <p:nvSpPr>
          <p:cNvPr id="110628" name="Text Box 36"/>
          <p:cNvSpPr txBox="1">
            <a:spLocks noChangeArrowheads="1"/>
          </p:cNvSpPr>
          <p:nvPr/>
        </p:nvSpPr>
        <p:spPr bwMode="auto">
          <a:xfrm rot="-10800000">
            <a:off x="4737100" y="3505200"/>
            <a:ext cx="396875" cy="1295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gn="r">
              <a:spcBef>
                <a:spcPct val="50000"/>
              </a:spcBef>
            </a:pPr>
            <a:r>
              <a:rPr lang="en-US" sz="1400" b="1">
                <a:solidFill>
                  <a:srgbClr val="FFFF00"/>
                </a:solidFill>
                <a:latin typeface="Arial" charset="0"/>
                <a:cs typeface="Times New Roman" pitchFamily="18" charset="0"/>
              </a:rPr>
              <a:t>Reformation</a:t>
            </a:r>
          </a:p>
        </p:txBody>
      </p:sp>
      <p:sp>
        <p:nvSpPr>
          <p:cNvPr id="110629" name="Text Box 37"/>
          <p:cNvSpPr txBox="1">
            <a:spLocks noChangeArrowheads="1"/>
          </p:cNvSpPr>
          <p:nvPr/>
        </p:nvSpPr>
        <p:spPr bwMode="auto">
          <a:xfrm rot="2942628">
            <a:off x="5972969" y="4345782"/>
            <a:ext cx="1150937"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400" b="1">
                <a:latin typeface="Arial" charset="0"/>
                <a:cs typeface="Times New Roman" pitchFamily="18" charset="0"/>
              </a:rPr>
              <a:t>Catholics</a:t>
            </a:r>
          </a:p>
        </p:txBody>
      </p:sp>
      <p:sp>
        <p:nvSpPr>
          <p:cNvPr id="110630" name="Line 38"/>
          <p:cNvSpPr>
            <a:spLocks noChangeShapeType="1"/>
          </p:cNvSpPr>
          <p:nvPr/>
        </p:nvSpPr>
        <p:spPr bwMode="auto">
          <a:xfrm>
            <a:off x="5715000" y="3886200"/>
            <a:ext cx="53340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631" name="Text Box 39"/>
          <p:cNvSpPr txBox="1">
            <a:spLocks noChangeArrowheads="1"/>
          </p:cNvSpPr>
          <p:nvPr/>
        </p:nvSpPr>
        <p:spPr bwMode="auto">
          <a:xfrm rot="-968143">
            <a:off x="6080125" y="4241800"/>
            <a:ext cx="396875" cy="1752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Church of England</a:t>
            </a:r>
          </a:p>
        </p:txBody>
      </p:sp>
      <p:sp>
        <p:nvSpPr>
          <p:cNvPr id="110632" name="Text Box 40"/>
          <p:cNvSpPr txBox="1">
            <a:spLocks noChangeArrowheads="1"/>
          </p:cNvSpPr>
          <p:nvPr/>
        </p:nvSpPr>
        <p:spPr bwMode="auto">
          <a:xfrm rot="-760958">
            <a:off x="5410200" y="4405313"/>
            <a:ext cx="609600" cy="23764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en-US" sz="1400" b="1">
                <a:latin typeface="Arial" charset="0"/>
                <a:cs typeface="Times New Roman" pitchFamily="18" charset="0"/>
              </a:rPr>
              <a:t>(Anglican, Episcopal, United,…)</a:t>
            </a:r>
          </a:p>
        </p:txBody>
      </p:sp>
      <p:sp>
        <p:nvSpPr>
          <p:cNvPr id="110633" name="Text Box 41"/>
          <p:cNvSpPr txBox="1">
            <a:spLocks noChangeArrowheads="1"/>
          </p:cNvSpPr>
          <p:nvPr/>
        </p:nvSpPr>
        <p:spPr bwMode="auto">
          <a:xfrm>
            <a:off x="457200" y="4800600"/>
            <a:ext cx="4343400" cy="549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500">
                <a:latin typeface="Arial" charset="0"/>
                <a:cs typeface="Times New Roman" pitchFamily="18" charset="0"/>
              </a:rPr>
              <a:t>Fig. (1): Time Line History of Church Denominations</a:t>
            </a:r>
          </a:p>
        </p:txBody>
      </p:sp>
    </p:spTree>
    <p:extLst>
      <p:ext uri="{BB962C8B-B14F-4D97-AF65-F5344CB8AC3E}">
        <p14:creationId xmlns:p14="http://schemas.microsoft.com/office/powerpoint/2010/main" val="34162082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0605"/>
                                        </p:tgtEl>
                                        <p:attrNameLst>
                                          <p:attrName>style.visibility</p:attrName>
                                        </p:attrNameLst>
                                      </p:cBhvr>
                                      <p:to>
                                        <p:strVal val="visible"/>
                                      </p:to>
                                    </p:set>
                                    <p:animEffect transition="in" filter="slide(fromBottom)">
                                      <p:cBhvr>
                                        <p:cTn id="7" dur="500"/>
                                        <p:tgtEl>
                                          <p:spTgt spid="1106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10597"/>
                                        </p:tgtEl>
                                        <p:attrNameLst>
                                          <p:attrName>style.visibility</p:attrName>
                                        </p:attrNameLst>
                                      </p:cBhvr>
                                      <p:to>
                                        <p:strVal val="visible"/>
                                      </p:to>
                                    </p:set>
                                    <p:animEffect transition="in" filter="slide(fromBottom)">
                                      <p:cBhvr>
                                        <p:cTn id="12" dur="500"/>
                                        <p:tgtEl>
                                          <p:spTgt spid="1105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0606"/>
                                        </p:tgtEl>
                                        <p:attrNameLst>
                                          <p:attrName>style.visibility</p:attrName>
                                        </p:attrNameLst>
                                      </p:cBhvr>
                                      <p:to>
                                        <p:strVal val="visible"/>
                                      </p:to>
                                    </p:set>
                                    <p:animEffect transition="in" filter="slide(fromBottom)">
                                      <p:cBhvr>
                                        <p:cTn id="17" dur="500"/>
                                        <p:tgtEl>
                                          <p:spTgt spid="1106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10598"/>
                                        </p:tgtEl>
                                        <p:attrNameLst>
                                          <p:attrName>style.visibility</p:attrName>
                                        </p:attrNameLst>
                                      </p:cBhvr>
                                      <p:to>
                                        <p:strVal val="visible"/>
                                      </p:to>
                                    </p:set>
                                    <p:animEffect transition="in" filter="slide(fromBottom)">
                                      <p:cBhvr>
                                        <p:cTn id="22" dur="500"/>
                                        <p:tgtEl>
                                          <p:spTgt spid="1105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10599"/>
                                        </p:tgtEl>
                                        <p:attrNameLst>
                                          <p:attrName>style.visibility</p:attrName>
                                        </p:attrNameLst>
                                      </p:cBhvr>
                                      <p:to>
                                        <p:strVal val="visible"/>
                                      </p:to>
                                    </p:set>
                                    <p:animEffect transition="in" filter="slide(fromBottom)">
                                      <p:cBhvr>
                                        <p:cTn id="27" dur="500"/>
                                        <p:tgtEl>
                                          <p:spTgt spid="11059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10607"/>
                                        </p:tgtEl>
                                        <p:attrNameLst>
                                          <p:attrName>style.visibility</p:attrName>
                                        </p:attrNameLst>
                                      </p:cBhvr>
                                      <p:to>
                                        <p:strVal val="visible"/>
                                      </p:to>
                                    </p:set>
                                    <p:animEffect transition="in" filter="slide(fromBottom)">
                                      <p:cBhvr>
                                        <p:cTn id="32" dur="500"/>
                                        <p:tgtEl>
                                          <p:spTgt spid="11060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10608"/>
                                        </p:tgtEl>
                                        <p:attrNameLst>
                                          <p:attrName>style.visibility</p:attrName>
                                        </p:attrNameLst>
                                      </p:cBhvr>
                                      <p:to>
                                        <p:strVal val="visible"/>
                                      </p:to>
                                    </p:set>
                                    <p:animEffect transition="in" filter="slide(fromBottom)">
                                      <p:cBhvr>
                                        <p:cTn id="37" dur="500"/>
                                        <p:tgtEl>
                                          <p:spTgt spid="11060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110600"/>
                                        </p:tgtEl>
                                        <p:attrNameLst>
                                          <p:attrName>style.visibility</p:attrName>
                                        </p:attrNameLst>
                                      </p:cBhvr>
                                      <p:to>
                                        <p:strVal val="visible"/>
                                      </p:to>
                                    </p:set>
                                    <p:animEffect transition="in" filter="slide(fromBottom)">
                                      <p:cBhvr>
                                        <p:cTn id="42" dur="500"/>
                                        <p:tgtEl>
                                          <p:spTgt spid="11060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10609"/>
                                        </p:tgtEl>
                                        <p:attrNameLst>
                                          <p:attrName>style.visibility</p:attrName>
                                        </p:attrNameLst>
                                      </p:cBhvr>
                                      <p:to>
                                        <p:strVal val="visible"/>
                                      </p:to>
                                    </p:set>
                                    <p:animEffect transition="in" filter="slide(fromBottom)">
                                      <p:cBhvr>
                                        <p:cTn id="47" dur="500"/>
                                        <p:tgtEl>
                                          <p:spTgt spid="11060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110601"/>
                                        </p:tgtEl>
                                        <p:attrNameLst>
                                          <p:attrName>style.visibility</p:attrName>
                                        </p:attrNameLst>
                                      </p:cBhvr>
                                      <p:to>
                                        <p:strVal val="visible"/>
                                      </p:to>
                                    </p:set>
                                    <p:animEffect transition="in" filter="slide(fromBottom)">
                                      <p:cBhvr>
                                        <p:cTn id="52" dur="500"/>
                                        <p:tgtEl>
                                          <p:spTgt spid="11060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110603"/>
                                        </p:tgtEl>
                                        <p:attrNameLst>
                                          <p:attrName>style.visibility</p:attrName>
                                        </p:attrNameLst>
                                      </p:cBhvr>
                                      <p:to>
                                        <p:strVal val="visible"/>
                                      </p:to>
                                    </p:set>
                                    <p:animEffect transition="in" filter="slide(fromBottom)">
                                      <p:cBhvr>
                                        <p:cTn id="57" dur="500"/>
                                        <p:tgtEl>
                                          <p:spTgt spid="11060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110602"/>
                                        </p:tgtEl>
                                        <p:attrNameLst>
                                          <p:attrName>style.visibility</p:attrName>
                                        </p:attrNameLst>
                                      </p:cBhvr>
                                      <p:to>
                                        <p:strVal val="visible"/>
                                      </p:to>
                                    </p:set>
                                    <p:animEffect transition="in" filter="slide(fromBottom)">
                                      <p:cBhvr>
                                        <p:cTn id="62" dur="500"/>
                                        <p:tgtEl>
                                          <p:spTgt spid="11060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5" presetClass="entr" presetSubtype="0" fill="hold" grpId="0" nodeType="clickEffect">
                                  <p:stCondLst>
                                    <p:cond delay="0"/>
                                  </p:stCondLst>
                                  <p:childTnLst>
                                    <p:set>
                                      <p:cBhvr>
                                        <p:cTn id="66" dur="1" fill="hold">
                                          <p:stCondLst>
                                            <p:cond delay="0"/>
                                          </p:stCondLst>
                                        </p:cTn>
                                        <p:tgtEl>
                                          <p:spTgt spid="110610"/>
                                        </p:tgtEl>
                                        <p:attrNameLst>
                                          <p:attrName>style.visibility</p:attrName>
                                        </p:attrNameLst>
                                      </p:cBhvr>
                                      <p:to>
                                        <p:strVal val="visible"/>
                                      </p:to>
                                    </p:set>
                                    <p:anim calcmode="lin" valueType="num">
                                      <p:cBhvr>
                                        <p:cTn id="67" dur="1000" fill="hold"/>
                                        <p:tgtEl>
                                          <p:spTgt spid="110610"/>
                                        </p:tgtEl>
                                        <p:attrNameLst>
                                          <p:attrName>ppt_w</p:attrName>
                                        </p:attrNameLst>
                                      </p:cBhvr>
                                      <p:tavLst>
                                        <p:tav tm="0">
                                          <p:val>
                                            <p:strVal val="#ppt_w*0.70"/>
                                          </p:val>
                                        </p:tav>
                                        <p:tav tm="100000">
                                          <p:val>
                                            <p:strVal val="#ppt_w"/>
                                          </p:val>
                                        </p:tav>
                                      </p:tavLst>
                                    </p:anim>
                                    <p:anim calcmode="lin" valueType="num">
                                      <p:cBhvr>
                                        <p:cTn id="68" dur="1000" fill="hold"/>
                                        <p:tgtEl>
                                          <p:spTgt spid="110610"/>
                                        </p:tgtEl>
                                        <p:attrNameLst>
                                          <p:attrName>ppt_h</p:attrName>
                                        </p:attrNameLst>
                                      </p:cBhvr>
                                      <p:tavLst>
                                        <p:tav tm="0">
                                          <p:val>
                                            <p:strVal val="#ppt_h"/>
                                          </p:val>
                                        </p:tav>
                                        <p:tav tm="100000">
                                          <p:val>
                                            <p:strVal val="#ppt_h"/>
                                          </p:val>
                                        </p:tav>
                                      </p:tavLst>
                                    </p:anim>
                                    <p:animEffect transition="in" filter="fade">
                                      <p:cBhvr>
                                        <p:cTn id="69" dur="1000"/>
                                        <p:tgtEl>
                                          <p:spTgt spid="110610"/>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5" presetClass="entr" presetSubtype="0" fill="hold" grpId="0" nodeType="clickEffect">
                                  <p:stCondLst>
                                    <p:cond delay="0"/>
                                  </p:stCondLst>
                                  <p:childTnLst>
                                    <p:set>
                                      <p:cBhvr>
                                        <p:cTn id="73" dur="1" fill="hold">
                                          <p:stCondLst>
                                            <p:cond delay="0"/>
                                          </p:stCondLst>
                                        </p:cTn>
                                        <p:tgtEl>
                                          <p:spTgt spid="110615"/>
                                        </p:tgtEl>
                                        <p:attrNameLst>
                                          <p:attrName>style.visibility</p:attrName>
                                        </p:attrNameLst>
                                      </p:cBhvr>
                                      <p:to>
                                        <p:strVal val="visible"/>
                                      </p:to>
                                    </p:set>
                                    <p:anim calcmode="lin" valueType="num">
                                      <p:cBhvr>
                                        <p:cTn id="74" dur="1000" fill="hold"/>
                                        <p:tgtEl>
                                          <p:spTgt spid="110615"/>
                                        </p:tgtEl>
                                        <p:attrNameLst>
                                          <p:attrName>ppt_w</p:attrName>
                                        </p:attrNameLst>
                                      </p:cBhvr>
                                      <p:tavLst>
                                        <p:tav tm="0">
                                          <p:val>
                                            <p:strVal val="#ppt_w*0.70"/>
                                          </p:val>
                                        </p:tav>
                                        <p:tav tm="100000">
                                          <p:val>
                                            <p:strVal val="#ppt_w"/>
                                          </p:val>
                                        </p:tav>
                                      </p:tavLst>
                                    </p:anim>
                                    <p:anim calcmode="lin" valueType="num">
                                      <p:cBhvr>
                                        <p:cTn id="75" dur="1000" fill="hold"/>
                                        <p:tgtEl>
                                          <p:spTgt spid="110615"/>
                                        </p:tgtEl>
                                        <p:attrNameLst>
                                          <p:attrName>ppt_h</p:attrName>
                                        </p:attrNameLst>
                                      </p:cBhvr>
                                      <p:tavLst>
                                        <p:tav tm="0">
                                          <p:val>
                                            <p:strVal val="#ppt_h"/>
                                          </p:val>
                                        </p:tav>
                                        <p:tav tm="100000">
                                          <p:val>
                                            <p:strVal val="#ppt_h"/>
                                          </p:val>
                                        </p:tav>
                                      </p:tavLst>
                                    </p:anim>
                                    <p:animEffect transition="in" filter="fade">
                                      <p:cBhvr>
                                        <p:cTn id="76" dur="1000"/>
                                        <p:tgtEl>
                                          <p:spTgt spid="11061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2" presetClass="entr" presetSubtype="4" fill="hold" grpId="0" nodeType="clickEffect">
                                  <p:stCondLst>
                                    <p:cond delay="0"/>
                                  </p:stCondLst>
                                  <p:childTnLst>
                                    <p:set>
                                      <p:cBhvr>
                                        <p:cTn id="80" dur="1" fill="hold">
                                          <p:stCondLst>
                                            <p:cond delay="0"/>
                                          </p:stCondLst>
                                        </p:cTn>
                                        <p:tgtEl>
                                          <p:spTgt spid="110604"/>
                                        </p:tgtEl>
                                        <p:attrNameLst>
                                          <p:attrName>style.visibility</p:attrName>
                                        </p:attrNameLst>
                                      </p:cBhvr>
                                      <p:to>
                                        <p:strVal val="visible"/>
                                      </p:to>
                                    </p:set>
                                    <p:animEffect transition="in" filter="slide(fromBottom)">
                                      <p:cBhvr>
                                        <p:cTn id="81" dur="500"/>
                                        <p:tgtEl>
                                          <p:spTgt spid="110604"/>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2" presetClass="entr" presetSubtype="4" fill="hold" grpId="0" nodeType="clickEffect">
                                  <p:stCondLst>
                                    <p:cond delay="0"/>
                                  </p:stCondLst>
                                  <p:childTnLst>
                                    <p:set>
                                      <p:cBhvr>
                                        <p:cTn id="85" dur="1" fill="hold">
                                          <p:stCondLst>
                                            <p:cond delay="0"/>
                                          </p:stCondLst>
                                        </p:cTn>
                                        <p:tgtEl>
                                          <p:spTgt spid="110613"/>
                                        </p:tgtEl>
                                        <p:attrNameLst>
                                          <p:attrName>style.visibility</p:attrName>
                                        </p:attrNameLst>
                                      </p:cBhvr>
                                      <p:to>
                                        <p:strVal val="visible"/>
                                      </p:to>
                                    </p:set>
                                    <p:animEffect transition="in" filter="slide(fromBottom)">
                                      <p:cBhvr>
                                        <p:cTn id="86" dur="500"/>
                                        <p:tgtEl>
                                          <p:spTgt spid="110613"/>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2" presetClass="entr" presetSubtype="4" fill="hold" grpId="0" nodeType="clickEffect">
                                  <p:stCondLst>
                                    <p:cond delay="0"/>
                                  </p:stCondLst>
                                  <p:childTnLst>
                                    <p:set>
                                      <p:cBhvr>
                                        <p:cTn id="90" dur="1" fill="hold">
                                          <p:stCondLst>
                                            <p:cond delay="0"/>
                                          </p:stCondLst>
                                        </p:cTn>
                                        <p:tgtEl>
                                          <p:spTgt spid="110595"/>
                                        </p:tgtEl>
                                        <p:attrNameLst>
                                          <p:attrName>style.visibility</p:attrName>
                                        </p:attrNameLst>
                                      </p:cBhvr>
                                      <p:to>
                                        <p:strVal val="visible"/>
                                      </p:to>
                                    </p:set>
                                    <p:animEffect transition="in" filter="slide(fromBottom)">
                                      <p:cBhvr>
                                        <p:cTn id="91" dur="500"/>
                                        <p:tgtEl>
                                          <p:spTgt spid="110595"/>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9" presetClass="entr" presetSubtype="0" fill="hold" grpId="0" nodeType="clickEffect">
                                  <p:stCondLst>
                                    <p:cond delay="0"/>
                                  </p:stCondLst>
                                  <p:childTnLst>
                                    <p:set>
                                      <p:cBhvr>
                                        <p:cTn id="95" dur="1" fill="hold">
                                          <p:stCondLst>
                                            <p:cond delay="0"/>
                                          </p:stCondLst>
                                        </p:cTn>
                                        <p:tgtEl>
                                          <p:spTgt spid="110628"/>
                                        </p:tgtEl>
                                        <p:attrNameLst>
                                          <p:attrName>style.visibility</p:attrName>
                                        </p:attrNameLst>
                                      </p:cBhvr>
                                      <p:to>
                                        <p:strVal val="visible"/>
                                      </p:to>
                                    </p:set>
                                    <p:animEffect transition="in" filter="dissolve">
                                      <p:cBhvr>
                                        <p:cTn id="96" dur="500"/>
                                        <p:tgtEl>
                                          <p:spTgt spid="110628"/>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9" presetClass="entr" presetSubtype="0" fill="hold" grpId="0" nodeType="clickEffect">
                                  <p:stCondLst>
                                    <p:cond delay="0"/>
                                  </p:stCondLst>
                                  <p:childTnLst>
                                    <p:set>
                                      <p:cBhvr>
                                        <p:cTn id="100" dur="1" fill="hold">
                                          <p:stCondLst>
                                            <p:cond delay="0"/>
                                          </p:stCondLst>
                                        </p:cTn>
                                        <p:tgtEl>
                                          <p:spTgt spid="110619"/>
                                        </p:tgtEl>
                                        <p:attrNameLst>
                                          <p:attrName>style.visibility</p:attrName>
                                        </p:attrNameLst>
                                      </p:cBhvr>
                                      <p:to>
                                        <p:strVal val="visible"/>
                                      </p:to>
                                    </p:set>
                                    <p:animEffect transition="in" filter="dissolve">
                                      <p:cBhvr>
                                        <p:cTn id="101" dur="500"/>
                                        <p:tgtEl>
                                          <p:spTgt spid="110619"/>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9" presetClass="entr" presetSubtype="0" fill="hold" grpId="0" nodeType="clickEffect">
                                  <p:stCondLst>
                                    <p:cond delay="0"/>
                                  </p:stCondLst>
                                  <p:childTnLst>
                                    <p:set>
                                      <p:cBhvr>
                                        <p:cTn id="105" dur="1" fill="hold">
                                          <p:stCondLst>
                                            <p:cond delay="0"/>
                                          </p:stCondLst>
                                        </p:cTn>
                                        <p:tgtEl>
                                          <p:spTgt spid="110629"/>
                                        </p:tgtEl>
                                        <p:attrNameLst>
                                          <p:attrName>style.visibility</p:attrName>
                                        </p:attrNameLst>
                                      </p:cBhvr>
                                      <p:to>
                                        <p:strVal val="visible"/>
                                      </p:to>
                                    </p:set>
                                    <p:animEffect transition="in" filter="dissolve">
                                      <p:cBhvr>
                                        <p:cTn id="106" dur="500"/>
                                        <p:tgtEl>
                                          <p:spTgt spid="110629"/>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2" presetClass="entr" presetSubtype="4" fill="hold" grpId="0" nodeType="clickEffect">
                                  <p:stCondLst>
                                    <p:cond delay="0"/>
                                  </p:stCondLst>
                                  <p:childTnLst>
                                    <p:set>
                                      <p:cBhvr>
                                        <p:cTn id="110" dur="1" fill="hold">
                                          <p:stCondLst>
                                            <p:cond delay="0"/>
                                          </p:stCondLst>
                                        </p:cTn>
                                        <p:tgtEl>
                                          <p:spTgt spid="110625"/>
                                        </p:tgtEl>
                                        <p:attrNameLst>
                                          <p:attrName>style.visibility</p:attrName>
                                        </p:attrNameLst>
                                      </p:cBhvr>
                                      <p:to>
                                        <p:strVal val="visible"/>
                                      </p:to>
                                    </p:set>
                                    <p:animEffect transition="in" filter="slide(fromBottom)">
                                      <p:cBhvr>
                                        <p:cTn id="111" dur="500"/>
                                        <p:tgtEl>
                                          <p:spTgt spid="110625"/>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2" presetClass="entr" presetSubtype="4" fill="hold" grpId="0" nodeType="clickEffect">
                                  <p:stCondLst>
                                    <p:cond delay="0"/>
                                  </p:stCondLst>
                                  <p:childTnLst>
                                    <p:set>
                                      <p:cBhvr>
                                        <p:cTn id="115" dur="1" fill="hold">
                                          <p:stCondLst>
                                            <p:cond delay="0"/>
                                          </p:stCondLst>
                                        </p:cTn>
                                        <p:tgtEl>
                                          <p:spTgt spid="110622"/>
                                        </p:tgtEl>
                                        <p:attrNameLst>
                                          <p:attrName>style.visibility</p:attrName>
                                        </p:attrNameLst>
                                      </p:cBhvr>
                                      <p:to>
                                        <p:strVal val="visible"/>
                                      </p:to>
                                    </p:set>
                                    <p:animEffect transition="in" filter="slide(fromBottom)">
                                      <p:cBhvr>
                                        <p:cTn id="116" dur="500"/>
                                        <p:tgtEl>
                                          <p:spTgt spid="110622"/>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9" presetClass="entr" presetSubtype="0" fill="hold" grpId="0" nodeType="clickEffect">
                                  <p:stCondLst>
                                    <p:cond delay="0"/>
                                  </p:stCondLst>
                                  <p:childTnLst>
                                    <p:set>
                                      <p:cBhvr>
                                        <p:cTn id="120" dur="1" fill="hold">
                                          <p:stCondLst>
                                            <p:cond delay="0"/>
                                          </p:stCondLst>
                                        </p:cTn>
                                        <p:tgtEl>
                                          <p:spTgt spid="110621"/>
                                        </p:tgtEl>
                                        <p:attrNameLst>
                                          <p:attrName>style.visibility</p:attrName>
                                        </p:attrNameLst>
                                      </p:cBhvr>
                                      <p:to>
                                        <p:strVal val="visible"/>
                                      </p:to>
                                    </p:set>
                                    <p:animEffect transition="in" filter="dissolve">
                                      <p:cBhvr>
                                        <p:cTn id="121" dur="500"/>
                                        <p:tgtEl>
                                          <p:spTgt spid="110621"/>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2" presetClass="entr" presetSubtype="4" fill="hold" grpId="0" nodeType="clickEffect">
                                  <p:stCondLst>
                                    <p:cond delay="0"/>
                                  </p:stCondLst>
                                  <p:childTnLst>
                                    <p:set>
                                      <p:cBhvr>
                                        <p:cTn id="125" dur="1" fill="hold">
                                          <p:stCondLst>
                                            <p:cond delay="0"/>
                                          </p:stCondLst>
                                        </p:cTn>
                                        <p:tgtEl>
                                          <p:spTgt spid="110627"/>
                                        </p:tgtEl>
                                        <p:attrNameLst>
                                          <p:attrName>style.visibility</p:attrName>
                                        </p:attrNameLst>
                                      </p:cBhvr>
                                      <p:to>
                                        <p:strVal val="visible"/>
                                      </p:to>
                                    </p:set>
                                    <p:animEffect transition="in" filter="slide(fromBottom)">
                                      <p:cBhvr>
                                        <p:cTn id="126" dur="500"/>
                                        <p:tgtEl>
                                          <p:spTgt spid="110627"/>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9" presetClass="entr" presetSubtype="0" fill="hold" grpId="0" nodeType="clickEffect">
                                  <p:stCondLst>
                                    <p:cond delay="0"/>
                                  </p:stCondLst>
                                  <p:childTnLst>
                                    <p:set>
                                      <p:cBhvr>
                                        <p:cTn id="130" dur="1" fill="hold">
                                          <p:stCondLst>
                                            <p:cond delay="0"/>
                                          </p:stCondLst>
                                        </p:cTn>
                                        <p:tgtEl>
                                          <p:spTgt spid="110594"/>
                                        </p:tgtEl>
                                        <p:attrNameLst>
                                          <p:attrName>style.visibility</p:attrName>
                                        </p:attrNameLst>
                                      </p:cBhvr>
                                      <p:to>
                                        <p:strVal val="visible"/>
                                      </p:to>
                                    </p:set>
                                    <p:animEffect transition="in" filter="dissolve">
                                      <p:cBhvr>
                                        <p:cTn id="131" dur="500"/>
                                        <p:tgtEl>
                                          <p:spTgt spid="110594"/>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2" presetClass="entr" presetSubtype="4" fill="hold" grpId="0" nodeType="clickEffect">
                                  <p:stCondLst>
                                    <p:cond delay="0"/>
                                  </p:stCondLst>
                                  <p:childTnLst>
                                    <p:set>
                                      <p:cBhvr>
                                        <p:cTn id="135" dur="1" fill="hold">
                                          <p:stCondLst>
                                            <p:cond delay="0"/>
                                          </p:stCondLst>
                                        </p:cTn>
                                        <p:tgtEl>
                                          <p:spTgt spid="110631"/>
                                        </p:tgtEl>
                                        <p:attrNameLst>
                                          <p:attrName>style.visibility</p:attrName>
                                        </p:attrNameLst>
                                      </p:cBhvr>
                                      <p:to>
                                        <p:strVal val="visible"/>
                                      </p:to>
                                    </p:set>
                                    <p:animEffect transition="in" filter="slide(fromBottom)">
                                      <p:cBhvr>
                                        <p:cTn id="136" dur="500"/>
                                        <p:tgtEl>
                                          <p:spTgt spid="110631"/>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2" presetClass="entr" presetSubtype="4" fill="hold" grpId="0" nodeType="clickEffect">
                                  <p:stCondLst>
                                    <p:cond delay="0"/>
                                  </p:stCondLst>
                                  <p:childTnLst>
                                    <p:set>
                                      <p:cBhvr>
                                        <p:cTn id="140" dur="1" fill="hold">
                                          <p:stCondLst>
                                            <p:cond delay="0"/>
                                          </p:stCondLst>
                                        </p:cTn>
                                        <p:tgtEl>
                                          <p:spTgt spid="110632"/>
                                        </p:tgtEl>
                                        <p:attrNameLst>
                                          <p:attrName>style.visibility</p:attrName>
                                        </p:attrNameLst>
                                      </p:cBhvr>
                                      <p:to>
                                        <p:strVal val="visible"/>
                                      </p:to>
                                    </p:set>
                                    <p:animEffect transition="in" filter="slide(fromBottom)">
                                      <p:cBhvr>
                                        <p:cTn id="141" dur="500"/>
                                        <p:tgtEl>
                                          <p:spTgt spid="110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nimBg="1"/>
      <p:bldP spid="110595" grpId="0" animBg="1"/>
      <p:bldP spid="110597" grpId="0" animBg="1"/>
      <p:bldP spid="110598" grpId="0" animBg="1"/>
      <p:bldP spid="110599" grpId="0" animBg="1"/>
      <p:bldP spid="110600" grpId="0" animBg="1"/>
      <p:bldP spid="110601" grpId="0" animBg="1"/>
      <p:bldP spid="110602" grpId="0" animBg="1"/>
      <p:bldP spid="110603" grpId="0" animBg="1"/>
      <p:bldP spid="110604" grpId="0" animBg="1"/>
      <p:bldP spid="110605" grpId="0" animBg="1"/>
      <p:bldP spid="110606" grpId="0" animBg="1"/>
      <p:bldP spid="110607" grpId="0" animBg="1"/>
      <p:bldP spid="110608" grpId="0" animBg="1"/>
      <p:bldP spid="110609" grpId="0" animBg="1"/>
      <p:bldP spid="110610" grpId="0" animBg="1"/>
      <p:bldP spid="110613" grpId="0" animBg="1"/>
      <p:bldP spid="110615" grpId="0" animBg="1"/>
      <p:bldP spid="110619" grpId="0" animBg="1"/>
      <p:bldP spid="110621" grpId="0" animBg="1"/>
      <p:bldP spid="110622" grpId="0" animBg="1"/>
      <p:bldP spid="110625" grpId="0" animBg="1"/>
      <p:bldP spid="110627" grpId="0" animBg="1"/>
      <p:bldP spid="110628" grpId="0" animBg="1"/>
      <p:bldP spid="110629" grpId="0" animBg="1"/>
      <p:bldP spid="110631" grpId="0" animBg="1"/>
      <p:bldP spid="1106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2464" y="1066800"/>
            <a:ext cx="7879081"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How Does the Bible</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 name="Rectangle 4"/>
          <p:cNvSpPr/>
          <p:nvPr/>
        </p:nvSpPr>
        <p:spPr>
          <a:xfrm>
            <a:off x="3048000" y="2286000"/>
            <a:ext cx="2723824"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Define</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6" name="Rectangle 5"/>
          <p:cNvSpPr/>
          <p:nvPr/>
        </p:nvSpPr>
        <p:spPr>
          <a:xfrm>
            <a:off x="2310805" y="3632537"/>
            <a:ext cx="4522393"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The Church</a:t>
            </a:r>
            <a:endParaRPr 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53682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
            </a:r>
            <a:br>
              <a:rPr lang="en-US" b="1" dirty="0" smtClean="0"/>
            </a:br>
            <a:r>
              <a:rPr lang="en-US" b="1" dirty="0"/>
              <a:t>T</a:t>
            </a:r>
            <a:r>
              <a:rPr lang="en-US" b="1" dirty="0" smtClean="0"/>
              <a:t>he </a:t>
            </a:r>
            <a:r>
              <a:rPr lang="en-US" b="1" dirty="0" smtClean="0"/>
              <a:t>Body of Christ</a:t>
            </a:r>
            <a:endParaRPr lang="en-US" b="1" dirty="0"/>
          </a:p>
        </p:txBody>
      </p:sp>
      <p:sp>
        <p:nvSpPr>
          <p:cNvPr id="3" name="Content Placeholder 2"/>
          <p:cNvSpPr>
            <a:spLocks noGrp="1"/>
          </p:cNvSpPr>
          <p:nvPr>
            <p:ph idx="1"/>
          </p:nvPr>
        </p:nvSpPr>
        <p:spPr>
          <a:xfrm>
            <a:off x="457200" y="1600201"/>
            <a:ext cx="4953000" cy="4495799"/>
          </a:xfrm>
        </p:spPr>
        <p:txBody>
          <a:bodyPr>
            <a:normAutofit/>
          </a:bodyPr>
          <a:lstStyle/>
          <a:p>
            <a:pPr>
              <a:lnSpc>
                <a:spcPct val="150000"/>
              </a:lnSpc>
            </a:pPr>
            <a:r>
              <a:rPr lang="en-US" sz="2000" dirty="0" smtClean="0"/>
              <a:t>“</a:t>
            </a:r>
            <a:r>
              <a:rPr lang="en-US" sz="2000" dirty="0"/>
              <a:t>And He put all things under His feet, and gave Him to be head over all things to the church, </a:t>
            </a:r>
            <a:r>
              <a:rPr lang="en-US" sz="2000" dirty="0" smtClean="0"/>
              <a:t>which </a:t>
            </a:r>
            <a:r>
              <a:rPr lang="en-US" sz="2000" dirty="0"/>
              <a:t>is His </a:t>
            </a:r>
            <a:r>
              <a:rPr lang="en-US" sz="2000" dirty="0" smtClean="0"/>
              <a:t>body” </a:t>
            </a:r>
            <a:r>
              <a:rPr lang="en-US" sz="2000" i="1" dirty="0" smtClean="0">
                <a:solidFill>
                  <a:srgbClr val="FFFF00"/>
                </a:solidFill>
              </a:rPr>
              <a:t>Ephesians 1:22 -23</a:t>
            </a:r>
          </a:p>
          <a:p>
            <a:pPr>
              <a:lnSpc>
                <a:spcPct val="150000"/>
              </a:lnSpc>
            </a:pPr>
            <a:r>
              <a:rPr lang="en-US" sz="2000" dirty="0" smtClean="0"/>
              <a:t>“</a:t>
            </a:r>
            <a:r>
              <a:rPr lang="en-US" sz="2000" dirty="0"/>
              <a:t>For we are members of His body, of His flesh and of His </a:t>
            </a:r>
            <a:r>
              <a:rPr lang="en-US" sz="2000" dirty="0" smtClean="0"/>
              <a:t>bones” </a:t>
            </a:r>
            <a:br>
              <a:rPr lang="en-US" sz="2000" dirty="0" smtClean="0"/>
            </a:br>
            <a:r>
              <a:rPr lang="en-US" sz="2000" i="1" dirty="0" smtClean="0">
                <a:solidFill>
                  <a:srgbClr val="FFFF00"/>
                </a:solidFill>
              </a:rPr>
              <a:t>Ephesians 5:30</a:t>
            </a:r>
            <a:endParaRPr lang="en-US" sz="2000" i="1" dirty="0">
              <a:solidFill>
                <a:srgbClr val="FFFF00"/>
              </a:solidFill>
            </a:endParaRPr>
          </a:p>
        </p:txBody>
      </p:sp>
      <p:pic>
        <p:nvPicPr>
          <p:cNvPr id="2050" name="Picture 2" descr="http://ubdavid.org/advanced/new-life3/graphics/17_jews-gentiles-one-bod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4191000"/>
            <a:ext cx="47625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361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(1)</a:t>
            </a:r>
            <a:endParaRPr lang="en-US" sz="2400" b="1" dirty="0"/>
          </a:p>
        </p:txBody>
      </p:sp>
      <p:sp>
        <p:nvSpPr>
          <p:cNvPr id="3" name="Content Placeholder 2"/>
          <p:cNvSpPr>
            <a:spLocks noGrp="1"/>
          </p:cNvSpPr>
          <p:nvPr>
            <p:ph idx="1"/>
          </p:nvPr>
        </p:nvSpPr>
        <p:spPr>
          <a:xfrm>
            <a:off x="457200" y="1600201"/>
            <a:ext cx="4953000" cy="4495799"/>
          </a:xfrm>
        </p:spPr>
        <p:txBody>
          <a:bodyPr>
            <a:noAutofit/>
          </a:bodyPr>
          <a:lstStyle/>
          <a:p>
            <a:pPr>
              <a:lnSpc>
                <a:spcPct val="150000"/>
              </a:lnSpc>
            </a:pPr>
            <a:r>
              <a:rPr lang="en-US" sz="2000" dirty="0" smtClean="0"/>
              <a:t>The creation of Adam reveals God’s purpose for humanity; to be always united.</a:t>
            </a:r>
          </a:p>
          <a:p>
            <a:pPr>
              <a:lnSpc>
                <a:spcPct val="150000"/>
              </a:lnSpc>
            </a:pPr>
            <a:r>
              <a:rPr lang="en-US" sz="2000" dirty="0" smtClean="0"/>
              <a:t>Adam understood this purpose at the beginning: “</a:t>
            </a:r>
            <a:r>
              <a:rPr lang="en-US" sz="2000" dirty="0"/>
              <a:t>And Adam said</a:t>
            </a:r>
            <a:r>
              <a:rPr lang="en-US" sz="2000" dirty="0" smtClean="0"/>
              <a:t>: “</a:t>
            </a:r>
            <a:r>
              <a:rPr lang="en-US" sz="2000" dirty="0"/>
              <a:t>This is now bone of my bones</a:t>
            </a:r>
            <a:br>
              <a:rPr lang="en-US" sz="2000" dirty="0"/>
            </a:br>
            <a:r>
              <a:rPr lang="en-US" sz="2000" dirty="0"/>
              <a:t>And flesh of my </a:t>
            </a:r>
            <a:r>
              <a:rPr lang="en-US" sz="2000" dirty="0" smtClean="0"/>
              <a:t>flesh” </a:t>
            </a:r>
            <a:r>
              <a:rPr lang="en-US" sz="2000" i="1" dirty="0" smtClean="0">
                <a:solidFill>
                  <a:srgbClr val="FFFF00"/>
                </a:solidFill>
              </a:rPr>
              <a:t>Genesis 2:23</a:t>
            </a:r>
            <a:endParaRPr lang="en-US" sz="2000" i="1" dirty="0">
              <a:solidFill>
                <a:srgbClr val="FFFF00"/>
              </a:solidFill>
            </a:endParaRPr>
          </a:p>
          <a:p>
            <a:pPr>
              <a:lnSpc>
                <a:spcPct val="150000"/>
              </a:lnSpc>
            </a:pPr>
            <a:endParaRPr lang="en-US" sz="2000" dirty="0"/>
          </a:p>
        </p:txBody>
      </p:sp>
      <p:pic>
        <p:nvPicPr>
          <p:cNvPr id="4098" name="Picture 2" descr="http://blogs.answersingenesis.org/blogs/creation-museum/files/2007/09/adam-eve-in-wa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0" y="2266949"/>
            <a:ext cx="2971800" cy="2228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893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(2)</a:t>
            </a:r>
            <a:endParaRPr lang="en-US" sz="2400" b="1" dirty="0"/>
          </a:p>
        </p:txBody>
      </p:sp>
      <p:sp>
        <p:nvSpPr>
          <p:cNvPr id="3" name="Content Placeholder 2"/>
          <p:cNvSpPr>
            <a:spLocks noGrp="1"/>
          </p:cNvSpPr>
          <p:nvPr>
            <p:ph idx="1"/>
          </p:nvPr>
        </p:nvSpPr>
        <p:spPr>
          <a:xfrm>
            <a:off x="457200" y="1600201"/>
            <a:ext cx="4953000" cy="4495799"/>
          </a:xfrm>
        </p:spPr>
        <p:txBody>
          <a:bodyPr>
            <a:noAutofit/>
          </a:bodyPr>
          <a:lstStyle/>
          <a:p>
            <a:pPr>
              <a:lnSpc>
                <a:spcPct val="150000"/>
              </a:lnSpc>
            </a:pPr>
            <a:r>
              <a:rPr lang="en-US" sz="2000" dirty="0" smtClean="0"/>
              <a:t>With the introduction of sin to the human nature, division started to find its way to us: “The </a:t>
            </a:r>
            <a:r>
              <a:rPr lang="en-US" sz="2000" dirty="0"/>
              <a:t>woman whom You gave </a:t>
            </a:r>
            <a:r>
              <a:rPr lang="en-US" sz="2000" i="1" dirty="0"/>
              <a:t>to be</a:t>
            </a:r>
            <a:r>
              <a:rPr lang="en-US" sz="2000" dirty="0"/>
              <a:t> with me, she gave me of the tree, and I </a:t>
            </a:r>
            <a:r>
              <a:rPr lang="en-US" sz="2000" dirty="0" smtClean="0"/>
              <a:t>ate” </a:t>
            </a:r>
            <a:r>
              <a:rPr lang="en-US" sz="2000" i="1" dirty="0" smtClean="0">
                <a:solidFill>
                  <a:srgbClr val="FFFF00"/>
                </a:solidFill>
              </a:rPr>
              <a:t>Genesis 3:12</a:t>
            </a:r>
          </a:p>
          <a:p>
            <a:pPr>
              <a:lnSpc>
                <a:spcPct val="150000"/>
              </a:lnSpc>
            </a:pPr>
            <a:r>
              <a:rPr lang="en-US" sz="2000" dirty="0" smtClean="0"/>
              <a:t>The scattering of the human race reached its ultimate at the tower of Babel</a:t>
            </a:r>
            <a:endParaRPr lang="en-US" sz="2000" dirty="0"/>
          </a:p>
          <a:p>
            <a:pPr>
              <a:lnSpc>
                <a:spcPct val="150000"/>
              </a:lnSpc>
            </a:pPr>
            <a:endParaRPr lang="en-US" sz="2000" dirty="0"/>
          </a:p>
        </p:txBody>
      </p:sp>
      <p:pic>
        <p:nvPicPr>
          <p:cNvPr id="5122" name="Picture 2" descr="http://www.ellenwhite.info/images/adam-eve-leav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905000"/>
            <a:ext cx="2895600" cy="348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496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(3)</a:t>
            </a:r>
            <a:endParaRPr lang="en-US" sz="2400" b="1" dirty="0"/>
          </a:p>
        </p:txBody>
      </p:sp>
      <p:sp>
        <p:nvSpPr>
          <p:cNvPr id="3" name="Content Placeholder 2"/>
          <p:cNvSpPr>
            <a:spLocks noGrp="1"/>
          </p:cNvSpPr>
          <p:nvPr>
            <p:ph idx="1"/>
          </p:nvPr>
        </p:nvSpPr>
        <p:spPr>
          <a:xfrm>
            <a:off x="457200" y="1600201"/>
            <a:ext cx="4953000" cy="4495799"/>
          </a:xfrm>
        </p:spPr>
        <p:txBody>
          <a:bodyPr>
            <a:noAutofit/>
          </a:bodyPr>
          <a:lstStyle/>
          <a:p>
            <a:pPr>
              <a:lnSpc>
                <a:spcPct val="150000"/>
              </a:lnSpc>
            </a:pPr>
            <a:r>
              <a:rPr lang="en-US" sz="2000" dirty="0" smtClean="0"/>
              <a:t>Christ is the second Adam, in whom humanity is restored once more to oneness: “</a:t>
            </a:r>
            <a:r>
              <a:rPr lang="en-US" sz="2000" dirty="0"/>
              <a:t>The first man Adam became a living being</a:t>
            </a:r>
            <a:r>
              <a:rPr lang="en-US" sz="2000" dirty="0" smtClean="0"/>
              <a:t>.”</a:t>
            </a:r>
            <a:r>
              <a:rPr lang="en-US" sz="2000" dirty="0"/>
              <a:t> The last Adam became a life-giving </a:t>
            </a:r>
            <a:r>
              <a:rPr lang="en-US" sz="2000" dirty="0" smtClean="0"/>
              <a:t>spirit” </a:t>
            </a:r>
            <a:br>
              <a:rPr lang="en-US" sz="2000" dirty="0" smtClean="0"/>
            </a:br>
            <a:r>
              <a:rPr lang="en-US" sz="2000" i="1" dirty="0" smtClean="0">
                <a:solidFill>
                  <a:srgbClr val="FFFF00"/>
                </a:solidFill>
              </a:rPr>
              <a:t>1 Corinthians 15:45 </a:t>
            </a:r>
          </a:p>
          <a:p>
            <a:pPr>
              <a:lnSpc>
                <a:spcPct val="150000"/>
              </a:lnSpc>
            </a:pPr>
            <a:r>
              <a:rPr lang="en-US" sz="2000" dirty="0" smtClean="0"/>
              <a:t>This fact explains clearly the Christian faith and what God intended for the Church to be. </a:t>
            </a:r>
            <a:endParaRPr lang="en-US" sz="2000" dirty="0"/>
          </a:p>
          <a:p>
            <a:pPr>
              <a:lnSpc>
                <a:spcPct val="150000"/>
              </a:lnSpc>
            </a:pPr>
            <a:endParaRPr lang="en-US" sz="2000" dirty="0"/>
          </a:p>
        </p:txBody>
      </p:sp>
      <p:pic>
        <p:nvPicPr>
          <p:cNvPr id="6146" name="Picture 2" descr="http://www.spreadjesus.org/img/THE-LAST-AD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286000"/>
            <a:ext cx="3486150" cy="2364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108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(4)</a:t>
            </a:r>
            <a:endParaRPr lang="en-US" sz="2400" b="1" dirty="0"/>
          </a:p>
        </p:txBody>
      </p:sp>
      <p:sp>
        <p:nvSpPr>
          <p:cNvPr id="3" name="Content Placeholder 2"/>
          <p:cNvSpPr>
            <a:spLocks noGrp="1"/>
          </p:cNvSpPr>
          <p:nvPr>
            <p:ph idx="1"/>
          </p:nvPr>
        </p:nvSpPr>
        <p:spPr>
          <a:xfrm>
            <a:off x="457200" y="1600201"/>
            <a:ext cx="4953000" cy="4495799"/>
          </a:xfrm>
        </p:spPr>
        <p:txBody>
          <a:bodyPr>
            <a:noAutofit/>
          </a:bodyPr>
          <a:lstStyle/>
          <a:p>
            <a:pPr>
              <a:lnSpc>
                <a:spcPct val="150000"/>
              </a:lnSpc>
            </a:pPr>
            <a:r>
              <a:rPr lang="en-US" sz="2000" dirty="0" smtClean="0"/>
              <a:t>“</a:t>
            </a:r>
            <a:r>
              <a:rPr lang="en-US" sz="2000" dirty="0"/>
              <a:t>so we, being many, are one body in Christ, and individually members of one </a:t>
            </a:r>
            <a:r>
              <a:rPr lang="en-US" sz="2000" dirty="0" smtClean="0"/>
              <a:t>another” </a:t>
            </a:r>
            <a:r>
              <a:rPr lang="en-US" sz="2000" i="1" dirty="0" smtClean="0">
                <a:solidFill>
                  <a:srgbClr val="FFFF00"/>
                </a:solidFill>
              </a:rPr>
              <a:t>Romans 12:5</a:t>
            </a:r>
          </a:p>
          <a:p>
            <a:pPr>
              <a:lnSpc>
                <a:spcPct val="150000"/>
              </a:lnSpc>
            </a:pPr>
            <a:r>
              <a:rPr lang="en-US" sz="2000" dirty="0" smtClean="0"/>
              <a:t>“</a:t>
            </a:r>
            <a:r>
              <a:rPr lang="en-US" sz="2000" dirty="0"/>
              <a:t>For we, though many, are one bread and one body; for we all partake of that one </a:t>
            </a:r>
            <a:r>
              <a:rPr lang="en-US" sz="2000" dirty="0" smtClean="0"/>
              <a:t>bread” </a:t>
            </a:r>
            <a:r>
              <a:rPr lang="en-US" sz="2000" i="1" dirty="0" smtClean="0">
                <a:solidFill>
                  <a:srgbClr val="FFFF00"/>
                </a:solidFill>
              </a:rPr>
              <a:t>1 Corinthians 10:17</a:t>
            </a:r>
          </a:p>
          <a:p>
            <a:pPr>
              <a:lnSpc>
                <a:spcPct val="150000"/>
              </a:lnSpc>
            </a:pPr>
            <a:r>
              <a:rPr lang="en-US" sz="2000" dirty="0" smtClean="0"/>
              <a:t>“</a:t>
            </a:r>
            <a:r>
              <a:rPr lang="en-US" sz="2000" dirty="0"/>
              <a:t>For by one Spirit we were all baptized into one </a:t>
            </a:r>
            <a:r>
              <a:rPr lang="en-US" sz="2000" dirty="0" smtClean="0"/>
              <a:t>body” </a:t>
            </a:r>
            <a:r>
              <a:rPr lang="en-US" sz="2000" i="1" dirty="0" smtClean="0">
                <a:solidFill>
                  <a:srgbClr val="FFFF00"/>
                </a:solidFill>
              </a:rPr>
              <a:t>1 Corinthians 12:3</a:t>
            </a:r>
            <a:endParaRPr lang="en-US" sz="2000" i="1" dirty="0">
              <a:solidFill>
                <a:srgbClr val="FFFF00"/>
              </a:solidFill>
            </a:endParaRPr>
          </a:p>
          <a:p>
            <a:pPr>
              <a:lnSpc>
                <a:spcPct val="150000"/>
              </a:lnSpc>
            </a:pPr>
            <a:endParaRPr lang="en-US" sz="2000" dirty="0"/>
          </a:p>
        </p:txBody>
      </p:sp>
      <p:pic>
        <p:nvPicPr>
          <p:cNvPr id="7170" name="Picture 2" descr="http://4.bp.blogspot.com/-xRlVKIdIYXk/Tu99GDg5kHI/AAAAAAAAC80/WV6bQ2tIt7Y/s1600/bann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514600"/>
            <a:ext cx="3313430" cy="1624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474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Between Adam and Christ </a:t>
            </a:r>
            <a:r>
              <a:rPr lang="en-US" sz="2400" b="1" dirty="0" smtClean="0"/>
              <a:t>(5)</a:t>
            </a:r>
            <a:endParaRPr lang="en-US" sz="2400" b="1" dirty="0"/>
          </a:p>
        </p:txBody>
      </p:sp>
      <p:sp>
        <p:nvSpPr>
          <p:cNvPr id="3" name="Content Placeholder 2"/>
          <p:cNvSpPr>
            <a:spLocks noGrp="1"/>
          </p:cNvSpPr>
          <p:nvPr>
            <p:ph idx="1"/>
          </p:nvPr>
        </p:nvSpPr>
        <p:spPr>
          <a:xfrm>
            <a:off x="457200" y="1600201"/>
            <a:ext cx="5867400" cy="4648199"/>
          </a:xfrm>
        </p:spPr>
        <p:txBody>
          <a:bodyPr>
            <a:noAutofit/>
          </a:bodyPr>
          <a:lstStyle/>
          <a:p>
            <a:pPr>
              <a:lnSpc>
                <a:spcPct val="150000"/>
              </a:lnSpc>
            </a:pPr>
            <a:r>
              <a:rPr lang="en-US" sz="2000" dirty="0" smtClean="0"/>
              <a:t>“</a:t>
            </a:r>
            <a:r>
              <a:rPr lang="en-US" sz="2000" dirty="0"/>
              <a:t>and that He might reconcile them both to God in one body through the cross, thereby putting to death the </a:t>
            </a:r>
            <a:r>
              <a:rPr lang="en-US" sz="2000" dirty="0" smtClean="0"/>
              <a:t>enmity” </a:t>
            </a:r>
            <a:r>
              <a:rPr lang="en-US" sz="2000" i="1" dirty="0" smtClean="0">
                <a:solidFill>
                  <a:srgbClr val="FFFF00"/>
                </a:solidFill>
              </a:rPr>
              <a:t>Ephesians 2:16</a:t>
            </a:r>
          </a:p>
          <a:p>
            <a:pPr>
              <a:lnSpc>
                <a:spcPct val="150000"/>
              </a:lnSpc>
            </a:pPr>
            <a:r>
              <a:rPr lang="en-US" sz="2000" dirty="0" smtClean="0"/>
              <a:t>“</a:t>
            </a:r>
            <a:r>
              <a:rPr lang="en-US" sz="2000" dirty="0"/>
              <a:t>And let the peace of God rule in your hearts, to which also you were called in one </a:t>
            </a:r>
            <a:r>
              <a:rPr lang="en-US" sz="2000" dirty="0" smtClean="0"/>
              <a:t>body” </a:t>
            </a:r>
            <a:r>
              <a:rPr lang="en-US" sz="2000" i="1" dirty="0" smtClean="0">
                <a:solidFill>
                  <a:srgbClr val="FFFF00"/>
                </a:solidFill>
              </a:rPr>
              <a:t>Colossians 3:15</a:t>
            </a:r>
          </a:p>
          <a:p>
            <a:pPr>
              <a:lnSpc>
                <a:spcPct val="150000"/>
              </a:lnSpc>
            </a:pPr>
            <a:r>
              <a:rPr lang="en-US" sz="2000" dirty="0" smtClean="0"/>
              <a:t>“</a:t>
            </a:r>
            <a:r>
              <a:rPr lang="en-US" sz="2000" dirty="0"/>
              <a:t>If anyone does not abide in Me, he is cast out as a branch and is withered; and they gather them and throw </a:t>
            </a:r>
            <a:r>
              <a:rPr lang="en-US" sz="2000" dirty="0" smtClean="0"/>
              <a:t>them into </a:t>
            </a:r>
            <a:r>
              <a:rPr lang="en-US" sz="2000" dirty="0"/>
              <a:t>the </a:t>
            </a:r>
            <a:r>
              <a:rPr lang="en-US" sz="2000" dirty="0" smtClean="0"/>
              <a:t>fire” </a:t>
            </a:r>
            <a:r>
              <a:rPr lang="en-US" sz="2000" i="1" dirty="0" smtClean="0">
                <a:solidFill>
                  <a:srgbClr val="FFFF00"/>
                </a:solidFill>
              </a:rPr>
              <a:t>John 15:6</a:t>
            </a:r>
            <a:endParaRPr lang="en-US" sz="2000" i="1" dirty="0">
              <a:solidFill>
                <a:srgbClr val="FFFF00"/>
              </a:solidFill>
            </a:endParaRPr>
          </a:p>
          <a:p>
            <a:pPr>
              <a:lnSpc>
                <a:spcPct val="150000"/>
              </a:lnSpc>
            </a:pPr>
            <a:endParaRPr lang="en-US" sz="2000" dirty="0"/>
          </a:p>
        </p:txBody>
      </p:sp>
      <p:pic>
        <p:nvPicPr>
          <p:cNvPr id="8194" name="Picture 2" descr="http://www.bridgesofgraceucc.org/wp-content/uploads/2011/04/sf_One-1.jpg"/>
          <p:cNvPicPr>
            <a:picLocks noChangeAspect="1" noChangeArrowheads="1"/>
          </p:cNvPicPr>
          <p:nvPr/>
        </p:nvPicPr>
        <p:blipFill rotWithShape="1">
          <a:blip r:embed="rId2">
            <a:extLst>
              <a:ext uri="{28A0092B-C50C-407E-A947-70E740481C1C}">
                <a14:useLocalDpi xmlns:a14="http://schemas.microsoft.com/office/drawing/2010/main" val="0"/>
              </a:ext>
            </a:extLst>
          </a:blip>
          <a:srcRect t="10720" b="9120"/>
          <a:stretch/>
        </p:blipFill>
        <p:spPr bwMode="auto">
          <a:xfrm>
            <a:off x="6400800" y="2617470"/>
            <a:ext cx="2381250" cy="1908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222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362</TotalTime>
  <Words>849</Words>
  <Application>Microsoft Office PowerPoint</Application>
  <PresentationFormat>On-screen Show (4:3)</PresentationFormat>
  <Paragraphs>114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Technic</vt:lpstr>
      <vt:lpstr>  Definition  &amp;  Role</vt:lpstr>
      <vt:lpstr>How people define the Church and its role?</vt:lpstr>
      <vt:lpstr>PowerPoint Presentation</vt:lpstr>
      <vt:lpstr> The Body of Christ</vt:lpstr>
      <vt:lpstr>Between Adam and Christ (1)</vt:lpstr>
      <vt:lpstr>Between Adam and Christ (2)</vt:lpstr>
      <vt:lpstr>Between Adam and Christ (3)</vt:lpstr>
      <vt:lpstr>Between Adam and Christ (4)</vt:lpstr>
      <vt:lpstr>Between Adam and Christ (5)</vt:lpstr>
      <vt:lpstr>Between Adam and Christ (6)</vt:lpstr>
      <vt:lpstr>Between Adam and Christ (7)</vt:lpstr>
      <vt:lpstr>Between Adam and Christ (8)</vt:lpstr>
      <vt:lpstr>Between Adam and Christ (9)</vt:lpstr>
      <vt:lpstr>Between Adam and Christ (10)</vt:lpstr>
      <vt:lpstr> The Pillar and the Ground of the TRUTH</vt:lpstr>
      <vt:lpstr>The Biblical view of Truth (1) </vt:lpstr>
      <vt:lpstr>The Biblical view of Truth (2) </vt:lpstr>
      <vt:lpstr>The Biblical view of Truth (3) </vt:lpstr>
      <vt:lpstr>The Biblical view of Truth (4) </vt:lpstr>
      <vt:lpstr>The Biblical view of Truth (5) </vt:lpstr>
      <vt:lpstr>The Biblical view of Truth (6) </vt:lpstr>
      <vt:lpstr>The Biblical view of Truth (7) </vt:lpstr>
      <vt:lpstr>The Biblical view of Truth (8) </vt:lpstr>
      <vt:lpstr>The Biblical view of Truth (9) </vt:lpstr>
      <vt:lpstr>In conclusion… </vt:lpstr>
      <vt:lpstr>The desired Church should be… </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Orthodoxy:  Relevant or Relic</dc:title>
  <dc:creator>Fr. Younan William</dc:creator>
  <cp:lastModifiedBy>Fr. Younan William</cp:lastModifiedBy>
  <cp:revision>42</cp:revision>
  <dcterms:created xsi:type="dcterms:W3CDTF">2013-03-21T02:55:03Z</dcterms:created>
  <dcterms:modified xsi:type="dcterms:W3CDTF">2013-03-27T22:16:12Z</dcterms:modified>
</cp:coreProperties>
</file>