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89" r:id="rId3"/>
    <p:sldId id="257" r:id="rId4"/>
    <p:sldId id="290" r:id="rId5"/>
    <p:sldId id="258" r:id="rId6"/>
    <p:sldId id="259" r:id="rId7"/>
    <p:sldId id="260" r:id="rId8"/>
    <p:sldId id="276"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0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DC71777-4E03-4CF6-9F7A-3A294D347CD6}" type="datetimeFigureOut">
              <a:rPr lang="en-US" smtClean="0"/>
              <a:t>3/23/2013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9C01ED2-83F9-40F3-BE2A-AB40AB1A6B7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C71777-4E03-4CF6-9F7A-3A294D347CD6}" type="datetimeFigureOut">
              <a:rPr lang="en-US" smtClean="0"/>
              <a:t>3/23/2013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C01ED2-83F9-40F3-BE2A-AB40AB1A6B7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C71777-4E03-4CF6-9F7A-3A294D347CD6}" type="datetimeFigureOut">
              <a:rPr lang="en-US" smtClean="0"/>
              <a:t>3/23/2013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C01ED2-83F9-40F3-BE2A-AB40AB1A6B7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80288"/>
          </a:xfrm>
        </p:spPr>
        <p:txBody>
          <a:bodyPr/>
          <a:lstStyle/>
          <a:p>
            <a:r>
              <a:rPr kumimoji="0" lang="en-US" dirty="0" smtClean="0"/>
              <a:t>Click to edit Master title style</a:t>
            </a:r>
            <a:endParaRPr kumimoji="0" lang="en-US" dirty="0"/>
          </a:p>
        </p:txBody>
      </p:sp>
      <p:sp>
        <p:nvSpPr>
          <p:cNvPr id="3" name="Content Placeholder 2"/>
          <p:cNvSpPr>
            <a:spLocks noGrp="1"/>
          </p:cNvSpPr>
          <p:nvPr>
            <p:ph idx="1"/>
          </p:nvPr>
        </p:nvSpPr>
        <p:spPr>
          <a:xfrm>
            <a:off x="457200" y="1447800"/>
            <a:ext cx="8229600" cy="487680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fld id="{8DC71777-4E03-4CF6-9F7A-3A294D347CD6}" type="datetimeFigureOut">
              <a:rPr lang="en-US" smtClean="0"/>
              <a:t>3/23/2013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C01ED2-83F9-40F3-BE2A-AB40AB1A6B77}" type="slidenum">
              <a:rPr lang="en-US" smtClean="0"/>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DC71777-4E03-4CF6-9F7A-3A294D347CD6}" type="datetimeFigureOut">
              <a:rPr lang="en-US" smtClean="0"/>
              <a:t>3/23/2013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C01ED2-83F9-40F3-BE2A-AB40AB1A6B7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C71777-4E03-4CF6-9F7A-3A294D347CD6}" type="datetimeFigureOut">
              <a:rPr lang="en-US" smtClean="0"/>
              <a:t>3/23/2013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C01ED2-83F9-40F3-BE2A-AB40AB1A6B7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DC71777-4E03-4CF6-9F7A-3A294D347CD6}" type="datetimeFigureOut">
              <a:rPr lang="en-US" smtClean="0"/>
              <a:t>3/23/2013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C01ED2-83F9-40F3-BE2A-AB40AB1A6B7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DC71777-4E03-4CF6-9F7A-3A294D347CD6}" type="datetimeFigureOut">
              <a:rPr lang="en-US" smtClean="0"/>
              <a:t>3/23/2013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C01ED2-83F9-40F3-BE2A-AB40AB1A6B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C71777-4E03-4CF6-9F7A-3A294D347CD6}" type="datetimeFigureOut">
              <a:rPr lang="en-US" smtClean="0"/>
              <a:t>3/23/2013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C01ED2-83F9-40F3-BE2A-AB40AB1A6B7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C71777-4E03-4CF6-9F7A-3A294D347CD6}" type="datetimeFigureOut">
              <a:rPr lang="en-US" smtClean="0"/>
              <a:t>3/23/2013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C01ED2-83F9-40F3-BE2A-AB40AB1A6B7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DC71777-4E03-4CF6-9F7A-3A294D347CD6}" type="datetimeFigureOut">
              <a:rPr lang="en-US" smtClean="0"/>
              <a:t>3/23/2013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9C01ED2-83F9-40F3-BE2A-AB40AB1A6B77}"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DC71777-4E03-4CF6-9F7A-3A294D347CD6}" type="datetimeFigureOut">
              <a:rPr lang="en-US" smtClean="0"/>
              <a:t>3/23/2013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9C01ED2-83F9-40F3-BE2A-AB40AB1A6B77}"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851648" cy="1066800"/>
          </a:xfrm>
        </p:spPr>
        <p:txBody>
          <a:bodyPr/>
          <a:lstStyle/>
          <a:p>
            <a:r>
              <a:rPr lang="en-US" dirty="0" smtClean="0"/>
              <a:t>On Wealth and Poverty</a:t>
            </a:r>
            <a:endParaRPr lang="en-US" dirty="0"/>
          </a:p>
        </p:txBody>
      </p:sp>
      <p:sp>
        <p:nvSpPr>
          <p:cNvPr id="3" name="Subtitle 2"/>
          <p:cNvSpPr>
            <a:spLocks noGrp="1"/>
          </p:cNvSpPr>
          <p:nvPr>
            <p:ph type="subTitle" idx="1"/>
          </p:nvPr>
        </p:nvSpPr>
        <p:spPr>
          <a:xfrm>
            <a:off x="533400" y="1704536"/>
            <a:ext cx="7854696" cy="1752600"/>
          </a:xfrm>
        </p:spPr>
        <p:txBody>
          <a:bodyPr/>
          <a:lstStyle/>
          <a:p>
            <a:r>
              <a:rPr lang="en-US" dirty="0" smtClean="0"/>
              <a:t>St. John Chrysostom</a:t>
            </a:r>
            <a:endParaRPr lang="en-US" dirty="0"/>
          </a:p>
        </p:txBody>
      </p:sp>
      <p:pic>
        <p:nvPicPr>
          <p:cNvPr id="1030" name="Picture 6" descr="http://ecx.images-amazon.com/images/I/51XfRs4nmgL._SS500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28800"/>
            <a:ext cx="4770462" cy="477046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theinnerkingdom.files.wordpress.com/2008/09/john_chrysostomos_4x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313012"/>
            <a:ext cx="29527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783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Highlights of Sermons</a:t>
            </a:r>
          </a:p>
        </p:txBody>
      </p:sp>
      <p:sp>
        <p:nvSpPr>
          <p:cNvPr id="3" name="Content Placeholder 2"/>
          <p:cNvSpPr>
            <a:spLocks noGrp="1"/>
          </p:cNvSpPr>
          <p:nvPr>
            <p:ph idx="1"/>
          </p:nvPr>
        </p:nvSpPr>
        <p:spPr/>
        <p:txBody>
          <a:bodyPr/>
          <a:lstStyle/>
          <a:p>
            <a:pPr lvl="1" algn="just"/>
            <a:r>
              <a:rPr lang="en-US" i="1" dirty="0" smtClean="0">
                <a:solidFill>
                  <a:srgbClr val="C00000"/>
                </a:solidFill>
              </a:rPr>
              <a:t>“You shared a drinking-bowl which did not pour out undiluted wine but was filled with spiritual instruction. You became a flute and a lyre for the Holy Spirit. While others danced for the devil, you prepared yourselves for your occupation here to be spiritual instruments and vessels. You allowed the Holy Spirit to play on your souls and to breathe His grace into your hearts.  Thus you sounded a harmonious melody to delight not only mankind but even the powers of heaven.”</a:t>
            </a:r>
            <a:endParaRPr lang="en-US" i="1" dirty="0">
              <a:solidFill>
                <a:srgbClr val="C00000"/>
              </a:solidFill>
            </a:endParaRPr>
          </a:p>
        </p:txBody>
      </p:sp>
    </p:spTree>
    <p:extLst>
      <p:ext uri="{BB962C8B-B14F-4D97-AF65-F5344CB8AC3E}">
        <p14:creationId xmlns:p14="http://schemas.microsoft.com/office/powerpoint/2010/main" val="31517821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Highlights of Sermons</a:t>
            </a:r>
          </a:p>
        </p:txBody>
      </p:sp>
      <p:sp>
        <p:nvSpPr>
          <p:cNvPr id="3" name="Content Placeholder 2"/>
          <p:cNvSpPr>
            <a:spLocks noGrp="1"/>
          </p:cNvSpPr>
          <p:nvPr>
            <p:ph idx="1"/>
          </p:nvPr>
        </p:nvSpPr>
        <p:spPr/>
        <p:txBody>
          <a:bodyPr/>
          <a:lstStyle/>
          <a:p>
            <a:r>
              <a:rPr lang="en-US" u="sng" dirty="0" smtClean="0"/>
              <a:t>First Sermon</a:t>
            </a:r>
            <a:r>
              <a:rPr lang="en-US" dirty="0" smtClean="0"/>
              <a:t>:</a:t>
            </a:r>
          </a:p>
          <a:p>
            <a:pPr lvl="1"/>
            <a:r>
              <a:rPr lang="en-US" dirty="0" smtClean="0"/>
              <a:t>Addresses the lives of the two men and their moral qualities</a:t>
            </a:r>
          </a:p>
          <a:p>
            <a:pPr lvl="1"/>
            <a:r>
              <a:rPr lang="en-US" dirty="0" smtClean="0"/>
              <a:t>Are all the rich condemned and all the poor saved? No.</a:t>
            </a:r>
          </a:p>
          <a:p>
            <a:pPr lvl="1"/>
            <a:r>
              <a:rPr lang="en-US" dirty="0" smtClean="0"/>
              <a:t>Rich man harmed his own spiritual health by his excessive and self-indulgent way of life</a:t>
            </a:r>
          </a:p>
          <a:p>
            <a:pPr lvl="1"/>
            <a:r>
              <a:rPr lang="en-US" dirty="0" smtClean="0"/>
              <a:t>Lazarus built up his spiritual strength by enduring patiently and without complaint</a:t>
            </a:r>
          </a:p>
          <a:p>
            <a:pPr lvl="1"/>
            <a:endParaRPr lang="en-US" dirty="0"/>
          </a:p>
        </p:txBody>
      </p:sp>
    </p:spTree>
    <p:extLst>
      <p:ext uri="{BB962C8B-B14F-4D97-AF65-F5344CB8AC3E}">
        <p14:creationId xmlns:p14="http://schemas.microsoft.com/office/powerpoint/2010/main" val="22577921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Highlights of Sermons</a:t>
            </a:r>
          </a:p>
        </p:txBody>
      </p:sp>
      <p:sp>
        <p:nvSpPr>
          <p:cNvPr id="3" name="Content Placeholder 2"/>
          <p:cNvSpPr>
            <a:spLocks noGrp="1"/>
          </p:cNvSpPr>
          <p:nvPr>
            <p:ph idx="1"/>
          </p:nvPr>
        </p:nvSpPr>
        <p:spPr/>
        <p:txBody>
          <a:bodyPr/>
          <a:lstStyle/>
          <a:p>
            <a:r>
              <a:rPr lang="en-US" u="sng" dirty="0" smtClean="0"/>
              <a:t>Second Sermon</a:t>
            </a:r>
            <a:r>
              <a:rPr lang="en-US" dirty="0" smtClean="0"/>
              <a:t>:</a:t>
            </a:r>
          </a:p>
          <a:p>
            <a:pPr lvl="1"/>
            <a:r>
              <a:rPr lang="en-US" dirty="0" smtClean="0"/>
              <a:t>Addresses the deaths of the two men</a:t>
            </a:r>
          </a:p>
          <a:p>
            <a:pPr lvl="1"/>
            <a:r>
              <a:rPr lang="en-US" dirty="0" smtClean="0"/>
              <a:t>Death reveals who was truly rich and who was truly poor</a:t>
            </a:r>
          </a:p>
          <a:p>
            <a:pPr lvl="1"/>
            <a:r>
              <a:rPr lang="en-US" dirty="0" smtClean="0"/>
              <a:t>Rich must consider themselves as stewards of their possessions for the poor; must distribute to the needy</a:t>
            </a:r>
          </a:p>
          <a:p>
            <a:pPr lvl="1"/>
            <a:r>
              <a:rPr lang="en-US" dirty="0" smtClean="0"/>
              <a:t>If we spend unnecessarily on ourselves, then we receive the same penalty as if we had stolen the money</a:t>
            </a:r>
          </a:p>
          <a:p>
            <a:pPr lvl="1"/>
            <a:r>
              <a:rPr lang="en-US" dirty="0" smtClean="0"/>
              <a:t>Advocates a return to communal living as in Apostolic times but realizes that people are not ready for it</a:t>
            </a:r>
          </a:p>
          <a:p>
            <a:pPr lvl="1"/>
            <a:r>
              <a:rPr lang="en-US" dirty="0" smtClean="0"/>
              <a:t>So, focuses on good works, </a:t>
            </a:r>
            <a:r>
              <a:rPr lang="en-US" dirty="0" smtClean="0"/>
              <a:t>almsgiving</a:t>
            </a:r>
            <a:r>
              <a:rPr lang="en-US" dirty="0" smtClean="0"/>
              <a:t>, and hospitality</a:t>
            </a:r>
            <a:endParaRPr lang="en-US" dirty="0"/>
          </a:p>
        </p:txBody>
      </p:sp>
    </p:spTree>
    <p:extLst>
      <p:ext uri="{BB962C8B-B14F-4D97-AF65-F5344CB8AC3E}">
        <p14:creationId xmlns:p14="http://schemas.microsoft.com/office/powerpoint/2010/main" val="1581222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Highlights of Sermons</a:t>
            </a:r>
          </a:p>
        </p:txBody>
      </p:sp>
      <p:sp>
        <p:nvSpPr>
          <p:cNvPr id="3" name="Content Placeholder 2"/>
          <p:cNvSpPr>
            <a:spLocks noGrp="1"/>
          </p:cNvSpPr>
          <p:nvPr>
            <p:ph idx="1"/>
          </p:nvPr>
        </p:nvSpPr>
        <p:spPr/>
        <p:txBody>
          <a:bodyPr>
            <a:normAutofit lnSpcReduction="10000"/>
          </a:bodyPr>
          <a:lstStyle/>
          <a:p>
            <a:r>
              <a:rPr lang="en-US" u="sng" dirty="0" smtClean="0"/>
              <a:t>Third Sermon</a:t>
            </a:r>
            <a:r>
              <a:rPr lang="en-US" dirty="0" smtClean="0"/>
              <a:t>:</a:t>
            </a:r>
          </a:p>
          <a:p>
            <a:pPr lvl="1"/>
            <a:r>
              <a:rPr lang="en-US" dirty="0" smtClean="0"/>
              <a:t>Focuses on rich man’s request that Lazarus bring him a drop of water and Abraham’s response</a:t>
            </a:r>
          </a:p>
          <a:p>
            <a:pPr lvl="1"/>
            <a:r>
              <a:rPr lang="en-US" dirty="0" smtClean="0"/>
              <a:t>The </a:t>
            </a:r>
            <a:r>
              <a:rPr lang="en-US" dirty="0" smtClean="0"/>
              <a:t>connection between our misfortune or prosperity in this life and the life to </a:t>
            </a:r>
            <a:r>
              <a:rPr lang="en-US" dirty="0" smtClean="0"/>
              <a:t>come</a:t>
            </a:r>
            <a:endParaRPr lang="en-US" dirty="0" smtClean="0"/>
          </a:p>
          <a:p>
            <a:pPr lvl="1"/>
            <a:r>
              <a:rPr lang="en-US" dirty="0" smtClean="0"/>
              <a:t>Can sufferings help us to earn heaven?</a:t>
            </a:r>
          </a:p>
          <a:p>
            <a:pPr lvl="1"/>
            <a:r>
              <a:rPr lang="en-US" dirty="0" smtClean="0"/>
              <a:t>Not completely, but they help to rid us of sins and their punishment</a:t>
            </a:r>
          </a:p>
          <a:p>
            <a:pPr lvl="1"/>
            <a:r>
              <a:rPr lang="en-US" dirty="0" smtClean="0"/>
              <a:t>If we are poor or ill, then patient endurance with thanksgiving is enough</a:t>
            </a:r>
          </a:p>
          <a:p>
            <a:pPr lvl="1"/>
            <a:r>
              <a:rPr lang="en-US" dirty="0" smtClean="0"/>
              <a:t>If we are rich, then we must practice voluntary austerity (moral strictness and simplicity with little or no pleasure)</a:t>
            </a:r>
            <a:endParaRPr lang="en-US" dirty="0"/>
          </a:p>
        </p:txBody>
      </p:sp>
    </p:spTree>
    <p:extLst>
      <p:ext uri="{BB962C8B-B14F-4D97-AF65-F5344CB8AC3E}">
        <p14:creationId xmlns:p14="http://schemas.microsoft.com/office/powerpoint/2010/main" val="2641364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Highlights of Sermons</a:t>
            </a:r>
          </a:p>
        </p:txBody>
      </p:sp>
      <p:sp>
        <p:nvSpPr>
          <p:cNvPr id="3" name="Content Placeholder 2"/>
          <p:cNvSpPr>
            <a:spLocks noGrp="1"/>
          </p:cNvSpPr>
          <p:nvPr>
            <p:ph idx="1"/>
          </p:nvPr>
        </p:nvSpPr>
        <p:spPr/>
        <p:txBody>
          <a:bodyPr>
            <a:normAutofit/>
          </a:bodyPr>
          <a:lstStyle/>
          <a:p>
            <a:r>
              <a:rPr lang="en-US" sz="2800" u="sng" dirty="0" smtClean="0"/>
              <a:t>Fourth Sermon</a:t>
            </a:r>
            <a:r>
              <a:rPr lang="en-US" sz="2800" dirty="0" smtClean="0"/>
              <a:t>:</a:t>
            </a:r>
          </a:p>
          <a:p>
            <a:pPr lvl="1"/>
            <a:r>
              <a:rPr lang="en-US" sz="2800" dirty="0" smtClean="0"/>
              <a:t>Focuses on the rich man’s second request that Lazarus should visit his brothers</a:t>
            </a:r>
          </a:p>
          <a:p>
            <a:pPr lvl="1"/>
            <a:r>
              <a:rPr lang="en-US" sz="2800" dirty="0" smtClean="0"/>
              <a:t>So if we are not visited by someone from the hereafter, why should we believe in a judgment?</a:t>
            </a:r>
          </a:p>
          <a:p>
            <a:pPr lvl="2"/>
            <a:r>
              <a:rPr lang="en-US" sz="2400" dirty="0" smtClean="0"/>
              <a:t>First, we have Moses, the prophets, and all of Scripture</a:t>
            </a:r>
          </a:p>
          <a:p>
            <a:pPr lvl="2"/>
            <a:r>
              <a:rPr lang="en-US" sz="2400" dirty="0" smtClean="0"/>
              <a:t>Second, God is just, so whoever does not receive deserved suffering in this life, must endure it afterwards</a:t>
            </a:r>
          </a:p>
          <a:p>
            <a:pPr lvl="2"/>
            <a:r>
              <a:rPr lang="en-US" sz="2400" dirty="0" smtClean="0"/>
              <a:t>Third, God has given us a conscience for some purpose</a:t>
            </a:r>
            <a:endParaRPr lang="en-US" sz="2400" dirty="0"/>
          </a:p>
        </p:txBody>
      </p:sp>
    </p:spTree>
    <p:extLst>
      <p:ext uri="{BB962C8B-B14F-4D97-AF65-F5344CB8AC3E}">
        <p14:creationId xmlns:p14="http://schemas.microsoft.com/office/powerpoint/2010/main" val="1191956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Highlights of Sermons</a:t>
            </a:r>
          </a:p>
        </p:txBody>
      </p:sp>
      <p:sp>
        <p:nvSpPr>
          <p:cNvPr id="3" name="Content Placeholder 2"/>
          <p:cNvSpPr>
            <a:spLocks noGrp="1"/>
          </p:cNvSpPr>
          <p:nvPr>
            <p:ph idx="1"/>
          </p:nvPr>
        </p:nvSpPr>
        <p:spPr/>
        <p:txBody>
          <a:bodyPr/>
          <a:lstStyle/>
          <a:p>
            <a:r>
              <a:rPr lang="en-US" u="sng" dirty="0" smtClean="0"/>
              <a:t>Sixth Sermon</a:t>
            </a:r>
            <a:r>
              <a:rPr lang="en-US" dirty="0" smtClean="0"/>
              <a:t>:</a:t>
            </a:r>
          </a:p>
          <a:p>
            <a:pPr lvl="1"/>
            <a:r>
              <a:rPr lang="en-US" dirty="0" smtClean="0"/>
              <a:t>An earthquake had just struck</a:t>
            </a:r>
          </a:p>
          <a:p>
            <a:pPr lvl="1"/>
            <a:r>
              <a:rPr lang="en-US" dirty="0" smtClean="0"/>
              <a:t>Focused on the need to repent and being mindful of God’s judgment</a:t>
            </a:r>
          </a:p>
          <a:p>
            <a:pPr lvl="1"/>
            <a:r>
              <a:rPr lang="en-US" dirty="0" smtClean="0"/>
              <a:t>The poor must practice patience; the rich must give alms</a:t>
            </a:r>
          </a:p>
          <a:p>
            <a:pPr lvl="1"/>
            <a:r>
              <a:rPr lang="en-US" dirty="0" smtClean="0"/>
              <a:t>Real slavery is being captive to sin, so a virtuous slave is really free</a:t>
            </a:r>
          </a:p>
          <a:p>
            <a:pPr lvl="1"/>
            <a:r>
              <a:rPr lang="en-US" dirty="0" smtClean="0"/>
              <a:t>Gives possibility that someone’s suffering in this life might outweigh his sin, so he builds a credit of righteousness in heaven</a:t>
            </a:r>
          </a:p>
        </p:txBody>
      </p:sp>
    </p:spTree>
    <p:extLst>
      <p:ext uri="{BB962C8B-B14F-4D97-AF65-F5344CB8AC3E}">
        <p14:creationId xmlns:p14="http://schemas.microsoft.com/office/powerpoint/2010/main" val="5301378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Highlights of Sermons</a:t>
            </a:r>
          </a:p>
        </p:txBody>
      </p:sp>
      <p:sp>
        <p:nvSpPr>
          <p:cNvPr id="3" name="Content Placeholder 2"/>
          <p:cNvSpPr>
            <a:spLocks noGrp="1"/>
          </p:cNvSpPr>
          <p:nvPr>
            <p:ph idx="1"/>
          </p:nvPr>
        </p:nvSpPr>
        <p:spPr/>
        <p:txBody>
          <a:bodyPr/>
          <a:lstStyle/>
          <a:p>
            <a:r>
              <a:rPr lang="en-US" u="sng" dirty="0" smtClean="0"/>
              <a:t>Seventh Sermon</a:t>
            </a:r>
            <a:r>
              <a:rPr lang="en-US" dirty="0" smtClean="0"/>
              <a:t>:</a:t>
            </a:r>
          </a:p>
          <a:p>
            <a:pPr lvl="1"/>
            <a:r>
              <a:rPr lang="en-US" dirty="0" smtClean="0"/>
              <a:t>Condemnation of those visiting the racetrack</a:t>
            </a:r>
          </a:p>
          <a:p>
            <a:pPr lvl="1"/>
            <a:r>
              <a:rPr lang="en-US" dirty="0" smtClean="0"/>
              <a:t>Apparently unseemly behavior was found there</a:t>
            </a:r>
          </a:p>
          <a:p>
            <a:pPr lvl="1"/>
            <a:r>
              <a:rPr lang="en-US" dirty="0" smtClean="0"/>
              <a:t>Christians being there were setting a bad example for converts</a:t>
            </a:r>
          </a:p>
          <a:p>
            <a:pPr lvl="1"/>
            <a:r>
              <a:rPr lang="en-US" dirty="0" smtClean="0"/>
              <a:t>Were also wasting time and losing the blessing of their spiritual training at church</a:t>
            </a:r>
          </a:p>
          <a:p>
            <a:pPr lvl="1"/>
            <a:r>
              <a:rPr lang="en-US" dirty="0" smtClean="0"/>
              <a:t>Choosing the easy road instead of the narrow gate which reminded him of the rich man and Lazarus</a:t>
            </a:r>
          </a:p>
          <a:p>
            <a:pPr lvl="1"/>
            <a:r>
              <a:rPr lang="en-US" dirty="0" smtClean="0"/>
              <a:t>Is wealth really a good thing and is poverty evil?</a:t>
            </a:r>
            <a:endParaRPr lang="en-US" dirty="0"/>
          </a:p>
        </p:txBody>
      </p:sp>
    </p:spTree>
    <p:extLst>
      <p:ext uri="{BB962C8B-B14F-4D97-AF65-F5344CB8AC3E}">
        <p14:creationId xmlns:p14="http://schemas.microsoft.com/office/powerpoint/2010/main" val="2233052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458200" cy="780288"/>
          </a:xfrm>
        </p:spPr>
        <p:txBody>
          <a:bodyPr>
            <a:normAutofit fontScale="90000"/>
          </a:bodyPr>
          <a:lstStyle/>
          <a:p>
            <a:r>
              <a:rPr lang="en-US" dirty="0" smtClean="0"/>
              <a:t>Lessons from Lazarus</a:t>
            </a:r>
            <a:endParaRPr lang="en-US" dirty="0"/>
          </a:p>
        </p:txBody>
      </p:sp>
      <p:sp>
        <p:nvSpPr>
          <p:cNvPr id="3" name="Content Placeholder 2"/>
          <p:cNvSpPr>
            <a:spLocks noGrp="1"/>
          </p:cNvSpPr>
          <p:nvPr>
            <p:ph idx="1"/>
          </p:nvPr>
        </p:nvSpPr>
        <p:spPr/>
        <p:txBody>
          <a:bodyPr/>
          <a:lstStyle/>
          <a:p>
            <a:r>
              <a:rPr lang="en-US" b="1" dirty="0" smtClean="0"/>
              <a:t>Why is Lazarus a good example for Christians?</a:t>
            </a:r>
          </a:p>
          <a:p>
            <a:pPr lvl="1"/>
            <a:r>
              <a:rPr lang="en-US" dirty="0" smtClean="0"/>
              <a:t>Virtue is the true treasure of a man</a:t>
            </a:r>
          </a:p>
          <a:p>
            <a:pPr lvl="1"/>
            <a:r>
              <a:rPr lang="en-US" dirty="0" smtClean="0"/>
              <a:t>What sets Lazarus apart is not that he is poor and miserable, but rather how he endures his condition</a:t>
            </a:r>
          </a:p>
          <a:p>
            <a:pPr lvl="1"/>
            <a:r>
              <a:rPr lang="en-US" dirty="0" smtClean="0"/>
              <a:t>He was excessively ill and lonely</a:t>
            </a:r>
          </a:p>
          <a:p>
            <a:pPr lvl="1"/>
            <a:r>
              <a:rPr lang="en-US" dirty="0" smtClean="0"/>
              <a:t>He saw others much more prosperous than himself coming and going all the time</a:t>
            </a:r>
          </a:p>
          <a:p>
            <a:pPr lvl="1"/>
            <a:r>
              <a:rPr lang="en-US" dirty="0" smtClean="0"/>
              <a:t>He did not have the consolation of the Resurrection</a:t>
            </a:r>
          </a:p>
          <a:p>
            <a:pPr lvl="1"/>
            <a:r>
              <a:rPr lang="en-US" dirty="0" smtClean="0"/>
              <a:t>With all of these burdens, we don’t hear that he questioned God’s providence, complained or blasphemed God</a:t>
            </a:r>
            <a:endParaRPr lang="en-US" dirty="0"/>
          </a:p>
        </p:txBody>
      </p:sp>
    </p:spTree>
    <p:extLst>
      <p:ext uri="{BB962C8B-B14F-4D97-AF65-F5344CB8AC3E}">
        <p14:creationId xmlns:p14="http://schemas.microsoft.com/office/powerpoint/2010/main" val="218363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534400" cy="780288"/>
          </a:xfrm>
        </p:spPr>
        <p:txBody>
          <a:bodyPr>
            <a:normAutofit fontScale="90000"/>
          </a:bodyPr>
          <a:lstStyle/>
          <a:p>
            <a:r>
              <a:rPr lang="en-US" dirty="0"/>
              <a:t>Lessons </a:t>
            </a:r>
            <a:r>
              <a:rPr lang="en-US" dirty="0" smtClean="0"/>
              <a:t>from </a:t>
            </a:r>
            <a:r>
              <a:rPr lang="en-US" dirty="0"/>
              <a:t>Lazarus</a:t>
            </a:r>
          </a:p>
        </p:txBody>
      </p:sp>
      <p:sp>
        <p:nvSpPr>
          <p:cNvPr id="3" name="Content Placeholder 2"/>
          <p:cNvSpPr>
            <a:spLocks noGrp="1"/>
          </p:cNvSpPr>
          <p:nvPr>
            <p:ph idx="1"/>
          </p:nvPr>
        </p:nvSpPr>
        <p:spPr/>
        <p:txBody>
          <a:bodyPr>
            <a:normAutofit lnSpcReduction="10000"/>
          </a:bodyPr>
          <a:lstStyle/>
          <a:p>
            <a:pPr algn="just"/>
            <a:r>
              <a:rPr lang="en-US" i="1" dirty="0" smtClean="0">
                <a:solidFill>
                  <a:srgbClr val="C00000"/>
                </a:solidFill>
              </a:rPr>
              <a:t>“This </a:t>
            </a:r>
            <a:r>
              <a:rPr lang="en-US" i="1" dirty="0">
                <a:solidFill>
                  <a:srgbClr val="C00000"/>
                </a:solidFill>
              </a:rPr>
              <a:t>man is presented as a teacher for you both. For if he did not complain when he was poor, </a:t>
            </a:r>
            <a:r>
              <a:rPr lang="en-US" i="1" dirty="0" smtClean="0">
                <a:solidFill>
                  <a:srgbClr val="C00000"/>
                </a:solidFill>
              </a:rPr>
              <a:t>what </a:t>
            </a:r>
            <a:r>
              <a:rPr lang="en-US" i="1" dirty="0">
                <a:solidFill>
                  <a:srgbClr val="C00000"/>
                </a:solidFill>
              </a:rPr>
              <a:t>pardon will those have who complain when they are rich? If he gave thanks in hunger and </a:t>
            </a:r>
            <a:r>
              <a:rPr lang="en-US" i="1" dirty="0" smtClean="0">
                <a:solidFill>
                  <a:srgbClr val="C00000"/>
                </a:solidFill>
              </a:rPr>
              <a:t>so </a:t>
            </a:r>
            <a:r>
              <a:rPr lang="en-US" i="1" dirty="0">
                <a:solidFill>
                  <a:srgbClr val="C00000"/>
                </a:solidFill>
              </a:rPr>
              <a:t>many troubles, what excuse will those have who do not try to approach the same virtue when </a:t>
            </a:r>
            <a:r>
              <a:rPr lang="en-US" i="1" dirty="0" smtClean="0">
                <a:solidFill>
                  <a:srgbClr val="C00000"/>
                </a:solidFill>
              </a:rPr>
              <a:t>they </a:t>
            </a:r>
            <a:r>
              <a:rPr lang="en-US" i="1" dirty="0">
                <a:solidFill>
                  <a:srgbClr val="C00000"/>
                </a:solidFill>
              </a:rPr>
              <a:t>enjoy abundance? Likewise, what pardon will the poor have who grumble and complain because they have to beg for a living, when this man, who lived continuously in hunger, poverty, </a:t>
            </a:r>
            <a:r>
              <a:rPr lang="en-US" i="1" dirty="0" smtClean="0">
                <a:solidFill>
                  <a:srgbClr val="C00000"/>
                </a:solidFill>
              </a:rPr>
              <a:t>loneliness</a:t>
            </a:r>
            <a:r>
              <a:rPr lang="en-US" i="1" dirty="0">
                <a:solidFill>
                  <a:srgbClr val="C00000"/>
                </a:solidFill>
              </a:rPr>
              <a:t>, and illness in the house of a rich man, ignored by everyone, and could not see anyone </a:t>
            </a:r>
            <a:r>
              <a:rPr lang="en-US" i="1" dirty="0" smtClean="0">
                <a:solidFill>
                  <a:srgbClr val="C00000"/>
                </a:solidFill>
              </a:rPr>
              <a:t>else </a:t>
            </a:r>
            <a:r>
              <a:rPr lang="en-US" i="1" dirty="0">
                <a:solidFill>
                  <a:srgbClr val="C00000"/>
                </a:solidFill>
              </a:rPr>
              <a:t>who had endured the same sufferings as he had, nevertheless showed such wisdom</a:t>
            </a:r>
            <a:r>
              <a:rPr lang="en-US" i="1" dirty="0" smtClean="0">
                <a:solidFill>
                  <a:srgbClr val="C00000"/>
                </a:solidFill>
              </a:rPr>
              <a:t>?”</a:t>
            </a:r>
            <a:endParaRPr lang="en-US" i="1" dirty="0">
              <a:solidFill>
                <a:srgbClr val="C00000"/>
              </a:solidFill>
            </a:endParaRPr>
          </a:p>
        </p:txBody>
      </p:sp>
    </p:spTree>
    <p:extLst>
      <p:ext uri="{BB962C8B-B14F-4D97-AF65-F5344CB8AC3E}">
        <p14:creationId xmlns:p14="http://schemas.microsoft.com/office/powerpoint/2010/main" val="22095516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534400" cy="780288"/>
          </a:xfrm>
        </p:spPr>
        <p:txBody>
          <a:bodyPr>
            <a:normAutofit fontScale="90000"/>
          </a:bodyPr>
          <a:lstStyle/>
          <a:p>
            <a:r>
              <a:rPr lang="en-US" dirty="0"/>
              <a:t>Lessons </a:t>
            </a:r>
            <a:r>
              <a:rPr lang="en-US" dirty="0" smtClean="0"/>
              <a:t>from </a:t>
            </a:r>
            <a:r>
              <a:rPr lang="en-US" dirty="0"/>
              <a:t>Lazarus</a:t>
            </a:r>
          </a:p>
        </p:txBody>
      </p:sp>
      <p:sp>
        <p:nvSpPr>
          <p:cNvPr id="3" name="Content Placeholder 2"/>
          <p:cNvSpPr>
            <a:spLocks noGrp="1"/>
          </p:cNvSpPr>
          <p:nvPr>
            <p:ph idx="1"/>
          </p:nvPr>
        </p:nvSpPr>
        <p:spPr/>
        <p:txBody>
          <a:bodyPr>
            <a:normAutofit/>
          </a:bodyPr>
          <a:lstStyle/>
          <a:p>
            <a:pPr lvl="1"/>
            <a:r>
              <a:rPr lang="en-US" dirty="0"/>
              <a:t>Lazarus teaches us not to call the rich fortunate and the poor unfortunate. Indeed </a:t>
            </a:r>
            <a:r>
              <a:rPr lang="en-US" dirty="0" smtClean="0"/>
              <a:t>a rich </a:t>
            </a:r>
            <a:r>
              <a:rPr lang="en-US" dirty="0"/>
              <a:t>man is not the </a:t>
            </a:r>
            <a:r>
              <a:rPr lang="en-US" dirty="0" smtClean="0"/>
              <a:t>one </a:t>
            </a:r>
            <a:r>
              <a:rPr lang="en-US" dirty="0"/>
              <a:t>with many possessions, but the one with few needs. </a:t>
            </a:r>
            <a:endParaRPr lang="en-US" dirty="0" smtClean="0"/>
          </a:p>
          <a:p>
            <a:pPr lvl="1"/>
            <a:r>
              <a:rPr lang="en-US" dirty="0" smtClean="0"/>
              <a:t>A poor </a:t>
            </a:r>
            <a:r>
              <a:rPr lang="en-US" dirty="0"/>
              <a:t>man, as well, is not the one with few </a:t>
            </a:r>
            <a:r>
              <a:rPr lang="en-US" dirty="0" smtClean="0"/>
              <a:t>things</a:t>
            </a:r>
            <a:r>
              <a:rPr lang="en-US" dirty="0"/>
              <a:t>, but with many desires. This is the true measure of wealth and poverty</a:t>
            </a:r>
            <a:r>
              <a:rPr lang="en-US" dirty="0" smtClean="0"/>
              <a:t>.</a:t>
            </a:r>
          </a:p>
          <a:p>
            <a:pPr algn="just"/>
            <a:r>
              <a:rPr lang="en-US" i="1" dirty="0" smtClean="0">
                <a:solidFill>
                  <a:srgbClr val="C00000"/>
                </a:solidFill>
              </a:rPr>
              <a:t>“in </a:t>
            </a:r>
            <a:r>
              <a:rPr lang="en-US" i="1" dirty="0">
                <a:solidFill>
                  <a:srgbClr val="C00000"/>
                </a:solidFill>
              </a:rPr>
              <a:t>the case of wealthy </a:t>
            </a:r>
            <a:r>
              <a:rPr lang="en-US" i="1" dirty="0" smtClean="0">
                <a:solidFill>
                  <a:srgbClr val="C00000"/>
                </a:solidFill>
              </a:rPr>
              <a:t>people</a:t>
            </a:r>
            <a:r>
              <a:rPr lang="en-US" i="1" dirty="0">
                <a:solidFill>
                  <a:srgbClr val="C00000"/>
                </a:solidFill>
              </a:rPr>
              <a:t>: let us never consider those people healthy who are always yearning and thirsting after </a:t>
            </a:r>
            <a:r>
              <a:rPr lang="en-US" i="1" dirty="0" smtClean="0">
                <a:solidFill>
                  <a:srgbClr val="C00000"/>
                </a:solidFill>
              </a:rPr>
              <a:t>other </a:t>
            </a:r>
            <a:r>
              <a:rPr lang="en-US" i="1" dirty="0">
                <a:solidFill>
                  <a:srgbClr val="C00000"/>
                </a:solidFill>
              </a:rPr>
              <a:t>people’s property; let us not think that they enjoy any abundance. For if one cannot control </a:t>
            </a:r>
            <a:r>
              <a:rPr lang="en-US" i="1" dirty="0" smtClean="0">
                <a:solidFill>
                  <a:srgbClr val="C00000"/>
                </a:solidFill>
              </a:rPr>
              <a:t>his </a:t>
            </a:r>
            <a:r>
              <a:rPr lang="en-US" i="1" dirty="0">
                <a:solidFill>
                  <a:srgbClr val="C00000"/>
                </a:solidFill>
              </a:rPr>
              <a:t>own greed, even if he has appropriated everyone’s property, how can he ever be affluent</a:t>
            </a:r>
            <a:r>
              <a:rPr lang="en-US" i="1" dirty="0" smtClean="0">
                <a:solidFill>
                  <a:srgbClr val="C00000"/>
                </a:solidFill>
              </a:rPr>
              <a:t>?”</a:t>
            </a:r>
            <a:endParaRPr lang="en-US" i="1" dirty="0">
              <a:solidFill>
                <a:srgbClr val="C00000"/>
              </a:solidFill>
            </a:endParaRPr>
          </a:p>
        </p:txBody>
      </p:sp>
    </p:spTree>
    <p:extLst>
      <p:ext uri="{BB962C8B-B14F-4D97-AF65-F5344CB8AC3E}">
        <p14:creationId xmlns:p14="http://schemas.microsoft.com/office/powerpoint/2010/main" val="484048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Outline</a:t>
            </a:r>
            <a:endParaRPr lang="en-US" dirty="0"/>
          </a:p>
        </p:txBody>
      </p:sp>
      <p:sp>
        <p:nvSpPr>
          <p:cNvPr id="3" name="Content Placeholder 2"/>
          <p:cNvSpPr>
            <a:spLocks noGrp="1"/>
          </p:cNvSpPr>
          <p:nvPr>
            <p:ph idx="1"/>
          </p:nvPr>
        </p:nvSpPr>
        <p:spPr/>
        <p:txBody>
          <a:bodyPr>
            <a:normAutofit/>
          </a:bodyPr>
          <a:lstStyle/>
          <a:p>
            <a:r>
              <a:rPr lang="en-US" sz="2800" dirty="0" smtClean="0"/>
              <a:t>Brief Biography</a:t>
            </a:r>
          </a:p>
          <a:p>
            <a:r>
              <a:rPr lang="en-US" sz="2800" dirty="0" smtClean="0"/>
              <a:t>Style and Influence</a:t>
            </a:r>
          </a:p>
          <a:p>
            <a:r>
              <a:rPr lang="en-US" sz="2800" dirty="0" smtClean="0"/>
              <a:t>Read the Parable</a:t>
            </a:r>
          </a:p>
          <a:p>
            <a:r>
              <a:rPr lang="en-US" sz="2800" dirty="0" smtClean="0"/>
              <a:t>Highlights of his Sermons</a:t>
            </a:r>
          </a:p>
          <a:p>
            <a:r>
              <a:rPr lang="en-US" sz="2800" dirty="0" smtClean="0"/>
              <a:t>Lessons to be Learned</a:t>
            </a:r>
          </a:p>
          <a:p>
            <a:r>
              <a:rPr lang="en-US" sz="2800" dirty="0" smtClean="0"/>
              <a:t>Suffering Lessens Judgment</a:t>
            </a:r>
          </a:p>
          <a:p>
            <a:r>
              <a:rPr lang="en-US" sz="2800" dirty="0" smtClean="0"/>
              <a:t>True Meaning and Use of Wealth</a:t>
            </a:r>
          </a:p>
          <a:p>
            <a:endParaRPr lang="en-US" sz="2800" dirty="0"/>
          </a:p>
        </p:txBody>
      </p:sp>
    </p:spTree>
    <p:extLst>
      <p:ext uri="{BB962C8B-B14F-4D97-AF65-F5344CB8AC3E}">
        <p14:creationId xmlns:p14="http://schemas.microsoft.com/office/powerpoint/2010/main" val="13991530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534400" cy="780288"/>
          </a:xfrm>
        </p:spPr>
        <p:txBody>
          <a:bodyPr>
            <a:normAutofit fontScale="90000"/>
          </a:bodyPr>
          <a:lstStyle/>
          <a:p>
            <a:r>
              <a:rPr lang="en-US" dirty="0"/>
              <a:t>Lessons </a:t>
            </a:r>
            <a:r>
              <a:rPr lang="en-US" dirty="0" smtClean="0"/>
              <a:t>from </a:t>
            </a:r>
            <a:r>
              <a:rPr lang="en-US" dirty="0"/>
              <a:t>Lazarus</a:t>
            </a:r>
          </a:p>
        </p:txBody>
      </p:sp>
      <p:sp>
        <p:nvSpPr>
          <p:cNvPr id="3" name="Content Placeholder 2"/>
          <p:cNvSpPr>
            <a:spLocks noGrp="1"/>
          </p:cNvSpPr>
          <p:nvPr>
            <p:ph idx="1"/>
          </p:nvPr>
        </p:nvSpPr>
        <p:spPr/>
        <p:txBody>
          <a:bodyPr/>
          <a:lstStyle/>
          <a:p>
            <a:pPr lvl="1"/>
            <a:r>
              <a:rPr lang="en-US" dirty="0" smtClean="0"/>
              <a:t>Lazarus gladly and patiently endured to enter through the narrow gate acquiring virtues by his suffering</a:t>
            </a:r>
          </a:p>
          <a:p>
            <a:pPr lvl="1"/>
            <a:r>
              <a:rPr lang="en-US" dirty="0" smtClean="0"/>
              <a:t>We learn from him that we should judge no man lucky before his end</a:t>
            </a:r>
          </a:p>
          <a:p>
            <a:pPr lvl="1"/>
            <a:r>
              <a:rPr lang="en-US" dirty="0" smtClean="0"/>
              <a:t>True wealth is self-control, not the indulgence of our appetites and acquiring possessions</a:t>
            </a:r>
            <a:endParaRPr lang="en-US" dirty="0"/>
          </a:p>
        </p:txBody>
      </p:sp>
    </p:spTree>
    <p:extLst>
      <p:ext uri="{BB962C8B-B14F-4D97-AF65-F5344CB8AC3E}">
        <p14:creationId xmlns:p14="http://schemas.microsoft.com/office/powerpoint/2010/main" val="31914829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686800" cy="780288"/>
          </a:xfrm>
        </p:spPr>
        <p:txBody>
          <a:bodyPr>
            <a:normAutofit fontScale="90000"/>
          </a:bodyPr>
          <a:lstStyle/>
          <a:p>
            <a:r>
              <a:rPr lang="en-US" dirty="0"/>
              <a:t>Lessons </a:t>
            </a:r>
            <a:r>
              <a:rPr lang="en-US" dirty="0" smtClean="0"/>
              <a:t>from Rich Man</a:t>
            </a:r>
            <a:endParaRPr lang="en-US" dirty="0"/>
          </a:p>
        </p:txBody>
      </p:sp>
      <p:sp>
        <p:nvSpPr>
          <p:cNvPr id="3" name="Content Placeholder 2"/>
          <p:cNvSpPr>
            <a:spLocks noGrp="1"/>
          </p:cNvSpPr>
          <p:nvPr>
            <p:ph idx="1"/>
          </p:nvPr>
        </p:nvSpPr>
        <p:spPr>
          <a:xfrm>
            <a:off x="457200" y="1447800"/>
            <a:ext cx="8458200" cy="5257800"/>
          </a:xfrm>
        </p:spPr>
        <p:txBody>
          <a:bodyPr>
            <a:normAutofit fontScale="92500" lnSpcReduction="10000"/>
          </a:bodyPr>
          <a:lstStyle/>
          <a:p>
            <a:r>
              <a:rPr lang="en-US" b="1" dirty="0"/>
              <a:t>Why is the Rich Man a poor example for Christians</a:t>
            </a:r>
            <a:r>
              <a:rPr lang="en-US" b="1" dirty="0" smtClean="0"/>
              <a:t>?</a:t>
            </a:r>
          </a:p>
          <a:p>
            <a:pPr lvl="1"/>
            <a:r>
              <a:rPr lang="en-US" dirty="0" smtClean="0"/>
              <a:t>He was condemned not because of his wealth, but because of how he misused that wealth</a:t>
            </a:r>
          </a:p>
          <a:p>
            <a:pPr algn="just"/>
            <a:r>
              <a:rPr lang="en-US" i="1" dirty="0" smtClean="0">
                <a:solidFill>
                  <a:srgbClr val="C00000"/>
                </a:solidFill>
              </a:rPr>
              <a:t>“None </a:t>
            </a:r>
            <a:r>
              <a:rPr lang="en-US" i="1" dirty="0">
                <a:solidFill>
                  <a:srgbClr val="C00000"/>
                </a:solidFill>
              </a:rPr>
              <a:t>of these things is good, not luxury, not wealth, not excessive clothing; they have only the </a:t>
            </a:r>
            <a:r>
              <a:rPr lang="en-US" i="1" dirty="0" smtClean="0">
                <a:solidFill>
                  <a:srgbClr val="C00000"/>
                </a:solidFill>
              </a:rPr>
              <a:t>name </a:t>
            </a:r>
            <a:r>
              <a:rPr lang="en-US" i="1" dirty="0">
                <a:solidFill>
                  <a:srgbClr val="C00000"/>
                </a:solidFill>
              </a:rPr>
              <a:t>of goodness. Why do I say that they have only the name? They often indeed cause our destruction, when we use them improperly. Wealth will be good for the possessor if he does not </a:t>
            </a:r>
            <a:r>
              <a:rPr lang="en-US" i="1" dirty="0" smtClean="0">
                <a:solidFill>
                  <a:srgbClr val="C00000"/>
                </a:solidFill>
              </a:rPr>
              <a:t>spend </a:t>
            </a:r>
            <a:r>
              <a:rPr lang="en-US" i="1" dirty="0">
                <a:solidFill>
                  <a:srgbClr val="C00000"/>
                </a:solidFill>
              </a:rPr>
              <a:t>it only on luxury, or on strong drink and harmful pleasures; if he enjoys luxury in moderation and distributes the rest to the stomachs of the poor, then wealth is a good thing. But if he is </a:t>
            </a:r>
            <a:r>
              <a:rPr lang="en-US" i="1" dirty="0" smtClean="0">
                <a:solidFill>
                  <a:srgbClr val="C00000"/>
                </a:solidFill>
              </a:rPr>
              <a:t>going </a:t>
            </a:r>
            <a:r>
              <a:rPr lang="en-US" i="1" dirty="0">
                <a:solidFill>
                  <a:srgbClr val="C00000"/>
                </a:solidFill>
              </a:rPr>
              <a:t>to give himself up to luxury and other </a:t>
            </a:r>
            <a:r>
              <a:rPr lang="en-US" i="1" dirty="0" smtClean="0">
                <a:solidFill>
                  <a:srgbClr val="C00000"/>
                </a:solidFill>
              </a:rPr>
              <a:t>profligacy [</a:t>
            </a:r>
            <a:r>
              <a:rPr lang="en-US" i="1" dirty="0" smtClean="0">
                <a:solidFill>
                  <a:srgbClr val="C00000"/>
                </a:solidFill>
              </a:rPr>
              <a:t>wild extravagance], </a:t>
            </a:r>
            <a:r>
              <a:rPr lang="en-US" i="1" dirty="0">
                <a:solidFill>
                  <a:srgbClr val="C00000"/>
                </a:solidFill>
              </a:rPr>
              <a:t>not </a:t>
            </a:r>
            <a:r>
              <a:rPr lang="en-US" i="1" dirty="0" smtClean="0">
                <a:solidFill>
                  <a:srgbClr val="C00000"/>
                </a:solidFill>
              </a:rPr>
              <a:t>only </a:t>
            </a:r>
            <a:r>
              <a:rPr lang="en-US" i="1" dirty="0">
                <a:solidFill>
                  <a:srgbClr val="C00000"/>
                </a:solidFill>
              </a:rPr>
              <a:t>does it not help him at all, but it </a:t>
            </a:r>
            <a:r>
              <a:rPr lang="en-US" i="1" dirty="0" smtClean="0">
                <a:solidFill>
                  <a:srgbClr val="C00000"/>
                </a:solidFill>
              </a:rPr>
              <a:t>even </a:t>
            </a:r>
            <a:r>
              <a:rPr lang="en-US" i="1" dirty="0">
                <a:solidFill>
                  <a:srgbClr val="C00000"/>
                </a:solidFill>
              </a:rPr>
              <a:t>leads him down to the great pit. This is what happened to this rich man</a:t>
            </a:r>
            <a:r>
              <a:rPr lang="en-US" i="1" dirty="0" smtClean="0">
                <a:solidFill>
                  <a:srgbClr val="C00000"/>
                </a:solidFill>
              </a:rPr>
              <a:t>.”</a:t>
            </a:r>
            <a:endParaRPr lang="en-US" i="1" dirty="0">
              <a:solidFill>
                <a:srgbClr val="C00000"/>
              </a:solidFill>
            </a:endParaRPr>
          </a:p>
        </p:txBody>
      </p:sp>
    </p:spTree>
    <p:extLst>
      <p:ext uri="{BB962C8B-B14F-4D97-AF65-F5344CB8AC3E}">
        <p14:creationId xmlns:p14="http://schemas.microsoft.com/office/powerpoint/2010/main" val="29240355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Lessons from Rich Man</a:t>
            </a:r>
          </a:p>
        </p:txBody>
      </p:sp>
      <p:sp>
        <p:nvSpPr>
          <p:cNvPr id="3" name="Content Placeholder 2"/>
          <p:cNvSpPr>
            <a:spLocks noGrp="1"/>
          </p:cNvSpPr>
          <p:nvPr>
            <p:ph idx="1"/>
          </p:nvPr>
        </p:nvSpPr>
        <p:spPr/>
        <p:txBody>
          <a:bodyPr>
            <a:normAutofit lnSpcReduction="10000"/>
          </a:bodyPr>
          <a:lstStyle/>
          <a:p>
            <a:pPr lvl="1"/>
            <a:r>
              <a:rPr lang="en-US" dirty="0" smtClean="0"/>
              <a:t>Surrounded himself with and provided for flatterers and attendants, those who told him what he wanted to hear</a:t>
            </a:r>
          </a:p>
          <a:p>
            <a:pPr lvl="1"/>
            <a:r>
              <a:rPr lang="en-US" dirty="0" smtClean="0"/>
              <a:t>They cared </a:t>
            </a:r>
            <a:r>
              <a:rPr lang="en-US" dirty="0" smtClean="0"/>
              <a:t>nothing at </a:t>
            </a:r>
            <a:r>
              <a:rPr lang="en-US" dirty="0" smtClean="0"/>
              <a:t>all about his salvation, but only added to his spiritual infection</a:t>
            </a:r>
          </a:p>
          <a:p>
            <a:pPr lvl="1"/>
            <a:r>
              <a:rPr lang="en-US" dirty="0" smtClean="0"/>
              <a:t>In difficult times, they would abandon him without care</a:t>
            </a:r>
          </a:p>
          <a:p>
            <a:pPr lvl="1"/>
            <a:r>
              <a:rPr lang="en-US" dirty="0" smtClean="0"/>
              <a:t>He ignored Lazarus who was a means of blessing and salvation for him:</a:t>
            </a:r>
          </a:p>
          <a:p>
            <a:pPr algn="just"/>
            <a:r>
              <a:rPr lang="en-US" i="1" dirty="0" smtClean="0">
                <a:solidFill>
                  <a:srgbClr val="C00000"/>
                </a:solidFill>
              </a:rPr>
              <a:t>“He </a:t>
            </a:r>
            <a:r>
              <a:rPr lang="en-US" i="1" dirty="0">
                <a:solidFill>
                  <a:srgbClr val="C00000"/>
                </a:solidFill>
              </a:rPr>
              <a:t>lies at your entrance, the pearl in the mud, and do you not see him? The physician is at your </a:t>
            </a:r>
            <a:r>
              <a:rPr lang="en-US" i="1" dirty="0" smtClean="0">
                <a:solidFill>
                  <a:srgbClr val="C00000"/>
                </a:solidFill>
              </a:rPr>
              <a:t>gate</a:t>
            </a:r>
            <a:r>
              <a:rPr lang="en-US" i="1" dirty="0">
                <a:solidFill>
                  <a:srgbClr val="C00000"/>
                </a:solidFill>
              </a:rPr>
              <a:t>, and do you not accept the treatment? The pilot is in the harbor, and do you endure shipwreck? Do you feed parasites, and do you not feed the poor</a:t>
            </a:r>
            <a:r>
              <a:rPr lang="en-US" i="1" dirty="0" smtClean="0">
                <a:solidFill>
                  <a:srgbClr val="C00000"/>
                </a:solidFill>
              </a:rPr>
              <a:t>?”</a:t>
            </a:r>
            <a:endParaRPr lang="en-US" i="1" dirty="0">
              <a:solidFill>
                <a:srgbClr val="C00000"/>
              </a:solidFill>
            </a:endParaRPr>
          </a:p>
        </p:txBody>
      </p:sp>
    </p:spTree>
    <p:extLst>
      <p:ext uri="{BB962C8B-B14F-4D97-AF65-F5344CB8AC3E}">
        <p14:creationId xmlns:p14="http://schemas.microsoft.com/office/powerpoint/2010/main" val="21333060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Lessons from Rich Man</a:t>
            </a:r>
          </a:p>
        </p:txBody>
      </p:sp>
      <p:sp>
        <p:nvSpPr>
          <p:cNvPr id="3" name="Content Placeholder 2"/>
          <p:cNvSpPr>
            <a:spLocks noGrp="1"/>
          </p:cNvSpPr>
          <p:nvPr>
            <p:ph idx="1"/>
          </p:nvPr>
        </p:nvSpPr>
        <p:spPr>
          <a:xfrm>
            <a:off x="457200" y="1447800"/>
            <a:ext cx="8229600" cy="5181600"/>
          </a:xfrm>
        </p:spPr>
        <p:txBody>
          <a:bodyPr>
            <a:normAutofit lnSpcReduction="10000"/>
          </a:bodyPr>
          <a:lstStyle/>
          <a:p>
            <a:pPr lvl="1"/>
            <a:r>
              <a:rPr lang="en-US" dirty="0" smtClean="0"/>
              <a:t>The rich man’s prosperity blinded his reasoning and his ability to discern correctly</a:t>
            </a:r>
          </a:p>
          <a:p>
            <a:pPr lvl="1"/>
            <a:r>
              <a:rPr lang="en-US" dirty="0" smtClean="0"/>
              <a:t>His heart was hardened to the misfortune of the man he passed by daily without any regard</a:t>
            </a:r>
          </a:p>
          <a:p>
            <a:pPr lvl="1"/>
            <a:r>
              <a:rPr lang="en-US" dirty="0" smtClean="0"/>
              <a:t>He saw Lazarus with Abraham as a further rebuke to him</a:t>
            </a:r>
          </a:p>
          <a:p>
            <a:pPr algn="just"/>
            <a:r>
              <a:rPr lang="en-US" i="1" dirty="0" smtClean="0">
                <a:solidFill>
                  <a:srgbClr val="C00000"/>
                </a:solidFill>
              </a:rPr>
              <a:t>“God </a:t>
            </a:r>
            <a:r>
              <a:rPr lang="en-US" i="1" dirty="0">
                <a:solidFill>
                  <a:srgbClr val="C00000"/>
                </a:solidFill>
              </a:rPr>
              <a:t>says, </a:t>
            </a:r>
            <a:r>
              <a:rPr lang="en-US" i="1" dirty="0" smtClean="0">
                <a:solidFill>
                  <a:srgbClr val="C00000"/>
                </a:solidFill>
              </a:rPr>
              <a:t>‘The </a:t>
            </a:r>
            <a:r>
              <a:rPr lang="en-US" i="1" dirty="0">
                <a:solidFill>
                  <a:srgbClr val="C00000"/>
                </a:solidFill>
              </a:rPr>
              <a:t>earth has brought forth her increase, and you have not brought forth your tithes; </a:t>
            </a:r>
            <a:r>
              <a:rPr lang="en-US" i="1" dirty="0" smtClean="0">
                <a:solidFill>
                  <a:srgbClr val="C00000"/>
                </a:solidFill>
              </a:rPr>
              <a:t>but </a:t>
            </a:r>
            <a:r>
              <a:rPr lang="en-US" i="1" dirty="0">
                <a:solidFill>
                  <a:srgbClr val="C00000"/>
                </a:solidFill>
              </a:rPr>
              <a:t>the theft of the poor is in your houses</a:t>
            </a:r>
            <a:r>
              <a:rPr lang="en-US" i="1" dirty="0" smtClean="0">
                <a:solidFill>
                  <a:srgbClr val="C00000"/>
                </a:solidFill>
              </a:rPr>
              <a:t>.’ </a:t>
            </a:r>
            <a:r>
              <a:rPr lang="en-US" i="1" dirty="0">
                <a:solidFill>
                  <a:srgbClr val="C00000"/>
                </a:solidFill>
              </a:rPr>
              <a:t>Since you have not given the accustomed offerings, </a:t>
            </a:r>
            <a:r>
              <a:rPr lang="en-US" i="1" dirty="0" smtClean="0">
                <a:solidFill>
                  <a:srgbClr val="C00000"/>
                </a:solidFill>
              </a:rPr>
              <a:t>He </a:t>
            </a:r>
            <a:r>
              <a:rPr lang="en-US" i="1" dirty="0">
                <a:solidFill>
                  <a:srgbClr val="C00000"/>
                </a:solidFill>
              </a:rPr>
              <a:t>says, you have stolen from the poor. He says this to show the rich that they hold the goods of </a:t>
            </a:r>
            <a:r>
              <a:rPr lang="en-US" i="1" dirty="0" smtClean="0">
                <a:solidFill>
                  <a:srgbClr val="C00000"/>
                </a:solidFill>
              </a:rPr>
              <a:t>the </a:t>
            </a:r>
            <a:r>
              <a:rPr lang="en-US" i="1" dirty="0">
                <a:solidFill>
                  <a:srgbClr val="C00000"/>
                </a:solidFill>
              </a:rPr>
              <a:t>poor even if they have inherited them from their fathers or no matter how they have gathered </a:t>
            </a:r>
            <a:r>
              <a:rPr lang="en-US" i="1" dirty="0" smtClean="0">
                <a:solidFill>
                  <a:srgbClr val="C00000"/>
                </a:solidFill>
              </a:rPr>
              <a:t>their wealth”</a:t>
            </a:r>
          </a:p>
          <a:p>
            <a:pPr lvl="1"/>
            <a:endParaRPr lang="en-US" dirty="0" smtClean="0"/>
          </a:p>
          <a:p>
            <a:pPr lvl="1"/>
            <a:endParaRPr lang="en-US" dirty="0"/>
          </a:p>
        </p:txBody>
      </p:sp>
    </p:spTree>
    <p:extLst>
      <p:ext uri="{BB962C8B-B14F-4D97-AF65-F5344CB8AC3E}">
        <p14:creationId xmlns:p14="http://schemas.microsoft.com/office/powerpoint/2010/main" val="17495840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Lessons from Rich Man</a:t>
            </a:r>
          </a:p>
        </p:txBody>
      </p:sp>
      <p:sp>
        <p:nvSpPr>
          <p:cNvPr id="3" name="Content Placeholder 2"/>
          <p:cNvSpPr>
            <a:spLocks noGrp="1"/>
          </p:cNvSpPr>
          <p:nvPr>
            <p:ph idx="1"/>
          </p:nvPr>
        </p:nvSpPr>
        <p:spPr/>
        <p:txBody>
          <a:bodyPr>
            <a:normAutofit/>
          </a:bodyPr>
          <a:lstStyle/>
          <a:p>
            <a:pPr lvl="1"/>
            <a:r>
              <a:rPr lang="en-US" sz="2800" dirty="0" smtClean="0"/>
              <a:t>Condemnation of luxury:</a:t>
            </a:r>
          </a:p>
          <a:p>
            <a:pPr lvl="2"/>
            <a:r>
              <a:rPr lang="en-US" sz="2400" dirty="0" smtClean="0"/>
              <a:t>Sleeping on beds of ivory</a:t>
            </a:r>
          </a:p>
          <a:p>
            <a:pPr lvl="3"/>
            <a:r>
              <a:rPr lang="en-US" sz="2400" dirty="0"/>
              <a:t>King David: </a:t>
            </a:r>
            <a:r>
              <a:rPr lang="en-US" sz="2400" i="1" dirty="0" smtClean="0">
                <a:solidFill>
                  <a:srgbClr val="C00000"/>
                </a:solidFill>
              </a:rPr>
              <a:t>“I </a:t>
            </a:r>
            <a:r>
              <a:rPr lang="en-US" sz="2400" i="1" dirty="0">
                <a:solidFill>
                  <a:srgbClr val="C00000"/>
                </a:solidFill>
              </a:rPr>
              <a:t>shall wash my bed every night; I shall water my couch with my </a:t>
            </a:r>
            <a:r>
              <a:rPr lang="en-US" sz="2400" i="1" dirty="0" smtClean="0">
                <a:solidFill>
                  <a:srgbClr val="C00000"/>
                </a:solidFill>
              </a:rPr>
              <a:t>tears” </a:t>
            </a:r>
            <a:r>
              <a:rPr lang="en-US" sz="2400" dirty="0" smtClean="0"/>
              <a:t>(Psalm 6:7)</a:t>
            </a:r>
          </a:p>
          <a:p>
            <a:pPr lvl="3"/>
            <a:r>
              <a:rPr lang="en-US" sz="2400" dirty="0" smtClean="0"/>
              <a:t>Jacob: earth and stone</a:t>
            </a:r>
          </a:p>
          <a:p>
            <a:pPr lvl="2"/>
            <a:r>
              <a:rPr lang="en-US" sz="2400" dirty="0" smtClean="0"/>
              <a:t>Spiritual soldiers: smell of virtue rather than scented oils</a:t>
            </a:r>
            <a:endParaRPr lang="en-US" sz="2400" dirty="0"/>
          </a:p>
        </p:txBody>
      </p:sp>
    </p:spTree>
    <p:extLst>
      <p:ext uri="{BB962C8B-B14F-4D97-AF65-F5344CB8AC3E}">
        <p14:creationId xmlns:p14="http://schemas.microsoft.com/office/powerpoint/2010/main" val="11982126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Lessons from Rich Man</a:t>
            </a:r>
          </a:p>
        </p:txBody>
      </p:sp>
      <p:sp>
        <p:nvSpPr>
          <p:cNvPr id="3" name="Content Placeholder 2"/>
          <p:cNvSpPr>
            <a:spLocks noGrp="1"/>
          </p:cNvSpPr>
          <p:nvPr>
            <p:ph idx="1"/>
          </p:nvPr>
        </p:nvSpPr>
        <p:spPr/>
        <p:txBody>
          <a:bodyPr>
            <a:normAutofit lnSpcReduction="10000"/>
          </a:bodyPr>
          <a:lstStyle/>
          <a:p>
            <a:pPr lvl="1"/>
            <a:r>
              <a:rPr lang="en-US" dirty="0" smtClean="0"/>
              <a:t>Nothing is worse than luxury:</a:t>
            </a:r>
          </a:p>
          <a:p>
            <a:pPr algn="just"/>
            <a:r>
              <a:rPr lang="en-US" i="1" dirty="0" smtClean="0">
                <a:solidFill>
                  <a:srgbClr val="C00000"/>
                </a:solidFill>
              </a:rPr>
              <a:t>“And </a:t>
            </a:r>
            <a:r>
              <a:rPr lang="en-US" i="1" dirty="0">
                <a:solidFill>
                  <a:srgbClr val="C00000"/>
                </a:solidFill>
              </a:rPr>
              <a:t>elsewhere Moses says, when you have eaten and drunk, </a:t>
            </a:r>
            <a:r>
              <a:rPr lang="en-US" i="1" dirty="0" smtClean="0">
                <a:solidFill>
                  <a:srgbClr val="C00000"/>
                </a:solidFill>
              </a:rPr>
              <a:t>‘take </a:t>
            </a:r>
            <a:r>
              <a:rPr lang="en-US" i="1" dirty="0">
                <a:solidFill>
                  <a:srgbClr val="C00000"/>
                </a:solidFill>
              </a:rPr>
              <a:t>heed to yourself, that you forget not the Lord your God</a:t>
            </a:r>
            <a:r>
              <a:rPr lang="en-US" i="1" dirty="0" smtClean="0">
                <a:solidFill>
                  <a:srgbClr val="C00000"/>
                </a:solidFill>
              </a:rPr>
              <a:t>.’ </a:t>
            </a:r>
            <a:r>
              <a:rPr lang="en-US" i="1" dirty="0">
                <a:solidFill>
                  <a:srgbClr val="C00000"/>
                </a:solidFill>
              </a:rPr>
              <a:t>In this way luxury often leads to forgetfulness. As for you my beloved, if you sit at table, remember that from the table you must go to prayer. Fill your belly so </a:t>
            </a:r>
            <a:r>
              <a:rPr lang="en-US" i="1" dirty="0" smtClean="0">
                <a:solidFill>
                  <a:srgbClr val="C00000"/>
                </a:solidFill>
              </a:rPr>
              <a:t>moderately </a:t>
            </a:r>
            <a:r>
              <a:rPr lang="en-US" i="1" dirty="0">
                <a:solidFill>
                  <a:srgbClr val="C00000"/>
                </a:solidFill>
              </a:rPr>
              <a:t>that you may not become too heavy to bend your knees and call upon your God. Do </a:t>
            </a:r>
            <a:r>
              <a:rPr lang="en-US" i="1" dirty="0" smtClean="0">
                <a:solidFill>
                  <a:srgbClr val="C00000"/>
                </a:solidFill>
              </a:rPr>
              <a:t>you </a:t>
            </a:r>
            <a:r>
              <a:rPr lang="en-US" i="1" dirty="0">
                <a:solidFill>
                  <a:srgbClr val="C00000"/>
                </a:solidFill>
              </a:rPr>
              <a:t>not see how the donkeys leave the manger ready to walk and carry loads and fulfill their </a:t>
            </a:r>
            <a:r>
              <a:rPr lang="en-US" i="1" dirty="0" smtClean="0">
                <a:solidFill>
                  <a:srgbClr val="C00000"/>
                </a:solidFill>
              </a:rPr>
              <a:t>proper </a:t>
            </a:r>
            <a:r>
              <a:rPr lang="en-US" i="1" dirty="0">
                <a:solidFill>
                  <a:srgbClr val="C00000"/>
                </a:solidFill>
              </a:rPr>
              <a:t>service? But when you leave the table you are useless and unserviceable for any kind </a:t>
            </a:r>
            <a:r>
              <a:rPr lang="en-US" i="1" dirty="0" smtClean="0">
                <a:solidFill>
                  <a:srgbClr val="C00000"/>
                </a:solidFill>
              </a:rPr>
              <a:t>of work</a:t>
            </a:r>
            <a:r>
              <a:rPr lang="en-US" i="1" dirty="0">
                <a:solidFill>
                  <a:srgbClr val="C00000"/>
                </a:solidFill>
              </a:rPr>
              <a:t>. How will you avoid being more worthless even than the donkeys</a:t>
            </a:r>
            <a:r>
              <a:rPr lang="en-US" i="1" dirty="0" smtClean="0">
                <a:solidFill>
                  <a:srgbClr val="C00000"/>
                </a:solidFill>
              </a:rPr>
              <a:t>?”</a:t>
            </a:r>
            <a:endParaRPr lang="en-US" i="1" dirty="0">
              <a:solidFill>
                <a:srgbClr val="C00000"/>
              </a:solidFill>
            </a:endParaRPr>
          </a:p>
        </p:txBody>
      </p:sp>
    </p:spTree>
    <p:extLst>
      <p:ext uri="{BB962C8B-B14F-4D97-AF65-F5344CB8AC3E}">
        <p14:creationId xmlns:p14="http://schemas.microsoft.com/office/powerpoint/2010/main" val="40600355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Suffering Lessens Judgment</a:t>
            </a:r>
            <a:endParaRPr lang="en-US" dirty="0"/>
          </a:p>
        </p:txBody>
      </p:sp>
      <p:sp>
        <p:nvSpPr>
          <p:cNvPr id="3" name="Content Placeholder 2"/>
          <p:cNvSpPr>
            <a:spLocks noGrp="1"/>
          </p:cNvSpPr>
          <p:nvPr>
            <p:ph idx="1"/>
          </p:nvPr>
        </p:nvSpPr>
        <p:spPr/>
        <p:txBody>
          <a:bodyPr>
            <a:normAutofit lnSpcReduction="10000"/>
          </a:bodyPr>
          <a:lstStyle/>
          <a:p>
            <a:r>
              <a:rPr lang="en-US" dirty="0" smtClean="0"/>
              <a:t>Some receive all their punishments here and so enter eternity stripped of sin:</a:t>
            </a:r>
          </a:p>
          <a:p>
            <a:pPr lvl="1"/>
            <a:r>
              <a:rPr lang="en-US" dirty="0" smtClean="0"/>
              <a:t>Lazarus</a:t>
            </a:r>
          </a:p>
          <a:p>
            <a:r>
              <a:rPr lang="en-US" dirty="0" smtClean="0"/>
              <a:t>Some receive some punishment here:</a:t>
            </a:r>
          </a:p>
          <a:p>
            <a:pPr lvl="1"/>
            <a:r>
              <a:rPr lang="en-US" dirty="0" smtClean="0"/>
              <a:t>Fornicator of 1 Corinthians</a:t>
            </a:r>
          </a:p>
          <a:p>
            <a:r>
              <a:rPr lang="en-US" dirty="0" smtClean="0"/>
              <a:t>God allows some just a few difficulties here</a:t>
            </a:r>
          </a:p>
          <a:p>
            <a:r>
              <a:rPr lang="en-US" dirty="0" smtClean="0"/>
              <a:t>If we are to mourn for anyone, it is for those who live comfortable </a:t>
            </a:r>
            <a:r>
              <a:rPr lang="en-US" dirty="0" smtClean="0"/>
              <a:t>lives</a:t>
            </a:r>
          </a:p>
          <a:p>
            <a:pPr algn="just"/>
            <a:r>
              <a:rPr lang="en-US" dirty="0"/>
              <a:t>So, tribulation brings benefit to all if borne with thankfulness and heedfulness</a:t>
            </a:r>
          </a:p>
          <a:p>
            <a:pPr algn="just"/>
            <a:r>
              <a:rPr lang="en-US" dirty="0"/>
              <a:t>One cannot expect to lead easy lives both here and </a:t>
            </a:r>
            <a:r>
              <a:rPr lang="en-US" dirty="0" smtClean="0"/>
              <a:t>there</a:t>
            </a:r>
            <a:endParaRPr lang="en-US" dirty="0"/>
          </a:p>
        </p:txBody>
      </p:sp>
    </p:spTree>
    <p:extLst>
      <p:ext uri="{BB962C8B-B14F-4D97-AF65-F5344CB8AC3E}">
        <p14:creationId xmlns:p14="http://schemas.microsoft.com/office/powerpoint/2010/main" val="33768249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Suffering Lessens Judgment</a:t>
            </a:r>
          </a:p>
        </p:txBody>
      </p:sp>
      <p:sp>
        <p:nvSpPr>
          <p:cNvPr id="3" name="Content Placeholder 2"/>
          <p:cNvSpPr>
            <a:spLocks noGrp="1"/>
          </p:cNvSpPr>
          <p:nvPr>
            <p:ph idx="1"/>
          </p:nvPr>
        </p:nvSpPr>
        <p:spPr>
          <a:xfrm>
            <a:off x="457200" y="1447800"/>
            <a:ext cx="8534400" cy="4876800"/>
          </a:xfrm>
        </p:spPr>
        <p:txBody>
          <a:bodyPr>
            <a:normAutofit/>
          </a:bodyPr>
          <a:lstStyle/>
          <a:p>
            <a:pPr algn="just"/>
            <a:r>
              <a:rPr lang="en-US" i="1" dirty="0" smtClean="0">
                <a:solidFill>
                  <a:srgbClr val="C00000"/>
                </a:solidFill>
              </a:rPr>
              <a:t>“But </a:t>
            </a:r>
            <a:r>
              <a:rPr lang="en-US" i="1" dirty="0">
                <a:solidFill>
                  <a:srgbClr val="C00000"/>
                </a:solidFill>
              </a:rPr>
              <a:t>why</a:t>
            </a:r>
            <a:r>
              <a:rPr lang="en-US" i="1" dirty="0" smtClean="0">
                <a:solidFill>
                  <a:srgbClr val="C00000"/>
                </a:solidFill>
              </a:rPr>
              <a:t>,” </a:t>
            </a:r>
            <a:r>
              <a:rPr lang="en-US" i="1" dirty="0">
                <a:solidFill>
                  <a:srgbClr val="C00000"/>
                </a:solidFill>
              </a:rPr>
              <a:t>someone asks, </a:t>
            </a:r>
            <a:r>
              <a:rPr lang="en-US" i="1" dirty="0" smtClean="0">
                <a:solidFill>
                  <a:srgbClr val="C00000"/>
                </a:solidFill>
              </a:rPr>
              <a:t>“are </a:t>
            </a:r>
            <a:r>
              <a:rPr lang="en-US" i="1" dirty="0">
                <a:solidFill>
                  <a:srgbClr val="C00000"/>
                </a:solidFill>
              </a:rPr>
              <a:t>some punished here, but others only hereafter and not at all here</a:t>
            </a:r>
            <a:r>
              <a:rPr lang="en-US" i="1" dirty="0" smtClean="0">
                <a:solidFill>
                  <a:srgbClr val="C00000"/>
                </a:solidFill>
              </a:rPr>
              <a:t>?”  Why</a:t>
            </a:r>
            <a:r>
              <a:rPr lang="en-US" i="1" dirty="0">
                <a:solidFill>
                  <a:srgbClr val="C00000"/>
                </a:solidFill>
              </a:rPr>
              <a:t>? </a:t>
            </a:r>
            <a:r>
              <a:rPr lang="en-US" i="1" dirty="0" smtClean="0">
                <a:solidFill>
                  <a:srgbClr val="C00000"/>
                </a:solidFill>
              </a:rPr>
              <a:t> Because </a:t>
            </a:r>
            <a:r>
              <a:rPr lang="en-US" i="1" dirty="0">
                <a:solidFill>
                  <a:srgbClr val="C00000"/>
                </a:solidFill>
              </a:rPr>
              <a:t>if all were punished here, we would all have perished, for we are all subject to penalties. On the other hand, if no one were punished here, most people would become too careless, and </a:t>
            </a:r>
            <a:r>
              <a:rPr lang="en-US" i="1" dirty="0" smtClean="0">
                <a:solidFill>
                  <a:srgbClr val="C00000"/>
                </a:solidFill>
              </a:rPr>
              <a:t>many </a:t>
            </a:r>
            <a:r>
              <a:rPr lang="en-US" i="1" dirty="0">
                <a:solidFill>
                  <a:srgbClr val="C00000"/>
                </a:solidFill>
              </a:rPr>
              <a:t>would say there is no providence. . . . For this reason God punishes some here, but does not </a:t>
            </a:r>
            <a:r>
              <a:rPr lang="en-US" i="1" dirty="0" smtClean="0">
                <a:solidFill>
                  <a:srgbClr val="C00000"/>
                </a:solidFill>
              </a:rPr>
              <a:t>punish </a:t>
            </a:r>
            <a:r>
              <a:rPr lang="en-US" i="1" dirty="0">
                <a:solidFill>
                  <a:srgbClr val="C00000"/>
                </a:solidFill>
              </a:rPr>
              <a:t>others. He punishes some, cutting short their evil ways, and making their retribution hereafter the </a:t>
            </a:r>
            <a:r>
              <a:rPr lang="en-US" i="1" dirty="0" smtClean="0">
                <a:solidFill>
                  <a:srgbClr val="C00000"/>
                </a:solidFill>
              </a:rPr>
              <a:t>lighter, or even completely releasing them, and making those who live in wickedness better by the punishment of these people. </a:t>
            </a:r>
            <a:endParaRPr lang="en-US" i="1" dirty="0">
              <a:solidFill>
                <a:srgbClr val="C00000"/>
              </a:solidFill>
            </a:endParaRPr>
          </a:p>
        </p:txBody>
      </p:sp>
    </p:spTree>
    <p:extLst>
      <p:ext uri="{BB962C8B-B14F-4D97-AF65-F5344CB8AC3E}">
        <p14:creationId xmlns:p14="http://schemas.microsoft.com/office/powerpoint/2010/main" val="28367152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Suffering Lessens Judgment</a:t>
            </a:r>
          </a:p>
        </p:txBody>
      </p:sp>
      <p:sp>
        <p:nvSpPr>
          <p:cNvPr id="3" name="Content Placeholder 2"/>
          <p:cNvSpPr>
            <a:spLocks noGrp="1"/>
          </p:cNvSpPr>
          <p:nvPr>
            <p:ph idx="1"/>
          </p:nvPr>
        </p:nvSpPr>
        <p:spPr>
          <a:xfrm>
            <a:off x="457200" y="1447800"/>
            <a:ext cx="8534400" cy="4876800"/>
          </a:xfrm>
        </p:spPr>
        <p:txBody>
          <a:bodyPr>
            <a:normAutofit/>
          </a:bodyPr>
          <a:lstStyle/>
          <a:p>
            <a:pPr algn="just"/>
            <a:r>
              <a:rPr lang="en-US" i="1" dirty="0" smtClean="0">
                <a:solidFill>
                  <a:srgbClr val="C00000"/>
                </a:solidFill>
              </a:rPr>
              <a:t>“Others</a:t>
            </a:r>
            <a:r>
              <a:rPr lang="en-US" i="1" dirty="0">
                <a:solidFill>
                  <a:srgbClr val="C00000"/>
                </a:solidFill>
              </a:rPr>
              <a:t>, however, He does not punish, so that if they attend to themselves, repent, and respect God’s forbearance, they may be freed from both the punishment here and </a:t>
            </a:r>
            <a:r>
              <a:rPr lang="en-US" i="1" dirty="0" smtClean="0">
                <a:solidFill>
                  <a:srgbClr val="C00000"/>
                </a:solidFill>
              </a:rPr>
              <a:t>the </a:t>
            </a:r>
            <a:r>
              <a:rPr lang="en-US" i="1" dirty="0">
                <a:solidFill>
                  <a:srgbClr val="C00000"/>
                </a:solidFill>
              </a:rPr>
              <a:t>retribution hereafter; but if they persist, without benefiting from God’s tolerance of evil, they </a:t>
            </a:r>
            <a:r>
              <a:rPr lang="en-US" i="1" dirty="0" smtClean="0">
                <a:solidFill>
                  <a:srgbClr val="C00000"/>
                </a:solidFill>
              </a:rPr>
              <a:t>may </a:t>
            </a:r>
            <a:r>
              <a:rPr lang="en-US" i="1" dirty="0">
                <a:solidFill>
                  <a:srgbClr val="C00000"/>
                </a:solidFill>
              </a:rPr>
              <a:t>undergo a greater retribution because of their great </a:t>
            </a:r>
            <a:r>
              <a:rPr lang="en-US" i="1" dirty="0" smtClean="0">
                <a:solidFill>
                  <a:srgbClr val="C00000"/>
                </a:solidFill>
              </a:rPr>
              <a:t>contempt”</a:t>
            </a:r>
          </a:p>
          <a:p>
            <a:pPr algn="just"/>
            <a:endParaRPr lang="en-US" i="1" dirty="0">
              <a:solidFill>
                <a:srgbClr val="002060"/>
              </a:solidFill>
            </a:endParaRPr>
          </a:p>
        </p:txBody>
      </p:sp>
    </p:spTree>
    <p:extLst>
      <p:ext uri="{BB962C8B-B14F-4D97-AF65-F5344CB8AC3E}">
        <p14:creationId xmlns:p14="http://schemas.microsoft.com/office/powerpoint/2010/main" val="8918524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Suffering Lessens Judgment</a:t>
            </a:r>
          </a:p>
        </p:txBody>
      </p:sp>
      <p:sp>
        <p:nvSpPr>
          <p:cNvPr id="3" name="Content Placeholder 2"/>
          <p:cNvSpPr>
            <a:spLocks noGrp="1"/>
          </p:cNvSpPr>
          <p:nvPr>
            <p:ph idx="1"/>
          </p:nvPr>
        </p:nvSpPr>
        <p:spPr>
          <a:xfrm>
            <a:off x="228600" y="1447800"/>
            <a:ext cx="8686800" cy="4876800"/>
          </a:xfrm>
        </p:spPr>
        <p:txBody>
          <a:bodyPr>
            <a:noAutofit/>
          </a:bodyPr>
          <a:lstStyle/>
          <a:p>
            <a:pPr algn="just"/>
            <a:r>
              <a:rPr lang="en-US" i="1" dirty="0" smtClean="0">
                <a:solidFill>
                  <a:srgbClr val="C00000"/>
                </a:solidFill>
              </a:rPr>
              <a:t>“In </a:t>
            </a:r>
            <a:r>
              <a:rPr lang="en-US" i="1" dirty="0">
                <a:solidFill>
                  <a:srgbClr val="C00000"/>
                </a:solidFill>
              </a:rPr>
              <a:t>a word, it is absolutely necessary for one who hopes to please God and to be acceptable and pure, </a:t>
            </a:r>
            <a:r>
              <a:rPr lang="en-US" i="1" dirty="0" smtClean="0">
                <a:solidFill>
                  <a:srgbClr val="C00000"/>
                </a:solidFill>
              </a:rPr>
              <a:t>not </a:t>
            </a:r>
            <a:r>
              <a:rPr lang="en-US" i="1" dirty="0">
                <a:solidFill>
                  <a:srgbClr val="C00000"/>
                </a:solidFill>
              </a:rPr>
              <a:t>to pursue a relaxed and slippery and dissolute </a:t>
            </a:r>
            <a:r>
              <a:rPr lang="en-US" i="1" dirty="0" smtClean="0">
                <a:solidFill>
                  <a:srgbClr val="C00000"/>
                </a:solidFill>
              </a:rPr>
              <a:t>life [lax in morals], </a:t>
            </a:r>
            <a:r>
              <a:rPr lang="en-US" i="1" dirty="0">
                <a:solidFill>
                  <a:srgbClr val="C00000"/>
                </a:solidFill>
              </a:rPr>
              <a:t>but a laborious life, groaning with much toil </a:t>
            </a:r>
            <a:r>
              <a:rPr lang="en-US" i="1" dirty="0" smtClean="0">
                <a:solidFill>
                  <a:srgbClr val="C00000"/>
                </a:solidFill>
              </a:rPr>
              <a:t>and </a:t>
            </a:r>
            <a:r>
              <a:rPr lang="en-US" i="1" dirty="0">
                <a:solidFill>
                  <a:srgbClr val="C00000"/>
                </a:solidFill>
              </a:rPr>
              <a:t>sweat; for no one is crowned, Paul says, </a:t>
            </a:r>
            <a:r>
              <a:rPr lang="en-US" i="1" dirty="0" smtClean="0">
                <a:solidFill>
                  <a:srgbClr val="C00000"/>
                </a:solidFill>
              </a:rPr>
              <a:t>‘unless </a:t>
            </a:r>
            <a:r>
              <a:rPr lang="en-US" i="1" dirty="0">
                <a:solidFill>
                  <a:srgbClr val="C00000"/>
                </a:solidFill>
              </a:rPr>
              <a:t>he competes according to the rules</a:t>
            </a:r>
            <a:r>
              <a:rPr lang="en-US" i="1" dirty="0" smtClean="0">
                <a:solidFill>
                  <a:srgbClr val="C00000"/>
                </a:solidFill>
              </a:rPr>
              <a:t>.’ </a:t>
            </a:r>
            <a:r>
              <a:rPr lang="en-US" i="1" dirty="0">
                <a:solidFill>
                  <a:srgbClr val="C00000"/>
                </a:solidFill>
              </a:rPr>
              <a:t>And elsewhere he says, </a:t>
            </a:r>
            <a:r>
              <a:rPr lang="en-US" i="1" dirty="0" smtClean="0">
                <a:solidFill>
                  <a:srgbClr val="C00000"/>
                </a:solidFill>
              </a:rPr>
              <a:t>‘Every </a:t>
            </a:r>
            <a:r>
              <a:rPr lang="en-US" i="1" dirty="0">
                <a:solidFill>
                  <a:srgbClr val="C00000"/>
                </a:solidFill>
              </a:rPr>
              <a:t>athlete exercises self-control in all things</a:t>
            </a:r>
            <a:r>
              <a:rPr lang="en-US" i="1" dirty="0" smtClean="0">
                <a:solidFill>
                  <a:srgbClr val="C00000"/>
                </a:solidFill>
              </a:rPr>
              <a:t>,’ </a:t>
            </a:r>
            <a:r>
              <a:rPr lang="en-US" i="1" dirty="0">
                <a:solidFill>
                  <a:srgbClr val="C00000"/>
                </a:solidFill>
              </a:rPr>
              <a:t>in speech and in sight, avoiding </a:t>
            </a:r>
            <a:r>
              <a:rPr lang="en-US" i="1" dirty="0" smtClean="0">
                <a:solidFill>
                  <a:srgbClr val="C00000"/>
                </a:solidFill>
              </a:rPr>
              <a:t>shameful </a:t>
            </a:r>
            <a:r>
              <a:rPr lang="en-US" i="1" dirty="0">
                <a:solidFill>
                  <a:srgbClr val="C00000"/>
                </a:solidFill>
              </a:rPr>
              <a:t>words, abuse, blasphemy, and obscenity. From Paul’s words we learn that if trials are not </a:t>
            </a:r>
            <a:r>
              <a:rPr lang="en-US" i="1" dirty="0" smtClean="0">
                <a:solidFill>
                  <a:srgbClr val="C00000"/>
                </a:solidFill>
              </a:rPr>
              <a:t>brought </a:t>
            </a:r>
            <a:r>
              <a:rPr lang="en-US" i="1" dirty="0">
                <a:solidFill>
                  <a:srgbClr val="C00000"/>
                </a:solidFill>
              </a:rPr>
              <a:t>to us from somewhere outside, we must exercise ourselves every day with fasting, austerity, </a:t>
            </a:r>
            <a:r>
              <a:rPr lang="en-US" i="1" dirty="0" smtClean="0">
                <a:solidFill>
                  <a:srgbClr val="C00000"/>
                </a:solidFill>
              </a:rPr>
              <a:t>cheap </a:t>
            </a:r>
            <a:r>
              <a:rPr lang="en-US" i="1" dirty="0">
                <a:solidFill>
                  <a:srgbClr val="C00000"/>
                </a:solidFill>
              </a:rPr>
              <a:t>nourishment, and a frugal table, always avoiding sumptuousness; otherwise we cannot please </a:t>
            </a:r>
            <a:r>
              <a:rPr lang="en-US" i="1" dirty="0" smtClean="0">
                <a:solidFill>
                  <a:srgbClr val="C00000"/>
                </a:solidFill>
              </a:rPr>
              <a:t>God”</a:t>
            </a:r>
            <a:endParaRPr lang="en-US" i="1" dirty="0">
              <a:solidFill>
                <a:srgbClr val="C00000"/>
              </a:solidFill>
            </a:endParaRPr>
          </a:p>
        </p:txBody>
      </p:sp>
    </p:spTree>
    <p:extLst>
      <p:ext uri="{BB962C8B-B14F-4D97-AF65-F5344CB8AC3E}">
        <p14:creationId xmlns:p14="http://schemas.microsoft.com/office/powerpoint/2010/main" val="41083038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Brief Biography</a:t>
            </a:r>
            <a:endParaRPr lang="en-US" dirty="0"/>
          </a:p>
        </p:txBody>
      </p:sp>
      <p:sp>
        <p:nvSpPr>
          <p:cNvPr id="3" name="Content Placeholder 2"/>
          <p:cNvSpPr>
            <a:spLocks noGrp="1"/>
          </p:cNvSpPr>
          <p:nvPr>
            <p:ph idx="1"/>
          </p:nvPr>
        </p:nvSpPr>
        <p:spPr>
          <a:xfrm>
            <a:off x="228600" y="1447800"/>
            <a:ext cx="8686800" cy="5029200"/>
          </a:xfrm>
        </p:spPr>
        <p:txBody>
          <a:bodyPr>
            <a:noAutofit/>
          </a:bodyPr>
          <a:lstStyle/>
          <a:p>
            <a:pPr lvl="0"/>
            <a:r>
              <a:rPr lang="en-US" sz="2800" dirty="0" smtClean="0"/>
              <a:t>Born </a:t>
            </a:r>
            <a:r>
              <a:rPr lang="en-US" sz="2800" dirty="0"/>
              <a:t>in Antioch in 347</a:t>
            </a:r>
          </a:p>
          <a:p>
            <a:pPr lvl="0"/>
            <a:r>
              <a:rPr lang="en-US" sz="2800" dirty="0" smtClean="0"/>
              <a:t>Father </a:t>
            </a:r>
            <a:r>
              <a:rPr lang="en-US" sz="2800" dirty="0"/>
              <a:t>died when John was very young; mother raised him and his sister</a:t>
            </a:r>
          </a:p>
          <a:p>
            <a:pPr lvl="0"/>
            <a:r>
              <a:rPr lang="en-US" sz="2800" dirty="0"/>
              <a:t>S</a:t>
            </a:r>
            <a:r>
              <a:rPr lang="en-US" sz="2800" dirty="0" smtClean="0"/>
              <a:t>tudied </a:t>
            </a:r>
            <a:r>
              <a:rPr lang="en-US" sz="2800" dirty="0"/>
              <a:t>to be a lawyer</a:t>
            </a:r>
          </a:p>
          <a:p>
            <a:pPr lvl="0"/>
            <a:r>
              <a:rPr lang="en-US" sz="2800" dirty="0" smtClean="0"/>
              <a:t>Was </a:t>
            </a:r>
            <a:r>
              <a:rPr lang="en-US" sz="2800" dirty="0"/>
              <a:t>influenced by </a:t>
            </a:r>
            <a:r>
              <a:rPr lang="en-US" sz="2800" dirty="0" smtClean="0"/>
              <a:t>Bishop </a:t>
            </a:r>
            <a:r>
              <a:rPr lang="en-US" sz="2800" dirty="0" err="1"/>
              <a:t>Meletius</a:t>
            </a:r>
            <a:endParaRPr lang="en-US" sz="2800" dirty="0"/>
          </a:p>
          <a:p>
            <a:pPr lvl="0"/>
            <a:r>
              <a:rPr lang="en-US" sz="2800" dirty="0"/>
              <a:t>B</a:t>
            </a:r>
            <a:r>
              <a:rPr lang="en-US" sz="2800" dirty="0" smtClean="0"/>
              <a:t>egan </a:t>
            </a:r>
            <a:r>
              <a:rPr lang="en-US" sz="2800" dirty="0"/>
              <a:t>to seek an ascetic Christian life devoted to prayer, manual labor and the study of Scripture</a:t>
            </a:r>
          </a:p>
          <a:p>
            <a:pPr lvl="0"/>
            <a:r>
              <a:rPr lang="en-US" sz="2800" dirty="0" smtClean="0"/>
              <a:t>Was </a:t>
            </a:r>
            <a:r>
              <a:rPr lang="en-US" sz="2800" dirty="0"/>
              <a:t>ordained a </a:t>
            </a:r>
            <a:r>
              <a:rPr lang="en-US" sz="2800" dirty="0" smtClean="0"/>
              <a:t>reader</a:t>
            </a:r>
          </a:p>
          <a:p>
            <a:pPr lvl="0"/>
            <a:r>
              <a:rPr lang="en-US" sz="2800" dirty="0" smtClean="0"/>
              <a:t>Desired to live as a monk, but his mother begged him not to until her death</a:t>
            </a:r>
            <a:endParaRPr lang="en-US" sz="2800" dirty="0"/>
          </a:p>
        </p:txBody>
      </p:sp>
    </p:spTree>
    <p:extLst>
      <p:ext uri="{BB962C8B-B14F-4D97-AF65-F5344CB8AC3E}">
        <p14:creationId xmlns:p14="http://schemas.microsoft.com/office/powerpoint/2010/main" val="27306715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Suffering Lessens Judgment</a:t>
            </a:r>
            <a:endParaRPr lang="en-US" dirty="0"/>
          </a:p>
        </p:txBody>
      </p:sp>
      <p:sp>
        <p:nvSpPr>
          <p:cNvPr id="3" name="Content Placeholder 2"/>
          <p:cNvSpPr>
            <a:spLocks noGrp="1"/>
          </p:cNvSpPr>
          <p:nvPr>
            <p:ph idx="1"/>
          </p:nvPr>
        </p:nvSpPr>
        <p:spPr/>
        <p:txBody>
          <a:bodyPr/>
          <a:lstStyle/>
          <a:p>
            <a:r>
              <a:rPr lang="en-US" dirty="0"/>
              <a:t>The lucky man, therefore, is not the one who leads an untroubled and luxurious life here. </a:t>
            </a:r>
            <a:endParaRPr lang="en-US" dirty="0" smtClean="0"/>
          </a:p>
          <a:p>
            <a:r>
              <a:rPr lang="en-US" dirty="0" smtClean="0"/>
              <a:t>The </a:t>
            </a:r>
            <a:r>
              <a:rPr lang="en-US" dirty="0"/>
              <a:t>lucky one </a:t>
            </a:r>
            <a:r>
              <a:rPr lang="en-US" dirty="0" smtClean="0"/>
              <a:t>is </a:t>
            </a:r>
            <a:r>
              <a:rPr lang="en-US" dirty="0"/>
              <a:t>he who uses God’s mercy and </a:t>
            </a:r>
            <a:r>
              <a:rPr lang="en-US" dirty="0" smtClean="0"/>
              <a:t>patience in </a:t>
            </a:r>
            <a:r>
              <a:rPr lang="en-US" dirty="0"/>
              <a:t>this life through repentance, a disciplined life, and generosity to the poor, </a:t>
            </a:r>
            <a:r>
              <a:rPr lang="en-US" dirty="0" smtClean="0"/>
              <a:t>in order to </a:t>
            </a:r>
            <a:r>
              <a:rPr lang="en-US" dirty="0"/>
              <a:t>save himself.</a:t>
            </a:r>
          </a:p>
        </p:txBody>
      </p:sp>
    </p:spTree>
    <p:extLst>
      <p:ext uri="{BB962C8B-B14F-4D97-AF65-F5344CB8AC3E}">
        <p14:creationId xmlns:p14="http://schemas.microsoft.com/office/powerpoint/2010/main" val="32977883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Suffering Lessens Judgment</a:t>
            </a:r>
            <a:endParaRPr lang="en-US" dirty="0"/>
          </a:p>
        </p:txBody>
      </p:sp>
      <p:sp>
        <p:nvSpPr>
          <p:cNvPr id="3" name="Content Placeholder 2"/>
          <p:cNvSpPr>
            <a:spLocks noGrp="1"/>
          </p:cNvSpPr>
          <p:nvPr>
            <p:ph idx="1"/>
          </p:nvPr>
        </p:nvSpPr>
        <p:spPr/>
        <p:txBody>
          <a:bodyPr>
            <a:normAutofit lnSpcReduction="10000"/>
          </a:bodyPr>
          <a:lstStyle/>
          <a:p>
            <a:r>
              <a:rPr lang="en-US" dirty="0" smtClean="0"/>
              <a:t>Tribulation and </a:t>
            </a:r>
            <a:r>
              <a:rPr lang="en-US" dirty="0" smtClean="0"/>
              <a:t>death are the great equalizers because they </a:t>
            </a:r>
            <a:r>
              <a:rPr lang="en-US" dirty="0" smtClean="0"/>
              <a:t>remind </a:t>
            </a:r>
            <a:r>
              <a:rPr lang="en-US" dirty="0" smtClean="0"/>
              <a:t>us of our own mortality:</a:t>
            </a:r>
          </a:p>
          <a:p>
            <a:pPr algn="just"/>
            <a:r>
              <a:rPr lang="en-US" i="1" dirty="0" smtClean="0">
                <a:solidFill>
                  <a:srgbClr val="C00000"/>
                </a:solidFill>
              </a:rPr>
              <a:t>“Have </a:t>
            </a:r>
            <a:r>
              <a:rPr lang="en-US" i="1" dirty="0">
                <a:solidFill>
                  <a:srgbClr val="C00000"/>
                </a:solidFill>
              </a:rPr>
              <a:t>you seen the </a:t>
            </a:r>
            <a:r>
              <a:rPr lang="en-US" i="1" dirty="0">
                <a:solidFill>
                  <a:srgbClr val="002060"/>
                </a:solidFill>
              </a:rPr>
              <a:t>mortality</a:t>
            </a:r>
            <a:r>
              <a:rPr lang="en-US" i="1" dirty="0">
                <a:solidFill>
                  <a:srgbClr val="C00000"/>
                </a:solidFill>
              </a:rPr>
              <a:t> of the human race? When the earthquake came, I reflected with myself </a:t>
            </a:r>
            <a:r>
              <a:rPr lang="en-US" i="1" dirty="0" smtClean="0">
                <a:solidFill>
                  <a:srgbClr val="C00000"/>
                </a:solidFill>
              </a:rPr>
              <a:t>and </a:t>
            </a:r>
            <a:r>
              <a:rPr lang="en-US" i="1" dirty="0">
                <a:solidFill>
                  <a:srgbClr val="C00000"/>
                </a:solidFill>
              </a:rPr>
              <a:t>said</a:t>
            </a:r>
            <a:r>
              <a:rPr lang="en-US" i="1" dirty="0" smtClean="0">
                <a:solidFill>
                  <a:srgbClr val="C00000"/>
                </a:solidFill>
              </a:rPr>
              <a:t>, where </a:t>
            </a:r>
            <a:r>
              <a:rPr lang="en-US" i="1" dirty="0">
                <a:solidFill>
                  <a:srgbClr val="C00000"/>
                </a:solidFill>
              </a:rPr>
              <a:t>is theft? Where is greed? Where is tyranny? Where is arrogance? Where is domination? Where is oppression? Where is the plundering of the poor? Where is the arrogance of the rich? </a:t>
            </a:r>
            <a:r>
              <a:rPr lang="en-US" i="1" dirty="0" smtClean="0">
                <a:solidFill>
                  <a:srgbClr val="C00000"/>
                </a:solidFill>
              </a:rPr>
              <a:t>Where </a:t>
            </a:r>
            <a:r>
              <a:rPr lang="en-US" i="1" dirty="0">
                <a:solidFill>
                  <a:srgbClr val="C00000"/>
                </a:solidFill>
              </a:rPr>
              <a:t>is the domination of the powerful? Where is intimidation? Where is fear? One moment of time </a:t>
            </a:r>
            <a:r>
              <a:rPr lang="en-US" i="1" dirty="0" smtClean="0">
                <a:solidFill>
                  <a:srgbClr val="C00000"/>
                </a:solidFill>
              </a:rPr>
              <a:t>and </a:t>
            </a:r>
            <a:r>
              <a:rPr lang="en-US" i="1" dirty="0">
                <a:solidFill>
                  <a:srgbClr val="C00000"/>
                </a:solidFill>
              </a:rPr>
              <a:t>everything was torn apart more easily than a spider’s web, everything was shattered, the city </a:t>
            </a:r>
            <a:r>
              <a:rPr lang="en-US" i="1" dirty="0" smtClean="0">
                <a:solidFill>
                  <a:srgbClr val="C00000"/>
                </a:solidFill>
              </a:rPr>
              <a:t>was </a:t>
            </a:r>
            <a:r>
              <a:rPr lang="en-US" i="1" dirty="0">
                <a:solidFill>
                  <a:srgbClr val="C00000"/>
                </a:solidFill>
              </a:rPr>
              <a:t>full of shrieking, and </a:t>
            </a:r>
            <a:r>
              <a:rPr lang="en-US" i="1" dirty="0">
                <a:solidFill>
                  <a:srgbClr val="002060"/>
                </a:solidFill>
              </a:rPr>
              <a:t>everyone ran to the church</a:t>
            </a:r>
            <a:r>
              <a:rPr lang="en-US" i="1" dirty="0" smtClean="0">
                <a:solidFill>
                  <a:srgbClr val="C00000"/>
                </a:solidFill>
              </a:rPr>
              <a:t>.”</a:t>
            </a:r>
            <a:endParaRPr lang="en-US" i="1" dirty="0">
              <a:solidFill>
                <a:srgbClr val="C00000"/>
              </a:solidFill>
            </a:endParaRPr>
          </a:p>
        </p:txBody>
      </p:sp>
    </p:spTree>
    <p:extLst>
      <p:ext uri="{BB962C8B-B14F-4D97-AF65-F5344CB8AC3E}">
        <p14:creationId xmlns:p14="http://schemas.microsoft.com/office/powerpoint/2010/main" val="34103843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686800" cy="780288"/>
          </a:xfrm>
        </p:spPr>
        <p:txBody>
          <a:bodyPr>
            <a:noAutofit/>
          </a:bodyPr>
          <a:lstStyle/>
          <a:p>
            <a:r>
              <a:rPr lang="en-US" sz="4400" dirty="0" smtClean="0"/>
              <a:t>True Meaning and Use of Wealth</a:t>
            </a:r>
            <a:endParaRPr lang="en-US" sz="4400" dirty="0"/>
          </a:p>
        </p:txBody>
      </p:sp>
      <p:sp>
        <p:nvSpPr>
          <p:cNvPr id="3" name="Content Placeholder 2"/>
          <p:cNvSpPr>
            <a:spLocks noGrp="1"/>
          </p:cNvSpPr>
          <p:nvPr>
            <p:ph idx="1"/>
          </p:nvPr>
        </p:nvSpPr>
        <p:spPr/>
        <p:txBody>
          <a:bodyPr>
            <a:normAutofit/>
          </a:bodyPr>
          <a:lstStyle/>
          <a:p>
            <a:r>
              <a:rPr lang="en-US" dirty="0" smtClean="0"/>
              <a:t>What we are used to: judging by visible masks</a:t>
            </a:r>
          </a:p>
          <a:p>
            <a:pPr algn="just"/>
            <a:r>
              <a:rPr lang="en-US" i="1" dirty="0" smtClean="0">
                <a:solidFill>
                  <a:srgbClr val="C00000"/>
                </a:solidFill>
              </a:rPr>
              <a:t>“. </a:t>
            </a:r>
            <a:r>
              <a:rPr lang="en-US" i="1" dirty="0">
                <a:solidFill>
                  <a:srgbClr val="C00000"/>
                </a:solidFill>
              </a:rPr>
              <a:t>. . so also the rich man often turns out to be the poorest of all. If you take off his mask, open up his </a:t>
            </a:r>
            <a:r>
              <a:rPr lang="en-US" i="1" dirty="0" smtClean="0">
                <a:solidFill>
                  <a:srgbClr val="C00000"/>
                </a:solidFill>
              </a:rPr>
              <a:t>conscience</a:t>
            </a:r>
            <a:r>
              <a:rPr lang="en-US" i="1" dirty="0">
                <a:solidFill>
                  <a:srgbClr val="C00000"/>
                </a:solidFill>
              </a:rPr>
              <a:t>, and enter into his mind, you will often find there a great poverty of virtue: you will find </a:t>
            </a:r>
            <a:r>
              <a:rPr lang="en-US" i="1" dirty="0" smtClean="0">
                <a:solidFill>
                  <a:srgbClr val="C00000"/>
                </a:solidFill>
              </a:rPr>
              <a:t>that </a:t>
            </a:r>
            <a:r>
              <a:rPr lang="en-US" i="1" dirty="0">
                <a:solidFill>
                  <a:srgbClr val="C00000"/>
                </a:solidFill>
              </a:rPr>
              <a:t>he belongs to the poorest class of all. . . . so also now when death arrives and the theater is dissolved, everyone puts off the masks of wealth or poverty and departs to the other world. When all are </a:t>
            </a:r>
            <a:r>
              <a:rPr lang="en-US" i="1" dirty="0" smtClean="0">
                <a:solidFill>
                  <a:srgbClr val="C00000"/>
                </a:solidFill>
              </a:rPr>
              <a:t>judged </a:t>
            </a:r>
            <a:r>
              <a:rPr lang="en-US" i="1" dirty="0">
                <a:solidFill>
                  <a:srgbClr val="C00000"/>
                </a:solidFill>
              </a:rPr>
              <a:t>by their deeds alone, some are revealed truly wealthy, others poor, some of high class, others </a:t>
            </a:r>
            <a:r>
              <a:rPr lang="en-US" i="1" dirty="0" smtClean="0">
                <a:solidFill>
                  <a:srgbClr val="C00000"/>
                </a:solidFill>
              </a:rPr>
              <a:t>of </a:t>
            </a:r>
            <a:r>
              <a:rPr lang="en-US" i="1" dirty="0">
                <a:solidFill>
                  <a:srgbClr val="C00000"/>
                </a:solidFill>
              </a:rPr>
              <a:t>no account</a:t>
            </a:r>
            <a:r>
              <a:rPr lang="en-US" i="1" dirty="0" smtClean="0">
                <a:solidFill>
                  <a:srgbClr val="C00000"/>
                </a:solidFill>
              </a:rPr>
              <a:t>.”</a:t>
            </a:r>
            <a:endParaRPr lang="en-US" i="1" dirty="0">
              <a:solidFill>
                <a:srgbClr val="C00000"/>
              </a:solidFill>
            </a:endParaRPr>
          </a:p>
        </p:txBody>
      </p:sp>
    </p:spTree>
    <p:extLst>
      <p:ext uri="{BB962C8B-B14F-4D97-AF65-F5344CB8AC3E}">
        <p14:creationId xmlns:p14="http://schemas.microsoft.com/office/powerpoint/2010/main" val="5259420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686800" cy="780288"/>
          </a:xfrm>
        </p:spPr>
        <p:txBody>
          <a:bodyPr>
            <a:normAutofit fontScale="90000"/>
          </a:bodyPr>
          <a:lstStyle/>
          <a:p>
            <a:r>
              <a:rPr lang="en-US" sz="5400" dirty="0"/>
              <a:t>True Meaning and Use of Wealth</a:t>
            </a:r>
            <a:endParaRPr lang="en-US" dirty="0"/>
          </a:p>
        </p:txBody>
      </p:sp>
      <p:sp>
        <p:nvSpPr>
          <p:cNvPr id="3" name="Content Placeholder 2"/>
          <p:cNvSpPr>
            <a:spLocks noGrp="1"/>
          </p:cNvSpPr>
          <p:nvPr>
            <p:ph idx="1"/>
          </p:nvPr>
        </p:nvSpPr>
        <p:spPr/>
        <p:txBody>
          <a:bodyPr/>
          <a:lstStyle/>
          <a:p>
            <a:r>
              <a:rPr lang="en-US" dirty="0" smtClean="0"/>
              <a:t>What then is true wealth?</a:t>
            </a:r>
          </a:p>
          <a:p>
            <a:pPr lvl="1"/>
            <a:r>
              <a:rPr lang="en-US" dirty="0" smtClean="0"/>
              <a:t>Our virtue, good character and righteous deeds</a:t>
            </a:r>
          </a:p>
          <a:p>
            <a:pPr lvl="1"/>
            <a:r>
              <a:rPr lang="en-US" dirty="0" smtClean="0"/>
              <a:t>Possessing these brings us eternal wealth</a:t>
            </a:r>
          </a:p>
          <a:p>
            <a:pPr lvl="1"/>
            <a:r>
              <a:rPr lang="en-US" dirty="0" smtClean="0"/>
              <a:t>Deprivation of these sentences us to true poverty</a:t>
            </a:r>
          </a:p>
          <a:p>
            <a:pPr lvl="1"/>
            <a:r>
              <a:rPr lang="en-US" dirty="0" smtClean="0"/>
              <a:t>Would never call a rich thief fortunate, even if not yet imprisoned</a:t>
            </a:r>
          </a:p>
          <a:p>
            <a:r>
              <a:rPr lang="en-US" dirty="0" smtClean="0"/>
              <a:t>To whom do our riches belong?</a:t>
            </a:r>
          </a:p>
          <a:p>
            <a:pPr lvl="1"/>
            <a:r>
              <a:rPr lang="en-US" dirty="0" smtClean="0"/>
              <a:t>They belong to God and are to be used for our fellow man</a:t>
            </a:r>
          </a:p>
          <a:p>
            <a:pPr lvl="1"/>
            <a:r>
              <a:rPr lang="en-US" dirty="0" smtClean="0"/>
              <a:t>Misuse causes us to be punished as thieves</a:t>
            </a:r>
          </a:p>
          <a:p>
            <a:pPr lvl="1"/>
            <a:r>
              <a:rPr lang="en-US" dirty="0" smtClean="0"/>
              <a:t>Deposit of money</a:t>
            </a:r>
          </a:p>
          <a:p>
            <a:pPr lvl="1"/>
            <a:endParaRPr lang="en-US" dirty="0"/>
          </a:p>
        </p:txBody>
      </p:sp>
    </p:spTree>
    <p:extLst>
      <p:ext uri="{BB962C8B-B14F-4D97-AF65-F5344CB8AC3E}">
        <p14:creationId xmlns:p14="http://schemas.microsoft.com/office/powerpoint/2010/main" val="25583462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686800" cy="780288"/>
          </a:xfrm>
        </p:spPr>
        <p:txBody>
          <a:bodyPr>
            <a:normAutofit fontScale="90000"/>
          </a:bodyPr>
          <a:lstStyle/>
          <a:p>
            <a:r>
              <a:rPr lang="en-US" sz="5400" dirty="0"/>
              <a:t>True Meaning and Use of Wealth</a:t>
            </a:r>
            <a:endParaRPr lang="en-US" dirty="0"/>
          </a:p>
        </p:txBody>
      </p:sp>
      <p:sp>
        <p:nvSpPr>
          <p:cNvPr id="3" name="Content Placeholder 2"/>
          <p:cNvSpPr>
            <a:spLocks noGrp="1"/>
          </p:cNvSpPr>
          <p:nvPr>
            <p:ph idx="1"/>
          </p:nvPr>
        </p:nvSpPr>
        <p:spPr/>
        <p:txBody>
          <a:bodyPr/>
          <a:lstStyle/>
          <a:p>
            <a:pPr algn="just"/>
            <a:r>
              <a:rPr lang="en-US" i="1" dirty="0" smtClean="0">
                <a:solidFill>
                  <a:srgbClr val="C00000"/>
                </a:solidFill>
              </a:rPr>
              <a:t>“By </a:t>
            </a:r>
            <a:r>
              <a:rPr lang="en-US" i="1" dirty="0">
                <a:solidFill>
                  <a:srgbClr val="C00000"/>
                </a:solidFill>
              </a:rPr>
              <a:t>this we are taught that when we do not show mercy, we will be punished just like those who </a:t>
            </a:r>
            <a:r>
              <a:rPr lang="en-US" i="1" dirty="0" smtClean="0">
                <a:solidFill>
                  <a:srgbClr val="C00000"/>
                </a:solidFill>
              </a:rPr>
              <a:t>steal</a:t>
            </a:r>
            <a:r>
              <a:rPr lang="en-US" i="1" dirty="0">
                <a:solidFill>
                  <a:srgbClr val="C00000"/>
                </a:solidFill>
              </a:rPr>
              <a:t>. For our money is the Lord’s, however we may have gathered it. If we provide for those in </a:t>
            </a:r>
            <a:r>
              <a:rPr lang="en-US" i="1" dirty="0" smtClean="0">
                <a:solidFill>
                  <a:srgbClr val="C00000"/>
                </a:solidFill>
              </a:rPr>
              <a:t>need</a:t>
            </a:r>
            <a:r>
              <a:rPr lang="en-US" i="1" dirty="0">
                <a:solidFill>
                  <a:srgbClr val="C00000"/>
                </a:solidFill>
              </a:rPr>
              <a:t>, we shall obtain great plenty. This is why God allowed you to have more: not for you to </a:t>
            </a:r>
            <a:r>
              <a:rPr lang="en-US" i="1" dirty="0" smtClean="0">
                <a:solidFill>
                  <a:srgbClr val="C00000"/>
                </a:solidFill>
              </a:rPr>
              <a:t>waste </a:t>
            </a:r>
            <a:r>
              <a:rPr lang="en-US" i="1" dirty="0">
                <a:solidFill>
                  <a:srgbClr val="C00000"/>
                </a:solidFill>
              </a:rPr>
              <a:t>on prostitutes, drink, fancy food, expensive clothes, and all the other kinds of indulgence, </a:t>
            </a:r>
            <a:r>
              <a:rPr lang="en-US" i="1" dirty="0" smtClean="0">
                <a:solidFill>
                  <a:srgbClr val="C00000"/>
                </a:solidFill>
              </a:rPr>
              <a:t>but </a:t>
            </a:r>
            <a:r>
              <a:rPr lang="en-US" i="1" dirty="0">
                <a:solidFill>
                  <a:srgbClr val="C00000"/>
                </a:solidFill>
              </a:rPr>
              <a:t>for you to distribute to those in need</a:t>
            </a:r>
            <a:r>
              <a:rPr lang="en-US" i="1" dirty="0" smtClean="0">
                <a:solidFill>
                  <a:srgbClr val="C00000"/>
                </a:solidFill>
              </a:rPr>
              <a:t>.”</a:t>
            </a:r>
          </a:p>
          <a:p>
            <a:pPr algn="just"/>
            <a:endParaRPr lang="en-US" dirty="0"/>
          </a:p>
        </p:txBody>
      </p:sp>
    </p:spTree>
    <p:extLst>
      <p:ext uri="{BB962C8B-B14F-4D97-AF65-F5344CB8AC3E}">
        <p14:creationId xmlns:p14="http://schemas.microsoft.com/office/powerpoint/2010/main" val="17598901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True Meaning and Use of Wealth</a:t>
            </a:r>
            <a:endParaRPr lang="en-US" dirty="0"/>
          </a:p>
        </p:txBody>
      </p:sp>
      <p:sp>
        <p:nvSpPr>
          <p:cNvPr id="3" name="Content Placeholder 2"/>
          <p:cNvSpPr>
            <a:spLocks noGrp="1"/>
          </p:cNvSpPr>
          <p:nvPr>
            <p:ph idx="1"/>
          </p:nvPr>
        </p:nvSpPr>
        <p:spPr/>
        <p:txBody>
          <a:bodyPr/>
          <a:lstStyle/>
          <a:p>
            <a:r>
              <a:rPr lang="en-US" dirty="0" smtClean="0"/>
              <a:t>How then are we to use wealth for ourselves?</a:t>
            </a:r>
          </a:p>
          <a:p>
            <a:pPr lvl="1"/>
            <a:r>
              <a:rPr lang="en-US" dirty="0" smtClean="0"/>
              <a:t>In moderation</a:t>
            </a:r>
          </a:p>
          <a:p>
            <a:pPr lvl="1"/>
            <a:r>
              <a:rPr lang="en-US" dirty="0" smtClean="0"/>
              <a:t>Bodily needs</a:t>
            </a:r>
          </a:p>
          <a:p>
            <a:pPr lvl="1"/>
            <a:r>
              <a:rPr lang="en-US" dirty="0" smtClean="0"/>
              <a:t>Avoid self-indulgence of all kinds</a:t>
            </a:r>
          </a:p>
          <a:p>
            <a:pPr lvl="1"/>
            <a:r>
              <a:rPr lang="en-US" dirty="0" smtClean="0"/>
              <a:t>Exercise self-control and discipline</a:t>
            </a:r>
            <a:endParaRPr lang="en-US" dirty="0"/>
          </a:p>
        </p:txBody>
      </p:sp>
    </p:spTree>
    <p:extLst>
      <p:ext uri="{BB962C8B-B14F-4D97-AF65-F5344CB8AC3E}">
        <p14:creationId xmlns:p14="http://schemas.microsoft.com/office/powerpoint/2010/main" val="1378515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Brief Biography</a:t>
            </a:r>
            <a:endParaRPr lang="en-US" dirty="0"/>
          </a:p>
        </p:txBody>
      </p:sp>
      <p:sp>
        <p:nvSpPr>
          <p:cNvPr id="3" name="Content Placeholder 2"/>
          <p:cNvSpPr>
            <a:spLocks noGrp="1"/>
          </p:cNvSpPr>
          <p:nvPr>
            <p:ph idx="1"/>
          </p:nvPr>
        </p:nvSpPr>
        <p:spPr>
          <a:xfrm>
            <a:off x="228600" y="1447800"/>
            <a:ext cx="8686800" cy="5029200"/>
          </a:xfrm>
        </p:spPr>
        <p:txBody>
          <a:bodyPr>
            <a:noAutofit/>
          </a:bodyPr>
          <a:lstStyle/>
          <a:p>
            <a:pPr lvl="0"/>
            <a:r>
              <a:rPr lang="en-US" sz="2800" dirty="0" smtClean="0"/>
              <a:t>Finally, lived in caves </a:t>
            </a:r>
            <a:r>
              <a:rPr lang="en-US" sz="2800" dirty="0"/>
              <a:t>near Antioch for </a:t>
            </a:r>
            <a:r>
              <a:rPr lang="en-US" sz="2800" dirty="0" smtClean="0"/>
              <a:t>six years, two of which as a hermit</a:t>
            </a:r>
            <a:endParaRPr lang="en-US" sz="2800" dirty="0"/>
          </a:p>
          <a:p>
            <a:pPr lvl="0"/>
            <a:r>
              <a:rPr lang="en-US" sz="2800" dirty="0" smtClean="0"/>
              <a:t>Returned </a:t>
            </a:r>
            <a:r>
              <a:rPr lang="en-US" sz="2800" dirty="0"/>
              <a:t>to Antioch due to poor health from his intense vigils and </a:t>
            </a:r>
            <a:r>
              <a:rPr lang="en-US" sz="2800" dirty="0" smtClean="0"/>
              <a:t>fasts</a:t>
            </a:r>
            <a:endParaRPr lang="en-US" sz="2800" dirty="0"/>
          </a:p>
          <a:p>
            <a:pPr lvl="0"/>
            <a:r>
              <a:rPr lang="en-US" sz="2800" dirty="0" smtClean="0"/>
              <a:t>About 381, was </a:t>
            </a:r>
            <a:r>
              <a:rPr lang="en-US" sz="2800" dirty="0"/>
              <a:t>ordained a deacon and in </a:t>
            </a:r>
            <a:r>
              <a:rPr lang="en-US" sz="2800" dirty="0" smtClean="0"/>
              <a:t>386, </a:t>
            </a:r>
            <a:r>
              <a:rPr lang="en-US" sz="2800" dirty="0"/>
              <a:t>a </a:t>
            </a:r>
            <a:r>
              <a:rPr lang="en-US" sz="2800" dirty="0" smtClean="0"/>
              <a:t>priest by Bishop </a:t>
            </a:r>
            <a:r>
              <a:rPr lang="en-US" sz="2800" dirty="0" err="1" smtClean="0"/>
              <a:t>Flavian</a:t>
            </a:r>
            <a:r>
              <a:rPr lang="en-US" sz="2800" dirty="0" smtClean="0"/>
              <a:t> who succeeded </a:t>
            </a:r>
            <a:r>
              <a:rPr lang="en-US" sz="2800" dirty="0" err="1" smtClean="0"/>
              <a:t>Meletius</a:t>
            </a:r>
            <a:endParaRPr lang="en-US" sz="2800" dirty="0"/>
          </a:p>
          <a:p>
            <a:pPr lvl="0"/>
            <a:r>
              <a:rPr lang="en-US" sz="2800" dirty="0" smtClean="0"/>
              <a:t>Preached </a:t>
            </a:r>
            <a:r>
              <a:rPr lang="en-US" sz="2800" dirty="0"/>
              <a:t>for the next </a:t>
            </a:r>
            <a:r>
              <a:rPr lang="en-US" sz="2800" dirty="0" smtClean="0"/>
              <a:t>13 years</a:t>
            </a:r>
            <a:endParaRPr lang="en-US" sz="2800" dirty="0"/>
          </a:p>
          <a:p>
            <a:pPr lvl="0"/>
            <a:r>
              <a:rPr lang="en-US" sz="2800" dirty="0" smtClean="0"/>
              <a:t>Was consecrated at the age of 49 against his will as Bishop </a:t>
            </a:r>
            <a:r>
              <a:rPr lang="en-US" sz="2800" dirty="0"/>
              <a:t>and Patriarch of </a:t>
            </a:r>
            <a:r>
              <a:rPr lang="en-US" sz="2800" dirty="0" smtClean="0"/>
              <a:t>Constantinople in 398 succeeding Bishop </a:t>
            </a:r>
            <a:r>
              <a:rPr lang="en-US" sz="2800" dirty="0" err="1" smtClean="0"/>
              <a:t>Nectarius</a:t>
            </a:r>
            <a:endParaRPr lang="en-US" sz="2800" dirty="0"/>
          </a:p>
          <a:p>
            <a:endParaRPr lang="en-US" sz="2800" dirty="0"/>
          </a:p>
        </p:txBody>
      </p:sp>
    </p:spTree>
    <p:extLst>
      <p:ext uri="{BB962C8B-B14F-4D97-AF65-F5344CB8AC3E}">
        <p14:creationId xmlns:p14="http://schemas.microsoft.com/office/powerpoint/2010/main" val="3632227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Style and Influence</a:t>
            </a:r>
            <a:endParaRPr lang="en-US" dirty="0"/>
          </a:p>
        </p:txBody>
      </p:sp>
      <p:sp>
        <p:nvSpPr>
          <p:cNvPr id="3" name="Content Placeholder 2"/>
          <p:cNvSpPr>
            <a:spLocks noGrp="1"/>
          </p:cNvSpPr>
          <p:nvPr>
            <p:ph idx="1"/>
          </p:nvPr>
        </p:nvSpPr>
        <p:spPr>
          <a:xfrm>
            <a:off x="457200" y="1447800"/>
            <a:ext cx="8686800" cy="4876800"/>
          </a:xfrm>
        </p:spPr>
        <p:txBody>
          <a:bodyPr>
            <a:noAutofit/>
          </a:bodyPr>
          <a:lstStyle/>
          <a:p>
            <a:r>
              <a:rPr lang="en-US" sz="2400" dirty="0" smtClean="0"/>
              <a:t>Extremely eloquent and powerful speaker</a:t>
            </a:r>
          </a:p>
          <a:p>
            <a:r>
              <a:rPr lang="en-US" sz="2400" dirty="0" smtClean="0"/>
              <a:t>Was loved by the people of his day and his sermons were wildly popular</a:t>
            </a:r>
          </a:p>
          <a:p>
            <a:r>
              <a:rPr lang="en-US" sz="2400" dirty="0" smtClean="0"/>
              <a:t>He would rebuke those who would leave the liturgy with the catechumens after his sermon</a:t>
            </a:r>
          </a:p>
          <a:p>
            <a:r>
              <a:rPr lang="en-US" sz="2400" dirty="0" smtClean="0"/>
              <a:t>“the people expected him to preach a long and eloquent sermon”</a:t>
            </a:r>
          </a:p>
          <a:p>
            <a:r>
              <a:rPr lang="en-US" sz="2400" dirty="0" smtClean="0"/>
              <a:t>Criticized excessiveness and extreme wealth that were prominent at the </a:t>
            </a:r>
            <a:r>
              <a:rPr lang="en-US" sz="2400" dirty="0" smtClean="0"/>
              <a:t>time; Empress </a:t>
            </a:r>
            <a:r>
              <a:rPr lang="en-US" sz="2400" dirty="0" err="1" smtClean="0"/>
              <a:t>Eudoxia</a:t>
            </a:r>
            <a:r>
              <a:rPr lang="en-US" sz="2400" dirty="0" smtClean="0"/>
              <a:t> took </a:t>
            </a:r>
            <a:r>
              <a:rPr lang="en-US" sz="2400" dirty="0" smtClean="0"/>
              <a:t>this personally</a:t>
            </a:r>
            <a:endParaRPr lang="en-US" sz="2400" dirty="0" smtClean="0"/>
          </a:p>
          <a:p>
            <a:r>
              <a:rPr lang="en-US" sz="2400" dirty="0" smtClean="0"/>
              <a:t>Was twice exiled but still encouraged the faithful via correspondence</a:t>
            </a:r>
          </a:p>
          <a:p>
            <a:r>
              <a:rPr lang="en-US" sz="2400" dirty="0" smtClean="0"/>
              <a:t>Departed on Sept. 26, 407 according to Coptic calendar</a:t>
            </a:r>
          </a:p>
          <a:p>
            <a:endParaRPr lang="en-US" sz="2400" dirty="0"/>
          </a:p>
        </p:txBody>
      </p:sp>
    </p:spTree>
    <p:extLst>
      <p:ext uri="{BB962C8B-B14F-4D97-AF65-F5344CB8AC3E}">
        <p14:creationId xmlns:p14="http://schemas.microsoft.com/office/powerpoint/2010/main" val="423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Rich Man and Lazarus</a:t>
            </a:r>
            <a:endParaRPr lang="en-US" dirty="0"/>
          </a:p>
        </p:txBody>
      </p:sp>
      <p:sp>
        <p:nvSpPr>
          <p:cNvPr id="3" name="Content Placeholder 2"/>
          <p:cNvSpPr>
            <a:spLocks noGrp="1"/>
          </p:cNvSpPr>
          <p:nvPr>
            <p:ph idx="1"/>
          </p:nvPr>
        </p:nvSpPr>
        <p:spPr>
          <a:xfrm>
            <a:off x="152400" y="1524000"/>
            <a:ext cx="8915400" cy="4876800"/>
          </a:xfrm>
        </p:spPr>
        <p:txBody>
          <a:bodyPr>
            <a:noAutofit/>
          </a:bodyPr>
          <a:lstStyle/>
          <a:p>
            <a:pPr algn="just"/>
            <a:r>
              <a:rPr lang="en-US" sz="2400" baseline="30000" dirty="0"/>
              <a:t>19	</a:t>
            </a:r>
            <a:r>
              <a:rPr lang="en-US" sz="2400" dirty="0" smtClean="0"/>
              <a:t>“There </a:t>
            </a:r>
            <a:r>
              <a:rPr lang="en-US" sz="2400" dirty="0"/>
              <a:t>was a certain rich man who was clothed in purple and fine linen and fared sumptuously every day.</a:t>
            </a:r>
          </a:p>
          <a:p>
            <a:pPr algn="just"/>
            <a:r>
              <a:rPr lang="en-US" sz="2400" baseline="30000" dirty="0"/>
              <a:t>20	</a:t>
            </a:r>
            <a:r>
              <a:rPr lang="en-US" sz="2400" dirty="0"/>
              <a:t>But there was a certain beggar named Lazarus, full of sores, who was laid at his gate,</a:t>
            </a:r>
          </a:p>
          <a:p>
            <a:pPr algn="just"/>
            <a:r>
              <a:rPr lang="en-US" sz="2400" baseline="30000" dirty="0"/>
              <a:t>21	</a:t>
            </a:r>
            <a:r>
              <a:rPr lang="en-US" sz="2400" dirty="0"/>
              <a:t>desiring to be fed with the crumbs which fell from the rich </a:t>
            </a:r>
            <a:r>
              <a:rPr lang="en-US" sz="2400" dirty="0" smtClean="0"/>
              <a:t>man’s </a:t>
            </a:r>
            <a:r>
              <a:rPr lang="en-US" sz="2400" dirty="0"/>
              <a:t>table. Moreover the dogs came and licked his sores.</a:t>
            </a:r>
          </a:p>
          <a:p>
            <a:pPr algn="just"/>
            <a:r>
              <a:rPr lang="en-US" sz="2400" baseline="30000" dirty="0"/>
              <a:t>22	</a:t>
            </a:r>
            <a:r>
              <a:rPr lang="en-US" sz="2400" dirty="0"/>
              <a:t>So it was that the beggar died, and was carried by the angels to </a:t>
            </a:r>
            <a:r>
              <a:rPr lang="en-US" sz="2400" dirty="0" smtClean="0"/>
              <a:t>Abraham’s </a:t>
            </a:r>
            <a:r>
              <a:rPr lang="en-US" sz="2400" dirty="0"/>
              <a:t>bosom. The rich man also died and was buried.</a:t>
            </a:r>
          </a:p>
          <a:p>
            <a:pPr algn="just"/>
            <a:r>
              <a:rPr lang="en-US" sz="2400" baseline="30000" dirty="0"/>
              <a:t>23	</a:t>
            </a:r>
            <a:r>
              <a:rPr lang="en-US" sz="2400" dirty="0"/>
              <a:t>And being in torments in Hades, he lifted up his eyes and saw Abraham afar off, and Lazarus in his bosom.</a:t>
            </a:r>
          </a:p>
          <a:p>
            <a:pPr algn="just"/>
            <a:r>
              <a:rPr lang="en-US" sz="2400" baseline="30000" dirty="0"/>
              <a:t>24	</a:t>
            </a:r>
            <a:r>
              <a:rPr lang="en-US" sz="2400" dirty="0" smtClean="0"/>
              <a:t>“Then </a:t>
            </a:r>
            <a:r>
              <a:rPr lang="en-US" sz="2400" dirty="0"/>
              <a:t>he cried and said, </a:t>
            </a:r>
            <a:r>
              <a:rPr lang="en-US" sz="2400" dirty="0" smtClean="0"/>
              <a:t>‘Father </a:t>
            </a:r>
            <a:r>
              <a:rPr lang="en-US" sz="2400" dirty="0"/>
              <a:t>Abraham, have mercy on me, and send Lazarus that he may dip the tip of his finger in water and cool my tongue; for I am tormented in this flame</a:t>
            </a:r>
            <a:r>
              <a:rPr lang="en-US" sz="2400" dirty="0" smtClean="0"/>
              <a:t>.’</a:t>
            </a:r>
            <a:endParaRPr lang="en-US" sz="2400" dirty="0"/>
          </a:p>
          <a:p>
            <a:pPr algn="just"/>
            <a:endParaRPr lang="en-US" sz="2400" dirty="0"/>
          </a:p>
        </p:txBody>
      </p:sp>
    </p:spTree>
    <p:extLst>
      <p:ext uri="{BB962C8B-B14F-4D97-AF65-F5344CB8AC3E}">
        <p14:creationId xmlns:p14="http://schemas.microsoft.com/office/powerpoint/2010/main" val="13214977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Rich Man and Lazarus</a:t>
            </a:r>
          </a:p>
        </p:txBody>
      </p:sp>
      <p:sp>
        <p:nvSpPr>
          <p:cNvPr id="3" name="Content Placeholder 2"/>
          <p:cNvSpPr>
            <a:spLocks noGrp="1"/>
          </p:cNvSpPr>
          <p:nvPr>
            <p:ph idx="1"/>
          </p:nvPr>
        </p:nvSpPr>
        <p:spPr>
          <a:xfrm>
            <a:off x="152400" y="1524000"/>
            <a:ext cx="8915400" cy="4876800"/>
          </a:xfrm>
        </p:spPr>
        <p:txBody>
          <a:bodyPr>
            <a:noAutofit/>
          </a:bodyPr>
          <a:lstStyle/>
          <a:p>
            <a:pPr algn="just"/>
            <a:r>
              <a:rPr lang="en-US" sz="2400" baseline="30000" dirty="0" smtClean="0"/>
              <a:t>25</a:t>
            </a:r>
            <a:r>
              <a:rPr lang="en-US" sz="2400" baseline="30000" dirty="0"/>
              <a:t>	</a:t>
            </a:r>
            <a:r>
              <a:rPr lang="en-US" sz="2400" dirty="0"/>
              <a:t>But Abraham said, </a:t>
            </a:r>
            <a:r>
              <a:rPr lang="en-US" sz="2400" dirty="0" smtClean="0"/>
              <a:t>‘Son</a:t>
            </a:r>
            <a:r>
              <a:rPr lang="en-US" sz="2400" dirty="0"/>
              <a:t>, remember that in your lifetime you received your good things, and likewise Lazarus evil things; but now he is comforted and you are tormented.</a:t>
            </a:r>
          </a:p>
          <a:p>
            <a:pPr algn="just"/>
            <a:r>
              <a:rPr lang="en-US" sz="2400" baseline="30000" dirty="0"/>
              <a:t>26	</a:t>
            </a:r>
            <a:r>
              <a:rPr lang="en-US" sz="2400" dirty="0"/>
              <a:t>And besides all this, between us and you there is a great gulf fixed, so that those who want to pass from here to you cannot, nor can those from there pass to us</a:t>
            </a:r>
            <a:r>
              <a:rPr lang="en-US" sz="2400" dirty="0" smtClean="0"/>
              <a:t>.’</a:t>
            </a:r>
            <a:endParaRPr lang="en-US" sz="2400" dirty="0"/>
          </a:p>
          <a:p>
            <a:pPr algn="just"/>
            <a:r>
              <a:rPr lang="en-US" sz="2400" baseline="30000" dirty="0"/>
              <a:t>27	</a:t>
            </a:r>
            <a:r>
              <a:rPr lang="en-US" sz="2400" dirty="0" smtClean="0"/>
              <a:t>“Then </a:t>
            </a:r>
            <a:r>
              <a:rPr lang="en-US" sz="2400" dirty="0"/>
              <a:t>he said, </a:t>
            </a:r>
            <a:r>
              <a:rPr lang="en-US" sz="2400" dirty="0" smtClean="0"/>
              <a:t>‘I </a:t>
            </a:r>
            <a:r>
              <a:rPr lang="en-US" sz="2400" dirty="0"/>
              <a:t>beg you therefore, father, that you would send him to my </a:t>
            </a:r>
            <a:r>
              <a:rPr lang="en-US" sz="2400" dirty="0" smtClean="0"/>
              <a:t>father’s </a:t>
            </a:r>
            <a:r>
              <a:rPr lang="en-US" sz="2400" dirty="0"/>
              <a:t>house,</a:t>
            </a:r>
          </a:p>
          <a:p>
            <a:pPr algn="just"/>
            <a:r>
              <a:rPr lang="en-US" sz="2400" baseline="30000" dirty="0"/>
              <a:t>28	</a:t>
            </a:r>
            <a:r>
              <a:rPr lang="en-US" sz="2400" dirty="0"/>
              <a:t>for I have five brothers, that he may testify to them, lest they also come to this place of torment</a:t>
            </a:r>
            <a:r>
              <a:rPr lang="en-US" sz="2400" dirty="0" smtClean="0"/>
              <a:t>.’</a:t>
            </a:r>
            <a:endParaRPr lang="en-US" sz="2400" dirty="0"/>
          </a:p>
          <a:p>
            <a:pPr algn="just"/>
            <a:r>
              <a:rPr lang="en-US" sz="2400" baseline="30000" dirty="0"/>
              <a:t>29	</a:t>
            </a:r>
            <a:r>
              <a:rPr lang="en-US" sz="2400" dirty="0"/>
              <a:t>Abraham said to him, </a:t>
            </a:r>
            <a:r>
              <a:rPr lang="en-US" sz="2400" dirty="0" smtClean="0"/>
              <a:t>‘They </a:t>
            </a:r>
            <a:r>
              <a:rPr lang="en-US" sz="2400" dirty="0"/>
              <a:t>have Moses and the prophets; let them hear them</a:t>
            </a:r>
            <a:r>
              <a:rPr lang="en-US" sz="2400" dirty="0" smtClean="0"/>
              <a:t>.’</a:t>
            </a:r>
            <a:endParaRPr lang="en-US" sz="2400" dirty="0"/>
          </a:p>
        </p:txBody>
      </p:sp>
    </p:spTree>
    <p:extLst>
      <p:ext uri="{BB962C8B-B14F-4D97-AF65-F5344CB8AC3E}">
        <p14:creationId xmlns:p14="http://schemas.microsoft.com/office/powerpoint/2010/main" val="6043004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Rich Man and Lazarus</a:t>
            </a:r>
          </a:p>
        </p:txBody>
      </p:sp>
      <p:sp>
        <p:nvSpPr>
          <p:cNvPr id="3" name="Content Placeholder 2"/>
          <p:cNvSpPr>
            <a:spLocks noGrp="1"/>
          </p:cNvSpPr>
          <p:nvPr>
            <p:ph idx="1"/>
          </p:nvPr>
        </p:nvSpPr>
        <p:spPr>
          <a:xfrm>
            <a:off x="152400" y="1600200"/>
            <a:ext cx="8915400" cy="4876800"/>
          </a:xfrm>
        </p:spPr>
        <p:txBody>
          <a:bodyPr>
            <a:noAutofit/>
          </a:bodyPr>
          <a:lstStyle/>
          <a:p>
            <a:pPr algn="just"/>
            <a:r>
              <a:rPr lang="en-US" sz="2400" baseline="30000" dirty="0" smtClean="0"/>
              <a:t>30</a:t>
            </a:r>
            <a:r>
              <a:rPr lang="en-US" sz="2400" baseline="30000" dirty="0"/>
              <a:t>	</a:t>
            </a:r>
            <a:r>
              <a:rPr lang="en-US" sz="2400" dirty="0"/>
              <a:t>And he said, </a:t>
            </a:r>
            <a:r>
              <a:rPr lang="en-US" sz="2400" dirty="0" smtClean="0"/>
              <a:t>‘No</a:t>
            </a:r>
            <a:r>
              <a:rPr lang="en-US" sz="2400" dirty="0"/>
              <a:t>, father Abraham; but if one goes to them from the dead, they will repent</a:t>
            </a:r>
            <a:r>
              <a:rPr lang="en-US" sz="2400" dirty="0" smtClean="0"/>
              <a:t>.’</a:t>
            </a:r>
            <a:endParaRPr lang="en-US" sz="2400" dirty="0"/>
          </a:p>
          <a:p>
            <a:pPr algn="just"/>
            <a:r>
              <a:rPr lang="en-US" sz="2400" baseline="30000" dirty="0"/>
              <a:t>31	</a:t>
            </a:r>
            <a:r>
              <a:rPr lang="en-US" sz="2400" dirty="0"/>
              <a:t>But he said to him, </a:t>
            </a:r>
            <a:r>
              <a:rPr lang="en-US" sz="2400" dirty="0" smtClean="0"/>
              <a:t>‘If </a:t>
            </a:r>
            <a:r>
              <a:rPr lang="en-US" sz="2400" dirty="0"/>
              <a:t>they do not hear Moses and the prophets, neither will they be persuaded though one rise from the dead</a:t>
            </a:r>
            <a:r>
              <a:rPr lang="en-US" sz="2400" dirty="0" smtClean="0"/>
              <a:t>.’ ”</a:t>
            </a:r>
            <a:endParaRPr lang="en-US" sz="2400" dirty="0"/>
          </a:p>
          <a:p>
            <a:pPr algn="just"/>
            <a:endParaRPr lang="en-US" sz="2400" dirty="0"/>
          </a:p>
        </p:txBody>
      </p:sp>
    </p:spTree>
    <p:extLst>
      <p:ext uri="{BB962C8B-B14F-4D97-AF65-F5344CB8AC3E}">
        <p14:creationId xmlns:p14="http://schemas.microsoft.com/office/powerpoint/2010/main" val="15399430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Highlights of Sermons</a:t>
            </a:r>
            <a:endParaRPr lang="en-US" dirty="0"/>
          </a:p>
        </p:txBody>
      </p:sp>
      <p:sp>
        <p:nvSpPr>
          <p:cNvPr id="3" name="Content Placeholder 2"/>
          <p:cNvSpPr>
            <a:spLocks noGrp="1"/>
          </p:cNvSpPr>
          <p:nvPr>
            <p:ph idx="1"/>
          </p:nvPr>
        </p:nvSpPr>
        <p:spPr/>
        <p:txBody>
          <a:bodyPr>
            <a:normAutofit/>
          </a:bodyPr>
          <a:lstStyle/>
          <a:p>
            <a:r>
              <a:rPr lang="en-US" dirty="0" smtClean="0"/>
              <a:t>St. John gave a series of seven sermons on the Parable, six of which are included in the book</a:t>
            </a:r>
          </a:p>
          <a:p>
            <a:r>
              <a:rPr lang="en-US" dirty="0" smtClean="0"/>
              <a:t>First sermon given during Saturnalia celebrations (beginning of civil year):</a:t>
            </a:r>
          </a:p>
          <a:p>
            <a:pPr lvl="1" algn="just"/>
            <a:r>
              <a:rPr lang="en-US" i="1" dirty="0" smtClean="0">
                <a:solidFill>
                  <a:srgbClr val="C00000"/>
                </a:solidFill>
              </a:rPr>
              <a:t>“Yesterday</a:t>
            </a:r>
            <a:r>
              <a:rPr lang="en-US" i="1" dirty="0">
                <a:solidFill>
                  <a:srgbClr val="C00000"/>
                </a:solidFill>
              </a:rPr>
              <a:t>, although it was a feast-day of Satan, you preferred to keep a spiritual feast, </a:t>
            </a:r>
            <a:r>
              <a:rPr lang="en-US" i="1" dirty="0" smtClean="0">
                <a:solidFill>
                  <a:srgbClr val="C00000"/>
                </a:solidFill>
              </a:rPr>
              <a:t>receiving </a:t>
            </a:r>
            <a:r>
              <a:rPr lang="en-US" i="1" dirty="0">
                <a:solidFill>
                  <a:srgbClr val="C00000"/>
                </a:solidFill>
              </a:rPr>
              <a:t>our words with great good will, and spending most of the day here in church, drinking a </a:t>
            </a:r>
            <a:r>
              <a:rPr lang="en-US" i="1" dirty="0" smtClean="0">
                <a:solidFill>
                  <a:srgbClr val="C00000"/>
                </a:solidFill>
              </a:rPr>
              <a:t>drunkenness </a:t>
            </a:r>
            <a:r>
              <a:rPr lang="en-US" i="1" dirty="0">
                <a:solidFill>
                  <a:srgbClr val="C00000"/>
                </a:solidFill>
              </a:rPr>
              <a:t>of self-control, and dancing in the chorus of Paul</a:t>
            </a:r>
            <a:r>
              <a:rPr lang="en-US" i="1" dirty="0" smtClean="0">
                <a:solidFill>
                  <a:srgbClr val="C00000"/>
                </a:solidFill>
              </a:rPr>
              <a:t>. In this way a double benefit came to you, because you kept free of the disorderly dance of the drunkards and you </a:t>
            </a:r>
            <a:r>
              <a:rPr lang="en-US" i="1" dirty="0" err="1" smtClean="0">
                <a:solidFill>
                  <a:srgbClr val="C00000"/>
                </a:solidFill>
              </a:rPr>
              <a:t>revelled</a:t>
            </a:r>
            <a:r>
              <a:rPr lang="en-US" i="1" dirty="0" smtClean="0">
                <a:solidFill>
                  <a:srgbClr val="C00000"/>
                </a:solidFill>
              </a:rPr>
              <a:t> in well-ordered spiritual dances.</a:t>
            </a:r>
            <a:endParaRPr lang="en-US" i="1" dirty="0">
              <a:solidFill>
                <a:srgbClr val="C00000"/>
              </a:solidFill>
            </a:endParaRPr>
          </a:p>
        </p:txBody>
      </p:sp>
    </p:spTree>
    <p:extLst>
      <p:ext uri="{BB962C8B-B14F-4D97-AF65-F5344CB8AC3E}">
        <p14:creationId xmlns:p14="http://schemas.microsoft.com/office/powerpoint/2010/main" val="15884151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1438</TotalTime>
  <Words>2947</Words>
  <Application>Microsoft Office PowerPoint</Application>
  <PresentationFormat>On-screen Show (4:3)</PresentationFormat>
  <Paragraphs>182</Paragraphs>
  <Slides>35</Slides>
  <Notes>0</Notes>
  <HiddenSlides>2</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Flow</vt:lpstr>
      <vt:lpstr>On Wealth and Poverty</vt:lpstr>
      <vt:lpstr>Outline</vt:lpstr>
      <vt:lpstr>Brief Biography</vt:lpstr>
      <vt:lpstr>Brief Biography</vt:lpstr>
      <vt:lpstr>Style and Influence</vt:lpstr>
      <vt:lpstr>Rich Man and Lazarus</vt:lpstr>
      <vt:lpstr>Rich Man and Lazarus</vt:lpstr>
      <vt:lpstr>Rich Man and Lazarus</vt:lpstr>
      <vt:lpstr>Highlights of Sermons</vt:lpstr>
      <vt:lpstr>Highlights of Sermons</vt:lpstr>
      <vt:lpstr>Highlights of Sermons</vt:lpstr>
      <vt:lpstr>Highlights of Sermons</vt:lpstr>
      <vt:lpstr>Highlights of Sermons</vt:lpstr>
      <vt:lpstr>Highlights of Sermons</vt:lpstr>
      <vt:lpstr>Highlights of Sermons</vt:lpstr>
      <vt:lpstr>Highlights of Sermons</vt:lpstr>
      <vt:lpstr>Lessons from Lazarus</vt:lpstr>
      <vt:lpstr>Lessons from Lazarus</vt:lpstr>
      <vt:lpstr>Lessons from Lazarus</vt:lpstr>
      <vt:lpstr>Lessons from Lazarus</vt:lpstr>
      <vt:lpstr>Lessons from Rich Man</vt:lpstr>
      <vt:lpstr>Lessons from Rich Man</vt:lpstr>
      <vt:lpstr>Lessons from Rich Man</vt:lpstr>
      <vt:lpstr>Lessons from Rich Man</vt:lpstr>
      <vt:lpstr>Lessons from Rich Man</vt:lpstr>
      <vt:lpstr>Suffering Lessens Judgment</vt:lpstr>
      <vt:lpstr>Suffering Lessens Judgment</vt:lpstr>
      <vt:lpstr>Suffering Lessens Judgment</vt:lpstr>
      <vt:lpstr>Suffering Lessens Judgment</vt:lpstr>
      <vt:lpstr>Suffering Lessens Judgment</vt:lpstr>
      <vt:lpstr>Suffering Lessens Judgment</vt:lpstr>
      <vt:lpstr>True Meaning and Use of Wealth</vt:lpstr>
      <vt:lpstr>True Meaning and Use of Wealth</vt:lpstr>
      <vt:lpstr>True Meaning and Use of Wealth</vt:lpstr>
      <vt:lpstr>True Meaning and Use of Wealth</vt:lpstr>
    </vt:vector>
  </TitlesOfParts>
  <Company>Harris County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Wealth and Poverty</dc:title>
  <dc:creator>Awad, Peter(DCA)</dc:creator>
  <cp:lastModifiedBy>Awad, Peter(DCA)</cp:lastModifiedBy>
  <cp:revision>44</cp:revision>
  <dcterms:created xsi:type="dcterms:W3CDTF">2013-03-15T19:16:31Z</dcterms:created>
  <dcterms:modified xsi:type="dcterms:W3CDTF">2013-03-24T04:24:23Z</dcterms:modified>
</cp:coreProperties>
</file>