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97" r:id="rId19"/>
    <p:sldId id="274" r:id="rId20"/>
    <p:sldId id="275" r:id="rId21"/>
    <p:sldId id="276" r:id="rId22"/>
    <p:sldId id="277" r:id="rId23"/>
    <p:sldId id="278" r:id="rId24"/>
    <p:sldId id="279" r:id="rId25"/>
    <p:sldId id="280" r:id="rId26"/>
    <p:sldId id="281" r:id="rId27"/>
    <p:sldId id="282" r:id="rId28"/>
    <p:sldId id="283" r:id="rId29"/>
    <p:sldId id="286" r:id="rId30"/>
    <p:sldId id="287" r:id="rId31"/>
    <p:sldId id="284" r:id="rId32"/>
    <p:sldId id="288" r:id="rId33"/>
    <p:sldId id="312" r:id="rId34"/>
    <p:sldId id="289" r:id="rId35"/>
    <p:sldId id="290" r:id="rId36"/>
    <p:sldId id="285" r:id="rId37"/>
    <p:sldId id="291" r:id="rId38"/>
    <p:sldId id="292" r:id="rId39"/>
    <p:sldId id="293" r:id="rId40"/>
    <p:sldId id="294" r:id="rId41"/>
    <p:sldId id="295" r:id="rId42"/>
    <p:sldId id="313" r:id="rId43"/>
    <p:sldId id="314" r:id="rId44"/>
    <p:sldId id="299" r:id="rId45"/>
    <p:sldId id="300" r:id="rId46"/>
    <p:sldId id="301" r:id="rId47"/>
    <p:sldId id="302" r:id="rId48"/>
    <p:sldId id="303" r:id="rId49"/>
    <p:sldId id="304" r:id="rId50"/>
    <p:sldId id="305" r:id="rId51"/>
    <p:sldId id="306" r:id="rId52"/>
    <p:sldId id="307" r:id="rId53"/>
    <p:sldId id="308" r:id="rId54"/>
    <p:sldId id="309" r:id="rId55"/>
    <p:sldId id="315" r:id="rId56"/>
    <p:sldId id="310" r:id="rId57"/>
    <p:sldId id="316" r:id="rId58"/>
    <p:sldId id="317" r:id="rId59"/>
    <p:sldId id="318" r:id="rId60"/>
    <p:sldId id="311" r:id="rId61"/>
    <p:sldId id="319" r:id="rId62"/>
    <p:sldId id="320" r:id="rId63"/>
    <p:sldId id="321" r:id="rId64"/>
    <p:sldId id="322" r:id="rId65"/>
    <p:sldId id="323" r:id="rId66"/>
    <p:sldId id="324" r:id="rId67"/>
    <p:sldId id="325" r:id="rId68"/>
    <p:sldId id="326" r:id="rId69"/>
    <p:sldId id="298" r:id="rId70"/>
  </p:sldIdLst>
  <p:sldSz cx="9144000" cy="6858000" type="screen4x3"/>
  <p:notesSz cx="6858000" cy="9144000"/>
  <p:custShowLst>
    <p:custShow name="Custom Show 1" id="0">
      <p:sldLst>
        <p:sld r:id="rId2"/>
        <p:sld r:id="rId3"/>
        <p:sld r:id="rId4"/>
        <p:sld r:id="rId5"/>
        <p:sld r:id="rId6"/>
        <p:sld r:id="rId7"/>
        <p:sld r:id="rId8"/>
        <p:sld r:id="rId9"/>
        <p:sld r:id="rId10"/>
        <p:sld r:id="rId11"/>
        <p:sld r:id="rId12"/>
        <p:sld r:id="rId13"/>
        <p:sld r:id="rId14"/>
        <p:sld r:id="rId15"/>
        <p:sld r:id="rId16"/>
        <p:sld r:id="rId17"/>
        <p:sld r:id="rId18"/>
        <p:sld r:id="rId20"/>
        <p:sld r:id="rId21"/>
        <p:sld r:id="rId22"/>
        <p:sld r:id="rId23"/>
        <p:sld r:id="rId24"/>
        <p:sld r:id="rId25"/>
        <p:sld r:id="rId26"/>
        <p:sld r:id="rId27"/>
        <p:sld r:id="rId28"/>
        <p:sld r:id="rId29"/>
        <p:sld r:id="rId30"/>
        <p:sld r:id="rId31"/>
        <p:sld r:id="rId32"/>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5" autoAdjust="0"/>
    <p:restoredTop sz="94638" autoAdjust="0"/>
  </p:normalViewPr>
  <p:slideViewPr>
    <p:cSldViewPr>
      <p:cViewPr varScale="1">
        <p:scale>
          <a:sx n="86" d="100"/>
          <a:sy n="86" d="100"/>
        </p:scale>
        <p:origin x="-1488" y="-3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5683B44C-BE51-41BA-93E5-DDF80C5AC8D0}"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5683B44C-BE51-41BA-93E5-DDF80C5AC8D0}"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83B44C-BE51-41BA-93E5-DDF80C5AC8D0}" type="slidenum">
              <a:rPr lang="en-US" smtClean="0"/>
              <a:pPr/>
              <a:t>‹#›</a:t>
            </a:fld>
            <a:endParaRPr lang="en-US" dirty="0"/>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dirty="0" smtClean="0"/>
              <a:t>Click icon to add picture</a:t>
            </a:r>
            <a:endParaRPr kumimoji="0" lang="en-US" dirty="0"/>
          </a:p>
        </p:txBody>
      </p:sp>
      <p:sp>
        <p:nvSpPr>
          <p:cNvPr id="7" name="Date Placeholder 6"/>
          <p:cNvSpPr>
            <a:spLocks noGrp="1"/>
          </p:cNvSpPr>
          <p:nvPr>
            <p:ph type="dt" sz="half" idx="10"/>
          </p:nvPr>
        </p:nvSpPr>
        <p:spPr/>
        <p:txBody>
          <a:bodyPr/>
          <a:lstStyle/>
          <a:p>
            <a:fld id="{F05B89DB-500A-46AB-9C1B-18C13C8A03E6}" type="datetimeFigureOut">
              <a:rPr lang="en-US" smtClean="0"/>
              <a:pPr/>
              <a:t>3/2/2013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5683B44C-BE51-41BA-93E5-DDF80C5AC8D0}"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05B89DB-500A-46AB-9C1B-18C13C8A03E6}" type="datetimeFigureOut">
              <a:rPr lang="en-US" smtClean="0"/>
              <a:pPr/>
              <a:t>3/2/2013</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683B44C-BE51-41BA-93E5-DDF80C5AC8D0}"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random/>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en.wikipedia.org/wiki/Presbyter" TargetMode="External"/><Relationship Id="rId2" Type="http://schemas.openxmlformats.org/officeDocument/2006/relationships/hyperlink" Target="http://en.wikipedia.org/wiki/Arius" TargetMode="External"/><Relationship Id="rId1" Type="http://schemas.openxmlformats.org/officeDocument/2006/relationships/slideLayout" Target="../slideLayouts/slideLayout2.xml"/><Relationship Id="rId4" Type="http://schemas.openxmlformats.org/officeDocument/2006/relationships/hyperlink" Target="http://en.wikipedia.org/wiki/Alexandria"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2"/>
          </p:nvPr>
        </p:nvSpPr>
        <p:spPr/>
        <p:txBody>
          <a:bodyPr>
            <a:normAutofit/>
          </a:bodyPr>
          <a:lstStyle/>
          <a:p>
            <a:pPr algn="ctr"/>
            <a:r>
              <a:rPr lang="en-US" sz="4400" b="1" dirty="0">
                <a:solidFill>
                  <a:schemeClr val="tx2">
                    <a:lumMod val="50000"/>
                  </a:schemeClr>
                </a:solidFill>
              </a:rPr>
              <a:t>Christology </a:t>
            </a:r>
            <a:endParaRPr lang="en-US" sz="4400" b="1" dirty="0" smtClean="0">
              <a:solidFill>
                <a:schemeClr val="tx2">
                  <a:lumMod val="50000"/>
                </a:schemeClr>
              </a:solidFill>
            </a:endParaRPr>
          </a:p>
          <a:p>
            <a:pPr algn="ctr"/>
            <a:endParaRPr lang="en-US" sz="4400" b="1" dirty="0">
              <a:solidFill>
                <a:schemeClr val="tx2">
                  <a:lumMod val="50000"/>
                </a:schemeClr>
              </a:solidFill>
            </a:endParaRPr>
          </a:p>
          <a:p>
            <a:pPr algn="ctr"/>
            <a:r>
              <a:rPr lang="en-US" sz="4400" b="1" dirty="0" smtClean="0">
                <a:solidFill>
                  <a:schemeClr val="tx2">
                    <a:lumMod val="50000"/>
                  </a:schemeClr>
                </a:solidFill>
              </a:rPr>
              <a:t>“</a:t>
            </a:r>
            <a:r>
              <a:rPr lang="en-US" sz="4400" b="1" dirty="0">
                <a:solidFill>
                  <a:schemeClr val="tx2">
                    <a:lumMod val="50000"/>
                  </a:schemeClr>
                </a:solidFill>
              </a:rPr>
              <a:t>The Nature of Christ” </a:t>
            </a:r>
            <a:endParaRPr lang="en-US" sz="4400" dirty="0">
              <a:solidFill>
                <a:schemeClr val="tx2">
                  <a:lumMod val="50000"/>
                </a:schemeClr>
              </a:solidFill>
            </a:endParaRPr>
          </a:p>
          <a:p>
            <a:endParaRPr lang="en-US" dirty="0"/>
          </a:p>
        </p:txBody>
      </p:sp>
      <p:sp>
        <p:nvSpPr>
          <p:cNvPr id="6" name="Content Placeholder 5"/>
          <p:cNvSpPr>
            <a:spLocks noGrp="1"/>
          </p:cNvSpPr>
          <p:nvPr>
            <p:ph sz="half" idx="1"/>
          </p:nvPr>
        </p:nvSpPr>
        <p:spPr/>
        <p:txBody>
          <a:bodyPr/>
          <a:lstStyle/>
          <a:p>
            <a:endParaRPr lang="en-US" dirty="0"/>
          </a:p>
        </p:txBody>
      </p:sp>
      <p:pic>
        <p:nvPicPr>
          <p:cNvPr id="1026" name="Picture 2" descr="http://2.bp.blogspot.com/-fBWdyYtfJ5M/TsMZDGm4FdI/AAAAAAAAGCA/XtYiRirCT_g/s1600/Jesus--Holy-Shroud-.jpg"/>
          <p:cNvPicPr>
            <a:picLocks noChangeAspect="1" noChangeArrowheads="1"/>
          </p:cNvPicPr>
          <p:nvPr/>
        </p:nvPicPr>
        <p:blipFill>
          <a:blip r:embed="rId2" cstate="print"/>
          <a:srcRect/>
          <a:stretch>
            <a:fillRect/>
          </a:stretch>
        </p:blipFill>
        <p:spPr bwMode="auto">
          <a:xfrm>
            <a:off x="3581400" y="0"/>
            <a:ext cx="5562600" cy="6858000"/>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7">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7">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0000" lnSpcReduction="20000"/>
          </a:bodyPr>
          <a:lstStyle/>
          <a:p>
            <a:r>
              <a:rPr lang="en-US" dirty="0"/>
              <a:t>Human language is inadequate when it comes to describing this union but here are two </a:t>
            </a:r>
            <a:r>
              <a:rPr lang="en-US" dirty="0" smtClean="0"/>
              <a:t>examples:</a:t>
            </a:r>
            <a:endParaRPr lang="en-US" dirty="0"/>
          </a:p>
          <a:p>
            <a:pPr>
              <a:buNone/>
            </a:pPr>
            <a:r>
              <a:rPr lang="en-US" b="1" dirty="0"/>
              <a:t> </a:t>
            </a:r>
            <a:endParaRPr lang="en-US" dirty="0"/>
          </a:p>
          <a:p>
            <a:r>
              <a:rPr lang="en-US" b="1" dirty="0"/>
              <a:t>a) The union between Iron &amp; Fire:</a:t>
            </a:r>
            <a:endParaRPr lang="en-US" dirty="0"/>
          </a:p>
          <a:p>
            <a:pPr>
              <a:buNone/>
            </a:pPr>
            <a:r>
              <a:rPr lang="en-US" dirty="0" smtClean="0"/>
              <a:t>	In </a:t>
            </a:r>
            <a:r>
              <a:rPr lang="en-US" dirty="0"/>
              <a:t>the union of iron and fire, the iron is not changed into fire or the fire into iron. They are </a:t>
            </a:r>
            <a:r>
              <a:rPr lang="en-US" dirty="0" smtClean="0"/>
              <a:t>both united </a:t>
            </a:r>
            <a:r>
              <a:rPr lang="en-US" dirty="0"/>
              <a:t>without mingling, confusion, or alteration. {At a certain temperature the iron will change and extinguishing the fire will separate them}.</a:t>
            </a:r>
          </a:p>
          <a:p>
            <a:pPr>
              <a:buNone/>
            </a:pPr>
            <a:r>
              <a:rPr lang="en-US" dirty="0"/>
              <a:t> </a:t>
            </a:r>
          </a:p>
          <a:p>
            <a:r>
              <a:rPr lang="en-US" b="1" dirty="0"/>
              <a:t>b) The union between the human spirit &amp; body:</a:t>
            </a:r>
            <a:endParaRPr lang="en-US" dirty="0"/>
          </a:p>
          <a:p>
            <a:pPr>
              <a:buNone/>
            </a:pPr>
            <a:r>
              <a:rPr lang="en-US" dirty="0" smtClean="0"/>
              <a:t>	The </a:t>
            </a:r>
            <a:r>
              <a:rPr lang="en-US" dirty="0"/>
              <a:t>nature of the human spirit unites with the physical earthly nature of the body without mingling, confusion, alteration, or transmutation {they will separate by death and then they reunite}. This union of the two natures (spirit &amp; body) results in ONE nature that is the human nature. The term ONE here doesn’t refer to either of the two natures (spirit – body) but it refers to the result of this union of BOTH natures into this ONE human being. </a:t>
            </a:r>
          </a:p>
          <a:p>
            <a:pPr>
              <a:buNone/>
            </a:pP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20000"/>
          </a:bodyPr>
          <a:lstStyle/>
          <a:p>
            <a:r>
              <a:rPr lang="en-US" b="1" dirty="0"/>
              <a:t>Therefore, just as we say that the person is ONE nature consisting of two </a:t>
            </a:r>
            <a:r>
              <a:rPr lang="en-US" b="1" dirty="0" smtClean="0"/>
              <a:t>elements (spirit </a:t>
            </a:r>
            <a:r>
              <a:rPr lang="en-US" b="1" dirty="0"/>
              <a:t>&amp; body), we can also say about the Incarnate Logos that He is ONE entity of two natures (Divine &amp; Human). </a:t>
            </a:r>
            <a:endParaRPr lang="en-US" b="1" dirty="0" smtClean="0"/>
          </a:p>
          <a:p>
            <a:r>
              <a:rPr lang="en-US" dirty="0" smtClean="0"/>
              <a:t>The </a:t>
            </a:r>
            <a:r>
              <a:rPr lang="en-US" dirty="0"/>
              <a:t>union of the spirit &amp; body is a hypostatic one. So is the union of the Divine Logos &amp; the Human Nature in the virgin’s womb. A hypostatic, real, self-essential union not a mere connection that separates as Nestorius claimed. Although a person is formed of two natures (spirit &amp; body), nobody refers to him/her as two. All the person’s acts are attributed to this ONE nature, not to the spirit alone or the physical body alone. Similarly, all the acts of Christ should be attributed to Him as a whole, not to His Divine Nature independently or to His Human Nature independently.</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381000"/>
            <a:ext cx="4038600" cy="5745163"/>
          </a:xfrm>
        </p:spPr>
        <p:txBody>
          <a:bodyPr>
            <a:normAutofit/>
          </a:bodyPr>
          <a:lstStyle/>
          <a:p>
            <a:r>
              <a:rPr lang="en-US" dirty="0"/>
              <a:t>Our Lord Jesus Christ has One Nature composed of Two Natures:</a:t>
            </a:r>
          </a:p>
          <a:p>
            <a:pPr>
              <a:buNone/>
            </a:pPr>
            <a:r>
              <a:rPr lang="en-US" dirty="0" smtClean="0"/>
              <a:t>1</a:t>
            </a:r>
            <a:r>
              <a:rPr lang="en-US" dirty="0"/>
              <a:t>. The Divine Nature of the LOGOS.</a:t>
            </a:r>
          </a:p>
          <a:p>
            <a:pPr>
              <a:buNone/>
            </a:pPr>
            <a:r>
              <a:rPr lang="en-US" dirty="0"/>
              <a:t>2. The Human Nature that He took from Virgin Mary</a:t>
            </a:r>
            <a:r>
              <a:rPr lang="en-US" dirty="0" smtClean="0"/>
              <a:t>.</a:t>
            </a:r>
            <a:r>
              <a:rPr lang="en-US" dirty="0"/>
              <a:t> </a:t>
            </a:r>
          </a:p>
          <a:p>
            <a:endParaRPr lang="en-US" dirty="0"/>
          </a:p>
        </p:txBody>
      </p:sp>
      <p:sp>
        <p:nvSpPr>
          <p:cNvPr id="6" name="Content Placeholder 5"/>
          <p:cNvSpPr>
            <a:spLocks noGrp="1"/>
          </p:cNvSpPr>
          <p:nvPr>
            <p:ph sz="half" idx="2"/>
          </p:nvPr>
        </p:nvSpPr>
        <p:spPr>
          <a:xfrm>
            <a:off x="4648200" y="533400"/>
            <a:ext cx="4038600" cy="5592763"/>
          </a:xfrm>
        </p:spPr>
        <p:txBody>
          <a:bodyPr>
            <a:normAutofit/>
          </a:bodyPr>
          <a:lstStyle/>
          <a:p>
            <a:r>
              <a:rPr lang="en-US" dirty="0" smtClean="0"/>
              <a:t>The Human Nature is composed of Two Elements:</a:t>
            </a:r>
          </a:p>
          <a:p>
            <a:pPr>
              <a:buNone/>
            </a:pPr>
            <a:r>
              <a:rPr lang="en-US" dirty="0" smtClean="0"/>
              <a:t>1</a:t>
            </a:r>
            <a:r>
              <a:rPr lang="en-US" dirty="0"/>
              <a:t>.</a:t>
            </a:r>
            <a:r>
              <a:rPr lang="en-US" dirty="0" smtClean="0"/>
              <a:t> Human Spirit.</a:t>
            </a:r>
          </a:p>
          <a:p>
            <a:pPr>
              <a:buNone/>
            </a:pPr>
            <a:endParaRPr lang="en-US" dirty="0" smtClean="0"/>
          </a:p>
          <a:p>
            <a:pPr>
              <a:buNone/>
            </a:pPr>
            <a:r>
              <a:rPr lang="en-US" dirty="0" smtClean="0"/>
              <a:t>2</a:t>
            </a:r>
            <a:r>
              <a:rPr lang="en-US" dirty="0"/>
              <a:t>.</a:t>
            </a:r>
            <a:r>
              <a:rPr lang="en-US" dirty="0" smtClean="0"/>
              <a:t> Human Body.</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checkerboard(across)">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checkerboard(across)">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checkerboard(across)">
                                      <p:cBhvr>
                                        <p:cTn id="3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2895600"/>
            <a:ext cx="7772400" cy="2873375"/>
          </a:xfrm>
        </p:spPr>
        <p:txBody>
          <a:bodyPr>
            <a:normAutofit/>
          </a:bodyPr>
          <a:lstStyle/>
          <a:p>
            <a:r>
              <a:rPr lang="en-US" dirty="0"/>
              <a:t>The Birth of Christ &amp; the Unity of Nature </a:t>
            </a:r>
            <a:br>
              <a:rPr lang="en-US" dirty="0"/>
            </a:b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r>
              <a:rPr lang="en-US" b="1" dirty="0"/>
              <a:t>To whom did the Virgin give Birth? </a:t>
            </a:r>
            <a:endParaRPr lang="en-US" b="1" dirty="0" smtClean="0"/>
          </a:p>
          <a:p>
            <a:r>
              <a:rPr lang="en-US" b="1" dirty="0" smtClean="0"/>
              <a:t>Did </a:t>
            </a:r>
            <a:r>
              <a:rPr lang="en-US" b="1" dirty="0"/>
              <a:t>she give birth to the Godhead only</a:t>
            </a:r>
            <a:r>
              <a:rPr lang="en-US" b="1" dirty="0" smtClean="0"/>
              <a:t>?</a:t>
            </a:r>
          </a:p>
          <a:p>
            <a:r>
              <a:rPr lang="en-US" b="1" dirty="0" smtClean="0"/>
              <a:t> Did she </a:t>
            </a:r>
            <a:r>
              <a:rPr lang="en-US" b="1" dirty="0"/>
              <a:t>give birth to the manhood only</a:t>
            </a:r>
            <a:r>
              <a:rPr lang="en-US" b="1" dirty="0" smtClean="0"/>
              <a:t>?</a:t>
            </a:r>
          </a:p>
          <a:p>
            <a:r>
              <a:rPr lang="en-US" b="1" dirty="0" smtClean="0"/>
              <a:t>Did </a:t>
            </a:r>
            <a:r>
              <a:rPr lang="en-US" b="1" dirty="0"/>
              <a:t>she give birth to God and man or did she</a:t>
            </a:r>
            <a:endParaRPr lang="en-US" dirty="0"/>
          </a:p>
          <a:p>
            <a:pPr>
              <a:buNone/>
            </a:pPr>
            <a:r>
              <a:rPr lang="en-US" b="1" dirty="0" smtClean="0"/>
              <a:t>    give </a:t>
            </a:r>
            <a:r>
              <a:rPr lang="en-US" b="1" dirty="0"/>
              <a:t>birth to the Incarnate God?</a:t>
            </a:r>
            <a:endParaRPr lang="en-US" dirty="0"/>
          </a:p>
          <a:p>
            <a:pPr>
              <a:buNone/>
            </a:pPr>
            <a:r>
              <a:rPr lang="en-US" b="1" dirty="0"/>
              <a:t> </a:t>
            </a:r>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checkerboard(across)">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checkerboard(across)">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checkerboard(across)">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It is impossible to say that she gave birth to God alone, because she gave birth to </a:t>
            </a:r>
            <a:r>
              <a:rPr lang="en-US" dirty="0" smtClean="0"/>
              <a:t>a Child </a:t>
            </a:r>
            <a:r>
              <a:rPr lang="en-US" dirty="0"/>
              <a:t>who was seen by everybody, nor that she gave birth to man only</a:t>
            </a:r>
          </a:p>
          <a:p>
            <a:pPr>
              <a:buNone/>
            </a:pPr>
            <a:r>
              <a:rPr lang="en-US" dirty="0"/>
              <a:t> </a:t>
            </a:r>
          </a:p>
          <a:p>
            <a:r>
              <a:rPr lang="en-US" dirty="0"/>
              <a:t>"The Holy Spirit will come upon you, and the power of the Highest will overshadow you, therefore , also, that Holy One who is to be born of you will be called the </a:t>
            </a:r>
            <a:r>
              <a:rPr lang="en-US" b="1" dirty="0"/>
              <a:t>Son of God</a:t>
            </a:r>
            <a:r>
              <a:rPr lang="en-US" dirty="0"/>
              <a:t>. " (</a:t>
            </a:r>
            <a:r>
              <a:rPr lang="en-US" dirty="0" err="1"/>
              <a:t>Lk</a:t>
            </a:r>
            <a:r>
              <a:rPr lang="en-US" dirty="0"/>
              <a:t>. 1:35)</a:t>
            </a:r>
          </a:p>
          <a:p>
            <a:pPr>
              <a:buNone/>
            </a:pPr>
            <a:r>
              <a:rPr lang="en-US" dirty="0"/>
              <a:t> </a:t>
            </a:r>
          </a:p>
          <a:p>
            <a:r>
              <a:rPr lang="en-US" baseline="30000" dirty="0"/>
              <a:t> </a:t>
            </a:r>
            <a:r>
              <a:rPr lang="en-US" dirty="0"/>
              <a:t>“Behold, the virgin shall be with child, and bear a Son, and they shall call His name </a:t>
            </a:r>
            <a:r>
              <a:rPr lang="en-US" b="1" dirty="0"/>
              <a:t>Immanuel</a:t>
            </a:r>
            <a:r>
              <a:rPr lang="en-US" dirty="0"/>
              <a:t>,” which is translated, </a:t>
            </a:r>
            <a:r>
              <a:rPr lang="en-US" b="1" dirty="0"/>
              <a:t>“God with us.”</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r>
              <a:rPr lang="en-US" dirty="0"/>
              <a:t> And what is the meaning of Isaiah’s words: "for unto Us a Child is born, unto Us a Son is given and the government will be upon His shoulder, and His Name will be called Wonderful, Counselor, Mighty God, Everlasting, Father, Prince of Peace. "  (Isaiah 9:6). Therefore, Christ is not just a man, but the Son of God, Emanuel and the Mighty </a:t>
            </a:r>
            <a:r>
              <a:rPr lang="en-US" dirty="0" smtClean="0"/>
              <a:t>God. </a:t>
            </a:r>
          </a:p>
          <a:p>
            <a:r>
              <a:rPr lang="en-US" dirty="0" smtClean="0"/>
              <a:t>The </a:t>
            </a:r>
            <a:r>
              <a:rPr lang="en-US" dirty="0"/>
              <a:t>Virgin did not give birth to a man and God, otherwise she would be said to </a:t>
            </a:r>
            <a:r>
              <a:rPr lang="en-US" dirty="0" smtClean="0"/>
              <a:t>have had </a:t>
            </a:r>
            <a:r>
              <a:rPr lang="en-US" dirty="0"/>
              <a:t>two sons: one being God and the other, man. We are thus left with the </a:t>
            </a:r>
            <a:r>
              <a:rPr lang="en-US" dirty="0" smtClean="0"/>
              <a:t>evidence that </a:t>
            </a:r>
            <a:r>
              <a:rPr lang="en-US" dirty="0"/>
              <a:t>she gave birth to the "Incarnate God." Christ is not two Sons, one the Son of God to be adored, and the other a man and not to be </a:t>
            </a:r>
            <a:r>
              <a:rPr lang="en-US" dirty="0" smtClean="0"/>
              <a:t>worshipped</a:t>
            </a:r>
          </a:p>
          <a:p>
            <a:r>
              <a:rPr lang="en-US" dirty="0"/>
              <a:t>We can not separate between the Divine and the human nature of Christ.</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32500" lnSpcReduction="20000"/>
          </a:bodyPr>
          <a:lstStyle/>
          <a:p>
            <a:pPr>
              <a:buNone/>
            </a:pPr>
            <a:endParaRPr lang="en-US" dirty="0" smtClean="0"/>
          </a:p>
          <a:p>
            <a:r>
              <a:rPr lang="en-US" sz="4500" dirty="0" smtClean="0"/>
              <a:t>St</a:t>
            </a:r>
            <a:r>
              <a:rPr lang="en-US" sz="4500" dirty="0"/>
              <a:t>. Athanasius the Apostolic says regarding the Lord Jesus Christ, he is not bi-natured, </a:t>
            </a:r>
            <a:r>
              <a:rPr lang="en-US" sz="4500" dirty="0" smtClean="0"/>
              <a:t>to one </a:t>
            </a:r>
            <a:r>
              <a:rPr lang="en-US" sz="4500" dirty="0"/>
              <a:t>we kneel down and to the other we do not, but He is rather of One Nature </a:t>
            </a:r>
            <a:r>
              <a:rPr lang="en-US" sz="4500" dirty="0" smtClean="0"/>
              <a:t>– the Incarnate </a:t>
            </a:r>
            <a:r>
              <a:rPr lang="en-US" sz="4500" dirty="0"/>
              <a:t>Logos - that is one with His Body and before </a:t>
            </a:r>
            <a:r>
              <a:rPr lang="en-US" sz="4500" dirty="0" smtClean="0"/>
              <a:t>whom we </a:t>
            </a:r>
            <a:r>
              <a:rPr lang="en-US" sz="4500" dirty="0"/>
              <a:t>kneel down in one genuflection.</a:t>
            </a:r>
          </a:p>
          <a:p>
            <a:pPr>
              <a:buNone/>
            </a:pPr>
            <a:r>
              <a:rPr lang="en-US" sz="4500" dirty="0"/>
              <a:t> </a:t>
            </a:r>
            <a:endParaRPr lang="en-US" sz="4500" dirty="0" smtClean="0"/>
          </a:p>
          <a:p>
            <a:r>
              <a:rPr lang="en-US" sz="4500" b="1" dirty="0" smtClean="0"/>
              <a:t>Therefore</a:t>
            </a:r>
            <a:r>
              <a:rPr lang="en-US" sz="4500" b="1" dirty="0"/>
              <a:t>, our worship is not offered to the Divine nature apart from the human</a:t>
            </a:r>
            <a:endParaRPr lang="en-US" sz="4500" dirty="0"/>
          </a:p>
          <a:p>
            <a:pPr>
              <a:buNone/>
            </a:pPr>
            <a:r>
              <a:rPr lang="en-US" sz="4500" b="1" dirty="0"/>
              <a:t>nature. There is no separation and consequently, all worship is to the Incarnate</a:t>
            </a:r>
            <a:endParaRPr lang="en-US" sz="4500" dirty="0"/>
          </a:p>
          <a:p>
            <a:pPr>
              <a:buNone/>
            </a:pPr>
            <a:r>
              <a:rPr lang="en-US" sz="4500" b="1" dirty="0"/>
              <a:t>God.</a:t>
            </a:r>
            <a:endParaRPr lang="en-US" sz="4500" dirty="0"/>
          </a:p>
          <a:p>
            <a:endParaRPr lang="en-US" sz="4500" dirty="0" smtClean="0"/>
          </a:p>
          <a:p>
            <a:r>
              <a:rPr lang="en-US" sz="4500" dirty="0"/>
              <a:t> </a:t>
            </a:r>
            <a:r>
              <a:rPr lang="en-US" sz="4500" dirty="0" smtClean="0"/>
              <a:t>The </a:t>
            </a:r>
            <a:r>
              <a:rPr lang="en-US" sz="4500" dirty="0"/>
              <a:t>Lord Jesus is the Only-Begotten Son, “Who was born from the essence of the</a:t>
            </a:r>
          </a:p>
          <a:p>
            <a:pPr>
              <a:buNone/>
            </a:pPr>
            <a:r>
              <a:rPr lang="en-US" sz="4500" dirty="0"/>
              <a:t>Father before all ages. He Himself is the same Son of Man who became the first born</a:t>
            </a:r>
          </a:p>
          <a:p>
            <a:pPr>
              <a:buNone/>
            </a:pPr>
            <a:r>
              <a:rPr lang="en-US" sz="4500" dirty="0"/>
              <a:t>among many brothers” (Rom. 8:29</a:t>
            </a:r>
            <a:r>
              <a:rPr lang="en-US" sz="4500" dirty="0" smtClean="0"/>
              <a:t>).</a:t>
            </a:r>
          </a:p>
          <a:p>
            <a:endParaRPr lang="en-US" sz="4500" dirty="0" smtClean="0"/>
          </a:p>
          <a:p>
            <a:r>
              <a:rPr lang="en-US" sz="4500" dirty="0" smtClean="0"/>
              <a:t>St</a:t>
            </a:r>
            <a:r>
              <a:rPr lang="en-US" sz="4500" dirty="0"/>
              <a:t>. Paul the Apostle said: "But when the fullness of time was come, God sent His</a:t>
            </a:r>
          </a:p>
          <a:p>
            <a:pPr>
              <a:buNone/>
            </a:pPr>
            <a:r>
              <a:rPr lang="en-US" sz="4500" dirty="0"/>
              <a:t>Son, born of a woman, according to Law. " (Gal. 4:4).</a:t>
            </a:r>
          </a:p>
          <a:p>
            <a:endParaRPr lang="en-US" sz="4500" b="1" dirty="0" smtClean="0"/>
          </a:p>
          <a:p>
            <a:r>
              <a:rPr lang="en-US" sz="4500" b="1" dirty="0"/>
              <a:t> </a:t>
            </a:r>
            <a:r>
              <a:rPr lang="en-US" sz="4500" b="1" dirty="0" smtClean="0"/>
              <a:t>Therefore</a:t>
            </a:r>
            <a:r>
              <a:rPr lang="en-US" sz="4500" b="1" dirty="0"/>
              <a:t>, He who was born of the Virgin was the Son of God and at the same</a:t>
            </a:r>
            <a:endParaRPr lang="en-US" sz="4500" dirty="0"/>
          </a:p>
          <a:p>
            <a:pPr>
              <a:buNone/>
            </a:pPr>
            <a:r>
              <a:rPr lang="en-US" sz="4500" b="1" dirty="0"/>
              <a:t>time the Son of Man as He used to call Himself.</a:t>
            </a:r>
            <a:endParaRPr lang="en-US" sz="4500" dirty="0"/>
          </a:p>
          <a:p>
            <a:pPr>
              <a:buNone/>
            </a:pPr>
            <a:r>
              <a:rPr lang="en-US" sz="4500" b="1" dirty="0"/>
              <a:t> </a:t>
            </a:r>
            <a:endParaRPr lang="en-US" sz="4500" dirty="0"/>
          </a:p>
          <a:p>
            <a:endParaRPr lang="en-US" sz="45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heckerboard(across)">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checkerboard(across)">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7" dur="500"/>
                                        <p:tgtEl>
                                          <p:spTgt spid="3">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52" dur="500"/>
                                        <p:tgtEl>
                                          <p:spTgt spid="3">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57" dur="500"/>
                                        <p:tgtEl>
                                          <p:spTgt spid="3">
                                            <p:txEl>
                                              <p:pRg st="14" end="1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3">
                                            <p:txEl>
                                              <p:pRg st="15" end="15"/>
                                            </p:txEl>
                                          </p:spTgt>
                                        </p:tgtEl>
                                        <p:attrNameLst>
                                          <p:attrName>style.visibility</p:attrName>
                                        </p:attrNameLst>
                                      </p:cBhvr>
                                      <p:to>
                                        <p:strVal val="visible"/>
                                      </p:to>
                                    </p:set>
                                    <p:animEffect transition="in" filter="checkerboard(across)">
                                      <p:cBhvr>
                                        <p:cTn id="62" dur="500"/>
                                        <p:tgtEl>
                                          <p:spTgt spid="3">
                                            <p:txEl>
                                              <p:pRg st="15" end="1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animEffect transition="in" filter="checkerboard(across)">
                                      <p:cBhvr>
                                        <p:cTn id="67"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5699125"/>
          </a:xfrm>
        </p:spPr>
        <p:txBody>
          <a:bodyPr>
            <a:normAutofit/>
          </a:bodyPr>
          <a:lstStyle/>
          <a:p>
            <a:pPr algn="ctr">
              <a:buNone/>
            </a:pPr>
            <a:r>
              <a:rPr lang="en-US" b="1" dirty="0" smtClean="0">
                <a:solidFill>
                  <a:schemeClr val="tx2">
                    <a:lumMod val="50000"/>
                  </a:schemeClr>
                </a:solidFill>
              </a:rPr>
              <a:t>Christology  “The Nature of Christ” </a:t>
            </a:r>
          </a:p>
          <a:p>
            <a:pPr algn="ctr">
              <a:buNone/>
            </a:pPr>
            <a:r>
              <a:rPr lang="en-US" b="1" dirty="0" smtClean="0">
                <a:solidFill>
                  <a:schemeClr val="tx2">
                    <a:lumMod val="50000"/>
                  </a:schemeClr>
                </a:solidFill>
              </a:rPr>
              <a:t>Review</a:t>
            </a:r>
            <a:endParaRPr lang="en-US" dirty="0" smtClean="0">
              <a:solidFill>
                <a:schemeClr val="tx2">
                  <a:lumMod val="50000"/>
                </a:schemeClr>
              </a:solidFill>
            </a:endParaRPr>
          </a:p>
          <a:p>
            <a:r>
              <a:rPr lang="en-US" dirty="0" smtClean="0"/>
              <a:t>KEY TERMS IN THE 4TH &amp; 5TH CENTURY DEVELOPMENTS IN CHRISTOLOGY</a:t>
            </a:r>
          </a:p>
          <a:p>
            <a:r>
              <a:rPr lang="en-US" dirty="0" smtClean="0"/>
              <a:t>The Orthodox Concept Concerning The Nature of Christ</a:t>
            </a:r>
          </a:p>
          <a:p>
            <a:r>
              <a:rPr lang="en-US" dirty="0" smtClean="0"/>
              <a:t>The Nature of this Union</a:t>
            </a:r>
          </a:p>
          <a:p>
            <a:r>
              <a:rPr lang="en-US" dirty="0" smtClean="0"/>
              <a:t>The Birth of Christ &amp; the Unity of Nature</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352800"/>
            <a:ext cx="7772400" cy="2416175"/>
          </a:xfrm>
        </p:spPr>
        <p:txBody>
          <a:bodyPr/>
          <a:lstStyle/>
          <a:p>
            <a:r>
              <a:rPr lang="en-US" dirty="0"/>
              <a:t>Is the Divine</a:t>
            </a:r>
            <a:r>
              <a:rPr lang="en-US" dirty="0" smtClean="0"/>
              <a:t>, Human </a:t>
            </a:r>
            <a:r>
              <a:rPr lang="en-US" dirty="0"/>
              <a:t>Unity Possible?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667000"/>
            <a:ext cx="7772400" cy="3101975"/>
          </a:xfrm>
        </p:spPr>
        <p:txBody>
          <a:bodyPr>
            <a:normAutofit/>
          </a:bodyPr>
          <a:lstStyle/>
          <a:p>
            <a:r>
              <a:rPr lang="en-US" b="1" dirty="0" smtClean="0"/>
              <a:t>KEY TERMS IN THE 4TH &amp; 5TH CENTURY DEVELOPMENTS IN CHRISTOLOGY</a:t>
            </a:r>
            <a:r>
              <a:rPr lang="en-US" dirty="0"/>
              <a:t/>
            </a:r>
            <a:br>
              <a:rPr lang="en-US" dirty="0"/>
            </a:b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457200"/>
            <a:ext cx="8229600" cy="5668963"/>
          </a:xfrm>
        </p:spPr>
        <p:txBody>
          <a:bodyPr>
            <a:normAutofit fontScale="92500" lnSpcReduction="10000"/>
          </a:bodyPr>
          <a:lstStyle/>
          <a:p>
            <a:r>
              <a:rPr lang="en-US" dirty="0"/>
              <a:t>This unity between the Divine nature and the human nature is possible, otherwise </a:t>
            </a:r>
            <a:r>
              <a:rPr lang="en-US" dirty="0" smtClean="0"/>
              <a:t>it would </a:t>
            </a:r>
            <a:r>
              <a:rPr lang="en-US" dirty="0"/>
              <a:t>not have been fulfilled, it was known to God ever since the world began: He </a:t>
            </a:r>
            <a:r>
              <a:rPr lang="en-US" dirty="0" smtClean="0"/>
              <a:t>has preconceived </a:t>
            </a:r>
            <a:r>
              <a:rPr lang="en-US" dirty="0"/>
              <a:t>and planned it through His fore - knowledge of what man needed for </a:t>
            </a:r>
            <a:r>
              <a:rPr lang="en-US" dirty="0" smtClean="0"/>
              <a:t>his salvation</a:t>
            </a:r>
            <a:r>
              <a:rPr lang="en-US" dirty="0"/>
              <a:t>. </a:t>
            </a:r>
          </a:p>
          <a:p>
            <a:pPr>
              <a:buNone/>
            </a:pPr>
            <a:r>
              <a:rPr lang="en-US" dirty="0" smtClean="0"/>
              <a:t>    For </a:t>
            </a:r>
            <a:r>
              <a:rPr lang="en-US" dirty="0"/>
              <a:t>this reason St. Paul the Apostle said about the Incarnation of the Lord Jesus: "According to the revelation of the mystery, which was kept secret since </a:t>
            </a:r>
            <a:r>
              <a:rPr lang="en-US" dirty="0" smtClean="0"/>
              <a:t>the world </a:t>
            </a:r>
            <a:r>
              <a:rPr lang="en-US" dirty="0"/>
              <a:t>began,... but now is made manifest. " (Rom. 16:2~5</a:t>
            </a:r>
            <a:r>
              <a:rPr lang="en-US" dirty="0" smtClean="0"/>
              <a:t>).</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r>
              <a:rPr lang="en-US" dirty="0" smtClean="0"/>
              <a:t>"eye has not seen, nor ear heard nor have entered into the heart of man the things which God has prepared for those who love Him." (1 Cor. 2:9), which </a:t>
            </a:r>
            <a:r>
              <a:rPr lang="en-US" dirty="0"/>
              <a:t>refers to eternal happiness; </a:t>
            </a:r>
            <a:r>
              <a:rPr lang="en-US" dirty="0" smtClean="0"/>
              <a:t>the </a:t>
            </a:r>
            <a:r>
              <a:rPr lang="en-US" dirty="0"/>
              <a:t>things that had not entered into the heart of man were the Incarnation of God (becoming man), His crucifixion and His death for our sake in order to redeem and purchase us with His precious </a:t>
            </a:r>
            <a:r>
              <a:rPr lang="en-US" dirty="0" smtClean="0"/>
              <a:t>Blood. </a:t>
            </a:r>
          </a:p>
          <a:p>
            <a:pPr>
              <a:buNone/>
            </a:pP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429001"/>
            <a:ext cx="7772400" cy="1828800"/>
          </a:xfrm>
        </p:spPr>
        <p:txBody>
          <a:bodyPr/>
          <a:lstStyle/>
          <a:p>
            <a:r>
              <a:rPr lang="en-US" dirty="0"/>
              <a:t>The One Nature of the Incarnate Logos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It is One Nature (one entity) but has all the properties of two </a:t>
            </a:r>
            <a:r>
              <a:rPr lang="en-US" b="1" dirty="0" smtClean="0"/>
              <a:t>natures?</a:t>
            </a:r>
            <a:endParaRPr lang="en-US" dirty="0"/>
          </a:p>
        </p:txBody>
      </p:sp>
      <p:sp>
        <p:nvSpPr>
          <p:cNvPr id="3" name="Content Placeholder 2"/>
          <p:cNvSpPr>
            <a:spLocks noGrp="1"/>
          </p:cNvSpPr>
          <p:nvPr>
            <p:ph idx="1"/>
          </p:nvPr>
        </p:nvSpPr>
        <p:spPr/>
        <p:txBody>
          <a:bodyPr>
            <a:normAutofit fontScale="85000" lnSpcReduction="10000"/>
          </a:bodyPr>
          <a:lstStyle/>
          <a:p>
            <a:r>
              <a:rPr lang="en-US" dirty="0"/>
              <a:t>It has all the properties of the Divine nature and all those of the human nature. In </a:t>
            </a:r>
            <a:r>
              <a:rPr lang="en-US" dirty="0" smtClean="0"/>
              <a:t>this One </a:t>
            </a:r>
            <a:r>
              <a:rPr lang="en-US" dirty="0"/>
              <a:t>Nature, the body was not transmuted to the Divine nature but remained as a </a:t>
            </a:r>
            <a:r>
              <a:rPr lang="en-US" dirty="0" smtClean="0"/>
              <a:t>body, the </a:t>
            </a:r>
            <a:r>
              <a:rPr lang="en-US" dirty="0"/>
              <a:t>body of God the Logos. </a:t>
            </a:r>
            <a:endParaRPr lang="en-US" dirty="0" smtClean="0"/>
          </a:p>
          <a:p>
            <a:r>
              <a:rPr lang="en-US" dirty="0" smtClean="0"/>
              <a:t>The </a:t>
            </a:r>
            <a:r>
              <a:rPr lang="en-US" dirty="0"/>
              <a:t>Logos, also was not transmuted to be a human </a:t>
            </a:r>
            <a:r>
              <a:rPr lang="en-US" dirty="0" smtClean="0"/>
              <a:t>nature but </a:t>
            </a:r>
            <a:r>
              <a:rPr lang="en-US" dirty="0"/>
              <a:t>remained as it is the Divine nature though united with a body. His Divine nature </a:t>
            </a:r>
            <a:r>
              <a:rPr lang="en-US" dirty="0" smtClean="0"/>
              <a:t>is not </a:t>
            </a:r>
            <a:r>
              <a:rPr lang="en-US" dirty="0"/>
              <a:t>susceptible to death while His human nature is liable to die. Both the Divine and </a:t>
            </a:r>
            <a:r>
              <a:rPr lang="en-US" dirty="0" smtClean="0"/>
              <a:t>the human </a:t>
            </a:r>
            <a:r>
              <a:rPr lang="en-US" dirty="0"/>
              <a:t>natures united in essence in the Hypostasis and in nature without separation.</a:t>
            </a:r>
          </a:p>
          <a:p>
            <a:pPr>
              <a:buNone/>
            </a:pPr>
            <a:r>
              <a:rPr lang="en-US" b="1" dirty="0"/>
              <a:t> </a:t>
            </a:r>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4724400"/>
          </a:xfrm>
        </p:spPr>
        <p:txBody>
          <a:bodyPr>
            <a:normAutofit fontScale="90000"/>
          </a:bodyPr>
          <a:lstStyle/>
          <a:p>
            <a:pPr algn="l">
              <a:buFont typeface="Arial" pitchFamily="34" charset="0"/>
              <a:buChar char="•"/>
            </a:pPr>
            <a:r>
              <a:rPr lang="en-US" sz="3200" dirty="0"/>
              <a:t>As we say in the Syrian Fraction, concerning the death of Christ "The soul left the </a:t>
            </a:r>
            <a:r>
              <a:rPr lang="en-US" sz="3200" dirty="0" smtClean="0"/>
              <a:t>body but </a:t>
            </a:r>
            <a:r>
              <a:rPr lang="en-US" sz="3200" dirty="0"/>
              <a:t>His Divinity never departed neither from His Soul nor from His Body. His </a:t>
            </a:r>
            <a:r>
              <a:rPr lang="en-US" sz="3200" dirty="0" smtClean="0"/>
              <a:t>Soul likewise</a:t>
            </a:r>
            <a:r>
              <a:rPr lang="en-US" sz="3200" dirty="0"/>
              <a:t>, </a:t>
            </a:r>
            <a:r>
              <a:rPr lang="en-US" sz="3200" dirty="0" smtClean="0"/>
              <a:t>while </a:t>
            </a:r>
            <a:r>
              <a:rPr lang="en-US" sz="3200" dirty="0"/>
              <a:t>united with His </a:t>
            </a:r>
            <a:r>
              <a:rPr lang="en-US" sz="3200" dirty="0" smtClean="0"/>
              <a:t>Godhead, descended </a:t>
            </a:r>
            <a:r>
              <a:rPr lang="en-US" sz="3200" dirty="0"/>
              <a:t>into hell to preach those who </a:t>
            </a:r>
            <a:r>
              <a:rPr lang="en-US" sz="3200" dirty="0" smtClean="0"/>
              <a:t>died in </a:t>
            </a:r>
            <a:r>
              <a:rPr lang="en-US" sz="3200" dirty="0"/>
              <a:t>the faith and to open to them the gates of Paradise and let them enter. Yet His </a:t>
            </a:r>
            <a:r>
              <a:rPr lang="en-US" sz="3200" dirty="0" smtClean="0"/>
              <a:t>Body, also </a:t>
            </a:r>
            <a:r>
              <a:rPr lang="en-US" sz="3200" dirty="0"/>
              <a:t>united with His Godhead, remained in the grave. "</a:t>
            </a:r>
            <a:br>
              <a:rPr lang="en-US" sz="3200" dirty="0"/>
            </a:br>
            <a:endParaRPr lang="en-US" sz="3200" dirty="0"/>
          </a:p>
        </p:txBody>
      </p:sp>
      <p:sp>
        <p:nvSpPr>
          <p:cNvPr id="3" name="Content Placeholder 2"/>
          <p:cNvSpPr>
            <a:spLocks noGrp="1"/>
          </p:cNvSpPr>
          <p:nvPr>
            <p:ph idx="1"/>
          </p:nvPr>
        </p:nvSpPr>
        <p:spPr>
          <a:xfrm>
            <a:off x="457200" y="304801"/>
            <a:ext cx="8229600" cy="1752600"/>
          </a:xfrm>
        </p:spPr>
        <p:txBody>
          <a:bodyPr/>
          <a:lstStyle/>
          <a:p>
            <a:pPr>
              <a:buNone/>
            </a:pPr>
            <a:r>
              <a:rPr lang="en-US" b="1" dirty="0"/>
              <a:t>No separation occurred between the Divine nature and the human nature </a:t>
            </a:r>
            <a:r>
              <a:rPr lang="en-US" b="1" dirty="0" smtClean="0"/>
              <a:t>at Christ’s </a:t>
            </a:r>
            <a:r>
              <a:rPr lang="en-US" b="1" dirty="0"/>
              <a:t>death</a:t>
            </a:r>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r>
              <a:rPr lang="en-US" b="1" dirty="0"/>
              <a:t>On the third day His soul, united with His Godhead, came to unite with His </a:t>
            </a:r>
            <a:r>
              <a:rPr lang="en-US" b="1" dirty="0" smtClean="0"/>
              <a:t>body which </a:t>
            </a:r>
            <a:r>
              <a:rPr lang="en-US" b="1" dirty="0"/>
              <a:t>was also united with His Godhead; Thus resurrection took </a:t>
            </a:r>
            <a:r>
              <a:rPr lang="en-US" b="1" dirty="0" smtClean="0"/>
              <a:t>place.</a:t>
            </a:r>
          </a:p>
          <a:p>
            <a:r>
              <a:rPr lang="en-US" dirty="0" smtClean="0"/>
              <a:t>Consequently</a:t>
            </a:r>
            <a:r>
              <a:rPr lang="en-US" dirty="0"/>
              <a:t>, the Incarnate God risen from the dead was capable of coming out of </a:t>
            </a:r>
            <a:r>
              <a:rPr lang="en-US" dirty="0" smtClean="0"/>
              <a:t>the tomb </a:t>
            </a:r>
            <a:r>
              <a:rPr lang="en-US" dirty="0"/>
              <a:t>while it was closed and sealed by a huge stone. It was also possible for the </a:t>
            </a:r>
            <a:r>
              <a:rPr lang="en-US" dirty="0" smtClean="0"/>
              <a:t>One Lord </a:t>
            </a:r>
            <a:r>
              <a:rPr lang="en-US" dirty="0"/>
              <a:t>to enter through the closed doors and meet with His disciples (Jn. 20:19).</a:t>
            </a:r>
          </a:p>
          <a:p>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228600"/>
            <a:ext cx="8229600" cy="5897563"/>
          </a:xfrm>
        </p:spPr>
        <p:txBody>
          <a:bodyPr>
            <a:normAutofit fontScale="92500" lnSpcReduction="20000"/>
          </a:bodyPr>
          <a:lstStyle/>
          <a:p>
            <a:r>
              <a:rPr lang="en-US" b="1" dirty="0"/>
              <a:t>Did He enter through the closed doors by His Divine nature or by His </a:t>
            </a:r>
            <a:r>
              <a:rPr lang="en-US" b="1" dirty="0" smtClean="0"/>
              <a:t>human nature</a:t>
            </a:r>
            <a:r>
              <a:rPr lang="en-US" b="1" dirty="0"/>
              <a:t>? </a:t>
            </a:r>
            <a:endParaRPr lang="en-US" b="1" dirty="0" smtClean="0"/>
          </a:p>
          <a:p>
            <a:pPr>
              <a:buNone/>
            </a:pPr>
            <a:r>
              <a:rPr lang="en-US" dirty="0" smtClean="0"/>
              <a:t>	Is </a:t>
            </a:r>
            <a:r>
              <a:rPr lang="en-US" dirty="0"/>
              <a:t>not this an evidence of the One ‘Nature? and which one came out of </a:t>
            </a:r>
            <a:r>
              <a:rPr lang="en-US" dirty="0" smtClean="0"/>
              <a:t>the tomb</a:t>
            </a:r>
            <a:r>
              <a:rPr lang="en-US" dirty="0"/>
              <a:t>? was it the Divine nature, the human nature, or Christ the Incarnate </a:t>
            </a:r>
            <a:r>
              <a:rPr lang="en-US" dirty="0" smtClean="0"/>
              <a:t>Logos? We </a:t>
            </a:r>
            <a:r>
              <a:rPr lang="en-US" dirty="0"/>
              <a:t>are not dealing here with two natures: God and a man, for this expression </a:t>
            </a:r>
            <a:r>
              <a:rPr lang="en-US" dirty="0" smtClean="0"/>
              <a:t>signifies two </a:t>
            </a:r>
            <a:r>
              <a:rPr lang="en-US" dirty="0"/>
              <a:t>and not one, and the term "Two" does not ever denote unity</a:t>
            </a:r>
            <a:r>
              <a:rPr lang="en-US" dirty="0" smtClean="0"/>
              <a:t>.</a:t>
            </a:r>
            <a:endParaRPr lang="en-US" b="1" dirty="0" smtClean="0"/>
          </a:p>
          <a:p>
            <a:r>
              <a:rPr lang="en-US" b="1" dirty="0" smtClean="0"/>
              <a:t>A </a:t>
            </a:r>
            <a:r>
              <a:rPr lang="en-US" b="1" dirty="0"/>
              <a:t>Union, actually, cannot be separated into two.</a:t>
            </a:r>
            <a:endParaRPr lang="en-US" dirty="0"/>
          </a:p>
          <a:p>
            <a:pPr>
              <a:buNone/>
            </a:pPr>
            <a:r>
              <a:rPr lang="en-US" dirty="0" smtClean="0"/>
              <a:t>	H.H prefer </a:t>
            </a:r>
            <a:r>
              <a:rPr lang="en-US" dirty="0"/>
              <a:t>to use the term "</a:t>
            </a:r>
            <a:r>
              <a:rPr lang="en-US" dirty="0" smtClean="0"/>
              <a:t>union“ when talking </a:t>
            </a:r>
            <a:r>
              <a:rPr lang="en-US" dirty="0"/>
              <a:t>about what happened in the Virgin’s </a:t>
            </a:r>
            <a:r>
              <a:rPr lang="en-US" dirty="0" smtClean="0"/>
              <a:t>womb, Also he prefer to call the union </a:t>
            </a:r>
            <a:r>
              <a:rPr lang="en-US" dirty="0"/>
              <a:t>"One Nature". </a:t>
            </a:r>
            <a:r>
              <a:rPr lang="en-US" dirty="0" smtClean="0"/>
              <a:t>because, </a:t>
            </a:r>
            <a:r>
              <a:rPr lang="en-US" dirty="0"/>
              <a:t>the term "Two" </a:t>
            </a:r>
            <a:r>
              <a:rPr lang="en-US" dirty="0" smtClean="0"/>
              <a:t>denotes separation </a:t>
            </a:r>
            <a:r>
              <a:rPr lang="en-US" dirty="0"/>
              <a:t>or the liability to separate.</a:t>
            </a:r>
          </a:p>
          <a:p>
            <a:pPr>
              <a:buNone/>
            </a:pP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amond(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diamond(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48000"/>
            <a:ext cx="7772400" cy="2720975"/>
          </a:xfrm>
        </p:spPr>
        <p:txBody>
          <a:bodyPr/>
          <a:lstStyle/>
          <a:p>
            <a:r>
              <a:rPr lang="en-US" dirty="0"/>
              <a:t>The One Nature and the Suffering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b="1" dirty="0"/>
              <a:t>Did the Divine Nature (of the Logos) suffer?</a:t>
            </a:r>
            <a:r>
              <a:rPr lang="en-US" dirty="0"/>
              <a:t/>
            </a:r>
            <a:br>
              <a:rPr lang="en-US" dirty="0"/>
            </a:br>
            <a:r>
              <a:rPr lang="en-US" b="1" dirty="0"/>
              <a:t> </a:t>
            </a:r>
            <a:r>
              <a:rPr lang="en-US" dirty="0"/>
              <a:t/>
            </a:r>
            <a:br>
              <a:rPr lang="en-US" dirty="0"/>
            </a:br>
            <a:endParaRPr lang="en-US" dirty="0"/>
          </a:p>
        </p:txBody>
      </p:sp>
      <p:sp>
        <p:nvSpPr>
          <p:cNvPr id="3" name="Content Placeholder 2"/>
          <p:cNvSpPr>
            <a:spLocks noGrp="1"/>
          </p:cNvSpPr>
          <p:nvPr>
            <p:ph idx="1"/>
          </p:nvPr>
        </p:nvSpPr>
        <p:spPr>
          <a:xfrm>
            <a:off x="304800" y="1447800"/>
            <a:ext cx="8686800" cy="5105400"/>
          </a:xfrm>
        </p:spPr>
        <p:txBody>
          <a:bodyPr>
            <a:noAutofit/>
          </a:bodyPr>
          <a:lstStyle/>
          <a:p>
            <a:r>
              <a:rPr lang="en-US" sz="2300" dirty="0"/>
              <a:t>St. Cyril of Alexandria said; “For thus we say that He both suffered and rose again, not as though God the Word suffered in His own Nature either stripes or piercings of nails or the other wounds (for the Godhead is Impassible because It is also Incorporeal), but since that which had been made His own body suffered these things, He again </a:t>
            </a:r>
            <a:r>
              <a:rPr lang="en-US" sz="2300" b="1" dirty="0"/>
              <a:t>is said to suffer for us</a:t>
            </a:r>
            <a:r>
              <a:rPr lang="en-US" sz="2300" dirty="0"/>
              <a:t>, for the Impassible was in the suffering Body</a:t>
            </a:r>
            <a:r>
              <a:rPr lang="en-US" sz="2300" dirty="0" smtClean="0"/>
              <a:t>.</a:t>
            </a:r>
          </a:p>
          <a:p>
            <a:r>
              <a:rPr lang="en-US" sz="2300" dirty="0" smtClean="0"/>
              <a:t> </a:t>
            </a:r>
            <a:r>
              <a:rPr lang="en-US" sz="2300" dirty="0"/>
              <a:t>In like manner do we conceive of His Death too. For the Word of God is by Nature Immortal and Incorruptible and </a:t>
            </a:r>
            <a:r>
              <a:rPr lang="en-US" sz="2300" dirty="0" smtClean="0"/>
              <a:t>Life-giving</a:t>
            </a:r>
            <a:r>
              <a:rPr lang="en-US" sz="2300" dirty="0"/>
              <a:t>: but since again His own Body by the grace of God (as Paul </a:t>
            </a:r>
            <a:r>
              <a:rPr lang="en-US" sz="2300" dirty="0" smtClean="0"/>
              <a:t>says) </a:t>
            </a:r>
            <a:r>
              <a:rPr lang="en-US" sz="2300" dirty="0"/>
              <a:t>tasted death for every man, Himself </a:t>
            </a:r>
            <a:r>
              <a:rPr lang="en-US" sz="2300" b="1" dirty="0"/>
              <a:t>is said to have suffered death for us</a:t>
            </a:r>
            <a:r>
              <a:rPr lang="en-US" sz="2300" dirty="0"/>
              <a:t>, not as though He had experienced death as far as pertains unto His own Nature </a:t>
            </a:r>
            <a:r>
              <a:rPr lang="en-US" sz="2300" dirty="0" smtClean="0"/>
              <a:t>but because His </a:t>
            </a:r>
            <a:r>
              <a:rPr lang="en-US" sz="2300" dirty="0"/>
              <a:t>flesh tasted death.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en-US" b="1" dirty="0"/>
              <a:t>We often say "</a:t>
            </a:r>
            <a:r>
              <a:rPr lang="en-US" b="1" dirty="0" err="1" smtClean="0"/>
              <a:t>Mr</a:t>
            </a:r>
            <a:r>
              <a:rPr lang="en-US" b="1" dirty="0" smtClean="0"/>
              <a:t>….Died" </a:t>
            </a:r>
            <a:r>
              <a:rPr lang="en-US" b="1" dirty="0"/>
              <a:t>but we do not say that his body alone died, seeing </a:t>
            </a:r>
            <a:r>
              <a:rPr lang="en-US" b="1" dirty="0" smtClean="0"/>
              <a:t>that the </a:t>
            </a:r>
            <a:r>
              <a:rPr lang="en-US" b="1" dirty="0"/>
              <a:t>spirit is in the image of God, and God has bestowed on it the blessing </a:t>
            </a:r>
            <a:r>
              <a:rPr lang="en-US" b="1" dirty="0" smtClean="0"/>
              <a:t>of immortality</a:t>
            </a:r>
            <a:r>
              <a:rPr lang="en-US" b="1" dirty="0"/>
              <a:t>. </a:t>
            </a:r>
            <a:endParaRPr lang="en-US" dirty="0"/>
          </a:p>
          <a:p>
            <a:pPr>
              <a:buNone/>
            </a:pPr>
            <a:endParaRPr lang="en-US" dirty="0"/>
          </a:p>
          <a:p>
            <a:r>
              <a:rPr lang="en-US" dirty="0"/>
              <a:t>Redemption cannot be fulfilled through the human nature alone; faith in the One Nature of the Incarnate Logos is an essential and undeniable matter. Redemption cannot be fulfilled if we say that the human nature alone underwent suffering, crucifixion, blood-shedding and death.</a:t>
            </a:r>
          </a:p>
          <a:p>
            <a:pPr>
              <a:buNone/>
            </a:pPr>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Autofit/>
          </a:bodyPr>
          <a:lstStyle/>
          <a:p>
            <a:r>
              <a:rPr lang="en-US" sz="2000" i="1" dirty="0" err="1" smtClean="0"/>
              <a:t>Ousia</a:t>
            </a:r>
            <a:r>
              <a:rPr lang="en-US" sz="2000" dirty="0" smtClean="0"/>
              <a:t> </a:t>
            </a:r>
            <a:r>
              <a:rPr lang="en-US" sz="2000" dirty="0"/>
              <a:t>(</a:t>
            </a:r>
            <a:r>
              <a:rPr lang="en-US" sz="2000" b="1" dirty="0"/>
              <a:t>essence</a:t>
            </a:r>
            <a:r>
              <a:rPr lang="en-US" sz="2000" dirty="0"/>
              <a:t>/being/substance): Important in the Trinitarian doctrine codified at the council of </a:t>
            </a:r>
            <a:r>
              <a:rPr lang="en-US" sz="2000" dirty="0" err="1"/>
              <a:t>Nicea</a:t>
            </a:r>
            <a:r>
              <a:rPr lang="en-US" sz="2000" dirty="0"/>
              <a:t> (325), which declared the Son to be of the same essence </a:t>
            </a:r>
            <a:r>
              <a:rPr lang="en-US" sz="2000" b="1" dirty="0"/>
              <a:t>(</a:t>
            </a:r>
            <a:r>
              <a:rPr lang="en-US" sz="2000" b="1" i="1" dirty="0" err="1"/>
              <a:t>homoousious</a:t>
            </a:r>
            <a:r>
              <a:rPr lang="en-US" sz="2000" b="1" dirty="0"/>
              <a:t>)</a:t>
            </a:r>
            <a:r>
              <a:rPr lang="en-US" sz="2000" dirty="0"/>
              <a:t> as the Father. It becomes important in Christological debates as various theologians sought to understand how the humanity of Jesus and our human nature could be </a:t>
            </a:r>
            <a:r>
              <a:rPr lang="en-US" sz="2000" i="1" dirty="0" err="1"/>
              <a:t>homoousious</a:t>
            </a:r>
            <a:r>
              <a:rPr lang="en-US" sz="2000" dirty="0"/>
              <a:t> (usually translated "co-essential</a:t>
            </a:r>
            <a:r>
              <a:rPr lang="en-US" sz="2000" dirty="0" smtClean="0"/>
              <a:t>").</a:t>
            </a:r>
          </a:p>
          <a:p>
            <a:endParaRPr lang="en-US" sz="2000" i="1" dirty="0" smtClean="0"/>
          </a:p>
          <a:p>
            <a:endParaRPr lang="en-US" sz="2000" i="1" dirty="0"/>
          </a:p>
          <a:p>
            <a:r>
              <a:rPr lang="en-US" sz="2000" i="1" dirty="0" smtClean="0"/>
              <a:t>Hypostasis</a:t>
            </a:r>
            <a:r>
              <a:rPr lang="en-US" sz="2000" dirty="0" smtClean="0"/>
              <a:t> </a:t>
            </a:r>
            <a:r>
              <a:rPr lang="en-US" sz="2000" dirty="0"/>
              <a:t>(entity, substance, "</a:t>
            </a:r>
            <a:r>
              <a:rPr lang="en-US" sz="2000" b="1" dirty="0"/>
              <a:t>person</a:t>
            </a:r>
            <a:r>
              <a:rPr lang="en-US" sz="2000" dirty="0"/>
              <a:t>"): Used at </a:t>
            </a:r>
            <a:r>
              <a:rPr lang="en-US" sz="2000" dirty="0" err="1"/>
              <a:t>Nicea</a:t>
            </a:r>
            <a:r>
              <a:rPr lang="en-US" sz="2000" dirty="0"/>
              <a:t> as a synonym for </a:t>
            </a:r>
            <a:r>
              <a:rPr lang="en-US" sz="2000" i="1" dirty="0" err="1"/>
              <a:t>ousia</a:t>
            </a:r>
            <a:r>
              <a:rPr lang="en-US" sz="2000" dirty="0"/>
              <a:t> (the word literally means "to stand under" i.e. "sub-stance"). Over the course of the 4th century it comes to be distinguished from </a:t>
            </a:r>
            <a:r>
              <a:rPr lang="en-US" sz="2000" i="1" dirty="0" err="1"/>
              <a:t>ousia</a:t>
            </a:r>
            <a:r>
              <a:rPr lang="en-US" sz="2000" dirty="0"/>
              <a:t> and taken as meaning "entity" or "individual reality" or even "distinct manner of existing." Thus in speaking of the Trinity, theologians will speak of there being one </a:t>
            </a:r>
            <a:r>
              <a:rPr lang="en-US" sz="2000" i="1" dirty="0" err="1"/>
              <a:t>ousia</a:t>
            </a:r>
            <a:r>
              <a:rPr lang="en-US" sz="2000" dirty="0"/>
              <a:t> (essence/being/substance) and three </a:t>
            </a:r>
            <a:r>
              <a:rPr lang="en-US" sz="2000" i="1" dirty="0"/>
              <a:t>hypostases</a:t>
            </a:r>
            <a:r>
              <a:rPr lang="en-US" sz="2000" dirty="0"/>
              <a:t> (entities or "persons"). In Christology there is a concern that while Christ is both fully human and fully divine, this duality of nature not be thought of as compromising the unity of Jesus Christ as a single </a:t>
            </a:r>
            <a:r>
              <a:rPr lang="en-US" sz="2000" i="1" dirty="0"/>
              <a:t>hypostasis</a:t>
            </a:r>
            <a:r>
              <a:rPr lang="en-US" sz="2000" dirty="0"/>
              <a:t> i.e. Jesus is only one "thing."</a:t>
            </a:r>
            <a:br>
              <a:rPr lang="en-US" sz="2000" dirty="0"/>
            </a:br>
            <a:endParaRPr lang="en-US" sz="20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10000"/>
          </a:bodyPr>
          <a:lstStyle/>
          <a:p>
            <a:r>
              <a:rPr lang="en-US" dirty="0" smtClean="0"/>
              <a:t>The One who suffered is </a:t>
            </a:r>
            <a:r>
              <a:rPr lang="en-US" dirty="0"/>
              <a:t>the Son, the Only Begotten Son, that is, the </a:t>
            </a:r>
            <a:r>
              <a:rPr lang="en-US" dirty="0" smtClean="0"/>
              <a:t>Second Hypostasis </a:t>
            </a:r>
            <a:r>
              <a:rPr lang="en-US" dirty="0"/>
              <a:t>(Person) of the Holy Trinity; the Logos. </a:t>
            </a:r>
            <a:r>
              <a:rPr lang="en-US" dirty="0" smtClean="0"/>
              <a:t>Therefore if the </a:t>
            </a:r>
            <a:r>
              <a:rPr lang="en-US" dirty="0"/>
              <a:t>Bible did not say that </a:t>
            </a:r>
            <a:r>
              <a:rPr lang="en-US" dirty="0" smtClean="0"/>
              <a:t>He  sacrificed </a:t>
            </a:r>
            <a:r>
              <a:rPr lang="en-US" dirty="0"/>
              <a:t>His humanity or anything of the kind although He died on the cross with </a:t>
            </a:r>
            <a:r>
              <a:rPr lang="en-US" dirty="0" smtClean="0"/>
              <a:t>His human </a:t>
            </a:r>
            <a:r>
              <a:rPr lang="en-US" dirty="0"/>
              <a:t>body, this is clear proof of the One Nature of God the Logos, and herein is </a:t>
            </a:r>
            <a:r>
              <a:rPr lang="en-US" dirty="0" smtClean="0"/>
              <a:t>the importance </a:t>
            </a:r>
            <a:r>
              <a:rPr lang="en-US" dirty="0"/>
              <a:t>of this unity for the act of </a:t>
            </a:r>
            <a:r>
              <a:rPr lang="en-US" dirty="0" smtClean="0"/>
              <a:t>redemption.</a:t>
            </a:r>
          </a:p>
          <a:p>
            <a:pPr>
              <a:buNone/>
            </a:pPr>
            <a:r>
              <a:rPr lang="en-US" b="1" dirty="0" smtClean="0"/>
              <a:t>	Example</a:t>
            </a:r>
            <a:r>
              <a:rPr lang="en-US" dirty="0" smtClean="0"/>
              <a:t>: Saint Paul says, </a:t>
            </a:r>
            <a:r>
              <a:rPr lang="en-US" dirty="0"/>
              <a:t>"God the Father Who has delivered us from </a:t>
            </a:r>
            <a:r>
              <a:rPr lang="en-US" dirty="0" smtClean="0"/>
              <a:t>the power </a:t>
            </a:r>
            <a:r>
              <a:rPr lang="en-US" dirty="0"/>
              <a:t>of darkness and </a:t>
            </a:r>
            <a:r>
              <a:rPr lang="en-US" b="1" dirty="0"/>
              <a:t>has transferred us into the kingdom of His Dear Son</a:t>
            </a:r>
            <a:r>
              <a:rPr lang="en-US" dirty="0"/>
              <a:t>, </a:t>
            </a:r>
            <a:r>
              <a:rPr lang="en-US" dirty="0" smtClean="0"/>
              <a:t>in Whom </a:t>
            </a:r>
            <a:r>
              <a:rPr lang="en-US" dirty="0"/>
              <a:t>we have redemption through His blood, even the forgiveness of sins, Who is </a:t>
            </a:r>
            <a:r>
              <a:rPr lang="en-US" dirty="0" smtClean="0"/>
              <a:t>the Image </a:t>
            </a:r>
            <a:r>
              <a:rPr lang="en-US" dirty="0"/>
              <a:t>of the Invisible God." (Col. 1:13-15).</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r>
              <a:rPr lang="en-US" b="1" dirty="0"/>
              <a:t>Another </a:t>
            </a:r>
            <a:r>
              <a:rPr lang="en-US" b="1" dirty="0" smtClean="0"/>
              <a:t>example : </a:t>
            </a:r>
            <a:r>
              <a:rPr lang="en-US" dirty="0" smtClean="0"/>
              <a:t>The </a:t>
            </a:r>
            <a:r>
              <a:rPr lang="en-US" dirty="0"/>
              <a:t>parable mentioned by Christ about </a:t>
            </a:r>
            <a:r>
              <a:rPr lang="en-US" dirty="0" smtClean="0"/>
              <a:t>the wicked </a:t>
            </a:r>
            <a:r>
              <a:rPr lang="en-US" dirty="0"/>
              <a:t>vinedressers. He says: "But when </a:t>
            </a:r>
            <a:r>
              <a:rPr lang="en-US" dirty="0" smtClean="0"/>
              <a:t>the vinedressers </a:t>
            </a:r>
            <a:r>
              <a:rPr lang="en-US" b="1" dirty="0"/>
              <a:t>saw the Son.. They </a:t>
            </a:r>
            <a:r>
              <a:rPr lang="en-US" b="1" dirty="0" smtClean="0"/>
              <a:t>caught Him </a:t>
            </a:r>
            <a:r>
              <a:rPr lang="en-US" b="1" dirty="0"/>
              <a:t>and cast Him out of the vineyard and killed Him. </a:t>
            </a:r>
            <a:r>
              <a:rPr lang="en-US" dirty="0"/>
              <a:t>" (Matt. 21:37-39</a:t>
            </a:r>
            <a:r>
              <a:rPr lang="en-US" dirty="0" smtClean="0"/>
              <a:t>). </a:t>
            </a:r>
          </a:p>
          <a:p>
            <a:pPr>
              <a:buNone/>
            </a:pPr>
            <a:r>
              <a:rPr lang="en-US" dirty="0" smtClean="0"/>
              <a:t>	Here</a:t>
            </a:r>
            <a:r>
              <a:rPr lang="en-US" dirty="0"/>
              <a:t>, death is attributed to the Son, and He did not specify His human </a:t>
            </a:r>
            <a:r>
              <a:rPr lang="en-US" dirty="0" smtClean="0"/>
              <a:t>body, These are Very profound </a:t>
            </a:r>
            <a:r>
              <a:rPr lang="en-US" dirty="0"/>
              <a:t>words concerning the One Nature". </a:t>
            </a:r>
          </a:p>
          <a:p>
            <a:r>
              <a:rPr lang="en-US" dirty="0"/>
              <a:t> </a:t>
            </a:r>
            <a:r>
              <a:rPr lang="en-US" dirty="0" smtClean="0"/>
              <a:t>The </a:t>
            </a:r>
            <a:r>
              <a:rPr lang="en-US" dirty="0"/>
              <a:t>Holy Bible proves to us the One Nature of Christ by attributing to the </a:t>
            </a:r>
            <a:r>
              <a:rPr lang="en-US" dirty="0" smtClean="0"/>
              <a:t>Incarnate Word </a:t>
            </a:r>
            <a:r>
              <a:rPr lang="en-US" dirty="0"/>
              <a:t>all acts and qualities that some attribute to one of the two natures, </a:t>
            </a:r>
          </a:p>
          <a:p>
            <a:pPr>
              <a:buNone/>
            </a:pPr>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685800" y="3733800"/>
            <a:ext cx="7772400" cy="1739900"/>
          </a:xfrm>
        </p:spPr>
        <p:txBody>
          <a:bodyPr>
            <a:normAutofit/>
          </a:bodyPr>
          <a:lstStyle/>
          <a:p>
            <a:r>
              <a:rPr lang="en-US" dirty="0"/>
              <a:t> </a:t>
            </a:r>
          </a:p>
          <a:p>
            <a:endParaRPr lang="en-US" dirty="0"/>
          </a:p>
        </p:txBody>
      </p:sp>
      <p:sp>
        <p:nvSpPr>
          <p:cNvPr id="2" name="Title 1"/>
          <p:cNvSpPr>
            <a:spLocks noGrp="1"/>
          </p:cNvSpPr>
          <p:nvPr>
            <p:ph type="title"/>
          </p:nvPr>
        </p:nvSpPr>
        <p:spPr>
          <a:xfrm>
            <a:off x="722313" y="2514601"/>
            <a:ext cx="7772400" cy="1143000"/>
          </a:xfrm>
        </p:spPr>
        <p:txBody>
          <a:bodyPr>
            <a:normAutofit fontScale="90000"/>
          </a:bodyPr>
          <a:lstStyle/>
          <a:p>
            <a:r>
              <a:rPr lang="en-US" dirty="0" smtClean="0"/>
              <a:t>Son of Man</a:t>
            </a:r>
            <a:br>
              <a:rPr lang="en-US" dirty="0" smtClean="0"/>
            </a:br>
            <a:endParaRPr lang="en-US" dirty="0"/>
          </a:p>
        </p:txBody>
      </p:sp>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914400"/>
            <a:ext cx="8686800" cy="5165725"/>
          </a:xfrm>
        </p:spPr>
        <p:txBody>
          <a:bodyPr/>
          <a:lstStyle/>
          <a:p>
            <a:pPr>
              <a:buNone/>
            </a:pPr>
            <a:endParaRPr lang="en-US" dirty="0" smtClean="0"/>
          </a:p>
          <a:p>
            <a:r>
              <a:rPr lang="en-US" dirty="0" smtClean="0"/>
              <a:t>The term "Son of Man" denotes the human nature of Christ just as the phrase "Son of God" denotes His Divinity.</a:t>
            </a:r>
          </a:p>
          <a:p>
            <a:pPr>
              <a:buNone/>
            </a:pPr>
            <a:endParaRPr lang="en-US" dirty="0" smtClean="0"/>
          </a:p>
          <a:p>
            <a:r>
              <a:rPr lang="en-US" dirty="0" smtClean="0"/>
              <a:t>However, our Lord Jesus Christ used the term "Son of Man" on several occasions where He meant "Son of God" </a:t>
            </a:r>
          </a:p>
          <a:p>
            <a:endParaRPr lang="en-US" dirty="0"/>
          </a:p>
        </p:txBody>
      </p:sp>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960438"/>
          </a:xfrm>
        </p:spPr>
        <p:txBody>
          <a:bodyPr>
            <a:normAutofit fontScale="90000"/>
          </a:bodyPr>
          <a:lstStyle/>
          <a:p>
            <a:r>
              <a:rPr lang="en-US" b="1" dirty="0"/>
              <a:t>(1) He explained that the Son of Man is in heaven and on earth.</a:t>
            </a:r>
            <a:r>
              <a:rPr lang="en-US" dirty="0"/>
              <a:t/>
            </a:r>
            <a:br>
              <a:rPr lang="en-US" dirty="0"/>
            </a:br>
            <a:endParaRPr lang="en-US" dirty="0"/>
          </a:p>
        </p:txBody>
      </p:sp>
      <p:sp>
        <p:nvSpPr>
          <p:cNvPr id="5" name="Content Placeholder 4"/>
          <p:cNvSpPr>
            <a:spLocks noGrp="1"/>
          </p:cNvSpPr>
          <p:nvPr>
            <p:ph idx="1"/>
          </p:nvPr>
        </p:nvSpPr>
        <p:spPr/>
        <p:txBody>
          <a:bodyPr>
            <a:normAutofit fontScale="92500"/>
          </a:bodyPr>
          <a:lstStyle/>
          <a:p>
            <a:r>
              <a:rPr lang="en-US" dirty="0"/>
              <a:t>He told Nicodemus "no man has ascended up to heaven but He that come down </a:t>
            </a:r>
            <a:r>
              <a:rPr lang="en-US" dirty="0" smtClean="0"/>
              <a:t>from heaven</a:t>
            </a:r>
            <a:r>
              <a:rPr lang="en-US" dirty="0"/>
              <a:t>, even the Son of Man which is in heaven. "(Jn. 3:13).</a:t>
            </a:r>
          </a:p>
          <a:p>
            <a:pPr>
              <a:buNone/>
            </a:pPr>
            <a:r>
              <a:rPr lang="en-US" dirty="0" smtClean="0"/>
              <a:t>	So </a:t>
            </a:r>
            <a:r>
              <a:rPr lang="en-US" dirty="0"/>
              <a:t>who is that Son of Man who descended from heaven? And who is he that is </a:t>
            </a:r>
            <a:r>
              <a:rPr lang="en-US" dirty="0" smtClean="0"/>
              <a:t>in heaven </a:t>
            </a:r>
            <a:r>
              <a:rPr lang="en-US" dirty="0"/>
              <a:t>and speaks to Nicodemus on earth? Is it the Divine nature or the </a:t>
            </a:r>
            <a:r>
              <a:rPr lang="en-US" dirty="0" smtClean="0"/>
              <a:t>human nature</a:t>
            </a:r>
            <a:r>
              <a:rPr lang="en-US" dirty="0"/>
              <a:t>? He cannot be the Incarnate Logos. Therefore, this statement very </a:t>
            </a:r>
            <a:r>
              <a:rPr lang="en-US" dirty="0" smtClean="0"/>
              <a:t>clearly indicates </a:t>
            </a:r>
            <a:r>
              <a:rPr lang="en-US" dirty="0"/>
              <a:t>the One </a:t>
            </a:r>
            <a:r>
              <a:rPr lang="en-US" dirty="0" smtClean="0"/>
              <a:t>Nature</a:t>
            </a:r>
            <a:r>
              <a:rPr lang="en-US" dirty="0"/>
              <a:t>.	</a:t>
            </a:r>
          </a:p>
        </p:txBody>
      </p:sp>
    </p:spTree>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304800" y="990600"/>
            <a:ext cx="8686800" cy="5089525"/>
          </a:xfrm>
        </p:spPr>
        <p:txBody>
          <a:bodyPr/>
          <a:lstStyle/>
          <a:p>
            <a:r>
              <a:rPr lang="en-US" b="1" dirty="0" smtClean="0"/>
              <a:t>(2) </a:t>
            </a:r>
            <a:r>
              <a:rPr lang="en-US" dirty="0" smtClean="0"/>
              <a:t>The Lord Jesus Christ said, "For the Son of Man is Lord even of the Sabbath day. " (Matt. 12:8)</a:t>
            </a:r>
          </a:p>
          <a:p>
            <a:r>
              <a:rPr lang="en-US" dirty="0" smtClean="0"/>
              <a:t>If </a:t>
            </a:r>
            <a:r>
              <a:rPr lang="en-US" dirty="0"/>
              <a:t>the expression "Son of Man" means (or denotes) the human nature, and "the Lord </a:t>
            </a:r>
            <a:r>
              <a:rPr lang="en-US" dirty="0" smtClean="0"/>
              <a:t>of the </a:t>
            </a:r>
            <a:r>
              <a:rPr lang="en-US" dirty="0"/>
              <a:t>Sabbath" denotes the divine nature, then being put together in one statement </a:t>
            </a:r>
            <a:r>
              <a:rPr lang="en-US" dirty="0" smtClean="0"/>
              <a:t>is another </a:t>
            </a:r>
            <a:r>
              <a:rPr lang="en-US" dirty="0"/>
              <a:t>proof of the One Nature.</a:t>
            </a:r>
          </a:p>
          <a:p>
            <a:endParaRPr lang="en-US" dirty="0"/>
          </a:p>
        </p:txBody>
      </p:sp>
    </p:spTree>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686800" cy="5546725"/>
          </a:xfrm>
        </p:spPr>
        <p:txBody>
          <a:bodyPr/>
          <a:lstStyle/>
          <a:p>
            <a:r>
              <a:rPr lang="en-US" b="1" dirty="0" smtClean="0"/>
              <a:t>(3) He said, that the Son of Man has power on earth to forgive sins (Matt. 9:6).</a:t>
            </a:r>
            <a:endParaRPr lang="en-US" dirty="0" smtClean="0"/>
          </a:p>
          <a:p>
            <a:r>
              <a:rPr lang="en-US" dirty="0" smtClean="0"/>
              <a:t>But </a:t>
            </a:r>
            <a:r>
              <a:rPr lang="en-US" dirty="0"/>
              <a:t>no one forgives sins except God alone. So was the one who said to the </a:t>
            </a:r>
            <a:r>
              <a:rPr lang="en-US" dirty="0" smtClean="0"/>
              <a:t>paralyzed man </a:t>
            </a:r>
            <a:r>
              <a:rPr lang="en-US" dirty="0"/>
              <a:t>"Your sins are forgiven" the human nature or the Divine one? Is it not preferable </a:t>
            </a:r>
            <a:r>
              <a:rPr lang="en-US" dirty="0" smtClean="0"/>
              <a:t>to say </a:t>
            </a:r>
            <a:r>
              <a:rPr lang="en-US" dirty="0"/>
              <a:t>that it is the Incarnate Logos?</a:t>
            </a:r>
          </a:p>
          <a:p>
            <a:endParaRPr lang="en-US" dirty="0"/>
          </a:p>
        </p:txBody>
      </p:sp>
    </p:spTree>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27038"/>
          </a:xfrm>
        </p:spPr>
        <p:txBody>
          <a:bodyPr>
            <a:normAutofit fontScale="90000"/>
          </a:bodyPr>
          <a:lstStyle/>
          <a:p>
            <a:r>
              <a:rPr lang="en-US" sz="3600" b="1" dirty="0"/>
              <a:t>(4) The Lord Jesus Christ says that the Son of Man is the One Who shall Judge the world.</a:t>
            </a:r>
            <a:r>
              <a:rPr lang="en-US" dirty="0"/>
              <a:t/>
            </a:r>
            <a:br>
              <a:rPr lang="en-US" dirty="0"/>
            </a:br>
            <a:r>
              <a:rPr lang="en-US" b="1" dirty="0"/>
              <a:t> </a:t>
            </a:r>
            <a:r>
              <a:rPr lang="en-US" dirty="0"/>
              <a:t/>
            </a:r>
            <a:br>
              <a:rPr lang="en-US" dirty="0"/>
            </a:br>
            <a:endParaRPr lang="en-US" dirty="0"/>
          </a:p>
        </p:txBody>
      </p:sp>
      <p:sp>
        <p:nvSpPr>
          <p:cNvPr id="3" name="Content Placeholder 2"/>
          <p:cNvSpPr>
            <a:spLocks noGrp="1"/>
          </p:cNvSpPr>
          <p:nvPr>
            <p:ph idx="1"/>
          </p:nvPr>
        </p:nvSpPr>
        <p:spPr>
          <a:xfrm>
            <a:off x="304800" y="1554162"/>
            <a:ext cx="8686800" cy="4846638"/>
          </a:xfrm>
        </p:spPr>
        <p:txBody>
          <a:bodyPr>
            <a:normAutofit fontScale="55000" lnSpcReduction="20000"/>
          </a:bodyPr>
          <a:lstStyle/>
          <a:p>
            <a:pPr>
              <a:buNone/>
            </a:pPr>
            <a:r>
              <a:rPr lang="en-US" dirty="0" smtClean="0"/>
              <a:t>	</a:t>
            </a:r>
            <a:r>
              <a:rPr lang="en-US" sz="4700" dirty="0" smtClean="0"/>
              <a:t>So </a:t>
            </a:r>
            <a:r>
              <a:rPr lang="en-US" sz="4700" dirty="0"/>
              <a:t>is it the human nature that will judge the world or the Divine nature? He also says</a:t>
            </a:r>
            <a:r>
              <a:rPr lang="en-US" sz="4700" dirty="0" smtClean="0"/>
              <a:t>: "</a:t>
            </a:r>
            <a:r>
              <a:rPr lang="en-US" sz="4700" dirty="0"/>
              <a:t>For the Son of man will come in the Glory of His Father with His angels and then </a:t>
            </a:r>
            <a:r>
              <a:rPr lang="en-US" sz="4700" dirty="0" smtClean="0"/>
              <a:t>He will </a:t>
            </a:r>
            <a:r>
              <a:rPr lang="en-US" sz="4700" dirty="0"/>
              <a:t>reward every man according to his works. " (Matt. 16:27). </a:t>
            </a:r>
            <a:endParaRPr lang="en-US" sz="4700" dirty="0" smtClean="0"/>
          </a:p>
          <a:p>
            <a:pPr>
              <a:buNone/>
            </a:pPr>
            <a:r>
              <a:rPr lang="en-US" sz="4700" b="1" dirty="0" smtClean="0"/>
              <a:t>	We </a:t>
            </a:r>
            <a:r>
              <a:rPr lang="en-US" sz="4700" b="1" dirty="0"/>
              <a:t>notice here that: </a:t>
            </a:r>
            <a:r>
              <a:rPr lang="en-US" sz="4700" b="1" dirty="0" smtClean="0"/>
              <a:t>He says </a:t>
            </a:r>
            <a:r>
              <a:rPr lang="en-US" sz="4700" b="1" dirty="0"/>
              <a:t>the "Son of Man " and at the same time "in the glory of His Father</a:t>
            </a:r>
            <a:r>
              <a:rPr lang="en-US" sz="4700" b="1" dirty="0" smtClean="0"/>
              <a:t>". </a:t>
            </a:r>
            <a:r>
              <a:rPr lang="en-US" sz="4700" dirty="0" smtClean="0"/>
              <a:t>That </a:t>
            </a:r>
            <a:r>
              <a:rPr lang="en-US" sz="4700" dirty="0"/>
              <a:t>is: He defines "Son of Man" and "Son of God" in one statement, indicating the </a:t>
            </a:r>
            <a:r>
              <a:rPr lang="en-US" sz="4700" dirty="0" smtClean="0"/>
              <a:t>One Nature</a:t>
            </a:r>
            <a:r>
              <a:rPr lang="en-US" sz="4700" dirty="0"/>
              <a:t>. Further He Says: "The Son of Man with His angels" while the words "</a:t>
            </a:r>
            <a:r>
              <a:rPr lang="en-US" sz="4700" dirty="0" smtClean="0"/>
              <a:t>His angels</a:t>
            </a:r>
            <a:r>
              <a:rPr lang="en-US" sz="4700" dirty="0"/>
              <a:t>" indicate His Divine </a:t>
            </a:r>
            <a:r>
              <a:rPr lang="en-US" sz="4700" dirty="0" smtClean="0"/>
              <a:t>nature. </a:t>
            </a:r>
            <a:r>
              <a:rPr lang="en-US" sz="4700" b="1" dirty="0" smtClean="0"/>
              <a:t>Thus</a:t>
            </a:r>
            <a:r>
              <a:rPr lang="en-US" sz="4700" b="1" dirty="0"/>
              <a:t>, we notice here that the term "Son of Man" cannot indicate the </a:t>
            </a:r>
            <a:r>
              <a:rPr lang="en-US" sz="4700" b="1" dirty="0" smtClean="0"/>
              <a:t>human nature </a:t>
            </a:r>
            <a:r>
              <a:rPr lang="en-US" sz="4700" b="1" dirty="0"/>
              <a:t>alone nor the Divine Nature alone, but indicates the unity of the </a:t>
            </a:r>
            <a:r>
              <a:rPr lang="en-US" sz="4700" b="1" dirty="0" smtClean="0"/>
              <a:t>two natures </a:t>
            </a:r>
            <a:r>
              <a:rPr lang="en-US" sz="4700" b="1" dirty="0"/>
              <a:t>or the One Nature of the Incarnate Logos.</a:t>
            </a:r>
            <a:endParaRPr lang="en-US" sz="4700" dirty="0"/>
          </a:p>
          <a:p>
            <a:pPr>
              <a:buNone/>
            </a:pPr>
            <a:endParaRPr lang="en-US" dirty="0"/>
          </a:p>
          <a:p>
            <a:endParaRPr lang="en-US" dirty="0"/>
          </a:p>
        </p:txBody>
      </p:sp>
    </p:spTree>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686800" cy="5867400"/>
          </a:xfrm>
        </p:spPr>
        <p:txBody>
          <a:bodyPr>
            <a:normAutofit fontScale="85000" lnSpcReduction="10000"/>
          </a:bodyPr>
          <a:lstStyle/>
          <a:p>
            <a:r>
              <a:rPr lang="en-US" b="1" dirty="0" smtClean="0"/>
              <a:t>(5) The term (Son of Man) in (Matt. 25:31-34)</a:t>
            </a:r>
            <a:endParaRPr lang="en-US" dirty="0" smtClean="0"/>
          </a:p>
          <a:p>
            <a:pPr>
              <a:buNone/>
            </a:pPr>
            <a:r>
              <a:rPr lang="en-US" dirty="0" smtClean="0"/>
              <a:t>	</a:t>
            </a:r>
            <a:r>
              <a:rPr lang="en-US" i="1" dirty="0" smtClean="0"/>
              <a:t>"</a:t>
            </a:r>
            <a:r>
              <a:rPr lang="en-US" i="1" dirty="0"/>
              <a:t>When the Son of Man shall come in His glory and all the holy angels with Him, then </a:t>
            </a:r>
            <a:r>
              <a:rPr lang="en-US" i="1" dirty="0" smtClean="0"/>
              <a:t>He will </a:t>
            </a:r>
            <a:r>
              <a:rPr lang="en-US" i="1" dirty="0"/>
              <a:t>sit upon the throne of His Glory... and He will set the sheep on His right hand, </a:t>
            </a:r>
            <a:r>
              <a:rPr lang="en-US" i="1" dirty="0" smtClean="0"/>
              <a:t>but the </a:t>
            </a:r>
            <a:r>
              <a:rPr lang="en-US" i="1" dirty="0"/>
              <a:t>goats on the left. Then the King will say to those on His right hand come </a:t>
            </a:r>
            <a:r>
              <a:rPr lang="en-US" i="1" dirty="0" smtClean="0"/>
              <a:t>you blessed </a:t>
            </a:r>
            <a:r>
              <a:rPr lang="en-US" i="1" dirty="0"/>
              <a:t>of My Father, inherit the Kingdom prepared for you from the foundation of </a:t>
            </a:r>
            <a:r>
              <a:rPr lang="en-US" i="1" dirty="0" smtClean="0"/>
              <a:t>the world</a:t>
            </a:r>
            <a:r>
              <a:rPr lang="en-US" i="1" dirty="0"/>
              <a:t>".</a:t>
            </a:r>
          </a:p>
          <a:p>
            <a:pPr>
              <a:buNone/>
            </a:pPr>
            <a:r>
              <a:rPr lang="en-US" dirty="0" smtClean="0"/>
              <a:t> 	Here </a:t>
            </a:r>
            <a:r>
              <a:rPr lang="en-US" dirty="0"/>
              <a:t>the "Son of Man" and "Father" are used in one </a:t>
            </a:r>
            <a:r>
              <a:rPr lang="en-US" dirty="0" smtClean="0"/>
              <a:t>phrase. </a:t>
            </a:r>
            <a:r>
              <a:rPr lang="en-US" b="1" dirty="0" smtClean="0"/>
              <a:t>This </a:t>
            </a:r>
            <a:r>
              <a:rPr lang="en-US" b="1" dirty="0"/>
              <a:t>means that the speaker is the Son of Man and the Son of God at the </a:t>
            </a:r>
            <a:r>
              <a:rPr lang="en-US" b="1" dirty="0" smtClean="0"/>
              <a:t>same time</a:t>
            </a:r>
            <a:r>
              <a:rPr lang="en-US" b="1" dirty="0"/>
              <a:t>. And the Son of Man is the One Who will Judge the World while </a:t>
            </a:r>
            <a:r>
              <a:rPr lang="en-US" b="1" i="1" dirty="0"/>
              <a:t>judgment </a:t>
            </a:r>
            <a:r>
              <a:rPr lang="en-US" b="1" i="1" dirty="0" smtClean="0"/>
              <a:t> proceeds </a:t>
            </a:r>
            <a:r>
              <a:rPr lang="en-US" b="1" i="1" dirty="0"/>
              <a:t>from the Son of God </a:t>
            </a:r>
            <a:r>
              <a:rPr lang="en-US" b="1" dirty="0"/>
              <a:t>(Jn. 5:22). And here the unity of natures (the </a:t>
            </a:r>
            <a:r>
              <a:rPr lang="en-US" b="1" dirty="0" smtClean="0"/>
              <a:t>One Nature</a:t>
            </a:r>
            <a:r>
              <a:rPr lang="en-US" b="1" dirty="0"/>
              <a:t>) is obvious.</a:t>
            </a:r>
            <a:endParaRPr lang="en-US" dirty="0"/>
          </a:p>
          <a:p>
            <a:pPr>
              <a:buNone/>
            </a:pPr>
            <a:endParaRPr lang="en-US" dirty="0"/>
          </a:p>
        </p:txBody>
      </p:sp>
    </p:spTree>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(6) The Lord Jesus Christ said to the high priest during His trial</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a:t>
            </a:r>
            <a:r>
              <a:rPr lang="en-US" i="1" dirty="0" smtClean="0"/>
              <a:t>"</a:t>
            </a:r>
            <a:r>
              <a:rPr lang="en-US" i="1" dirty="0"/>
              <a:t>Hereafter you will see the Son of Man sitting on the right hand of power, and coming </a:t>
            </a:r>
            <a:r>
              <a:rPr lang="en-US" i="1" dirty="0" smtClean="0"/>
              <a:t>in the </a:t>
            </a:r>
            <a:r>
              <a:rPr lang="en-US" i="1" dirty="0"/>
              <a:t>clouds of heaven." </a:t>
            </a:r>
            <a:r>
              <a:rPr lang="en-US" dirty="0"/>
              <a:t>(Matt. 26:63-65</a:t>
            </a:r>
            <a:r>
              <a:rPr lang="en-US" dirty="0" smtClean="0"/>
              <a:t>).</a:t>
            </a:r>
          </a:p>
          <a:p>
            <a:pPr>
              <a:buNone/>
            </a:pPr>
            <a:r>
              <a:rPr lang="en-US" dirty="0" smtClean="0"/>
              <a:t>	Also St</a:t>
            </a:r>
            <a:r>
              <a:rPr lang="en-US" dirty="0"/>
              <a:t>. Stephen said at the time </a:t>
            </a:r>
            <a:r>
              <a:rPr lang="en-US" dirty="0" smtClean="0"/>
              <a:t>of his </a:t>
            </a:r>
            <a:r>
              <a:rPr lang="en-US" dirty="0"/>
              <a:t>martyrdom: </a:t>
            </a:r>
            <a:r>
              <a:rPr lang="en-US" i="1" dirty="0"/>
              <a:t>"Behold, I see the heavens opened and the Son of Man standing on </a:t>
            </a:r>
            <a:r>
              <a:rPr lang="en-US" i="1" dirty="0" smtClean="0"/>
              <a:t>the right </a:t>
            </a:r>
            <a:r>
              <a:rPr lang="en-US" i="1" dirty="0"/>
              <a:t>hand of God?"</a:t>
            </a:r>
            <a:r>
              <a:rPr lang="en-US" dirty="0"/>
              <a:t> (Acts 7:57</a:t>
            </a:r>
            <a:r>
              <a:rPr lang="en-US" dirty="0" smtClean="0"/>
              <a:t>). </a:t>
            </a:r>
          </a:p>
          <a:p>
            <a:pPr>
              <a:buNone/>
            </a:pPr>
            <a:r>
              <a:rPr lang="en-US" dirty="0" smtClean="0"/>
              <a:t>	So</a:t>
            </a:r>
            <a:r>
              <a:rPr lang="en-US" dirty="0"/>
              <a:t>, who is the One sitting on the right hand of power and coming in the clouds </a:t>
            </a:r>
            <a:r>
              <a:rPr lang="en-US" dirty="0" smtClean="0"/>
              <a:t>of heavens</a:t>
            </a:r>
            <a:r>
              <a:rPr lang="en-US" dirty="0"/>
              <a:t>? Is He the One with the human nature or the one with the Divine </a:t>
            </a:r>
            <a:r>
              <a:rPr lang="en-US" dirty="0" smtClean="0"/>
              <a:t>nature? It </a:t>
            </a:r>
            <a:r>
              <a:rPr lang="en-US" dirty="0"/>
              <a:t>is impossible to separate here but we can say that it is the One Nature, the Nature </a:t>
            </a:r>
            <a:r>
              <a:rPr lang="en-US" dirty="0" smtClean="0"/>
              <a:t>of the </a:t>
            </a:r>
            <a:r>
              <a:rPr lang="en-US" dirty="0"/>
              <a:t>Incarnate Logos.</a:t>
            </a:r>
          </a:p>
          <a:p>
            <a:endParaRPr lang="en-US" dirty="0"/>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70000" lnSpcReduction="20000"/>
          </a:bodyPr>
          <a:lstStyle/>
          <a:p>
            <a:r>
              <a:rPr lang="en-US" i="1" dirty="0" err="1"/>
              <a:t>physis</a:t>
            </a:r>
            <a:r>
              <a:rPr lang="en-US" i="1" dirty="0"/>
              <a:t> </a:t>
            </a:r>
            <a:r>
              <a:rPr lang="en-US" dirty="0"/>
              <a:t>(</a:t>
            </a:r>
            <a:r>
              <a:rPr lang="en-US" b="1" dirty="0"/>
              <a:t>nature</a:t>
            </a:r>
            <a:r>
              <a:rPr lang="en-US" dirty="0"/>
              <a:t>): Sometimes used in Trinitarian theology as a synonym for </a:t>
            </a:r>
            <a:r>
              <a:rPr lang="en-US" i="1" dirty="0" err="1"/>
              <a:t>ousia</a:t>
            </a:r>
            <a:r>
              <a:rPr lang="en-US" dirty="0"/>
              <a:t>, the term really comes into its own in Christological reflection as a way of speaking of the humanity and divinity of Christ. Thus the unity of Christ's </a:t>
            </a:r>
            <a:r>
              <a:rPr lang="en-US" i="1" dirty="0"/>
              <a:t>hypostasis</a:t>
            </a:r>
            <a:r>
              <a:rPr lang="en-US" dirty="0"/>
              <a:t> (person) does not imply any mixing of the divine nature and the human nature.</a:t>
            </a:r>
            <a:br>
              <a:rPr lang="en-US" dirty="0"/>
            </a:br>
            <a:endParaRPr lang="en-US" dirty="0" smtClean="0"/>
          </a:p>
          <a:p>
            <a:endParaRPr lang="en-US" i="1" dirty="0" smtClean="0"/>
          </a:p>
          <a:p>
            <a:r>
              <a:rPr lang="en-US" i="1" dirty="0" err="1" smtClean="0"/>
              <a:t>Prosopon</a:t>
            </a:r>
            <a:r>
              <a:rPr lang="en-US" i="1" dirty="0" smtClean="0"/>
              <a:t> </a:t>
            </a:r>
            <a:r>
              <a:rPr lang="en-US" dirty="0"/>
              <a:t>(</a:t>
            </a:r>
            <a:r>
              <a:rPr lang="en-US" b="1" dirty="0"/>
              <a:t>person</a:t>
            </a:r>
            <a:r>
              <a:rPr lang="en-US" dirty="0"/>
              <a:t>, "mask/face"): This term literally means "face" and implies the "person" that we present to others. This term was used in both Trinitarian and Christological reflection as virtually synonymous with </a:t>
            </a:r>
            <a:r>
              <a:rPr lang="en-US" i="1" dirty="0"/>
              <a:t>hypostasis</a:t>
            </a:r>
            <a:r>
              <a:rPr lang="en-US" dirty="0"/>
              <a:t>. However, it did not convey as strong a sense as </a:t>
            </a:r>
            <a:r>
              <a:rPr lang="en-US" i="1" dirty="0"/>
              <a:t>hypostasis</a:t>
            </a:r>
            <a:r>
              <a:rPr lang="en-US" dirty="0"/>
              <a:t> of an actually existing entity and thus was suspected by some of indicating only the </a:t>
            </a:r>
            <a:r>
              <a:rPr lang="en-US" i="1" dirty="0"/>
              <a:t>appearance</a:t>
            </a:r>
            <a:r>
              <a:rPr lang="en-US" dirty="0"/>
              <a:t> of a distinct and unified act of existence.</a:t>
            </a:r>
          </a:p>
          <a:p>
            <a:endParaRPr lang="en-US" dirty="0" smtClean="0"/>
          </a:p>
          <a:p>
            <a:endParaRPr lang="en-US" dirty="0"/>
          </a:p>
          <a:p>
            <a:r>
              <a:rPr lang="en-US" dirty="0" smtClean="0"/>
              <a:t>In </a:t>
            </a:r>
            <a:r>
              <a:rPr lang="en-US" dirty="0"/>
              <a:t>Trinitarian theology, the "classic" formulation of doctrine is that </a:t>
            </a:r>
            <a:br>
              <a:rPr lang="en-US" dirty="0"/>
            </a:br>
            <a:r>
              <a:rPr lang="en-US" b="1" dirty="0"/>
              <a:t>God is one essence (</a:t>
            </a:r>
            <a:r>
              <a:rPr lang="en-US" b="1" i="1" dirty="0" err="1"/>
              <a:t>ousia</a:t>
            </a:r>
            <a:r>
              <a:rPr lang="en-US" b="1" dirty="0"/>
              <a:t>) existing as three persons</a:t>
            </a:r>
            <a:r>
              <a:rPr lang="en-US" b="1" i="1" dirty="0"/>
              <a:t> </a:t>
            </a:r>
            <a:r>
              <a:rPr lang="en-US" b="1" dirty="0"/>
              <a:t>(</a:t>
            </a:r>
            <a:r>
              <a:rPr lang="en-US" b="1" i="1" dirty="0"/>
              <a:t>hypostases</a:t>
            </a:r>
            <a:r>
              <a:rPr lang="en-US" b="1" dirty="0"/>
              <a:t>): Father, Son and Spirit.</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r>
              <a:rPr lang="en-US" b="1" dirty="0"/>
              <a:t>(7) The Son of Man calls the Angels "His angels" and the elect "His elect"</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i="1" dirty="0" smtClean="0"/>
              <a:t>	"</a:t>
            </a:r>
            <a:r>
              <a:rPr lang="en-US" i="1" dirty="0"/>
              <a:t>And He (the Son of Man) will send His angels with great sound of a </a:t>
            </a:r>
            <a:r>
              <a:rPr lang="en-US" i="1" dirty="0" smtClean="0"/>
              <a:t>trumpet, and </a:t>
            </a:r>
            <a:r>
              <a:rPr lang="en-US" i="1" dirty="0"/>
              <a:t>they </a:t>
            </a:r>
            <a:r>
              <a:rPr lang="en-US" i="1" dirty="0" smtClean="0"/>
              <a:t>shall </a:t>
            </a:r>
            <a:r>
              <a:rPr lang="en-US" i="1" dirty="0"/>
              <a:t>gather together His elect...," </a:t>
            </a:r>
            <a:r>
              <a:rPr lang="en-US" dirty="0"/>
              <a:t>(Matt. 24:29-31</a:t>
            </a:r>
            <a:r>
              <a:rPr lang="en-US" dirty="0" smtClean="0"/>
              <a:t>).</a:t>
            </a:r>
          </a:p>
          <a:p>
            <a:pPr>
              <a:buNone/>
            </a:pPr>
            <a:r>
              <a:rPr lang="en-US" b="1" dirty="0" smtClean="0"/>
              <a:t>	Here</a:t>
            </a:r>
            <a:r>
              <a:rPr lang="en-US" b="1" dirty="0"/>
              <a:t>, as </a:t>
            </a:r>
            <a:r>
              <a:rPr lang="en-US" b="1" dirty="0" smtClean="0"/>
              <a:t>the "Son </a:t>
            </a:r>
            <a:r>
              <a:rPr lang="en-US" b="1" dirty="0"/>
              <a:t>of Man", He acts as God, we cannot explain this phrase </a:t>
            </a:r>
            <a:r>
              <a:rPr lang="en-US" b="1" dirty="0" smtClean="0"/>
              <a:t>by saying </a:t>
            </a:r>
            <a:r>
              <a:rPr lang="en-US" b="1" dirty="0"/>
              <a:t>that in one instance it is the human nature and in the other it is the </a:t>
            </a:r>
            <a:r>
              <a:rPr lang="en-US" b="1" dirty="0" smtClean="0"/>
              <a:t>Divine nature</a:t>
            </a:r>
            <a:r>
              <a:rPr lang="en-US" b="1" dirty="0"/>
              <a:t>. For the speaker is the Lord Jesus the Son of Virgin Mary, as well as </a:t>
            </a:r>
            <a:r>
              <a:rPr lang="en-US" b="1" dirty="0" smtClean="0"/>
              <a:t>the Son </a:t>
            </a:r>
            <a:r>
              <a:rPr lang="en-US" b="1" dirty="0"/>
              <a:t>of God, the Judge of the whole world, Who has supreme power over </a:t>
            </a:r>
            <a:r>
              <a:rPr lang="en-US" b="1" dirty="0" smtClean="0"/>
              <a:t>the angels </a:t>
            </a:r>
            <a:r>
              <a:rPr lang="en-US" b="1" dirty="0"/>
              <a:t>and can send them, and has power over human beings and can collect </a:t>
            </a:r>
            <a:r>
              <a:rPr lang="en-US" b="1" dirty="0" smtClean="0"/>
              <a:t>His elect </a:t>
            </a:r>
            <a:r>
              <a:rPr lang="en-US" b="1" dirty="0"/>
              <a:t>from the extremities of the heavens. It is One Nature which cannot be </a:t>
            </a:r>
            <a:r>
              <a:rPr lang="en-US" b="1" dirty="0" smtClean="0"/>
              <a:t>split or </a:t>
            </a:r>
            <a:r>
              <a:rPr lang="en-US" b="1" dirty="0"/>
              <a:t>severed into two.</a:t>
            </a:r>
            <a:endParaRPr lang="en-US" dirty="0"/>
          </a:p>
          <a:p>
            <a:endParaRPr lang="en-US" dirty="0"/>
          </a:p>
        </p:txBody>
      </p:sp>
    </p:spTree>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a:t>
            </a:r>
            <a:r>
              <a:rPr lang="en-US" sz="2400" b="1" dirty="0"/>
              <a:t>8) Our Lord Jesus Christ, talking to His disciples said, " What, and if you will see the Son of Man ascend up where He was before. " (John 6.·62).</a:t>
            </a:r>
            <a:r>
              <a:rPr lang="en-US" sz="2400" dirty="0"/>
              <a:t/>
            </a:r>
            <a:br>
              <a:rPr lang="en-US" sz="2400" dirty="0"/>
            </a:br>
            <a:endParaRPr lang="en-US" sz="2400" dirty="0"/>
          </a:p>
        </p:txBody>
      </p:sp>
      <p:sp>
        <p:nvSpPr>
          <p:cNvPr id="3" name="Content Placeholder 2"/>
          <p:cNvSpPr>
            <a:spLocks noGrp="1"/>
          </p:cNvSpPr>
          <p:nvPr>
            <p:ph idx="1"/>
          </p:nvPr>
        </p:nvSpPr>
        <p:spPr>
          <a:xfrm>
            <a:off x="533400" y="1524000"/>
            <a:ext cx="8229600" cy="5059363"/>
          </a:xfrm>
        </p:spPr>
        <p:txBody>
          <a:bodyPr>
            <a:normAutofit fontScale="85000" lnSpcReduction="10000"/>
          </a:bodyPr>
          <a:lstStyle/>
          <a:p>
            <a:pPr>
              <a:buNone/>
            </a:pPr>
            <a:r>
              <a:rPr lang="en-US" dirty="0" smtClean="0"/>
              <a:t>	What </a:t>
            </a:r>
            <a:r>
              <a:rPr lang="en-US" dirty="0"/>
              <a:t>is important here is the phrase "Where He was before" meaning that he was </a:t>
            </a:r>
            <a:r>
              <a:rPr lang="en-US" dirty="0" smtClean="0"/>
              <a:t>in heaven </a:t>
            </a:r>
            <a:r>
              <a:rPr lang="en-US" dirty="0"/>
              <a:t>at first. Obviously He Who was in heaven is the Son "Hypostasis". But here, </a:t>
            </a:r>
            <a:r>
              <a:rPr lang="en-US" dirty="0" smtClean="0"/>
              <a:t>due to </a:t>
            </a:r>
            <a:r>
              <a:rPr lang="en-US" dirty="0"/>
              <a:t>the One Nature, He says concerning the Son of’ Man what He says about </a:t>
            </a:r>
            <a:r>
              <a:rPr lang="en-US" dirty="0" smtClean="0"/>
              <a:t>the "Hypostasis</a:t>
            </a:r>
            <a:r>
              <a:rPr lang="en-US" dirty="0"/>
              <a:t>" of the Son because He is the Incarnate </a:t>
            </a:r>
            <a:r>
              <a:rPr lang="en-US" dirty="0" smtClean="0"/>
              <a:t>Word. This </a:t>
            </a:r>
            <a:r>
              <a:rPr lang="en-US" dirty="0"/>
              <a:t>is consistent with what He said to Nicodemus about the Son of Man, that is it </a:t>
            </a:r>
            <a:r>
              <a:rPr lang="en-US" i="1" dirty="0"/>
              <a:t>"</a:t>
            </a:r>
            <a:r>
              <a:rPr lang="en-US" i="1" dirty="0" smtClean="0"/>
              <a:t>He that </a:t>
            </a:r>
            <a:r>
              <a:rPr lang="en-US" i="1" dirty="0"/>
              <a:t>came down from heaven.</a:t>
            </a:r>
            <a:r>
              <a:rPr lang="en-US" dirty="0"/>
              <a:t> " (Jn. 3:13), </a:t>
            </a:r>
            <a:r>
              <a:rPr lang="en-US" i="1" dirty="0"/>
              <a:t>while He that came down from heaven is </a:t>
            </a:r>
            <a:r>
              <a:rPr lang="en-US" i="1" dirty="0" smtClean="0"/>
              <a:t>the Son </a:t>
            </a:r>
            <a:r>
              <a:rPr lang="en-US" i="1" dirty="0"/>
              <a:t>"hypostasis", meaning the Divine </a:t>
            </a:r>
            <a:r>
              <a:rPr lang="en-US" i="1" dirty="0" smtClean="0"/>
              <a:t>nature. In </a:t>
            </a:r>
            <a:r>
              <a:rPr lang="en-US" i="1" dirty="0"/>
              <a:t>the same sense, St. Paul says about the Lord Jesus Christ that He is the "Lord </a:t>
            </a:r>
            <a:r>
              <a:rPr lang="en-US" i="1" dirty="0" smtClean="0"/>
              <a:t>from heaven</a:t>
            </a:r>
            <a:r>
              <a:rPr lang="en-US" i="1" dirty="0"/>
              <a:t>." </a:t>
            </a:r>
            <a:r>
              <a:rPr lang="en-US" dirty="0"/>
              <a:t>(1 Cor. 15:47).</a:t>
            </a:r>
          </a:p>
          <a:p>
            <a:endParaRPr lang="en-US" dirty="0"/>
          </a:p>
        </p:txBody>
      </p:sp>
    </p:spTree>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1143000"/>
          </a:xfrm>
        </p:spPr>
        <p:txBody>
          <a:bodyPr>
            <a:normAutofit fontScale="90000"/>
          </a:bodyPr>
          <a:lstStyle/>
          <a:p>
            <a:pPr algn="ctr"/>
            <a:r>
              <a:rPr lang="en-US" b="1" dirty="0" smtClean="0">
                <a:solidFill>
                  <a:schemeClr val="tx2">
                    <a:lumMod val="50000"/>
                  </a:schemeClr>
                </a:solidFill>
              </a:rPr>
              <a:t/>
            </a:r>
            <a:br>
              <a:rPr lang="en-US" b="1" dirty="0" smtClean="0">
                <a:solidFill>
                  <a:schemeClr val="tx2">
                    <a:lumMod val="50000"/>
                  </a:schemeClr>
                </a:solidFill>
              </a:rPr>
            </a:br>
            <a:r>
              <a:rPr lang="en-US" b="1" dirty="0" smtClean="0">
                <a:solidFill>
                  <a:schemeClr val="tx2">
                    <a:lumMod val="50000"/>
                  </a:schemeClr>
                </a:solidFill>
              </a:rPr>
              <a:t/>
            </a:r>
            <a:br>
              <a:rPr lang="en-US" b="1" dirty="0" smtClean="0">
                <a:solidFill>
                  <a:schemeClr val="tx2">
                    <a:lumMod val="50000"/>
                  </a:schemeClr>
                </a:solidFill>
              </a:rPr>
            </a:br>
            <a:r>
              <a:rPr lang="en-US" b="1" dirty="0" smtClean="0">
                <a:solidFill>
                  <a:schemeClr val="tx2">
                    <a:lumMod val="50000"/>
                  </a:schemeClr>
                </a:solidFill>
              </a:rPr>
              <a:t>Christology  </a:t>
            </a:r>
            <a:r>
              <a:rPr lang="en-US" b="1" dirty="0" smtClean="0">
                <a:solidFill>
                  <a:schemeClr val="tx2">
                    <a:lumMod val="50000"/>
                  </a:schemeClr>
                </a:solidFill>
              </a:rPr>
              <a:t>“The Nature of Christ” </a:t>
            </a:r>
            <a:br>
              <a:rPr lang="en-US" b="1" dirty="0" smtClean="0">
                <a:solidFill>
                  <a:schemeClr val="tx2">
                    <a:lumMod val="50000"/>
                  </a:schemeClr>
                </a:solidFill>
              </a:rPr>
            </a:br>
            <a:r>
              <a:rPr lang="en-US" b="1" dirty="0" smtClean="0">
                <a:solidFill>
                  <a:schemeClr val="tx2">
                    <a:lumMod val="50000"/>
                  </a:schemeClr>
                </a:solidFill>
              </a:rPr>
              <a:t>Review I</a:t>
            </a:r>
            <a:r>
              <a:rPr lang="en-US" dirty="0" smtClean="0">
                <a:solidFill>
                  <a:schemeClr val="tx2">
                    <a:lumMod val="50000"/>
                  </a:schemeClr>
                </a:solidFill>
              </a:rPr>
              <a:t/>
            </a:r>
            <a:br>
              <a:rPr lang="en-US" dirty="0" smtClean="0">
                <a:solidFill>
                  <a:schemeClr val="tx2">
                    <a:lumMod val="50000"/>
                  </a:schemeClr>
                </a:solidFill>
              </a:rPr>
            </a:br>
            <a:endParaRPr lang="en-US" dirty="0"/>
          </a:p>
        </p:txBody>
      </p:sp>
      <p:sp>
        <p:nvSpPr>
          <p:cNvPr id="3" name="Content Placeholder 2"/>
          <p:cNvSpPr>
            <a:spLocks noGrp="1"/>
          </p:cNvSpPr>
          <p:nvPr>
            <p:ph idx="1"/>
          </p:nvPr>
        </p:nvSpPr>
        <p:spPr/>
        <p:txBody>
          <a:bodyPr/>
          <a:lstStyle/>
          <a:p>
            <a:r>
              <a:rPr lang="en-US" dirty="0" smtClean="0"/>
              <a:t>KEY TERMS IN THE 4TH &amp; 5TH CENTURY DEVELOPMENTS IN CHRISTOLOGY</a:t>
            </a:r>
          </a:p>
          <a:p>
            <a:r>
              <a:rPr lang="en-US" dirty="0" smtClean="0"/>
              <a:t>The Orthodox Concept Concerning The Nature of Christ</a:t>
            </a:r>
          </a:p>
          <a:p>
            <a:r>
              <a:rPr lang="en-US" dirty="0" smtClean="0"/>
              <a:t>The Nature of this Union</a:t>
            </a:r>
          </a:p>
          <a:p>
            <a:r>
              <a:rPr lang="en-US" dirty="0" smtClean="0"/>
              <a:t>The Birth of Christ &amp; the Unity of Nature</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lumMod val="50000"/>
                  </a:schemeClr>
                </a:solidFill>
              </a:rPr>
              <a:t>Christology  “The Nature of Christ” </a:t>
            </a:r>
            <a:br>
              <a:rPr lang="en-US" b="1" dirty="0" smtClean="0">
                <a:solidFill>
                  <a:schemeClr val="tx2">
                    <a:lumMod val="50000"/>
                  </a:schemeClr>
                </a:solidFill>
              </a:rPr>
            </a:br>
            <a:r>
              <a:rPr lang="en-US" b="1" dirty="0" smtClean="0">
                <a:solidFill>
                  <a:schemeClr val="tx2">
                    <a:lumMod val="50000"/>
                  </a:schemeClr>
                </a:solidFill>
              </a:rPr>
              <a:t>Review </a:t>
            </a:r>
            <a:r>
              <a:rPr lang="en-US" b="1" dirty="0" smtClean="0">
                <a:solidFill>
                  <a:schemeClr val="tx2">
                    <a:lumMod val="50000"/>
                  </a:schemeClr>
                </a:solidFill>
              </a:rPr>
              <a:t>II</a:t>
            </a:r>
            <a:endParaRPr lang="en-US" dirty="0"/>
          </a:p>
        </p:txBody>
      </p:sp>
      <p:sp>
        <p:nvSpPr>
          <p:cNvPr id="3" name="Content Placeholder 2"/>
          <p:cNvSpPr>
            <a:spLocks noGrp="1"/>
          </p:cNvSpPr>
          <p:nvPr>
            <p:ph idx="1"/>
          </p:nvPr>
        </p:nvSpPr>
        <p:spPr/>
        <p:txBody>
          <a:bodyPr/>
          <a:lstStyle/>
          <a:p>
            <a:r>
              <a:rPr lang="en-US" dirty="0" smtClean="0"/>
              <a:t>Is the Divine, Human Unity </a:t>
            </a:r>
            <a:r>
              <a:rPr lang="en-US" dirty="0" smtClean="0"/>
              <a:t>Possible?</a:t>
            </a:r>
          </a:p>
          <a:p>
            <a:r>
              <a:rPr lang="en-US" dirty="0" smtClean="0"/>
              <a:t>The One Nature of the Incarnate </a:t>
            </a:r>
            <a:r>
              <a:rPr lang="en-US" dirty="0" smtClean="0"/>
              <a:t>Logos</a:t>
            </a:r>
          </a:p>
          <a:p>
            <a:r>
              <a:rPr lang="en-US" dirty="0" smtClean="0"/>
              <a:t>The One Nature and the </a:t>
            </a:r>
            <a:r>
              <a:rPr lang="en-US" dirty="0" smtClean="0"/>
              <a:t>Suffering</a:t>
            </a:r>
          </a:p>
          <a:p>
            <a:r>
              <a:rPr lang="en-US" dirty="0" smtClean="0"/>
              <a:t>Son of Man</a:t>
            </a:r>
            <a:endParaRPr lang="en-US" dirty="0" smtClean="0"/>
          </a:p>
          <a:p>
            <a:endParaRPr lang="en-US" dirty="0" smtClean="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normAutofit fontScale="90000"/>
          </a:bodyPr>
          <a:lstStyle/>
          <a:p>
            <a:pPr algn="l"/>
            <a:r>
              <a:rPr lang="en-US" b="1" dirty="0" smtClean="0"/>
              <a:t>Biblical References regarding the “One Nature”</a:t>
            </a:r>
            <a:r>
              <a:rPr lang="en-US" dirty="0" smtClean="0"/>
              <a:t/>
            </a:r>
            <a:br>
              <a:rPr lang="en-US" dirty="0" smtClean="0"/>
            </a:br>
            <a:endParaRPr lang="en-US" dirty="0"/>
          </a:p>
        </p:txBody>
      </p:sp>
    </p:spTree>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86800" cy="6080125"/>
          </a:xfrm>
        </p:spPr>
        <p:txBody>
          <a:bodyPr>
            <a:normAutofit lnSpcReduction="10000"/>
          </a:bodyPr>
          <a:lstStyle/>
          <a:p>
            <a:pPr>
              <a:buNone/>
            </a:pPr>
            <a:r>
              <a:rPr lang="en-US" b="1" dirty="0" smtClean="0"/>
              <a:t> </a:t>
            </a:r>
            <a:endParaRPr lang="en-US" dirty="0" smtClean="0"/>
          </a:p>
          <a:p>
            <a:r>
              <a:rPr lang="en-US" b="1" dirty="0" smtClean="0"/>
              <a:t>(1) God the Father Himself testified for Jesus Who was baptized by John the Baptist</a:t>
            </a:r>
            <a:r>
              <a:rPr lang="en-US" dirty="0" smtClean="0"/>
              <a:t> </a:t>
            </a:r>
            <a:r>
              <a:rPr lang="en-US" b="1" dirty="0" smtClean="0"/>
              <a:t>saying, "This is My Beloved Son in whom I am well pleased. " (Matt. 3:17).</a:t>
            </a:r>
            <a:endParaRPr lang="en-US" dirty="0" smtClean="0"/>
          </a:p>
          <a:p>
            <a:pPr>
              <a:buNone/>
            </a:pPr>
            <a:r>
              <a:rPr lang="en-US" dirty="0" smtClean="0"/>
              <a:t>  </a:t>
            </a:r>
          </a:p>
          <a:p>
            <a:pPr>
              <a:buNone/>
            </a:pPr>
            <a:r>
              <a:rPr lang="en-US" dirty="0" smtClean="0"/>
              <a:t>	</a:t>
            </a:r>
            <a:r>
              <a:rPr lang="en-US" dirty="0" smtClean="0"/>
              <a:t>Certainly</a:t>
            </a:r>
            <a:r>
              <a:rPr lang="en-US" dirty="0" smtClean="0"/>
              <a:t>, He did not say this about the human nature of His Son, as His human nature is inseparable from His Divine nature. This verse cannot indicate two, it refers to one, and here it indicates the One Nature of the Incarnate Word.</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686800" cy="5715000"/>
          </a:xfrm>
        </p:spPr>
        <p:txBody>
          <a:bodyPr>
            <a:normAutofit fontScale="85000" lnSpcReduction="10000"/>
          </a:bodyPr>
          <a:lstStyle/>
          <a:p>
            <a:r>
              <a:rPr lang="en-US" b="1" dirty="0" smtClean="0"/>
              <a:t>(2) John the Baptist gave the same testimony when he pointed at Christ and said: "This</a:t>
            </a:r>
            <a:r>
              <a:rPr lang="en-US" dirty="0" smtClean="0"/>
              <a:t> </a:t>
            </a:r>
            <a:r>
              <a:rPr lang="en-US" b="1" dirty="0" smtClean="0"/>
              <a:t>is the One of whom I spoke. He that comes after me is preferred before me for He was</a:t>
            </a:r>
            <a:r>
              <a:rPr lang="en-US" dirty="0" smtClean="0"/>
              <a:t> </a:t>
            </a:r>
            <a:r>
              <a:rPr lang="en-US" b="1" dirty="0" smtClean="0"/>
              <a:t>before me. " (John 1:15,30).</a:t>
            </a:r>
            <a:endParaRPr lang="en-US" dirty="0" smtClean="0"/>
          </a:p>
          <a:p>
            <a:pPr>
              <a:buNone/>
            </a:pPr>
            <a:r>
              <a:rPr lang="en-US" dirty="0" smtClean="0"/>
              <a:t>	</a:t>
            </a:r>
          </a:p>
          <a:p>
            <a:pPr>
              <a:buNone/>
            </a:pPr>
            <a:r>
              <a:rPr lang="en-US" dirty="0" smtClean="0"/>
              <a:t>	</a:t>
            </a:r>
            <a:r>
              <a:rPr lang="en-US" dirty="0" smtClean="0"/>
              <a:t>So </a:t>
            </a:r>
            <a:r>
              <a:rPr lang="en-US" dirty="0" smtClean="0"/>
              <a:t>how could He have been before </a:t>
            </a:r>
            <a:r>
              <a:rPr lang="en-US" dirty="0" smtClean="0"/>
              <a:t>him </a:t>
            </a:r>
            <a:r>
              <a:rPr lang="en-US" dirty="0" smtClean="0"/>
              <a:t>and come after </a:t>
            </a:r>
            <a:r>
              <a:rPr lang="en-US" dirty="0" smtClean="0"/>
              <a:t>him</a:t>
            </a:r>
            <a:r>
              <a:rPr lang="en-US" dirty="0" smtClean="0"/>
              <a:t>? Our Lord came after John the Baptist by human birth and was before him by the Divine nature. </a:t>
            </a:r>
          </a:p>
          <a:p>
            <a:pPr>
              <a:buNone/>
            </a:pPr>
            <a:r>
              <a:rPr lang="en-US" dirty="0" smtClean="0"/>
              <a:t>	The </a:t>
            </a:r>
            <a:r>
              <a:rPr lang="en-US" dirty="0" smtClean="0"/>
              <a:t>Baptist did not separate between the </a:t>
            </a:r>
            <a:r>
              <a:rPr lang="en-US" dirty="0" smtClean="0"/>
              <a:t>Human </a:t>
            </a:r>
            <a:r>
              <a:rPr lang="en-US" dirty="0" smtClean="0"/>
              <a:t>nature and the Divine nature, as he said, "This who came after me </a:t>
            </a:r>
            <a:r>
              <a:rPr lang="en-US" dirty="0" smtClean="0"/>
              <a:t>(</a:t>
            </a:r>
            <a:r>
              <a:rPr lang="en-US" b="1" dirty="0" smtClean="0"/>
              <a:t>The </a:t>
            </a:r>
            <a:r>
              <a:rPr lang="en-US" b="1" dirty="0" smtClean="0"/>
              <a:t>Incarnate Logos</a:t>
            </a:r>
            <a:r>
              <a:rPr lang="en-US" dirty="0" smtClean="0"/>
              <a:t>) Was before me". Here the One Nature is obvious, for the One Who John baptized was He Himself who was before him.</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019800"/>
          </a:xfrm>
        </p:spPr>
        <p:txBody>
          <a:bodyPr>
            <a:normAutofit fontScale="92500" lnSpcReduction="20000"/>
          </a:bodyPr>
          <a:lstStyle/>
          <a:p>
            <a:r>
              <a:rPr lang="en-US" b="1" dirty="0" smtClean="0"/>
              <a:t>(3) St. John The Evangelist says in his Gospel "No Man has seen God at any time, the Only-Begotten Son who is in the bosom of the Father, He has declared Him." (Jn.1:18).</a:t>
            </a:r>
            <a:endParaRPr lang="en-US" dirty="0" smtClean="0"/>
          </a:p>
          <a:p>
            <a:pPr>
              <a:buNone/>
            </a:pPr>
            <a:r>
              <a:rPr lang="en-US" dirty="0" smtClean="0"/>
              <a:t>	</a:t>
            </a:r>
          </a:p>
          <a:p>
            <a:pPr>
              <a:buNone/>
            </a:pPr>
            <a:r>
              <a:rPr lang="en-US" dirty="0" smtClean="0"/>
              <a:t>	</a:t>
            </a:r>
            <a:r>
              <a:rPr lang="en-US" b="1" dirty="0" smtClean="0"/>
              <a:t>The </a:t>
            </a:r>
            <a:r>
              <a:rPr lang="en-US" b="1" dirty="0" smtClean="0"/>
              <a:t>Only-Begotten Son is God the Logos</a:t>
            </a:r>
            <a:r>
              <a:rPr lang="en-US" dirty="0" smtClean="0"/>
              <a:t>, and the Second Hypostasis. How then did He declare the Father? Certainly when He became Incarnate. Can we say then that the One who declared this was the human nature? </a:t>
            </a:r>
          </a:p>
          <a:p>
            <a:pPr>
              <a:buNone/>
            </a:pPr>
            <a:r>
              <a:rPr lang="en-US" dirty="0" smtClean="0"/>
              <a:t>	St</a:t>
            </a:r>
            <a:r>
              <a:rPr lang="en-US" dirty="0" smtClean="0"/>
              <a:t>. John Says about Him: "</a:t>
            </a:r>
            <a:r>
              <a:rPr lang="en-US" b="1" dirty="0" smtClean="0"/>
              <a:t>The Only-Begotten Son </a:t>
            </a:r>
            <a:r>
              <a:rPr lang="en-US" dirty="0" smtClean="0"/>
              <a:t>Who is in the bosom of the Father, He has declared" while we know that it is the Man Jesus Christ who declared Him, and this indicates the One Nature.</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172200"/>
          </a:xfrm>
        </p:spPr>
        <p:txBody>
          <a:bodyPr>
            <a:normAutofit fontScale="92500" lnSpcReduction="10000"/>
          </a:bodyPr>
          <a:lstStyle/>
          <a:p>
            <a:r>
              <a:rPr lang="en-US" b="1" dirty="0" smtClean="0"/>
              <a:t>(4) The same words are spoken by the same apostle in his first epistle, "That Which</a:t>
            </a:r>
            <a:r>
              <a:rPr lang="en-US" dirty="0" smtClean="0"/>
              <a:t> </a:t>
            </a:r>
            <a:r>
              <a:rPr lang="en-US" b="1" dirty="0" smtClean="0"/>
              <a:t>from the beginning which we have heard and which we have seen with our eyes,</a:t>
            </a:r>
            <a:r>
              <a:rPr lang="en-US" dirty="0" smtClean="0"/>
              <a:t> </a:t>
            </a:r>
            <a:r>
              <a:rPr lang="en-US" b="1" dirty="0" smtClean="0"/>
              <a:t>which we have looked upon, and our hands have touched. " (I Jn. I:I).</a:t>
            </a:r>
            <a:endParaRPr lang="en-US" dirty="0" smtClean="0"/>
          </a:p>
          <a:p>
            <a:pPr>
              <a:buNone/>
            </a:pPr>
            <a:r>
              <a:rPr lang="en-US" dirty="0" smtClean="0"/>
              <a:t>	</a:t>
            </a:r>
          </a:p>
          <a:p>
            <a:pPr>
              <a:buNone/>
            </a:pPr>
            <a:r>
              <a:rPr lang="en-US" dirty="0" smtClean="0"/>
              <a:t>	</a:t>
            </a:r>
            <a:r>
              <a:rPr lang="en-US" dirty="0" smtClean="0"/>
              <a:t>He </a:t>
            </a:r>
            <a:r>
              <a:rPr lang="en-US" dirty="0" smtClean="0"/>
              <a:t>talks about Him Whom he has seen and touched, as the One Who was from the beginning, that is, God. So how did they see God and touch him unless He was the Incarnate logos? These words are not about the human nature alone, nor about the Divine nature alone because the human nature was not eternal from the beginning and the Divine nature alone cannot be touched.</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plus(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248400"/>
          </a:xfrm>
        </p:spPr>
        <p:txBody>
          <a:bodyPr>
            <a:normAutofit fontScale="92500" lnSpcReduction="20000"/>
          </a:bodyPr>
          <a:lstStyle/>
          <a:p>
            <a:r>
              <a:rPr lang="en-US" b="1" dirty="0" smtClean="0"/>
              <a:t>(5) The same meaning is conveyed in the conversation between our Lord Jesus Christ</a:t>
            </a:r>
            <a:r>
              <a:rPr lang="en-US" dirty="0" smtClean="0"/>
              <a:t> </a:t>
            </a:r>
            <a:r>
              <a:rPr lang="en-US" b="1" dirty="0" smtClean="0"/>
              <a:t>and the man who was born blind. When the Lord opened his eyes, the man asked</a:t>
            </a:r>
            <a:r>
              <a:rPr lang="en-US" dirty="0" smtClean="0"/>
              <a:t> </a:t>
            </a:r>
            <a:r>
              <a:rPr lang="en-US" b="1" dirty="0" smtClean="0"/>
              <a:t>Jesus "Who is the Son of God" and the Lord told him "you have seen Him and it is He</a:t>
            </a:r>
            <a:r>
              <a:rPr lang="en-US" dirty="0" smtClean="0"/>
              <a:t> </a:t>
            </a:r>
            <a:r>
              <a:rPr lang="en-US" b="1" dirty="0" smtClean="0"/>
              <a:t>that talks with you. " (Jn. 9:35-37).</a:t>
            </a:r>
            <a:endParaRPr lang="en-US" dirty="0" smtClean="0"/>
          </a:p>
          <a:p>
            <a:pPr>
              <a:buNone/>
            </a:pPr>
            <a:r>
              <a:rPr lang="en-US" dirty="0" smtClean="0"/>
              <a:t>	</a:t>
            </a:r>
          </a:p>
          <a:p>
            <a:pPr>
              <a:buNone/>
            </a:pPr>
            <a:r>
              <a:rPr lang="en-US" dirty="0" smtClean="0"/>
              <a:t>	</a:t>
            </a:r>
            <a:r>
              <a:rPr lang="en-US" dirty="0" smtClean="0"/>
              <a:t>The </a:t>
            </a:r>
            <a:r>
              <a:rPr lang="en-US" dirty="0" smtClean="0"/>
              <a:t>Son of God is God the Logos incarnate, that is, the Divine nature. But who was speaking with the blind man, was it merely the human nature? It cannot be the human nature alone because the Lord Jesus Christ confirms that "it is He that talks with you, the Son of God. " </a:t>
            </a:r>
            <a:r>
              <a:rPr lang="en-US" b="1" dirty="0" smtClean="0"/>
              <a:t>Thus He is the Incarnate God Who was manifest in the flesh (1 Tim 3:16).</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057401"/>
            <a:ext cx="7772400" cy="2743200"/>
          </a:xfrm>
        </p:spPr>
        <p:txBody>
          <a:bodyPr>
            <a:normAutofit/>
          </a:bodyPr>
          <a:lstStyle/>
          <a:p>
            <a:r>
              <a:rPr lang="en-US" dirty="0" smtClean="0"/>
              <a:t>The </a:t>
            </a:r>
            <a:r>
              <a:rPr lang="en-US" dirty="0"/>
              <a:t>Orthodox Concept Concerning The Nature of Christ</a:t>
            </a:r>
            <a:br>
              <a:rPr lang="en-US" dirty="0"/>
            </a:br>
            <a:endParaRPr lang="en-US" dirty="0"/>
          </a:p>
        </p:txBody>
      </p:sp>
      <p:sp>
        <p:nvSpPr>
          <p:cNvPr id="4098" name="AutoShape 2" descr="data:image/jpeg;base64,/9j/4AAQSkZJRgABAQAAAQABAAD/2wCEAAkGBhQSERUUDxQUFRUUFh4XFhgVFRcZFxcVGB4aHRYVGBgeHzIeHBkjGRcZITAhKScpLC4sHCAzNTAqNScrLCkBCQoKDgwOGg8PGSokHyU0LzIqLzUqMC4vNTUpLCwsLCopLCw0KSwvLywsLCwpLzUsKSwsLCksLCwsLCwsLCwsKf/AABEIAKAAoAMBIgACEQEDEQH/xAAbAAABBQEBAAAAAAAAAAAAAAAAAQQFBgcDAv/EAEQQAAIBAgQDBgIFCQcDBQAAAAECAwQRAAUSIRMxQQYHFCIyUSNhQlJxgZMVF0NTYnORstEkJTM1crHhdJLSNESCwcL/xAAZAQEBAQEBAQAAAAAAAAAAAAAAAwQCAQX/xAArEQACAgEDAgQGAwEAAAAAAAABAgADEQQhMRJBUWFxoRNCgZGx8BTB0TL/2gAMAwEAAhEDEQA/ANxwYMGEQwYMGEQwYMIThEXBhA2C+ETyTikd6nazwlLw4jaeovHHp9Srydx1uL2FupGLlUVCorM5CqoLMTyAG5J+wDGE1ebyVc9VmmjVHSgCnVvSGvaMsPZbmRvmQPnibn5RyeJooQE9TcCaV3Y9rPG0gEh+NDZJfc7eRz9oB+8Ni5qcYJl+bvQ1NNmJTRBWr8dByDE/EIHtccUdbEj7d3hmBUFTcEXBHIg8j/DHqH5TyNovQA9S8HidcGEvhNWO5nnrBhAcLhEMGDBhEMGDBhEMGDBhEMGDCXwiBxxqpiqlgpYgE6VtdiOSi+1zy3Ix2x5cYRM5bvyo1JDRVIINiCiggjncatsIe/Wi/VVP/Yn/AJ4Zd6fYYg+Po0+IhDTKFBDAfpdNrEgeociN+mIiHNPGJBJSwogQEVKw0kMziTbh3RrEwsA+4+87YyWWOrY7T6IrpNYcA+e86dsO8v8AKMS0eXxyBp3CsXsCV6ItieZ3J6AHnvZaynp3pUoqBknmo5VnkhIIFQYieMqk+Vt77b8gMc6btBNUZkKWihho9F9btDE0yhRduWwNmA0gnnuemH4rXjzGM1DiaCkvG00cSRiKapsAktjYqLC5UADWCwF8SsFiuGbkDIGftItahXpQYEZ0tHTrRnL6yRIqiokaaOMAlad5WvDGSPKp6WuOZGF7H96IoYPC18cpeBiilApIUH0Ncj0nYHqLcsOqesklzCXgOIIKyxjlkhWTjyU4CssVzYA21DUCTpJGGB7QzQ5k9JW08NYTbS6QxLKwK6lNjsx07Fbg7bHCsWF2ZeSOojP3xPEsUJ0uMiWMd+lH+rqP+1P/ADx7j776RmCpDVMxNgoRCSTyA825JxV6jNfBxTPVRJIXt4VZqSGKTVY8VjGt7QqStrm5O3vie7q+wmn+3Va/GkuYlIA4an9JpHJ2B25WB+eK12O5I95Zq6fhlyD5TTaeQsoJBF97HmNuRttcY648pj1jXPnwwYMGEQwYMGEQwYMIThEL4ofeVWyRT5YYpJE4lckbhHYB0axKsAbMLjr8/fF2mqlUqGYAsdKgkDU1ibD3NgTb5Yqfbrs1UVclG1PwdNNOtQ3Ed1LFdgg0oRYje9/uwiFfWUampeSrqFFMw49p5gsbSbqoA268he3ywktfRQzpG9ZUa7obNPM0YL7xrI3oXX0DEXxE5z3bTzx5j8ZQ9ZOskaq8giCJoA4osbvZenUfwlG7I1EdTUNTtAY6ueKZzMCzR8O2tVjIKvqsLHUpX52GES3sv9MY9227OyZRUiuobCGRtMkfJVLc0t+ra21vSfuxsoGKF32f5Yf3sf8AviVyBlIM06ZiLAPGVrN8zkjZajLl1HMUMmjhhpoXjVRJURjqdGxW+7Bbc8PqqtpjktUMv+IFiYOrg8QOx87yg+bXuWJPt8sRuV1UkDZTIkZkSSmeAhSL3J1eW5AvYXtcXAPtjt2lzSENLmFCBrpJlgqOQSpRtpI2XqVuPMet+enHz66m1BrQA7dx5HYGc2AIzYPGY/kraf8AJNKK4mMtFHwljB4wkUfDeFR5tXIj7bE74j8qzWVtdXmKBXy9P8IKFkkllWy1Eg6EoQoG4HmPyPvsvmcQaGurheaud0gbYrCqGyQID6b/AFrbk2Nr7ss2qpJ0ziZ4zGoSGFVJF7xm5DEEjVZwSL7agPfHLUtQXQg7nn1PAirDMoMcdhOzcmZ1LZhXgNErWij+ixXkLfUT2I8x58t5fJe0GYVFRmMQqYkFC9gfCglwQ538+1tFtr88Snc4f7qj/wBcn8xxEdlqSeKqziWSlqVSqOuG8Yu4USDTa/qPEWw+32x9KpAqjE91LkuR4cST7HdqKioy6KpqaimjeeQhOJHpQWJXhqOKpZyVuDf3FsWDXVhghqaMORqC+Hk1FR1C+Ivb52xn+TZTDFksCZtRTPJSu/DiMblpJH1FVXRe6tcC52vhexkPAqDBWxS/lSoRik7JxViiWMCELId1CglWtclla5NxiszzSssM2phPLA9rC0UbIVPPzXkbpbawxJ3xnPYDImp2g4tG6TRQOlRUFwqvIXuNgfj6t21n0/aTbQKeqV9Wgg6TpaxBsw5g/PcbfPCJ3wYMGEQx5bHrCHCJm3fkxWhiYEgioUgg2sQr2IPQg9cMuw3emQVps0ukmwSVhYMCAV4nQE39fI33t1e9+v8A6CL/AKhf5XxW80hWs4NPLBoCLTxJUBjxBJNHqQ8O1nhJVgfNe4J2xkssZXGON59GsVmkBx3O82hZL49gYxns721qMok8Jmas8A/w5FuxVRy0/WTpbmv2bYtI77Mv95vwWxZLkYZBmdtLYDsMy/YoPfWf7sP72P8Amwfnry/3m/BbFV7yO8ekrqMw05kLmRG80ZUWU77nB3Uqd5SiiwWAkR9UTpHkEckiluHGjR6W0ssoa0bq3NSpN7/aOuKhkvdxNJA1ZUlAmgzLEzFDLYFhrPKNDzvzsbbXviwVaTHK6RFinmheDS0dOwVuJrBUyHSTo06rWHqG/uH2c5xTxQGhrKiNo3i4QKEGeHSo0CVF8rBdIuwtuN13vjJoNTfpaCmn5ZjnvsPDzkdQoaw57ZlRz/u6np4lrKdlKKqzFAdTQk2YlekiKevO3MG18W6okjfs8zwoUDxamDMWYyFwJGZjuxLAnV129sLl2bwVFOaKknQRJCYrEjxM/l3ESPZU1EkAm5+QG+I/TMMoqg8U8MSRIkcdQQzBw51lDpB4dinMc7225+a7U36qlRqCOpWGO2090wAsGPKXHucP91xD9uT+Y4u+gYx7u97y6SioUgqDIHVnJ0xlhYsSNx8jiy/nry/6034LY2I6hRKXaewuSAZfLY8SMBz2GKL+erL/AK034LYq+fdranOZTS5crR0/6R22Lr7uR6U9k5t/t49yqMkzhNNYTuMCPO2/emzl6fKrsbNxJlF7Ku7cP7ADd+Xt0OJruQa+XsSbkzufmT5b3PM/84qVDGlLHPTwwAq8VShqC15GenW0hZLWji1myi5333JxbO47/Lj++f8A+sTqsZ33E0WBBSQniJomDBgxqnzp4vjlU1CopZ2VVUXJYgAD3JOwGKZ2t71KakJji+PONtEZ8ob2d+m+2kXPyxnmbVk1VKn5bqhSxt5kgUHUBvZig9HL1Pv7DHBbfpG5mhKCR1McCSfeX2wjzHh0eXq8zCTWWUGxsCAFHM+rc7Db+CdoaevqJ4aWiGjwUMbO+oALMyW9R2uFuBa/Mn2t7p6ymkpWpMtjlpJp1BhedGj8QAblVmve7Ly+3bDus8dHI8xj8JBMI0naI+JliEQI4yADZSpC3sxAAJ5Ywi11s6mADb4B/wAnVrKVCKDgd43zLNzHKtFVLHmBYro4hVGhnblFPIF0XIBII3NuW+3irypoJY1myildJDpUwSknUATp81gWsDYGwJFr4kq2qyk0vgxVRKJPMrhyziXYrMzgevVYkk/LbDPNe0rCEUuayzUr9Z4E1JUoB5WSQX0lubC1/mLnEqq21DAJWR48j6gTj4joP+ved56jJI41eWKKPUSuho3EisvrV0G6kHnf7r4YR1mXGeIJSU7wTzmnjZOJxNShSZCttOi7gWvq68r2r3dxksMlQZ8wZNAUmETsBxSp3ezHzIgB53F9t7HFwzjOoYqaepywxPGU0EQ6V4NQRojmC7FbqdJNrnSh3F8V1Wgo0uo/joXYnk529PUQt9jDOcfWOJZfFa4oH8Nl1LdJJIzpaVl9ccb/AEYl5FhuSbDHuNKeNCkEEEUKMdYuTJKqAuikhSNM2nyksdQ1DndceY0SOmhiiZlihgJDXCCWU6AWVHI462aQ25MDs19JxGokPAYKzFWYINAMiIkpCsAy+fTrKOqsqkFepO8qaXrcAA47D+zKqisvUx9tpJzwU8iiKohhli1EIwJEkSeonUVA0RBgpYPtZQLk6cJE5pylNVv4mhqrJDLJuyOd0hlb6Sn6LczbEdKYTCmolUuQFkBjR0jOmIG/nZBZmKIpuzNuDc4kK2NZKSoikZ2jkiDiTUHEU4121aLiAeWIhfSu+/M48uoe1ypG2ffxEOiovUshlrcuEsnFpKeOCKc07s/E4gcK5Emm2nQeGRpvq3U9bYkYqjJXiMkMMcpDBRGkbGV3b0qsZNyTY78hY3Itj3ludwSwQVWZmFEMYVFlCsZJjtNOUsT9EKD0Gq9r4pXeFkkMNVxaF0ERC8bgMG4JbrZTsrruByJBGLaXQUaq/wCCxZSO+Tg47SRvsUZz7yzUWVPPJIIsopUSJtBM0zBiwFyo03F97G1wDtc49Zbm7TO9HRhKDQHusZV3nnW4aOGUjRpBA1NbVY8hbHSg7SM8JpMrllqGHOqnXStNGR5meQ+twL22v7304eU9blJpVpfFR6YRcPrKyCQG5lR7esk32v8AeMTtRqHIevvtz9yINjN823r7SHyKlr4XqqOsXWauCWSNgwIaUKFazDa7Ai4NtwD1OHPdn20ioEajrleB+IWDOCFu1vK3VeXPcH3x1pUzCRxMYhUxpHLDAZD4aR1l03nkQ3Niq6bjSbXIAvhrWV1KtMlLmKS1ctMlp5oUL8A3Plaa9/KDvz5G+Kta7WdSgFu4E7qdQhR+DNiiqFZQyMrBtwQQQQeoI5j7Md1OMCyfMJ6OV/yNUirhjJ1wEHVpBsWEfUftp94xo/ZHvTpazTG54E524bnZj7I3JjfpsfljYr74bYzl6MDqQ5H72nrtZ3Y0tZeQDgzc+JGALn3deTb9dj88Zxm1BUUMiflamSsgj2SbckL0Bk5239L7exxvenHOaFSCCAQdiCLgjrcdcCncbHyhLyB0tuPCY1RUtKtM9TlJknqIlAiSZmlaAE2ZkhPULe1r8tsO6ynrZZHh4vi4IBHJMjAU8k3EUnghlG4CgNpbTcmxw170uyEVCErKHVC5l0kIbKCQx1L1X07gbfLHLtEa+GeCqoHu1ZDEjqQpvMqXW6t5QSAxB23DDGNa3NnSzAnsT+Mzq1U6RYucGTVa+WeFNWKSFjGRGsfBCyCbksDR9G1dCD774ZZn2WYQiqzKF62Y+qGOQosKEGyQoNm02sevMi9t+eZ5TqlStr5Ey910iLZJJJJFG0sygaCRvZV5X57C7apzVJ5Y2qM5jCxG6iCnMZ1WK6he4DWJAO9umI0uaGBSwnffk/QTn4TMMhZA93Wfx09QYa8KqFSEMy3MJbmp1C6o68wdrge5xcM4y+Cop5qfLjCkQS44JT49VbWkIPNtKrqIG92XkAcJJUZG8SRSPE4QlgzmQuWbd2Z/UxY7m/PDBRlYniZauFIYJjPHGkcgYOQt013tw7orem/S9r3rqddTqr/5AV1b022gaawDGPaTUE6vTQzQhuFLCQyg+SKUaS9y1+AthICVG1tgSy4jTLEYGOhtCkSLYmNWSM3LCNT5VaQJGrMWY3O9wTiSaI05eoo4/E0NV8SWFBdkY+qaJD6lbqm24vjylbTSIzw1MMkbMeIHW00QcFNVtQNogwsCnlXVvzOI0XPa4IJx28fQ+kojqi9LSOkeJYFsp0XLHUTIiI51Rs0Z30AlkLKVYMvviRzCcR0k8sqvoSJUjjYi0k7a9PpsJxd4wHI82kmwN8LPmVLGBJPURImstHHGt5pF9O41ElZVUEqEFxpubi+FjQzMlXXJ4ajpbNBA/q1clmmUcrD0pva/8V971uSScZ+ufAQ7rYvSk4ZbQU1PDDTZiYJIljBUzFCIalQGmgLdL6gyg2NtQ5WxSu3+fR1NWIqJA8S6dfBSxnZPfSLlUXYbWG5xYYo8r4rl6qF4JJzUOjo5cvpcBC97aAZGbZdVyN8SC1GSLEYonijDMH1IZBIrr6XWS2oFbm32n3xfS6+nSX/HKuzewzJNp7GGMYnih7MsITV5bC9JKP8A20jl0njHOOVOSsd7DmNr2J2e0xywUq1K0kXx/IIhEGleW5DQqn1gwPK1hvtiEo83WCSRoM5jKSNqImpi51GwL7EDVYbkWBtyw5yrKDG8lZlzpXNIrLIQEjlima95IVI0AG4upG9gbkE4jaxuYtZYR4cj6Ez01Mg3Xb0951paeuicQmbwsUkcs0KKoqHi4Wm8DOwuRZtQC36gdMNcwpaPw8dRmvEgqJkBmhgdozMQTZniHK4HW2OWQvXyNVVldJZ6WCWKNRpsspUFyqjy+Xygnfew6Yd91fYyCsjasrNU8nFZQJDdfLbzN9Y79dh7YsanFnSrAEYyV/E7rRejrfj9+0icnyqpr3f8l060VPIfPLuCwvewf1EfsJZfc40jsl3ZUtEA9uLN+skAuD+wvJf9/ni2xQqBYAADYACwHyAx0042BN8nczh7yR0rsIuEOFx5fFJnmbd+o/sEf/UL/K+K1mtRHR8OeSYuZEgmFNpGoyQx6Yy0l7pCCSbWuTy98WjvujLUUKoCzNUqAALkkq9gANyb9MNewvdZp01OZ/Em2KxsdSpYeXX0ZhYbbgWGMllZd9jt3n0azX8EFz34kZ2a7CT5pJ4vNmYRsPhxC6ll6WH0I+otu3M+5tf5msu/VSfiv/XF0jS2O2LJUqjGJmbUOTscSit3N5d+qk/Ff+uKp3l93lHRUJmpkZXEiLcyM2zHfYm2NkOKB32f5Yf3sf8Avg6gKdpSi5zYoJPMqVasgyulfiVEUEcGtmpmUOJda6dYZhdNNwLH1G5B2GJTOsshlpjXVsETIkIlVFF5pSyjhmeZQPrXKrsOd2tbHieKN8gijkLAyxokQQanaYsTGir1JYe/K56YpuSd4VRFA1LUWMIUwCXRrMOoFRf6LqPqncgbHbGTQaW/VUFqdirHI8R5SWoIWw585dcvy6KnpTW0cMaxPCZSCoWohBXzGGVgb2IuFYW22a22IpI5fyRVMXqJIHhVo2qSpcuXPE0gMxCW0CxN76sV/P8AvAqaqJaWEBYnCxa9OlpytlJv6UUm3lHIczi4VCRp2feOFmIjjKPrGl1lDjiKy/RIYnbfphr9LfpKVN+7M3rgT3TkNYMdp47uO7mjrKBJqhGZ2ZwSJGUeViBsDblbFo/M3lv6qT8V/wCuE7nD/dUX+uT+Y4vAa+NiqCBtO7rnDkAmUc9zmXfqpPxX/rio9o+xVRlMpq8rLNCP8SM3Yoo56h9JPnzX7N8bKzY8tHfnjx6lZcETlNTYp3ORMSy+aOqjnqIpyvDiqXNMVGpXqFvL8S/ni1C4222vi3dxw/u4/v3/APziL7dd1ROqoyu6Sb64VNgwa+rh9FJBPl5HpY85buTjK5ewYEETuCCLEEWuCOYPyxKtCr7n0l7PhmklPEbTQThcGDGqfPhhCMLgwiNaqLrpDld1vb1dLE8j0v8AM4pHZzt4ZZIPhVBWvkkMPEeAiIQgCRbL5tNxcA3O5xfJ2tvYm29hzP2fPGRZF2cq1TK1anmjMPixK1l+EZxaNzZr8yDt7YRNaSpU20kG/KxBHXr9x/gcI2YIBcugHvqFuo539wf4HGC5NHomTh6ndJqGIKk8LiOSnbTMQA+ohrsE2tZ5L2scOm7JVUFK7VUIsKNEQMqhUdq0OYWIJuSCCWtya29sIm3w5gjhTG6OGGpSrAhl+sCOY+fLFI76jfLG/ex/zYXsp2amp6wyTxqF8NJupBRGlqpZjCpsPSjKCdIB+7FV7W59JnNUtFQn+zxtqeTmGI5uf2BvpH0ib/ZG1wqkmadKpNgPhFyqied8pjEjxolLJKShsxIbSQp99JtcbgMbc8d+0lBFI8tBQmxqJVnqyLGOnVN5HZuSu1lOm/O52vjlnGWPMwpsvcJ+T0ManiaZp3dQZYEa91URkEtb1EcsSNbT0xyWq8CvBUxtrDX4iyIRrjlJ82u4K7++3PGBbnoatwT6eGTsTObD1MxHnGvZmhiV4aGuPxaN3el3sk6PvHMh+kygmwvsd9yNmWb0TwLnETSNIhSGUFrFgXNvMRsWsoF+oUHE01NTDKKUVi8f4UYiCX4rysPIsLDzBul+lt+WI3KMqeMvRV8iyNXpYur6pYpo1usDm/mAjAKttc398ePa1xssZjt29DuRFRCsp9P0y1dz3+VRf65P5ziby+rSCpkglrDLLJeZIpdAaOO5uFKgEoPncgLjN+xnaOTKak0FebQu145D6VLcmv8Aq2PP6p+/FmzrsPJLmTV0axN8EwcNpnQuHQq0pYIQhAbTpsbjzXBsD9Gpwygie6lCLCexknW9pIH4NXDXqImYwpHqQQzyk7KWKllYG3mHIb/anZrvGgqYgZBwprSMYLs7lYmZWKWUcT0nZRfp0xDZH3eS0dLAsfCkmpZJGAJOidZdBcXK/CkDIpU+YAoL7E2bd13ZWbRDPVq8fhmnECPcyapn+JI1wNK6VAUb3uzX3AxWZ48pe8tJcxVYjK9K1JrXRSysxl4unWLLq0adr+m498aBBCATYAXNzYAXPufc/PFMpqNvy+zpC6xJQ6C/DKxtI02s6W5MSGuetwb4vAGERcGDBhEMGDBhEMcZ4A4KtyYEGxtsRY78xtjtgwiVzI+w1LS8IxxBpIl0LNJZpQu4C67cgDpHsNsSuZUUcyaJkV11K1mFxqUhlP3EA4fY4VNOXVlDFdQI1L6hcWuD7jnhEynvT7cF28BSOAXOmd9QVRf9FqOw92PK229zaLSijpUgjpKiF1Oo1JStSnZpTbQ5cebhIC1lHvvcnFubuRoTclp7ncky739723OE/MbQ+8/4n/GMtlTu2Z9EWUhOgE/aVWlyF4syWpy6qp6svcPHLOglYMLMNSghjYXDWB23vzL5KZpcyiNQIkiqgZDDBPxFklprFJJjpAI81tuqC97Y49tO7JaCFavL2l1wMHcM2qy/XG30TzHKxOOdbWQCjStokSnlq5VhnnGomAOTxiN7Lv125g4lYbGcK3JGAcfmQetQvWh27/vnHdPSvFmExphHJFS2WOGefhcJ6mzO0J0kAEkKAfrEA4j2yFpMxeqzCrgpnGyxwzqZFAXSq6iPL5SCTa5vtp546UtfB4Hx9XGk1TTyPDBMQQZjGbQyHobAXvvyOO/YzurSsp/E5g0vEnYuArafKb2ZttyxufkLe5wrNgdlXkDpJx+J6ladPW52/fxGMuXpVxTJVTwx6SDS8SsSdlax4p4h83Cc6PKd+vTE13V9ut/A1bXkQlYX1ag4H6LVyJFjpNyCBbpvKDuOofef8T/jHuPuTolIKtUAg3BEtiCNwQbbEHFa63VsyxsoNZQk+W0v0ePeOcEZVQCSbC1zzPzPzx0xqnzoYMGDCIYMGDCIYMGDCIYMGDCIYMGDCIYMGDCJwqIQ6lXF1YEEHkQdiD8iNsYTmGTyUdRUZZxCkNYAYHJOnVe8YY+xtw2+443wjFJ70+yPjKQtEt54LvHbmw+nH77gXHzAxN1J3HI4mihwD0Nwef6MzzKcnevqqeg1mSnoU+K99mN/OF+Rb4a/sqTjdYoQFAXYAWAHQdAPltipd2fZLwVIOIPjS/El9wSPKn/xBt9t8XEYIPmPJi9wT0rwIuDBgxSZ4YMGDCIYMGDCIYMGDCJ//9k="/>
          <p:cNvSpPr>
            <a:spLocks noChangeAspect="1" noChangeArrowheads="1"/>
          </p:cNvSpPr>
          <p:nvPr/>
        </p:nvSpPr>
        <p:spPr bwMode="auto">
          <a:xfrm>
            <a:off x="0" y="-731838"/>
            <a:ext cx="1524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data:image/jpeg;base64,/9j/4AAQSkZJRgABAQAAAQABAAD/2wCEAAkGBhQSERUUDxQUFRUUFh4XFhgVFRcZFxcVGB4aHRYVGBgeHzIeHBkjGRcZITAhKScpLC4sHCAzNTAqNScrLCkBCQoKDgwOGg8PGSokHyU0LzIqLzUqMC4vNTUpLCwsLCopLCw0KSwvLywsLCwpLzUsKSwsLCksLCwsLCwsLCwsKf/AABEIAKAAoAMBIgACEQEDEQH/xAAbAAABBQEBAAAAAAAAAAAAAAAAAQQFBgcDAv/EAEQQAAIBAgQDBgIFCQcDBQAAAAECAwQRAAUSIRMxQQYHFCIyUSNhQlJxgZMVF0NTYnORstEkJTM1crHhdJLSNESCwcL/xAAZAQEBAQEBAQAAAAAAAAAAAAAAAwQCAQX/xAArEQACAgEDAgQGAwEAAAAAAAABAgADEQQhMRJBUWFxoRNCgZGx8BTB0TL/2gAMAwEAAhEDEQA/ANxwYMGEQwYMGEQwYMIThEXBhA2C+ETyTikd6nazwlLw4jaeovHHp9Srydx1uL2FupGLlUVCorM5CqoLMTyAG5J+wDGE1ebyVc9VmmjVHSgCnVvSGvaMsPZbmRvmQPnibn5RyeJooQE9TcCaV3Y9rPG0gEh+NDZJfc7eRz9oB+8Ni5qcYJl+bvQ1NNmJTRBWr8dByDE/EIHtccUdbEj7d3hmBUFTcEXBHIg8j/DHqH5TyNovQA9S8HidcGEvhNWO5nnrBhAcLhEMGDBhEMGDBhEMGDBhEMGDCXwiBxxqpiqlgpYgE6VtdiOSi+1zy3Ix2x5cYRM5bvyo1JDRVIINiCiggjncatsIe/Wi/VVP/Yn/AJ4Zd6fYYg+Po0+IhDTKFBDAfpdNrEgeociN+mIiHNPGJBJSwogQEVKw0kMziTbh3RrEwsA+4+87YyWWOrY7T6IrpNYcA+e86dsO8v8AKMS0eXxyBp3CsXsCV6ItieZ3J6AHnvZaynp3pUoqBknmo5VnkhIIFQYieMqk+Vt77b8gMc6btBNUZkKWihho9F9btDE0yhRduWwNmA0gnnuemH4rXjzGM1DiaCkvG00cSRiKapsAktjYqLC5UADWCwF8SsFiuGbkDIGftItahXpQYEZ0tHTrRnL6yRIqiokaaOMAlad5WvDGSPKp6WuOZGF7H96IoYPC18cpeBiilApIUH0Ncj0nYHqLcsOqesklzCXgOIIKyxjlkhWTjyU4CssVzYA21DUCTpJGGB7QzQ5k9JW08NYTbS6QxLKwK6lNjsx07Fbg7bHCsWF2ZeSOojP3xPEsUJ0uMiWMd+lH+rqP+1P/ADx7j776RmCpDVMxNgoRCSTyA825JxV6jNfBxTPVRJIXt4VZqSGKTVY8VjGt7QqStrm5O3vie7q+wmn+3Va/GkuYlIA4an9JpHJ2B25WB+eK12O5I95Zq6fhlyD5TTaeQsoJBF97HmNuRttcY648pj1jXPnwwYMGEQwYMGEQwYMIThEL4ofeVWyRT5YYpJE4lckbhHYB0axKsAbMLjr8/fF2mqlUqGYAsdKgkDU1ibD3NgTb5Yqfbrs1UVclG1PwdNNOtQ3Ed1LFdgg0oRYje9/uwiFfWUampeSrqFFMw49p5gsbSbqoA268he3ywktfRQzpG9ZUa7obNPM0YL7xrI3oXX0DEXxE5z3bTzx5j8ZQ9ZOskaq8giCJoA4osbvZenUfwlG7I1EdTUNTtAY6ueKZzMCzR8O2tVjIKvqsLHUpX52GES3sv9MY9227OyZRUiuobCGRtMkfJVLc0t+ra21vSfuxsoGKF32f5Yf3sf8AviVyBlIM06ZiLAPGVrN8zkjZajLl1HMUMmjhhpoXjVRJURjqdGxW+7Bbc8PqqtpjktUMv+IFiYOrg8QOx87yg+bXuWJPt8sRuV1UkDZTIkZkSSmeAhSL3J1eW5AvYXtcXAPtjt2lzSENLmFCBrpJlgqOQSpRtpI2XqVuPMet+enHz66m1BrQA7dx5HYGc2AIzYPGY/kraf8AJNKK4mMtFHwljB4wkUfDeFR5tXIj7bE74j8qzWVtdXmKBXy9P8IKFkkllWy1Eg6EoQoG4HmPyPvsvmcQaGurheaud0gbYrCqGyQID6b/AFrbk2Nr7ss2qpJ0ziZ4zGoSGFVJF7xm5DEEjVZwSL7agPfHLUtQXQg7nn1PAirDMoMcdhOzcmZ1LZhXgNErWij+ixXkLfUT2I8x58t5fJe0GYVFRmMQqYkFC9gfCglwQ538+1tFtr88Snc4f7qj/wBcn8xxEdlqSeKqziWSlqVSqOuG8Yu4USDTa/qPEWw+32x9KpAqjE91LkuR4cST7HdqKioy6KpqaimjeeQhOJHpQWJXhqOKpZyVuDf3FsWDXVhghqaMORqC+Hk1FR1C+Ivb52xn+TZTDFksCZtRTPJSu/DiMblpJH1FVXRe6tcC52vhexkPAqDBWxS/lSoRik7JxViiWMCELId1CglWtclla5NxiszzSssM2phPLA9rC0UbIVPPzXkbpbawxJ3xnPYDImp2g4tG6TRQOlRUFwqvIXuNgfj6t21n0/aTbQKeqV9Wgg6TpaxBsw5g/PcbfPCJ3wYMGEQx5bHrCHCJm3fkxWhiYEgioUgg2sQr2IPQg9cMuw3emQVps0ukmwSVhYMCAV4nQE39fI33t1e9+v8A6CL/AKhf5XxW80hWs4NPLBoCLTxJUBjxBJNHqQ8O1nhJVgfNe4J2xkssZXGON59GsVmkBx3O82hZL49gYxns721qMok8Jmas8A/w5FuxVRy0/WTpbmv2bYtI77Mv95vwWxZLkYZBmdtLYDsMy/YoPfWf7sP72P8Amwfnry/3m/BbFV7yO8ekrqMw05kLmRG80ZUWU77nB3Uqd5SiiwWAkR9UTpHkEckiluHGjR6W0ssoa0bq3NSpN7/aOuKhkvdxNJA1ZUlAmgzLEzFDLYFhrPKNDzvzsbbXviwVaTHK6RFinmheDS0dOwVuJrBUyHSTo06rWHqG/uH2c5xTxQGhrKiNo3i4QKEGeHSo0CVF8rBdIuwtuN13vjJoNTfpaCmn5ZjnvsPDzkdQoaw57ZlRz/u6np4lrKdlKKqzFAdTQk2YlekiKevO3MG18W6okjfs8zwoUDxamDMWYyFwJGZjuxLAnV129sLl2bwVFOaKknQRJCYrEjxM/l3ESPZU1EkAm5+QG+I/TMMoqg8U8MSRIkcdQQzBw51lDpB4dinMc7225+a7U36qlRqCOpWGO2090wAsGPKXHucP91xD9uT+Y4u+gYx7u97y6SioUgqDIHVnJ0xlhYsSNx8jiy/nry/6034LY2I6hRKXaewuSAZfLY8SMBz2GKL+erL/AK034LYq+fdranOZTS5crR0/6R22Lr7uR6U9k5t/t49yqMkzhNNYTuMCPO2/emzl6fKrsbNxJlF7Ku7cP7ADd+Xt0OJruQa+XsSbkzufmT5b3PM/84qVDGlLHPTwwAq8VShqC15GenW0hZLWji1myi5333JxbO47/Lj++f8A+sTqsZ33E0WBBSQniJomDBgxqnzp4vjlU1CopZ2VVUXJYgAD3JOwGKZ2t71KakJji+PONtEZ8ob2d+m+2kXPyxnmbVk1VKn5bqhSxt5kgUHUBvZig9HL1Pv7DHBbfpG5mhKCR1McCSfeX2wjzHh0eXq8zCTWWUGxsCAFHM+rc7Db+CdoaevqJ4aWiGjwUMbO+oALMyW9R2uFuBa/Mn2t7p6ymkpWpMtjlpJp1BhedGj8QAblVmve7Ly+3bDus8dHI8xj8JBMI0naI+JliEQI4yADZSpC3sxAAJ5Ywi11s6mADb4B/wAnVrKVCKDgd43zLNzHKtFVLHmBYro4hVGhnblFPIF0XIBII3NuW+3irypoJY1myildJDpUwSknUATp81gWsDYGwJFr4kq2qyk0vgxVRKJPMrhyziXYrMzgevVYkk/LbDPNe0rCEUuayzUr9Z4E1JUoB5WSQX0lubC1/mLnEqq21DAJWR48j6gTj4joP+ved56jJI41eWKKPUSuho3EisvrV0G6kHnf7r4YR1mXGeIJSU7wTzmnjZOJxNShSZCttOi7gWvq68r2r3dxksMlQZ8wZNAUmETsBxSp3ezHzIgB53F9t7HFwzjOoYqaepywxPGU0EQ6V4NQRojmC7FbqdJNrnSh3F8V1Wgo0uo/joXYnk529PUQt9jDOcfWOJZfFa4oH8Nl1LdJJIzpaVl9ccb/AEYl5FhuSbDHuNKeNCkEEEUKMdYuTJKqAuikhSNM2nyksdQ1DndceY0SOmhiiZlihgJDXCCWU6AWVHI462aQ25MDs19JxGokPAYKzFWYINAMiIkpCsAy+fTrKOqsqkFepO8qaXrcAA47D+zKqisvUx9tpJzwU8iiKohhli1EIwJEkSeonUVA0RBgpYPtZQLk6cJE5pylNVv4mhqrJDLJuyOd0hlb6Sn6LczbEdKYTCmolUuQFkBjR0jOmIG/nZBZmKIpuzNuDc4kK2NZKSoikZ2jkiDiTUHEU4121aLiAeWIhfSu+/M48uoe1ypG2ffxEOiovUshlrcuEsnFpKeOCKc07s/E4gcK5Emm2nQeGRpvq3U9bYkYqjJXiMkMMcpDBRGkbGV3b0qsZNyTY78hY3Itj3ludwSwQVWZmFEMYVFlCsZJjtNOUsT9EKD0Gq9r4pXeFkkMNVxaF0ERC8bgMG4JbrZTsrruByJBGLaXQUaq/wCCxZSO+Tg47SRvsUZz7yzUWVPPJIIsopUSJtBM0zBiwFyo03F97G1wDtc49Zbm7TO9HRhKDQHusZV3nnW4aOGUjRpBA1NbVY8hbHSg7SM8JpMrllqGHOqnXStNGR5meQ+twL22v7304eU9blJpVpfFR6YRcPrKyCQG5lR7esk32v8AeMTtRqHIevvtz9yINjN823r7SHyKlr4XqqOsXWauCWSNgwIaUKFazDa7Ai4NtwD1OHPdn20ioEajrleB+IWDOCFu1vK3VeXPcH3x1pUzCRxMYhUxpHLDAZD4aR1l03nkQ3Niq6bjSbXIAvhrWV1KtMlLmKS1ctMlp5oUL8A3Plaa9/KDvz5G+Kta7WdSgFu4E7qdQhR+DNiiqFZQyMrBtwQQQQeoI5j7Md1OMCyfMJ6OV/yNUirhjJ1wEHVpBsWEfUftp94xo/ZHvTpazTG54E524bnZj7I3JjfpsfljYr74bYzl6MDqQ5H72nrtZ3Y0tZeQDgzc+JGALn3deTb9dj88Zxm1BUUMiflamSsgj2SbckL0Bk5239L7exxvenHOaFSCCAQdiCLgjrcdcCncbHyhLyB0tuPCY1RUtKtM9TlJknqIlAiSZmlaAE2ZkhPULe1r8tsO6ynrZZHh4vi4IBHJMjAU8k3EUnghlG4CgNpbTcmxw170uyEVCErKHVC5l0kIbKCQx1L1X07gbfLHLtEa+GeCqoHu1ZDEjqQpvMqXW6t5QSAxB23DDGNa3NnSzAnsT+Mzq1U6RYucGTVa+WeFNWKSFjGRGsfBCyCbksDR9G1dCD774ZZn2WYQiqzKF62Y+qGOQosKEGyQoNm02sevMi9t+eZ5TqlStr5Ey910iLZJJJJFG0sygaCRvZV5X57C7apzVJ5Y2qM5jCxG6iCnMZ1WK6he4DWJAO9umI0uaGBSwnffk/QTn4TMMhZA93Wfx09QYa8KqFSEMy3MJbmp1C6o68wdrge5xcM4y+Cop5qfLjCkQS44JT49VbWkIPNtKrqIG92XkAcJJUZG8SRSPE4QlgzmQuWbd2Z/UxY7m/PDBRlYniZauFIYJjPHGkcgYOQt013tw7orem/S9r3rqddTqr/5AV1b022gaawDGPaTUE6vTQzQhuFLCQyg+SKUaS9y1+AthICVG1tgSy4jTLEYGOhtCkSLYmNWSM3LCNT5VaQJGrMWY3O9wTiSaI05eoo4/E0NV8SWFBdkY+qaJD6lbqm24vjylbTSIzw1MMkbMeIHW00QcFNVtQNogwsCnlXVvzOI0XPa4IJx28fQ+kojqi9LSOkeJYFsp0XLHUTIiI51Rs0Z30AlkLKVYMvviRzCcR0k8sqvoSJUjjYi0k7a9PpsJxd4wHI82kmwN8LPmVLGBJPURImstHHGt5pF9O41ElZVUEqEFxpubi+FjQzMlXXJ4ajpbNBA/q1clmmUcrD0pva/8V971uSScZ+ufAQ7rYvSk4ZbQU1PDDTZiYJIljBUzFCIalQGmgLdL6gyg2NtQ5WxSu3+fR1NWIqJA8S6dfBSxnZPfSLlUXYbWG5xYYo8r4rl6qF4JJzUOjo5cvpcBC97aAZGbZdVyN8SC1GSLEYonijDMH1IZBIrr6XWS2oFbm32n3xfS6+nSX/HKuzewzJNp7GGMYnih7MsITV5bC9JKP8A20jl0njHOOVOSsd7DmNr2J2e0xywUq1K0kXx/IIhEGleW5DQqn1gwPK1hvtiEo83WCSRoM5jKSNqImpi51GwL7EDVYbkWBtyw5yrKDG8lZlzpXNIrLIQEjlima95IVI0AG4upG9gbkE4jaxuYtZYR4cj6Ez01Mg3Xb0951paeuicQmbwsUkcs0KKoqHi4Wm8DOwuRZtQC36gdMNcwpaPw8dRmvEgqJkBmhgdozMQTZniHK4HW2OWQvXyNVVldJZ6WCWKNRpsspUFyqjy+Xygnfew6Yd91fYyCsjasrNU8nFZQJDdfLbzN9Y79dh7YsanFnSrAEYyV/E7rRejrfj9+0icnyqpr3f8l060VPIfPLuCwvewf1EfsJZfc40jsl3ZUtEA9uLN+skAuD+wvJf9/ni2xQqBYAADYACwHyAx0042BN8nczh7yR0rsIuEOFx5fFJnmbd+o/sEf/UL/K+K1mtRHR8OeSYuZEgmFNpGoyQx6Yy0l7pCCSbWuTy98WjvujLUUKoCzNUqAALkkq9gANyb9MNewvdZp01OZ/Em2KxsdSpYeXX0ZhYbbgWGMllZd9jt3n0azX8EFz34kZ2a7CT5pJ4vNmYRsPhxC6ll6WH0I+otu3M+5tf5msu/VSfiv/XF0jS2O2LJUqjGJmbUOTscSit3N5d+qk/Ff+uKp3l93lHRUJmpkZXEiLcyM2zHfYm2NkOKB32f5Yf3sf8Avg6gKdpSi5zYoJPMqVasgyulfiVEUEcGtmpmUOJda6dYZhdNNwLH1G5B2GJTOsshlpjXVsETIkIlVFF5pSyjhmeZQPrXKrsOd2tbHieKN8gijkLAyxokQQanaYsTGir1JYe/K56YpuSd4VRFA1LUWMIUwCXRrMOoFRf6LqPqncgbHbGTQaW/VUFqdirHI8R5SWoIWw585dcvy6KnpTW0cMaxPCZSCoWohBXzGGVgb2IuFYW22a22IpI5fyRVMXqJIHhVo2qSpcuXPE0gMxCW0CxN76sV/P8AvAqaqJaWEBYnCxa9OlpytlJv6UUm3lHIczi4VCRp2feOFmIjjKPrGl1lDjiKy/RIYnbfphr9LfpKVN+7M3rgT3TkNYMdp47uO7mjrKBJqhGZ2ZwSJGUeViBsDblbFo/M3lv6qT8V/wCuE7nD/dUX+uT+Y4vAa+NiqCBtO7rnDkAmUc9zmXfqpPxX/rio9o+xVRlMpq8rLNCP8SM3Yoo56h9JPnzX7N8bKzY8tHfnjx6lZcETlNTYp3ORMSy+aOqjnqIpyvDiqXNMVGpXqFvL8S/ni1C4222vi3dxw/u4/v3/APziL7dd1ROqoyu6Sb64VNgwa+rh9FJBPl5HpY85buTjK5ewYEETuCCLEEWuCOYPyxKtCr7n0l7PhmklPEbTQThcGDGqfPhhCMLgwiNaqLrpDld1vb1dLE8j0v8AM4pHZzt4ZZIPhVBWvkkMPEeAiIQgCRbL5tNxcA3O5xfJ2tvYm29hzP2fPGRZF2cq1TK1anmjMPixK1l+EZxaNzZr8yDt7YRNaSpU20kG/KxBHXr9x/gcI2YIBcugHvqFuo539wf4HGC5NHomTh6ndJqGIKk8LiOSnbTMQA+ohrsE2tZ5L2scOm7JVUFK7VUIsKNEQMqhUdq0OYWIJuSCCWtya29sIm3w5gjhTG6OGGpSrAhl+sCOY+fLFI76jfLG/ex/zYXsp2amp6wyTxqF8NJupBRGlqpZjCpsPSjKCdIB+7FV7W59JnNUtFQn+zxtqeTmGI5uf2BvpH0ib/ZG1wqkmadKpNgPhFyqied8pjEjxolLJKShsxIbSQp99JtcbgMbc8d+0lBFI8tBQmxqJVnqyLGOnVN5HZuSu1lOm/O52vjlnGWPMwpsvcJ+T0ManiaZp3dQZYEa91URkEtb1EcsSNbT0xyWq8CvBUxtrDX4iyIRrjlJ82u4K7++3PGBbnoatwT6eGTsTObD1MxHnGvZmhiV4aGuPxaN3el3sk6PvHMh+kygmwvsd9yNmWb0TwLnETSNIhSGUFrFgXNvMRsWsoF+oUHE01NTDKKUVi8f4UYiCX4rysPIsLDzBul+lt+WI3KMqeMvRV8iyNXpYur6pYpo1usDm/mAjAKttc398ePa1xssZjt29DuRFRCsp9P0y1dz3+VRf65P5ziby+rSCpkglrDLLJeZIpdAaOO5uFKgEoPncgLjN+xnaOTKak0FebQu145D6VLcmv8Aq2PP6p+/FmzrsPJLmTV0axN8EwcNpnQuHQq0pYIQhAbTpsbjzXBsD9Gpwygie6lCLCexknW9pIH4NXDXqImYwpHqQQzyk7KWKllYG3mHIb/anZrvGgqYgZBwprSMYLs7lYmZWKWUcT0nZRfp0xDZH3eS0dLAsfCkmpZJGAJOidZdBcXK/CkDIpU+YAoL7E2bd13ZWbRDPVq8fhmnECPcyapn+JI1wNK6VAUb3uzX3AxWZ48pe8tJcxVYjK9K1JrXRSysxl4unWLLq0adr+m498aBBCATYAXNzYAXPufc/PFMpqNvy+zpC6xJQ6C/DKxtI02s6W5MSGuetwb4vAGERcGDBhEMGDBhEMcZ4A4KtyYEGxtsRY78xtjtgwiVzI+w1LS8IxxBpIl0LNJZpQu4C67cgDpHsNsSuZUUcyaJkV11K1mFxqUhlP3EA4fY4VNOXVlDFdQI1L6hcWuD7jnhEynvT7cF28BSOAXOmd9QVRf9FqOw92PK229zaLSijpUgjpKiF1Oo1JStSnZpTbQ5cebhIC1lHvvcnFubuRoTclp7ncky739723OE/MbQ+8/4n/GMtlTu2Z9EWUhOgE/aVWlyF4syWpy6qp6svcPHLOglYMLMNSghjYXDWB23vzL5KZpcyiNQIkiqgZDDBPxFklprFJJjpAI81tuqC97Y49tO7JaCFavL2l1wMHcM2qy/XG30TzHKxOOdbWQCjStokSnlq5VhnnGomAOTxiN7Lv125g4lYbGcK3JGAcfmQetQvWh27/vnHdPSvFmExphHJFS2WOGefhcJ6mzO0J0kAEkKAfrEA4j2yFpMxeqzCrgpnGyxwzqZFAXSq6iPL5SCTa5vtp546UtfB4Hx9XGk1TTyPDBMQQZjGbQyHobAXvvyOO/YzurSsp/E5g0vEnYuArafKb2ZttyxufkLe5wrNgdlXkDpJx+J6ladPW52/fxGMuXpVxTJVTwx6SDS8SsSdlax4p4h83Cc6PKd+vTE13V9ut/A1bXkQlYX1ag4H6LVyJFjpNyCBbpvKDuOofef8T/jHuPuTolIKtUAg3BEtiCNwQbbEHFa63VsyxsoNZQk+W0v0ePeOcEZVQCSbC1zzPzPzx0xqnzoYMGDCIYMGDCIYMGDCIYMGDCIYMGDCIYMGDCJwqIQ6lXF1YEEHkQdiD8iNsYTmGTyUdRUZZxCkNYAYHJOnVe8YY+xtw2+443wjFJ70+yPjKQtEt54LvHbmw+nH77gXHzAxN1J3HI4mihwD0Nwef6MzzKcnevqqeg1mSnoU+K99mN/OF+Rb4a/sqTjdYoQFAXYAWAHQdAPltipd2fZLwVIOIPjS/El9wSPKn/xBt9t8XEYIPmPJi9wT0rwIuDBgxSZ4YMGDCIYMGDCIYMGDCJ//9k="/>
          <p:cNvSpPr>
            <a:spLocks noChangeAspect="1" noChangeArrowheads="1"/>
          </p:cNvSpPr>
          <p:nvPr/>
        </p:nvSpPr>
        <p:spPr bwMode="auto">
          <a:xfrm>
            <a:off x="0" y="-731838"/>
            <a:ext cx="1524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2" name="Picture 6" descr="http://2.bp.blogspot.com/-NVOxMZlZTSc/TWlgexBXr5I/AAAAAAAAl00/-kqDYteLnLA/s220/Coptic%2BOrthodox%2BCross.jpg"/>
          <p:cNvPicPr>
            <a:picLocks noChangeAspect="1" noChangeArrowheads="1"/>
          </p:cNvPicPr>
          <p:nvPr/>
        </p:nvPicPr>
        <p:blipFill>
          <a:blip r:embed="rId2" cstate="print"/>
          <a:srcRect/>
          <a:stretch>
            <a:fillRect/>
          </a:stretch>
        </p:blipFill>
        <p:spPr bwMode="auto">
          <a:xfrm>
            <a:off x="3048000" y="3810000"/>
            <a:ext cx="1905000" cy="1905000"/>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172200"/>
          </a:xfrm>
        </p:spPr>
        <p:txBody>
          <a:bodyPr>
            <a:normAutofit fontScale="85000" lnSpcReduction="20000"/>
          </a:bodyPr>
          <a:lstStyle/>
          <a:p>
            <a:pPr>
              <a:buNone/>
            </a:pPr>
            <a:r>
              <a:rPr lang="en-US" b="1" dirty="0" smtClean="0"/>
              <a:t>(6) St. Paul the Apostle says about the Jews when they were in the desert of Sinai, "As</a:t>
            </a:r>
            <a:r>
              <a:rPr lang="en-US" dirty="0" smtClean="0"/>
              <a:t> </a:t>
            </a:r>
            <a:r>
              <a:rPr lang="en-US" b="1" dirty="0" smtClean="0"/>
              <a:t>they did all drink the same spiritual drink, for they drank of the spiritual rock that</a:t>
            </a:r>
            <a:r>
              <a:rPr lang="en-US" dirty="0" smtClean="0"/>
              <a:t> </a:t>
            </a:r>
            <a:r>
              <a:rPr lang="en-US" b="1" dirty="0" smtClean="0"/>
              <a:t>followed them, and the Rock was Christ." (1 Cor. 10:4).</a:t>
            </a:r>
            <a:endParaRPr lang="en-US" dirty="0" smtClean="0"/>
          </a:p>
          <a:p>
            <a:pPr>
              <a:buNone/>
            </a:pPr>
            <a:r>
              <a:rPr lang="en-US" dirty="0" smtClean="0"/>
              <a:t>	It </a:t>
            </a:r>
            <a:r>
              <a:rPr lang="en-US" dirty="0" smtClean="0"/>
              <a:t>is well known that those Jews were in the desert of Sinai fourteen centuries before the birth of Christ, so how could He be with them quenching their thirst unless St. Paul is speaking about the Divine nature which is God the Logos?</a:t>
            </a:r>
          </a:p>
          <a:p>
            <a:pPr>
              <a:buNone/>
            </a:pPr>
            <a:r>
              <a:rPr lang="en-US" dirty="0" smtClean="0"/>
              <a:t>	Yet </a:t>
            </a:r>
            <a:r>
              <a:rPr lang="en-US" dirty="0" smtClean="0"/>
              <a:t>God the Logos was not called Christ until the time of His Incarnation. But due to the One Nature the Apostle Could not distinguish and spoke about the eternity of Christ and His presence before His Birth. The Apostle proceeds in the same manner</a:t>
            </a:r>
            <a:r>
              <a:rPr lang="en-US" b="1" dirty="0" smtClean="0"/>
              <a:t>: "Neither let us tempt Christ as some of them also tempted and were destroyed by serpents.</a:t>
            </a:r>
            <a:r>
              <a:rPr lang="en-US" dirty="0" smtClean="0"/>
              <a:t> " (1 Cor. 10:9).</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5775325"/>
          </a:xfrm>
        </p:spPr>
        <p:txBody>
          <a:bodyPr>
            <a:normAutofit fontScale="85000" lnSpcReduction="10000"/>
          </a:bodyPr>
          <a:lstStyle/>
          <a:p>
            <a:r>
              <a:rPr lang="en-US" b="1" dirty="0" smtClean="0"/>
              <a:t>(7) Before whom did the Wise men fall down and worship (Matt. 2:11)?</a:t>
            </a:r>
            <a:endParaRPr lang="en-US" dirty="0" smtClean="0"/>
          </a:p>
          <a:p>
            <a:pPr>
              <a:buNone/>
            </a:pPr>
            <a:r>
              <a:rPr lang="en-US" dirty="0" smtClean="0"/>
              <a:t>	</a:t>
            </a:r>
          </a:p>
          <a:p>
            <a:pPr>
              <a:buNone/>
            </a:pPr>
            <a:r>
              <a:rPr lang="en-US" dirty="0" smtClean="0"/>
              <a:t>	</a:t>
            </a:r>
            <a:r>
              <a:rPr lang="en-US" dirty="0" smtClean="0"/>
              <a:t>Did </a:t>
            </a:r>
            <a:r>
              <a:rPr lang="en-US" dirty="0" smtClean="0"/>
              <a:t>they worship the Divine nature alone? No, they fell down and worshipped a Child in a manger and they presented unto Him gifts. Did they worship the human nature? The human nature cannot be worshipped.</a:t>
            </a:r>
          </a:p>
          <a:p>
            <a:pPr>
              <a:buNone/>
            </a:pPr>
            <a:r>
              <a:rPr lang="en-US" b="1" dirty="0" smtClean="0"/>
              <a:t>	Thus </a:t>
            </a:r>
            <a:r>
              <a:rPr lang="en-US" b="1" dirty="0" smtClean="0"/>
              <a:t>the only answer left is that they worshipped the Incarnate God just as the</a:t>
            </a:r>
            <a:r>
              <a:rPr lang="en-US" dirty="0" smtClean="0"/>
              <a:t> </a:t>
            </a:r>
            <a:r>
              <a:rPr lang="en-US" b="1" dirty="0" smtClean="0"/>
              <a:t>man born blind did later,</a:t>
            </a:r>
            <a:r>
              <a:rPr lang="en-US" dirty="0" smtClean="0"/>
              <a:t> and as those who were in the ship did, when the Lord rebuked the wind and walked on the water; They did not worship Him merely out of respect for </a:t>
            </a:r>
            <a:r>
              <a:rPr lang="en-US" b="1" dirty="0" smtClean="0"/>
              <a:t>"Those who were in the boat came and worshipped Him, saying, ‘Truly You are the Son of God’."</a:t>
            </a:r>
            <a:r>
              <a:rPr lang="en-US" dirty="0" smtClean="0"/>
              <a:t> (Mt. 14:23),</a:t>
            </a:r>
          </a:p>
          <a:p>
            <a:pPr>
              <a:buNone/>
            </a:pPr>
            <a:endParaRPr lang="en-US" dirty="0" smtClean="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096000"/>
          </a:xfrm>
        </p:spPr>
        <p:txBody>
          <a:bodyPr>
            <a:normAutofit fontScale="85000" lnSpcReduction="10000"/>
          </a:bodyPr>
          <a:lstStyle/>
          <a:p>
            <a:r>
              <a:rPr lang="en-US" b="1" dirty="0" smtClean="0"/>
              <a:t>(8) We also ask who it was who walked on the sea water and rebuked the wind, was it</a:t>
            </a:r>
            <a:r>
              <a:rPr lang="en-US" dirty="0" smtClean="0"/>
              <a:t> </a:t>
            </a:r>
            <a:r>
              <a:rPr lang="en-US" b="1" dirty="0" smtClean="0"/>
              <a:t>the Divine or the human nature? There is no doubt that He was the Incarnate Logos</a:t>
            </a:r>
            <a:r>
              <a:rPr lang="en-US" dirty="0" smtClean="0"/>
              <a:t>.</a:t>
            </a:r>
          </a:p>
          <a:p>
            <a:pPr>
              <a:buNone/>
            </a:pPr>
            <a:endParaRPr lang="en-US" dirty="0" smtClean="0"/>
          </a:p>
          <a:p>
            <a:pPr>
              <a:buNone/>
            </a:pPr>
            <a:r>
              <a:rPr lang="en-US" dirty="0" smtClean="0"/>
              <a:t>	</a:t>
            </a:r>
            <a:r>
              <a:rPr lang="en-US" dirty="0" smtClean="0"/>
              <a:t>The </a:t>
            </a:r>
            <a:r>
              <a:rPr lang="en-US" dirty="0" smtClean="0"/>
              <a:t>same applies to all the other miracles of Christ; Who worked those miracles? was it the Divine nature alone? Then what is the meaning of the Phrase "and </a:t>
            </a:r>
            <a:r>
              <a:rPr lang="en-US" b="1" dirty="0" smtClean="0"/>
              <a:t>He laid His hands on every one of them and healed them</a:t>
            </a:r>
            <a:r>
              <a:rPr lang="en-US" dirty="0" smtClean="0"/>
              <a:t>. " (Luke 4:40)? and what can we understand from the healing of the woman, </a:t>
            </a:r>
            <a:r>
              <a:rPr lang="en-US" b="1" dirty="0" smtClean="0"/>
              <a:t>who had a flow of blood and it dried up when she touched His clothes </a:t>
            </a:r>
            <a:r>
              <a:rPr lang="en-US" dirty="0" smtClean="0"/>
              <a:t>(Mark 5:29)? In opening the eyes of the blind, who was it who spat on the ground and made clay of the spittle and anointed the eyes of the blind with the clay. </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686800" cy="6019800"/>
          </a:xfrm>
        </p:spPr>
        <p:txBody>
          <a:bodyPr>
            <a:normAutofit/>
          </a:bodyPr>
          <a:lstStyle/>
          <a:p>
            <a:pPr>
              <a:buNone/>
            </a:pPr>
            <a:r>
              <a:rPr lang="en-US" dirty="0" smtClean="0"/>
              <a:t>	No </a:t>
            </a:r>
            <a:r>
              <a:rPr lang="en-US" dirty="0" smtClean="0"/>
              <a:t>doubt it was </a:t>
            </a:r>
            <a:r>
              <a:rPr lang="en-US" b="1" dirty="0" smtClean="0"/>
              <a:t>He Who performed all those miracles and several similar ones, the</a:t>
            </a:r>
            <a:r>
              <a:rPr lang="en-US" dirty="0" smtClean="0"/>
              <a:t> </a:t>
            </a:r>
            <a:r>
              <a:rPr lang="en-US" b="1" dirty="0" smtClean="0"/>
              <a:t>Lord Jesus Christ, the Incarnate Logos. </a:t>
            </a:r>
            <a:r>
              <a:rPr lang="en-US" dirty="0" smtClean="0"/>
              <a:t>St. John, the Evangelist, says </a:t>
            </a:r>
            <a:r>
              <a:rPr lang="en-US" b="1" dirty="0" smtClean="0"/>
              <a:t>"And many other signs truly did Jesus in the presence of His disciples which are not written in this book.</a:t>
            </a:r>
            <a:r>
              <a:rPr lang="en-US" dirty="0" smtClean="0"/>
              <a:t>" (John 20:30). </a:t>
            </a:r>
          </a:p>
          <a:p>
            <a:pPr>
              <a:buNone/>
            </a:pP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dirty="0" smtClean="0"/>
              <a:t>The Heresies Concerning the Nature of </a:t>
            </a:r>
            <a:r>
              <a:rPr lang="en-US" dirty="0" smtClean="0"/>
              <a:t>Christ, </a:t>
            </a:r>
            <a:r>
              <a:rPr lang="en-US" dirty="0" smtClean="0"/>
              <a:t>relation between Christology and </a:t>
            </a:r>
            <a:r>
              <a:rPr lang="en-US" dirty="0" err="1" smtClean="0"/>
              <a:t>Soteriology</a:t>
            </a:r>
            <a:r>
              <a:rPr lang="en-US" dirty="0" smtClean="0"/>
              <a:t> </a:t>
            </a:r>
            <a:r>
              <a:rPr lang="en-US" dirty="0" smtClean="0"/>
              <a:t/>
            </a:r>
            <a:br>
              <a:rPr lang="en-US" dirty="0" smtClean="0"/>
            </a:br>
            <a:endParaRPr lang="en-US" dirty="0"/>
          </a:p>
        </p:txBody>
      </p:sp>
    </p:spTree>
  </p:cSld>
  <p:clrMapOvr>
    <a:masterClrMapping/>
  </p:clrMapOvr>
  <p:transition>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 </a:t>
            </a:r>
            <a:endParaRPr lang="en-US" dirty="0"/>
          </a:p>
        </p:txBody>
      </p:sp>
      <p:sp>
        <p:nvSpPr>
          <p:cNvPr id="3" name="Content Placeholder 2"/>
          <p:cNvSpPr>
            <a:spLocks noGrp="1"/>
          </p:cNvSpPr>
          <p:nvPr>
            <p:ph idx="1"/>
          </p:nvPr>
        </p:nvSpPr>
        <p:spPr/>
        <p:txBody>
          <a:bodyPr>
            <a:normAutofit/>
          </a:bodyPr>
          <a:lstStyle/>
          <a:p>
            <a:r>
              <a:rPr lang="en-US" dirty="0" smtClean="0"/>
              <a:t>Since the focus of Christianity is our Lord Jesus Christ, the believer must have a </a:t>
            </a:r>
            <a:r>
              <a:rPr lang="en-US" dirty="0" smtClean="0"/>
              <a:t>clear understanding </a:t>
            </a:r>
            <a:r>
              <a:rPr lang="en-US" dirty="0" smtClean="0"/>
              <a:t>of His person and work. </a:t>
            </a:r>
            <a:r>
              <a:rPr lang="en-US" b="1" dirty="0" smtClean="0"/>
              <a:t>Christology is the study of His person, </a:t>
            </a:r>
            <a:r>
              <a:rPr lang="en-US" b="1" dirty="0" err="1" smtClean="0"/>
              <a:t>Soteriology</a:t>
            </a:r>
            <a:r>
              <a:rPr lang="en-US" b="1" dirty="0" smtClean="0"/>
              <a:t> (Gr. </a:t>
            </a:r>
            <a:r>
              <a:rPr lang="en-US" b="1" i="1" dirty="0" err="1" smtClean="0"/>
              <a:t>Soteria</a:t>
            </a:r>
            <a:r>
              <a:rPr lang="en-US" b="1" i="1" dirty="0" smtClean="0"/>
              <a:t>) </a:t>
            </a:r>
            <a:r>
              <a:rPr lang="en-US" dirty="0" smtClean="0"/>
              <a:t>is </a:t>
            </a:r>
            <a:r>
              <a:rPr lang="en-US" dirty="0" smtClean="0"/>
              <a:t>the study of His work (i.e. salvation). The two are obviously related; who the Lord Jesus </a:t>
            </a:r>
            <a:r>
              <a:rPr lang="en-US" dirty="0" smtClean="0"/>
              <a:t>Christ is determines </a:t>
            </a:r>
            <a:r>
              <a:rPr lang="en-US" dirty="0" smtClean="0"/>
              <a:t>what He is able to do</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The Heresy of Arius (</a:t>
            </a:r>
            <a:r>
              <a:rPr lang="en-US" b="1" dirty="0" err="1" smtClean="0"/>
              <a:t>Arianism</a:t>
            </a:r>
            <a:r>
              <a:rPr lang="en-US" b="1" dirty="0" smtClean="0"/>
              <a:t>)</a:t>
            </a:r>
            <a:r>
              <a:rPr lang="en-US" dirty="0" smtClean="0"/>
              <a:t/>
            </a:r>
            <a:br>
              <a:rPr lang="en-US" dirty="0" smtClean="0"/>
            </a:br>
            <a:endParaRPr lang="en-US" dirty="0"/>
          </a:p>
        </p:txBody>
      </p:sp>
      <p:sp>
        <p:nvSpPr>
          <p:cNvPr id="3" name="Content Placeholder 2"/>
          <p:cNvSpPr>
            <a:spLocks noGrp="1"/>
          </p:cNvSpPr>
          <p:nvPr>
            <p:ph idx="1"/>
          </p:nvPr>
        </p:nvSpPr>
        <p:spPr>
          <a:xfrm>
            <a:off x="304800" y="990600"/>
            <a:ext cx="8686800" cy="5486400"/>
          </a:xfrm>
        </p:spPr>
        <p:txBody>
          <a:bodyPr/>
          <a:lstStyle/>
          <a:p>
            <a:r>
              <a:rPr lang="en-US" dirty="0" smtClean="0">
                <a:solidFill>
                  <a:schemeClr val="tx1">
                    <a:lumMod val="95000"/>
                    <a:lumOff val="5000"/>
                  </a:schemeClr>
                </a:solidFill>
                <a:hlinkClick r:id="rId2" action="ppaction://hlinkfile" tooltip="Arius"/>
              </a:rPr>
              <a:t>Arius</a:t>
            </a:r>
            <a:r>
              <a:rPr lang="en-US" dirty="0" smtClean="0"/>
              <a:t> </a:t>
            </a:r>
            <a:r>
              <a:rPr lang="en-US" dirty="0" smtClean="0"/>
              <a:t>(AD </a:t>
            </a:r>
            <a:r>
              <a:rPr lang="en-US" dirty="0" smtClean="0"/>
              <a:t>250–336), a Christian </a:t>
            </a:r>
            <a:r>
              <a:rPr lang="en-US" dirty="0" smtClean="0">
                <a:solidFill>
                  <a:schemeClr val="tx1">
                    <a:lumMod val="95000"/>
                    <a:lumOff val="5000"/>
                  </a:schemeClr>
                </a:solidFill>
                <a:hlinkClick r:id="rId3" action="ppaction://hlinkfile" tooltip="Presbyter"/>
              </a:rPr>
              <a:t>presbyter</a:t>
            </a:r>
            <a:r>
              <a:rPr lang="en-US" dirty="0" smtClean="0"/>
              <a:t> in </a:t>
            </a:r>
            <a:r>
              <a:rPr lang="en-US" dirty="0" smtClean="0">
                <a:hlinkClick r:id="rId4" action="ppaction://hlinkfile" tooltip="Alexandria"/>
              </a:rPr>
              <a:t>Alexandria</a:t>
            </a:r>
            <a:r>
              <a:rPr lang="en-US" dirty="0" smtClean="0"/>
              <a:t>, Egypt </a:t>
            </a:r>
            <a:endParaRPr lang="en-US" dirty="0" smtClean="0"/>
          </a:p>
          <a:p>
            <a:r>
              <a:rPr lang="en-US" dirty="0" smtClean="0"/>
              <a:t>Arius </a:t>
            </a:r>
            <a:r>
              <a:rPr lang="en-US" dirty="0" smtClean="0"/>
              <a:t>denied the Divinity of the Lord Jesus Christ; he considered that Christ was not consubstantial with the Father and that He was created. </a:t>
            </a:r>
            <a:endParaRPr lang="en-US" dirty="0" smtClean="0"/>
          </a:p>
          <a:p>
            <a:r>
              <a:rPr lang="en-US" dirty="0" smtClean="0"/>
              <a:t>Argued </a:t>
            </a:r>
            <a:r>
              <a:rPr lang="en-US" dirty="0" smtClean="0"/>
              <a:t>that the Holy Scriptural titles for our Lord Jesus Christ, </a:t>
            </a:r>
            <a:r>
              <a:rPr lang="en-US" dirty="0" smtClean="0"/>
              <a:t>which appear </a:t>
            </a:r>
            <a:r>
              <a:rPr lang="en-US" dirty="0" smtClean="0"/>
              <a:t>to point to His being of equal status with God, were merely courtesy titles.</a:t>
            </a:r>
            <a:endParaRPr lang="en-US" dirty="0" smtClean="0"/>
          </a:p>
          <a:p>
            <a:pPr>
              <a:buNone/>
            </a:pPr>
            <a:endParaRPr lang="en-US" dirty="0" smtClean="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Heresy of Arius (</a:t>
            </a:r>
            <a:r>
              <a:rPr lang="en-US" b="1" dirty="0" err="1" smtClean="0"/>
              <a:t>Arianism</a:t>
            </a:r>
            <a:r>
              <a:rPr lang="en-US" b="1" dirty="0" smtClean="0"/>
              <a:t>)</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Our Lord Jesus </a:t>
            </a:r>
            <a:r>
              <a:rPr lang="en-US" dirty="0" smtClean="0"/>
              <a:t>Christ was </a:t>
            </a:r>
            <a:r>
              <a:rPr lang="en-US" dirty="0" smtClean="0"/>
              <a:t>to be regarded as a creature, although nevertheless as pre-eminent among other creatures</a:t>
            </a:r>
            <a:r>
              <a:rPr lang="en-US" dirty="0" smtClean="0"/>
              <a:t>.</a:t>
            </a:r>
          </a:p>
          <a:p>
            <a:r>
              <a:rPr lang="en-US" dirty="0" smtClean="0"/>
              <a:t>Arius </a:t>
            </a:r>
            <a:r>
              <a:rPr lang="en-US" dirty="0" smtClean="0"/>
              <a:t>was careful </a:t>
            </a:r>
            <a:r>
              <a:rPr lang="en-US" dirty="0" smtClean="0"/>
              <a:t>to emphasize that the Son is not like every other creature</a:t>
            </a:r>
            <a:r>
              <a:rPr lang="en-US" dirty="0" smtClean="0"/>
              <a:t>.</a:t>
            </a:r>
          </a:p>
          <a:p>
            <a:r>
              <a:rPr lang="en-US" dirty="0" smtClean="0"/>
              <a:t>There is a distinction of rank </a:t>
            </a:r>
            <a:r>
              <a:rPr lang="en-US" dirty="0" smtClean="0"/>
              <a:t>between the </a:t>
            </a:r>
            <a:r>
              <a:rPr lang="en-US" dirty="0" smtClean="0"/>
              <a:t>Son and other creatures, including human beings.</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Heresy of Arius (</a:t>
            </a:r>
            <a:r>
              <a:rPr lang="en-US" b="1" dirty="0" err="1" smtClean="0"/>
              <a:t>Arianism</a:t>
            </a:r>
            <a:r>
              <a:rPr lang="en-US" b="1" dirty="0" smtClean="0"/>
              <a:t>) Weakness</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Arius had some difficulty in identifying the </a:t>
            </a:r>
            <a:r>
              <a:rPr lang="en-US" dirty="0" smtClean="0"/>
              <a:t>precise nature </a:t>
            </a:r>
            <a:r>
              <a:rPr lang="en-US" dirty="0" smtClean="0"/>
              <a:t>of this distinction</a:t>
            </a:r>
            <a:r>
              <a:rPr lang="en-US" dirty="0" smtClean="0"/>
              <a:t>.</a:t>
            </a:r>
          </a:p>
          <a:p>
            <a:r>
              <a:rPr lang="en-US" dirty="0" smtClean="0"/>
              <a:t>The implication seems to be that the Son outranks other creatures, </a:t>
            </a:r>
            <a:r>
              <a:rPr lang="en-US" dirty="0" smtClean="0"/>
              <a:t>while sharing </a:t>
            </a:r>
            <a:r>
              <a:rPr lang="en-US" dirty="0" smtClean="0"/>
              <a:t>their essentially created nature.</a:t>
            </a:r>
            <a:endParaRPr lang="en-US" dirty="0" smtClean="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Council of </a:t>
            </a:r>
            <a:r>
              <a:rPr lang="en-US" dirty="0" err="1" smtClean="0"/>
              <a:t>Nicea</a:t>
            </a:r>
            <a:r>
              <a:rPr lang="en-US" dirty="0" smtClean="0"/>
              <a:t> </a:t>
            </a:r>
            <a:r>
              <a:rPr lang="en-US" dirty="0" smtClean="0"/>
              <a:t>325 A.D</a:t>
            </a:r>
            <a:endParaRPr lang="en-US" dirty="0"/>
          </a:p>
        </p:txBody>
      </p:sp>
      <p:sp>
        <p:nvSpPr>
          <p:cNvPr id="3" name="Content Placeholder 2"/>
          <p:cNvSpPr>
            <a:spLocks noGrp="1"/>
          </p:cNvSpPr>
          <p:nvPr>
            <p:ph idx="1"/>
          </p:nvPr>
        </p:nvSpPr>
        <p:spPr/>
        <p:txBody>
          <a:bodyPr/>
          <a:lstStyle/>
          <a:p>
            <a:r>
              <a:rPr lang="en-US" dirty="0" smtClean="0"/>
              <a:t>No creature can redeem another creature</a:t>
            </a:r>
          </a:p>
          <a:p>
            <a:r>
              <a:rPr lang="en-US" dirty="0" smtClean="0"/>
              <a:t>According </a:t>
            </a:r>
            <a:r>
              <a:rPr lang="en-US" dirty="0" smtClean="0"/>
              <a:t>to Arius, our Lord Jesus Christ is a </a:t>
            </a:r>
            <a:r>
              <a:rPr lang="en-US" dirty="0" smtClean="0"/>
              <a:t>creature therefore</a:t>
            </a:r>
            <a:r>
              <a:rPr lang="en-US" dirty="0" smtClean="0"/>
              <a:t>, according to Arius, our Lord Jesus Christ cannot redeem humanity</a:t>
            </a:r>
            <a:r>
              <a:rPr lang="en-US" dirty="0" smtClean="0"/>
              <a:t>.</a:t>
            </a:r>
          </a:p>
          <a:p>
            <a:r>
              <a:rPr lang="en-US" dirty="0" smtClean="0"/>
              <a:t>Only God can save.</a:t>
            </a:r>
          </a:p>
          <a:p>
            <a:r>
              <a:rPr lang="en-US" dirty="0" smtClean="0"/>
              <a:t>Our </a:t>
            </a:r>
            <a:r>
              <a:rPr lang="en-US" dirty="0" smtClean="0"/>
              <a:t>Lord Jesus Christ </a:t>
            </a:r>
            <a:r>
              <a:rPr lang="en-US" dirty="0" smtClean="0"/>
              <a:t>saves therefore</a:t>
            </a:r>
            <a:r>
              <a:rPr lang="en-US" dirty="0" smtClean="0"/>
              <a:t>, our Lord Jesus Christ is God.</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85000" lnSpcReduction="10000"/>
          </a:bodyPr>
          <a:lstStyle/>
          <a:p>
            <a:r>
              <a:rPr lang="en-US" u="sng" dirty="0"/>
              <a:t>Without mingling</a:t>
            </a:r>
            <a:r>
              <a:rPr lang="en-US" dirty="0"/>
              <a:t> as in the case of wheat and barely or salt and sugar</a:t>
            </a:r>
            <a:r>
              <a:rPr lang="en-US" dirty="0" smtClean="0"/>
              <a:t>.</a:t>
            </a:r>
          </a:p>
          <a:p>
            <a:r>
              <a:rPr lang="en-US" u="sng" dirty="0" smtClean="0"/>
              <a:t>Without </a:t>
            </a:r>
            <a:r>
              <a:rPr lang="en-US" u="sng" dirty="0"/>
              <a:t>confusion</a:t>
            </a:r>
            <a:r>
              <a:rPr lang="en-US" dirty="0"/>
              <a:t> as in the case of wine and water or tea and milk</a:t>
            </a:r>
            <a:r>
              <a:rPr lang="en-US" dirty="0" smtClean="0"/>
              <a:t>.</a:t>
            </a:r>
          </a:p>
          <a:p>
            <a:r>
              <a:rPr lang="en-US" u="sng" dirty="0" smtClean="0"/>
              <a:t>Without </a:t>
            </a:r>
            <a:r>
              <a:rPr lang="en-US" u="sng" dirty="0"/>
              <a:t>alteration</a:t>
            </a:r>
            <a:r>
              <a:rPr lang="en-US" dirty="0"/>
              <a:t> as in the case of chemical union: Carbon dioxide consists of Carbon and </a:t>
            </a:r>
            <a:r>
              <a:rPr lang="en-US" dirty="0" smtClean="0"/>
              <a:t>Oxygen, through covalent bonding both changes when they are combined; each loses some of its properties that distinguished it before this unity. </a:t>
            </a:r>
            <a:r>
              <a:rPr lang="en-US" b="1" dirty="0" smtClean="0"/>
              <a:t>In </a:t>
            </a:r>
            <a:r>
              <a:rPr lang="en-US" b="1" dirty="0"/>
              <a:t>contrast</a:t>
            </a:r>
            <a:r>
              <a:rPr lang="en-US" dirty="0"/>
              <a:t>, no change occurred to the Divine or Human Nature as a result of their unity</a:t>
            </a:r>
            <a:r>
              <a:rPr lang="en-US" dirty="0" smtClean="0"/>
              <a:t>.</a:t>
            </a:r>
          </a:p>
          <a:p>
            <a:r>
              <a:rPr lang="en-US" u="sng" dirty="0" smtClean="0"/>
              <a:t>Without </a:t>
            </a:r>
            <a:r>
              <a:rPr lang="en-US" u="sng" dirty="0"/>
              <a:t>separation</a:t>
            </a:r>
            <a:r>
              <a:rPr lang="en-US" dirty="0"/>
              <a:t> for His Divinity parted not from His Humanity for a single moment nor a twinkling of an eye.</a:t>
            </a:r>
          </a:p>
          <a:p>
            <a:pPr>
              <a:buNone/>
            </a:pPr>
            <a:endParaRPr lang="en-US" dirty="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dirty="0" smtClean="0"/>
              <a:t/>
            </a:r>
            <a:br>
              <a:rPr lang="en-US" dirty="0" smtClean="0"/>
            </a:br>
            <a:r>
              <a:rPr lang="en-US" b="1" dirty="0" smtClean="0"/>
              <a:t>The Heresy of </a:t>
            </a:r>
            <a:r>
              <a:rPr lang="en-US" b="1" dirty="0" err="1" smtClean="0"/>
              <a:t>Apollinarius</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err="1" smtClean="0"/>
              <a:t>Apollinarius</a:t>
            </a:r>
            <a:r>
              <a:rPr lang="en-US" dirty="0" smtClean="0"/>
              <a:t> preached the Divine Nature of Christ, but did not believe in His complete human </a:t>
            </a:r>
            <a:r>
              <a:rPr lang="en-US" dirty="0" smtClean="0"/>
              <a:t>nature.</a:t>
            </a:r>
          </a:p>
          <a:p>
            <a:r>
              <a:rPr lang="en-US" dirty="0" smtClean="0"/>
              <a:t>He </a:t>
            </a:r>
            <a:r>
              <a:rPr lang="en-US" dirty="0" smtClean="0"/>
              <a:t>considered that the human nature of Christ was not in need of a soul and thus He was without soul because God the Logos provided the needed life. </a:t>
            </a:r>
            <a:endParaRPr lang="en-US" dirty="0" smtClean="0"/>
          </a:p>
          <a:p>
            <a:r>
              <a:rPr lang="en-US" dirty="0" smtClean="0"/>
              <a:t>As </a:t>
            </a:r>
            <a:r>
              <a:rPr lang="en-US" dirty="0" smtClean="0"/>
              <a:t>this implied that the human nature of Christ was incomplete, </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The </a:t>
            </a:r>
            <a:r>
              <a:rPr lang="en-US" b="1" dirty="0" smtClean="0"/>
              <a:t>Heresy of </a:t>
            </a:r>
            <a:r>
              <a:rPr lang="en-US" b="1" dirty="0" err="1" smtClean="0"/>
              <a:t>Apollinarius</a:t>
            </a:r>
            <a:r>
              <a:rPr lang="en-US" b="1" dirty="0" smtClean="0"/>
              <a:t> (Weakness)</a:t>
            </a: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Has </a:t>
            </a:r>
            <a:r>
              <a:rPr lang="en-US" dirty="0" err="1" smtClean="0"/>
              <a:t>soteriological</a:t>
            </a:r>
            <a:r>
              <a:rPr lang="en-US" dirty="0" smtClean="0"/>
              <a:t> </a:t>
            </a:r>
            <a:r>
              <a:rPr lang="en-US" dirty="0" smtClean="0"/>
              <a:t>implications</a:t>
            </a:r>
          </a:p>
          <a:p>
            <a:r>
              <a:rPr lang="en-US" dirty="0" smtClean="0"/>
              <a:t>How could </a:t>
            </a:r>
            <a:r>
              <a:rPr lang="en-US" dirty="0" smtClean="0"/>
              <a:t>human nature be </a:t>
            </a:r>
            <a:r>
              <a:rPr lang="en-US" dirty="0" smtClean="0"/>
              <a:t>redeemed, if </a:t>
            </a:r>
            <a:r>
              <a:rPr lang="en-US" dirty="0" smtClean="0"/>
              <a:t>only a part of human nature had been assumed by </a:t>
            </a:r>
            <a:r>
              <a:rPr lang="en-US" dirty="0" smtClean="0"/>
              <a:t>the Logos</a:t>
            </a:r>
            <a:r>
              <a:rPr lang="en-US" dirty="0" smtClean="0"/>
              <a:t>?</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Council </a:t>
            </a:r>
            <a:r>
              <a:rPr lang="en-US" dirty="0" smtClean="0"/>
              <a:t>of Constantinople held in 381 A.D</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Ecumenical </a:t>
            </a:r>
            <a:r>
              <a:rPr lang="en-US" dirty="0" smtClean="0"/>
              <a:t>Council of Constantinople held in 381 A.D. condemned </a:t>
            </a:r>
            <a:r>
              <a:rPr lang="en-US" dirty="0" err="1" smtClean="0"/>
              <a:t>Apollinarius</a:t>
            </a:r>
            <a:r>
              <a:rPr lang="en-US" dirty="0" smtClean="0"/>
              <a:t> and rejected his idea declaring it a heresy</a:t>
            </a:r>
            <a:r>
              <a:rPr lang="en-US" dirty="0" smtClean="0"/>
              <a:t>.</a:t>
            </a:r>
          </a:p>
          <a:p>
            <a:r>
              <a:rPr lang="en-US" dirty="0" smtClean="0"/>
              <a:t>St. Gregory of </a:t>
            </a:r>
            <a:r>
              <a:rPr lang="en-US" dirty="0" err="1" smtClean="0"/>
              <a:t>Nazianzus</a:t>
            </a:r>
            <a:r>
              <a:rPr lang="en-US" dirty="0" smtClean="0"/>
              <a:t>: </a:t>
            </a:r>
            <a:r>
              <a:rPr lang="en-US" b="1" dirty="0" smtClean="0"/>
              <a:t>“If anyone has put their trust in </a:t>
            </a:r>
            <a:r>
              <a:rPr lang="en-US" b="1" dirty="0" smtClean="0"/>
              <a:t>Him </a:t>
            </a:r>
            <a:r>
              <a:rPr lang="en-US" b="1" dirty="0" smtClean="0"/>
              <a:t>as a human being lacking a human mind, they are </a:t>
            </a:r>
            <a:r>
              <a:rPr lang="en-US" b="1" dirty="0" smtClean="0"/>
              <a:t>themselves mindless </a:t>
            </a:r>
            <a:r>
              <a:rPr lang="en-US" b="1" dirty="0" smtClean="0"/>
              <a:t>and not worthy of salvation. For what has not been assumed has not been healed; it </a:t>
            </a:r>
            <a:r>
              <a:rPr lang="en-US" b="1" dirty="0" smtClean="0"/>
              <a:t>is what </a:t>
            </a:r>
            <a:r>
              <a:rPr lang="en-US" b="1" dirty="0" smtClean="0"/>
              <a:t>is united with His </a:t>
            </a:r>
            <a:r>
              <a:rPr lang="en-US" b="1" dirty="0" smtClean="0"/>
              <a:t>Divinity </a:t>
            </a:r>
            <a:r>
              <a:rPr lang="en-US" b="1" dirty="0" smtClean="0"/>
              <a:t>that is saved … Let them not grudge us our total salvation, </a:t>
            </a:r>
            <a:r>
              <a:rPr lang="en-US" b="1" dirty="0" smtClean="0"/>
              <a:t>or endue </a:t>
            </a:r>
            <a:r>
              <a:rPr lang="en-US" b="1" dirty="0" smtClean="0"/>
              <a:t>the Savior only with the bones and nerves and mere appearance of humanity”</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The Heresy of </a:t>
            </a:r>
            <a:r>
              <a:rPr lang="en-US" b="1" dirty="0" err="1" smtClean="0"/>
              <a:t>Nestorus</a:t>
            </a:r>
            <a:r>
              <a:rPr lang="en-US" b="1" dirty="0" smtClean="0"/>
              <a:t> (</a:t>
            </a:r>
            <a:r>
              <a:rPr lang="en-US" b="1" dirty="0" err="1" smtClean="0"/>
              <a:t>Nestorianism</a:t>
            </a:r>
            <a:r>
              <a:rPr lang="en-US" b="1" dirty="0" smtClean="0"/>
              <a:t>):</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err="1" smtClean="0"/>
              <a:t>Nestorus</a:t>
            </a:r>
            <a:r>
              <a:rPr lang="en-US" dirty="0" smtClean="0"/>
              <a:t> was Patriarch of Constantinople in 428 </a:t>
            </a:r>
            <a:r>
              <a:rPr lang="en-US" dirty="0" smtClean="0"/>
              <a:t>A.D</a:t>
            </a:r>
          </a:p>
          <a:p>
            <a:r>
              <a:rPr lang="en-US" dirty="0" smtClean="0"/>
              <a:t>He </a:t>
            </a:r>
            <a:r>
              <a:rPr lang="en-US" dirty="0" smtClean="0"/>
              <a:t>refused to name </a:t>
            </a:r>
            <a:r>
              <a:rPr lang="en-US" dirty="0" smtClean="0"/>
              <a:t>the Virgin </a:t>
            </a:r>
            <a:r>
              <a:rPr lang="en-US" dirty="0" smtClean="0"/>
              <a:t>St. Mary "Mother of God" (</a:t>
            </a:r>
            <a:r>
              <a:rPr lang="en-US" dirty="0" err="1" smtClean="0"/>
              <a:t>Theotokos</a:t>
            </a:r>
            <a:r>
              <a:rPr lang="en-US" dirty="0" smtClean="0"/>
              <a:t>).</a:t>
            </a:r>
          </a:p>
          <a:p>
            <a:r>
              <a:rPr lang="en-US" dirty="0" smtClean="0"/>
              <a:t>He </a:t>
            </a:r>
            <a:r>
              <a:rPr lang="en-US" dirty="0" smtClean="0"/>
              <a:t>believed that St. Mary gave birth to </a:t>
            </a:r>
            <a:r>
              <a:rPr lang="en-US" dirty="0" smtClean="0"/>
              <a:t>a mere </a:t>
            </a:r>
            <a:r>
              <a:rPr lang="en-US" dirty="0" smtClean="0"/>
              <a:t>human and that Divinity descended and filled this human; Thus the Virgin </a:t>
            </a:r>
            <a:r>
              <a:rPr lang="en-US" dirty="0" smtClean="0"/>
              <a:t>Mary would </a:t>
            </a:r>
            <a:r>
              <a:rPr lang="en-US" dirty="0" smtClean="0"/>
              <a:t>be called the "Mother of Jesus" (</a:t>
            </a:r>
            <a:r>
              <a:rPr lang="en-US" dirty="0" err="1" smtClean="0"/>
              <a:t>Christokos</a:t>
            </a:r>
            <a:r>
              <a:rPr lang="en-US" dirty="0" smtClean="0"/>
              <a:t>), and not the "Mother of </a:t>
            </a:r>
            <a:r>
              <a:rPr lang="en-US" dirty="0" smtClean="0"/>
              <a:t>God“ (</a:t>
            </a:r>
            <a:r>
              <a:rPr lang="en-US" dirty="0" err="1" smtClean="0"/>
              <a:t>Theotokos</a:t>
            </a:r>
            <a:r>
              <a:rPr lang="en-US" dirty="0" smtClean="0"/>
              <a:t>).</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5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0" dur="5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Heresy of </a:t>
            </a:r>
            <a:r>
              <a:rPr lang="en-US" b="1" dirty="0" err="1" smtClean="0"/>
              <a:t>Nestorus</a:t>
            </a:r>
            <a:r>
              <a:rPr lang="en-US" b="1" dirty="0" smtClean="0"/>
              <a:t> (</a:t>
            </a:r>
            <a:r>
              <a:rPr lang="en-US" b="1" dirty="0" err="1" smtClean="0"/>
              <a:t>Nestorianism</a:t>
            </a:r>
            <a:r>
              <a:rPr lang="en-US" b="1" dirty="0" smtClean="0"/>
              <a:t>)</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b="1" dirty="0" smtClean="0"/>
              <a:t>His theory that Divinity descended and filled Our Lord meant that there was </a:t>
            </a:r>
            <a:r>
              <a:rPr lang="en-US" b="1" dirty="0" smtClean="0"/>
              <a:t>no Hypostatic </a:t>
            </a:r>
            <a:r>
              <a:rPr lang="en-US" b="1" dirty="0" smtClean="0"/>
              <a:t>union, but rather meant that the Divinity descended to </a:t>
            </a:r>
            <a:r>
              <a:rPr lang="en-US" b="1" dirty="0" smtClean="0"/>
              <a:t>accompany Him </a:t>
            </a:r>
            <a:r>
              <a:rPr lang="en-US" b="1" dirty="0" smtClean="0"/>
              <a:t>or to fill </a:t>
            </a:r>
            <a:r>
              <a:rPr lang="en-US" b="1" dirty="0" smtClean="0"/>
              <a:t>Him.</a:t>
            </a:r>
          </a:p>
          <a:p>
            <a:r>
              <a:rPr lang="en-US" dirty="0" err="1" smtClean="0"/>
              <a:t>Nestorus</a:t>
            </a:r>
            <a:r>
              <a:rPr lang="en-US" dirty="0" smtClean="0"/>
              <a:t>’ concept meant that Christ became a dwelling for God just </a:t>
            </a:r>
            <a:r>
              <a:rPr lang="en-US" dirty="0" smtClean="0"/>
              <a:t>as He </a:t>
            </a:r>
            <a:r>
              <a:rPr lang="en-US" dirty="0" smtClean="0"/>
              <a:t>became a dwelling for the Holy Spirit through His Baptism. As such, Christ </a:t>
            </a:r>
            <a:r>
              <a:rPr lang="en-US" dirty="0" smtClean="0"/>
              <a:t>is considered </a:t>
            </a:r>
            <a:r>
              <a:rPr lang="en-US" dirty="0" smtClean="0"/>
              <a:t>a "Carrier of God" (</a:t>
            </a:r>
            <a:r>
              <a:rPr lang="en-US" dirty="0" err="1" smtClean="0"/>
              <a:t>Theophorus</a:t>
            </a:r>
            <a:r>
              <a:rPr lang="en-US" dirty="0" smtClean="0"/>
              <a:t>),.</a:t>
            </a:r>
            <a:endParaRPr lang="en-US" dirty="0" smtClean="0"/>
          </a:p>
          <a:p>
            <a:endParaRPr lang="en-US" dirty="0" smtClean="0"/>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Heresy of </a:t>
            </a:r>
            <a:r>
              <a:rPr lang="en-US" b="1" dirty="0" err="1" smtClean="0"/>
              <a:t>Nestorus</a:t>
            </a:r>
            <a:r>
              <a:rPr lang="en-US" b="1" dirty="0" smtClean="0"/>
              <a:t> (</a:t>
            </a:r>
            <a:r>
              <a:rPr lang="en-US" b="1" dirty="0" err="1" smtClean="0"/>
              <a:t>Nestorianism</a:t>
            </a:r>
            <a:r>
              <a:rPr lang="en-US" b="1" dirty="0" smtClean="0"/>
              <a:t>)</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He Explained that it was impossible for the Virgin to give birth to God, as the </a:t>
            </a:r>
            <a:r>
              <a:rPr lang="en-US" dirty="0" smtClean="0"/>
              <a:t>creation never </a:t>
            </a:r>
            <a:r>
              <a:rPr lang="en-US" dirty="0" smtClean="0"/>
              <a:t>gives birth to the Creator. Besides, whatever is born of flesh will merely be flesh</a:t>
            </a:r>
            <a:r>
              <a:rPr lang="en-US" dirty="0" smtClean="0"/>
              <a:t>.</a:t>
            </a:r>
          </a:p>
          <a:p>
            <a:r>
              <a:rPr lang="en-US" dirty="0" smtClean="0"/>
              <a:t>Thus </a:t>
            </a:r>
            <a:r>
              <a:rPr lang="en-US" dirty="0" smtClean="0"/>
              <a:t>the opinion of </a:t>
            </a:r>
            <a:r>
              <a:rPr lang="en-US" dirty="0" err="1" smtClean="0"/>
              <a:t>Nestorus</a:t>
            </a:r>
            <a:r>
              <a:rPr lang="en-US" dirty="0" smtClean="0"/>
              <a:t> was that the relation between the human nature of </a:t>
            </a:r>
            <a:r>
              <a:rPr lang="en-US" dirty="0" smtClean="0"/>
              <a:t>Christ and </a:t>
            </a:r>
            <a:r>
              <a:rPr lang="en-US" dirty="0" smtClean="0"/>
              <a:t>the Divine nature started just after His Birth from the Virgin and it was not </a:t>
            </a:r>
            <a:r>
              <a:rPr lang="en-US" dirty="0" smtClean="0"/>
              <a:t>a Hypostatic </a:t>
            </a:r>
            <a:r>
              <a:rPr lang="en-US" dirty="0" smtClean="0"/>
              <a:t>union. He explicitly said: "I distinguish between the two natures".</a:t>
            </a:r>
          </a:p>
          <a:p>
            <a:r>
              <a:rPr lang="en-US" b="1" dirty="0" smtClean="0"/>
              <a:t>In this way the Nestorian belief is against the Propitiation Creed, </a:t>
            </a:r>
            <a:r>
              <a:rPr lang="en-US" dirty="0" smtClean="0"/>
              <a:t>because if </a:t>
            </a:r>
            <a:r>
              <a:rPr lang="en-US" dirty="0" smtClean="0"/>
              <a:t>Christ has </a:t>
            </a:r>
            <a:r>
              <a:rPr lang="en-US" dirty="0" smtClean="0"/>
              <a:t>not united with the Divine nature it would have been impossible for Him to offer </a:t>
            </a:r>
            <a:r>
              <a:rPr lang="en-US" dirty="0" smtClean="0"/>
              <a:t>an unlimited </a:t>
            </a:r>
            <a:r>
              <a:rPr lang="en-US" dirty="0" smtClean="0"/>
              <a:t>propitiation (or sacrifice.) sufficient for the forgiveness of all sins of all </a:t>
            </a:r>
            <a:r>
              <a:rPr lang="en-US" dirty="0" smtClean="0"/>
              <a:t>people throughout </a:t>
            </a:r>
            <a:r>
              <a:rPr lang="en-US" dirty="0" smtClean="0"/>
              <a:t>the ages.</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Holy Ecumenical Council of Ephesus </a:t>
            </a:r>
            <a:r>
              <a:rPr lang="en-US" dirty="0" smtClean="0"/>
              <a:t/>
            </a:r>
            <a:br>
              <a:rPr lang="en-US" dirty="0" smtClean="0"/>
            </a:br>
            <a:r>
              <a:rPr lang="en-US" dirty="0" smtClean="0"/>
              <a:t>431 </a:t>
            </a:r>
            <a:r>
              <a:rPr lang="en-US" dirty="0" smtClean="0"/>
              <a:t>A.D</a:t>
            </a:r>
            <a:endParaRPr lang="en-US" dirty="0"/>
          </a:p>
        </p:txBody>
      </p:sp>
      <p:sp>
        <p:nvSpPr>
          <p:cNvPr id="3" name="Content Placeholder 2"/>
          <p:cNvSpPr>
            <a:spLocks noGrp="1"/>
          </p:cNvSpPr>
          <p:nvPr>
            <p:ph idx="1"/>
          </p:nvPr>
        </p:nvSpPr>
        <p:spPr>
          <a:xfrm>
            <a:off x="228600" y="1371600"/>
            <a:ext cx="8686800" cy="4525963"/>
          </a:xfrm>
        </p:spPr>
        <p:txBody>
          <a:bodyPr>
            <a:noAutofit/>
          </a:bodyPr>
          <a:lstStyle/>
          <a:p>
            <a:r>
              <a:rPr lang="en-US" sz="2400" b="1" dirty="0" smtClean="0"/>
              <a:t>The </a:t>
            </a:r>
            <a:r>
              <a:rPr lang="en-US" sz="2400" b="1" dirty="0" smtClean="0"/>
              <a:t>Virgin is the "Mother of God", it confirms that </a:t>
            </a:r>
            <a:r>
              <a:rPr lang="en-US" sz="2400" b="1" dirty="0" smtClean="0"/>
              <a:t>she gave </a:t>
            </a:r>
            <a:r>
              <a:rPr lang="en-US" sz="2400" b="1" dirty="0" smtClean="0"/>
              <a:t>birth to the Incarnate Logos and not that she was the source of the </a:t>
            </a:r>
            <a:r>
              <a:rPr lang="en-US" sz="2400" b="1" dirty="0" smtClean="0"/>
              <a:t>Divine nature</a:t>
            </a:r>
            <a:r>
              <a:rPr lang="en-US" sz="2400" b="1" dirty="0" smtClean="0"/>
              <a:t>. Certainly not.</a:t>
            </a:r>
            <a:endParaRPr lang="en-US" sz="2400" dirty="0" smtClean="0"/>
          </a:p>
          <a:p>
            <a:r>
              <a:rPr lang="en-US" sz="2400" dirty="0" smtClean="0"/>
              <a:t>God </a:t>
            </a:r>
            <a:r>
              <a:rPr lang="en-US" sz="2400" dirty="0" smtClean="0"/>
              <a:t>the Logos is the Creator of the Virgin, but He, in the fullness of time, </a:t>
            </a:r>
            <a:r>
              <a:rPr lang="en-US" sz="2400" dirty="0" smtClean="0"/>
              <a:t>descended and </a:t>
            </a:r>
            <a:r>
              <a:rPr lang="en-US" sz="2400" dirty="0" smtClean="0"/>
              <a:t>filled her and she became pregnant and carried Him united with the human </a:t>
            </a:r>
            <a:r>
              <a:rPr lang="en-US" sz="2400" dirty="0" smtClean="0"/>
              <a:t>nature and </a:t>
            </a:r>
            <a:r>
              <a:rPr lang="en-US" sz="2400" dirty="0" smtClean="0"/>
              <a:t>she gave birth to Him.</a:t>
            </a:r>
          </a:p>
          <a:p>
            <a:r>
              <a:rPr lang="en-US" sz="2400" dirty="0" smtClean="0"/>
              <a:t>The twelve Anathemas which St. Cyril issued include answers to all the </a:t>
            </a:r>
            <a:r>
              <a:rPr lang="en-US" sz="2400" dirty="0" smtClean="0"/>
              <a:t>Nestorian heresies</a:t>
            </a:r>
            <a:r>
              <a:rPr lang="en-US" sz="2400" dirty="0" smtClean="0"/>
              <a:t>. He condemned those who said that the two natures resulted from being </a:t>
            </a:r>
            <a:r>
              <a:rPr lang="en-US" sz="2400" dirty="0" smtClean="0"/>
              <a:t>joined together </a:t>
            </a:r>
            <a:r>
              <a:rPr lang="en-US" sz="2400" dirty="0" smtClean="0"/>
              <a:t>and those who said that God the Logos was working in the man Jesus or </a:t>
            </a:r>
            <a:r>
              <a:rPr lang="en-US" sz="2400" dirty="0" smtClean="0"/>
              <a:t>that God </a:t>
            </a:r>
            <a:r>
              <a:rPr lang="en-US" sz="2400" dirty="0" smtClean="0"/>
              <a:t>the Logos was dwelling in Jesus. He also condemned those who </a:t>
            </a:r>
            <a:r>
              <a:rPr lang="en-US" sz="2400" dirty="0" smtClean="0"/>
              <a:t>distinguished between </a:t>
            </a:r>
            <a:r>
              <a:rPr lang="en-US" sz="2400" dirty="0" smtClean="0"/>
              <a:t>Jesus and God the Logos claiming that He was merely a man born of </a:t>
            </a:r>
            <a:r>
              <a:rPr lang="en-US" sz="2400" dirty="0" smtClean="0"/>
              <a:t>a woman</a:t>
            </a:r>
            <a:r>
              <a:rPr lang="en-US" sz="2400" dirty="0" smtClean="0"/>
              <a:t>.</a:t>
            </a:r>
          </a:p>
          <a:p>
            <a:endParaRPr lang="en-US" sz="2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
            </a:r>
            <a:br>
              <a:rPr lang="en-US" b="1" dirty="0" smtClean="0"/>
            </a:br>
            <a:r>
              <a:rPr lang="en-US" b="1" dirty="0" smtClean="0"/>
              <a:t>The </a:t>
            </a:r>
            <a:r>
              <a:rPr lang="en-US" b="1" dirty="0" smtClean="0"/>
              <a:t>Heresy of </a:t>
            </a:r>
            <a:r>
              <a:rPr lang="en-US" b="1" dirty="0" err="1" smtClean="0"/>
              <a:t>Eutyches</a:t>
            </a:r>
            <a:r>
              <a:rPr lang="en-US" b="1" dirty="0" smtClean="0"/>
              <a:t> (</a:t>
            </a:r>
            <a:r>
              <a:rPr lang="en-US" b="1" dirty="0" err="1" smtClean="0"/>
              <a:t>Eutychianism</a:t>
            </a:r>
            <a:r>
              <a:rPr lang="en-US" b="1" dirty="0" smtClean="0"/>
              <a:t>)</a:t>
            </a:r>
            <a:r>
              <a:rPr lang="en-US" dirty="0" smtClean="0"/>
              <a:t/>
            </a:r>
            <a:br>
              <a:rPr lang="en-US" dirty="0" smtClean="0"/>
            </a:br>
            <a:r>
              <a:rPr lang="en-US" b="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r>
              <a:rPr lang="en-US" dirty="0" err="1" smtClean="0"/>
              <a:t>Eutyches</a:t>
            </a:r>
            <a:r>
              <a:rPr lang="en-US" dirty="0" smtClean="0"/>
              <a:t> was an archimandrite of a monastery in Constantinople</a:t>
            </a:r>
            <a:r>
              <a:rPr lang="en-US" dirty="0" smtClean="0"/>
              <a:t>.</a:t>
            </a:r>
          </a:p>
          <a:p>
            <a:r>
              <a:rPr lang="en-US" dirty="0" smtClean="0"/>
              <a:t> His zealously opposed </a:t>
            </a:r>
            <a:r>
              <a:rPr lang="en-US" dirty="0" smtClean="0"/>
              <a:t>the Nestorian heresy and was so highly concerned about the unity of the </a:t>
            </a:r>
            <a:r>
              <a:rPr lang="en-US" dirty="0" smtClean="0"/>
              <a:t>two natures </a:t>
            </a:r>
            <a:r>
              <a:rPr lang="en-US" dirty="0" smtClean="0"/>
              <a:t>in Christ, which </a:t>
            </a:r>
            <a:r>
              <a:rPr lang="en-US" dirty="0" err="1" smtClean="0"/>
              <a:t>Nestorus</a:t>
            </a:r>
            <a:r>
              <a:rPr lang="en-US" dirty="0" smtClean="0"/>
              <a:t> tore apart, that he fell into another heresy.</a:t>
            </a:r>
          </a:p>
          <a:p>
            <a:r>
              <a:rPr lang="en-US" dirty="0" err="1" smtClean="0"/>
              <a:t>Eutyches</a:t>
            </a:r>
            <a:r>
              <a:rPr lang="en-US" dirty="0" smtClean="0"/>
              <a:t> said that the human nature was absorbed and dissolved in the Divine </a:t>
            </a:r>
            <a:r>
              <a:rPr lang="en-US" dirty="0" smtClean="0"/>
              <a:t>nature as </a:t>
            </a:r>
            <a:r>
              <a:rPr lang="en-US" dirty="0" smtClean="0"/>
              <a:t>a drop of vinegar in the ocean. In this way, he denied the human nature of Christ.</a:t>
            </a:r>
          </a:p>
          <a:p>
            <a:r>
              <a:rPr lang="en-US" dirty="0" smtClean="0"/>
              <a:t>After St. </a:t>
            </a:r>
            <a:r>
              <a:rPr lang="en-US" dirty="0" err="1" smtClean="0"/>
              <a:t>Dioscorus</a:t>
            </a:r>
            <a:r>
              <a:rPr lang="en-US" dirty="0" smtClean="0"/>
              <a:t> had excommunicated him, </a:t>
            </a:r>
            <a:r>
              <a:rPr lang="en-US" dirty="0" err="1" smtClean="0"/>
              <a:t>Eutyches</a:t>
            </a:r>
            <a:r>
              <a:rPr lang="en-US" dirty="0" smtClean="0"/>
              <a:t> pretended that he repented </a:t>
            </a:r>
            <a:r>
              <a:rPr lang="en-US" dirty="0" smtClean="0"/>
              <a:t>and accepted </a:t>
            </a:r>
            <a:r>
              <a:rPr lang="en-US" dirty="0" smtClean="0"/>
              <a:t>the true faith and St. </a:t>
            </a:r>
            <a:r>
              <a:rPr lang="en-US" dirty="0" err="1" smtClean="0"/>
              <a:t>Dioscorus</a:t>
            </a:r>
            <a:r>
              <a:rPr lang="en-US" dirty="0" smtClean="0"/>
              <a:t> allowed him to return on the condition that </a:t>
            </a:r>
            <a:r>
              <a:rPr lang="en-US" dirty="0" smtClean="0"/>
              <a:t>he would </a:t>
            </a:r>
            <a:r>
              <a:rPr lang="en-US" dirty="0" smtClean="0"/>
              <a:t>refute his heresy. Later on however, he again declared his corrupt belief and </a:t>
            </a:r>
            <a:r>
              <a:rPr lang="en-US" dirty="0" smtClean="0"/>
              <a:t>was condemned </a:t>
            </a:r>
            <a:r>
              <a:rPr lang="en-US" dirty="0" smtClean="0"/>
              <a:t>by the </a:t>
            </a:r>
            <a:r>
              <a:rPr lang="en-US" b="1" dirty="0" smtClean="0"/>
              <a:t>Council of Chalcedon held in 451 A.D</a:t>
            </a:r>
            <a:r>
              <a:rPr lang="en-US" dirty="0" smtClean="0"/>
              <a:t>., and was </a:t>
            </a:r>
            <a:r>
              <a:rPr lang="en-US" dirty="0" smtClean="0"/>
              <a:t>also excommunicated </a:t>
            </a:r>
            <a:r>
              <a:rPr lang="en-US" dirty="0" smtClean="0"/>
              <a:t>by the Coptic Church.</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4)">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4)">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4)">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conclusion </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Arius</a:t>
            </a:r>
            <a:r>
              <a:rPr lang="en-US" dirty="0" smtClean="0"/>
              <a:t> denied the divinity of our Lord Jesus Christ and was excommunicated by the Council </a:t>
            </a:r>
            <a:r>
              <a:rPr lang="en-US" dirty="0" smtClean="0"/>
              <a:t>of </a:t>
            </a:r>
            <a:r>
              <a:rPr lang="en-US" dirty="0" err="1" smtClean="0"/>
              <a:t>Nicea</a:t>
            </a:r>
            <a:r>
              <a:rPr lang="en-US" dirty="0" smtClean="0"/>
              <a:t> </a:t>
            </a:r>
            <a:r>
              <a:rPr lang="en-US" dirty="0" smtClean="0"/>
              <a:t>in 325 AD.</a:t>
            </a:r>
          </a:p>
          <a:p>
            <a:r>
              <a:rPr lang="en-US" b="1" dirty="0" err="1" smtClean="0"/>
              <a:t>Apollinarius</a:t>
            </a:r>
            <a:r>
              <a:rPr lang="en-US" dirty="0" smtClean="0"/>
              <a:t> </a:t>
            </a:r>
            <a:r>
              <a:rPr lang="en-US" dirty="0" smtClean="0"/>
              <a:t>denied the complete humanity of our Lord Jesus Christ and was </a:t>
            </a:r>
            <a:r>
              <a:rPr lang="en-US" dirty="0" smtClean="0"/>
              <a:t>excommunicated by </a:t>
            </a:r>
            <a:r>
              <a:rPr lang="en-US" dirty="0" smtClean="0"/>
              <a:t>the Council of Constantinople in 381 AD.</a:t>
            </a:r>
          </a:p>
          <a:p>
            <a:r>
              <a:rPr lang="en-US" b="1" dirty="0" smtClean="0"/>
              <a:t>Nestorius</a:t>
            </a:r>
            <a:r>
              <a:rPr lang="en-US" dirty="0" smtClean="0"/>
              <a:t> </a:t>
            </a:r>
            <a:r>
              <a:rPr lang="en-US" dirty="0" smtClean="0"/>
              <a:t>separated the two natures of our Lord Jesus Christ denying the hypostatic </a:t>
            </a:r>
            <a:r>
              <a:rPr lang="en-US" dirty="0" smtClean="0"/>
              <a:t>union between </a:t>
            </a:r>
            <a:r>
              <a:rPr lang="en-US" dirty="0" smtClean="0"/>
              <a:t>them and was excommunicated by the Council of Ephesus in 431 AD.</a:t>
            </a:r>
          </a:p>
          <a:p>
            <a:r>
              <a:rPr lang="en-US" b="1" dirty="0" err="1" smtClean="0"/>
              <a:t>Eutyches</a:t>
            </a:r>
            <a:r>
              <a:rPr lang="en-US" dirty="0" smtClean="0"/>
              <a:t> </a:t>
            </a:r>
            <a:r>
              <a:rPr lang="en-US" dirty="0" smtClean="0"/>
              <a:t>denied the humanity of our Lord Jesus Christ claiming that it was absorbed by </a:t>
            </a:r>
            <a:r>
              <a:rPr lang="en-US" dirty="0" smtClean="0"/>
              <a:t>His divinity </a:t>
            </a:r>
            <a:r>
              <a:rPr lang="en-US" dirty="0" smtClean="0"/>
              <a:t>and was excommunicated by the Council of Chalcedon in 451 AD.</a:t>
            </a:r>
          </a:p>
          <a:p>
            <a:pPr>
              <a:buNone/>
            </a:pP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590801"/>
            <a:ext cx="7772400" cy="1828800"/>
          </a:xfrm>
        </p:spPr>
        <p:txBody>
          <a:bodyPr/>
          <a:lstStyle/>
          <a:p>
            <a:r>
              <a:rPr lang="en-US" dirty="0" smtClean="0"/>
              <a:t>Glory be to God Amen</a:t>
            </a: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5" calcmode="lin" valueType="num">
                                      <p:cBhvr override="childStyle">
                                        <p:cTn id="6" dur="2000" fill="hold"/>
                                        <p:tgtEl>
                                          <p:spTgt spid="4"/>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"One Nature"</a:t>
            </a:r>
            <a:endParaRPr lang="en-US" dirty="0"/>
          </a:p>
        </p:txBody>
      </p:sp>
      <p:sp>
        <p:nvSpPr>
          <p:cNvPr id="3" name="Content Placeholder 2"/>
          <p:cNvSpPr>
            <a:spLocks noGrp="1"/>
          </p:cNvSpPr>
          <p:nvPr>
            <p:ph idx="1"/>
          </p:nvPr>
        </p:nvSpPr>
        <p:spPr/>
        <p:txBody>
          <a:bodyPr>
            <a:normAutofit fontScale="47500" lnSpcReduction="20000"/>
          </a:bodyPr>
          <a:lstStyle/>
          <a:p>
            <a:r>
              <a:rPr lang="en-US" dirty="0"/>
              <a:t>The Holy Church did not find an expression more reliable, deep and precise than that</a:t>
            </a:r>
          </a:p>
          <a:p>
            <a:pPr>
              <a:buNone/>
            </a:pPr>
            <a:r>
              <a:rPr lang="en-US" dirty="0" smtClean="0"/>
              <a:t>	which </a:t>
            </a:r>
            <a:r>
              <a:rPr lang="en-US" dirty="0"/>
              <a:t>was used by St. Cyril the Great, and which St. Athanasius the Apostolic used</a:t>
            </a:r>
          </a:p>
          <a:p>
            <a:pPr>
              <a:buNone/>
            </a:pPr>
            <a:r>
              <a:rPr lang="en-US" dirty="0" smtClean="0"/>
              <a:t>	before </a:t>
            </a:r>
            <a:r>
              <a:rPr lang="en-US" dirty="0"/>
              <a:t>him “One Nature of God the Incarnate Logos"</a:t>
            </a:r>
          </a:p>
          <a:p>
            <a:pPr>
              <a:buNone/>
            </a:pPr>
            <a:r>
              <a:rPr lang="en-US" dirty="0"/>
              <a:t> </a:t>
            </a:r>
          </a:p>
          <a:p>
            <a:r>
              <a:rPr lang="en-US" b="1" dirty="0"/>
              <a:t>The expression "One Nature" does not indicate the Divine nature alone nor the</a:t>
            </a:r>
            <a:endParaRPr lang="en-US" dirty="0"/>
          </a:p>
          <a:p>
            <a:pPr>
              <a:buNone/>
            </a:pPr>
            <a:r>
              <a:rPr lang="en-US" b="1" dirty="0" smtClean="0"/>
              <a:t>	human </a:t>
            </a:r>
            <a:r>
              <a:rPr lang="en-US" b="1" dirty="0"/>
              <a:t>nature alone, but it indicates the unity of both natures into One </a:t>
            </a:r>
            <a:r>
              <a:rPr lang="en-US" b="1" dirty="0" smtClean="0"/>
              <a:t>Nature</a:t>
            </a:r>
            <a:endParaRPr lang="en-US" dirty="0" smtClean="0"/>
          </a:p>
          <a:p>
            <a:pPr>
              <a:buNone/>
            </a:pPr>
            <a:r>
              <a:rPr lang="en-US" b="1" dirty="0" smtClean="0"/>
              <a:t>	which is "The Nature of the Incarnate Logos".</a:t>
            </a:r>
            <a:endParaRPr lang="en-US" dirty="0" smtClean="0"/>
          </a:p>
          <a:p>
            <a:pPr>
              <a:buNone/>
            </a:pPr>
            <a:r>
              <a:rPr lang="en-US" b="1" dirty="0"/>
              <a:t> </a:t>
            </a:r>
            <a:endParaRPr lang="en-US" dirty="0"/>
          </a:p>
          <a:p>
            <a:r>
              <a:rPr lang="en-US" b="1" dirty="0"/>
              <a:t>Example:  </a:t>
            </a:r>
            <a:r>
              <a:rPr lang="en-US" dirty="0"/>
              <a:t>The human nature which comprises two united natures: the soul and the body. Thus, man’s nature is not the soul alone nor the body alone, but their union in one nature called human nature. </a:t>
            </a:r>
          </a:p>
          <a:p>
            <a:pPr>
              <a:buNone/>
            </a:pPr>
            <a:r>
              <a:rPr lang="en-US" dirty="0"/>
              <a:t> </a:t>
            </a:r>
          </a:p>
          <a:p>
            <a:r>
              <a:rPr lang="en-US" b="1" dirty="0"/>
              <a:t>St. Cyril the Great </a:t>
            </a:r>
            <a:r>
              <a:rPr lang="en-US" b="1" dirty="0" smtClean="0"/>
              <a:t>teachings </a:t>
            </a:r>
            <a:r>
              <a:rPr lang="en-US" b="1" dirty="0"/>
              <a:t>about two natures after their unity.</a:t>
            </a:r>
            <a:endParaRPr lang="en-US" dirty="0"/>
          </a:p>
          <a:p>
            <a:pPr>
              <a:buNone/>
            </a:pPr>
            <a:r>
              <a:rPr lang="en-US" dirty="0" smtClean="0"/>
              <a:t>	We </a:t>
            </a:r>
            <a:r>
              <a:rPr lang="en-US" dirty="0"/>
              <a:t>can say that the Divine nature united hypostatically with the human nature within</a:t>
            </a:r>
          </a:p>
          <a:p>
            <a:pPr>
              <a:buNone/>
            </a:pPr>
            <a:r>
              <a:rPr lang="en-US" dirty="0" smtClean="0"/>
              <a:t>	the </a:t>
            </a:r>
            <a:r>
              <a:rPr lang="en-US" dirty="0"/>
              <a:t>Virgin’s womb, but after this unity we do not ever speak again about two natures of</a:t>
            </a:r>
          </a:p>
          <a:p>
            <a:pPr>
              <a:buNone/>
            </a:pPr>
            <a:r>
              <a:rPr lang="en-US" dirty="0" smtClean="0"/>
              <a:t>	Christ</a:t>
            </a:r>
            <a:r>
              <a:rPr lang="en-US" dirty="0"/>
              <a:t>.</a:t>
            </a:r>
          </a:p>
          <a:p>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ox(i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ox(i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ox(i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ox(in)">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ox(i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ox(in)">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ox(in)">
                                      <p:cBhvr>
                                        <p:cTn id="7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971801"/>
            <a:ext cx="7772400" cy="2133600"/>
          </a:xfrm>
        </p:spPr>
        <p:txBody>
          <a:bodyPr/>
          <a:lstStyle/>
          <a:p>
            <a:r>
              <a:rPr lang="en-US" dirty="0" smtClean="0"/>
              <a:t>The </a:t>
            </a:r>
            <a:r>
              <a:rPr lang="en-US" dirty="0"/>
              <a:t>Nature of this Union</a:t>
            </a:r>
            <a:br>
              <a:rPr lang="en-US" dirty="0"/>
            </a:br>
            <a:endParaRPr 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516563"/>
          </a:xfrm>
        </p:spPr>
        <p:txBody>
          <a:bodyPr>
            <a:normAutofit fontScale="77500" lnSpcReduction="20000"/>
          </a:bodyPr>
          <a:lstStyle/>
          <a:p>
            <a:r>
              <a:rPr lang="en-US" b="1" dirty="0"/>
              <a:t> </a:t>
            </a:r>
            <a:r>
              <a:rPr lang="en-US" dirty="0" smtClean="0"/>
              <a:t>The </a:t>
            </a:r>
            <a:r>
              <a:rPr lang="en-US" dirty="0"/>
              <a:t>Divine Logos was united with the Human Nature (body &amp; spirit) that He took from Virgin Mary by the action of the Holy Spirit: The Holy Spirit purified and sanctified the Virgin so that the Child to whom she gave birth would not inherit the original sin</a:t>
            </a:r>
            <a:r>
              <a:rPr lang="en-US" dirty="0" smtClean="0"/>
              <a:t>.</a:t>
            </a:r>
          </a:p>
          <a:p>
            <a:r>
              <a:rPr lang="en-US" dirty="0" smtClean="0"/>
              <a:t> </a:t>
            </a:r>
            <a:r>
              <a:rPr lang="en-US" dirty="0"/>
              <a:t>This unity between the Two Natures (Human &amp; Divine) took place from the first moment of the Holy Pregnancy. As a result of this unity between both Natures (Divine &amp; Human) inside the Virgin’s womb, </a:t>
            </a:r>
            <a:r>
              <a:rPr lang="en-US" b="1" dirty="0"/>
              <a:t>One </a:t>
            </a:r>
            <a:r>
              <a:rPr lang="en-US" dirty="0"/>
              <a:t>Nature (entity) was formed </a:t>
            </a:r>
            <a:r>
              <a:rPr lang="en-US" b="1" dirty="0"/>
              <a:t>out of both: “The ONE Nature of God, the Incarnate Logos</a:t>
            </a:r>
            <a:r>
              <a:rPr lang="en-US" b="1" dirty="0" smtClean="0"/>
              <a:t>.”</a:t>
            </a:r>
          </a:p>
          <a:p>
            <a:r>
              <a:rPr lang="en-US" b="1" dirty="0" smtClean="0"/>
              <a:t> </a:t>
            </a:r>
            <a:r>
              <a:rPr lang="en-US" dirty="0"/>
              <a:t>The Term “One Nature” </a:t>
            </a:r>
            <a:r>
              <a:rPr lang="en-US" b="1" dirty="0"/>
              <a:t>does not refer to either </a:t>
            </a:r>
            <a:r>
              <a:rPr lang="en-US" dirty="0"/>
              <a:t>of the Two Natures (Divine &amp; Human), </a:t>
            </a:r>
            <a:r>
              <a:rPr lang="en-US" b="1" dirty="0"/>
              <a:t>but it refers to the result of the union of Both Natures </a:t>
            </a:r>
            <a:r>
              <a:rPr lang="en-US" dirty="0"/>
              <a:t>into this One Nature which is “the Nature of the Incarnate Logos”. The term “Two Natures” implies division or potential separation.</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599</TotalTime>
  <Words>3886</Words>
  <Application>Microsoft Office PowerPoint</Application>
  <PresentationFormat>On-screen Show (4:3)</PresentationFormat>
  <Paragraphs>245</Paragraphs>
  <Slides>69</Slides>
  <Notes>0</Notes>
  <HiddenSlides>0</HiddenSlides>
  <MMClips>0</MMClips>
  <ScaleCrop>false</ScaleCrop>
  <HeadingPairs>
    <vt:vector size="6" baseType="variant">
      <vt:variant>
        <vt:lpstr>Theme</vt:lpstr>
      </vt:variant>
      <vt:variant>
        <vt:i4>1</vt:i4>
      </vt:variant>
      <vt:variant>
        <vt:lpstr>Slide Titles</vt:lpstr>
      </vt:variant>
      <vt:variant>
        <vt:i4>69</vt:i4>
      </vt:variant>
      <vt:variant>
        <vt:lpstr>Custom Shows</vt:lpstr>
      </vt:variant>
      <vt:variant>
        <vt:i4>1</vt:i4>
      </vt:variant>
    </vt:vector>
  </HeadingPairs>
  <TitlesOfParts>
    <vt:vector size="71" baseType="lpstr">
      <vt:lpstr>Trek</vt:lpstr>
      <vt:lpstr>Slide 1</vt:lpstr>
      <vt:lpstr>KEY TERMS IN THE 4TH &amp; 5TH CENTURY DEVELOPMENTS IN CHRISTOLOGY </vt:lpstr>
      <vt:lpstr>Slide 3</vt:lpstr>
      <vt:lpstr>Slide 4</vt:lpstr>
      <vt:lpstr>The Orthodox Concept Concerning The Nature of Christ </vt:lpstr>
      <vt:lpstr>Slide 6</vt:lpstr>
      <vt:lpstr>"One Nature"</vt:lpstr>
      <vt:lpstr>The Nature of this Union </vt:lpstr>
      <vt:lpstr>Slide 9</vt:lpstr>
      <vt:lpstr>Slide 10</vt:lpstr>
      <vt:lpstr>Slide 11</vt:lpstr>
      <vt:lpstr>Slide 12</vt:lpstr>
      <vt:lpstr>The Birth of Christ &amp; the Unity of Nature  </vt:lpstr>
      <vt:lpstr>Slide 14</vt:lpstr>
      <vt:lpstr>Slide 15</vt:lpstr>
      <vt:lpstr>Slide 16</vt:lpstr>
      <vt:lpstr>Slide 17</vt:lpstr>
      <vt:lpstr>Slide 18</vt:lpstr>
      <vt:lpstr>Is the Divine, Human Unity Possible?</vt:lpstr>
      <vt:lpstr>Slide 20</vt:lpstr>
      <vt:lpstr>Slide 21</vt:lpstr>
      <vt:lpstr>The One Nature of the Incarnate Logos</vt:lpstr>
      <vt:lpstr>It is One Nature (one entity) but has all the properties of two natures?</vt:lpstr>
      <vt:lpstr>As we say in the Syrian Fraction, concerning the death of Christ "The soul left the body but His Divinity never departed neither from His Soul nor from His Body. His Soul likewise, while united with His Godhead, descended into hell to preach those who died in the faith and to open to them the gates of Paradise and let them enter. Yet His Body, also united with His Godhead, remained in the grave. " </vt:lpstr>
      <vt:lpstr>Slide 25</vt:lpstr>
      <vt:lpstr>Slide 26</vt:lpstr>
      <vt:lpstr>The One Nature and the Suffering</vt:lpstr>
      <vt:lpstr>Did the Divine Nature (of the Logos) suffer?   </vt:lpstr>
      <vt:lpstr>Slide 29</vt:lpstr>
      <vt:lpstr>Slide 30</vt:lpstr>
      <vt:lpstr>Slide 31</vt:lpstr>
      <vt:lpstr>Son of Man </vt:lpstr>
      <vt:lpstr>Slide 33</vt:lpstr>
      <vt:lpstr>(1) He explained that the Son of Man is in heaven and on earth. </vt:lpstr>
      <vt:lpstr> </vt:lpstr>
      <vt:lpstr>Slide 36</vt:lpstr>
      <vt:lpstr>(4) The Lord Jesus Christ says that the Son of Man is the One Who shall Judge the world.   </vt:lpstr>
      <vt:lpstr>Slide 38</vt:lpstr>
      <vt:lpstr>(6) The Lord Jesus Christ said to the high priest during His trial</vt:lpstr>
      <vt:lpstr>  (7) The Son of Man calls the Angels "His angels" and the elect "His elect" </vt:lpstr>
      <vt:lpstr>(8) Our Lord Jesus Christ, talking to His disciples said, " What, and if you will see the Son of Man ascend up where He was before. " (John 6.·62). </vt:lpstr>
      <vt:lpstr>  Christology  “The Nature of Christ”  Review I </vt:lpstr>
      <vt:lpstr>Christology  “The Nature of Christ”  Review II</vt:lpstr>
      <vt:lpstr>Biblical References regarding the “One Nature” </vt:lpstr>
      <vt:lpstr>Slide 45</vt:lpstr>
      <vt:lpstr>Slide 46</vt:lpstr>
      <vt:lpstr>Slide 47</vt:lpstr>
      <vt:lpstr>Slide 48</vt:lpstr>
      <vt:lpstr>Slide 49</vt:lpstr>
      <vt:lpstr>Slide 50</vt:lpstr>
      <vt:lpstr>Slide 51</vt:lpstr>
      <vt:lpstr>Slide 52</vt:lpstr>
      <vt:lpstr>Slide 53</vt:lpstr>
      <vt:lpstr>The Heresies Concerning the Nature of Christ, relation between Christology and Soteriology  </vt:lpstr>
      <vt:lpstr>Introduction </vt:lpstr>
      <vt:lpstr>The Heresy of Arius (Arianism) </vt:lpstr>
      <vt:lpstr>The Heresy of Arius (Arianism) </vt:lpstr>
      <vt:lpstr>The Heresy of Arius (Arianism) Weakness </vt:lpstr>
      <vt:lpstr>Council of Nicea 325 A.D</vt:lpstr>
      <vt:lpstr>  The Heresy of Apollinarius </vt:lpstr>
      <vt:lpstr> The Heresy of Apollinarius (Weakness)  </vt:lpstr>
      <vt:lpstr>Council of Constantinople held in 381 A.D</vt:lpstr>
      <vt:lpstr>The Heresy of Nestorus (Nestorianism): </vt:lpstr>
      <vt:lpstr>The Heresy of Nestorus (Nestorianism) </vt:lpstr>
      <vt:lpstr>The Heresy of Nestorus (Nestorianism) </vt:lpstr>
      <vt:lpstr>Holy Ecumenical Council of Ephesus  431 A.D</vt:lpstr>
      <vt:lpstr> The Heresy of Eutyches (Eutychianism)   </vt:lpstr>
      <vt:lpstr>In conclusion </vt:lpstr>
      <vt:lpstr>Glory be to God Amen</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Milad's Computer</dc:creator>
  <cp:lastModifiedBy>Milad's Computer</cp:lastModifiedBy>
  <cp:revision>81</cp:revision>
  <dcterms:created xsi:type="dcterms:W3CDTF">2013-02-16T23:35:12Z</dcterms:created>
  <dcterms:modified xsi:type="dcterms:W3CDTF">2013-03-03T05:30:31Z</dcterms:modified>
</cp:coreProperties>
</file>