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1"/>
  </p:notesMasterIdLst>
  <p:sldIdLst>
    <p:sldId id="489" r:id="rId2"/>
    <p:sldId id="600" r:id="rId3"/>
    <p:sldId id="534" r:id="rId4"/>
    <p:sldId id="535" r:id="rId5"/>
    <p:sldId id="536" r:id="rId6"/>
    <p:sldId id="258" r:id="rId7"/>
    <p:sldId id="293" r:id="rId8"/>
    <p:sldId id="294" r:id="rId9"/>
    <p:sldId id="295" r:id="rId10"/>
    <p:sldId id="296" r:id="rId11"/>
    <p:sldId id="601" r:id="rId12"/>
    <p:sldId id="273" r:id="rId13"/>
    <p:sldId id="280" r:id="rId14"/>
    <p:sldId id="297" r:id="rId15"/>
    <p:sldId id="599" r:id="rId16"/>
    <p:sldId id="504" r:id="rId17"/>
    <p:sldId id="614" r:id="rId18"/>
    <p:sldId id="619" r:id="rId19"/>
    <p:sldId id="299" r:id="rId20"/>
    <p:sldId id="301" r:id="rId21"/>
    <p:sldId id="302" r:id="rId22"/>
    <p:sldId id="303" r:id="rId23"/>
    <p:sldId id="304" r:id="rId24"/>
    <p:sldId id="305" r:id="rId25"/>
    <p:sldId id="306" r:id="rId26"/>
    <p:sldId id="307" r:id="rId27"/>
    <p:sldId id="308" r:id="rId28"/>
    <p:sldId id="309" r:id="rId29"/>
    <p:sldId id="621" r:id="rId30"/>
    <p:sldId id="505" r:id="rId31"/>
    <p:sldId id="625" r:id="rId32"/>
    <p:sldId id="620" r:id="rId33"/>
    <p:sldId id="311" r:id="rId34"/>
    <p:sldId id="312" r:id="rId35"/>
    <p:sldId id="314" r:id="rId36"/>
    <p:sldId id="315" r:id="rId37"/>
    <p:sldId id="316" r:id="rId38"/>
    <p:sldId id="317" r:id="rId39"/>
    <p:sldId id="602" r:id="rId40"/>
    <p:sldId id="319" r:id="rId41"/>
    <p:sldId id="320" r:id="rId42"/>
    <p:sldId id="321" r:id="rId43"/>
    <p:sldId id="322" r:id="rId44"/>
    <p:sldId id="490" r:id="rId45"/>
    <p:sldId id="506" r:id="rId46"/>
    <p:sldId id="617" r:id="rId47"/>
    <p:sldId id="323" r:id="rId48"/>
    <p:sldId id="324" r:id="rId49"/>
    <p:sldId id="325" r:id="rId50"/>
    <p:sldId id="326" r:id="rId51"/>
    <p:sldId id="328" r:id="rId52"/>
    <p:sldId id="329" r:id="rId53"/>
    <p:sldId id="330" r:id="rId54"/>
    <p:sldId id="603" r:id="rId55"/>
    <p:sldId id="332" r:id="rId56"/>
    <p:sldId id="333" r:id="rId57"/>
    <p:sldId id="334" r:id="rId58"/>
    <p:sldId id="335" r:id="rId59"/>
    <p:sldId id="336" r:id="rId60"/>
    <p:sldId id="337" r:id="rId61"/>
    <p:sldId id="507" r:id="rId62"/>
    <p:sldId id="618" r:id="rId63"/>
    <p:sldId id="338" r:id="rId64"/>
    <p:sldId id="339" r:id="rId65"/>
    <p:sldId id="340" r:id="rId66"/>
    <p:sldId id="341" r:id="rId67"/>
    <p:sldId id="342" r:id="rId68"/>
    <p:sldId id="343" r:id="rId69"/>
    <p:sldId id="344" r:id="rId70"/>
    <p:sldId id="345" r:id="rId71"/>
    <p:sldId id="346" r:id="rId72"/>
    <p:sldId id="604" r:id="rId73"/>
    <p:sldId id="348" r:id="rId74"/>
    <p:sldId id="349" r:id="rId75"/>
    <p:sldId id="350" r:id="rId76"/>
    <p:sldId id="351" r:id="rId77"/>
    <p:sldId id="352" r:id="rId78"/>
    <p:sldId id="353" r:id="rId79"/>
    <p:sldId id="354" r:id="rId80"/>
    <p:sldId id="355" r:id="rId81"/>
    <p:sldId id="356" r:id="rId82"/>
    <p:sldId id="491" r:id="rId83"/>
    <p:sldId id="508" r:id="rId84"/>
    <p:sldId id="622" r:id="rId85"/>
    <p:sldId id="357" r:id="rId86"/>
    <p:sldId id="358" r:id="rId87"/>
    <p:sldId id="359" r:id="rId88"/>
    <p:sldId id="360" r:id="rId89"/>
    <p:sldId id="361" r:id="rId90"/>
    <p:sldId id="362" r:id="rId91"/>
    <p:sldId id="363" r:id="rId92"/>
    <p:sldId id="364" r:id="rId93"/>
    <p:sldId id="365" r:id="rId94"/>
    <p:sldId id="605" r:id="rId95"/>
    <p:sldId id="366" r:id="rId96"/>
    <p:sldId id="367" r:id="rId97"/>
    <p:sldId id="368" r:id="rId98"/>
    <p:sldId id="369" r:id="rId99"/>
    <p:sldId id="370" r:id="rId100"/>
    <p:sldId id="371" r:id="rId101"/>
    <p:sldId id="372" r:id="rId102"/>
    <p:sldId id="373" r:id="rId103"/>
    <p:sldId id="374" r:id="rId104"/>
    <p:sldId id="629" r:id="rId105"/>
    <p:sldId id="509" r:id="rId106"/>
    <p:sldId id="623" r:id="rId107"/>
    <p:sldId id="375" r:id="rId108"/>
    <p:sldId id="376" r:id="rId109"/>
    <p:sldId id="377" r:id="rId110"/>
    <p:sldId id="378" r:id="rId111"/>
    <p:sldId id="379" r:id="rId112"/>
    <p:sldId id="380" r:id="rId113"/>
    <p:sldId id="381" r:id="rId114"/>
    <p:sldId id="382" r:id="rId115"/>
    <p:sldId id="383" r:id="rId116"/>
    <p:sldId id="384" r:id="rId117"/>
    <p:sldId id="606" r:id="rId118"/>
    <p:sldId id="386" r:id="rId119"/>
    <p:sldId id="387" r:id="rId120"/>
    <p:sldId id="388" r:id="rId121"/>
    <p:sldId id="389" r:id="rId122"/>
    <p:sldId id="390" r:id="rId123"/>
    <p:sldId id="391" r:id="rId124"/>
    <p:sldId id="392" r:id="rId125"/>
    <p:sldId id="393" r:id="rId126"/>
    <p:sldId id="394" r:id="rId127"/>
    <p:sldId id="626" r:id="rId128"/>
    <p:sldId id="510" r:id="rId129"/>
    <p:sldId id="624" r:id="rId130"/>
    <p:sldId id="395" r:id="rId131"/>
    <p:sldId id="396" r:id="rId132"/>
    <p:sldId id="397" r:id="rId133"/>
    <p:sldId id="398" r:id="rId134"/>
    <p:sldId id="399" r:id="rId135"/>
    <p:sldId id="400" r:id="rId136"/>
    <p:sldId id="401" r:id="rId137"/>
    <p:sldId id="402" r:id="rId138"/>
    <p:sldId id="403" r:id="rId139"/>
    <p:sldId id="404" r:id="rId140"/>
    <p:sldId id="405" r:id="rId141"/>
    <p:sldId id="607" r:id="rId142"/>
    <p:sldId id="407" r:id="rId143"/>
    <p:sldId id="408" r:id="rId144"/>
    <p:sldId id="409" r:id="rId145"/>
    <p:sldId id="410" r:id="rId146"/>
    <p:sldId id="411" r:id="rId147"/>
    <p:sldId id="412" r:id="rId148"/>
    <p:sldId id="413" r:id="rId149"/>
    <p:sldId id="414" r:id="rId150"/>
    <p:sldId id="415" r:id="rId151"/>
    <p:sldId id="628" r:id="rId152"/>
    <p:sldId id="627" r:id="rId153"/>
    <p:sldId id="511" r:id="rId154"/>
    <p:sldId id="416" r:id="rId155"/>
    <p:sldId id="417" r:id="rId156"/>
    <p:sldId id="418" r:id="rId157"/>
    <p:sldId id="419" r:id="rId158"/>
    <p:sldId id="420" r:id="rId159"/>
    <p:sldId id="421" r:id="rId160"/>
    <p:sldId id="422" r:id="rId161"/>
    <p:sldId id="423" r:id="rId162"/>
    <p:sldId id="424" r:id="rId163"/>
    <p:sldId id="425" r:id="rId164"/>
    <p:sldId id="426" r:id="rId165"/>
    <p:sldId id="427" r:id="rId166"/>
    <p:sldId id="428" r:id="rId167"/>
    <p:sldId id="608" r:id="rId168"/>
    <p:sldId id="430" r:id="rId169"/>
    <p:sldId id="431" r:id="rId170"/>
    <p:sldId id="432" r:id="rId171"/>
    <p:sldId id="433" r:id="rId172"/>
    <p:sldId id="434" r:id="rId173"/>
    <p:sldId id="435" r:id="rId174"/>
    <p:sldId id="436" r:id="rId175"/>
    <p:sldId id="437" r:id="rId176"/>
    <p:sldId id="438" r:id="rId177"/>
    <p:sldId id="630" r:id="rId178"/>
    <p:sldId id="439" r:id="rId179"/>
    <p:sldId id="440" r:id="rId180"/>
    <p:sldId id="441" r:id="rId181"/>
    <p:sldId id="442" r:id="rId182"/>
    <p:sldId id="443" r:id="rId183"/>
    <p:sldId id="444" r:id="rId184"/>
    <p:sldId id="445" r:id="rId185"/>
    <p:sldId id="446" r:id="rId186"/>
    <p:sldId id="447" r:id="rId187"/>
    <p:sldId id="448" r:id="rId188"/>
    <p:sldId id="449" r:id="rId189"/>
    <p:sldId id="450" r:id="rId190"/>
    <p:sldId id="451" r:id="rId191"/>
    <p:sldId id="609" r:id="rId192"/>
    <p:sldId id="453" r:id="rId193"/>
    <p:sldId id="454" r:id="rId194"/>
    <p:sldId id="455" r:id="rId195"/>
    <p:sldId id="456" r:id="rId196"/>
    <p:sldId id="457" r:id="rId197"/>
    <p:sldId id="458" r:id="rId198"/>
    <p:sldId id="459" r:id="rId199"/>
    <p:sldId id="460" r:id="rId200"/>
    <p:sldId id="461" r:id="rId201"/>
    <p:sldId id="462" r:id="rId202"/>
    <p:sldId id="463" r:id="rId203"/>
    <p:sldId id="464" r:id="rId204"/>
    <p:sldId id="465" r:id="rId205"/>
    <p:sldId id="466" r:id="rId206"/>
    <p:sldId id="467" r:id="rId207"/>
    <p:sldId id="468" r:id="rId208"/>
    <p:sldId id="469" r:id="rId209"/>
    <p:sldId id="470" r:id="rId210"/>
    <p:sldId id="471" r:id="rId211"/>
    <p:sldId id="472" r:id="rId212"/>
    <p:sldId id="473" r:id="rId213"/>
    <p:sldId id="631" r:id="rId214"/>
    <p:sldId id="474" r:id="rId215"/>
    <p:sldId id="475" r:id="rId216"/>
    <p:sldId id="610" r:id="rId217"/>
    <p:sldId id="477" r:id="rId218"/>
    <p:sldId id="478" r:id="rId219"/>
    <p:sldId id="479" r:id="rId220"/>
    <p:sldId id="480" r:id="rId221"/>
    <p:sldId id="481" r:id="rId222"/>
    <p:sldId id="482" r:id="rId223"/>
    <p:sldId id="483" r:id="rId224"/>
    <p:sldId id="484" r:id="rId225"/>
    <p:sldId id="611" r:id="rId226"/>
    <p:sldId id="485" r:id="rId227"/>
    <p:sldId id="486" r:id="rId228"/>
    <p:sldId id="487" r:id="rId229"/>
    <p:sldId id="488" r:id="rId230"/>
    <p:sldId id="503" r:id="rId231"/>
    <p:sldId id="539" r:id="rId232"/>
    <p:sldId id="540" r:id="rId233"/>
    <p:sldId id="493" r:id="rId234"/>
    <p:sldId id="494" r:id="rId235"/>
    <p:sldId id="495" r:id="rId236"/>
    <p:sldId id="496" r:id="rId237"/>
    <p:sldId id="497" r:id="rId238"/>
    <p:sldId id="498" r:id="rId239"/>
    <p:sldId id="537" r:id="rId240"/>
    <p:sldId id="513" r:id="rId241"/>
    <p:sldId id="514" r:id="rId242"/>
    <p:sldId id="515" r:id="rId243"/>
    <p:sldId id="516" r:id="rId244"/>
    <p:sldId id="517" r:id="rId245"/>
    <p:sldId id="518" r:id="rId246"/>
    <p:sldId id="519" r:id="rId247"/>
    <p:sldId id="521" r:id="rId248"/>
    <p:sldId id="522" r:id="rId249"/>
    <p:sldId id="523" r:id="rId250"/>
    <p:sldId id="524" r:id="rId251"/>
    <p:sldId id="525" r:id="rId252"/>
    <p:sldId id="538" r:id="rId253"/>
    <p:sldId id="526" r:id="rId254"/>
    <p:sldId id="527" r:id="rId255"/>
    <p:sldId id="555" r:id="rId256"/>
    <p:sldId id="558" r:id="rId257"/>
    <p:sldId id="529" r:id="rId258"/>
    <p:sldId id="530" r:id="rId259"/>
    <p:sldId id="531" r:id="rId260"/>
    <p:sldId id="532" r:id="rId261"/>
    <p:sldId id="550" r:id="rId262"/>
    <p:sldId id="533" r:id="rId263"/>
    <p:sldId id="542" r:id="rId264"/>
    <p:sldId id="543" r:id="rId265"/>
    <p:sldId id="544" r:id="rId266"/>
    <p:sldId id="545" r:id="rId267"/>
    <p:sldId id="552" r:id="rId268"/>
    <p:sldId id="551" r:id="rId269"/>
    <p:sldId id="553" r:id="rId270"/>
    <p:sldId id="546" r:id="rId271"/>
    <p:sldId id="554" r:id="rId272"/>
    <p:sldId id="549" r:id="rId273"/>
    <p:sldId id="556" r:id="rId274"/>
    <p:sldId id="557" r:id="rId275"/>
    <p:sldId id="561" r:id="rId276"/>
    <p:sldId id="562" r:id="rId277"/>
    <p:sldId id="547" r:id="rId278"/>
    <p:sldId id="560" r:id="rId279"/>
    <p:sldId id="563" r:id="rId280"/>
    <p:sldId id="565" r:id="rId281"/>
    <p:sldId id="566" r:id="rId282"/>
    <p:sldId id="559" r:id="rId283"/>
    <p:sldId id="567" r:id="rId284"/>
    <p:sldId id="569" r:id="rId285"/>
    <p:sldId id="570" r:id="rId286"/>
    <p:sldId id="571" r:id="rId287"/>
    <p:sldId id="574" r:id="rId288"/>
    <p:sldId id="575" r:id="rId289"/>
    <p:sldId id="576" r:id="rId290"/>
    <p:sldId id="577" r:id="rId291"/>
    <p:sldId id="578" r:id="rId292"/>
    <p:sldId id="579" r:id="rId293"/>
    <p:sldId id="582" r:id="rId294"/>
    <p:sldId id="581" r:id="rId295"/>
    <p:sldId id="584" r:id="rId296"/>
    <p:sldId id="585" r:id="rId297"/>
    <p:sldId id="586" r:id="rId298"/>
    <p:sldId id="587" r:id="rId299"/>
    <p:sldId id="595" r:id="rId300"/>
    <p:sldId id="588" r:id="rId301"/>
    <p:sldId id="596" r:id="rId302"/>
    <p:sldId id="589" r:id="rId303"/>
    <p:sldId id="590" r:id="rId304"/>
    <p:sldId id="591" r:id="rId305"/>
    <p:sldId id="598" r:id="rId306"/>
    <p:sldId id="592" r:id="rId307"/>
    <p:sldId id="597" r:id="rId308"/>
    <p:sldId id="593" r:id="rId309"/>
    <p:sldId id="594" r:id="rId310"/>
  </p:sldIdLst>
  <p:sldSz cx="9144000" cy="6858000" type="screen4x3"/>
  <p:notesSz cx="7315200" cy="9601200"/>
  <p:embeddedFontLst>
    <p:embeddedFont>
      <p:font typeface="Arial Black" panose="020B0A04020102020204" pitchFamily="34" charset="0"/>
      <p:bold r:id="rId312"/>
    </p:embeddedFont>
    <p:embeddedFont>
      <p:font typeface="Avva_Shenouda" panose="020B0500000000000000" pitchFamily="34" charset="0"/>
      <p:regular r:id="rId313"/>
    </p:embeddedFont>
    <p:embeddedFont>
      <p:font typeface="Calibri" panose="020F0502020204030204" pitchFamily="34" charset="0"/>
      <p:regular r:id="rId314"/>
      <p:bold r:id="rId315"/>
      <p:italic r:id="rId316"/>
      <p:boldItalic r:id="rId317"/>
    </p:embeddedFont>
    <p:embeddedFont>
      <p:font typeface="Coptic" pitchFamily="2" charset="0"/>
      <p:regular r:id="rId318"/>
    </p:embeddedFont>
    <p:embeddedFont>
      <p:font typeface="Georgia" panose="02040502050405020303" pitchFamily="18" charset="0"/>
      <p:regular r:id="rId319"/>
      <p:bold r:id="rId320"/>
      <p:italic r:id="rId321"/>
      <p:boldItalic r:id="rId322"/>
    </p:embeddedFont>
    <p:embeddedFont>
      <p:font typeface="Ink Free" panose="03080402000500000000" pitchFamily="66" charset="0"/>
      <p:regular r:id="rId323"/>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78" autoAdjust="0"/>
    <p:restoredTop sz="89568" autoAdjust="0"/>
  </p:normalViewPr>
  <p:slideViewPr>
    <p:cSldViewPr>
      <p:cViewPr varScale="1">
        <p:scale>
          <a:sx n="73" d="100"/>
          <a:sy n="73" d="100"/>
        </p:scale>
        <p:origin x="366" y="72"/>
      </p:cViewPr>
      <p:guideLst>
        <p:guide orient="horz" pos="2160"/>
        <p:guide pos="2880"/>
      </p:guideLst>
    </p:cSldViewPr>
  </p:slideViewPr>
  <p:notesTextViewPr>
    <p:cViewPr>
      <p:scale>
        <a:sx n="3" d="2"/>
        <a:sy n="3" d="2"/>
      </p:scale>
      <p:origin x="0" y="0"/>
    </p:cViewPr>
  </p:notesTextViewPr>
  <p:sorterViewPr>
    <p:cViewPr>
      <p:scale>
        <a:sx n="80" d="100"/>
        <a:sy n="80" d="100"/>
      </p:scale>
      <p:origin x="0" y="-7056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presProps" Target="presProp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font" Target="fonts/font3.fntdata"/><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viewProps" Target="viewProps.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font" Target="fonts/font4.fntdata"/><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theme" Target="theme/theme1.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font" Target="fonts/font5.fntdata"/><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tableStyles" Target="tableStyles.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312" Type="http://schemas.openxmlformats.org/officeDocument/2006/relationships/font" Target="fonts/font1.fntdata"/><Relationship Id="rId31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font" Target="fonts/font2.fntdata"/><Relationship Id="rId318"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font" Target="fonts/font8.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font" Target="fonts/font9.fntdata"/><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font" Target="fonts/font10.fntdata"/><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notesMaster" Target="notesMasters/notesMaster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font" Target="fonts/font11.fntdata"/><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3.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8.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9.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30.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40.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4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138" cy="48102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427" y="1"/>
            <a:ext cx="3170138" cy="481028"/>
          </a:xfrm>
          <a:prstGeom prst="rect">
            <a:avLst/>
          </a:prstGeom>
        </p:spPr>
        <p:txBody>
          <a:bodyPr vert="horz" lIns="91440" tIns="45720" rIns="91440" bIns="45720" rtlCol="0"/>
          <a:lstStyle>
            <a:lvl1pPr algn="r">
              <a:defRPr sz="1200"/>
            </a:lvl1pPr>
          </a:lstStyle>
          <a:p>
            <a:fld id="{6C5AED18-267F-40C6-8CAE-79CB8D495AAA}" type="datetimeFigureOut">
              <a:rPr lang="en-US" smtClean="0"/>
              <a:t>12/6/2020</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194" y="4621146"/>
            <a:ext cx="5852814" cy="377971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20172"/>
            <a:ext cx="3170138" cy="481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427" y="9120172"/>
            <a:ext cx="3170138" cy="481028"/>
          </a:xfrm>
          <a:prstGeom prst="rect">
            <a:avLst/>
          </a:prstGeom>
        </p:spPr>
        <p:txBody>
          <a:bodyPr vert="horz" lIns="91440" tIns="45720" rIns="91440" bIns="45720" rtlCol="0" anchor="b"/>
          <a:lstStyle>
            <a:lvl1pPr algn="r">
              <a:defRPr sz="1200"/>
            </a:lvl1pPr>
          </a:lstStyle>
          <a:p>
            <a:fld id="{43A0A5FE-5E4F-46E6-9B30-EEE1948D8868}" type="slidenum">
              <a:rPr lang="en-US" smtClean="0"/>
              <a:t>‹#›</a:t>
            </a:fld>
            <a:endParaRPr lang="en-US"/>
          </a:p>
        </p:txBody>
      </p:sp>
    </p:spTree>
    <p:extLst>
      <p:ext uri="{BB962C8B-B14F-4D97-AF65-F5344CB8AC3E}">
        <p14:creationId xmlns:p14="http://schemas.microsoft.com/office/powerpoint/2010/main" val="2027987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p>
          <a:p>
            <a:r>
              <a:rPr lang="en-US" sz="1200" b="0" i="0" kern="1200" dirty="0">
                <a:solidFill>
                  <a:schemeClr val="tx1"/>
                </a:solidFill>
                <a:effectLst/>
                <a:latin typeface="+mn-lt"/>
                <a:ea typeface="+mn-ea"/>
                <a:cs typeface="+mn-cs"/>
              </a:rPr>
              <a:t>Happy Coptic New Year 1737 - Happy </a:t>
            </a:r>
            <a:r>
              <a:rPr lang="en-US" sz="1200" b="0" i="0" kern="1200" dirty="0" err="1">
                <a:solidFill>
                  <a:schemeClr val="tx1"/>
                </a:solidFill>
                <a:effectLst/>
                <a:latin typeface="+mn-lt"/>
                <a:ea typeface="+mn-ea"/>
                <a:cs typeface="+mn-cs"/>
              </a:rPr>
              <a:t>Nayroz</a:t>
            </a:r>
            <a:r>
              <a:rPr lang="en-US" sz="1200" b="0" i="0" kern="1200" dirty="0">
                <a:solidFill>
                  <a:schemeClr val="tx1"/>
                </a:solidFill>
                <a:effectLst/>
                <a:latin typeface="+mn-lt"/>
                <a:ea typeface="+mn-ea"/>
                <a:cs typeface="+mn-cs"/>
              </a:rPr>
              <a:t> Feast The Feast of </a:t>
            </a:r>
            <a:r>
              <a:rPr lang="en-US" sz="1200" b="0" i="0" kern="1200" dirty="0" err="1">
                <a:solidFill>
                  <a:schemeClr val="tx1"/>
                </a:solidFill>
                <a:effectLst/>
                <a:latin typeface="+mn-lt"/>
                <a:ea typeface="+mn-ea"/>
                <a:cs typeface="+mn-cs"/>
              </a:rPr>
              <a:t>Nayrouz</a:t>
            </a:r>
            <a:r>
              <a:rPr lang="en-US" sz="1200" b="0" i="0" kern="1200" dirty="0">
                <a:solidFill>
                  <a:schemeClr val="tx1"/>
                </a:solidFill>
                <a:effectLst/>
                <a:latin typeface="+mn-lt"/>
                <a:ea typeface="+mn-ea"/>
                <a:cs typeface="+mn-cs"/>
              </a:rPr>
              <a:t> marks the beginning of the era of martyrdom in the Coptic Church, which began with the reign of Emperor Diocletian (284 AD), the most vicious persecutor of the Church. Our Coptic word for this week is "</a:t>
            </a:r>
            <a:r>
              <a:rPr lang="en-US" sz="1200" b="0" i="0" kern="1200" dirty="0" err="1">
                <a:solidFill>
                  <a:schemeClr val="tx1"/>
                </a:solidFill>
                <a:effectLst/>
                <a:latin typeface="+mn-lt"/>
                <a:ea typeface="+mn-ea"/>
                <a:cs typeface="+mn-cs"/>
              </a:rPr>
              <a:t>Nofri</a:t>
            </a:r>
            <a:r>
              <a:rPr lang="en-US" sz="1200" b="0" i="0" kern="1200" dirty="0">
                <a:solidFill>
                  <a:schemeClr val="tx1"/>
                </a:solidFill>
                <a:effectLst/>
                <a:latin typeface="+mn-lt"/>
                <a:ea typeface="+mn-ea"/>
                <a:cs typeface="+mn-cs"/>
              </a:rPr>
              <a:t> Shai", meaning "Happy Feast" ... we can use this to greet each other during any feast. </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a:t>
            </a:fld>
            <a:endParaRPr lang="en-US"/>
          </a:p>
        </p:txBody>
      </p:sp>
    </p:spTree>
    <p:extLst>
      <p:ext uri="{BB962C8B-B14F-4D97-AF65-F5344CB8AC3E}">
        <p14:creationId xmlns:p14="http://schemas.microsoft.com/office/powerpoint/2010/main" val="602438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177</a:t>
            </a:fld>
            <a:endParaRPr lang="en-US"/>
          </a:p>
        </p:txBody>
      </p:sp>
    </p:spTree>
    <p:extLst>
      <p:ext uri="{BB962C8B-B14F-4D97-AF65-F5344CB8AC3E}">
        <p14:creationId xmlns:p14="http://schemas.microsoft.com/office/powerpoint/2010/main" val="2241373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Why we say "shea </a:t>
            </a:r>
            <a:r>
              <a:rPr lang="en-US" sz="1200" b="0" i="0" kern="1200" dirty="0" err="1">
                <a:solidFill>
                  <a:schemeClr val="tx1"/>
                </a:solidFill>
                <a:effectLst/>
                <a:latin typeface="+mn-lt"/>
                <a:ea typeface="+mn-ea"/>
                <a:cs typeface="+mn-cs"/>
              </a:rPr>
              <a:t>enrompi</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For those who can't read Arabic:</a:t>
            </a:r>
          </a:p>
          <a:p>
            <a:r>
              <a:rPr lang="en-US" sz="1200" b="0" i="0" kern="1200" dirty="0">
                <a:solidFill>
                  <a:schemeClr val="tx1"/>
                </a:solidFill>
                <a:effectLst/>
                <a:latin typeface="+mn-lt"/>
                <a:ea typeface="+mn-ea"/>
                <a:cs typeface="+mn-cs"/>
              </a:rPr>
              <a:t>100 years: greeting of blessing (May God bless you for 100 years) - based on 100 years of blessing that Abraham lived with God after he left Ur and followed God (Gen 12:1-4, 25:7), he begat </a:t>
            </a:r>
            <a:r>
              <a:rPr lang="en-US" sz="1200" b="0" i="0" kern="1200" dirty="0" err="1">
                <a:solidFill>
                  <a:schemeClr val="tx1"/>
                </a:solidFill>
                <a:effectLst/>
                <a:latin typeface="+mn-lt"/>
                <a:ea typeface="+mn-ea"/>
                <a:cs typeface="+mn-cs"/>
              </a:rPr>
              <a:t>Issac</a:t>
            </a:r>
            <a:r>
              <a:rPr lang="en-US" sz="1200" b="0" i="0" kern="1200" dirty="0">
                <a:solidFill>
                  <a:schemeClr val="tx1"/>
                </a:solidFill>
                <a:effectLst/>
                <a:latin typeface="+mn-lt"/>
                <a:ea typeface="+mn-ea"/>
                <a:cs typeface="+mn-cs"/>
              </a:rPr>
              <a:t> when he was 100 </a:t>
            </a:r>
            <a:r>
              <a:rPr lang="en-US" sz="1200" b="0" i="0" kern="1200" dirty="0" err="1">
                <a:solidFill>
                  <a:schemeClr val="tx1"/>
                </a:solidFill>
                <a:effectLst/>
                <a:latin typeface="+mn-lt"/>
                <a:ea typeface="+mn-ea"/>
                <a:cs typeface="+mn-cs"/>
              </a:rPr>
              <a:t>y.o</a:t>
            </a:r>
            <a:r>
              <a:rPr lang="en-US" sz="1200" b="0" i="0" kern="1200" dirty="0">
                <a:solidFill>
                  <a:schemeClr val="tx1"/>
                </a:solidFill>
                <a:effectLst/>
                <a:latin typeface="+mn-lt"/>
                <a:ea typeface="+mn-ea"/>
                <a:cs typeface="+mn-cs"/>
              </a:rPr>
              <a:t>.</a:t>
            </a:r>
          </a:p>
          <a:p>
            <a:r>
              <a:rPr lang="en-US" sz="1200" b="0" i="0" kern="1200">
                <a:solidFill>
                  <a:schemeClr val="tx1"/>
                </a:solidFill>
                <a:effectLst/>
                <a:latin typeface="+mn-lt"/>
                <a:ea typeface="+mn-ea"/>
                <a:cs typeface="+mn-cs"/>
              </a:rPr>
              <a:t>300 years: response of blessing (May God bless you for 300 years) - based on 300 years of blessing that Enoch lived with God (Gen 5:21-24)</a:t>
            </a:r>
          </a:p>
        </p:txBody>
      </p:sp>
      <p:sp>
        <p:nvSpPr>
          <p:cNvPr id="4" name="Slide Number Placeholder 3"/>
          <p:cNvSpPr>
            <a:spLocks noGrp="1"/>
          </p:cNvSpPr>
          <p:nvPr>
            <p:ph type="sldNum" sz="quarter" idx="5"/>
          </p:nvPr>
        </p:nvSpPr>
        <p:spPr/>
        <p:txBody>
          <a:bodyPr/>
          <a:lstStyle/>
          <a:p>
            <a:fld id="{43A0A5FE-5E4F-46E6-9B30-EEE1948D8868}" type="slidenum">
              <a:rPr lang="en-US" smtClean="0"/>
              <a:t>251</a:t>
            </a:fld>
            <a:endParaRPr lang="en-US"/>
          </a:p>
        </p:txBody>
      </p:sp>
    </p:spTree>
    <p:extLst>
      <p:ext uri="{BB962C8B-B14F-4D97-AF65-F5344CB8AC3E}">
        <p14:creationId xmlns:p14="http://schemas.microsoft.com/office/powerpoint/2010/main" val="103063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Mix of Coptic and Greek:</a:t>
            </a:r>
          </a:p>
          <a:p>
            <a:r>
              <a:rPr lang="en-US" dirty="0"/>
              <a:t>Pope Cyril I – translated many prayers to Greek to benefit the non-Coptic speakers</a:t>
            </a:r>
          </a:p>
          <a:p>
            <a:r>
              <a:rPr lang="en-US" dirty="0"/>
              <a:t>90% of deacon responses are Greek</a:t>
            </a:r>
          </a:p>
          <a:p>
            <a:r>
              <a:rPr lang="en-US" dirty="0"/>
              <a:t>10% of Priest prayers are Greek</a:t>
            </a:r>
          </a:p>
          <a:p>
            <a:r>
              <a:rPr lang="en-US" dirty="0"/>
              <a:t>50% of Congregation Hymns are Greek</a:t>
            </a:r>
          </a:p>
        </p:txBody>
      </p:sp>
      <p:sp>
        <p:nvSpPr>
          <p:cNvPr id="4" name="Slide Number Placeholder 3"/>
          <p:cNvSpPr>
            <a:spLocks noGrp="1"/>
          </p:cNvSpPr>
          <p:nvPr>
            <p:ph type="sldNum" sz="quarter" idx="5"/>
          </p:nvPr>
        </p:nvSpPr>
        <p:spPr/>
        <p:txBody>
          <a:bodyPr/>
          <a:lstStyle/>
          <a:p>
            <a:fld id="{43A0A5FE-5E4F-46E6-9B30-EEE1948D8868}" type="slidenum">
              <a:rPr lang="en-US" smtClean="0"/>
              <a:t>2</a:t>
            </a:fld>
            <a:endParaRPr lang="en-US"/>
          </a:p>
        </p:txBody>
      </p:sp>
    </p:spTree>
    <p:extLst>
      <p:ext uri="{BB962C8B-B14F-4D97-AF65-F5344CB8AC3E}">
        <p14:creationId xmlns:p14="http://schemas.microsoft.com/office/powerpoint/2010/main" val="3972691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84</a:t>
            </a:fld>
            <a:endParaRPr lang="en-US"/>
          </a:p>
        </p:txBody>
      </p:sp>
    </p:spTree>
    <p:extLst>
      <p:ext uri="{BB962C8B-B14F-4D97-AF65-F5344CB8AC3E}">
        <p14:creationId xmlns:p14="http://schemas.microsoft.com/office/powerpoint/2010/main" val="3869819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a:t>
            </a:r>
            <a:r>
              <a:rPr lang="en-US" dirty="0" err="1"/>
              <a:t>ghota</a:t>
            </a:r>
            <a:endParaRPr lang="en-US" dirty="0"/>
          </a:p>
          <a:p>
            <a:r>
              <a:rPr lang="en-US" dirty="0"/>
              <a:t>Closing of the </a:t>
            </a:r>
            <a:r>
              <a:rPr lang="en-US" sz="1200" b="0" i="0" kern="1200" dirty="0">
                <a:solidFill>
                  <a:schemeClr val="tx1"/>
                </a:solidFill>
                <a:effectLst/>
                <a:latin typeface="+mn-lt"/>
                <a:ea typeface="+mn-ea"/>
                <a:cs typeface="+mn-cs"/>
              </a:rPr>
              <a:t>vocal cords which makes the hiccup sound</a:t>
            </a:r>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99</a:t>
            </a:fld>
            <a:endParaRPr lang="en-US"/>
          </a:p>
        </p:txBody>
      </p:sp>
    </p:spTree>
    <p:extLst>
      <p:ext uri="{BB962C8B-B14F-4D97-AF65-F5344CB8AC3E}">
        <p14:creationId xmlns:p14="http://schemas.microsoft.com/office/powerpoint/2010/main" val="3114018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City of Abu-</a:t>
            </a:r>
            <a:r>
              <a:rPr lang="en-US" dirty="0" err="1"/>
              <a:t>Kir</a:t>
            </a:r>
            <a:r>
              <a:rPr lang="en-US" dirty="0"/>
              <a:t> in Egypt is named after </a:t>
            </a:r>
            <a:r>
              <a:rPr lang="en-US" dirty="0" err="1"/>
              <a:t>Apa</a:t>
            </a:r>
            <a:r>
              <a:rPr lang="en-US" dirty="0"/>
              <a:t> </a:t>
            </a:r>
            <a:r>
              <a:rPr lang="en-US" dirty="0" err="1"/>
              <a:t>Kir</a:t>
            </a:r>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102</a:t>
            </a:fld>
            <a:endParaRPr lang="en-US"/>
          </a:p>
        </p:txBody>
      </p:sp>
    </p:spTree>
    <p:extLst>
      <p:ext uri="{BB962C8B-B14F-4D97-AF65-F5344CB8AC3E}">
        <p14:creationId xmlns:p14="http://schemas.microsoft.com/office/powerpoint/2010/main" val="1634613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106</a:t>
            </a:fld>
            <a:endParaRPr lang="en-US"/>
          </a:p>
        </p:txBody>
      </p:sp>
    </p:spTree>
    <p:extLst>
      <p:ext uri="{BB962C8B-B14F-4D97-AF65-F5344CB8AC3E}">
        <p14:creationId xmlns:p14="http://schemas.microsoft.com/office/powerpoint/2010/main" val="1554185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129</a:t>
            </a:fld>
            <a:endParaRPr lang="en-US"/>
          </a:p>
        </p:txBody>
      </p:sp>
    </p:spTree>
    <p:extLst>
      <p:ext uri="{BB962C8B-B14F-4D97-AF65-F5344CB8AC3E}">
        <p14:creationId xmlns:p14="http://schemas.microsoft.com/office/powerpoint/2010/main" val="1915680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152</a:t>
            </a:fld>
            <a:endParaRPr lang="en-US"/>
          </a:p>
        </p:txBody>
      </p:sp>
    </p:spTree>
    <p:extLst>
      <p:ext uri="{BB962C8B-B14F-4D97-AF65-F5344CB8AC3E}">
        <p14:creationId xmlns:p14="http://schemas.microsoft.com/office/powerpoint/2010/main" val="3377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0A5FE-5E4F-46E6-9B30-EEE1948D8868}" type="slidenum">
              <a:rPr lang="en-US" smtClean="0"/>
              <a:t>163</a:t>
            </a:fld>
            <a:endParaRPr lang="en-US"/>
          </a:p>
        </p:txBody>
      </p:sp>
    </p:spTree>
    <p:extLst>
      <p:ext uri="{BB962C8B-B14F-4D97-AF65-F5344CB8AC3E}">
        <p14:creationId xmlns:p14="http://schemas.microsoft.com/office/powerpoint/2010/main" val="410186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EC1DB8B-E091-41F8-B824-FD23193A9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81AF0F8-4484-437F-8276-ECB8B92AF4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814CFBF-73E4-4EEF-B7A6-1EE8879E2E90}"/>
              </a:ext>
            </a:extLst>
          </p:cNvPr>
          <p:cNvSpPr>
            <a:spLocks noGrp="1" noChangeArrowheads="1"/>
          </p:cNvSpPr>
          <p:nvPr>
            <p:ph type="sldNum" sz="quarter" idx="12"/>
          </p:nvPr>
        </p:nvSpPr>
        <p:spPr>
          <a:ln/>
        </p:spPr>
        <p:txBody>
          <a:bodyPr/>
          <a:lstStyle>
            <a:lvl1pPr>
              <a:defRPr/>
            </a:lvl1pPr>
          </a:lstStyle>
          <a:p>
            <a:pPr>
              <a:defRPr/>
            </a:pPr>
            <a:fld id="{FF8951C5-7635-48F6-9CC9-F832DCD5C008}" type="slidenum">
              <a:rPr lang="en-US" altLang="en-US"/>
              <a:pPr>
                <a:defRPr/>
              </a:pPr>
              <a:t>‹#›</a:t>
            </a:fld>
            <a:endParaRPr lang="en-US" altLang="en-US"/>
          </a:p>
        </p:txBody>
      </p:sp>
    </p:spTree>
    <p:extLst>
      <p:ext uri="{BB962C8B-B14F-4D97-AF65-F5344CB8AC3E}">
        <p14:creationId xmlns:p14="http://schemas.microsoft.com/office/powerpoint/2010/main" val="87179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C4D1DBE-A56E-4798-9069-E05F1B0FDB3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3367712-DE9B-42A2-93ED-565290123C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2A501AF-37AB-41A8-ABCA-CAB786725442}"/>
              </a:ext>
            </a:extLst>
          </p:cNvPr>
          <p:cNvSpPr>
            <a:spLocks noGrp="1" noChangeArrowheads="1"/>
          </p:cNvSpPr>
          <p:nvPr>
            <p:ph type="sldNum" sz="quarter" idx="12"/>
          </p:nvPr>
        </p:nvSpPr>
        <p:spPr>
          <a:ln/>
        </p:spPr>
        <p:txBody>
          <a:bodyPr/>
          <a:lstStyle>
            <a:lvl1pPr>
              <a:defRPr/>
            </a:lvl1pPr>
          </a:lstStyle>
          <a:p>
            <a:pPr>
              <a:defRPr/>
            </a:pPr>
            <a:fld id="{54E9B72D-32BC-4B2E-B253-7734BCF8EA9C}" type="slidenum">
              <a:rPr lang="en-US" altLang="en-US"/>
              <a:pPr>
                <a:defRPr/>
              </a:pPr>
              <a:t>‹#›</a:t>
            </a:fld>
            <a:endParaRPr lang="en-US" altLang="en-US"/>
          </a:p>
        </p:txBody>
      </p:sp>
    </p:spTree>
    <p:extLst>
      <p:ext uri="{BB962C8B-B14F-4D97-AF65-F5344CB8AC3E}">
        <p14:creationId xmlns:p14="http://schemas.microsoft.com/office/powerpoint/2010/main" val="3480235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47DB43-E448-4F85-9789-9333D35A62A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DB122D9-C239-45C0-BEE7-B519F9C869A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3695B36-567B-4740-9445-35F3A6403BD3}"/>
              </a:ext>
            </a:extLst>
          </p:cNvPr>
          <p:cNvSpPr>
            <a:spLocks noGrp="1" noChangeArrowheads="1"/>
          </p:cNvSpPr>
          <p:nvPr>
            <p:ph type="sldNum" sz="quarter" idx="12"/>
          </p:nvPr>
        </p:nvSpPr>
        <p:spPr>
          <a:ln/>
        </p:spPr>
        <p:txBody>
          <a:bodyPr/>
          <a:lstStyle>
            <a:lvl1pPr>
              <a:defRPr/>
            </a:lvl1pPr>
          </a:lstStyle>
          <a:p>
            <a:pPr>
              <a:defRPr/>
            </a:pPr>
            <a:fld id="{9D731107-4A98-4780-A1AF-3C45A00D08C8}" type="slidenum">
              <a:rPr lang="en-US" altLang="en-US"/>
              <a:pPr>
                <a:defRPr/>
              </a:pPr>
              <a:t>‹#›</a:t>
            </a:fld>
            <a:endParaRPr lang="en-US" altLang="en-US"/>
          </a:p>
        </p:txBody>
      </p:sp>
    </p:spTree>
    <p:extLst>
      <p:ext uri="{BB962C8B-B14F-4D97-AF65-F5344CB8AC3E}">
        <p14:creationId xmlns:p14="http://schemas.microsoft.com/office/powerpoint/2010/main" val="3369241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a:extLst>
              <a:ext uri="{FF2B5EF4-FFF2-40B4-BE49-F238E27FC236}">
                <a16:creationId xmlns:a16="http://schemas.microsoft.com/office/drawing/2014/main" id="{F0C1046E-5F1A-41BF-AABC-EDDD860B22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4842D4B-E167-4676-929D-C192D7E9ED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AAB9995-5210-4B1B-A260-B8DB0089BA6C}"/>
              </a:ext>
            </a:extLst>
          </p:cNvPr>
          <p:cNvSpPr>
            <a:spLocks noGrp="1" noChangeArrowheads="1"/>
          </p:cNvSpPr>
          <p:nvPr>
            <p:ph type="sldNum" sz="quarter" idx="12"/>
          </p:nvPr>
        </p:nvSpPr>
        <p:spPr>
          <a:ln/>
        </p:spPr>
        <p:txBody>
          <a:bodyPr/>
          <a:lstStyle>
            <a:lvl1pPr>
              <a:defRPr/>
            </a:lvl1pPr>
          </a:lstStyle>
          <a:p>
            <a:pPr>
              <a:defRPr/>
            </a:pPr>
            <a:fld id="{802AE66E-1CDF-4E9E-99B1-A18FC2B74944}" type="slidenum">
              <a:rPr lang="en-US" altLang="en-US"/>
              <a:pPr>
                <a:defRPr/>
              </a:pPr>
              <a:t>‹#›</a:t>
            </a:fld>
            <a:endParaRPr lang="en-US" altLang="en-US"/>
          </a:p>
        </p:txBody>
      </p:sp>
    </p:spTree>
    <p:extLst>
      <p:ext uri="{BB962C8B-B14F-4D97-AF65-F5344CB8AC3E}">
        <p14:creationId xmlns:p14="http://schemas.microsoft.com/office/powerpoint/2010/main" val="19059801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FAA502A0-68E0-42B1-99A8-C6B9807A67F8}"/>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36DFC20F-11B6-4ACD-878E-0A73CF137767}"/>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6E4BD6B-A858-4D77-B441-0636C6FE6F61}"/>
              </a:ext>
            </a:extLst>
          </p:cNvPr>
          <p:cNvSpPr>
            <a:spLocks noGrp="1" noChangeArrowheads="1"/>
          </p:cNvSpPr>
          <p:nvPr>
            <p:ph type="sldNum" sz="quarter" idx="12"/>
          </p:nvPr>
        </p:nvSpPr>
        <p:spPr/>
        <p:txBody>
          <a:bodyPr/>
          <a:lstStyle>
            <a:lvl1pPr>
              <a:defRPr/>
            </a:lvl1pPr>
          </a:lstStyle>
          <a:p>
            <a:pPr>
              <a:defRPr/>
            </a:pPr>
            <a:fld id="{70979179-2087-4902-B1F8-5BF8BD70D664}" type="slidenum">
              <a:rPr lang="en-US" altLang="en-US"/>
              <a:pPr>
                <a:defRPr/>
              </a:pPr>
              <a:t>‹#›</a:t>
            </a:fld>
            <a:endParaRPr lang="en-US" altLang="en-US"/>
          </a:p>
        </p:txBody>
      </p:sp>
    </p:spTree>
    <p:extLst>
      <p:ext uri="{BB962C8B-B14F-4D97-AF65-F5344CB8AC3E}">
        <p14:creationId xmlns:p14="http://schemas.microsoft.com/office/powerpoint/2010/main" val="2085107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6077191-1524-455A-B59E-3B39295A09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3CE6AA-AF33-48F0-B0EC-0CCC42F660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829E0B8-10C1-4723-A683-2A4642E1490B}"/>
              </a:ext>
            </a:extLst>
          </p:cNvPr>
          <p:cNvSpPr>
            <a:spLocks noGrp="1" noChangeArrowheads="1"/>
          </p:cNvSpPr>
          <p:nvPr>
            <p:ph type="sldNum" sz="quarter" idx="12"/>
          </p:nvPr>
        </p:nvSpPr>
        <p:spPr>
          <a:ln/>
        </p:spPr>
        <p:txBody>
          <a:bodyPr/>
          <a:lstStyle>
            <a:lvl1pPr>
              <a:defRPr/>
            </a:lvl1pPr>
          </a:lstStyle>
          <a:p>
            <a:pPr>
              <a:defRPr/>
            </a:pPr>
            <a:fld id="{B8D9F076-2EF0-4490-9922-A85239D0664F}" type="slidenum">
              <a:rPr lang="en-US" altLang="en-US"/>
              <a:pPr>
                <a:defRPr/>
              </a:pPr>
              <a:t>‹#›</a:t>
            </a:fld>
            <a:endParaRPr lang="en-US" altLang="en-US"/>
          </a:p>
        </p:txBody>
      </p:sp>
    </p:spTree>
    <p:extLst>
      <p:ext uri="{BB962C8B-B14F-4D97-AF65-F5344CB8AC3E}">
        <p14:creationId xmlns:p14="http://schemas.microsoft.com/office/powerpoint/2010/main" val="3310926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D5A87D0-6633-41DE-86D5-355600622F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92226D9-07F4-421B-B797-1CCBA5F8138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1C15815-8C91-49B3-B3D5-5F0EB28E1A58}"/>
              </a:ext>
            </a:extLst>
          </p:cNvPr>
          <p:cNvSpPr>
            <a:spLocks noGrp="1" noChangeArrowheads="1"/>
          </p:cNvSpPr>
          <p:nvPr>
            <p:ph type="sldNum" sz="quarter" idx="12"/>
          </p:nvPr>
        </p:nvSpPr>
        <p:spPr>
          <a:ln/>
        </p:spPr>
        <p:txBody>
          <a:bodyPr/>
          <a:lstStyle>
            <a:lvl1pPr>
              <a:defRPr/>
            </a:lvl1pPr>
          </a:lstStyle>
          <a:p>
            <a:pPr>
              <a:defRPr/>
            </a:pPr>
            <a:fld id="{1C9E0FFC-5BFA-4166-ABE7-68E4F86313BD}" type="slidenum">
              <a:rPr lang="en-US" altLang="en-US"/>
              <a:pPr>
                <a:defRPr/>
              </a:pPr>
              <a:t>‹#›</a:t>
            </a:fld>
            <a:endParaRPr lang="en-US" altLang="en-US"/>
          </a:p>
        </p:txBody>
      </p:sp>
    </p:spTree>
    <p:extLst>
      <p:ext uri="{BB962C8B-B14F-4D97-AF65-F5344CB8AC3E}">
        <p14:creationId xmlns:p14="http://schemas.microsoft.com/office/powerpoint/2010/main" val="3786277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EEEFDE4-F599-4AB3-A1AB-BE76BC3CD26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DE6F6F7-1D44-436E-B904-0020641265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FA948B8-0DC1-4046-ADBE-C56EBFD565E2}"/>
              </a:ext>
            </a:extLst>
          </p:cNvPr>
          <p:cNvSpPr>
            <a:spLocks noGrp="1" noChangeArrowheads="1"/>
          </p:cNvSpPr>
          <p:nvPr>
            <p:ph type="sldNum" sz="quarter" idx="12"/>
          </p:nvPr>
        </p:nvSpPr>
        <p:spPr>
          <a:ln/>
        </p:spPr>
        <p:txBody>
          <a:bodyPr/>
          <a:lstStyle>
            <a:lvl1pPr>
              <a:defRPr/>
            </a:lvl1pPr>
          </a:lstStyle>
          <a:p>
            <a:pPr>
              <a:defRPr/>
            </a:pPr>
            <a:fld id="{2855DB43-D5DD-4C0B-90EF-9EEEFA4E9CB2}" type="slidenum">
              <a:rPr lang="en-US" altLang="en-US"/>
              <a:pPr>
                <a:defRPr/>
              </a:pPr>
              <a:t>‹#›</a:t>
            </a:fld>
            <a:endParaRPr lang="en-US" altLang="en-US"/>
          </a:p>
        </p:txBody>
      </p:sp>
    </p:spTree>
    <p:extLst>
      <p:ext uri="{BB962C8B-B14F-4D97-AF65-F5344CB8AC3E}">
        <p14:creationId xmlns:p14="http://schemas.microsoft.com/office/powerpoint/2010/main" val="1441975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86A1E0A-B76D-4C89-AE8D-07194709413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47374F0-5056-4D16-A17E-EF509786C4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95D90A7-25B3-4140-BE42-4812EA9FBD98}"/>
              </a:ext>
            </a:extLst>
          </p:cNvPr>
          <p:cNvSpPr>
            <a:spLocks noGrp="1" noChangeArrowheads="1"/>
          </p:cNvSpPr>
          <p:nvPr>
            <p:ph type="sldNum" sz="quarter" idx="12"/>
          </p:nvPr>
        </p:nvSpPr>
        <p:spPr>
          <a:ln/>
        </p:spPr>
        <p:txBody>
          <a:bodyPr/>
          <a:lstStyle>
            <a:lvl1pPr>
              <a:defRPr/>
            </a:lvl1pPr>
          </a:lstStyle>
          <a:p>
            <a:pPr>
              <a:defRPr/>
            </a:pPr>
            <a:fld id="{913D4B11-9E24-43FB-B066-18D9AD59057D}" type="slidenum">
              <a:rPr lang="en-US" altLang="en-US"/>
              <a:pPr>
                <a:defRPr/>
              </a:pPr>
              <a:t>‹#›</a:t>
            </a:fld>
            <a:endParaRPr lang="en-US" altLang="en-US"/>
          </a:p>
        </p:txBody>
      </p:sp>
    </p:spTree>
    <p:extLst>
      <p:ext uri="{BB962C8B-B14F-4D97-AF65-F5344CB8AC3E}">
        <p14:creationId xmlns:p14="http://schemas.microsoft.com/office/powerpoint/2010/main" val="3393923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0C08E4E-F1BE-4B86-BC76-333BB52738B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2DF5B43-23BB-4FE2-8539-AD9DBD8948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764FAC0-45EF-4BCE-9892-FE62842DC3B3}"/>
              </a:ext>
            </a:extLst>
          </p:cNvPr>
          <p:cNvSpPr>
            <a:spLocks noGrp="1" noChangeArrowheads="1"/>
          </p:cNvSpPr>
          <p:nvPr>
            <p:ph type="sldNum" sz="quarter" idx="12"/>
          </p:nvPr>
        </p:nvSpPr>
        <p:spPr>
          <a:ln/>
        </p:spPr>
        <p:txBody>
          <a:bodyPr/>
          <a:lstStyle>
            <a:lvl1pPr>
              <a:defRPr/>
            </a:lvl1pPr>
          </a:lstStyle>
          <a:p>
            <a:pPr>
              <a:defRPr/>
            </a:pPr>
            <a:fld id="{558DAD61-0DBB-475F-9F6B-78DF7C1C415E}" type="slidenum">
              <a:rPr lang="en-US" altLang="en-US"/>
              <a:pPr>
                <a:defRPr/>
              </a:pPr>
              <a:t>‹#›</a:t>
            </a:fld>
            <a:endParaRPr lang="en-US" altLang="en-US"/>
          </a:p>
        </p:txBody>
      </p:sp>
    </p:spTree>
    <p:extLst>
      <p:ext uri="{BB962C8B-B14F-4D97-AF65-F5344CB8AC3E}">
        <p14:creationId xmlns:p14="http://schemas.microsoft.com/office/powerpoint/2010/main" val="2077816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F274798-0625-4249-8F08-53865A8A42F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B4603E8-F985-4526-9C06-98163D1D70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977F111-3778-4A23-816C-69FAC39FF38C}"/>
              </a:ext>
            </a:extLst>
          </p:cNvPr>
          <p:cNvSpPr>
            <a:spLocks noGrp="1" noChangeArrowheads="1"/>
          </p:cNvSpPr>
          <p:nvPr>
            <p:ph type="sldNum" sz="quarter" idx="12"/>
          </p:nvPr>
        </p:nvSpPr>
        <p:spPr>
          <a:ln/>
        </p:spPr>
        <p:txBody>
          <a:bodyPr/>
          <a:lstStyle>
            <a:lvl1pPr>
              <a:defRPr/>
            </a:lvl1pPr>
          </a:lstStyle>
          <a:p>
            <a:pPr>
              <a:defRPr/>
            </a:pPr>
            <a:fld id="{4DC0B50B-A8BF-4C6C-A7DF-1507DADE8EA1}" type="slidenum">
              <a:rPr lang="en-US" altLang="en-US"/>
              <a:pPr>
                <a:defRPr/>
              </a:pPr>
              <a:t>‹#›</a:t>
            </a:fld>
            <a:endParaRPr lang="en-US" altLang="en-US"/>
          </a:p>
        </p:txBody>
      </p:sp>
    </p:spTree>
    <p:extLst>
      <p:ext uri="{BB962C8B-B14F-4D97-AF65-F5344CB8AC3E}">
        <p14:creationId xmlns:p14="http://schemas.microsoft.com/office/powerpoint/2010/main" val="2336920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B899AB8-4C94-4466-A0E8-F6365671FD7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78F3719-FD98-4B5F-A83A-50426E0A63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EE1E264-3350-4979-98E7-90CE581B1012}"/>
              </a:ext>
            </a:extLst>
          </p:cNvPr>
          <p:cNvSpPr>
            <a:spLocks noGrp="1" noChangeArrowheads="1"/>
          </p:cNvSpPr>
          <p:nvPr>
            <p:ph type="sldNum" sz="quarter" idx="12"/>
          </p:nvPr>
        </p:nvSpPr>
        <p:spPr>
          <a:ln/>
        </p:spPr>
        <p:txBody>
          <a:bodyPr/>
          <a:lstStyle>
            <a:lvl1pPr>
              <a:defRPr/>
            </a:lvl1pPr>
          </a:lstStyle>
          <a:p>
            <a:pPr>
              <a:defRPr/>
            </a:pPr>
            <a:fld id="{6775A8AA-C62A-4C00-AED5-61715D755FB5}" type="slidenum">
              <a:rPr lang="en-US" altLang="en-US"/>
              <a:pPr>
                <a:defRPr/>
              </a:pPr>
              <a:t>‹#›</a:t>
            </a:fld>
            <a:endParaRPr lang="en-US" altLang="en-US"/>
          </a:p>
        </p:txBody>
      </p:sp>
    </p:spTree>
    <p:extLst>
      <p:ext uri="{BB962C8B-B14F-4D97-AF65-F5344CB8AC3E}">
        <p14:creationId xmlns:p14="http://schemas.microsoft.com/office/powerpoint/2010/main" val="864183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1642578-6629-4CC6-816A-AF93D5B6041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8F6E4B3-0424-4119-A7D2-DA411C65AB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75263C0-4459-40EE-A99F-0BBF2BBF1DE9}"/>
              </a:ext>
            </a:extLst>
          </p:cNvPr>
          <p:cNvSpPr>
            <a:spLocks noGrp="1" noChangeArrowheads="1"/>
          </p:cNvSpPr>
          <p:nvPr>
            <p:ph type="sldNum" sz="quarter" idx="12"/>
          </p:nvPr>
        </p:nvSpPr>
        <p:spPr>
          <a:ln/>
        </p:spPr>
        <p:txBody>
          <a:bodyPr/>
          <a:lstStyle>
            <a:lvl1pPr>
              <a:defRPr/>
            </a:lvl1pPr>
          </a:lstStyle>
          <a:p>
            <a:pPr>
              <a:defRPr/>
            </a:pPr>
            <a:fld id="{A9A266F2-FD53-4154-B876-AD16605BA732}" type="slidenum">
              <a:rPr lang="en-US" altLang="en-US"/>
              <a:pPr>
                <a:defRPr/>
              </a:pPr>
              <a:t>‹#›</a:t>
            </a:fld>
            <a:endParaRPr lang="en-US" altLang="en-US"/>
          </a:p>
        </p:txBody>
      </p:sp>
    </p:spTree>
    <p:extLst>
      <p:ext uri="{BB962C8B-B14F-4D97-AF65-F5344CB8AC3E}">
        <p14:creationId xmlns:p14="http://schemas.microsoft.com/office/powerpoint/2010/main" val="2790306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04F34F-3958-41D2-9014-8BF3BCF5255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0A742EF-1B17-4BF2-8F1F-87CF4786B041}"/>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06AC54B-F97D-4905-AB0C-7C6F10085D3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1029" name="Rectangle 5">
            <a:extLst>
              <a:ext uri="{FF2B5EF4-FFF2-40B4-BE49-F238E27FC236}">
                <a16:creationId xmlns:a16="http://schemas.microsoft.com/office/drawing/2014/main" id="{C56AC737-BCA7-4E06-95B7-8A8FDCD2D223}"/>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030" name="Rectangle 6">
            <a:extLst>
              <a:ext uri="{FF2B5EF4-FFF2-40B4-BE49-F238E27FC236}">
                <a16:creationId xmlns:a16="http://schemas.microsoft.com/office/drawing/2014/main" id="{9D112260-4D6E-4D6A-B309-4A9289EB0D8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653A4B2B-C4EE-4B2A-A7DD-F006331DA8B1}"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3.xml"/><Relationship Id="rId13" Type="http://schemas.openxmlformats.org/officeDocument/2006/relationships/slide" Target="slide179.xml"/><Relationship Id="rId18" Type="http://schemas.openxmlformats.org/officeDocument/2006/relationships/slide" Target="slide246.xml"/><Relationship Id="rId26" Type="http://schemas.openxmlformats.org/officeDocument/2006/relationships/slide" Target="slide277.xml"/><Relationship Id="rId3" Type="http://schemas.openxmlformats.org/officeDocument/2006/relationships/slide" Target="slide3.xml"/><Relationship Id="rId21" Type="http://schemas.openxmlformats.org/officeDocument/2006/relationships/slide" Target="slide258.xml"/><Relationship Id="rId7" Type="http://schemas.openxmlformats.org/officeDocument/2006/relationships/slide" Target="slide47.xml"/><Relationship Id="rId12" Type="http://schemas.openxmlformats.org/officeDocument/2006/relationships/slide" Target="slide154.xml"/><Relationship Id="rId17" Type="http://schemas.openxmlformats.org/officeDocument/2006/relationships/slide" Target="slide238.xml"/><Relationship Id="rId25" Type="http://schemas.openxmlformats.org/officeDocument/2006/relationships/slide" Target="slide272.xml"/><Relationship Id="rId2" Type="http://schemas.openxmlformats.org/officeDocument/2006/relationships/notesSlide" Target="../notesSlides/notesSlide1.xml"/><Relationship Id="rId16" Type="http://schemas.openxmlformats.org/officeDocument/2006/relationships/slide" Target="slide233.xml"/><Relationship Id="rId20" Type="http://schemas.openxmlformats.org/officeDocument/2006/relationships/slide" Target="slide254.xml"/><Relationship Id="rId29" Type="http://schemas.openxmlformats.org/officeDocument/2006/relationships/slide" Target="slide290.xml"/><Relationship Id="rId1" Type="http://schemas.openxmlformats.org/officeDocument/2006/relationships/slideLayout" Target="../slideLayouts/slideLayout2.xml"/><Relationship Id="rId6" Type="http://schemas.openxmlformats.org/officeDocument/2006/relationships/slide" Target="slide32.xml"/><Relationship Id="rId11" Type="http://schemas.openxmlformats.org/officeDocument/2006/relationships/slide" Target="slide130.xml"/><Relationship Id="rId24" Type="http://schemas.openxmlformats.org/officeDocument/2006/relationships/slide" Target="slide270.xml"/><Relationship Id="rId32" Type="http://schemas.openxmlformats.org/officeDocument/2006/relationships/slide" Target="slide305.xml"/><Relationship Id="rId5" Type="http://schemas.openxmlformats.org/officeDocument/2006/relationships/slide" Target="slide18.xml"/><Relationship Id="rId15" Type="http://schemas.openxmlformats.org/officeDocument/2006/relationships/slide" Target="slide230.xml"/><Relationship Id="rId23" Type="http://schemas.openxmlformats.org/officeDocument/2006/relationships/slide" Target="slide267.xml"/><Relationship Id="rId28" Type="http://schemas.openxmlformats.org/officeDocument/2006/relationships/slide" Target="slide286.xml"/><Relationship Id="rId10" Type="http://schemas.openxmlformats.org/officeDocument/2006/relationships/slide" Target="slide107.xml"/><Relationship Id="rId19" Type="http://schemas.openxmlformats.org/officeDocument/2006/relationships/slide" Target="slide250.xml"/><Relationship Id="rId31" Type="http://schemas.openxmlformats.org/officeDocument/2006/relationships/slide" Target="slide299.xml"/><Relationship Id="rId4" Type="http://schemas.openxmlformats.org/officeDocument/2006/relationships/slide" Target="slide6.xml"/><Relationship Id="rId9" Type="http://schemas.openxmlformats.org/officeDocument/2006/relationships/slide" Target="slide85.xml"/><Relationship Id="rId14" Type="http://schemas.openxmlformats.org/officeDocument/2006/relationships/slide" Target="slide202.xml"/><Relationship Id="rId22" Type="http://schemas.openxmlformats.org/officeDocument/2006/relationships/slide" Target="slide263.xml"/><Relationship Id="rId27" Type="http://schemas.openxmlformats.org/officeDocument/2006/relationships/slide" Target="slide282.xml"/><Relationship Id="rId30" Type="http://schemas.openxmlformats.org/officeDocument/2006/relationships/slide" Target="slide295.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2.gif"/><Relationship Id="rId4" Type="http://schemas.openxmlformats.org/officeDocument/2006/relationships/image" Target="../media/image11.png"/></Relationships>
</file>

<file path=ppt/slides/_rels/slide10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12.xml"/><Relationship Id="rId4" Type="http://schemas.openxmlformats.org/officeDocument/2006/relationships/image" Target="../media/image89.jpe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0.gi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17.png"/><Relationship Id="rId4" Type="http://schemas.openxmlformats.org/officeDocument/2006/relationships/image" Target="../media/image91.png"/></Relationships>
</file>

<file path=ppt/slides/_rels/slide1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3.xml"/><Relationship Id="rId1" Type="http://schemas.openxmlformats.org/officeDocument/2006/relationships/vmlDrawing" Target="../drawings/vmlDrawing7.vml"/><Relationship Id="rId5" Type="http://schemas.openxmlformats.org/officeDocument/2006/relationships/image" Target="../media/image93.jpeg"/><Relationship Id="rId4" Type="http://schemas.openxmlformats.org/officeDocument/2006/relationships/image" Target="../media/image92.png"/></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8.vml"/><Relationship Id="rId5" Type="http://schemas.openxmlformats.org/officeDocument/2006/relationships/image" Target="../media/image95.png"/><Relationship Id="rId4" Type="http://schemas.openxmlformats.org/officeDocument/2006/relationships/image" Target="../media/image94.png"/></Relationships>
</file>

<file path=ppt/slides/_rels/slide1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image" Target="../media/image105.png"/><Relationship Id="rId1" Type="http://schemas.openxmlformats.org/officeDocument/2006/relationships/slideLayout" Target="../slideLayouts/slideLayout12.xml"/><Relationship Id="rId4" Type="http://schemas.openxmlformats.org/officeDocument/2006/relationships/image" Target="../media/image107.jpe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8.pn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13.xml"/><Relationship Id="rId1" Type="http://schemas.openxmlformats.org/officeDocument/2006/relationships/vmlDrawing" Target="../drawings/vmlDrawing9.vml"/><Relationship Id="rId5" Type="http://schemas.openxmlformats.org/officeDocument/2006/relationships/image" Target="../media/image109.png"/><Relationship Id="rId4" Type="http://schemas.openxmlformats.org/officeDocument/2006/relationships/oleObject" Target="../embeddings/oleObject9.bin"/></Relationships>
</file>

<file path=ppt/slides/_rels/slide13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vmlDrawing" Target="../drawings/vmlDrawing10.vml"/><Relationship Id="rId5" Type="http://schemas.openxmlformats.org/officeDocument/2006/relationships/image" Target="../media/image114.jpeg"/><Relationship Id="rId4" Type="http://schemas.openxmlformats.org/officeDocument/2006/relationships/image" Target="../media/image113.png"/></Relationships>
</file>

<file path=ppt/slides/_rels/slide1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en.wikipedia.org/wiki/Image:David-CMAA.gif" TargetMode="Externa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12.xml"/><Relationship Id="rId4" Type="http://schemas.openxmlformats.org/officeDocument/2006/relationships/image" Target="../media/image126.jpeg"/></Relationships>
</file>

<file path=ppt/slides/_rels/slide1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7.jpe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11.vml"/><Relationship Id="rId5" Type="http://schemas.openxmlformats.org/officeDocument/2006/relationships/image" Target="../media/image128.png"/><Relationship Id="rId4" Type="http://schemas.openxmlformats.org/officeDocument/2006/relationships/oleObject" Target="../embeddings/oleObject11.bin"/></Relationships>
</file>

<file path=ppt/slides/_rels/slide16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3.xml"/><Relationship Id="rId1" Type="http://schemas.openxmlformats.org/officeDocument/2006/relationships/vmlDrawing" Target="../drawings/vmlDrawing12.vml"/><Relationship Id="rId4" Type="http://schemas.openxmlformats.org/officeDocument/2006/relationships/image" Target="../media/image129.png"/></Relationships>
</file>

<file path=ppt/slides/_rels/slide16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13.vml"/><Relationship Id="rId4" Type="http://schemas.openxmlformats.org/officeDocument/2006/relationships/image" Target="../media/image130.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image" Target="../media/image134.gif"/><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39.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3.xml"/><Relationship Id="rId1" Type="http://schemas.openxmlformats.org/officeDocument/2006/relationships/vmlDrawing" Target="../drawings/vmlDrawing14.vml"/><Relationship Id="rId4"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15.vml"/><Relationship Id="rId4" Type="http://schemas.openxmlformats.org/officeDocument/2006/relationships/image" Target="../media/image141.png"/></Relationships>
</file>

<file path=ppt/slides/_rels/slide19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0.png"/><Relationship Id="rId4" Type="http://schemas.openxmlformats.org/officeDocument/2006/relationships/oleObject" Target="../embeddings/oleObject2.bin"/></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22.png"/><Relationship Id="rId4" Type="http://schemas.openxmlformats.org/officeDocument/2006/relationships/oleObject" Target="../embeddings/oleObject3.bin"/></Relationships>
</file>

<file path=ppt/slides/_rels/slide220.xml.rels><?xml version="1.0" encoding="UTF-8" standalone="yes"?>
<Relationships xmlns="http://schemas.openxmlformats.org/package/2006/relationships"><Relationship Id="rId3" Type="http://schemas.openxmlformats.org/officeDocument/2006/relationships/image" Target="http://images.google.com/images?q=tbn:qL2PFZdqmGgJ:http://markmccracken.com/other/2003%2007%2030%20Rose%20of%20Sharon.JPG" TargetMode="External"/><Relationship Id="rId2" Type="http://schemas.openxmlformats.org/officeDocument/2006/relationships/image" Target="../media/image154.jpeg"/><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3" Type="http://schemas.openxmlformats.org/officeDocument/2006/relationships/image" Target="http://imgc.allpostersimages.com/images/P-473-488-90/70/7073/31QL100Z/posters/coptic-orthodox-sign-of-the-cross.jpg" TargetMode="External"/><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 Id="rId4" Type="http://schemas.openxmlformats.org/officeDocument/2006/relationships/image" Target="../media/image170.jpeg"/></Relationships>
</file>

<file path=ppt/slides/_rels/slide2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2.xml"/></Relationships>
</file>

<file path=ppt/slides/_rels/slide26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80.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79.jpeg"/></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 Id="rId4" Type="http://schemas.openxmlformats.org/officeDocument/2006/relationships/image" Target="../media/image186.jpeg"/></Relationships>
</file>

<file path=ppt/slides/_rels/slide292.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87.jpeg"/><Relationship Id="rId1" Type="http://schemas.openxmlformats.org/officeDocument/2006/relationships/slideLayout" Target="../slideLayouts/slideLayout2.xml"/><Relationship Id="rId4" Type="http://schemas.openxmlformats.org/officeDocument/2006/relationships/image" Target="../media/image189.jpeg"/></Relationships>
</file>

<file path=ppt/slides/_rels/slide293.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0.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41.png"/><Relationship Id="rId4" Type="http://schemas.openxmlformats.org/officeDocument/2006/relationships/oleObject" Target="../embeddings/oleObject4.bin"/></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2.xml"/><Relationship Id="rId4" Type="http://schemas.openxmlformats.org/officeDocument/2006/relationships/image" Target="../media/image70.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1.gi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72.png"/><Relationship Id="rId4" Type="http://schemas.openxmlformats.org/officeDocument/2006/relationships/oleObject" Target="../embeddings/oleObject5.bin"/></Relationships>
</file>

<file path=ppt/slides/_rels/slide9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A577B766-31F0-43DB-925A-90A66FCDF3D9}"/>
              </a:ext>
            </a:extLst>
          </p:cNvPr>
          <p:cNvSpPr>
            <a:spLocks noGrp="1"/>
          </p:cNvSpPr>
          <p:nvPr>
            <p:ph type="title"/>
          </p:nvPr>
        </p:nvSpPr>
        <p:spPr/>
        <p:txBody>
          <a:bodyPr/>
          <a:lstStyle/>
          <a:p>
            <a:r>
              <a:rPr lang="en-US" altLang="en-US"/>
              <a:t>Coptic Lessons</a:t>
            </a:r>
          </a:p>
        </p:txBody>
      </p:sp>
      <p:graphicFrame>
        <p:nvGraphicFramePr>
          <p:cNvPr id="4" name="Table 3">
            <a:extLst>
              <a:ext uri="{FF2B5EF4-FFF2-40B4-BE49-F238E27FC236}">
                <a16:creationId xmlns:a16="http://schemas.microsoft.com/office/drawing/2014/main" id="{D584638A-728B-497F-A52F-B85890974400}"/>
              </a:ext>
            </a:extLst>
          </p:cNvPr>
          <p:cNvGraphicFramePr>
            <a:graphicFrameLocks noGrp="1"/>
          </p:cNvGraphicFramePr>
          <p:nvPr>
            <p:extLst>
              <p:ext uri="{D42A27DB-BD31-4B8C-83A1-F6EECF244321}">
                <p14:modId xmlns:p14="http://schemas.microsoft.com/office/powerpoint/2010/main" val="2272751524"/>
              </p:ext>
            </p:extLst>
          </p:nvPr>
        </p:nvGraphicFramePr>
        <p:xfrm>
          <a:off x="228600" y="1397000"/>
          <a:ext cx="8763000" cy="3992888"/>
        </p:xfrm>
        <a:graphic>
          <a:graphicData uri="http://schemas.openxmlformats.org/drawingml/2006/table">
            <a:tbl>
              <a:tblPr firstRow="1" bandRow="1">
                <a:tableStyleId>{5C22544A-7EE6-4342-B048-85BDC9FD1C3A}</a:tableStyleId>
              </a:tblPr>
              <a:tblGrid>
                <a:gridCol w="4381500">
                  <a:extLst>
                    <a:ext uri="{9D8B030D-6E8A-4147-A177-3AD203B41FA5}">
                      <a16:colId xmlns:a16="http://schemas.microsoft.com/office/drawing/2014/main" val="20000"/>
                    </a:ext>
                  </a:extLst>
                </a:gridCol>
                <a:gridCol w="4381500">
                  <a:extLst>
                    <a:ext uri="{9D8B030D-6E8A-4147-A177-3AD203B41FA5}">
                      <a16:colId xmlns:a16="http://schemas.microsoft.com/office/drawing/2014/main" val="20001"/>
                    </a:ext>
                  </a:extLst>
                </a:gridCol>
              </a:tblGrid>
              <a:tr h="3932238">
                <a:tc>
                  <a:txBody>
                    <a:bodyPr/>
                    <a:lstStyle/>
                    <a:p>
                      <a:r>
                        <a:rPr lang="en-US" sz="1600" dirty="0">
                          <a:hlinkClick r:id="rId3" action="ppaction://hlinksldjump"/>
                        </a:rPr>
                        <a:t>Introduction: Coptic Alphabet</a:t>
                      </a:r>
                      <a:endParaRPr lang="en-US" sz="1600" dirty="0">
                        <a:hlinkClick r:id="rId4" action="ppaction://hlinksldjump"/>
                      </a:endParaRPr>
                    </a:p>
                    <a:p>
                      <a:r>
                        <a:rPr lang="en-US" sz="1600" dirty="0">
                          <a:hlinkClick r:id="rId4" action="ppaction://hlinksldjump"/>
                        </a:rPr>
                        <a:t>1: Letters Similar to English (1)</a:t>
                      </a:r>
                      <a:r>
                        <a:rPr lang="en-US" sz="1600" dirty="0"/>
                        <a:t> </a:t>
                      </a:r>
                      <a:r>
                        <a:rPr lang="en-US" sz="1600" dirty="0">
                          <a:latin typeface="Avva_Shenouda" panose="020B0500000000000000" pitchFamily="34" charset="0"/>
                        </a:rPr>
                        <a:t>a b e z</a:t>
                      </a:r>
                    </a:p>
                    <a:p>
                      <a:r>
                        <a:rPr lang="en-US" sz="1600" dirty="0">
                          <a:hlinkClick r:id="rId5" action="ppaction://hlinksldjump"/>
                        </a:rPr>
                        <a:t>2: Letters Similar to English (2)</a:t>
                      </a:r>
                      <a:r>
                        <a:rPr lang="en-US" sz="1600" dirty="0"/>
                        <a:t> </a:t>
                      </a:r>
                      <a:r>
                        <a:rPr lang="en-US" sz="1600" dirty="0">
                          <a:latin typeface="Avva_Shenouda" panose="020B0500000000000000" pitchFamily="34" charset="0"/>
                        </a:rPr>
                        <a:t>i k m n</a:t>
                      </a:r>
                    </a:p>
                    <a:p>
                      <a:r>
                        <a:rPr lang="en-US" sz="1600" dirty="0">
                          <a:hlinkClick r:id="rId6" action="ppaction://hlinksldjump"/>
                        </a:rPr>
                        <a:t>3: Letters Similar to English (3)</a:t>
                      </a:r>
                      <a:r>
                        <a:rPr lang="en-US" sz="1600" dirty="0"/>
                        <a:t> </a:t>
                      </a:r>
                      <a:r>
                        <a:rPr lang="en-US" sz="1600" dirty="0">
                          <a:latin typeface="Avva_Shenouda" panose="020B0500000000000000" pitchFamily="34" charset="0"/>
                        </a:rPr>
                        <a:t>o c t w</a:t>
                      </a:r>
                    </a:p>
                    <a:p>
                      <a:r>
                        <a:rPr lang="en-US" sz="1600" dirty="0">
                          <a:hlinkClick r:id="rId7" action="ppaction://hlinksldjump"/>
                        </a:rPr>
                        <a:t>4: Letters pronounced differently </a:t>
                      </a:r>
                      <a:r>
                        <a:rPr lang="en-US" sz="1600" dirty="0">
                          <a:latin typeface="Avva_Shenouda" panose="020B0500000000000000" pitchFamily="34" charset="0"/>
                        </a:rPr>
                        <a:t>3 x r</a:t>
                      </a:r>
                    </a:p>
                    <a:p>
                      <a:r>
                        <a:rPr lang="en-US" sz="1600" dirty="0">
                          <a:hlinkClick r:id="rId8" action="ppaction://hlinksldjump"/>
                        </a:rPr>
                        <a:t>5: Three New Coptic Letters (1)</a:t>
                      </a:r>
                      <a:r>
                        <a:rPr lang="en-US" sz="1600" dirty="0"/>
                        <a:t> </a:t>
                      </a:r>
                      <a:r>
                        <a:rPr lang="en-US" sz="1600" dirty="0">
                          <a:latin typeface="Avva_Shenouda" panose="020B0500000000000000" pitchFamily="34" charset="0"/>
                        </a:rPr>
                        <a:t>j d l</a:t>
                      </a:r>
                    </a:p>
                    <a:p>
                      <a:r>
                        <a:rPr lang="en-US" sz="1600" dirty="0">
                          <a:hlinkClick r:id="rId9" action="ppaction://hlinksldjump"/>
                        </a:rPr>
                        <a:t>6: Three New Coptic Letters (2)</a:t>
                      </a:r>
                      <a:r>
                        <a:rPr lang="en-US" sz="1600" dirty="0"/>
                        <a:t> </a:t>
                      </a:r>
                      <a:r>
                        <a:rPr lang="en-US" sz="1600" dirty="0">
                          <a:latin typeface="Avva_Shenouda" panose="020B0500000000000000" pitchFamily="34" charset="0"/>
                        </a:rPr>
                        <a:t>p h g</a:t>
                      </a:r>
                    </a:p>
                    <a:p>
                      <a:r>
                        <a:rPr lang="en-US" sz="1600" dirty="0">
                          <a:hlinkClick r:id="rId10" action="ppaction://hlinksldjump"/>
                        </a:rPr>
                        <a:t>7: Three New Coptic Letters (3)</a:t>
                      </a:r>
                      <a:r>
                        <a:rPr lang="en-US" sz="1600" dirty="0"/>
                        <a:t> </a:t>
                      </a:r>
                      <a:r>
                        <a:rPr lang="en-US" sz="1600" b="1" kern="1200" dirty="0">
                          <a:solidFill>
                            <a:schemeClr val="lt1"/>
                          </a:solidFill>
                          <a:effectLst/>
                          <a:latin typeface="Avva_Shenouda" panose="020B0500000000000000" pitchFamily="34" charset="0"/>
                          <a:ea typeface="+mn-ea"/>
                          <a:cs typeface="+mn-cs"/>
                        </a:rPr>
                        <a:t>2 0 f</a:t>
                      </a:r>
                      <a:endParaRPr lang="en-US" sz="1600" dirty="0">
                        <a:latin typeface="Avva_Shenouda" panose="020B0500000000000000" pitchFamily="34" charset="0"/>
                      </a:endParaRPr>
                    </a:p>
                    <a:p>
                      <a:r>
                        <a:rPr lang="en-US" sz="1600" dirty="0">
                          <a:hlinkClick r:id="rId11" action="ppaction://hlinksldjump"/>
                        </a:rPr>
                        <a:t>8: Three New Coptic Letters (4)</a:t>
                      </a:r>
                      <a:r>
                        <a:rPr lang="en-US" sz="1600" dirty="0"/>
                        <a:t> </a:t>
                      </a:r>
                      <a:r>
                        <a:rPr lang="en-US" sz="1600" b="1" kern="1200" dirty="0">
                          <a:solidFill>
                            <a:schemeClr val="lt1"/>
                          </a:solidFill>
                          <a:effectLst/>
                          <a:latin typeface="Avva_Shenouda" panose="020B0500000000000000" pitchFamily="34" charset="0"/>
                          <a:ea typeface="+mn-ea"/>
                          <a:cs typeface="+mn-cs"/>
                        </a:rPr>
                        <a:t>y 4 5</a:t>
                      </a:r>
                      <a:endParaRPr lang="en-US" sz="1600" dirty="0">
                        <a:latin typeface="Avva_Shenouda" panose="020B0500000000000000" pitchFamily="34" charset="0"/>
                      </a:endParaRPr>
                    </a:p>
                    <a:p>
                      <a:r>
                        <a:rPr lang="en-US" sz="1600" dirty="0">
                          <a:hlinkClick r:id="rId12" action="ppaction://hlinksldjump"/>
                        </a:rPr>
                        <a:t>9: Three New Coptic Letters (5)</a:t>
                      </a:r>
                      <a:r>
                        <a:rPr lang="en-US" sz="1600" dirty="0"/>
                        <a:t> </a:t>
                      </a:r>
                      <a:r>
                        <a:rPr lang="en-US" sz="1600" b="1" kern="1200" dirty="0">
                          <a:solidFill>
                            <a:schemeClr val="lt1"/>
                          </a:solidFill>
                          <a:effectLst/>
                          <a:latin typeface="Avva_Shenouda" panose="020B0500000000000000" pitchFamily="34" charset="0"/>
                          <a:ea typeface="+mn-ea"/>
                          <a:cs typeface="+mn-cs"/>
                        </a:rPr>
                        <a:t>6 7 v</a:t>
                      </a:r>
                      <a:endParaRPr lang="en-US" sz="1600" dirty="0">
                        <a:latin typeface="Avva_Shenouda" panose="020B0500000000000000" pitchFamily="34" charset="0"/>
                      </a:endParaRPr>
                    </a:p>
                    <a:p>
                      <a:r>
                        <a:rPr lang="en-US" sz="1600" dirty="0">
                          <a:hlinkClick r:id="rId13" action="ppaction://hlinksldjump"/>
                        </a:rPr>
                        <a:t>10: Last Two Coptic Letters </a:t>
                      </a:r>
                      <a:r>
                        <a:rPr lang="en-US" sz="1600" dirty="0"/>
                        <a:t> </a:t>
                      </a:r>
                      <a:r>
                        <a:rPr lang="en-US" sz="1600" b="1" kern="1200" dirty="0">
                          <a:solidFill>
                            <a:schemeClr val="lt1"/>
                          </a:solidFill>
                          <a:effectLst/>
                          <a:latin typeface="Avva_Shenouda" panose="020B0500000000000000" pitchFamily="34" charset="0"/>
                          <a:ea typeface="+mn-ea"/>
                          <a:cs typeface="+mn-cs"/>
                        </a:rPr>
                        <a:t>q s</a:t>
                      </a:r>
                      <a:endParaRPr lang="en-US" sz="1600" dirty="0">
                        <a:latin typeface="Avva_Shenouda"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14" action="ppaction://hlinksldjump"/>
                        </a:rPr>
                        <a:t>11: The Rule of the JINKIM </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effectLst>
                            <a:outerShdw blurRad="38100" dist="38100" dir="2700000" algn="tl">
                              <a:srgbClr val="336699"/>
                            </a:outerShdw>
                          </a:effectLst>
                          <a:hlinkClick r:id="rId15" action="ppaction://hlinksldjump"/>
                        </a:rPr>
                        <a:t>Coptic Alphabet</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16" action="ppaction://hlinksldjump"/>
                        </a:rPr>
                        <a:t>12: The Lord’s Prayer</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17" action="ppaction://hlinksldjump"/>
                        </a:rPr>
                        <a:t>13: The Coptic Numbers</a:t>
                      </a:r>
                      <a:endParaRPr lang="en-US" sz="1600" dirty="0"/>
                    </a:p>
                    <a:p>
                      <a:endParaRPr lang="en-US" sz="1600" dirty="0"/>
                    </a:p>
                  </a:txBody>
                  <a:tcPr marT="45724" marB="45724">
                    <a:solidFill>
                      <a:schemeClr val="accent5">
                        <a:lumMod val="75000"/>
                      </a:schemeClr>
                    </a:solidFill>
                  </a:tcPr>
                </a:tc>
                <a:tc>
                  <a:txBody>
                    <a:bodyPr/>
                    <a:lstStyle/>
                    <a:p>
                      <a:r>
                        <a:rPr lang="en-US" sz="1600" dirty="0">
                          <a:hlinkClick r:id="rId18" action="ppaction://hlinksldjump"/>
                        </a:rPr>
                        <a:t>14:</a:t>
                      </a:r>
                      <a:r>
                        <a:rPr lang="en-US" sz="1600" baseline="0" dirty="0">
                          <a:hlinkClick r:id="rId18" action="ppaction://hlinksldjump"/>
                        </a:rPr>
                        <a:t> Words for Common Conversation 1</a:t>
                      </a:r>
                      <a:endParaRPr lang="en-US"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19" action="ppaction://hlinksldjump"/>
                        </a:rPr>
                        <a:t>15:</a:t>
                      </a:r>
                      <a:r>
                        <a:rPr lang="en-US" sz="1600" baseline="0" dirty="0">
                          <a:hlinkClick r:id="rId19" action="ppaction://hlinksldjump"/>
                        </a:rPr>
                        <a:t> Words for Common Conversation 2</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0" action="ppaction://hlinksldjump"/>
                        </a:rPr>
                        <a:t>16:</a:t>
                      </a:r>
                      <a:r>
                        <a:rPr lang="en-US" sz="1600" baseline="0" dirty="0">
                          <a:hlinkClick r:id="rId20" action="ppaction://hlinksldjump"/>
                        </a:rPr>
                        <a:t> Articles</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1" action="ppaction://hlinksldjump"/>
                        </a:rPr>
                        <a:t>17:</a:t>
                      </a:r>
                      <a:r>
                        <a:rPr lang="en-US" sz="1600" baseline="0" dirty="0">
                          <a:hlinkClick r:id="rId21" action="ppaction://hlinksldjump"/>
                        </a:rPr>
                        <a:t> The Holy Bible</a:t>
                      </a:r>
                      <a:endParaRPr lang="en-US"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hlinkClick r:id="rId22" action="ppaction://hlinksldjump"/>
                        </a:rPr>
                        <a:t>18: </a:t>
                      </a:r>
                      <a:r>
                        <a:rPr lang="en-US" sz="1600" dirty="0">
                          <a:hlinkClick r:id="rId22" action="ppaction://hlinksldjump"/>
                        </a:rPr>
                        <a:t>The Preposition ‘of’</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effectLst>
                            <a:outerShdw blurRad="38100" dist="38100" dir="2700000" algn="tl">
                              <a:srgbClr val="336699"/>
                            </a:outerShdw>
                          </a:effectLst>
                          <a:hlinkClick r:id="rId23" action="ppaction://hlinksldjump"/>
                        </a:rPr>
                        <a:t>19: </a:t>
                      </a:r>
                      <a:r>
                        <a:rPr lang="en-US" sz="1600" dirty="0">
                          <a:hlinkClick r:id="rId23" action="ppaction://hlinksldjump"/>
                        </a:rPr>
                        <a:t>Abbreviations</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4" action="ppaction://hlinksldjump"/>
                        </a:rPr>
                        <a:t>20: Personal Pronouns and Verb ‘be’</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5" action="ppaction://hlinksldjump"/>
                        </a:rPr>
                        <a:t>21: Coptic Months</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6" action="ppaction://hlinksldjump"/>
                        </a:rPr>
                        <a:t>22: Plural Nouns that change form</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hlinkClick r:id="rId27" action="ppaction://hlinksldjump"/>
                        </a:rPr>
                        <a:t>23: Possessive Adjectives</a:t>
                      </a:r>
                      <a:endParaRPr lang="en-US" sz="1600" dirty="0"/>
                    </a:p>
                    <a:p>
                      <a:r>
                        <a:rPr lang="en-US" sz="1600" dirty="0">
                          <a:hlinkClick r:id="rId28" action="ppaction://hlinksldjump"/>
                        </a:rPr>
                        <a:t>24: The Church (1)</a:t>
                      </a:r>
                      <a:endParaRPr lang="en-US" sz="1600" dirty="0"/>
                    </a:p>
                    <a:p>
                      <a:r>
                        <a:rPr lang="en-US" sz="1600" dirty="0">
                          <a:hlinkClick r:id="rId29" action="ppaction://hlinksldjump"/>
                        </a:rPr>
                        <a:t>25: Church Feasts</a:t>
                      </a:r>
                      <a:endParaRPr lang="en-US" sz="1600" dirty="0"/>
                    </a:p>
                    <a:p>
                      <a:r>
                        <a:rPr lang="en-US" sz="1600" dirty="0">
                          <a:hlinkClick r:id="rId30" action="ppaction://hlinksldjump"/>
                        </a:rPr>
                        <a:t>26: Demonstrative Pronouns</a:t>
                      </a:r>
                      <a:endParaRPr lang="en-US" sz="1600" dirty="0"/>
                    </a:p>
                    <a:p>
                      <a:r>
                        <a:rPr lang="en-US" sz="1600" dirty="0">
                          <a:hlinkClick r:id="rId31" action="ppaction://hlinksldjump"/>
                        </a:rPr>
                        <a:t>27: The Church (2)</a:t>
                      </a:r>
                      <a:endParaRPr lang="en-US" sz="1600" dirty="0"/>
                    </a:p>
                    <a:p>
                      <a:r>
                        <a:rPr lang="en-US" sz="1600" dirty="0">
                          <a:hlinkClick r:id="rId32" action="ppaction://hlinksldjump"/>
                        </a:rPr>
                        <a:t>28: The Church (3)</a:t>
                      </a:r>
                      <a:br>
                        <a:rPr lang="en-US" sz="1600" dirty="0">
                          <a:hlinkClick r:id="rId32" action="ppaction://hlinksldjump"/>
                        </a:rPr>
                      </a:br>
                      <a:endParaRPr lang="en-US" sz="1600" dirty="0"/>
                    </a:p>
                  </a:txBody>
                  <a:tcPr marT="45724" marB="45724">
                    <a:solidFill>
                      <a:schemeClr val="accent5">
                        <a:lumMod val="75000"/>
                      </a:schemeClr>
                    </a:solid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2">
            <a:extLst>
              <a:ext uri="{FF2B5EF4-FFF2-40B4-BE49-F238E27FC236}">
                <a16:creationId xmlns:a16="http://schemas.microsoft.com/office/drawing/2014/main" id="{FEFB849A-F7CD-4EDC-B19F-0641002C6C90}"/>
              </a:ext>
            </a:extLst>
          </p:cNvPr>
          <p:cNvGraphicFramePr>
            <a:graphicFrameLocks/>
          </p:cNvGraphicFramePr>
          <p:nvPr>
            <p:extLst>
              <p:ext uri="{D42A27DB-BD31-4B8C-83A1-F6EECF244321}">
                <p14:modId xmlns:p14="http://schemas.microsoft.com/office/powerpoint/2010/main" val="945458771"/>
              </p:ext>
            </p:extLst>
          </p:nvPr>
        </p:nvGraphicFramePr>
        <p:xfrm>
          <a:off x="304800" y="1600200"/>
          <a:ext cx="8686800" cy="2975450"/>
        </p:xfrm>
        <a:graphic>
          <a:graphicData uri="http://schemas.openxmlformats.org/drawingml/2006/table">
            <a:tbl>
              <a:tblPr/>
              <a:tblGrid>
                <a:gridCol w="1737360">
                  <a:extLst>
                    <a:ext uri="{9D8B030D-6E8A-4147-A177-3AD203B41FA5}">
                      <a16:colId xmlns:a16="http://schemas.microsoft.com/office/drawing/2014/main" val="20000"/>
                    </a:ext>
                  </a:extLst>
                </a:gridCol>
                <a:gridCol w="138684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54" marB="456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54" marB="456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68">
                <a:tc>
                  <a:txBody>
                    <a:bodyPr/>
                    <a:lstStyle/>
                    <a:p>
                      <a:r>
                        <a:rPr lang="en-US" sz="4400" i="1">
                          <a:solidFill>
                            <a:schemeClr val="tx1"/>
                          </a:solidFill>
                          <a:effectLst/>
                          <a:latin typeface="Times New Roman"/>
                        </a:rPr>
                        <a:t>Zeta</a:t>
                      </a:r>
                      <a:r>
                        <a:rPr lang="en-US" sz="4400">
                          <a:solidFill>
                            <a:schemeClr val="tx1"/>
                          </a:solidFill>
                          <a:effectLst/>
                          <a:latin typeface="Times New Roman"/>
                        </a:rPr>
                        <a:t> </a:t>
                      </a:r>
                    </a:p>
                  </a:txBody>
                  <a:tcPr marL="9525" marR="9525" marT="9511" marB="9511"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a:solidFill>
                            <a:schemeClr val="tx1"/>
                          </a:solidFill>
                          <a:effectLst/>
                          <a:latin typeface="Avva_Shenouda"/>
                          <a:ea typeface="Times New Roman"/>
                        </a:rPr>
                        <a:t>Z z</a:t>
                      </a:r>
                      <a:endParaRPr lang="en-US" sz="4400">
                        <a:solidFill>
                          <a:schemeClr val="tx1"/>
                        </a:solidFill>
                        <a:effectLst/>
                        <a:latin typeface="Times New Roman"/>
                        <a:ea typeface="Times New Roman"/>
                      </a:endParaRP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Z </a:t>
                      </a:r>
                      <a:br>
                        <a:rPr lang="en-US" sz="4400" i="1" dirty="0">
                          <a:solidFill>
                            <a:schemeClr val="tx1"/>
                          </a:solidFill>
                          <a:effectLst/>
                          <a:latin typeface="Times New Roman"/>
                        </a:rPr>
                      </a:br>
                      <a:r>
                        <a:rPr lang="en-US" sz="4400" i="1" dirty="0">
                          <a:solidFill>
                            <a:schemeClr val="tx1"/>
                          </a:solidFill>
                          <a:effectLst/>
                          <a:latin typeface="Times New Roman"/>
                        </a:rPr>
                        <a:t>(as in </a:t>
                      </a:r>
                      <a:r>
                        <a:rPr lang="en-US" sz="4400" b="1" i="1" u="sng" dirty="0">
                          <a:solidFill>
                            <a:srgbClr val="FFFF00"/>
                          </a:solidFill>
                          <a:effectLst/>
                          <a:latin typeface="Times New Roman"/>
                        </a:rPr>
                        <a:t>Z</a:t>
                      </a:r>
                      <a:r>
                        <a:rPr lang="en-US" sz="4400" i="1" dirty="0">
                          <a:solidFill>
                            <a:schemeClr val="tx1"/>
                          </a:solidFill>
                          <a:effectLst/>
                          <a:latin typeface="Times New Roman"/>
                        </a:rPr>
                        <a:t>OO)</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i="1" dirty="0" err="1">
                          <a:solidFill>
                            <a:srgbClr val="FF0000"/>
                          </a:solidFill>
                          <a:effectLst/>
                          <a:latin typeface="Avva_Shenouda"/>
                          <a:ea typeface="Times New Roman"/>
                        </a:rPr>
                        <a:t>z</a:t>
                      </a:r>
                      <a:r>
                        <a:rPr lang="en-US" sz="4400" i="1" dirty="0" err="1">
                          <a:solidFill>
                            <a:schemeClr val="tx1"/>
                          </a:solidFill>
                          <a:effectLst/>
                          <a:latin typeface="Avva_Shenouda"/>
                          <a:ea typeface="Times New Roman"/>
                        </a:rPr>
                        <a:t>en</a:t>
                      </a:r>
                      <a:r>
                        <a:rPr lang="en-US" sz="4400" i="1" dirty="0" err="1">
                          <a:solidFill>
                            <a:srgbClr val="FF0000"/>
                          </a:solidFill>
                          <a:effectLst/>
                          <a:latin typeface="Avva_Shenouda"/>
                          <a:ea typeface="Times New Roman"/>
                        </a:rPr>
                        <a:t>z</a:t>
                      </a:r>
                      <a:r>
                        <a:rPr lang="en-US" sz="4400" i="1" dirty="0" err="1">
                          <a:solidFill>
                            <a:schemeClr val="tx1"/>
                          </a:solidFill>
                          <a:effectLst/>
                          <a:latin typeface="Avva_Shenouda"/>
                          <a:ea typeface="Times New Roman"/>
                        </a:rPr>
                        <a:t>en</a:t>
                      </a:r>
                      <a:r>
                        <a:rPr lang="en-US" sz="4400" i="1" dirty="0">
                          <a:solidFill>
                            <a:schemeClr val="tx1"/>
                          </a:solidFill>
                          <a:effectLst/>
                          <a:latin typeface="Avva_Shenouda"/>
                          <a:ea typeface="Times New Roman"/>
                        </a:rPr>
                        <a:t> </a:t>
                      </a:r>
                      <a:endParaRPr lang="en-US" sz="4400" dirty="0">
                        <a:solidFill>
                          <a:schemeClr val="tx1"/>
                        </a:solidFill>
                        <a:effectLst/>
                        <a:latin typeface="Times New Roman"/>
                        <a:ea typeface="Times New Roman"/>
                      </a:endParaRPr>
                    </a:p>
                    <a:p>
                      <a:r>
                        <a:rPr lang="en-US" sz="4400" i="0" dirty="0">
                          <a:solidFill>
                            <a:schemeClr val="tx1"/>
                          </a:solidFill>
                          <a:effectLst/>
                          <a:latin typeface="Times New Roman"/>
                        </a:rPr>
                        <a:t>(</a:t>
                      </a:r>
                      <a:r>
                        <a:rPr lang="en-US" sz="4400" i="0" dirty="0" err="1">
                          <a:solidFill>
                            <a:schemeClr val="tx1"/>
                          </a:solidFill>
                          <a:effectLst/>
                          <a:latin typeface="Times New Roman"/>
                        </a:rPr>
                        <a:t>zen-zen</a:t>
                      </a:r>
                      <a:r>
                        <a:rPr lang="en-US" sz="4400" i="0" dirty="0">
                          <a:solidFill>
                            <a:schemeClr val="tx1"/>
                          </a:solidFill>
                          <a:effectLst/>
                          <a:latin typeface="Times New Roman"/>
                        </a:rPr>
                        <a:t> = lizard)</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54" marB="456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9238" name="Rectangle 2">
            <a:extLst>
              <a:ext uri="{FF2B5EF4-FFF2-40B4-BE49-F238E27FC236}">
                <a16:creationId xmlns:a16="http://schemas.microsoft.com/office/drawing/2014/main" id="{8288A6B5-2303-42E5-9696-4D7DBED4B96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9239" name="Object 2">
            <a:extLst>
              <a:ext uri="{FF2B5EF4-FFF2-40B4-BE49-F238E27FC236}">
                <a16:creationId xmlns:a16="http://schemas.microsoft.com/office/drawing/2014/main" id="{74957457-228B-44EC-9EAB-7F73D07732B1}"/>
              </a:ext>
            </a:extLst>
          </p:cNvPr>
          <p:cNvGraphicFramePr>
            <a:graphicFrameLocks noChangeAspect="1"/>
          </p:cNvGraphicFramePr>
          <p:nvPr/>
        </p:nvGraphicFramePr>
        <p:xfrm>
          <a:off x="7391400" y="2819400"/>
          <a:ext cx="1328738" cy="1676400"/>
        </p:xfrm>
        <a:graphic>
          <a:graphicData uri="http://schemas.openxmlformats.org/presentationml/2006/ole">
            <mc:AlternateContent xmlns:mc="http://schemas.openxmlformats.org/markup-compatibility/2006">
              <mc:Choice xmlns:v="urn:schemas-microsoft-com:vml" Requires="v">
                <p:oleObj spid="_x0000_s9459" name="Bitmap Image" r:id="rId3" imgW="1009918" imgH="1314381" progId="Paint.Picture">
                  <p:embed/>
                </p:oleObj>
              </mc:Choice>
              <mc:Fallback>
                <p:oleObj name="Bitmap Image" r:id="rId3" imgW="1009918" imgH="1314381"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2819400"/>
                        <a:ext cx="13287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2" descr="Free Lizard Cliparts, Download Free Clip Art, Free Clip Art on Clipart  Library">
            <a:extLst>
              <a:ext uri="{FF2B5EF4-FFF2-40B4-BE49-F238E27FC236}">
                <a16:creationId xmlns:a16="http://schemas.microsoft.com/office/drawing/2014/main" id="{FEF14FB2-1620-4130-A500-F6F639C9E2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3150" y="4574284"/>
            <a:ext cx="4457700" cy="2228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71" name="Group 39">
            <a:extLst>
              <a:ext uri="{FF2B5EF4-FFF2-40B4-BE49-F238E27FC236}">
                <a16:creationId xmlns:a16="http://schemas.microsoft.com/office/drawing/2014/main" id="{AA35125F-4D6C-4D05-880D-2F52D543E592}"/>
              </a:ext>
            </a:extLst>
          </p:cNvPr>
          <p:cNvGraphicFramePr>
            <a:graphicFrameLocks noGrp="1"/>
          </p:cNvGraphicFramePr>
          <p:nvPr>
            <p:ph/>
            <p:extLst>
              <p:ext uri="{D42A27DB-BD31-4B8C-83A1-F6EECF244321}">
                <p14:modId xmlns:p14="http://schemas.microsoft.com/office/powerpoint/2010/main" val="4012756139"/>
              </p:ext>
            </p:extLst>
          </p:nvPr>
        </p:nvGraphicFramePr>
        <p:xfrm>
          <a:off x="457200" y="274638"/>
          <a:ext cx="8382001" cy="3306762"/>
        </p:xfrm>
        <a:graphic>
          <a:graphicData uri="http://schemas.openxmlformats.org/drawingml/2006/table">
            <a:tbl>
              <a:tblPr/>
              <a:tblGrid>
                <a:gridCol w="2561167">
                  <a:extLst>
                    <a:ext uri="{9D8B030D-6E8A-4147-A177-3AD203B41FA5}">
                      <a16:colId xmlns:a16="http://schemas.microsoft.com/office/drawing/2014/main" val="20000"/>
                    </a:ext>
                  </a:extLst>
                </a:gridCol>
                <a:gridCol w="2687285">
                  <a:extLst>
                    <a:ext uri="{9D8B030D-6E8A-4147-A177-3AD203B41FA5}">
                      <a16:colId xmlns:a16="http://schemas.microsoft.com/office/drawing/2014/main" val="20001"/>
                    </a:ext>
                  </a:extLst>
                </a:gridCol>
                <a:gridCol w="3133549">
                  <a:extLst>
                    <a:ext uri="{9D8B030D-6E8A-4147-A177-3AD203B41FA5}">
                      <a16:colId xmlns:a16="http://schemas.microsoft.com/office/drawing/2014/main" val="20002"/>
                    </a:ext>
                  </a:extLst>
                </a:gridCol>
              </a:tblGrid>
              <a:tr h="33067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`T</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ra</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peza</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Table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dirty="0">
                          <a:ln>
                            <a:noFill/>
                          </a:ln>
                          <a:solidFill>
                            <a:schemeClr val="tx1"/>
                          </a:solidFill>
                          <a:effectLst/>
                          <a:latin typeface="Times New Roman" pitchFamily="18" charset="0"/>
                          <a:cs typeface="Times New Roman" pitchFamily="18" charset="0"/>
                        </a:rPr>
                        <a:t>(Arabic: </a:t>
                      </a:r>
                      <a:r>
                        <a:rPr kumimoji="0" lang="en-US" sz="3000" b="0" i="0" u="none" strike="noStrike" cap="none" normalizeH="0" baseline="0" dirty="0" err="1">
                          <a:ln>
                            <a:noFill/>
                          </a:ln>
                          <a:solidFill>
                            <a:schemeClr val="tx1"/>
                          </a:solidFill>
                          <a:effectLst/>
                          <a:latin typeface="Times New Roman" pitchFamily="18" charset="0"/>
                          <a:cs typeface="Times New Roman" pitchFamily="18" charset="0"/>
                        </a:rPr>
                        <a:t>Tarabeza</a:t>
                      </a:r>
                      <a:r>
                        <a:rPr kumimoji="0" lang="en-US" sz="3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3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4">
            <a:extLst>
              <a:ext uri="{FF2B5EF4-FFF2-40B4-BE49-F238E27FC236}">
                <a16:creationId xmlns:a16="http://schemas.microsoft.com/office/drawing/2014/main" id="{37B317BA-4E40-433E-982C-7DC951D259F1}"/>
              </a:ext>
            </a:extLst>
          </p:cNvPr>
          <p:cNvSpPr>
            <a:spLocks noChangeArrowheads="1"/>
          </p:cNvSpPr>
          <p:nvPr/>
        </p:nvSpPr>
        <p:spPr bwMode="auto">
          <a:xfrm>
            <a:off x="2895600" y="457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Et-</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ra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pe-za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95244" name="Picture 12" descr="Image result for Table">
            <a:extLst>
              <a:ext uri="{FF2B5EF4-FFF2-40B4-BE49-F238E27FC236}">
                <a16:creationId xmlns:a16="http://schemas.microsoft.com/office/drawing/2014/main" id="{05A3D5E1-7554-4077-A2FE-42FEE8E7B0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581400"/>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17" name="Group 37">
            <a:extLst>
              <a:ext uri="{FF2B5EF4-FFF2-40B4-BE49-F238E27FC236}">
                <a16:creationId xmlns:a16="http://schemas.microsoft.com/office/drawing/2014/main" id="{ACB192F0-B597-438D-AD04-AAF911FAF07F}"/>
              </a:ext>
            </a:extLst>
          </p:cNvPr>
          <p:cNvGraphicFramePr>
            <a:graphicFrameLocks noGrp="1"/>
          </p:cNvGraphicFramePr>
          <p:nvPr>
            <p:ph/>
            <p:extLst>
              <p:ext uri="{D42A27DB-BD31-4B8C-83A1-F6EECF244321}">
                <p14:modId xmlns:p14="http://schemas.microsoft.com/office/powerpoint/2010/main" val="82148703"/>
              </p:ext>
            </p:extLst>
          </p:nvPr>
        </p:nvGraphicFramePr>
        <p:xfrm>
          <a:off x="457200" y="274638"/>
          <a:ext cx="8229600" cy="3813175"/>
        </p:xfrm>
        <a:graphic>
          <a:graphicData uri="http://schemas.openxmlformats.org/drawingml/2006/table">
            <a:tbl>
              <a:tblPr/>
              <a:tblGrid>
                <a:gridCol w="2133600">
                  <a:extLst>
                    <a:ext uri="{9D8B030D-6E8A-4147-A177-3AD203B41FA5}">
                      <a16:colId xmlns:a16="http://schemas.microsoft.com/office/drawing/2014/main" val="20000"/>
                    </a:ext>
                  </a:extLst>
                </a:gridCol>
                <a:gridCol w="30194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3813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Abba Ha</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did</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St. </a:t>
                      </a:r>
                      <a:br>
                        <a:rPr kumimoji="0" lang="en-US" sz="4000" b="0" i="0" u="none" strike="noStrike" cap="none" normalizeH="0" baseline="0" dirty="0">
                          <a:ln>
                            <a:noFill/>
                          </a:ln>
                          <a:solidFill>
                            <a:schemeClr val="tx1"/>
                          </a:solidFill>
                          <a:effectLst/>
                          <a:latin typeface="Times New Roman" pitchFamily="18" charset="0"/>
                          <a:cs typeface="Times New Roman" pitchFamily="18" charset="0"/>
                        </a:rPr>
                      </a:br>
                      <a:r>
                        <a:rPr kumimoji="0" lang="en-US" sz="4000" b="0" i="0" u="none" strike="noStrike" cap="none" normalizeH="0" baseline="0" dirty="0">
                          <a:ln>
                            <a:noFill/>
                          </a:ln>
                          <a:solidFill>
                            <a:schemeClr val="tx1"/>
                          </a:solidFill>
                          <a:effectLst/>
                          <a:latin typeface="Times New Roman" pitchFamily="18" charset="0"/>
                          <a:cs typeface="Times New Roman" pitchFamily="18" charset="0"/>
                        </a:rPr>
                        <a:t>Ava Hadid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Rectangle 4">
            <a:extLst>
              <a:ext uri="{FF2B5EF4-FFF2-40B4-BE49-F238E27FC236}">
                <a16:creationId xmlns:a16="http://schemas.microsoft.com/office/drawing/2014/main" id="{17A1C1C6-F25F-4074-9AD8-95A1D9BFB00C}"/>
              </a:ext>
            </a:extLst>
          </p:cNvPr>
          <p:cNvSpPr>
            <a:spLocks noChangeArrowheads="1"/>
          </p:cNvSpPr>
          <p:nvPr/>
        </p:nvSpPr>
        <p:spPr bwMode="auto">
          <a:xfrm>
            <a:off x="2590800" y="914400"/>
            <a:ext cx="2867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Ava Ha-deed </a:t>
            </a:r>
            <a:endParaRPr lang="en-US" altLang="en-US" sz="4000" i="1" dirty="0">
              <a:solidFill>
                <a:schemeClr val="bg1">
                  <a:lumMod val="65000"/>
                  <a:lumOff val="35000"/>
                </a:schemeClr>
              </a:solidFill>
            </a:endParaRPr>
          </a:p>
        </p:txBody>
      </p:sp>
      <p:pic>
        <p:nvPicPr>
          <p:cNvPr id="96267" name="Picture 11" descr="Image result for â«Ø§ÙØ¨Ø§ Ø­Ø¯ÙØ¯â¬â">
            <a:extLst>
              <a:ext uri="{FF2B5EF4-FFF2-40B4-BE49-F238E27FC236}">
                <a16:creationId xmlns:a16="http://schemas.microsoft.com/office/drawing/2014/main" id="{F0F84B41-ECE9-4485-9DB7-5630C1D73C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581400"/>
            <a:ext cx="2562225"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831" name="Group 55">
            <a:extLst>
              <a:ext uri="{FF2B5EF4-FFF2-40B4-BE49-F238E27FC236}">
                <a16:creationId xmlns:a16="http://schemas.microsoft.com/office/drawing/2014/main" id="{A8B0EA1F-C243-4239-B2A3-CF229E53CAE7}"/>
              </a:ext>
            </a:extLst>
          </p:cNvPr>
          <p:cNvGraphicFramePr>
            <a:graphicFrameLocks noGrp="1"/>
          </p:cNvGraphicFramePr>
          <p:nvPr>
            <p:ph/>
          </p:nvPr>
        </p:nvGraphicFramePr>
        <p:xfrm>
          <a:off x="457200" y="1066800"/>
          <a:ext cx="8229600" cy="1489075"/>
        </p:xfrm>
        <a:graphic>
          <a:graphicData uri="http://schemas.openxmlformats.org/drawingml/2006/table">
            <a:tbl>
              <a:tblPr/>
              <a:tblGrid>
                <a:gridCol w="2362200">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1489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Apa</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 </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Kir</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St. </a:t>
                      </a:r>
                      <a:r>
                        <a:rPr kumimoji="0" lang="en-US" sz="4000" b="0" i="0" u="none" strike="noStrike" cap="none" normalizeH="0" baseline="0" dirty="0" err="1">
                          <a:ln>
                            <a:noFill/>
                          </a:ln>
                          <a:solidFill>
                            <a:schemeClr val="tx1"/>
                          </a:solidFill>
                          <a:effectLst/>
                          <a:latin typeface="Times New Roman" pitchFamily="18" charset="0"/>
                          <a:cs typeface="Times New Roman" pitchFamily="18" charset="0"/>
                        </a:rPr>
                        <a:t>Apakir</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Rectangle 4">
            <a:extLst>
              <a:ext uri="{FF2B5EF4-FFF2-40B4-BE49-F238E27FC236}">
                <a16:creationId xmlns:a16="http://schemas.microsoft.com/office/drawing/2014/main" id="{BB86A128-0BE1-4EC2-AC98-48380268FB8B}"/>
              </a:ext>
            </a:extLst>
          </p:cNvPr>
          <p:cNvSpPr>
            <a:spLocks noChangeArrowheads="1"/>
          </p:cNvSpPr>
          <p:nvPr/>
        </p:nvSpPr>
        <p:spPr bwMode="auto">
          <a:xfrm>
            <a:off x="3025775" y="3048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Apa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Kir</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97289" name="Picture 9" descr="Image result for St. Apakir">
            <a:extLst>
              <a:ext uri="{FF2B5EF4-FFF2-40B4-BE49-F238E27FC236}">
                <a16:creationId xmlns:a16="http://schemas.microsoft.com/office/drawing/2014/main" id="{605F61FD-315A-46CA-A235-9EBF31915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0038" y="2667000"/>
            <a:ext cx="28575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84" name="Group 16">
            <a:extLst>
              <a:ext uri="{FF2B5EF4-FFF2-40B4-BE49-F238E27FC236}">
                <a16:creationId xmlns:a16="http://schemas.microsoft.com/office/drawing/2014/main" id="{9860FE44-E950-4A6D-B851-A5D36A0115D0}"/>
              </a:ext>
            </a:extLst>
          </p:cNvPr>
          <p:cNvGraphicFramePr>
            <a:graphicFrameLocks noGrp="1"/>
          </p:cNvGraphicFramePr>
          <p:nvPr>
            <p:ph/>
            <p:extLst>
              <p:ext uri="{D42A27DB-BD31-4B8C-83A1-F6EECF244321}">
                <p14:modId xmlns:p14="http://schemas.microsoft.com/office/powerpoint/2010/main" val="3484762091"/>
              </p:ext>
            </p:extLst>
          </p:nvPr>
        </p:nvGraphicFramePr>
        <p:xfrm>
          <a:off x="457200" y="1066800"/>
          <a:ext cx="8229600" cy="3140075"/>
        </p:xfrm>
        <a:graphic>
          <a:graphicData uri="http://schemas.openxmlformats.org/drawingml/2006/table">
            <a:tbl>
              <a:tblPr/>
              <a:tblGrid>
                <a:gridCol w="2076450">
                  <a:extLst>
                    <a:ext uri="{9D8B030D-6E8A-4147-A177-3AD203B41FA5}">
                      <a16:colId xmlns:a16="http://schemas.microsoft.com/office/drawing/2014/main" val="20000"/>
                    </a:ext>
                  </a:extLst>
                </a:gridCol>
                <a:gridCol w="307657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3140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Agpia</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marT="45729" marB="45729" anchor="ctr" horzOverflow="overflow">
                    <a:lnL cap="flat">
                      <a:noFill/>
                    </a:lnL>
                    <a:lnR w="12700" cap="flat" cmpd="sng" algn="ctr">
                      <a:solidFill>
                        <a:schemeClr val="tx1"/>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marT="45729" marB="457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rial" pitchFamily="34" charset="0"/>
                          <a:cs typeface="Times New Roman" pitchFamily="18" charset="0"/>
                        </a:rPr>
                        <a:t>The book of the Hours (</a:t>
                      </a:r>
                      <a:r>
                        <a:rPr kumimoji="0" lang="en-US" sz="4000" b="0" i="0" u="none" strike="noStrike" cap="none" normalizeH="0" baseline="0" dirty="0" err="1">
                          <a:ln>
                            <a:noFill/>
                          </a:ln>
                          <a:solidFill>
                            <a:schemeClr val="tx1"/>
                          </a:solidFill>
                          <a:effectLst/>
                          <a:latin typeface="Arial" pitchFamily="34" charset="0"/>
                          <a:cs typeface="Times New Roman" pitchFamily="18" charset="0"/>
                        </a:rPr>
                        <a:t>Agpia</a:t>
                      </a:r>
                      <a:r>
                        <a:rPr kumimoji="0" lang="en-US" sz="4000" b="0" i="0" u="none" strike="noStrike" cap="none" normalizeH="0" baseline="0" dirty="0">
                          <a:ln>
                            <a:noFill/>
                          </a:ln>
                          <a:solidFill>
                            <a:schemeClr val="tx1"/>
                          </a:solidFill>
                          <a:effectLst/>
                          <a:latin typeface="Arial" pitchFamily="34" charset="0"/>
                          <a:cs typeface="Times New Roman" pitchFamily="18" charset="0"/>
                        </a:rPr>
                        <a:t>) </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marT="45729" marB="45729" anchor="ctr" horzOverflow="overflow">
                    <a:lnL w="12700" cap="flat" cmpd="sng" algn="ctr">
                      <a:solidFill>
                        <a:schemeClr val="tx1"/>
                      </a:solidFill>
                      <a:prstDash val="solid"/>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98312" name="Picture 17">
            <a:extLst>
              <a:ext uri="{FF2B5EF4-FFF2-40B4-BE49-F238E27FC236}">
                <a16:creationId xmlns:a16="http://schemas.microsoft.com/office/drawing/2014/main" id="{47F285AE-9D60-45FB-8490-BA182E6EE2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962400"/>
            <a:ext cx="1928813"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a:extLst>
              <a:ext uri="{FF2B5EF4-FFF2-40B4-BE49-F238E27FC236}">
                <a16:creationId xmlns:a16="http://schemas.microsoft.com/office/drawing/2014/main" id="{D96C83F9-CDE3-4AB8-B88D-C3AD167B43DB}"/>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Ag-pia </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D4D2B6A-E325-4EC4-B03B-1AB826FB8392}"/>
              </a:ext>
            </a:extLst>
          </p:cNvPr>
          <p:cNvSpPr>
            <a:spLocks noGrp="1"/>
          </p:cNvSpPr>
          <p:nvPr>
            <p:ph type="title"/>
          </p:nvPr>
        </p:nvSpPr>
        <p:spPr>
          <a:xfrm>
            <a:off x="381000" y="0"/>
            <a:ext cx="8382000" cy="487939"/>
          </a:xfrm>
        </p:spPr>
        <p:txBody>
          <a:bodyPr/>
          <a:lstStyle/>
          <a:p>
            <a:r>
              <a:rPr lang="en-US" altLang="en-US" sz="3200" dirty="0"/>
              <a:t>Let’s Read More Words</a:t>
            </a:r>
          </a:p>
        </p:txBody>
      </p:sp>
      <p:graphicFrame>
        <p:nvGraphicFramePr>
          <p:cNvPr id="3" name="Table 2">
            <a:extLst>
              <a:ext uri="{FF2B5EF4-FFF2-40B4-BE49-F238E27FC236}">
                <a16:creationId xmlns:a16="http://schemas.microsoft.com/office/drawing/2014/main" id="{6A39BB70-2506-4FCF-959A-87F83DA9BF1A}"/>
              </a:ext>
            </a:extLst>
          </p:cNvPr>
          <p:cNvGraphicFramePr>
            <a:graphicFrameLocks noGrp="1"/>
          </p:cNvGraphicFramePr>
          <p:nvPr>
            <p:extLst>
              <p:ext uri="{D42A27DB-BD31-4B8C-83A1-F6EECF244321}">
                <p14:modId xmlns:p14="http://schemas.microsoft.com/office/powerpoint/2010/main" val="4127033577"/>
              </p:ext>
            </p:extLst>
          </p:nvPr>
        </p:nvGraphicFramePr>
        <p:xfrm>
          <a:off x="284195" y="459755"/>
          <a:ext cx="4226701" cy="1828800"/>
        </p:xfrm>
        <a:graphic>
          <a:graphicData uri="http://schemas.openxmlformats.org/drawingml/2006/table">
            <a:tbl>
              <a:tblPr>
                <a:tableStyleId>{5C22544A-7EE6-4342-B048-85BDC9FD1C3A}</a:tableStyleId>
              </a:tblPr>
              <a:tblGrid>
                <a:gridCol w="2230405">
                  <a:extLst>
                    <a:ext uri="{9D8B030D-6E8A-4147-A177-3AD203B41FA5}">
                      <a16:colId xmlns:a16="http://schemas.microsoft.com/office/drawing/2014/main" val="890320252"/>
                    </a:ext>
                  </a:extLst>
                </a:gridCol>
                <a:gridCol w="1996296">
                  <a:extLst>
                    <a:ext uri="{9D8B030D-6E8A-4147-A177-3AD203B41FA5}">
                      <a16:colId xmlns:a16="http://schemas.microsoft.com/office/drawing/2014/main" val="4271015768"/>
                    </a:ext>
                  </a:extLst>
                </a:gridCol>
              </a:tblGrid>
              <a:tr h="372850">
                <a:tc>
                  <a:txBody>
                    <a:bodyPr/>
                    <a:lstStyle/>
                    <a:p>
                      <a:pPr marL="0" marR="0">
                        <a:spcBef>
                          <a:spcPts val="0"/>
                        </a:spcBef>
                        <a:spcAft>
                          <a:spcPts val="0"/>
                        </a:spcAft>
                      </a:pPr>
                      <a:r>
                        <a:rPr lang="en-US" sz="4000" dirty="0" err="1">
                          <a:effectLst/>
                          <a:latin typeface="Avva_Shenouda" panose="020B0500000000000000" pitchFamily="34" charset="0"/>
                        </a:rPr>
                        <a:t>Ic</a:t>
                      </a:r>
                      <a:r>
                        <a:rPr lang="en-US" altLang="en-US" sz="4000" dirty="0">
                          <a:solidFill>
                            <a:srgbClr val="FF0000"/>
                          </a:solidFill>
                        </a:rPr>
                        <a:t>/</a:t>
                      </a:r>
                      <a:r>
                        <a:rPr lang="en-US" sz="4000" dirty="0">
                          <a:effectLst/>
                          <a:latin typeface="Avva_Shenouda" panose="020B0500000000000000" pitchFamily="34" charset="0"/>
                        </a:rPr>
                        <a:t>ra</a:t>
                      </a:r>
                      <a:r>
                        <a:rPr lang="en-US" altLang="en-US" sz="4000" dirty="0">
                          <a:solidFill>
                            <a:srgbClr val="FF0000"/>
                          </a:solidFill>
                        </a:rPr>
                        <a:t>/</a:t>
                      </a:r>
                      <a:r>
                        <a:rPr lang="en-US" sz="4000" dirty="0">
                          <a:effectLst/>
                          <a:latin typeface="Avva_Shenouda" panose="020B0500000000000000" pitchFamily="34" charset="0"/>
                        </a:rPr>
                        <a:t>3l</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Israel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159102484"/>
                  </a:ext>
                </a:extLst>
              </a:tr>
              <a:tr h="372850">
                <a:tc>
                  <a:txBody>
                    <a:bodyPr/>
                    <a:lstStyle/>
                    <a:p>
                      <a:pPr marL="0" marR="0">
                        <a:spcBef>
                          <a:spcPts val="0"/>
                        </a:spcBef>
                        <a:spcAft>
                          <a:spcPts val="0"/>
                        </a:spcAft>
                      </a:pPr>
                      <a:r>
                        <a:rPr lang="en-US" sz="4000" dirty="0" err="1">
                          <a:effectLst/>
                          <a:latin typeface="Avva_Shenouda" panose="020B0500000000000000" pitchFamily="34" charset="0"/>
                        </a:rPr>
                        <a:t>Agp</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Hour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910431233"/>
                  </a:ext>
                </a:extLst>
              </a:tr>
              <a:tr h="372850">
                <a:tc>
                  <a:txBody>
                    <a:bodyPr/>
                    <a:lstStyle/>
                    <a:p>
                      <a:pPr marL="0" marR="0">
                        <a:spcBef>
                          <a:spcPts val="0"/>
                        </a:spcBef>
                        <a:spcAft>
                          <a:spcPts val="0"/>
                        </a:spcAft>
                      </a:pPr>
                      <a:r>
                        <a:rPr lang="en-US" sz="4000" dirty="0" err="1">
                          <a:effectLst/>
                          <a:latin typeface="Avva_Shenouda" panose="020B0500000000000000" pitchFamily="34" charset="0"/>
                        </a:rPr>
                        <a:t>Kor</a:t>
                      </a:r>
                      <a:r>
                        <a:rPr lang="en-US" altLang="en-US" sz="4000" dirty="0">
                          <a:solidFill>
                            <a:srgbClr val="FF0000"/>
                          </a:solidFill>
                        </a:rPr>
                        <a:t>/</a:t>
                      </a:r>
                      <a:r>
                        <a:rPr lang="en-US" sz="4000" dirty="0">
                          <a:effectLst/>
                          <a:latin typeface="Avva_Shenouda" panose="020B0500000000000000" pitchFamily="34" charset="0"/>
                        </a:rPr>
                        <a:t>ban</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Holy Bread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416632274"/>
                  </a:ext>
                </a:extLst>
              </a:tr>
            </a:tbl>
          </a:graphicData>
        </a:graphic>
      </p:graphicFrame>
      <p:graphicFrame>
        <p:nvGraphicFramePr>
          <p:cNvPr id="9" name="Table 8">
            <a:extLst>
              <a:ext uri="{FF2B5EF4-FFF2-40B4-BE49-F238E27FC236}">
                <a16:creationId xmlns:a16="http://schemas.microsoft.com/office/drawing/2014/main" id="{1FC05AAD-8957-4D41-A776-C2DACB403FDF}"/>
              </a:ext>
            </a:extLst>
          </p:cNvPr>
          <p:cNvGraphicFramePr>
            <a:graphicFrameLocks noGrp="1"/>
          </p:cNvGraphicFramePr>
          <p:nvPr>
            <p:extLst>
              <p:ext uri="{D42A27DB-BD31-4B8C-83A1-F6EECF244321}">
                <p14:modId xmlns:p14="http://schemas.microsoft.com/office/powerpoint/2010/main" val="873990935"/>
              </p:ext>
            </p:extLst>
          </p:nvPr>
        </p:nvGraphicFramePr>
        <p:xfrm>
          <a:off x="284193" y="4089171"/>
          <a:ext cx="4226701" cy="1950720"/>
        </p:xfrm>
        <a:graphic>
          <a:graphicData uri="http://schemas.openxmlformats.org/drawingml/2006/table">
            <a:tbl>
              <a:tblPr>
                <a:tableStyleId>{5C22544A-7EE6-4342-B048-85BDC9FD1C3A}</a:tableStyleId>
              </a:tblPr>
              <a:tblGrid>
                <a:gridCol w="2230407">
                  <a:extLst>
                    <a:ext uri="{9D8B030D-6E8A-4147-A177-3AD203B41FA5}">
                      <a16:colId xmlns:a16="http://schemas.microsoft.com/office/drawing/2014/main" val="4258040951"/>
                    </a:ext>
                  </a:extLst>
                </a:gridCol>
                <a:gridCol w="1996294">
                  <a:extLst>
                    <a:ext uri="{9D8B030D-6E8A-4147-A177-3AD203B41FA5}">
                      <a16:colId xmlns:a16="http://schemas.microsoft.com/office/drawing/2014/main" val="1328436091"/>
                    </a:ext>
                  </a:extLst>
                </a:gridCol>
              </a:tblGrid>
              <a:tr h="372850">
                <a:tc>
                  <a:txBody>
                    <a:bodyPr/>
                    <a:lstStyle/>
                    <a:p>
                      <a:pPr marL="0" marR="0">
                        <a:spcBef>
                          <a:spcPts val="0"/>
                        </a:spcBef>
                        <a:spcAft>
                          <a:spcPts val="0"/>
                        </a:spcAft>
                      </a:pPr>
                      <a:r>
                        <a:rPr lang="en-US" sz="4800" dirty="0">
                          <a:effectLst/>
                          <a:latin typeface="Avva_Shenouda" panose="020B0500000000000000" pitchFamily="34" charset="0"/>
                        </a:rPr>
                        <a:t>Pi</a:t>
                      </a:r>
                      <a:r>
                        <a:rPr lang="en-US" altLang="en-US" sz="4800" dirty="0">
                          <a:solidFill>
                            <a:srgbClr val="FF0000"/>
                          </a:solidFill>
                        </a:rPr>
                        <a:t>/</a:t>
                      </a:r>
                      <a:r>
                        <a:rPr lang="en-US" sz="4800" dirty="0">
                          <a:effectLst/>
                          <a:latin typeface="Avva_Shenouda" panose="020B0500000000000000" pitchFamily="34" charset="0"/>
                        </a:rPr>
                        <a:t>`</a:t>
                      </a:r>
                      <a:r>
                        <a:rPr lang="en-US" sz="4800" dirty="0" err="1">
                          <a:effectLst/>
                          <a:latin typeface="Avva_Shenouda" panose="020B0500000000000000" pitchFamily="34" charset="0"/>
                        </a:rPr>
                        <a:t>hmot</a:t>
                      </a:r>
                      <a:r>
                        <a:rPr lang="en-US" sz="4800" dirty="0">
                          <a:effectLst/>
                          <a:latin typeface="Avva_Shenouda" panose="020B0500000000000000" pitchFamily="34" charset="0"/>
                        </a:rPr>
                        <a:t> </a:t>
                      </a:r>
                      <a:r>
                        <a:rPr lang="en-US" sz="3600" dirty="0">
                          <a:effectLst/>
                          <a:latin typeface="Avva_Shenouda" panose="020B0500000000000000" pitchFamily="34" charset="0"/>
                        </a:rPr>
                        <a:t> </a:t>
                      </a:r>
                      <a:endParaRPr lang="en-US" sz="36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The grace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405903847"/>
                  </a:ext>
                </a:extLst>
              </a:tr>
              <a:tr h="372850">
                <a:tc>
                  <a:txBody>
                    <a:bodyPr/>
                    <a:lstStyle/>
                    <a:p>
                      <a:pPr marL="0" marR="0">
                        <a:spcBef>
                          <a:spcPts val="0"/>
                        </a:spcBef>
                        <a:spcAft>
                          <a:spcPts val="0"/>
                        </a:spcAft>
                      </a:pPr>
                      <a:r>
                        <a:rPr lang="en-US" sz="4000" dirty="0">
                          <a:effectLst/>
                          <a:latin typeface="Avva_Shenouda" panose="020B0500000000000000" pitchFamily="34" charset="0"/>
                        </a:rPr>
                        <a:t>Han</a:t>
                      </a:r>
                      <a:r>
                        <a:rPr lang="en-US" altLang="en-US" sz="4000" dirty="0">
                          <a:solidFill>
                            <a:srgbClr val="FF0000"/>
                          </a:solidFill>
                        </a:rPr>
                        <a:t>/</a:t>
                      </a:r>
                      <a:r>
                        <a:rPr lang="en-US" sz="4000" dirty="0">
                          <a:effectLst/>
                          <a:latin typeface="Avva_Shenouda" panose="020B0500000000000000" pitchFamily="34" charset="0"/>
                        </a:rPr>
                        <a:t>m32 </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Many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902815185"/>
                  </a:ext>
                </a:extLst>
              </a:tr>
              <a:tr h="372850">
                <a:tc>
                  <a:txBody>
                    <a:bodyPr/>
                    <a:lstStyle/>
                    <a:p>
                      <a:pPr marL="0" marR="0">
                        <a:spcBef>
                          <a:spcPts val="0"/>
                        </a:spcBef>
                        <a:spcAft>
                          <a:spcPts val="0"/>
                        </a:spcAft>
                      </a:pPr>
                      <a:r>
                        <a:rPr lang="en-US" sz="4000" dirty="0">
                          <a:effectLst/>
                          <a:latin typeface="Avva_Shenouda" panose="020B0500000000000000" pitchFamily="34" charset="0"/>
                        </a:rPr>
                        <a:t>Papa</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Pope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77570972"/>
                  </a:ext>
                </a:extLst>
              </a:tr>
            </a:tbl>
          </a:graphicData>
        </a:graphic>
      </p:graphicFrame>
      <p:graphicFrame>
        <p:nvGraphicFramePr>
          <p:cNvPr id="10" name="Table 9">
            <a:extLst>
              <a:ext uri="{FF2B5EF4-FFF2-40B4-BE49-F238E27FC236}">
                <a16:creationId xmlns:a16="http://schemas.microsoft.com/office/drawing/2014/main" id="{7B8C1773-1779-4415-96F6-3B0E3C18189F}"/>
              </a:ext>
            </a:extLst>
          </p:cNvPr>
          <p:cNvGraphicFramePr>
            <a:graphicFrameLocks noGrp="1"/>
          </p:cNvGraphicFramePr>
          <p:nvPr>
            <p:extLst>
              <p:ext uri="{D42A27DB-BD31-4B8C-83A1-F6EECF244321}">
                <p14:modId xmlns:p14="http://schemas.microsoft.com/office/powerpoint/2010/main" val="2175254430"/>
              </p:ext>
            </p:extLst>
          </p:nvPr>
        </p:nvGraphicFramePr>
        <p:xfrm>
          <a:off x="284194" y="2260371"/>
          <a:ext cx="4226701" cy="1828800"/>
        </p:xfrm>
        <a:graphic>
          <a:graphicData uri="http://schemas.openxmlformats.org/drawingml/2006/table">
            <a:tbl>
              <a:tblPr>
                <a:tableStyleId>{5C22544A-7EE6-4342-B048-85BDC9FD1C3A}</a:tableStyleId>
              </a:tblPr>
              <a:tblGrid>
                <a:gridCol w="2230406">
                  <a:extLst>
                    <a:ext uri="{9D8B030D-6E8A-4147-A177-3AD203B41FA5}">
                      <a16:colId xmlns:a16="http://schemas.microsoft.com/office/drawing/2014/main" val="1525873957"/>
                    </a:ext>
                  </a:extLst>
                </a:gridCol>
                <a:gridCol w="1996295">
                  <a:extLst>
                    <a:ext uri="{9D8B030D-6E8A-4147-A177-3AD203B41FA5}">
                      <a16:colId xmlns:a16="http://schemas.microsoft.com/office/drawing/2014/main" val="3429124018"/>
                    </a:ext>
                  </a:extLst>
                </a:gridCol>
              </a:tblGrid>
              <a:tr h="372850">
                <a:tc>
                  <a:txBody>
                    <a:bodyPr/>
                    <a:lstStyle/>
                    <a:p>
                      <a:pPr marL="0" marR="0">
                        <a:spcBef>
                          <a:spcPts val="0"/>
                        </a:spcBef>
                        <a:spcAft>
                          <a:spcPts val="0"/>
                        </a:spcAft>
                      </a:pPr>
                      <a:r>
                        <a:rPr lang="en-US" sz="4000" dirty="0">
                          <a:effectLst/>
                          <a:latin typeface="Avva_Shenouda" panose="020B0500000000000000" pitchFamily="34" charset="0"/>
                        </a:rPr>
                        <a:t>Ha</a:t>
                      </a:r>
                      <a:r>
                        <a:rPr lang="en-US" altLang="en-US" sz="4000" dirty="0">
                          <a:solidFill>
                            <a:srgbClr val="FF0000"/>
                          </a:solidFill>
                        </a:rPr>
                        <a:t>/</a:t>
                      </a:r>
                      <a:r>
                        <a:rPr lang="en-US" sz="4000" dirty="0" err="1">
                          <a:effectLst/>
                          <a:latin typeface="Avva_Shenouda" panose="020B0500000000000000" pitchFamily="34" charset="0"/>
                        </a:rPr>
                        <a:t>lak</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Earring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039668835"/>
                  </a:ext>
                </a:extLst>
              </a:tr>
              <a:tr h="372850">
                <a:tc>
                  <a:txBody>
                    <a:bodyPr/>
                    <a:lstStyle/>
                    <a:p>
                      <a:pPr marL="0" marR="0">
                        <a:spcBef>
                          <a:spcPts val="0"/>
                        </a:spcBef>
                        <a:spcAft>
                          <a:spcPts val="0"/>
                        </a:spcAft>
                      </a:pPr>
                      <a:r>
                        <a:rPr lang="en-US" sz="4000" dirty="0">
                          <a:effectLst/>
                          <a:latin typeface="Avva_Shenouda" panose="020B0500000000000000" pitchFamily="34" charset="0"/>
                        </a:rPr>
                        <a:t>@3p</a:t>
                      </a:r>
                      <a:r>
                        <a:rPr lang="en-US" altLang="en-US" sz="4000" dirty="0">
                          <a:solidFill>
                            <a:srgbClr val="FF0000"/>
                          </a:solidFill>
                        </a:rPr>
                        <a:t>/</a:t>
                      </a:r>
                      <a:r>
                        <a:rPr lang="en-US" sz="4000" dirty="0">
                          <a:effectLst/>
                          <a:latin typeface="Avva_Shenouda" panose="020B0500000000000000" pitchFamily="34" charset="0"/>
                        </a:rPr>
                        <a:t>23p</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Slippers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4045142956"/>
                  </a:ext>
                </a:extLst>
              </a:tr>
              <a:tr h="372850">
                <a:tc>
                  <a:txBody>
                    <a:bodyPr/>
                    <a:lstStyle/>
                    <a:p>
                      <a:pPr marL="0" marR="0">
                        <a:spcBef>
                          <a:spcPts val="0"/>
                        </a:spcBef>
                        <a:spcAft>
                          <a:spcPts val="0"/>
                        </a:spcAft>
                      </a:pPr>
                      <a:r>
                        <a:rPr lang="en-US" sz="4000" dirty="0" err="1">
                          <a:effectLst/>
                          <a:latin typeface="Avva_Shenouda" panose="020B0500000000000000" pitchFamily="34" charset="0"/>
                        </a:rPr>
                        <a:t>Gwm</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Book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898623653"/>
                  </a:ext>
                </a:extLst>
              </a:tr>
            </a:tbl>
          </a:graphicData>
        </a:graphic>
      </p:graphicFrame>
      <p:pic>
        <p:nvPicPr>
          <p:cNvPr id="183310" name="Picture 14" descr="Orbana - El ORBANA">
            <a:extLst>
              <a:ext uri="{FF2B5EF4-FFF2-40B4-BE49-F238E27FC236}">
                <a16:creationId xmlns:a16="http://schemas.microsoft.com/office/drawing/2014/main" id="{FFBD4E1C-05D3-487C-94C7-6C5618524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290" y="438878"/>
            <a:ext cx="2717244" cy="2785175"/>
          </a:xfrm>
          <a:prstGeom prst="rect">
            <a:avLst/>
          </a:prstGeom>
          <a:noFill/>
          <a:extLst>
            <a:ext uri="{909E8E84-426E-40DD-AFC4-6F175D3DCCD1}">
              <a14:hiddenFill xmlns:a14="http://schemas.microsoft.com/office/drawing/2010/main">
                <a:solidFill>
                  <a:srgbClr val="FFFFFF"/>
                </a:solidFill>
              </a14:hiddenFill>
            </a:ext>
          </a:extLst>
        </p:spPr>
      </p:pic>
      <p:pic>
        <p:nvPicPr>
          <p:cNvPr id="183312" name="Picture 16" descr="Classic Bunny Slippers for Men, Women &amp; Children | Animal Slippers |  BunnySlippers.com | Bunny slippers, Animal slippers, Slippers">
            <a:extLst>
              <a:ext uri="{FF2B5EF4-FFF2-40B4-BE49-F238E27FC236}">
                <a16:creationId xmlns:a16="http://schemas.microsoft.com/office/drawing/2014/main" id="{7D8EB645-1AF2-4227-BBAE-B8333B199F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617" y="2070735"/>
            <a:ext cx="3395663" cy="2716530"/>
          </a:xfrm>
          <a:prstGeom prst="rect">
            <a:avLst/>
          </a:prstGeom>
          <a:noFill/>
          <a:extLst>
            <a:ext uri="{909E8E84-426E-40DD-AFC4-6F175D3DCCD1}">
              <a14:hiddenFill xmlns:a14="http://schemas.microsoft.com/office/drawing/2010/main">
                <a:solidFill>
                  <a:srgbClr val="FFFFFF"/>
                </a:solidFill>
              </a14:hiddenFill>
            </a:ext>
          </a:extLst>
        </p:spPr>
      </p:pic>
      <p:pic>
        <p:nvPicPr>
          <p:cNvPr id="185346" name="Picture 2" descr="تواضروس الثاني - ويكيبيديا">
            <a:extLst>
              <a:ext uri="{FF2B5EF4-FFF2-40B4-BE49-F238E27FC236}">
                <a16:creationId xmlns:a16="http://schemas.microsoft.com/office/drawing/2014/main" id="{622392C4-ED51-41E4-A608-A17475655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88" y="3608796"/>
            <a:ext cx="2077120" cy="2396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92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499"/>
                                          </p:stCondLst>
                                        </p:cTn>
                                        <p:tgtEl>
                                          <p:spTgt spid="1833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83310"/>
                                        </p:tgtEl>
                                        <p:attrNameLst>
                                          <p:attrName>style.visibility</p:attrName>
                                        </p:attrNameLst>
                                      </p:cBhvr>
                                      <p:to>
                                        <p:strVal val="hidden"/>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499"/>
                                          </p:stCondLst>
                                        </p:cTn>
                                        <p:tgtEl>
                                          <p:spTgt spid="1833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83312"/>
                                        </p:tgtEl>
                                        <p:attrNameLst>
                                          <p:attrName>style.visibility</p:attrName>
                                        </p:attrNameLst>
                                      </p:cBhvr>
                                      <p:to>
                                        <p:strVal val="hidden"/>
                                      </p:to>
                                    </p:set>
                                  </p:childTnLst>
                                </p:cTn>
                              </p:par>
                            </p:childTnLst>
                          </p:cTn>
                        </p:par>
                        <p:par>
                          <p:cTn id="25" fill="hold">
                            <p:stCondLst>
                              <p:cond delay="0"/>
                            </p:stCondLst>
                            <p:childTnLst>
                              <p:par>
                                <p:cTn id="26" presetID="10" presetClass="entr" presetSubtype="0" fill="hold" nodeType="afterEffect">
                                  <p:stCondLst>
                                    <p:cond delay="1000"/>
                                  </p:stCondLst>
                                  <p:childTnLst>
                                    <p:set>
                                      <p:cBhvr>
                                        <p:cTn id="27" dur="1" fill="hold">
                                          <p:stCondLst>
                                            <p:cond delay="0"/>
                                          </p:stCondLst>
                                        </p:cTn>
                                        <p:tgtEl>
                                          <p:spTgt spid="185346"/>
                                        </p:tgtEl>
                                        <p:attrNameLst>
                                          <p:attrName>style.visibility</p:attrName>
                                        </p:attrNameLst>
                                      </p:cBhvr>
                                      <p:to>
                                        <p:strVal val="visible"/>
                                      </p:to>
                                    </p:set>
                                    <p:animEffect transition="in" filter="fade">
                                      <p:cBhvr>
                                        <p:cTn id="28" dur="500"/>
                                        <p:tgtEl>
                                          <p:spTgt spid="185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00A5AFFB-7160-40FA-A118-521A0502F024}"/>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83080" name="Group 136">
            <a:extLst>
              <a:ext uri="{FF2B5EF4-FFF2-40B4-BE49-F238E27FC236}">
                <a16:creationId xmlns:a16="http://schemas.microsoft.com/office/drawing/2014/main" id="{CB6836DC-7194-4F15-9A1B-E162D5FB88A0}"/>
              </a:ext>
            </a:extLst>
          </p:cNvPr>
          <p:cNvGraphicFramePr>
            <a:graphicFrameLocks noGrp="1"/>
          </p:cNvGraphicFramePr>
          <p:nvPr>
            <p:ph type="tbl" idx="1"/>
          </p:nvPr>
        </p:nvGraphicFramePr>
        <p:xfrm>
          <a:off x="457200" y="1600200"/>
          <a:ext cx="8229600" cy="4537078"/>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a:ln>
                            <a:noFill/>
                          </a:ln>
                          <a:solidFill>
                            <a:schemeClr val="hlink"/>
                          </a:solidFill>
                          <a:effectLst/>
                          <a:latin typeface="Avva_Shenouda" pitchFamily="34"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(pa-iot = my father)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G (as in </a:t>
                      </a:r>
                      <a:r>
                        <a:rPr kumimoji="0" lang="en-US" sz="2800" b="1" i="1" u="none" strike="noStrike" cap="none" normalizeH="0" baseline="0">
                          <a:ln>
                            <a:noFill/>
                          </a:ln>
                          <a:solidFill>
                            <a:schemeClr val="hlink"/>
                          </a:solidFill>
                          <a:effectLst/>
                          <a:latin typeface="Arial" pitchFamily="34" charset="0"/>
                          <a:cs typeface="Arial" pitchFamily="34" charset="0"/>
                        </a:rPr>
                        <a:t>G</a:t>
                      </a: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 (as in </a:t>
                      </a:r>
                      <a:r>
                        <a:rPr kumimoji="0" lang="en-US" sz="2800" b="1" i="1" u="none" strike="noStrike" cap="none" normalizeH="0" baseline="0">
                          <a:ln>
                            <a:noFill/>
                          </a:ln>
                          <a:solidFill>
                            <a:schemeClr val="hlink"/>
                          </a:solidFill>
                          <a:effectLst/>
                          <a:latin typeface="Arial" pitchFamily="34" charset="0"/>
                          <a:cs typeface="Arial" pitchFamily="34" charset="0"/>
                        </a:rPr>
                        <a:t>J</a:t>
                      </a:r>
                      <a:r>
                        <a:rPr kumimoji="0" lang="en-US" sz="2800" b="0" i="1" u="none" strike="noStrike" cap="none" normalizeH="0" baseline="0">
                          <a:ln>
                            <a:noFill/>
                          </a:ln>
                          <a:solidFill>
                            <a:schemeClr val="hlink"/>
                          </a:solidFill>
                          <a:effectLst/>
                          <a:latin typeface="Arial" pitchFamily="34" charset="0"/>
                          <a:cs typeface="Arial" pitchFamily="34" charset="0"/>
                        </a:rPr>
                        <a:t>oy),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if followed by </a:t>
                      </a:r>
                      <a:r>
                        <a:rPr kumimoji="0" lang="en-US" sz="2800" b="0" i="1" u="none" strike="noStrike" cap="none" normalizeH="0" baseline="0">
                          <a:ln>
                            <a:noFill/>
                          </a:ln>
                          <a:solidFill>
                            <a:schemeClr val="hlink"/>
                          </a:solidFill>
                          <a:effectLst/>
                          <a:latin typeface="Avva_Shenouda" pitchFamily="34" charset="0"/>
                          <a:cs typeface="Arial" pitchFamily="34"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agp</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(Agp = hour)</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rgbClr val="FF0000"/>
                          </a:solidFill>
                          <a:effectLst/>
                          <a:latin typeface="Avva_Shenouda" pitchFamily="34" charset="0"/>
                          <a:cs typeface="Arial" pitchFamily="34" charset="0"/>
                        </a:rPr>
                        <a:t>ge</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(Je = For)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1252533231"/>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effectLst/>
                          <a:latin typeface="Coptic" pitchFamily="2" charset="0"/>
                        </a:rPr>
                        <a:t>Ce</a:t>
                      </a: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a:effectLst/>
                          <a:latin typeface="Ink Free" panose="03080402000500000000" pitchFamily="66" charset="0"/>
                        </a:rPr>
                        <a:t>Se</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Yes</a:t>
                      </a:r>
                    </a:p>
                  </a:txBody>
                  <a:tcPr marL="0" marR="0" marT="0" marB="0" anchor="ctr"/>
                </a:tc>
                <a:extLst>
                  <a:ext uri="{0D108BD9-81ED-4DB2-BD59-A6C34878D82A}">
                    <a16:rowId xmlns:a16="http://schemas.microsoft.com/office/drawing/2014/main" val="4128815160"/>
                  </a:ext>
                </a:extLst>
              </a:tr>
            </a:tbl>
          </a:graphicData>
        </a:graphic>
      </p:graphicFrame>
      <p:pic>
        <p:nvPicPr>
          <p:cNvPr id="183298" name="Picture 2" descr="Say YES more! | Animation design, Cool animations, Cute gif">
            <a:extLst>
              <a:ext uri="{FF2B5EF4-FFF2-40B4-BE49-F238E27FC236}">
                <a16:creationId xmlns:a16="http://schemas.microsoft.com/office/drawing/2014/main" id="{F06668EC-6441-49CD-A3B8-8115BD7085A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819766"/>
            <a:ext cx="35052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460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223ACD7-36BC-490E-9FE6-2FC4DF6E6BF0}"/>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7</a:t>
            </a:r>
            <a:r>
              <a:rPr lang="en-US" dirty="0"/>
              <a:t> </a:t>
            </a:r>
            <a:br>
              <a:rPr lang="en-US" dirty="0"/>
            </a:br>
            <a:br>
              <a:rPr lang="en-US" dirty="0"/>
            </a:br>
            <a:r>
              <a:rPr lang="en-US" b="1" kern="1200" dirty="0">
                <a:solidFill>
                  <a:schemeClr val="lt1"/>
                </a:solidFill>
                <a:latin typeface="Avva_Shenouda" panose="020B0500000000000000" pitchFamily="34" charset="0"/>
              </a:rPr>
              <a:t>2 	0 	f</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F7FC83AD-8EE0-447D-9F72-9C379555DBF1}"/>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95235" name="Group 3">
            <a:extLst>
              <a:ext uri="{FF2B5EF4-FFF2-40B4-BE49-F238E27FC236}">
                <a16:creationId xmlns:a16="http://schemas.microsoft.com/office/drawing/2014/main" id="{1FA00C56-0100-4B2D-8CD8-631776A36BCF}"/>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Letter</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Shape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Example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A</a:t>
                      </a:r>
                      <a:r>
                        <a:rPr kumimoji="0" lang="en-US" sz="2800" b="0" i="1" u="none" strike="noStrike" cap="none" normalizeH="0" baseline="0">
                          <a:ln>
                            <a:noFill/>
                          </a:ln>
                          <a:solidFill>
                            <a:srgbClr val="99CCFF"/>
                          </a:solidFill>
                          <a:effectLst/>
                          <a:latin typeface="Arial" pitchFamily="34" charset="0"/>
                          <a:cs typeface="Arial" pitchFamily="34"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0" i="1" u="none" strike="noStrike" cap="none" normalizeH="0" baseline="0">
                          <a:ln>
                            <a:noFill/>
                          </a:ln>
                          <a:solidFill>
                            <a:srgbClr val="99CCFF"/>
                          </a:solidFill>
                          <a:effectLst/>
                          <a:latin typeface="Arial" pitchFamily="34" charset="0"/>
                          <a:cs typeface="Arial" pitchFamily="34"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V</a:t>
                      </a:r>
                      <a:r>
                        <a:rPr kumimoji="0" lang="en-US" sz="2800" b="0" i="1" u="none" strike="noStrike" cap="none" normalizeH="0" baseline="0">
                          <a:ln>
                            <a:noFill/>
                          </a:ln>
                          <a:solidFill>
                            <a:srgbClr val="99CCFF"/>
                          </a:solidFill>
                          <a:effectLst/>
                          <a:latin typeface="Arial" pitchFamily="34" charset="0"/>
                          <a:cs typeface="Arial" pitchFamily="34" charset="0"/>
                        </a:rPr>
                        <a:t>ALVE</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1" i="1" u="none" strike="noStrike" cap="none" normalizeH="0" baseline="0">
                          <a:ln>
                            <a:noFill/>
                          </a:ln>
                          <a:solidFill>
                            <a:srgbClr val="99CCFF"/>
                          </a:solidFill>
                          <a:effectLst/>
                          <a:latin typeface="Arial" pitchFamily="34" charset="0"/>
                          <a:cs typeface="Arial" pitchFamily="34" charset="0"/>
                        </a:rPr>
                        <a:t>B</a:t>
                      </a:r>
                      <a:r>
                        <a:rPr kumimoji="0" lang="en-US" sz="2800" b="0" i="1" u="none" strike="noStrike" cap="none" normalizeH="0" baseline="0">
                          <a:ln>
                            <a:noFill/>
                          </a:ln>
                          <a:solidFill>
                            <a:srgbClr val="99CCFF"/>
                          </a:solidFill>
                          <a:effectLst/>
                          <a:latin typeface="Arial" pitchFamily="34" charset="0"/>
                          <a:cs typeface="Arial" pitchFamily="34"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P</a:t>
                      </a:r>
                      <a:r>
                        <a:rPr kumimoji="0" lang="en-US" sz="2800" b="1" i="1" u="none" strike="noStrike" cap="none" normalizeH="0" baseline="0">
                          <a:ln>
                            <a:noFill/>
                          </a:ln>
                          <a:solidFill>
                            <a:srgbClr val="99CCFF"/>
                          </a:solidFill>
                          <a:effectLst/>
                          <a:latin typeface="Arial" pitchFamily="34" charset="0"/>
                          <a:cs typeface="Arial" pitchFamily="34" charset="0"/>
                        </a:rPr>
                        <a:t>E</a:t>
                      </a:r>
                      <a:r>
                        <a:rPr kumimoji="0" lang="en-US" sz="2800" b="0" i="1" u="none" strike="noStrike" cap="none" normalizeH="0" baseline="0">
                          <a:ln>
                            <a:noFill/>
                          </a:ln>
                          <a:solidFill>
                            <a:srgbClr val="99CCFF"/>
                          </a:solidFill>
                          <a:effectLst/>
                          <a:latin typeface="Arial" pitchFamily="34" charset="0"/>
                          <a:cs typeface="Arial" pitchFamily="34"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Z</a:t>
                      </a:r>
                      <a:r>
                        <a:rPr kumimoji="0" lang="en-US" sz="2800" b="0" i="1" u="none" strike="noStrike" cap="none" normalizeH="0" baseline="0">
                          <a:ln>
                            <a:noFill/>
                          </a:ln>
                          <a:solidFill>
                            <a:srgbClr val="99CCFF"/>
                          </a:solidFill>
                          <a:effectLst/>
                          <a:latin typeface="Arial" pitchFamily="34" charset="0"/>
                          <a:cs typeface="Arial" pitchFamily="34"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258" name="Group 2">
            <a:extLst>
              <a:ext uri="{FF2B5EF4-FFF2-40B4-BE49-F238E27FC236}">
                <a16:creationId xmlns:a16="http://schemas.microsoft.com/office/drawing/2014/main" id="{982F72D2-64F5-4EF6-BF19-CBDBFA1B7BBF}"/>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1" i="1" u="none" strike="noStrike" cap="none" normalizeH="0" baseline="0">
                          <a:ln>
                            <a:noFill/>
                          </a:ln>
                          <a:solidFill>
                            <a:schemeClr val="hlink"/>
                          </a:solidFill>
                          <a:effectLst/>
                          <a:latin typeface="Arial" pitchFamily="34" charset="0"/>
                          <a:cs typeface="Arial" pitchFamily="34" charset="0"/>
                        </a:rPr>
                        <a:t>I</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LI</a:t>
                      </a: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M</a:t>
                      </a:r>
                      <a:r>
                        <a:rPr kumimoji="0" lang="en-US" sz="2800" b="0" i="1" u="none" strike="noStrike" cap="none" normalizeH="0" baseline="0">
                          <a:ln>
                            <a:noFill/>
                          </a:ln>
                          <a:solidFill>
                            <a:schemeClr val="hlink"/>
                          </a:solidFill>
                          <a:effectLst/>
                          <a:latin typeface="Arial" pitchFamily="34" charset="0"/>
                          <a:cs typeface="Arial" pitchFamily="34"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N</a:t>
                      </a:r>
                      <a:r>
                        <a:rPr kumimoji="0" lang="en-US" sz="2800" b="0" i="1" u="none" strike="noStrike" cap="none" normalizeH="0" baseline="0">
                          <a:ln>
                            <a:noFill/>
                          </a:ln>
                          <a:solidFill>
                            <a:schemeClr val="hlink"/>
                          </a:solidFill>
                          <a:effectLst/>
                          <a:latin typeface="Arial" pitchFamily="34" charset="0"/>
                          <a:cs typeface="Arial" pitchFamily="34"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03458" name="Rectangle 34">
            <a:extLst>
              <a:ext uri="{FF2B5EF4-FFF2-40B4-BE49-F238E27FC236}">
                <a16:creationId xmlns:a16="http://schemas.microsoft.com/office/drawing/2014/main" id="{FC361B42-9E57-40FC-9ADE-F4A85D03FC5F}"/>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Tree>
    <p:extLst>
      <p:ext uri="{BB962C8B-B14F-4D97-AF65-F5344CB8AC3E}">
        <p14:creationId xmlns:p14="http://schemas.microsoft.com/office/powerpoint/2010/main" val="2616483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3421C4DF-09D6-4699-86C5-6CFEB78D33AD}"/>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97283" name="Group 3">
            <a:extLst>
              <a:ext uri="{FF2B5EF4-FFF2-40B4-BE49-F238E27FC236}">
                <a16:creationId xmlns:a16="http://schemas.microsoft.com/office/drawing/2014/main" id="{6D4660D0-36D8-42C0-B9F6-50DFFA4AB243}"/>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1" i="1" u="none" strike="noStrike" cap="none" normalizeH="0" baseline="0">
                          <a:ln>
                            <a:noFill/>
                          </a:ln>
                          <a:solidFill>
                            <a:schemeClr val="hlink"/>
                          </a:solidFill>
                          <a:effectLst/>
                          <a:latin typeface="Arial" pitchFamily="34" charset="0"/>
                          <a:cs typeface="Arial" pitchFamily="34" charset="0"/>
                        </a:rPr>
                        <a:t>O</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C</a:t>
                      </a:r>
                      <a:r>
                        <a:rPr kumimoji="0" lang="en-US" sz="2800" b="0" i="1" u="none" strike="noStrike" cap="none" normalizeH="0" baseline="0">
                          <a:ln>
                            <a:noFill/>
                          </a:ln>
                          <a:solidFill>
                            <a:schemeClr val="hlink"/>
                          </a:solidFill>
                          <a:effectLst/>
                          <a:latin typeface="Arial" pitchFamily="34" charset="0"/>
                          <a:cs typeface="Arial" pitchFamily="34"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T</a:t>
                      </a:r>
                      <a:r>
                        <a:rPr kumimoji="0" lang="en-US" sz="2800" b="0" i="1" u="none" strike="noStrike" cap="none" normalizeH="0" baseline="0">
                          <a:ln>
                            <a:noFill/>
                          </a:ln>
                          <a:solidFill>
                            <a:schemeClr val="hlink"/>
                          </a:solidFill>
                          <a:effectLst/>
                          <a:latin typeface="Arial" pitchFamily="34" charset="0"/>
                          <a:cs typeface="Arial" pitchFamily="34"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Times New Roman" pitchFamily="18" charset="0"/>
                        </a:rPr>
                        <a:t>B</a:t>
                      </a:r>
                      <a:r>
                        <a:rPr kumimoji="0" lang="en-US" sz="2800" b="1" i="1" u="none" strike="noStrike" cap="none" normalizeH="0" baseline="0">
                          <a:ln>
                            <a:noFill/>
                          </a:ln>
                          <a:solidFill>
                            <a:schemeClr val="hlink"/>
                          </a:solidFill>
                          <a:effectLst/>
                          <a:latin typeface="Arial" pitchFamily="34" charset="0"/>
                          <a:cs typeface="Times New Roman" pitchFamily="18" charset="0"/>
                        </a:rPr>
                        <a:t>oa</a:t>
                      </a:r>
                      <a:r>
                        <a:rPr kumimoji="0" lang="en-US" sz="2800" b="0" i="1" u="none" strike="noStrike" cap="none" normalizeH="0" baseline="0">
                          <a:ln>
                            <a:noFill/>
                          </a:ln>
                          <a:solidFill>
                            <a:schemeClr val="hlink"/>
                          </a:solidFill>
                          <a:effectLst/>
                          <a:latin typeface="Arial" pitchFamily="34" charset="0"/>
                          <a:cs typeface="Times New Roman" pitchFamily="18" charset="0"/>
                        </a:rPr>
                        <a:t>rd</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96F2BD8F-970B-4B9B-A2C7-527B5F458A7A}"/>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98307" name="Group 3">
            <a:extLst>
              <a:ext uri="{FF2B5EF4-FFF2-40B4-BE49-F238E27FC236}">
                <a16:creationId xmlns:a16="http://schemas.microsoft.com/office/drawing/2014/main" id="{872F5439-53C1-4DEE-AAD8-755C8B43C4E8}"/>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a:t>
                      </a:r>
                      <a:r>
                        <a:rPr kumimoji="0" lang="en-US" sz="2800" b="1" i="1" u="none" strike="noStrike" cap="none" normalizeH="0" baseline="0">
                          <a:ln>
                            <a:noFill/>
                          </a:ln>
                          <a:solidFill>
                            <a:schemeClr val="hlink"/>
                          </a:solidFill>
                          <a:effectLst/>
                          <a:latin typeface="Arial" pitchFamily="34" charset="0"/>
                          <a:cs typeface="Arial" pitchFamily="34" charset="0"/>
                        </a:rPr>
                        <a:t>EE</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R</a:t>
                      </a:r>
                      <a:r>
                        <a:rPr kumimoji="0" lang="en-US" sz="2800" b="0" i="1" u="none" strike="noStrike" cap="none" normalizeH="0" baseline="0">
                          <a:ln>
                            <a:noFill/>
                          </a:ln>
                          <a:solidFill>
                            <a:schemeClr val="hlink"/>
                          </a:solidFill>
                          <a:effectLst/>
                          <a:latin typeface="Arial" pitchFamily="34" charset="0"/>
                          <a:cs typeface="Arial" pitchFamily="34"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in some Greek words: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in</a:t>
                      </a:r>
                      <a:br>
                        <a:rPr kumimoji="0" lang="en-US" sz="2800" b="0" i="1" u="none" strike="noStrike" cap="none" normalizeH="0" baseline="0">
                          <a:ln>
                            <a:noFill/>
                          </a:ln>
                          <a:solidFill>
                            <a:schemeClr val="hlink"/>
                          </a:solidFill>
                          <a:effectLst/>
                          <a:latin typeface="Arial" pitchFamily="34" charset="0"/>
                          <a:cs typeface="Arial" pitchFamily="34" charset="0"/>
                        </a:rPr>
                      </a:br>
                      <a:br>
                        <a:rPr kumimoji="0" lang="en-US" sz="2800" b="1" i="1" u="none" strike="noStrike" cap="none" normalizeH="0" baseline="0">
                          <a:ln>
                            <a:noFill/>
                          </a:ln>
                          <a:solidFill>
                            <a:schemeClr val="hlink"/>
                          </a:solidFill>
                          <a:effectLst/>
                          <a:latin typeface="Arial" pitchFamily="34" charset="0"/>
                          <a:cs typeface="Arial" pitchFamily="34" charset="0"/>
                        </a:rPr>
                      </a:br>
                      <a:r>
                        <a:rPr kumimoji="0" lang="en-US" sz="2800" b="1" i="1" u="none" strike="noStrike" cap="none" normalizeH="0" baseline="0">
                          <a:ln>
                            <a:noFill/>
                          </a:ln>
                          <a:solidFill>
                            <a:schemeClr val="hlink"/>
                          </a:solidFill>
                          <a:effectLst/>
                          <a:latin typeface="Arial" pitchFamily="34" charset="0"/>
                          <a:cs typeface="Arial" pitchFamily="34" charset="0"/>
                        </a:rPr>
                        <a:t>SH</a:t>
                      </a:r>
                      <a:r>
                        <a:rPr kumimoji="0" lang="en-US" sz="2800" b="0" i="1" u="none" strike="noStrike" cap="none" normalizeH="0" baseline="0">
                          <a:ln>
                            <a:noFill/>
                          </a:ln>
                          <a:solidFill>
                            <a:schemeClr val="hlink"/>
                          </a:solidFill>
                          <a:effectLst/>
                          <a:latin typeface="Arial" pitchFamily="34" charset="0"/>
                          <a:cs typeface="Arial" pitchFamily="34" charset="0"/>
                        </a:rPr>
                        <a:t>OW</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a:t>
                      </a:r>
                      <a:r>
                        <a:rPr kumimoji="0" lang="en-US" sz="2800" b="1" i="1" u="none" strike="noStrike" cap="none" normalizeH="0" baseline="0">
                          <a:ln>
                            <a:noFill/>
                          </a:ln>
                          <a:solidFill>
                            <a:schemeClr val="hlink"/>
                          </a:solidFill>
                          <a:effectLst/>
                          <a:latin typeface="Arial" pitchFamily="34" charset="0"/>
                          <a:cs typeface="Arial" pitchFamily="34" charset="0"/>
                        </a:rPr>
                        <a:t>KH</a:t>
                      </a:r>
                      <a:r>
                        <a:rPr kumimoji="0" lang="en-US" sz="2800" b="0" i="1" u="none" strike="noStrike" cap="none" normalizeH="0" baseline="0">
                          <a:ln>
                            <a:noFill/>
                          </a:ln>
                          <a:solidFill>
                            <a:schemeClr val="hlink"/>
                          </a:solidFill>
                          <a:effectLst/>
                          <a:latin typeface="Arial" pitchFamily="34" charset="0"/>
                          <a:cs typeface="Arial" pitchFamily="34" charset="0"/>
                        </a:rPr>
                        <a:t>IAR"</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3CF8CC3E-F046-4AF9-A117-6BF88A4A5AE1}"/>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99331" name="Group 3">
            <a:extLst>
              <a:ext uri="{FF2B5EF4-FFF2-40B4-BE49-F238E27FC236}">
                <a16:creationId xmlns:a16="http://schemas.microsoft.com/office/drawing/2014/main" id="{604BB1D2-7769-4FFC-BE81-0F65483CB1F9}"/>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Gh </a:t>
                      </a:r>
                      <a:r>
                        <a:rPr kumimoji="0" lang="ar-EG" sz="2400" b="0" i="1" u="none" strike="noStrike" cap="none" normalizeH="0" baseline="0">
                          <a:ln>
                            <a:noFill/>
                          </a:ln>
                          <a:solidFill>
                            <a:schemeClr val="hlink"/>
                          </a:solidFill>
                          <a:effectLst/>
                          <a:latin typeface="Arial" pitchFamily="34" charset="0"/>
                          <a:cs typeface="Arial" pitchFamily="34" charset="0"/>
                        </a:rPr>
                        <a:t>غ</a:t>
                      </a:r>
                      <a:r>
                        <a:rPr kumimoji="0" lang="en-US" sz="2400" b="0" i="1" u="none" strike="noStrike" cap="none" normalizeH="0" baseline="0">
                          <a:ln>
                            <a:noFill/>
                          </a:ln>
                          <a:solidFill>
                            <a:schemeClr val="hlink"/>
                          </a:solidFill>
                          <a:effectLst/>
                          <a:latin typeface="Arial" pitchFamily="34" charset="0"/>
                          <a:cs typeface="Arial" pitchFamily="34" charset="0"/>
                        </a:rPr>
                        <a:t>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NG</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pitchFamily="34" charset="0"/>
                        </a:rPr>
                        <a:t>Ajioc Jabri3l Ajjeloc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pitchFamily="34" charset="0"/>
                        </a:rPr>
                        <a:t>dwron </a:t>
                      </a:r>
                      <a:br>
                        <a:rPr kumimoji="0" lang="en-US" sz="2400" b="0" i="1" u="none" strike="noStrike" cap="none" normalizeH="0" baseline="0">
                          <a:ln>
                            <a:noFill/>
                          </a:ln>
                          <a:solidFill>
                            <a:schemeClr val="hlink"/>
                          </a:solidFill>
                          <a:effectLst/>
                          <a:latin typeface="Avva_Shenouda" pitchFamily="34" charset="0"/>
                          <a:cs typeface="Arial" pitchFamily="34" charset="0"/>
                        </a:rPr>
                      </a:br>
                      <a:r>
                        <a:rPr kumimoji="0" lang="en-US" sz="2400" b="0" i="1" u="none" strike="noStrike" cap="none" normalizeH="0" baseline="0">
                          <a:ln>
                            <a:noFill/>
                          </a:ln>
                          <a:solidFill>
                            <a:schemeClr val="hlink"/>
                          </a:solidFill>
                          <a:effectLst/>
                          <a:latin typeface="Avva_Shenouda" pitchFamily="34" charset="0"/>
                          <a:cs typeface="Arial" pitchFamily="34" charset="0"/>
                        </a:rPr>
                        <a:t>dan</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Lola (Lavla)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739C8820-D6EF-4843-9D49-D8E6D891125B}"/>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83080" name="Group 136">
            <a:extLst>
              <a:ext uri="{FF2B5EF4-FFF2-40B4-BE49-F238E27FC236}">
                <a16:creationId xmlns:a16="http://schemas.microsoft.com/office/drawing/2014/main" id="{863C24A1-EB42-461B-9E36-C3BE77331BDC}"/>
              </a:ext>
            </a:extLst>
          </p:cNvPr>
          <p:cNvGraphicFramePr>
            <a:graphicFrameLocks noGrp="1"/>
          </p:cNvGraphicFramePr>
          <p:nvPr>
            <p:ph type="tbl" idx="1"/>
            <p:extLst>
              <p:ext uri="{D42A27DB-BD31-4B8C-83A1-F6EECF244321}">
                <p14:modId xmlns:p14="http://schemas.microsoft.com/office/powerpoint/2010/main" val="1214027306"/>
              </p:ext>
            </p:extLst>
          </p:nvPr>
        </p:nvGraphicFramePr>
        <p:xfrm>
          <a:off x="457200" y="1600200"/>
          <a:ext cx="8229600" cy="4537078"/>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pitchFamily="34" charset="0"/>
                          <a:cs typeface="Arial" pitchFamily="34" charset="0"/>
                        </a:rPr>
                        <a:t>(pa-</a:t>
                      </a:r>
                      <a:r>
                        <a:rPr kumimoji="0" lang="en-US" sz="2800" b="0" i="1" u="none" strike="noStrike" cap="none" normalizeH="0" baseline="0" dirty="0" err="1">
                          <a:ln>
                            <a:noFill/>
                          </a:ln>
                          <a:solidFill>
                            <a:schemeClr val="hlink"/>
                          </a:solidFill>
                          <a:effectLst/>
                          <a:latin typeface="Arial" pitchFamily="34" charset="0"/>
                          <a:cs typeface="Arial" pitchFamily="34" charset="0"/>
                        </a:rPr>
                        <a:t>iot</a:t>
                      </a:r>
                      <a:r>
                        <a:rPr kumimoji="0" lang="en-US" sz="2800" b="0" i="1" u="none" strike="noStrike" cap="none" normalizeH="0" baseline="0" dirty="0">
                          <a:ln>
                            <a:noFill/>
                          </a:ln>
                          <a:solidFill>
                            <a:schemeClr val="hlink"/>
                          </a:solidFill>
                          <a:effectLst/>
                          <a:latin typeface="Arial" pitchFamily="34" charset="0"/>
                          <a:cs typeface="Arial" pitchFamily="34" charset="0"/>
                        </a:rPr>
                        <a:t> = </a:t>
                      </a:r>
                      <a:br>
                        <a:rPr kumimoji="0" lang="en-US" sz="2800" b="0" i="1" u="none" strike="noStrike" cap="none" normalizeH="0" baseline="0" dirty="0">
                          <a:ln>
                            <a:noFill/>
                          </a:ln>
                          <a:solidFill>
                            <a:schemeClr val="hlink"/>
                          </a:solidFill>
                          <a:effectLst/>
                          <a:latin typeface="Arial" pitchFamily="34" charset="0"/>
                          <a:cs typeface="Arial" pitchFamily="34" charset="0"/>
                        </a:rPr>
                      </a:br>
                      <a:r>
                        <a:rPr kumimoji="0" lang="en-US" sz="2800" b="0" i="1" u="none" strike="noStrike" cap="none" normalizeH="0" baseline="0" dirty="0">
                          <a:ln>
                            <a:noFill/>
                          </a:ln>
                          <a:solidFill>
                            <a:schemeClr val="hlink"/>
                          </a:solidFill>
                          <a:effectLst/>
                          <a:latin typeface="Arial" pitchFamily="34" charset="0"/>
                          <a:cs typeface="Arial" pitchFamily="34" charset="0"/>
                        </a:rPr>
                        <a:t>my father)</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G (as in </a:t>
                      </a:r>
                      <a:r>
                        <a:rPr kumimoji="0" lang="en-US" sz="2800" b="1" i="1" u="none" strike="noStrike" cap="none" normalizeH="0" baseline="0">
                          <a:ln>
                            <a:noFill/>
                          </a:ln>
                          <a:solidFill>
                            <a:schemeClr val="hlink"/>
                          </a:solidFill>
                          <a:effectLst/>
                          <a:latin typeface="Arial" pitchFamily="34" charset="0"/>
                          <a:cs typeface="Arial" pitchFamily="34" charset="0"/>
                        </a:rPr>
                        <a:t>G</a:t>
                      </a: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 (as in </a:t>
                      </a:r>
                      <a:r>
                        <a:rPr kumimoji="0" lang="en-US" sz="2800" b="1" i="1" u="none" strike="noStrike" cap="none" normalizeH="0" baseline="0">
                          <a:ln>
                            <a:noFill/>
                          </a:ln>
                          <a:solidFill>
                            <a:schemeClr val="hlink"/>
                          </a:solidFill>
                          <a:effectLst/>
                          <a:latin typeface="Arial" pitchFamily="34" charset="0"/>
                          <a:cs typeface="Arial" pitchFamily="34" charset="0"/>
                        </a:rPr>
                        <a:t>J</a:t>
                      </a:r>
                      <a:r>
                        <a:rPr kumimoji="0" lang="en-US" sz="2800" b="0" i="1" u="none" strike="noStrike" cap="none" normalizeH="0" baseline="0">
                          <a:ln>
                            <a:noFill/>
                          </a:ln>
                          <a:solidFill>
                            <a:schemeClr val="hlink"/>
                          </a:solidFill>
                          <a:effectLst/>
                          <a:latin typeface="Arial" pitchFamily="34" charset="0"/>
                          <a:cs typeface="Arial" pitchFamily="34" charset="0"/>
                        </a:rPr>
                        <a:t>oy),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if followed by </a:t>
                      </a:r>
                      <a:r>
                        <a:rPr kumimoji="0" lang="en-US" sz="2800" b="0" i="1" u="none" strike="noStrike" cap="none" normalizeH="0" baseline="0">
                          <a:ln>
                            <a:noFill/>
                          </a:ln>
                          <a:solidFill>
                            <a:schemeClr val="hlink"/>
                          </a:solidFill>
                          <a:effectLst/>
                          <a:latin typeface="Avva_Shenouda" pitchFamily="34" charset="0"/>
                          <a:cs typeface="Arial" pitchFamily="34"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pitchFamily="34" charset="0"/>
                        </a:rPr>
                        <a:t>agp</a:t>
                      </a:r>
                      <a:r>
                        <a:rPr kumimoji="0" lang="en-US" sz="2800" b="0" i="1" u="none" strike="noStrike" cap="none" normalizeH="0" baseline="0" dirty="0">
                          <a:ln>
                            <a:noFill/>
                          </a:ln>
                          <a:solidFill>
                            <a:schemeClr val="hlink"/>
                          </a:solidFill>
                          <a:effectLst/>
                          <a:latin typeface="Avva_Shenouda" pitchFamily="34" charset="0"/>
                          <a:cs typeface="Arial" pitchFamily="34" charset="0"/>
                        </a:rPr>
                        <a:t> </a:t>
                      </a:r>
                      <a:r>
                        <a:rPr kumimoji="0" lang="en-US" sz="2800" b="0" i="1" u="none" strike="noStrike" cap="none" normalizeH="0" baseline="0" dirty="0">
                          <a:ln>
                            <a:noFill/>
                          </a:ln>
                          <a:solidFill>
                            <a:schemeClr val="hlink"/>
                          </a:solidFill>
                          <a:effectLst/>
                          <a:latin typeface="Arial" pitchFamily="34" charset="0"/>
                          <a:cs typeface="Arial" pitchFamily="34" charset="0"/>
                        </a:rPr>
                        <a:t>(</a:t>
                      </a:r>
                      <a:r>
                        <a:rPr kumimoji="0" lang="en-US" sz="2800" b="0" i="1" u="none" strike="noStrike" cap="none" normalizeH="0" baseline="0" dirty="0" err="1">
                          <a:ln>
                            <a:noFill/>
                          </a:ln>
                          <a:solidFill>
                            <a:schemeClr val="hlink"/>
                          </a:solidFill>
                          <a:effectLst/>
                          <a:latin typeface="Arial" pitchFamily="34" charset="0"/>
                          <a:cs typeface="Arial" pitchFamily="34" charset="0"/>
                        </a:rPr>
                        <a:t>Agp</a:t>
                      </a:r>
                      <a:r>
                        <a:rPr kumimoji="0" lang="en-US" sz="2800" b="0" i="1" u="none" strike="noStrike" cap="none" normalizeH="0" baseline="0" dirty="0">
                          <a:ln>
                            <a:noFill/>
                          </a:ln>
                          <a:solidFill>
                            <a:schemeClr val="hlink"/>
                          </a:solidFill>
                          <a:effectLst/>
                          <a:latin typeface="Arial" pitchFamily="34" charset="0"/>
                          <a:cs typeface="Arial" pitchFamily="34" charset="0"/>
                        </a:rPr>
                        <a:t> = hour)</a:t>
                      </a:r>
                      <a:br>
                        <a:rPr kumimoji="0" lang="en-US" sz="2800" b="0" i="1" u="none" strike="noStrike" cap="none" normalizeH="0" baseline="0" dirty="0">
                          <a:ln>
                            <a:noFill/>
                          </a:ln>
                          <a:solidFill>
                            <a:schemeClr val="hlink"/>
                          </a:solidFill>
                          <a:effectLst/>
                          <a:latin typeface="Arial" pitchFamily="34" charset="0"/>
                          <a:cs typeface="Arial" pitchFamily="34" charset="0"/>
                        </a:rPr>
                      </a:br>
                      <a:r>
                        <a:rPr kumimoji="0" lang="en-US" sz="2800" b="0" i="1" u="none" strike="noStrike" cap="none" normalizeH="0" baseline="0" dirty="0" err="1">
                          <a:ln>
                            <a:noFill/>
                          </a:ln>
                          <a:solidFill>
                            <a:srgbClr val="FF0000"/>
                          </a:solidFill>
                          <a:effectLst/>
                          <a:latin typeface="Avva_Shenouda" pitchFamily="34" charset="0"/>
                          <a:cs typeface="Arial" pitchFamily="34" charset="0"/>
                        </a:rPr>
                        <a:t>ge</a:t>
                      </a:r>
                      <a:r>
                        <a:rPr kumimoji="0" lang="en-US" sz="2800" b="0" i="1" u="none" strike="noStrike" cap="none" normalizeH="0" baseline="0" dirty="0">
                          <a:ln>
                            <a:noFill/>
                          </a:ln>
                          <a:solidFill>
                            <a:schemeClr val="hlink"/>
                          </a:solidFill>
                          <a:effectLst/>
                          <a:latin typeface="Avva_Shenouda" pitchFamily="34" charset="0"/>
                          <a:cs typeface="Arial" pitchFamily="34" charset="0"/>
                        </a:rPr>
                        <a:t> </a:t>
                      </a:r>
                      <a:r>
                        <a:rPr kumimoji="0" lang="en-US" sz="2800" b="0" i="1" u="none" strike="noStrike" cap="none" normalizeH="0" baseline="0" dirty="0">
                          <a:ln>
                            <a:noFill/>
                          </a:ln>
                          <a:solidFill>
                            <a:schemeClr val="hlink"/>
                          </a:solidFill>
                          <a:effectLst/>
                          <a:latin typeface="Arial" pitchFamily="34" charset="0"/>
                          <a:cs typeface="Arial" pitchFamily="34" charset="0"/>
                        </a:rPr>
                        <a:t>(Je = For)</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7113A962-3443-4389-92CA-8CA94EF5567A}"/>
              </a:ext>
            </a:extLst>
          </p:cNvPr>
          <p:cNvGraphicFramePr>
            <a:graphicFrameLocks/>
          </p:cNvGraphicFramePr>
          <p:nvPr>
            <p:extLst>
              <p:ext uri="{D42A27DB-BD31-4B8C-83A1-F6EECF244321}">
                <p14:modId xmlns:p14="http://schemas.microsoft.com/office/powerpoint/2010/main" val="2324860592"/>
              </p:ext>
            </p:extLst>
          </p:nvPr>
        </p:nvGraphicFramePr>
        <p:xfrm>
          <a:off x="152400" y="304800"/>
          <a:ext cx="8686800" cy="36576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Shy</a:t>
                      </a: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pitchFamily="34" charset="0"/>
                        </a:rPr>
                        <a:t>@ 2</a:t>
                      </a:r>
                      <a:endPar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0" i="1" u="none" strike="noStrike" cap="none" normalizeH="0" baseline="0" dirty="0" err="1">
                          <a:ln>
                            <a:noFill/>
                          </a:ln>
                          <a:solidFill>
                            <a:schemeClr val="hlink"/>
                          </a:solidFill>
                          <a:effectLst/>
                          <a:latin typeface="Arial" pitchFamily="34" charset="0"/>
                          <a:cs typeface="Arial" pitchFamily="34" charset="0"/>
                        </a:rPr>
                        <a:t>Sh</a:t>
                      </a:r>
                      <a:r>
                        <a:rPr kumimoji="0" lang="en-US" sz="2800" b="0" i="1" u="none" strike="noStrike" cap="none" normalizeH="0" baseline="0" dirty="0">
                          <a:ln>
                            <a:noFill/>
                          </a:ln>
                          <a:solidFill>
                            <a:schemeClr val="hlink"/>
                          </a:solidFill>
                          <a:effectLst/>
                          <a:latin typeface="Arial" pitchFamily="34" charset="0"/>
                          <a:cs typeface="Arial" pitchFamily="34" charset="0"/>
                        </a:rPr>
                        <a:t> (as in </a:t>
                      </a:r>
                      <a:r>
                        <a:rPr kumimoji="0" lang="en-US" sz="2800" b="1" i="1" u="none" strike="noStrike" cap="none" normalizeH="0" baseline="0" dirty="0">
                          <a:ln>
                            <a:noFill/>
                          </a:ln>
                          <a:solidFill>
                            <a:srgbClr val="FFFF00"/>
                          </a:solidFill>
                          <a:effectLst/>
                          <a:latin typeface="Arial" pitchFamily="34" charset="0"/>
                          <a:cs typeface="Arial" pitchFamily="34" charset="0"/>
                        </a:rPr>
                        <a:t>Sh</a:t>
                      </a:r>
                      <a:r>
                        <a:rPr kumimoji="0" lang="en-US" sz="2800" b="0" i="1" u="none" strike="noStrike" cap="none" normalizeH="0" baseline="0" dirty="0">
                          <a:ln>
                            <a:noFill/>
                          </a:ln>
                          <a:solidFill>
                            <a:schemeClr val="hlink"/>
                          </a:solidFill>
                          <a:effectLst/>
                          <a:latin typeface="Arial" pitchFamily="34" charset="0"/>
                          <a:cs typeface="Arial" pitchFamily="34" charset="0"/>
                        </a:rPr>
                        <a:t>ake)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rgbClr val="FFFF00"/>
                          </a:solidFill>
                          <a:effectLst/>
                          <a:latin typeface="Avva_Shenouda" pitchFamily="34" charset="0"/>
                          <a:cs typeface="Arial" pitchFamily="34" charset="0"/>
                        </a:rPr>
                        <a:t>2</a:t>
                      </a:r>
                      <a:r>
                        <a:rPr kumimoji="0" lang="en-US" sz="3600" b="0" i="1" u="none" strike="noStrike" cap="none" normalizeH="0" baseline="0" dirty="0">
                          <a:ln>
                            <a:noFill/>
                          </a:ln>
                          <a:solidFill>
                            <a:srgbClr val="FF0000"/>
                          </a:solidFill>
                          <a:effectLst/>
                          <a:latin typeface="Avva_Shenouda" pitchFamily="34" charset="0"/>
                          <a:cs typeface="Arial" pitchFamily="34" charset="0"/>
                        </a:rPr>
                        <a:t>ai</a:t>
                      </a:r>
                      <a:r>
                        <a:rPr kumimoji="0" lang="en-US" sz="3600" b="0" i="0" u="none" strike="noStrike" cap="none" normalizeH="0" baseline="0" dirty="0">
                          <a:ln>
                            <a:noFill/>
                          </a:ln>
                          <a:solidFill>
                            <a:schemeClr val="hlink"/>
                          </a:solidFill>
                          <a:effectLst/>
                          <a:latin typeface="Avva_Shenouda" pitchFamily="34" charset="0"/>
                          <a:cs typeface="Arial"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a:t>
                      </a:r>
                      <a:r>
                        <a:rPr kumimoji="0" lang="en-US" sz="3600" b="0" i="1" u="none" strike="noStrike" cap="none" normalizeH="0" baseline="0" dirty="0" err="1">
                          <a:ln>
                            <a:noFill/>
                          </a:ln>
                          <a:solidFill>
                            <a:schemeClr val="hlink"/>
                          </a:solidFill>
                          <a:effectLst/>
                          <a:latin typeface="Arial" pitchFamily="34" charset="0"/>
                          <a:cs typeface="Arial" pitchFamily="34" charset="0"/>
                        </a:rPr>
                        <a:t>shai</a:t>
                      </a:r>
                      <a:r>
                        <a:rPr kumimoji="0" lang="en-US" sz="3600" b="0" i="1" u="none" strike="noStrike" cap="none" normalizeH="0" baseline="0" dirty="0">
                          <a:ln>
                            <a:noFill/>
                          </a:ln>
                          <a:solidFill>
                            <a:schemeClr val="hlink"/>
                          </a:solidFill>
                          <a:effectLst/>
                          <a:latin typeface="Arial" pitchFamily="34" charset="0"/>
                          <a:cs typeface="Arial" pitchFamily="34" charset="0"/>
                        </a:rPr>
                        <a:t> =feast)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8566" name="Rectangle 82">
            <a:extLst>
              <a:ext uri="{FF2B5EF4-FFF2-40B4-BE49-F238E27FC236}">
                <a16:creationId xmlns:a16="http://schemas.microsoft.com/office/drawing/2014/main" id="{88F81401-EDA1-4B82-A530-421DB1AF794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08567" name="Object 4">
            <a:extLst>
              <a:ext uri="{FF2B5EF4-FFF2-40B4-BE49-F238E27FC236}">
                <a16:creationId xmlns:a16="http://schemas.microsoft.com/office/drawing/2014/main" id="{1F87A384-4F25-4C00-9B42-41C5E4017EAB}"/>
              </a:ext>
            </a:extLst>
          </p:cNvPr>
          <p:cNvGraphicFramePr>
            <a:graphicFrameLocks noChangeAspect="1"/>
          </p:cNvGraphicFramePr>
          <p:nvPr/>
        </p:nvGraphicFramePr>
        <p:xfrm>
          <a:off x="7391400" y="1905000"/>
          <a:ext cx="1028700" cy="914400"/>
        </p:xfrm>
        <a:graphic>
          <a:graphicData uri="http://schemas.openxmlformats.org/presentationml/2006/ole">
            <mc:AlternateContent xmlns:mc="http://schemas.openxmlformats.org/markup-compatibility/2006">
              <mc:Choice xmlns:v="urn:schemas-microsoft-com:vml" Requires="v">
                <p:oleObj spid="_x0000_s108787" name="Bitmap Image" r:id="rId3" imgW="1305107" imgH="1152381" progId="Paint.Picture">
                  <p:embed/>
                </p:oleObj>
              </mc:Choice>
              <mc:Fallback>
                <p:oleObj name="Bitmap Image" r:id="rId3" imgW="1305107" imgH="1152381"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905000"/>
                        <a:ext cx="10287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2" descr="happy feast by smile2010 on DeviantArt">
            <a:extLst>
              <a:ext uri="{FF2B5EF4-FFF2-40B4-BE49-F238E27FC236}">
                <a16:creationId xmlns:a16="http://schemas.microsoft.com/office/drawing/2014/main" id="{84EAB665-BB46-4EAB-BA66-18AF644EE7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399" y="3657600"/>
            <a:ext cx="5638801" cy="33214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1FDA505D-7FAD-4270-91BD-EA811D050269}"/>
              </a:ext>
            </a:extLst>
          </p:cNvPr>
          <p:cNvGraphicFramePr>
            <a:graphicFrameLocks/>
          </p:cNvGraphicFramePr>
          <p:nvPr>
            <p:extLst>
              <p:ext uri="{D42A27DB-BD31-4B8C-83A1-F6EECF244321}">
                <p14:modId xmlns:p14="http://schemas.microsoft.com/office/powerpoint/2010/main" val="3928397396"/>
              </p:ext>
            </p:extLst>
          </p:nvPr>
        </p:nvGraphicFramePr>
        <p:xfrm>
          <a:off x="152400" y="304800"/>
          <a:ext cx="8686800" cy="6303963"/>
        </p:xfrm>
        <a:graphic>
          <a:graphicData uri="http://schemas.openxmlformats.org/drawingml/2006/table">
            <a:tbl>
              <a:tblPr/>
              <a:tblGrid>
                <a:gridCol w="1524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2468880">
                  <a:extLst>
                    <a:ext uri="{9D8B030D-6E8A-4147-A177-3AD203B41FA5}">
                      <a16:colId xmlns:a16="http://schemas.microsoft.com/office/drawing/2014/main" val="20002"/>
                    </a:ext>
                  </a:extLst>
                </a:gridCol>
                <a:gridCol w="187452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9449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3589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Theta </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pitchFamily="34" charset="0"/>
                        </a:rPr>
                        <a:t>) 0</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TH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(as in </a:t>
                      </a:r>
                      <a:r>
                        <a:rPr kumimoji="0" lang="en-US" sz="3600" b="1" i="1" u="none" strike="noStrike" cap="none" normalizeH="0" baseline="0" dirty="0">
                          <a:ln>
                            <a:noFill/>
                          </a:ln>
                          <a:solidFill>
                            <a:srgbClr val="FFFF00"/>
                          </a:solidFill>
                          <a:effectLst/>
                          <a:latin typeface="Arial" pitchFamily="34" charset="0"/>
                          <a:cs typeface="Arial" pitchFamily="34" charset="0"/>
                        </a:rPr>
                        <a:t>Th</a:t>
                      </a:r>
                      <a:r>
                        <a:rPr kumimoji="0" lang="en-US" sz="3600" b="0" i="1" u="none" strike="noStrike" cap="none" normalizeH="0" baseline="0" dirty="0">
                          <a:ln>
                            <a:noFill/>
                          </a:ln>
                          <a:solidFill>
                            <a:schemeClr val="hlink"/>
                          </a:solidFill>
                          <a:effectLst/>
                          <a:latin typeface="Arial" pitchFamily="34" charset="0"/>
                          <a:cs typeface="Arial" pitchFamily="34" charset="0"/>
                        </a:rPr>
                        <a:t>ink)</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T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(as in </a:t>
                      </a:r>
                      <a:r>
                        <a:rPr kumimoji="0" lang="en-US" sz="3600" b="1" i="1" u="none" strike="noStrike" cap="none" normalizeH="0" baseline="0" dirty="0">
                          <a:ln>
                            <a:noFill/>
                          </a:ln>
                          <a:solidFill>
                            <a:srgbClr val="FFFF00"/>
                          </a:solidFill>
                          <a:effectLst/>
                          <a:latin typeface="Arial" pitchFamily="34" charset="0"/>
                          <a:cs typeface="Arial" pitchFamily="34" charset="0"/>
                        </a:rPr>
                        <a:t>T</a:t>
                      </a:r>
                      <a:r>
                        <a:rPr kumimoji="0" lang="en-US" sz="3600" b="0" i="1" u="none" strike="noStrike" cap="none" normalizeH="0" baseline="0" dirty="0">
                          <a:ln>
                            <a:noFill/>
                          </a:ln>
                          <a:solidFill>
                            <a:schemeClr val="hlink"/>
                          </a:solidFill>
                          <a:effectLst/>
                          <a:latin typeface="Arial" pitchFamily="34" charset="0"/>
                          <a:cs typeface="Arial" pitchFamily="34" charset="0"/>
                        </a:rPr>
                        <a:t>ree)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hlink"/>
                          </a:solidFill>
                          <a:effectLst/>
                          <a:latin typeface="Arial" pitchFamily="34" charset="0"/>
                          <a:cs typeface="Arial" pitchFamily="34" charset="0"/>
                        </a:rPr>
                        <a:t>if it follows: </a:t>
                      </a:r>
                      <a:r>
                        <a:rPr kumimoji="0" lang="en-US" sz="3600" b="0" i="1" u="none" strike="noStrike" cap="none" normalizeH="0" baseline="0" dirty="0" err="1">
                          <a:ln>
                            <a:noFill/>
                          </a:ln>
                          <a:solidFill>
                            <a:srgbClr val="FFFF00"/>
                          </a:solidFill>
                          <a:effectLst/>
                          <a:latin typeface="Avva_Shenouda" pitchFamily="34" charset="0"/>
                          <a:cs typeface="Arial" pitchFamily="34" charset="0"/>
                        </a:rPr>
                        <a:t>v.t.m.c</a:t>
                      </a:r>
                      <a:endParaRPr kumimoji="0" lang="en-US" sz="3600" b="0" i="1" u="none" strike="noStrike" cap="none" normalizeH="0" baseline="0" dirty="0">
                        <a:ln>
                          <a:noFill/>
                        </a:ln>
                        <a:solidFill>
                          <a:srgbClr val="FFFF00"/>
                        </a:solidFill>
                        <a:effectLst/>
                        <a:latin typeface="Avva_Shenouda" pitchFamily="34" charset="0"/>
                        <a:cs typeface="Arial"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rgbClr val="FFFF00"/>
                          </a:solidFill>
                          <a:effectLst/>
                          <a:latin typeface="Avva_Shenouda" pitchFamily="34" charset="0"/>
                          <a:cs typeface="Arial" pitchFamily="34" charset="0"/>
                        </a:rPr>
                        <a:t>0</a:t>
                      </a:r>
                      <a:r>
                        <a:rPr kumimoji="0" lang="en-US" sz="3600" b="0" i="1" u="none" strike="noStrike" cap="none" normalizeH="0" baseline="0" dirty="0">
                          <a:ln>
                            <a:noFill/>
                          </a:ln>
                          <a:solidFill>
                            <a:srgbClr val="FF0000"/>
                          </a:solidFill>
                          <a:effectLst/>
                          <a:latin typeface="Avva_Shenouda" pitchFamily="34" charset="0"/>
                          <a:cs typeface="Arial" pitchFamily="34" charset="0"/>
                        </a:rPr>
                        <a:t>ai</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(Thai = this)</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nl-NL" sz="3600" b="0" i="0" u="none" strike="noStrike" cap="none" normalizeH="0" baseline="0" dirty="0">
                        <a:ln>
                          <a:noFill/>
                        </a:ln>
                        <a:solidFill>
                          <a:schemeClr val="hlink"/>
                        </a:solidFill>
                        <a:effectLst/>
                        <a:latin typeface="Avva_Shenouda"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3600" b="0" i="0" u="none" strike="noStrike" cap="none" normalizeH="0" baseline="0" dirty="0">
                          <a:ln>
                            <a:noFill/>
                          </a:ln>
                          <a:solidFill>
                            <a:srgbClr val="FF0000"/>
                          </a:solidFill>
                          <a:effectLst/>
                          <a:latin typeface="Avva_Shenouda" pitchFamily="34" charset="0"/>
                          <a:cs typeface="Arial" pitchFamily="34" charset="0"/>
                        </a:rPr>
                        <a:t>Acpa-zec</a:t>
                      </a:r>
                      <a:r>
                        <a:rPr kumimoji="0" lang="nl-NL" sz="3600" b="0" i="0" u="none" strike="noStrike" cap="none" normalizeH="0" baseline="0" dirty="0">
                          <a:ln>
                            <a:noFill/>
                          </a:ln>
                          <a:solidFill>
                            <a:srgbClr val="FFFF00"/>
                          </a:solidFill>
                          <a:effectLst/>
                          <a:latin typeface="Avva_Shenouda" pitchFamily="34" charset="0"/>
                          <a:cs typeface="Arial" pitchFamily="34" charset="0"/>
                        </a:rPr>
                        <a:t>0</a:t>
                      </a:r>
                      <a:r>
                        <a:rPr kumimoji="0" lang="nl-NL" sz="3600" b="0" i="0" u="none" strike="noStrike" cap="none" normalizeH="0" baseline="0" dirty="0">
                          <a:ln>
                            <a:noFill/>
                          </a:ln>
                          <a:solidFill>
                            <a:srgbClr val="FF0000"/>
                          </a:solidFill>
                          <a:effectLst/>
                          <a:latin typeface="Avva_Shenouda" pitchFamily="34" charset="0"/>
                          <a:cs typeface="Arial" pitchFamily="34" charset="0"/>
                        </a:rPr>
                        <a:t>e</a:t>
                      </a:r>
                      <a:r>
                        <a:rPr kumimoji="0" lang="nl-NL" sz="3600" b="0" i="0" u="none" strike="noStrike" cap="none" normalizeH="0" baseline="0" dirty="0">
                          <a:ln>
                            <a:noFill/>
                          </a:ln>
                          <a:solidFill>
                            <a:schemeClr val="hlink"/>
                          </a:solidFill>
                          <a:effectLst/>
                          <a:latin typeface="Avva_Shenouda" pitchFamily="34" charset="0"/>
                          <a:cs typeface="Arial" pitchFamily="34" charset="0"/>
                        </a:rPr>
                        <a:t> </a:t>
                      </a:r>
                      <a:br>
                        <a:rPr kumimoji="0" lang="nl-NL" sz="3600" b="0" i="0" u="none" strike="noStrike" cap="none" normalizeH="0" baseline="0" dirty="0">
                          <a:ln>
                            <a:noFill/>
                          </a:ln>
                          <a:solidFill>
                            <a:schemeClr val="hlink"/>
                          </a:solidFill>
                          <a:effectLst/>
                          <a:latin typeface="Avva_Shenouda" pitchFamily="34" charset="0"/>
                          <a:cs typeface="Arial" pitchFamily="34" charset="0"/>
                        </a:rPr>
                      </a:br>
                      <a:r>
                        <a:rPr kumimoji="0" lang="nl-NL" sz="3600" b="0" i="0" u="none" strike="noStrike" cap="none" normalizeH="0" baseline="0" dirty="0">
                          <a:ln>
                            <a:noFill/>
                          </a:ln>
                          <a:solidFill>
                            <a:schemeClr val="hlink"/>
                          </a:solidFill>
                          <a:effectLst/>
                          <a:latin typeface="Arial" pitchFamily="34" charset="0"/>
                          <a:cs typeface="Arial" pitchFamily="34" charset="0"/>
                        </a:rPr>
                        <a:t>(As-pa-zes-te = Greet)</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9590" name="Rectangle 83">
            <a:extLst>
              <a:ext uri="{FF2B5EF4-FFF2-40B4-BE49-F238E27FC236}">
                <a16:creationId xmlns:a16="http://schemas.microsoft.com/office/drawing/2014/main" id="{8D7AD566-6AB3-4E02-BEB8-373C630945A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09591" name="Object 3">
            <a:extLst>
              <a:ext uri="{FF2B5EF4-FFF2-40B4-BE49-F238E27FC236}">
                <a16:creationId xmlns:a16="http://schemas.microsoft.com/office/drawing/2014/main" id="{D1FE2925-6B2A-4BA0-849B-C8DA7AD61145}"/>
              </a:ext>
            </a:extLst>
          </p:cNvPr>
          <p:cNvGraphicFramePr>
            <a:graphicFrameLocks noChangeAspect="1"/>
          </p:cNvGraphicFramePr>
          <p:nvPr>
            <p:extLst>
              <p:ext uri="{D42A27DB-BD31-4B8C-83A1-F6EECF244321}">
                <p14:modId xmlns:p14="http://schemas.microsoft.com/office/powerpoint/2010/main" val="1528517159"/>
              </p:ext>
            </p:extLst>
          </p:nvPr>
        </p:nvGraphicFramePr>
        <p:xfrm>
          <a:off x="7467600" y="1591186"/>
          <a:ext cx="1143000" cy="1143000"/>
        </p:xfrm>
        <a:graphic>
          <a:graphicData uri="http://schemas.openxmlformats.org/presentationml/2006/ole">
            <mc:AlternateContent xmlns:mc="http://schemas.openxmlformats.org/markup-compatibility/2006">
              <mc:Choice xmlns:v="urn:schemas-microsoft-com:vml" Requires="v">
                <p:oleObj spid="_x0000_s109814" name="Bitmap Image" r:id="rId3" imgW="1038370" imgH="1038370" progId="Paint.Picture">
                  <p:embed/>
                </p:oleObj>
              </mc:Choice>
              <mc:Fallback>
                <p:oleObj name="Bitmap Image" r:id="rId3" imgW="1038370" imgH="103837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1591186"/>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9788" name="Picture 220" descr="Reading for Research Projects and Writing While Researching | Summer  Research Events Calendar | Amherst College">
            <a:extLst>
              <a:ext uri="{FF2B5EF4-FFF2-40B4-BE49-F238E27FC236}">
                <a16:creationId xmlns:a16="http://schemas.microsoft.com/office/drawing/2014/main" id="{BAE4E6FE-1CFE-4D94-9DDF-019A9CEE8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1630" y="3456781"/>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6345128B-A4E6-4DC5-BC3D-F9CB02B7C9CF}"/>
              </a:ext>
            </a:extLst>
          </p:cNvPr>
          <p:cNvGraphicFramePr>
            <a:graphicFrameLocks/>
          </p:cNvGraphicFramePr>
          <p:nvPr>
            <p:extLst>
              <p:ext uri="{D42A27DB-BD31-4B8C-83A1-F6EECF244321}">
                <p14:modId xmlns:p14="http://schemas.microsoft.com/office/powerpoint/2010/main" val="53330218"/>
              </p:ext>
            </p:extLst>
          </p:nvPr>
        </p:nvGraphicFramePr>
        <p:xfrm>
          <a:off x="152400" y="304800"/>
          <a:ext cx="8686800" cy="36576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Fee </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pitchFamily="34" charset="0"/>
                        </a:rPr>
                        <a:t>F </a:t>
                      </a:r>
                      <a:r>
                        <a:rPr kumimoji="0" lang="en-US" sz="3600" b="0" i="0" u="none" strike="noStrike" cap="none" normalizeH="0" baseline="0" dirty="0" err="1">
                          <a:ln>
                            <a:noFill/>
                          </a:ln>
                          <a:solidFill>
                            <a:srgbClr val="FF0000"/>
                          </a:solidFill>
                          <a:effectLst/>
                          <a:latin typeface="Avva_Shenouda" pitchFamily="34" charset="0"/>
                          <a:cs typeface="Arial" pitchFamily="34" charset="0"/>
                        </a:rPr>
                        <a:t>f</a:t>
                      </a:r>
                      <a:endParaRPr kumimoji="0" lang="en-US" sz="3600" b="0" i="0" u="none" strike="noStrike" cap="none" normalizeH="0" baseline="0" dirty="0">
                        <a:ln>
                          <a:noFill/>
                        </a:ln>
                        <a:solidFill>
                          <a:srgbClr val="FF0000"/>
                        </a:solidFill>
                        <a:effectLst/>
                        <a:latin typeface="Avva_Shenouda" pitchFamily="34" charset="0"/>
                        <a:cs typeface="Arial" pitchFamily="34" charset="0"/>
                      </a:endParaRP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PH (as in </a:t>
                      </a:r>
                      <a:r>
                        <a:rPr kumimoji="0" lang="en-US" sz="3600" b="1" i="1" u="none" strike="noStrike" cap="none" normalizeH="0" baseline="0" dirty="0">
                          <a:ln>
                            <a:noFill/>
                          </a:ln>
                          <a:solidFill>
                            <a:srgbClr val="FFFF00"/>
                          </a:solidFill>
                          <a:effectLst/>
                          <a:latin typeface="Arial" pitchFamily="34" charset="0"/>
                          <a:cs typeface="Arial" pitchFamily="34" charset="0"/>
                        </a:rPr>
                        <a:t>Ph</a:t>
                      </a:r>
                      <a:r>
                        <a:rPr kumimoji="0" lang="en-US" sz="3600" b="0" i="1" u="none" strike="noStrike" cap="none" normalizeH="0" baseline="0" dirty="0">
                          <a:ln>
                            <a:noFill/>
                          </a:ln>
                          <a:solidFill>
                            <a:schemeClr val="hlink"/>
                          </a:solidFill>
                          <a:effectLst/>
                          <a:latin typeface="Arial" pitchFamily="34" charset="0"/>
                          <a:cs typeface="Arial" pitchFamily="34" charset="0"/>
                        </a:rPr>
                        <a:t>one)</a:t>
                      </a: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rgbClr val="FFFF00"/>
                          </a:solidFill>
                          <a:effectLst/>
                          <a:latin typeface="Avva_Shenouda" pitchFamily="34" charset="0"/>
                          <a:cs typeface="Arial" pitchFamily="34" charset="0"/>
                        </a:rPr>
                        <a:t>f</a:t>
                      </a:r>
                      <a:r>
                        <a:rPr kumimoji="0" lang="en-US" sz="3600" b="0" i="1" u="none" strike="noStrike" cap="none" normalizeH="0" baseline="0" dirty="0" err="1">
                          <a:ln>
                            <a:noFill/>
                          </a:ln>
                          <a:solidFill>
                            <a:srgbClr val="FF0000"/>
                          </a:solidFill>
                          <a:effectLst/>
                          <a:latin typeface="Avva_Shenouda" pitchFamily="34" charset="0"/>
                          <a:cs typeface="Arial" pitchFamily="34" charset="0"/>
                        </a:rPr>
                        <a:t>eri</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r>
                        <a:rPr kumimoji="0" lang="en-US" sz="3600" b="0" i="1" u="none" strike="noStrike" cap="none" normalizeH="0" baseline="0" dirty="0">
                          <a:ln>
                            <a:noFill/>
                          </a:ln>
                          <a:solidFill>
                            <a:schemeClr val="hlink"/>
                          </a:solidFill>
                          <a:effectLst/>
                          <a:latin typeface="Arial" pitchFamily="34" charset="0"/>
                          <a:cs typeface="Arial"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a:t>
                      </a:r>
                      <a:r>
                        <a:rPr kumimoji="0" lang="en-US" sz="3600" b="0" i="1" u="none" strike="noStrike" cap="none" normalizeH="0" baseline="0" dirty="0" err="1">
                          <a:ln>
                            <a:noFill/>
                          </a:ln>
                          <a:solidFill>
                            <a:schemeClr val="hlink"/>
                          </a:solidFill>
                          <a:effectLst/>
                          <a:latin typeface="Arial" pitchFamily="34" charset="0"/>
                          <a:cs typeface="Arial" pitchFamily="34" charset="0"/>
                        </a:rPr>
                        <a:t>phe-ri</a:t>
                      </a:r>
                      <a:r>
                        <a:rPr kumimoji="0" lang="en-US" sz="3600" b="0" i="1" u="none" strike="noStrike" cap="none" normalizeH="0" baseline="0" dirty="0">
                          <a:ln>
                            <a:noFill/>
                          </a:ln>
                          <a:solidFill>
                            <a:schemeClr val="hlink"/>
                          </a:solidFill>
                          <a:effectLst/>
                          <a:latin typeface="Arial" pitchFamily="34" charset="0"/>
                          <a:cs typeface="Arial" pitchFamily="34" charset="0"/>
                        </a:rPr>
                        <a:t> = new)</a:t>
                      </a: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10614" name="Rectangle 105">
            <a:extLst>
              <a:ext uri="{FF2B5EF4-FFF2-40B4-BE49-F238E27FC236}">
                <a16:creationId xmlns:a16="http://schemas.microsoft.com/office/drawing/2014/main" id="{525E4B33-30AF-420E-87CC-BD01ECEB7EF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10615" name="Object 3">
            <a:extLst>
              <a:ext uri="{FF2B5EF4-FFF2-40B4-BE49-F238E27FC236}">
                <a16:creationId xmlns:a16="http://schemas.microsoft.com/office/drawing/2014/main" id="{68209A41-9313-44B6-85A2-4DBE42A5B256}"/>
              </a:ext>
            </a:extLst>
          </p:cNvPr>
          <p:cNvGraphicFramePr>
            <a:graphicFrameLocks noChangeAspect="1"/>
          </p:cNvGraphicFramePr>
          <p:nvPr/>
        </p:nvGraphicFramePr>
        <p:xfrm>
          <a:off x="7391400" y="1981200"/>
          <a:ext cx="1101725" cy="1219200"/>
        </p:xfrm>
        <a:graphic>
          <a:graphicData uri="http://schemas.openxmlformats.org/presentationml/2006/ole">
            <mc:AlternateContent xmlns:mc="http://schemas.openxmlformats.org/markup-compatibility/2006">
              <mc:Choice xmlns:v="urn:schemas-microsoft-com:vml" Requires="v">
                <p:oleObj spid="_x0000_s110838" name="Bitmap Image" r:id="rId3" imgW="1228571" imgH="1333333" progId="Paint.Picture">
                  <p:embed/>
                </p:oleObj>
              </mc:Choice>
              <mc:Fallback>
                <p:oleObj name="Bitmap Image" r:id="rId3" imgW="1228571" imgH="1333333"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981200"/>
                        <a:ext cx="11017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0812" name="Picture 220" descr="Gift clip art - Gift clipart photo - NiceClipart.com">
            <a:extLst>
              <a:ext uri="{FF2B5EF4-FFF2-40B4-BE49-F238E27FC236}">
                <a16:creationId xmlns:a16="http://schemas.microsoft.com/office/drawing/2014/main" id="{3A18E67D-9B4D-4927-A31F-81F7967A5D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3787" y="4267199"/>
            <a:ext cx="1876425" cy="2438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326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a:extLst>
              <a:ext uri="{FF2B5EF4-FFF2-40B4-BE49-F238E27FC236}">
                <a16:creationId xmlns:a16="http://schemas.microsoft.com/office/drawing/2014/main" id="{E62015E7-AF01-4B55-90F3-09DA00B3497F}"/>
              </a:ext>
            </a:extLst>
          </p:cNvPr>
          <p:cNvSpPr>
            <a:spLocks noChangeArrowheads="1"/>
          </p:cNvSpPr>
          <p:nvPr/>
        </p:nvSpPr>
        <p:spPr bwMode="auto">
          <a:xfrm>
            <a:off x="5659438" y="304800"/>
            <a:ext cx="307657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Times New Roman" panose="02020603050405020304" pitchFamily="18" charset="0"/>
              </a:rPr>
              <a:t>The Coptic month of </a:t>
            </a:r>
            <a:r>
              <a:rPr lang="en-US" altLang="en-US" sz="4000" dirty="0" err="1">
                <a:latin typeface="Times New Roman" panose="02020603050405020304" pitchFamily="18" charset="0"/>
              </a:rPr>
              <a:t>Pashons</a:t>
            </a:r>
            <a:r>
              <a:rPr lang="en-US" altLang="en-US" sz="4000" dirty="0">
                <a:latin typeface="Times New Roman" panose="02020603050405020304" pitchFamily="18" charset="0"/>
              </a:rPr>
              <a:t> </a:t>
            </a:r>
          </a:p>
        </p:txBody>
      </p:sp>
      <p:sp>
        <p:nvSpPr>
          <p:cNvPr id="86020" name="Rectangle 4">
            <a:extLst>
              <a:ext uri="{FF2B5EF4-FFF2-40B4-BE49-F238E27FC236}">
                <a16:creationId xmlns:a16="http://schemas.microsoft.com/office/drawing/2014/main" id="{9518A4F3-6E14-42A1-A70E-F3172C401086}"/>
              </a:ext>
            </a:extLst>
          </p:cNvPr>
          <p:cNvSpPr>
            <a:spLocks noChangeArrowheads="1"/>
          </p:cNvSpPr>
          <p:nvPr/>
        </p:nvSpPr>
        <p:spPr bwMode="auto">
          <a:xfrm>
            <a:off x="2582863" y="304800"/>
            <a:ext cx="307657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Pa-</a:t>
            </a:r>
            <a:r>
              <a:rPr lang="en-US" altLang="en-US" sz="4000" i="1" dirty="0" err="1">
                <a:solidFill>
                  <a:schemeClr val="bg1">
                    <a:lumMod val="65000"/>
                    <a:lumOff val="35000"/>
                  </a:schemeClr>
                </a:solidFill>
              </a:rPr>
              <a:t>shons</a:t>
            </a:r>
            <a:endParaRPr lang="en-US" altLang="en-US" sz="4000" i="1" dirty="0">
              <a:solidFill>
                <a:schemeClr val="bg1">
                  <a:lumMod val="65000"/>
                  <a:lumOff val="35000"/>
                </a:schemeClr>
              </a:solidFill>
            </a:endParaRPr>
          </a:p>
        </p:txBody>
      </p:sp>
      <p:sp>
        <p:nvSpPr>
          <p:cNvPr id="112644" name="Rectangle 5">
            <a:extLst>
              <a:ext uri="{FF2B5EF4-FFF2-40B4-BE49-F238E27FC236}">
                <a16:creationId xmlns:a16="http://schemas.microsoft.com/office/drawing/2014/main" id="{201DFE92-B0A5-4EBE-9DB1-0FF9321B2C69}"/>
              </a:ext>
            </a:extLst>
          </p:cNvPr>
          <p:cNvSpPr>
            <a:spLocks noChangeArrowheads="1"/>
          </p:cNvSpPr>
          <p:nvPr/>
        </p:nvSpPr>
        <p:spPr bwMode="auto">
          <a:xfrm>
            <a:off x="457200" y="304800"/>
            <a:ext cx="2125663"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Avva_Shenouda" pitchFamily="34" charset="0"/>
              </a:rPr>
              <a:t>Pa</a:t>
            </a:r>
            <a:r>
              <a:rPr lang="en-US" altLang="en-US" sz="4000" dirty="0">
                <a:solidFill>
                  <a:srgbClr val="FF0000"/>
                </a:solidFill>
              </a:rPr>
              <a:t>/</a:t>
            </a:r>
            <a:r>
              <a:rPr lang="en-US" altLang="en-US" sz="4000" dirty="0">
                <a:latin typeface="Avva_Shenouda" pitchFamily="34" charset="0"/>
              </a:rPr>
              <a:t>2onc</a:t>
            </a:r>
            <a:r>
              <a:rPr lang="en-US" altLang="en-US" sz="4000" dirty="0"/>
              <a:t> </a:t>
            </a:r>
          </a:p>
        </p:txBody>
      </p:sp>
      <p:sp>
        <p:nvSpPr>
          <p:cNvPr id="112645" name="Line 6">
            <a:extLst>
              <a:ext uri="{FF2B5EF4-FFF2-40B4-BE49-F238E27FC236}">
                <a16:creationId xmlns:a16="http://schemas.microsoft.com/office/drawing/2014/main" id="{B5D0BB1F-C832-4F03-AA04-8273943809A7}"/>
              </a:ext>
            </a:extLst>
          </p:cNvPr>
          <p:cNvSpPr>
            <a:spLocks noChangeShapeType="1"/>
          </p:cNvSpPr>
          <p:nvPr/>
        </p:nvSpPr>
        <p:spPr bwMode="auto">
          <a:xfrm>
            <a:off x="457200" y="304800"/>
            <a:ext cx="827881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6" name="Line 7">
            <a:extLst>
              <a:ext uri="{FF2B5EF4-FFF2-40B4-BE49-F238E27FC236}">
                <a16:creationId xmlns:a16="http://schemas.microsoft.com/office/drawing/2014/main" id="{8801C578-B9B7-493E-ADAE-CBB5C3D3B90C}"/>
              </a:ext>
            </a:extLst>
          </p:cNvPr>
          <p:cNvSpPr>
            <a:spLocks noChangeShapeType="1"/>
          </p:cNvSpPr>
          <p:nvPr/>
        </p:nvSpPr>
        <p:spPr bwMode="auto">
          <a:xfrm>
            <a:off x="457200" y="3230563"/>
            <a:ext cx="8278813"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7" name="Line 8">
            <a:extLst>
              <a:ext uri="{FF2B5EF4-FFF2-40B4-BE49-F238E27FC236}">
                <a16:creationId xmlns:a16="http://schemas.microsoft.com/office/drawing/2014/main" id="{51704E0C-6330-4B30-9437-6EB6685A6680}"/>
              </a:ext>
            </a:extLst>
          </p:cNvPr>
          <p:cNvSpPr>
            <a:spLocks noChangeShapeType="1"/>
          </p:cNvSpPr>
          <p:nvPr/>
        </p:nvSpPr>
        <p:spPr bwMode="auto">
          <a:xfrm>
            <a:off x="457200" y="304800"/>
            <a:ext cx="0" cy="2925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8" name="Line 9">
            <a:extLst>
              <a:ext uri="{FF2B5EF4-FFF2-40B4-BE49-F238E27FC236}">
                <a16:creationId xmlns:a16="http://schemas.microsoft.com/office/drawing/2014/main" id="{7FF09094-B86C-45C2-A45E-1FBC0075DE76}"/>
              </a:ext>
            </a:extLst>
          </p:cNvPr>
          <p:cNvSpPr>
            <a:spLocks noChangeShapeType="1"/>
          </p:cNvSpPr>
          <p:nvPr/>
        </p:nvSpPr>
        <p:spPr bwMode="auto">
          <a:xfrm>
            <a:off x="2582863" y="304800"/>
            <a:ext cx="0" cy="2925763"/>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9" name="Line 10">
            <a:extLst>
              <a:ext uri="{FF2B5EF4-FFF2-40B4-BE49-F238E27FC236}">
                <a16:creationId xmlns:a16="http://schemas.microsoft.com/office/drawing/2014/main" id="{B9FEC68E-A68E-4C23-A2BC-F0ECE5DA0F83}"/>
              </a:ext>
            </a:extLst>
          </p:cNvPr>
          <p:cNvSpPr>
            <a:spLocks noChangeShapeType="1"/>
          </p:cNvSpPr>
          <p:nvPr/>
        </p:nvSpPr>
        <p:spPr bwMode="auto">
          <a:xfrm>
            <a:off x="5659438" y="304800"/>
            <a:ext cx="0" cy="2925763"/>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50" name="Line 11">
            <a:extLst>
              <a:ext uri="{FF2B5EF4-FFF2-40B4-BE49-F238E27FC236}">
                <a16:creationId xmlns:a16="http://schemas.microsoft.com/office/drawing/2014/main" id="{17E7F371-66D8-4D9F-A57A-712E2062ECBA}"/>
              </a:ext>
            </a:extLst>
          </p:cNvPr>
          <p:cNvSpPr>
            <a:spLocks noChangeShapeType="1"/>
          </p:cNvSpPr>
          <p:nvPr/>
        </p:nvSpPr>
        <p:spPr bwMode="auto">
          <a:xfrm>
            <a:off x="8736013" y="304800"/>
            <a:ext cx="0" cy="2925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3298" name="Picture 2" descr="Christ's entry into #Egypt. #Coptic #Orthodox #Icon | Icone religieuse, Art  chrétien, Art religieux">
            <a:extLst>
              <a:ext uri="{FF2B5EF4-FFF2-40B4-BE49-F238E27FC236}">
                <a16:creationId xmlns:a16="http://schemas.microsoft.com/office/drawing/2014/main" id="{39931464-8CDE-4E26-A537-AED0A28C2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410211"/>
            <a:ext cx="2388534" cy="33702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037363C-7BE8-4FA8-9700-1D0B10F9A4F0}"/>
              </a:ext>
            </a:extLst>
          </p:cNvPr>
          <p:cNvSpPr/>
          <p:nvPr/>
        </p:nvSpPr>
        <p:spPr>
          <a:xfrm>
            <a:off x="5181600" y="6134142"/>
            <a:ext cx="3262432" cy="646331"/>
          </a:xfrm>
          <a:prstGeom prst="rect">
            <a:avLst/>
          </a:prstGeom>
        </p:spPr>
        <p:txBody>
          <a:bodyPr wrap="none">
            <a:spAutoFit/>
          </a:bodyPr>
          <a:lstStyle/>
          <a:p>
            <a:pPr algn="ctr" eaLnBrk="1" hangingPunct="1">
              <a:buFontTx/>
              <a:buNone/>
            </a:pPr>
            <a:r>
              <a:rPr lang="en-US" altLang="en-US" dirty="0">
                <a:latin typeface="Times New Roman" panose="02020603050405020304" pitchFamily="18" charset="0"/>
              </a:rPr>
              <a:t>Entry of the Lord Christ to Egypt</a:t>
            </a:r>
          </a:p>
          <a:p>
            <a:pPr algn="ctr" eaLnBrk="1" hangingPunct="1">
              <a:buFontTx/>
              <a:buNone/>
            </a:pPr>
            <a:r>
              <a:rPr lang="en-US" altLang="en-US" dirty="0">
                <a:latin typeface="Times New Roman" panose="02020603050405020304" pitchFamily="18" charset="0"/>
              </a:rPr>
              <a:t>24 </a:t>
            </a:r>
            <a:r>
              <a:rPr lang="en-US" altLang="en-US" dirty="0" err="1">
                <a:latin typeface="Times New Roman" panose="02020603050405020304" pitchFamily="18" charset="0"/>
              </a:rPr>
              <a:t>Pashons</a:t>
            </a:r>
            <a:endParaRPr lang="en-US" altLang="en-US" dirty="0">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 calcmode="lin" valueType="num">
                                      <p:cBhvr additive="base">
                                        <p:cTn id="7" dur="500"/>
                                        <p:tgtEl>
                                          <p:spTgt spid="86020"/>
                                        </p:tgtEl>
                                        <p:attrNameLst>
                                          <p:attrName>ppt_y</p:attrName>
                                        </p:attrNameLst>
                                      </p:cBhvr>
                                      <p:tavLst>
                                        <p:tav tm="0">
                                          <p:val>
                                            <p:strVal val="#ppt_y+#ppt_h*1.125000"/>
                                          </p:val>
                                        </p:tav>
                                        <p:tav tm="100000">
                                          <p:val>
                                            <p:strVal val="#ppt_y"/>
                                          </p:val>
                                        </p:tav>
                                      </p:tavLst>
                                    </p:anim>
                                    <p:animEffect transition="in" filter="wipe(up)">
                                      <p:cBhvr>
                                        <p:cTn id="8"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a:extLst>
              <a:ext uri="{FF2B5EF4-FFF2-40B4-BE49-F238E27FC236}">
                <a16:creationId xmlns:a16="http://schemas.microsoft.com/office/drawing/2014/main" id="{752014CE-F81A-49D6-A231-0334A7702C3F}"/>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err="1">
                <a:latin typeface="Times New Roman" panose="02020603050405020304" pitchFamily="18" charset="0"/>
              </a:rPr>
              <a:t>Shobra</a:t>
            </a:r>
            <a:r>
              <a:rPr lang="en-US" altLang="en-US" sz="4000" dirty="0">
                <a:latin typeface="Times New Roman" panose="02020603050405020304" pitchFamily="18" charset="0"/>
              </a:rPr>
              <a:t>, Egypt  </a:t>
            </a:r>
          </a:p>
        </p:txBody>
      </p:sp>
      <p:sp>
        <p:nvSpPr>
          <p:cNvPr id="87044" name="Rectangle 4">
            <a:extLst>
              <a:ext uri="{FF2B5EF4-FFF2-40B4-BE49-F238E27FC236}">
                <a16:creationId xmlns:a16="http://schemas.microsoft.com/office/drawing/2014/main" id="{E9ED8BFF-4586-44CA-B2DF-92705AA432E6}"/>
              </a:ext>
            </a:extLst>
          </p:cNvPr>
          <p:cNvSpPr>
            <a:spLocks noChangeArrowheads="1"/>
          </p:cNvSpPr>
          <p:nvPr/>
        </p:nvSpPr>
        <p:spPr bwMode="auto">
          <a:xfrm>
            <a:off x="2533650"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Shop-</a:t>
            </a:r>
            <a:r>
              <a:rPr lang="en-US" altLang="en-US" sz="4000" i="1" dirty="0" err="1">
                <a:solidFill>
                  <a:schemeClr val="bg1">
                    <a:lumMod val="65000"/>
                    <a:lumOff val="35000"/>
                  </a:schemeClr>
                </a:solidFill>
              </a:rPr>
              <a:t>ra</a:t>
            </a:r>
            <a:r>
              <a:rPr lang="en-US" altLang="en-US" sz="4000" i="1" dirty="0">
                <a:solidFill>
                  <a:schemeClr val="bg1">
                    <a:lumMod val="65000"/>
                    <a:lumOff val="35000"/>
                  </a:schemeClr>
                </a:solidFill>
              </a:rPr>
              <a:t> </a:t>
            </a:r>
          </a:p>
        </p:txBody>
      </p:sp>
      <p:sp>
        <p:nvSpPr>
          <p:cNvPr id="113668" name="Rectangle 5">
            <a:extLst>
              <a:ext uri="{FF2B5EF4-FFF2-40B4-BE49-F238E27FC236}">
                <a16:creationId xmlns:a16="http://schemas.microsoft.com/office/drawing/2014/main" id="{19B03A6D-F57F-42FB-8B3A-3633639F7766}"/>
              </a:ext>
            </a:extLst>
          </p:cNvPr>
          <p:cNvSpPr>
            <a:spLocks noChangeArrowheads="1"/>
          </p:cNvSpPr>
          <p:nvPr/>
        </p:nvSpPr>
        <p:spPr bwMode="auto">
          <a:xfrm>
            <a:off x="457200" y="274638"/>
            <a:ext cx="207645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Avva_Shenouda" pitchFamily="34" charset="0"/>
              </a:rPr>
              <a:t>@op</a:t>
            </a:r>
            <a:r>
              <a:rPr lang="en-US" altLang="en-US" sz="4000" dirty="0">
                <a:solidFill>
                  <a:srgbClr val="FF0000"/>
                </a:solidFill>
              </a:rPr>
              <a:t>/</a:t>
            </a:r>
            <a:r>
              <a:rPr lang="en-US" altLang="en-US" sz="4000" dirty="0">
                <a:latin typeface="Avva_Shenouda" pitchFamily="34" charset="0"/>
              </a:rPr>
              <a:t>ra</a:t>
            </a:r>
            <a:r>
              <a:rPr lang="en-US" altLang="en-US" sz="4000" dirty="0"/>
              <a:t> </a:t>
            </a:r>
          </a:p>
        </p:txBody>
      </p:sp>
      <p:sp>
        <p:nvSpPr>
          <p:cNvPr id="113669" name="Line 6">
            <a:extLst>
              <a:ext uri="{FF2B5EF4-FFF2-40B4-BE49-F238E27FC236}">
                <a16:creationId xmlns:a16="http://schemas.microsoft.com/office/drawing/2014/main" id="{DDE2E2AD-76DE-47F4-8D52-4C71343BD393}"/>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0" name="Line 7">
            <a:extLst>
              <a:ext uri="{FF2B5EF4-FFF2-40B4-BE49-F238E27FC236}">
                <a16:creationId xmlns:a16="http://schemas.microsoft.com/office/drawing/2014/main" id="{32D6C6ED-5EAD-4489-87D1-13408EFDF053}"/>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1" name="Line 8">
            <a:extLst>
              <a:ext uri="{FF2B5EF4-FFF2-40B4-BE49-F238E27FC236}">
                <a16:creationId xmlns:a16="http://schemas.microsoft.com/office/drawing/2014/main" id="{BC3A8F16-7113-49F3-A04D-5DBA14B4AE13}"/>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2" name="Line 9">
            <a:extLst>
              <a:ext uri="{FF2B5EF4-FFF2-40B4-BE49-F238E27FC236}">
                <a16:creationId xmlns:a16="http://schemas.microsoft.com/office/drawing/2014/main" id="{ABBFEA33-B369-453B-8EE2-7ED618BAF5E7}"/>
              </a:ext>
            </a:extLst>
          </p:cNvPr>
          <p:cNvSpPr>
            <a:spLocks noChangeShapeType="1"/>
          </p:cNvSpPr>
          <p:nvPr/>
        </p:nvSpPr>
        <p:spPr bwMode="auto">
          <a:xfrm>
            <a:off x="253365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3" name="Line 10">
            <a:extLst>
              <a:ext uri="{FF2B5EF4-FFF2-40B4-BE49-F238E27FC236}">
                <a16:creationId xmlns:a16="http://schemas.microsoft.com/office/drawing/2014/main" id="{83192EEE-58E7-4E91-A8F7-81897E05BDED}"/>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4" name="Line 11">
            <a:extLst>
              <a:ext uri="{FF2B5EF4-FFF2-40B4-BE49-F238E27FC236}">
                <a16:creationId xmlns:a16="http://schemas.microsoft.com/office/drawing/2014/main" id="{259EF096-79F0-4731-9075-D24A70BF872E}"/>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3676" name="Picture 12" descr="Image result for â«ÙÙÙØ³Ø© Ø´Ø¨Ø±Ø§â¬â">
            <a:extLst>
              <a:ext uri="{FF2B5EF4-FFF2-40B4-BE49-F238E27FC236}">
                <a16:creationId xmlns:a16="http://schemas.microsoft.com/office/drawing/2014/main" id="{33070E15-593C-4A43-A086-5D417B8B6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937" y="3505200"/>
            <a:ext cx="228600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anim calcmode="lin" valueType="num">
                                      <p:cBhvr additive="base">
                                        <p:cTn id="7" dur="500"/>
                                        <p:tgtEl>
                                          <p:spTgt spid="87044"/>
                                        </p:tgtEl>
                                        <p:attrNameLst>
                                          <p:attrName>ppt_y</p:attrName>
                                        </p:attrNameLst>
                                      </p:cBhvr>
                                      <p:tavLst>
                                        <p:tav tm="0">
                                          <p:val>
                                            <p:strVal val="#ppt_y+#ppt_h*1.125000"/>
                                          </p:val>
                                        </p:tav>
                                        <p:tav tm="100000">
                                          <p:val>
                                            <p:strVal val="#ppt_y"/>
                                          </p:val>
                                        </p:tav>
                                      </p:tavLst>
                                    </p:anim>
                                    <p:animEffect transition="in" filter="wipe(up)">
                                      <p:cBhvr>
                                        <p:cTn id="8" dur="5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48" name="Group 44">
            <a:extLst>
              <a:ext uri="{FF2B5EF4-FFF2-40B4-BE49-F238E27FC236}">
                <a16:creationId xmlns:a16="http://schemas.microsoft.com/office/drawing/2014/main" id="{1D140AB9-AD92-4691-9165-A4D76C206B4C}"/>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charset="0"/>
                        </a:rPr>
                        <a:t>Abba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charset="0"/>
                          <a:cs typeface="Arial" charset="0"/>
                        </a:rPr>
                        <a:t>Ava, father (bishop)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1281" name="Picture 47" descr="http://suscopts.org/stmarydallas/images/BishopYoussef.jpg">
            <a:extLst>
              <a:ext uri="{FF2B5EF4-FFF2-40B4-BE49-F238E27FC236}">
                <a16:creationId xmlns:a16="http://schemas.microsoft.com/office/drawing/2014/main" id="{58238A8C-0605-45EE-BBF2-E47360F83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724400"/>
            <a:ext cx="14192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02EC131-5B19-4B5E-8322-7FF029EF6CE1}"/>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Ava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a:extLst>
              <a:ext uri="{FF2B5EF4-FFF2-40B4-BE49-F238E27FC236}">
                <a16:creationId xmlns:a16="http://schemas.microsoft.com/office/drawing/2014/main" id="{72160FBD-A214-4C51-A5F5-019366674EE6}"/>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a:latin typeface="Times New Roman" panose="02020603050405020304" pitchFamily="18" charset="0"/>
              </a:rPr>
              <a:t>Athanasius </a:t>
            </a:r>
          </a:p>
        </p:txBody>
      </p:sp>
      <p:sp>
        <p:nvSpPr>
          <p:cNvPr id="88068" name="Rectangle 4">
            <a:extLst>
              <a:ext uri="{FF2B5EF4-FFF2-40B4-BE49-F238E27FC236}">
                <a16:creationId xmlns:a16="http://schemas.microsoft.com/office/drawing/2014/main" id="{9A6E2D16-208C-4655-BFC9-B197DE6733F3}"/>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Atha-nas-ios</a:t>
            </a:r>
            <a:endParaRPr lang="en-US" altLang="en-US" sz="4000" i="1" dirty="0">
              <a:solidFill>
                <a:schemeClr val="bg1">
                  <a:lumMod val="65000"/>
                  <a:lumOff val="35000"/>
                </a:schemeClr>
              </a:solidFill>
            </a:endParaRPr>
          </a:p>
        </p:txBody>
      </p:sp>
      <p:sp>
        <p:nvSpPr>
          <p:cNvPr id="114692" name="Rectangle 5">
            <a:extLst>
              <a:ext uri="{FF2B5EF4-FFF2-40B4-BE49-F238E27FC236}">
                <a16:creationId xmlns:a16="http://schemas.microsoft.com/office/drawing/2014/main" id="{C1F7B360-D2AD-4147-8FAC-51C2DC7B609C}"/>
              </a:ext>
            </a:extLst>
          </p:cNvPr>
          <p:cNvSpPr>
            <a:spLocks noChangeArrowheads="1"/>
          </p:cNvSpPr>
          <p:nvPr/>
        </p:nvSpPr>
        <p:spPr bwMode="auto">
          <a:xfrm>
            <a:off x="152401" y="350838"/>
            <a:ext cx="2971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Avva_Shenouda" pitchFamily="34" charset="0"/>
              </a:rPr>
              <a:t>A0a</a:t>
            </a:r>
            <a:r>
              <a:rPr lang="en-US" altLang="en-US" sz="4000" dirty="0">
                <a:solidFill>
                  <a:srgbClr val="FF0000"/>
                </a:solidFill>
              </a:rPr>
              <a:t>/</a:t>
            </a:r>
            <a:r>
              <a:rPr lang="en-US" altLang="en-US" sz="4000" dirty="0" err="1">
                <a:latin typeface="Avva_Shenouda" pitchFamily="34" charset="0"/>
              </a:rPr>
              <a:t>nac</a:t>
            </a:r>
            <a:r>
              <a:rPr lang="en-US" altLang="en-US" sz="4000" dirty="0">
                <a:solidFill>
                  <a:srgbClr val="FF0000"/>
                </a:solidFill>
              </a:rPr>
              <a:t>/</a:t>
            </a:r>
            <a:r>
              <a:rPr lang="en-US" altLang="en-US" sz="4000" dirty="0" err="1">
                <a:latin typeface="Avva_Shenouda" pitchFamily="34" charset="0"/>
              </a:rPr>
              <a:t>ioc</a:t>
            </a:r>
            <a:endParaRPr lang="en-US" altLang="en-US" sz="4000" dirty="0">
              <a:latin typeface="Avva_Shenouda" pitchFamily="34" charset="0"/>
            </a:endParaRPr>
          </a:p>
        </p:txBody>
      </p:sp>
      <p:sp>
        <p:nvSpPr>
          <p:cNvPr id="114693" name="Line 6">
            <a:extLst>
              <a:ext uri="{FF2B5EF4-FFF2-40B4-BE49-F238E27FC236}">
                <a16:creationId xmlns:a16="http://schemas.microsoft.com/office/drawing/2014/main" id="{48B0F29B-12B2-43E7-8391-21E2813AA7AE}"/>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694" name="Line 7">
            <a:extLst>
              <a:ext uri="{FF2B5EF4-FFF2-40B4-BE49-F238E27FC236}">
                <a16:creationId xmlns:a16="http://schemas.microsoft.com/office/drawing/2014/main" id="{45A86B08-2630-43CA-9AD1-ACAE597D88AB}"/>
              </a:ext>
            </a:extLst>
          </p:cNvPr>
          <p:cNvSpPr>
            <a:spLocks noChangeShapeType="1"/>
          </p:cNvSpPr>
          <p:nvPr/>
        </p:nvSpPr>
        <p:spPr bwMode="auto">
          <a:xfrm>
            <a:off x="457200" y="32766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695" name="Line 8">
            <a:extLst>
              <a:ext uri="{FF2B5EF4-FFF2-40B4-BE49-F238E27FC236}">
                <a16:creationId xmlns:a16="http://schemas.microsoft.com/office/drawing/2014/main" id="{AC1495E7-8266-420A-9106-C10A42462FB6}"/>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696" name="Line 9">
            <a:extLst>
              <a:ext uri="{FF2B5EF4-FFF2-40B4-BE49-F238E27FC236}">
                <a16:creationId xmlns:a16="http://schemas.microsoft.com/office/drawing/2014/main" id="{464CE0D1-7BCD-48E1-87E3-DFF914D230AD}"/>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697" name="Line 10">
            <a:extLst>
              <a:ext uri="{FF2B5EF4-FFF2-40B4-BE49-F238E27FC236}">
                <a16:creationId xmlns:a16="http://schemas.microsoft.com/office/drawing/2014/main" id="{03B0E267-8C85-40EC-9AC1-CCA48A7149F6}"/>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698" name="Line 11">
            <a:extLst>
              <a:ext uri="{FF2B5EF4-FFF2-40B4-BE49-F238E27FC236}">
                <a16:creationId xmlns:a16="http://schemas.microsoft.com/office/drawing/2014/main" id="{94EEE383-F021-4873-9619-BD76A83C72C7}"/>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4699" name="Picture 16">
            <a:extLst>
              <a:ext uri="{FF2B5EF4-FFF2-40B4-BE49-F238E27FC236}">
                <a16:creationId xmlns:a16="http://schemas.microsoft.com/office/drawing/2014/main" id="{A8AE7A6B-7CAF-43F3-BBED-9F2342232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0" y="3581400"/>
            <a:ext cx="1495425"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slide(fromBottom)">
                                      <p:cBhvr>
                                        <p:cTn id="7"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EFE27933-9EA2-4171-B02E-EA913FDAF67B}"/>
              </a:ext>
            </a:extLst>
          </p:cNvPr>
          <p:cNvSpPr>
            <a:spLocks noChangeArrowheads="1"/>
          </p:cNvSpPr>
          <p:nvPr/>
        </p:nvSpPr>
        <p:spPr bwMode="auto">
          <a:xfrm>
            <a:off x="6019800" y="4270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Times New Roman" panose="02020603050405020304" pitchFamily="18" charset="0"/>
              </a:rPr>
              <a:t>Golgotha</a:t>
            </a:r>
          </a:p>
          <a:p>
            <a:pPr eaLnBrk="1" hangingPunct="1">
              <a:buFontTx/>
              <a:buNone/>
            </a:pPr>
            <a:endParaRPr lang="en-US" altLang="en-US" sz="1800" dirty="0">
              <a:latin typeface="Times New Roman" panose="02020603050405020304" pitchFamily="18" charset="0"/>
            </a:endParaRPr>
          </a:p>
          <a:p>
            <a:pPr eaLnBrk="1" hangingPunct="1">
              <a:buFontTx/>
              <a:buNone/>
            </a:pPr>
            <a:r>
              <a:rPr lang="en-US" altLang="en-US" sz="4000" dirty="0">
                <a:latin typeface="Times New Roman" panose="02020603050405020304" pitchFamily="18" charset="0"/>
              </a:rPr>
              <a:t>“place of the skull”</a:t>
            </a:r>
          </a:p>
        </p:txBody>
      </p:sp>
      <p:sp>
        <p:nvSpPr>
          <p:cNvPr id="89092" name="Rectangle 4">
            <a:extLst>
              <a:ext uri="{FF2B5EF4-FFF2-40B4-BE49-F238E27FC236}">
                <a16:creationId xmlns:a16="http://schemas.microsoft.com/office/drawing/2014/main" id="{2D1EF27F-D045-48A7-916A-7CBAF218AD16}"/>
              </a:ext>
            </a:extLst>
          </p:cNvPr>
          <p:cNvSpPr>
            <a:spLocks noChangeArrowheads="1"/>
          </p:cNvSpPr>
          <p:nvPr/>
        </p:nvSpPr>
        <p:spPr bwMode="auto">
          <a:xfrm>
            <a:off x="2743200" y="4270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Ghol-gho-tha</a:t>
            </a:r>
            <a:endParaRPr lang="en-US" altLang="en-US" sz="4000" i="1" dirty="0">
              <a:solidFill>
                <a:schemeClr val="bg1">
                  <a:lumMod val="65000"/>
                  <a:lumOff val="35000"/>
                </a:schemeClr>
              </a:solidFill>
            </a:endParaRPr>
          </a:p>
        </p:txBody>
      </p:sp>
      <p:sp>
        <p:nvSpPr>
          <p:cNvPr id="115716" name="Rectangle 5">
            <a:extLst>
              <a:ext uri="{FF2B5EF4-FFF2-40B4-BE49-F238E27FC236}">
                <a16:creationId xmlns:a16="http://schemas.microsoft.com/office/drawing/2014/main" id="{B3CE48A2-D8DA-4524-A906-A583DF5AB01C}"/>
              </a:ext>
            </a:extLst>
          </p:cNvPr>
          <p:cNvSpPr>
            <a:spLocks noChangeArrowheads="1"/>
          </p:cNvSpPr>
          <p:nvPr/>
        </p:nvSpPr>
        <p:spPr bwMode="auto">
          <a:xfrm>
            <a:off x="228602" y="427038"/>
            <a:ext cx="2514598"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err="1">
                <a:latin typeface="Avva_Shenouda" pitchFamily="34" charset="0"/>
              </a:rPr>
              <a:t>Jol</a:t>
            </a:r>
            <a:r>
              <a:rPr lang="en-US" altLang="en-US" sz="4000" dirty="0">
                <a:solidFill>
                  <a:srgbClr val="FF0000"/>
                </a:solidFill>
              </a:rPr>
              <a:t>/</a:t>
            </a:r>
            <a:r>
              <a:rPr lang="en-US" altLang="en-US" sz="4000" dirty="0">
                <a:latin typeface="Avva_Shenouda" pitchFamily="34" charset="0"/>
              </a:rPr>
              <a:t>jo</a:t>
            </a:r>
            <a:r>
              <a:rPr lang="en-US" altLang="en-US" sz="4000" dirty="0">
                <a:solidFill>
                  <a:srgbClr val="FF0000"/>
                </a:solidFill>
              </a:rPr>
              <a:t>/</a:t>
            </a:r>
            <a:r>
              <a:rPr lang="en-US" altLang="en-US" sz="4000" dirty="0">
                <a:latin typeface="Avva_Shenouda" pitchFamily="34" charset="0"/>
              </a:rPr>
              <a:t>0a</a:t>
            </a:r>
          </a:p>
        </p:txBody>
      </p:sp>
      <p:sp>
        <p:nvSpPr>
          <p:cNvPr id="115717" name="Line 6">
            <a:extLst>
              <a:ext uri="{FF2B5EF4-FFF2-40B4-BE49-F238E27FC236}">
                <a16:creationId xmlns:a16="http://schemas.microsoft.com/office/drawing/2014/main" id="{771A576C-BDFA-4108-8936-C080353682E0}"/>
              </a:ext>
            </a:extLst>
          </p:cNvPr>
          <p:cNvSpPr>
            <a:spLocks noChangeShapeType="1"/>
          </p:cNvSpPr>
          <p:nvPr/>
        </p:nvSpPr>
        <p:spPr bwMode="auto">
          <a:xfrm>
            <a:off x="457200" y="4270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18" name="Line 7">
            <a:extLst>
              <a:ext uri="{FF2B5EF4-FFF2-40B4-BE49-F238E27FC236}">
                <a16:creationId xmlns:a16="http://schemas.microsoft.com/office/drawing/2014/main" id="{654298AD-10C8-496A-AF78-92FBF63DBDED}"/>
              </a:ext>
            </a:extLst>
          </p:cNvPr>
          <p:cNvSpPr>
            <a:spLocks noChangeShapeType="1"/>
          </p:cNvSpPr>
          <p:nvPr/>
        </p:nvSpPr>
        <p:spPr bwMode="auto">
          <a:xfrm>
            <a:off x="457200" y="33528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19" name="Line 8">
            <a:extLst>
              <a:ext uri="{FF2B5EF4-FFF2-40B4-BE49-F238E27FC236}">
                <a16:creationId xmlns:a16="http://schemas.microsoft.com/office/drawing/2014/main" id="{89458740-9519-493B-BAC6-53402C361EAF}"/>
              </a:ext>
            </a:extLst>
          </p:cNvPr>
          <p:cNvSpPr>
            <a:spLocks noChangeShapeType="1"/>
          </p:cNvSpPr>
          <p:nvPr/>
        </p:nvSpPr>
        <p:spPr bwMode="auto">
          <a:xfrm>
            <a:off x="4572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20" name="Line 9">
            <a:extLst>
              <a:ext uri="{FF2B5EF4-FFF2-40B4-BE49-F238E27FC236}">
                <a16:creationId xmlns:a16="http://schemas.microsoft.com/office/drawing/2014/main" id="{4094D093-DB16-487D-8F44-1B9BDED28EE0}"/>
              </a:ext>
            </a:extLst>
          </p:cNvPr>
          <p:cNvSpPr>
            <a:spLocks noChangeShapeType="1"/>
          </p:cNvSpPr>
          <p:nvPr/>
        </p:nvSpPr>
        <p:spPr bwMode="auto">
          <a:xfrm>
            <a:off x="27432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21" name="Line 10">
            <a:extLst>
              <a:ext uri="{FF2B5EF4-FFF2-40B4-BE49-F238E27FC236}">
                <a16:creationId xmlns:a16="http://schemas.microsoft.com/office/drawing/2014/main" id="{CA62EA01-9F64-4068-9804-F18E51438140}"/>
              </a:ext>
            </a:extLst>
          </p:cNvPr>
          <p:cNvSpPr>
            <a:spLocks noChangeShapeType="1"/>
          </p:cNvSpPr>
          <p:nvPr/>
        </p:nvSpPr>
        <p:spPr bwMode="auto">
          <a:xfrm>
            <a:off x="60198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22" name="Line 11">
            <a:extLst>
              <a:ext uri="{FF2B5EF4-FFF2-40B4-BE49-F238E27FC236}">
                <a16:creationId xmlns:a16="http://schemas.microsoft.com/office/drawing/2014/main" id="{BF0C1A72-AF26-4DB4-A58D-FA5F44BC14DB}"/>
              </a:ext>
            </a:extLst>
          </p:cNvPr>
          <p:cNvSpPr>
            <a:spLocks noChangeShapeType="1"/>
          </p:cNvSpPr>
          <p:nvPr/>
        </p:nvSpPr>
        <p:spPr bwMode="auto">
          <a:xfrm>
            <a:off x="86868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5723" name="Picture 13" descr="Image result for golgotha crucifixion">
            <a:extLst>
              <a:ext uri="{FF2B5EF4-FFF2-40B4-BE49-F238E27FC236}">
                <a16:creationId xmlns:a16="http://schemas.microsoft.com/office/drawing/2014/main" id="{255C3526-19B8-4534-81A1-20A26FF61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4563" y="2590800"/>
            <a:ext cx="2174875"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additive="base">
                                        <p:cTn id="7" dur="500"/>
                                        <p:tgtEl>
                                          <p:spTgt spid="89092"/>
                                        </p:tgtEl>
                                        <p:attrNameLst>
                                          <p:attrName>ppt_y</p:attrName>
                                        </p:attrNameLst>
                                      </p:cBhvr>
                                      <p:tavLst>
                                        <p:tav tm="0">
                                          <p:val>
                                            <p:strVal val="#ppt_y+#ppt_h*1.125000"/>
                                          </p:val>
                                        </p:tav>
                                        <p:tav tm="100000">
                                          <p:val>
                                            <p:strVal val="#ppt_y"/>
                                          </p:val>
                                        </p:tav>
                                      </p:tavLst>
                                    </p:anim>
                                    <p:animEffect transition="in" filter="wipe(up)">
                                      <p:cBhvr>
                                        <p:cTn id="8"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a:extLst>
              <a:ext uri="{FF2B5EF4-FFF2-40B4-BE49-F238E27FC236}">
                <a16:creationId xmlns:a16="http://schemas.microsoft.com/office/drawing/2014/main" id="{4C2A935B-2CA0-4F93-878A-2FF22F15FECD}"/>
              </a:ext>
            </a:extLst>
          </p:cNvPr>
          <p:cNvSpPr>
            <a:spLocks noChangeArrowheads="1"/>
          </p:cNvSpPr>
          <p:nvPr/>
        </p:nvSpPr>
        <p:spPr bwMode="auto">
          <a:xfrm>
            <a:off x="5791200" y="274638"/>
            <a:ext cx="2895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a:latin typeface="Times New Roman" panose="02020603050405020304" pitchFamily="18" charset="0"/>
              </a:rPr>
              <a:t>Seraphim </a:t>
            </a:r>
          </a:p>
        </p:txBody>
      </p:sp>
      <p:sp>
        <p:nvSpPr>
          <p:cNvPr id="90116" name="Rectangle 4">
            <a:extLst>
              <a:ext uri="{FF2B5EF4-FFF2-40B4-BE49-F238E27FC236}">
                <a16:creationId xmlns:a16="http://schemas.microsoft.com/office/drawing/2014/main" id="{D01EB07E-A6C7-4822-9DC7-93FCC498EBF2}"/>
              </a:ext>
            </a:extLst>
          </p:cNvPr>
          <p:cNvSpPr>
            <a:spLocks noChangeArrowheads="1"/>
          </p:cNvSpPr>
          <p:nvPr/>
        </p:nvSpPr>
        <p:spPr bwMode="auto">
          <a:xfrm>
            <a:off x="2533650" y="274638"/>
            <a:ext cx="325755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Se-</a:t>
            </a:r>
            <a:r>
              <a:rPr lang="en-US" altLang="en-US" sz="4000" i="1" dirty="0" err="1">
                <a:solidFill>
                  <a:schemeClr val="bg1">
                    <a:lumMod val="65000"/>
                    <a:lumOff val="35000"/>
                  </a:schemeClr>
                </a:solidFill>
              </a:rPr>
              <a:t>ra</a:t>
            </a:r>
            <a:r>
              <a:rPr lang="en-US" altLang="en-US" sz="4000" i="1" dirty="0">
                <a:solidFill>
                  <a:schemeClr val="bg1">
                    <a:lumMod val="65000"/>
                    <a:lumOff val="35000"/>
                  </a:schemeClr>
                </a:solidFill>
              </a:rPr>
              <a:t>-</a:t>
            </a:r>
            <a:r>
              <a:rPr lang="en-US" altLang="en-US" sz="4000" i="1" dirty="0" err="1">
                <a:solidFill>
                  <a:schemeClr val="bg1">
                    <a:lumMod val="65000"/>
                    <a:lumOff val="35000"/>
                  </a:schemeClr>
                </a:solidFill>
              </a:rPr>
              <a:t>pheem</a:t>
            </a:r>
            <a:endParaRPr lang="en-US" altLang="en-US" sz="4000" i="1" dirty="0">
              <a:solidFill>
                <a:schemeClr val="bg1">
                  <a:lumMod val="65000"/>
                  <a:lumOff val="35000"/>
                </a:schemeClr>
              </a:solidFill>
            </a:endParaRPr>
          </a:p>
        </p:txBody>
      </p:sp>
      <p:sp>
        <p:nvSpPr>
          <p:cNvPr id="116740" name="Rectangle 5">
            <a:extLst>
              <a:ext uri="{FF2B5EF4-FFF2-40B4-BE49-F238E27FC236}">
                <a16:creationId xmlns:a16="http://schemas.microsoft.com/office/drawing/2014/main" id="{742ACA54-47CB-49C3-B356-B4B4DB7A9082}"/>
              </a:ext>
            </a:extLst>
          </p:cNvPr>
          <p:cNvSpPr>
            <a:spLocks noChangeArrowheads="1"/>
          </p:cNvSpPr>
          <p:nvPr/>
        </p:nvSpPr>
        <p:spPr bwMode="auto">
          <a:xfrm>
            <a:off x="152402" y="274638"/>
            <a:ext cx="2381248"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latin typeface="Avva_Shenouda" pitchFamily="34" charset="0"/>
              </a:rPr>
              <a:t>Ce</a:t>
            </a:r>
            <a:r>
              <a:rPr lang="en-US" altLang="en-US" sz="4000" dirty="0">
                <a:solidFill>
                  <a:srgbClr val="FF0000"/>
                </a:solidFill>
              </a:rPr>
              <a:t>/</a:t>
            </a:r>
            <a:r>
              <a:rPr lang="en-US" altLang="en-US" sz="4000" dirty="0">
                <a:latin typeface="Avva_Shenouda" pitchFamily="34" charset="0"/>
              </a:rPr>
              <a:t>ra</a:t>
            </a:r>
            <a:r>
              <a:rPr lang="en-US" altLang="en-US" sz="4000" dirty="0">
                <a:solidFill>
                  <a:srgbClr val="FF0000"/>
                </a:solidFill>
              </a:rPr>
              <a:t>/</a:t>
            </a:r>
            <a:r>
              <a:rPr lang="en-US" altLang="en-US" sz="4000" dirty="0" err="1">
                <a:latin typeface="Avva_Shenouda" pitchFamily="34" charset="0"/>
              </a:rPr>
              <a:t>fim</a:t>
            </a:r>
            <a:endParaRPr lang="en-US" altLang="en-US" sz="4000" dirty="0">
              <a:latin typeface="Avva_Shenouda" pitchFamily="34" charset="0"/>
            </a:endParaRPr>
          </a:p>
        </p:txBody>
      </p:sp>
      <p:sp>
        <p:nvSpPr>
          <p:cNvPr id="116741" name="Line 6">
            <a:extLst>
              <a:ext uri="{FF2B5EF4-FFF2-40B4-BE49-F238E27FC236}">
                <a16:creationId xmlns:a16="http://schemas.microsoft.com/office/drawing/2014/main" id="{C89ABD8A-784E-4D39-8738-0B7438A63C50}"/>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2" name="Line 7">
            <a:extLst>
              <a:ext uri="{FF2B5EF4-FFF2-40B4-BE49-F238E27FC236}">
                <a16:creationId xmlns:a16="http://schemas.microsoft.com/office/drawing/2014/main" id="{BD78609C-66AA-44EC-94EB-BFB384072F2F}"/>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3" name="Line 8">
            <a:extLst>
              <a:ext uri="{FF2B5EF4-FFF2-40B4-BE49-F238E27FC236}">
                <a16:creationId xmlns:a16="http://schemas.microsoft.com/office/drawing/2014/main" id="{14B65D96-FF01-4550-ABF5-F97939243002}"/>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4" name="Line 9">
            <a:extLst>
              <a:ext uri="{FF2B5EF4-FFF2-40B4-BE49-F238E27FC236}">
                <a16:creationId xmlns:a16="http://schemas.microsoft.com/office/drawing/2014/main" id="{00F0700F-0D38-4D5C-A480-106821BE24D2}"/>
              </a:ext>
            </a:extLst>
          </p:cNvPr>
          <p:cNvSpPr>
            <a:spLocks noChangeShapeType="1"/>
          </p:cNvSpPr>
          <p:nvPr/>
        </p:nvSpPr>
        <p:spPr bwMode="auto">
          <a:xfrm>
            <a:off x="253365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5" name="Line 10">
            <a:extLst>
              <a:ext uri="{FF2B5EF4-FFF2-40B4-BE49-F238E27FC236}">
                <a16:creationId xmlns:a16="http://schemas.microsoft.com/office/drawing/2014/main" id="{68EABE56-531C-438F-A4AB-C556D003111A}"/>
              </a:ext>
            </a:extLst>
          </p:cNvPr>
          <p:cNvSpPr>
            <a:spLocks noChangeShapeType="1"/>
          </p:cNvSpPr>
          <p:nvPr/>
        </p:nvSpPr>
        <p:spPr bwMode="auto">
          <a:xfrm>
            <a:off x="5791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6" name="Line 11">
            <a:extLst>
              <a:ext uri="{FF2B5EF4-FFF2-40B4-BE49-F238E27FC236}">
                <a16:creationId xmlns:a16="http://schemas.microsoft.com/office/drawing/2014/main" id="{D1FE00FC-DC31-4F59-88A2-33642AE02EB1}"/>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6747" name="Picture 14">
            <a:extLst>
              <a:ext uri="{FF2B5EF4-FFF2-40B4-BE49-F238E27FC236}">
                <a16:creationId xmlns:a16="http://schemas.microsoft.com/office/drawing/2014/main" id="{0E2360BA-26E6-471D-A493-7D7151274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25" y="3657600"/>
            <a:ext cx="288607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Effect transition="in" filter="slide(fromBottom)">
                                      <p:cBhvr>
                                        <p:cTn id="7"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a:extLst>
              <a:ext uri="{FF2B5EF4-FFF2-40B4-BE49-F238E27FC236}">
                <a16:creationId xmlns:a16="http://schemas.microsoft.com/office/drawing/2014/main" id="{E25BD57A-A92A-46A2-8913-6949D2C1F36F}"/>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Falafel</a:t>
            </a:r>
          </a:p>
          <a:p>
            <a:pPr algn="ctr" eaLnBrk="1" hangingPunct="1">
              <a:buFontTx/>
              <a:buNone/>
            </a:pPr>
            <a:r>
              <a:rPr lang="en-US" altLang="en-US" sz="4000" dirty="0">
                <a:latin typeface="Times New Roman" panose="02020603050405020304" pitchFamily="18" charset="0"/>
              </a:rPr>
              <a:t>(“full of beans”) </a:t>
            </a:r>
          </a:p>
        </p:txBody>
      </p:sp>
      <p:sp>
        <p:nvSpPr>
          <p:cNvPr id="91140" name="Rectangle 4">
            <a:extLst>
              <a:ext uri="{FF2B5EF4-FFF2-40B4-BE49-F238E27FC236}">
                <a16:creationId xmlns:a16="http://schemas.microsoft.com/office/drawing/2014/main" id="{F9AA84DB-C5AD-4E6F-B526-D58408E6AFC5}"/>
              </a:ext>
            </a:extLst>
          </p:cNvPr>
          <p:cNvSpPr>
            <a:spLocks noChangeArrowheads="1"/>
          </p:cNvSpPr>
          <p:nvPr/>
        </p:nvSpPr>
        <p:spPr bwMode="auto">
          <a:xfrm>
            <a:off x="2895600" y="274638"/>
            <a:ext cx="27146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Fa-la-</a:t>
            </a:r>
            <a:r>
              <a:rPr lang="en-US" altLang="en-US" sz="4000" i="1" dirty="0" err="1">
                <a:solidFill>
                  <a:schemeClr val="bg1">
                    <a:lumMod val="65000"/>
                    <a:lumOff val="35000"/>
                  </a:schemeClr>
                </a:solidFill>
              </a:rPr>
              <a:t>fel</a:t>
            </a:r>
            <a:endParaRPr lang="en-US" altLang="en-US" sz="4000" i="1" dirty="0">
              <a:solidFill>
                <a:schemeClr val="bg1">
                  <a:lumMod val="65000"/>
                  <a:lumOff val="35000"/>
                </a:schemeClr>
              </a:solidFill>
            </a:endParaRPr>
          </a:p>
        </p:txBody>
      </p:sp>
      <p:sp>
        <p:nvSpPr>
          <p:cNvPr id="117764" name="Rectangle 5">
            <a:extLst>
              <a:ext uri="{FF2B5EF4-FFF2-40B4-BE49-F238E27FC236}">
                <a16:creationId xmlns:a16="http://schemas.microsoft.com/office/drawing/2014/main" id="{668B7A09-7CCE-420C-A3DA-53814BAC2C00}"/>
              </a:ext>
            </a:extLst>
          </p:cNvPr>
          <p:cNvSpPr>
            <a:spLocks noChangeArrowheads="1"/>
          </p:cNvSpPr>
          <p:nvPr/>
        </p:nvSpPr>
        <p:spPr bwMode="auto">
          <a:xfrm>
            <a:off x="152401" y="274638"/>
            <a:ext cx="2743199"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Fa</a:t>
            </a:r>
            <a:r>
              <a:rPr lang="en-US" altLang="en-US" sz="4000" dirty="0">
                <a:solidFill>
                  <a:srgbClr val="FF0000"/>
                </a:solidFill>
              </a:rPr>
              <a:t>/</a:t>
            </a:r>
            <a:r>
              <a:rPr lang="en-US" altLang="en-US" sz="4000" dirty="0">
                <a:latin typeface="Avva_Shenouda" pitchFamily="34" charset="0"/>
              </a:rPr>
              <a:t>la</a:t>
            </a:r>
            <a:r>
              <a:rPr lang="en-US" altLang="en-US" sz="4000" dirty="0">
                <a:solidFill>
                  <a:srgbClr val="FF0000"/>
                </a:solidFill>
              </a:rPr>
              <a:t>/</a:t>
            </a:r>
            <a:r>
              <a:rPr lang="en-US" altLang="en-US" sz="4000" dirty="0" err="1">
                <a:latin typeface="Avva_Shenouda" pitchFamily="34" charset="0"/>
              </a:rPr>
              <a:t>fel</a:t>
            </a:r>
            <a:endParaRPr lang="en-US" altLang="en-US" sz="4000" dirty="0">
              <a:latin typeface="Avva_Shenouda" pitchFamily="34" charset="0"/>
            </a:endParaRPr>
          </a:p>
        </p:txBody>
      </p:sp>
      <p:sp>
        <p:nvSpPr>
          <p:cNvPr id="117765" name="Line 6">
            <a:extLst>
              <a:ext uri="{FF2B5EF4-FFF2-40B4-BE49-F238E27FC236}">
                <a16:creationId xmlns:a16="http://schemas.microsoft.com/office/drawing/2014/main" id="{08A5C5A8-1427-40CE-BF14-DFC62922D10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66" name="Line 7">
            <a:extLst>
              <a:ext uri="{FF2B5EF4-FFF2-40B4-BE49-F238E27FC236}">
                <a16:creationId xmlns:a16="http://schemas.microsoft.com/office/drawing/2014/main" id="{6AB8E8D9-77B2-495F-8620-6BFEFDD72E7C}"/>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67" name="Line 8">
            <a:extLst>
              <a:ext uri="{FF2B5EF4-FFF2-40B4-BE49-F238E27FC236}">
                <a16:creationId xmlns:a16="http://schemas.microsoft.com/office/drawing/2014/main" id="{57FFF937-3DA5-4151-BCEE-A8E0DEAD65DC}"/>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68" name="Line 9">
            <a:extLst>
              <a:ext uri="{FF2B5EF4-FFF2-40B4-BE49-F238E27FC236}">
                <a16:creationId xmlns:a16="http://schemas.microsoft.com/office/drawing/2014/main" id="{BD5B760F-8070-427D-9401-8D73820DA7AB}"/>
              </a:ext>
            </a:extLst>
          </p:cNvPr>
          <p:cNvSpPr>
            <a:spLocks noChangeShapeType="1"/>
          </p:cNvSpPr>
          <p:nvPr/>
        </p:nvSpPr>
        <p:spPr bwMode="auto">
          <a:xfrm>
            <a:off x="28956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69" name="Line 10">
            <a:extLst>
              <a:ext uri="{FF2B5EF4-FFF2-40B4-BE49-F238E27FC236}">
                <a16:creationId xmlns:a16="http://schemas.microsoft.com/office/drawing/2014/main" id="{4A1779E9-2895-40F6-86E6-1E19DFF76344}"/>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70" name="Line 11">
            <a:extLst>
              <a:ext uri="{FF2B5EF4-FFF2-40B4-BE49-F238E27FC236}">
                <a16:creationId xmlns:a16="http://schemas.microsoft.com/office/drawing/2014/main" id="{42454057-287E-4BEE-819B-3D4A847E2EAE}"/>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7771" name="Picture 16" descr="falafel">
            <a:extLst>
              <a:ext uri="{FF2B5EF4-FFF2-40B4-BE49-F238E27FC236}">
                <a16:creationId xmlns:a16="http://schemas.microsoft.com/office/drawing/2014/main" id="{94D1211F-D3AB-470C-A29C-AD1AF6D3D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429000"/>
            <a:ext cx="2828925"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slide(fromBottom)">
                                      <p:cBhvr>
                                        <p:cTn id="7"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6" name="Rectangle 3">
            <a:extLst>
              <a:ext uri="{FF2B5EF4-FFF2-40B4-BE49-F238E27FC236}">
                <a16:creationId xmlns:a16="http://schemas.microsoft.com/office/drawing/2014/main" id="{D0156C7D-DC2C-485B-9305-55889EA602D1}"/>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Philip </a:t>
            </a:r>
          </a:p>
        </p:txBody>
      </p:sp>
      <p:sp>
        <p:nvSpPr>
          <p:cNvPr id="92164" name="Rectangle 4">
            <a:extLst>
              <a:ext uri="{FF2B5EF4-FFF2-40B4-BE49-F238E27FC236}">
                <a16:creationId xmlns:a16="http://schemas.microsoft.com/office/drawing/2014/main" id="{5E602A51-4ACD-46D6-807B-74A6C12185C7}"/>
              </a:ext>
            </a:extLst>
          </p:cNvPr>
          <p:cNvSpPr>
            <a:spLocks noChangeArrowheads="1"/>
          </p:cNvSpPr>
          <p:nvPr/>
        </p:nvSpPr>
        <p:spPr bwMode="auto">
          <a:xfrm>
            <a:off x="2819400" y="274638"/>
            <a:ext cx="27908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Phi-lip-</a:t>
            </a:r>
            <a:r>
              <a:rPr lang="en-US" altLang="en-US" sz="4000" i="1" dirty="0" err="1">
                <a:solidFill>
                  <a:schemeClr val="bg1">
                    <a:lumMod val="65000"/>
                    <a:lumOff val="35000"/>
                  </a:schemeClr>
                </a:solidFill>
              </a:rPr>
              <a:t>pos</a:t>
            </a:r>
            <a:endParaRPr lang="en-US" altLang="en-US" sz="4000" i="1" dirty="0">
              <a:solidFill>
                <a:schemeClr val="bg1">
                  <a:lumMod val="65000"/>
                  <a:lumOff val="35000"/>
                </a:schemeClr>
              </a:solidFill>
            </a:endParaRPr>
          </a:p>
        </p:txBody>
      </p:sp>
      <p:sp>
        <p:nvSpPr>
          <p:cNvPr id="118788" name="Rectangle 5">
            <a:extLst>
              <a:ext uri="{FF2B5EF4-FFF2-40B4-BE49-F238E27FC236}">
                <a16:creationId xmlns:a16="http://schemas.microsoft.com/office/drawing/2014/main" id="{25C68193-2CCE-410B-91FB-5DA8DC48F43C}"/>
              </a:ext>
            </a:extLst>
          </p:cNvPr>
          <p:cNvSpPr>
            <a:spLocks noChangeArrowheads="1"/>
          </p:cNvSpPr>
          <p:nvPr/>
        </p:nvSpPr>
        <p:spPr bwMode="auto">
          <a:xfrm>
            <a:off x="152402" y="274638"/>
            <a:ext cx="2666998"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Fi</a:t>
            </a:r>
            <a:r>
              <a:rPr lang="en-US" altLang="en-US" sz="4000" dirty="0">
                <a:solidFill>
                  <a:srgbClr val="FF0000"/>
                </a:solidFill>
              </a:rPr>
              <a:t>/</a:t>
            </a:r>
            <a:r>
              <a:rPr lang="en-US" altLang="en-US" sz="4000" dirty="0">
                <a:latin typeface="Avva_Shenouda" pitchFamily="34" charset="0"/>
              </a:rPr>
              <a:t>lip</a:t>
            </a:r>
            <a:r>
              <a:rPr lang="en-US" altLang="en-US" sz="4000" dirty="0">
                <a:solidFill>
                  <a:srgbClr val="FF0000"/>
                </a:solidFill>
              </a:rPr>
              <a:t>/</a:t>
            </a:r>
            <a:r>
              <a:rPr lang="en-US" altLang="en-US" sz="4000" dirty="0" err="1">
                <a:latin typeface="Avva_Shenouda" pitchFamily="34" charset="0"/>
              </a:rPr>
              <a:t>poc</a:t>
            </a:r>
            <a:endParaRPr lang="en-US" altLang="en-US" sz="4000" dirty="0">
              <a:latin typeface="Avva_Shenouda" pitchFamily="34" charset="0"/>
            </a:endParaRPr>
          </a:p>
        </p:txBody>
      </p:sp>
      <p:sp>
        <p:nvSpPr>
          <p:cNvPr id="118789" name="Line 6">
            <a:extLst>
              <a:ext uri="{FF2B5EF4-FFF2-40B4-BE49-F238E27FC236}">
                <a16:creationId xmlns:a16="http://schemas.microsoft.com/office/drawing/2014/main" id="{B3F0AD12-43F8-4360-BAE3-FE423A7E7ACF}"/>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0" name="Line 7">
            <a:extLst>
              <a:ext uri="{FF2B5EF4-FFF2-40B4-BE49-F238E27FC236}">
                <a16:creationId xmlns:a16="http://schemas.microsoft.com/office/drawing/2014/main" id="{E885D3F6-7F86-4960-A12E-628005080857}"/>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1" name="Line 8">
            <a:extLst>
              <a:ext uri="{FF2B5EF4-FFF2-40B4-BE49-F238E27FC236}">
                <a16:creationId xmlns:a16="http://schemas.microsoft.com/office/drawing/2014/main" id="{40C4B1C5-2578-4456-B81B-BFD418264E9E}"/>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2" name="Line 9">
            <a:extLst>
              <a:ext uri="{FF2B5EF4-FFF2-40B4-BE49-F238E27FC236}">
                <a16:creationId xmlns:a16="http://schemas.microsoft.com/office/drawing/2014/main" id="{63DDC4F9-C745-48BE-84BA-C21E04850D81}"/>
              </a:ext>
            </a:extLst>
          </p:cNvPr>
          <p:cNvSpPr>
            <a:spLocks noChangeShapeType="1"/>
          </p:cNvSpPr>
          <p:nvPr/>
        </p:nvSpPr>
        <p:spPr bwMode="auto">
          <a:xfrm>
            <a:off x="2819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3" name="Line 10">
            <a:extLst>
              <a:ext uri="{FF2B5EF4-FFF2-40B4-BE49-F238E27FC236}">
                <a16:creationId xmlns:a16="http://schemas.microsoft.com/office/drawing/2014/main" id="{76C48FB8-7ED8-437C-99F1-278B4C933A26}"/>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794" name="Line 11">
            <a:extLst>
              <a:ext uri="{FF2B5EF4-FFF2-40B4-BE49-F238E27FC236}">
                <a16:creationId xmlns:a16="http://schemas.microsoft.com/office/drawing/2014/main" id="{1EAD1B16-973F-4DE3-818A-64A7144F9954}"/>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8795" name="Picture 15" descr="acts1b">
            <a:extLst>
              <a:ext uri="{FF2B5EF4-FFF2-40B4-BE49-F238E27FC236}">
                <a16:creationId xmlns:a16="http://schemas.microsoft.com/office/drawing/2014/main" id="{AA78B850-15BB-477A-8B27-1848DCA67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276600"/>
            <a:ext cx="27241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slide(fromBottom)">
                                      <p:cBhvr>
                                        <p:cTn id="7"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a:extLst>
              <a:ext uri="{FF2B5EF4-FFF2-40B4-BE49-F238E27FC236}">
                <a16:creationId xmlns:a16="http://schemas.microsoft.com/office/drawing/2014/main" id="{0E2B4B53-12D6-4257-AFC9-9FD71A91762E}"/>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Beets</a:t>
            </a:r>
          </a:p>
        </p:txBody>
      </p:sp>
      <p:sp>
        <p:nvSpPr>
          <p:cNvPr id="93188" name="Rectangle 4">
            <a:extLst>
              <a:ext uri="{FF2B5EF4-FFF2-40B4-BE49-F238E27FC236}">
                <a16:creationId xmlns:a16="http://schemas.microsoft.com/office/drawing/2014/main" id="{D38B292E-3DE8-4E1A-90A9-77760D2BE73E}"/>
              </a:ext>
            </a:extLst>
          </p:cNvPr>
          <p:cNvSpPr>
            <a:spLocks noChangeArrowheads="1"/>
          </p:cNvSpPr>
          <p:nvPr/>
        </p:nvSpPr>
        <p:spPr bwMode="auto">
          <a:xfrm>
            <a:off x="2533650"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Le-</a:t>
            </a:r>
            <a:r>
              <a:rPr lang="en-US" altLang="en-US" sz="4000" i="1" dirty="0" err="1">
                <a:solidFill>
                  <a:schemeClr val="bg1">
                    <a:lumMod val="65000"/>
                    <a:lumOff val="35000"/>
                  </a:schemeClr>
                </a:solidFill>
              </a:rPr>
              <a:t>vt</a:t>
            </a:r>
            <a:endParaRPr lang="en-US" altLang="en-US" sz="4000" i="1" dirty="0">
              <a:solidFill>
                <a:schemeClr val="bg1">
                  <a:lumMod val="65000"/>
                  <a:lumOff val="35000"/>
                </a:schemeClr>
              </a:solidFill>
            </a:endParaRPr>
          </a:p>
        </p:txBody>
      </p:sp>
      <p:sp>
        <p:nvSpPr>
          <p:cNvPr id="119812" name="Rectangle 5">
            <a:extLst>
              <a:ext uri="{FF2B5EF4-FFF2-40B4-BE49-F238E27FC236}">
                <a16:creationId xmlns:a16="http://schemas.microsoft.com/office/drawing/2014/main" id="{D9532293-7E3B-4606-BCE8-9CE0CDEEDF9A}"/>
              </a:ext>
            </a:extLst>
          </p:cNvPr>
          <p:cNvSpPr>
            <a:spLocks noChangeArrowheads="1"/>
          </p:cNvSpPr>
          <p:nvPr/>
        </p:nvSpPr>
        <p:spPr bwMode="auto">
          <a:xfrm>
            <a:off x="457200" y="274638"/>
            <a:ext cx="207645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Lebt</a:t>
            </a:r>
          </a:p>
        </p:txBody>
      </p:sp>
      <p:sp>
        <p:nvSpPr>
          <p:cNvPr id="119813" name="Line 6">
            <a:extLst>
              <a:ext uri="{FF2B5EF4-FFF2-40B4-BE49-F238E27FC236}">
                <a16:creationId xmlns:a16="http://schemas.microsoft.com/office/drawing/2014/main" id="{69246FE8-F4DC-43F5-B47B-61B69FA80C65}"/>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4" name="Line 7">
            <a:extLst>
              <a:ext uri="{FF2B5EF4-FFF2-40B4-BE49-F238E27FC236}">
                <a16:creationId xmlns:a16="http://schemas.microsoft.com/office/drawing/2014/main" id="{4DA25750-850B-4661-B197-97F2C3DB8167}"/>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5" name="Line 8">
            <a:extLst>
              <a:ext uri="{FF2B5EF4-FFF2-40B4-BE49-F238E27FC236}">
                <a16:creationId xmlns:a16="http://schemas.microsoft.com/office/drawing/2014/main" id="{EE199F9F-1390-4B35-A414-C48D2D73A591}"/>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6" name="Line 9">
            <a:extLst>
              <a:ext uri="{FF2B5EF4-FFF2-40B4-BE49-F238E27FC236}">
                <a16:creationId xmlns:a16="http://schemas.microsoft.com/office/drawing/2014/main" id="{2388D776-0CAB-4C21-A9A9-62E89672FEE8}"/>
              </a:ext>
            </a:extLst>
          </p:cNvPr>
          <p:cNvSpPr>
            <a:spLocks noChangeShapeType="1"/>
          </p:cNvSpPr>
          <p:nvPr/>
        </p:nvSpPr>
        <p:spPr bwMode="auto">
          <a:xfrm>
            <a:off x="253365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7" name="Line 10">
            <a:extLst>
              <a:ext uri="{FF2B5EF4-FFF2-40B4-BE49-F238E27FC236}">
                <a16:creationId xmlns:a16="http://schemas.microsoft.com/office/drawing/2014/main" id="{5F0C5BB9-4CC9-47BF-B469-22A3F787DE67}"/>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18" name="Line 11">
            <a:extLst>
              <a:ext uri="{FF2B5EF4-FFF2-40B4-BE49-F238E27FC236}">
                <a16:creationId xmlns:a16="http://schemas.microsoft.com/office/drawing/2014/main" id="{7F664319-C459-4D5F-8E7E-EF9F4B400166}"/>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9819" name="Picture 13">
            <a:extLst>
              <a:ext uri="{FF2B5EF4-FFF2-40B4-BE49-F238E27FC236}">
                <a16:creationId xmlns:a16="http://schemas.microsoft.com/office/drawing/2014/main" id="{BBB43BE7-2CD1-43C9-9405-AB6342F7F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6088" y="3340100"/>
            <a:ext cx="2608262"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slide(fromBottom)">
                                      <p:cBhvr>
                                        <p:cTn id="7"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a:extLst>
              <a:ext uri="{FF2B5EF4-FFF2-40B4-BE49-F238E27FC236}">
                <a16:creationId xmlns:a16="http://schemas.microsoft.com/office/drawing/2014/main" id="{E873F6D1-AD9C-41CB-9241-40373E68E93C}"/>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Times New Roman" panose="02020603050405020304" pitchFamily="18" charset="0"/>
              </a:rPr>
              <a:t>Lakkan</a:t>
            </a:r>
            <a:r>
              <a:rPr lang="en-US" altLang="en-US" sz="4000" dirty="0">
                <a:latin typeface="Times New Roman" panose="02020603050405020304" pitchFamily="18" charset="0"/>
              </a:rPr>
              <a:t> (Liturgy of the Waters) </a:t>
            </a:r>
          </a:p>
        </p:txBody>
      </p:sp>
      <p:sp>
        <p:nvSpPr>
          <p:cNvPr id="94212" name="Rectangle 4">
            <a:extLst>
              <a:ext uri="{FF2B5EF4-FFF2-40B4-BE49-F238E27FC236}">
                <a16:creationId xmlns:a16="http://schemas.microsoft.com/office/drawing/2014/main" id="{941A073C-59A1-4668-9F4A-820822B67434}"/>
              </a:ext>
            </a:extLst>
          </p:cNvPr>
          <p:cNvSpPr>
            <a:spLocks noChangeArrowheads="1"/>
          </p:cNvSpPr>
          <p:nvPr/>
        </p:nvSpPr>
        <p:spPr bwMode="auto">
          <a:xfrm>
            <a:off x="2533650"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La-ka-nee</a:t>
            </a:r>
          </a:p>
        </p:txBody>
      </p:sp>
      <p:sp>
        <p:nvSpPr>
          <p:cNvPr id="120836" name="Rectangle 5">
            <a:extLst>
              <a:ext uri="{FF2B5EF4-FFF2-40B4-BE49-F238E27FC236}">
                <a16:creationId xmlns:a16="http://schemas.microsoft.com/office/drawing/2014/main" id="{C711D550-739D-4427-BD49-8EE338101B10}"/>
              </a:ext>
            </a:extLst>
          </p:cNvPr>
          <p:cNvSpPr>
            <a:spLocks noChangeArrowheads="1"/>
          </p:cNvSpPr>
          <p:nvPr/>
        </p:nvSpPr>
        <p:spPr bwMode="auto">
          <a:xfrm>
            <a:off x="228602" y="274638"/>
            <a:ext cx="2305048"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Lak</a:t>
            </a:r>
            <a:r>
              <a:rPr lang="en-US" altLang="en-US" sz="4000" dirty="0">
                <a:solidFill>
                  <a:srgbClr val="FF0000"/>
                </a:solidFill>
              </a:rPr>
              <a:t>/</a:t>
            </a:r>
            <a:r>
              <a:rPr lang="en-US" altLang="en-US" sz="4000" dirty="0">
                <a:latin typeface="Avva_Shenouda" pitchFamily="34" charset="0"/>
              </a:rPr>
              <a:t>an3</a:t>
            </a:r>
          </a:p>
        </p:txBody>
      </p:sp>
      <p:sp>
        <p:nvSpPr>
          <p:cNvPr id="120837" name="Line 6">
            <a:extLst>
              <a:ext uri="{FF2B5EF4-FFF2-40B4-BE49-F238E27FC236}">
                <a16:creationId xmlns:a16="http://schemas.microsoft.com/office/drawing/2014/main" id="{0556409F-9BFD-4B95-B988-EDA000E97BB3}"/>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38" name="Line 7">
            <a:extLst>
              <a:ext uri="{FF2B5EF4-FFF2-40B4-BE49-F238E27FC236}">
                <a16:creationId xmlns:a16="http://schemas.microsoft.com/office/drawing/2014/main" id="{7AC4206C-7B63-446E-895E-EBB8B9BD3843}"/>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39" name="Line 8">
            <a:extLst>
              <a:ext uri="{FF2B5EF4-FFF2-40B4-BE49-F238E27FC236}">
                <a16:creationId xmlns:a16="http://schemas.microsoft.com/office/drawing/2014/main" id="{3E8FF89D-80A9-4344-88D1-4C0D65666384}"/>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40" name="Line 9">
            <a:extLst>
              <a:ext uri="{FF2B5EF4-FFF2-40B4-BE49-F238E27FC236}">
                <a16:creationId xmlns:a16="http://schemas.microsoft.com/office/drawing/2014/main" id="{55EB304F-C679-4C24-9EF5-80BAF989A885}"/>
              </a:ext>
            </a:extLst>
          </p:cNvPr>
          <p:cNvSpPr>
            <a:spLocks noChangeShapeType="1"/>
          </p:cNvSpPr>
          <p:nvPr/>
        </p:nvSpPr>
        <p:spPr bwMode="auto">
          <a:xfrm>
            <a:off x="253365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41" name="Line 10">
            <a:extLst>
              <a:ext uri="{FF2B5EF4-FFF2-40B4-BE49-F238E27FC236}">
                <a16:creationId xmlns:a16="http://schemas.microsoft.com/office/drawing/2014/main" id="{BA1F78FD-E125-4570-8029-6B2F9DCC9256}"/>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42" name="Line 11">
            <a:extLst>
              <a:ext uri="{FF2B5EF4-FFF2-40B4-BE49-F238E27FC236}">
                <a16:creationId xmlns:a16="http://schemas.microsoft.com/office/drawing/2014/main" id="{D2309531-FD95-4491-BC88-8DD8A7906C11}"/>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20843" name="Picture 13" descr="feet-wash">
            <a:extLst>
              <a:ext uri="{FF2B5EF4-FFF2-40B4-BE49-F238E27FC236}">
                <a16:creationId xmlns:a16="http://schemas.microsoft.com/office/drawing/2014/main" id="{3E106FF3-B3B0-47E9-8408-587E4D616D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505200"/>
            <a:ext cx="2214563"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Effect transition="in" filter="slide(fromBottom)">
                                      <p:cBhvr>
                                        <p:cTn id="7" dur="500"/>
                                        <p:tgtEl>
                                          <p:spTgt spid="94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D4D2B6A-E325-4EC4-B03B-1AB826FB8392}"/>
              </a:ext>
            </a:extLst>
          </p:cNvPr>
          <p:cNvSpPr>
            <a:spLocks noGrp="1"/>
          </p:cNvSpPr>
          <p:nvPr>
            <p:ph type="title"/>
          </p:nvPr>
        </p:nvSpPr>
        <p:spPr>
          <a:xfrm>
            <a:off x="381000" y="0"/>
            <a:ext cx="8382000" cy="487939"/>
          </a:xfrm>
        </p:spPr>
        <p:txBody>
          <a:bodyPr/>
          <a:lstStyle/>
          <a:p>
            <a:r>
              <a:rPr lang="en-US" altLang="en-US" sz="3200" dirty="0"/>
              <a:t>Let’s Read More Words</a:t>
            </a:r>
          </a:p>
        </p:txBody>
      </p:sp>
      <p:graphicFrame>
        <p:nvGraphicFramePr>
          <p:cNvPr id="4" name="Table 3">
            <a:extLst>
              <a:ext uri="{FF2B5EF4-FFF2-40B4-BE49-F238E27FC236}">
                <a16:creationId xmlns:a16="http://schemas.microsoft.com/office/drawing/2014/main" id="{3F993317-D43E-4EEA-A691-4BAFDE2B8E3F}"/>
              </a:ext>
            </a:extLst>
          </p:cNvPr>
          <p:cNvGraphicFramePr>
            <a:graphicFrameLocks noGrp="1"/>
          </p:cNvGraphicFramePr>
          <p:nvPr>
            <p:extLst>
              <p:ext uri="{D42A27DB-BD31-4B8C-83A1-F6EECF244321}">
                <p14:modId xmlns:p14="http://schemas.microsoft.com/office/powerpoint/2010/main" val="1554244893"/>
              </p:ext>
            </p:extLst>
          </p:nvPr>
        </p:nvGraphicFramePr>
        <p:xfrm>
          <a:off x="152399" y="459755"/>
          <a:ext cx="4419601" cy="2072640"/>
        </p:xfrm>
        <a:graphic>
          <a:graphicData uri="http://schemas.openxmlformats.org/drawingml/2006/table">
            <a:tbl>
              <a:tblPr>
                <a:tableStyleId>{5C22544A-7EE6-4342-B048-85BDC9FD1C3A}</a:tableStyleId>
              </a:tblPr>
              <a:tblGrid>
                <a:gridCol w="2743201">
                  <a:extLst>
                    <a:ext uri="{9D8B030D-6E8A-4147-A177-3AD203B41FA5}">
                      <a16:colId xmlns:a16="http://schemas.microsoft.com/office/drawing/2014/main" val="4174815514"/>
                    </a:ext>
                  </a:extLst>
                </a:gridCol>
                <a:gridCol w="1676400">
                  <a:extLst>
                    <a:ext uri="{9D8B030D-6E8A-4147-A177-3AD203B41FA5}">
                      <a16:colId xmlns:a16="http://schemas.microsoft.com/office/drawing/2014/main" val="3631792237"/>
                    </a:ext>
                  </a:extLst>
                </a:gridCol>
              </a:tblGrid>
              <a:tr h="372850">
                <a:tc>
                  <a:txBody>
                    <a:bodyPr/>
                    <a:lstStyle/>
                    <a:p>
                      <a:pPr marL="0" marR="0">
                        <a:spcBef>
                          <a:spcPts val="0"/>
                        </a:spcBef>
                        <a:spcAft>
                          <a:spcPts val="0"/>
                        </a:spcAft>
                      </a:pPr>
                      <a:r>
                        <a:rPr lang="en-US" sz="4000" dirty="0">
                          <a:effectLst/>
                          <a:latin typeface="Avva_Shenouda" panose="020B0500000000000000" pitchFamily="34" charset="0"/>
                        </a:rPr>
                        <a:t>`</a:t>
                      </a:r>
                      <a:r>
                        <a:rPr lang="en-US" sz="4000" dirty="0" err="1">
                          <a:effectLst/>
                          <a:latin typeface="Avva_Shenouda" panose="020B0500000000000000" pitchFamily="34" charset="0"/>
                        </a:rPr>
                        <a:t>Fiwt</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The Father  </a:t>
                      </a:r>
                    </a:p>
                  </a:txBody>
                  <a:tcPr marL="0" marR="0" marT="0" marB="0" anchor="ctr"/>
                </a:tc>
                <a:extLst>
                  <a:ext uri="{0D108BD9-81ED-4DB2-BD59-A6C34878D82A}">
                    <a16:rowId xmlns:a16="http://schemas.microsoft.com/office/drawing/2014/main" val="276590106"/>
                  </a:ext>
                </a:extLst>
              </a:tr>
              <a:tr h="372850">
                <a:tc>
                  <a:txBody>
                    <a:bodyPr/>
                    <a:lstStyle/>
                    <a:p>
                      <a:pPr marL="0" marR="0">
                        <a:spcBef>
                          <a:spcPts val="0"/>
                        </a:spcBef>
                        <a:spcAft>
                          <a:spcPts val="0"/>
                        </a:spcAft>
                      </a:pPr>
                      <a:r>
                        <a:rPr lang="en-US" sz="4000" dirty="0">
                          <a:effectLst/>
                          <a:latin typeface="Avva_Shenouda" panose="020B0500000000000000" pitchFamily="34" charset="0"/>
                        </a:rPr>
                        <a:t>11`P23ri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The Son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373387434"/>
                  </a:ext>
                </a:extLst>
              </a:tr>
              <a:tr h="372850">
                <a:tc>
                  <a:txBody>
                    <a:bodyPr/>
                    <a:lstStyle/>
                    <a:p>
                      <a:pPr marL="0" marR="0">
                        <a:spcBef>
                          <a:spcPts val="0"/>
                        </a:spcBef>
                        <a:spcAft>
                          <a:spcPts val="0"/>
                        </a:spcAft>
                      </a:pPr>
                      <a:r>
                        <a:rPr lang="en-US" sz="4000" dirty="0">
                          <a:effectLst/>
                          <a:latin typeface="Avva_Shenouda" panose="020B0500000000000000" pitchFamily="34" charset="0"/>
                        </a:rPr>
                        <a:t>`</a:t>
                      </a:r>
                      <a:r>
                        <a:rPr lang="en-US" sz="4000" dirty="0" err="1">
                          <a:effectLst/>
                          <a:latin typeface="Avva_Shenouda" panose="020B0500000000000000" pitchFamily="34" charset="0"/>
                        </a:rPr>
                        <a:t>Triac</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Trinity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868500964"/>
                  </a:ext>
                </a:extLst>
              </a:tr>
            </a:tbl>
          </a:graphicData>
        </a:graphic>
      </p:graphicFrame>
      <p:graphicFrame>
        <p:nvGraphicFramePr>
          <p:cNvPr id="8" name="Table 7">
            <a:extLst>
              <a:ext uri="{FF2B5EF4-FFF2-40B4-BE49-F238E27FC236}">
                <a16:creationId xmlns:a16="http://schemas.microsoft.com/office/drawing/2014/main" id="{7FA65F7E-C48F-4D2F-9DDC-260CB929E54F}"/>
              </a:ext>
            </a:extLst>
          </p:cNvPr>
          <p:cNvGraphicFramePr>
            <a:graphicFrameLocks noGrp="1"/>
          </p:cNvGraphicFramePr>
          <p:nvPr>
            <p:extLst>
              <p:ext uri="{D42A27DB-BD31-4B8C-83A1-F6EECF244321}">
                <p14:modId xmlns:p14="http://schemas.microsoft.com/office/powerpoint/2010/main" val="1779622534"/>
              </p:ext>
            </p:extLst>
          </p:nvPr>
        </p:nvGraphicFramePr>
        <p:xfrm>
          <a:off x="152400" y="2532395"/>
          <a:ext cx="4419599" cy="1706880"/>
        </p:xfrm>
        <a:graphic>
          <a:graphicData uri="http://schemas.openxmlformats.org/drawingml/2006/table">
            <a:tbl>
              <a:tblPr>
                <a:tableStyleId>{5C22544A-7EE6-4342-B048-85BDC9FD1C3A}</a:tableStyleId>
              </a:tblPr>
              <a:tblGrid>
                <a:gridCol w="2730582">
                  <a:extLst>
                    <a:ext uri="{9D8B030D-6E8A-4147-A177-3AD203B41FA5}">
                      <a16:colId xmlns:a16="http://schemas.microsoft.com/office/drawing/2014/main" val="3478179126"/>
                    </a:ext>
                  </a:extLst>
                </a:gridCol>
                <a:gridCol w="1689017">
                  <a:extLst>
                    <a:ext uri="{9D8B030D-6E8A-4147-A177-3AD203B41FA5}">
                      <a16:colId xmlns:a16="http://schemas.microsoft.com/office/drawing/2014/main" val="2929713366"/>
                    </a:ext>
                  </a:extLst>
                </a:gridCol>
              </a:tblGrid>
              <a:tr h="372850">
                <a:tc>
                  <a:txBody>
                    <a:bodyPr/>
                    <a:lstStyle/>
                    <a:p>
                      <a:pPr marL="0" marR="0">
                        <a:spcBef>
                          <a:spcPts val="0"/>
                        </a:spcBef>
                        <a:spcAft>
                          <a:spcPts val="0"/>
                        </a:spcAft>
                      </a:pPr>
                      <a:r>
                        <a:rPr lang="en-US" sz="4000" dirty="0">
                          <a:effectLst/>
                          <a:latin typeface="Avva_Shenouda" panose="020B0500000000000000" pitchFamily="34" charset="0"/>
                        </a:rPr>
                        <a:t>X&lt;ere </a:t>
                      </a:r>
                    </a:p>
                  </a:txBody>
                  <a:tcPr marL="0" marR="0" marT="0" marB="0" anchor="ctr"/>
                </a:tc>
                <a:tc>
                  <a:txBody>
                    <a:bodyPr/>
                    <a:lstStyle/>
                    <a:p>
                      <a:pPr marL="0" marR="0">
                        <a:spcBef>
                          <a:spcPts val="0"/>
                        </a:spcBef>
                        <a:spcAft>
                          <a:spcPts val="0"/>
                        </a:spcAft>
                      </a:pPr>
                      <a:r>
                        <a:rPr lang="en-US" sz="2800" dirty="0">
                          <a:effectLst/>
                        </a:rPr>
                        <a:t>Hail (to…)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598337643"/>
                  </a:ext>
                </a:extLst>
              </a:tr>
              <a:tr h="372850">
                <a:tc>
                  <a:txBody>
                    <a:bodyPr/>
                    <a:lstStyle/>
                    <a:p>
                      <a:pPr marL="0" marR="0">
                        <a:spcBef>
                          <a:spcPts val="0"/>
                        </a:spcBef>
                        <a:spcAft>
                          <a:spcPts val="0"/>
                        </a:spcAft>
                      </a:pPr>
                      <a:r>
                        <a:rPr lang="en-US" sz="3200" dirty="0" err="1">
                          <a:effectLst/>
                          <a:latin typeface="Avva_Shenouda" panose="020B0500000000000000" pitchFamily="34" charset="0"/>
                        </a:rPr>
                        <a:t>Ek`k</a:t>
                      </a:r>
                      <a:r>
                        <a:rPr lang="en-US" altLang="en-US" sz="3200" dirty="0">
                          <a:solidFill>
                            <a:srgbClr val="FF0000"/>
                          </a:solidFill>
                        </a:rPr>
                        <a:t>/</a:t>
                      </a:r>
                      <a:r>
                        <a:rPr lang="en-US" sz="3200" dirty="0">
                          <a:effectLst/>
                          <a:latin typeface="Avva_Shenouda" panose="020B0500000000000000" pitchFamily="34" charset="0"/>
                        </a:rPr>
                        <a:t>l3</a:t>
                      </a:r>
                      <a:r>
                        <a:rPr lang="en-US" altLang="en-US" sz="3200" dirty="0">
                          <a:solidFill>
                            <a:srgbClr val="FF0000"/>
                          </a:solidFill>
                        </a:rPr>
                        <a:t>/</a:t>
                      </a:r>
                      <a:r>
                        <a:rPr lang="en-US" sz="3200" dirty="0" err="1">
                          <a:effectLst/>
                          <a:latin typeface="Avva_Shenouda" panose="020B0500000000000000" pitchFamily="34" charset="0"/>
                        </a:rPr>
                        <a:t>ci`a</a:t>
                      </a:r>
                      <a:r>
                        <a:rPr lang="en-US" sz="3200" dirty="0">
                          <a:effectLst/>
                          <a:latin typeface="Avva_Shenouda" panose="020B0500000000000000" pitchFamily="34" charset="0"/>
                        </a:rPr>
                        <a:t> </a:t>
                      </a:r>
                    </a:p>
                  </a:txBody>
                  <a:tcPr marL="0" marR="0" marT="0" marB="0" anchor="ctr"/>
                </a:tc>
                <a:tc>
                  <a:txBody>
                    <a:bodyPr/>
                    <a:lstStyle/>
                    <a:p>
                      <a:pPr marL="0" marR="0">
                        <a:spcBef>
                          <a:spcPts val="0"/>
                        </a:spcBef>
                        <a:spcAft>
                          <a:spcPts val="0"/>
                        </a:spcAft>
                      </a:pPr>
                      <a:r>
                        <a:rPr lang="en-US" sz="2400" dirty="0">
                          <a:effectLst/>
                        </a:rPr>
                        <a:t>The Church</a:t>
                      </a:r>
                      <a:endParaRPr lang="en-US" sz="24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692377301"/>
                  </a:ext>
                </a:extLst>
              </a:tr>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`P3i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400" dirty="0">
                          <a:effectLst/>
                        </a:rPr>
                        <a:t>The house </a:t>
                      </a:r>
                      <a:endParaRPr lang="en-US" sz="24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863611383"/>
                  </a:ext>
                </a:extLst>
              </a:tr>
            </a:tbl>
          </a:graphicData>
        </a:graphic>
      </p:graphicFrame>
      <p:graphicFrame>
        <p:nvGraphicFramePr>
          <p:cNvPr id="9" name="Table 8">
            <a:extLst>
              <a:ext uri="{FF2B5EF4-FFF2-40B4-BE49-F238E27FC236}">
                <a16:creationId xmlns:a16="http://schemas.microsoft.com/office/drawing/2014/main" id="{1FC05AAD-8957-4D41-A776-C2DACB403FDF}"/>
              </a:ext>
            </a:extLst>
          </p:cNvPr>
          <p:cNvGraphicFramePr>
            <a:graphicFrameLocks noGrp="1"/>
          </p:cNvGraphicFramePr>
          <p:nvPr>
            <p:extLst>
              <p:ext uri="{D42A27DB-BD31-4B8C-83A1-F6EECF244321}">
                <p14:modId xmlns:p14="http://schemas.microsoft.com/office/powerpoint/2010/main" val="2016381771"/>
              </p:ext>
            </p:extLst>
          </p:nvPr>
        </p:nvGraphicFramePr>
        <p:xfrm>
          <a:off x="152400" y="4252114"/>
          <a:ext cx="4417517" cy="1950720"/>
        </p:xfrm>
        <a:graphic>
          <a:graphicData uri="http://schemas.openxmlformats.org/drawingml/2006/table">
            <a:tbl>
              <a:tblPr>
                <a:tableStyleId>{5C22544A-7EE6-4342-B048-85BDC9FD1C3A}</a:tableStyleId>
              </a:tblPr>
              <a:tblGrid>
                <a:gridCol w="2729296">
                  <a:extLst>
                    <a:ext uri="{9D8B030D-6E8A-4147-A177-3AD203B41FA5}">
                      <a16:colId xmlns:a16="http://schemas.microsoft.com/office/drawing/2014/main" val="4258040951"/>
                    </a:ext>
                  </a:extLst>
                </a:gridCol>
                <a:gridCol w="1688221">
                  <a:extLst>
                    <a:ext uri="{9D8B030D-6E8A-4147-A177-3AD203B41FA5}">
                      <a16:colId xmlns:a16="http://schemas.microsoft.com/office/drawing/2014/main" val="1328436091"/>
                    </a:ext>
                  </a:extLst>
                </a:gridCol>
              </a:tblGrid>
              <a:tr h="372850">
                <a:tc>
                  <a:txBody>
                    <a:bodyPr/>
                    <a:lstStyle/>
                    <a:p>
                      <a:pPr marL="0" marR="0">
                        <a:spcBef>
                          <a:spcPts val="0"/>
                        </a:spcBef>
                        <a:spcAft>
                          <a:spcPts val="0"/>
                        </a:spcAft>
                      </a:pPr>
                      <a:r>
                        <a:rPr lang="en-US" sz="3200" dirty="0">
                          <a:effectLst/>
                          <a:latin typeface="Avva_Shenouda" panose="020B0500000000000000" pitchFamily="34" charset="0"/>
                        </a:rPr>
                        <a:t>Par</a:t>
                      </a:r>
                      <a:r>
                        <a:rPr lang="en-US" altLang="en-US" sz="3200" dirty="0">
                          <a:solidFill>
                            <a:srgbClr val="FF0000"/>
                          </a:solidFill>
                        </a:rPr>
                        <a:t>/</a:t>
                      </a:r>
                      <a:r>
                        <a:rPr lang="en-US" sz="3200" dirty="0">
                          <a:effectLst/>
                          <a:latin typeface="Avva_Shenouda" panose="020B0500000000000000" pitchFamily="34" charset="0"/>
                        </a:rPr>
                        <a:t>0e</a:t>
                      </a:r>
                      <a:r>
                        <a:rPr lang="en-US" altLang="en-US" sz="3200" dirty="0">
                          <a:solidFill>
                            <a:srgbClr val="FF0000"/>
                          </a:solidFill>
                        </a:rPr>
                        <a:t>/</a:t>
                      </a:r>
                      <a:r>
                        <a:rPr lang="en-US" sz="3200" dirty="0" err="1">
                          <a:effectLst/>
                          <a:latin typeface="Avva_Shenouda" panose="020B0500000000000000" pitchFamily="34" charset="0"/>
                        </a:rPr>
                        <a:t>noc</a:t>
                      </a:r>
                      <a:r>
                        <a:rPr lang="en-US" sz="2000" dirty="0">
                          <a:effectLst/>
                          <a:latin typeface="Avva_Shenouda" panose="020B0500000000000000" pitchFamily="34" charset="0"/>
                        </a:rPr>
                        <a:t> </a:t>
                      </a:r>
                      <a:endParaRPr lang="en-US" sz="2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Virgin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405903847"/>
                  </a:ext>
                </a:extLst>
              </a:tr>
              <a:tr h="372850">
                <a:tc>
                  <a:txBody>
                    <a:bodyPr/>
                    <a:lstStyle/>
                    <a:p>
                      <a:pPr marL="0" marR="0">
                        <a:spcBef>
                          <a:spcPts val="0"/>
                        </a:spcBef>
                        <a:spcAft>
                          <a:spcPts val="0"/>
                        </a:spcAft>
                      </a:pPr>
                      <a:r>
                        <a:rPr lang="en-US" sz="4000" dirty="0" err="1">
                          <a:effectLst/>
                          <a:latin typeface="Avva_Shenouda" panose="020B0500000000000000" pitchFamily="34" charset="0"/>
                        </a:rPr>
                        <a:t>Etac</a:t>
                      </a:r>
                      <a:r>
                        <a:rPr lang="en-US" altLang="en-US" sz="4000" dirty="0">
                          <a:solidFill>
                            <a:srgbClr val="FF0000"/>
                          </a:solidFill>
                        </a:rPr>
                        <a:t>/</a:t>
                      </a:r>
                      <a:r>
                        <a:rPr lang="en-US" sz="4000" dirty="0" err="1">
                          <a:effectLst/>
                          <a:latin typeface="Avva_Shenouda" panose="020B0500000000000000" pitchFamily="34" charset="0"/>
                        </a:rPr>
                        <a:t>mec</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Who bore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902815185"/>
                  </a:ext>
                </a:extLst>
              </a:tr>
              <a:tr h="372850">
                <a:tc>
                  <a:txBody>
                    <a:bodyPr/>
                    <a:lstStyle/>
                    <a:p>
                      <a:pPr marL="0" marR="0">
                        <a:spcBef>
                          <a:spcPts val="0"/>
                        </a:spcBef>
                        <a:spcAft>
                          <a:spcPts val="0"/>
                        </a:spcAft>
                      </a:pPr>
                      <a:r>
                        <a:rPr lang="en-US" sz="4000" dirty="0">
                          <a:effectLst/>
                          <a:latin typeface="Avva_Shenouda" panose="020B0500000000000000" pitchFamily="34" charset="0"/>
                        </a:rPr>
                        <a:t>Pen</a:t>
                      </a:r>
                      <a:r>
                        <a:rPr lang="en-US" altLang="en-US" sz="4000" dirty="0">
                          <a:solidFill>
                            <a:srgbClr val="FF0000"/>
                          </a:solidFill>
                        </a:rPr>
                        <a:t>/</a:t>
                      </a:r>
                      <a:r>
                        <a:rPr lang="en-US" sz="4000" dirty="0" err="1">
                          <a:effectLst/>
                          <a:latin typeface="Avva_Shenouda" panose="020B0500000000000000" pitchFamily="34" charset="0"/>
                        </a:rPr>
                        <a:t>cw</a:t>
                      </a:r>
                      <a:r>
                        <a:rPr lang="en-US" altLang="en-US" sz="4000" dirty="0">
                          <a:solidFill>
                            <a:srgbClr val="FF0000"/>
                          </a:solidFill>
                        </a:rPr>
                        <a:t>/</a:t>
                      </a:r>
                      <a:r>
                        <a:rPr lang="en-US" sz="4000" dirty="0">
                          <a:effectLst/>
                          <a:latin typeface="Avva_Shenouda" panose="020B0500000000000000" pitchFamily="34" charset="0"/>
                        </a:rPr>
                        <a:t>t3r</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Our Savior</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77570972"/>
                  </a:ext>
                </a:extLst>
              </a:tr>
            </a:tbl>
          </a:graphicData>
        </a:graphic>
      </p:graphicFrame>
      <p:pic>
        <p:nvPicPr>
          <p:cNvPr id="185346" name="Picture 2" descr="Coptic Church - St. Mina &amp; St. Marina Coptic Orthodox Church">
            <a:extLst>
              <a:ext uri="{FF2B5EF4-FFF2-40B4-BE49-F238E27FC236}">
                <a16:creationId xmlns:a16="http://schemas.microsoft.com/office/drawing/2014/main" id="{0CC949AC-FFBB-4CE5-8245-FC569AB8D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0808" y="281637"/>
            <a:ext cx="2419350" cy="2428875"/>
          </a:xfrm>
          <a:prstGeom prst="rect">
            <a:avLst/>
          </a:prstGeom>
          <a:noFill/>
          <a:extLst>
            <a:ext uri="{909E8E84-426E-40DD-AFC4-6F175D3DCCD1}">
              <a14:hiddenFill xmlns:a14="http://schemas.microsoft.com/office/drawing/2010/main">
                <a:solidFill>
                  <a:srgbClr val="FFFFFF"/>
                </a:solidFill>
              </a14:hiddenFill>
            </a:ext>
          </a:extLst>
        </p:spPr>
      </p:pic>
      <p:pic>
        <p:nvPicPr>
          <p:cNvPr id="185348" name="Picture 4" descr="Free Church Christian Cliparts, Download Free Clip Art, Free Clip Art on  Clipart Library">
            <a:extLst>
              <a:ext uri="{FF2B5EF4-FFF2-40B4-BE49-F238E27FC236}">
                <a16:creationId xmlns:a16="http://schemas.microsoft.com/office/drawing/2014/main" id="{93AF8364-FC8E-4CB7-BB36-3FD55528E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758" y="2179473"/>
            <a:ext cx="2056859" cy="2072641"/>
          </a:xfrm>
          <a:prstGeom prst="rect">
            <a:avLst/>
          </a:prstGeom>
          <a:noFill/>
          <a:extLst>
            <a:ext uri="{909E8E84-426E-40DD-AFC4-6F175D3DCCD1}">
              <a14:hiddenFill xmlns:a14="http://schemas.microsoft.com/office/drawing/2010/main">
                <a:solidFill>
                  <a:srgbClr val="FFFFFF"/>
                </a:solidFill>
              </a14:hiddenFill>
            </a:ext>
          </a:extLst>
        </p:spPr>
      </p:pic>
      <p:pic>
        <p:nvPicPr>
          <p:cNvPr id="185350" name="Picture 6" descr="St. Marys Malankara Syriac Orthodox Church – Under the holy see of Antioch  and all the East | Jacobite church in Atlanta | Service in  Malayalam-Syriac-English">
            <a:extLst>
              <a:ext uri="{FF2B5EF4-FFF2-40B4-BE49-F238E27FC236}">
                <a16:creationId xmlns:a16="http://schemas.microsoft.com/office/drawing/2014/main" id="{0011478B-99E6-4EEE-B41D-07DAC0E4E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3250" y="4224894"/>
            <a:ext cx="24003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767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8534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85346"/>
                                        </p:tgtEl>
                                        <p:attrNameLst>
                                          <p:attrName>style.visibility</p:attrName>
                                        </p:attrNameLst>
                                      </p:cBhvr>
                                      <p:to>
                                        <p:strVal val="hidden"/>
                                      </p:to>
                                    </p:set>
                                  </p:childTnLst>
                                </p:cTn>
                              </p:par>
                            </p:childTnLst>
                          </p:cTn>
                        </p:par>
                        <p:par>
                          <p:cTn id="16" fill="hold">
                            <p:stCondLst>
                              <p:cond delay="0"/>
                            </p:stCondLst>
                            <p:childTnLst>
                              <p:par>
                                <p:cTn id="17" presetID="1" presetClass="entr" presetSubtype="0" fill="hold" nodeType="afterEffect">
                                  <p:stCondLst>
                                    <p:cond delay="1000"/>
                                  </p:stCondLst>
                                  <p:childTnLst>
                                    <p:set>
                                      <p:cBhvr>
                                        <p:cTn id="18" dur="1" fill="hold">
                                          <p:stCondLst>
                                            <p:cond delay="0"/>
                                          </p:stCondLst>
                                        </p:cTn>
                                        <p:tgtEl>
                                          <p:spTgt spid="1853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85348"/>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nodeType="afterEffect">
                                  <p:stCondLst>
                                    <p:cond delay="1000"/>
                                  </p:stCondLst>
                                  <p:childTnLst>
                                    <p:set>
                                      <p:cBhvr>
                                        <p:cTn id="27" dur="1" fill="hold">
                                          <p:stCondLst>
                                            <p:cond delay="9"/>
                                          </p:stCondLst>
                                        </p:cTn>
                                        <p:tgtEl>
                                          <p:spTgt spid="185350"/>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1853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6833656-E541-462C-B3BF-F7CCED8D1B19}"/>
              </a:ext>
            </a:extLst>
          </p:cNvPr>
          <p:cNvSpPr>
            <a:spLocks noGrp="1" noChangeArrowheads="1"/>
          </p:cNvSpPr>
          <p:nvPr>
            <p:ph type="title"/>
          </p:nvPr>
        </p:nvSpPr>
        <p:spPr>
          <a:noFill/>
        </p:spPr>
        <p:txBody>
          <a:bodyPr/>
          <a:lstStyle/>
          <a:p>
            <a:pPr eaLnBrk="1" hangingPunct="1"/>
            <a:r>
              <a:rPr lang="en-US" altLang="en-US"/>
              <a:t>Review of Lesson 7</a:t>
            </a:r>
          </a:p>
        </p:txBody>
      </p:sp>
      <p:graphicFrame>
        <p:nvGraphicFramePr>
          <p:cNvPr id="95370" name="Group 138">
            <a:extLst>
              <a:ext uri="{FF2B5EF4-FFF2-40B4-BE49-F238E27FC236}">
                <a16:creationId xmlns:a16="http://schemas.microsoft.com/office/drawing/2014/main" id="{87A9FF2E-800E-483C-8140-601CB7B7FFC3}"/>
              </a:ext>
            </a:extLst>
          </p:cNvPr>
          <p:cNvGraphicFramePr>
            <a:graphicFrameLocks noGrp="1"/>
          </p:cNvGraphicFramePr>
          <p:nvPr>
            <p:ph type="tbl" idx="1"/>
          </p:nvPr>
        </p:nvGraphicFramePr>
        <p:xfrm>
          <a:off x="457200" y="1600200"/>
          <a:ext cx="8229600" cy="4833938"/>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7160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160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2</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 (as in </a:t>
                      </a: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ake)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vva_Shenouda" pitchFamily="34" charset="0"/>
                          <a:cs typeface="Arial" charset="0"/>
                        </a:rPr>
                        <a:t>2</a:t>
                      </a:r>
                      <a:r>
                        <a:rPr kumimoji="0" lang="en-US" sz="2800" b="0" i="1" u="none" strike="noStrike" cap="none" normalizeH="0" baseline="0" dirty="0">
                          <a:ln>
                            <a:noFill/>
                          </a:ln>
                          <a:solidFill>
                            <a:schemeClr val="hlink"/>
                          </a:solidFill>
                          <a:effectLst/>
                          <a:latin typeface="Avva_Shenouda" pitchFamily="34" charset="0"/>
                          <a:cs typeface="Times New Roman" pitchFamily="18" charset="0"/>
                        </a:rPr>
                        <a:t>ai</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shai</a:t>
                      </a:r>
                      <a:r>
                        <a:rPr kumimoji="0" lang="en-US" sz="2800" b="0" i="1" u="none" strike="noStrike" cap="none" normalizeH="0" baseline="0" dirty="0">
                          <a:ln>
                            <a:noFill/>
                          </a:ln>
                          <a:solidFill>
                            <a:schemeClr val="hlink"/>
                          </a:solidFill>
                          <a:effectLst/>
                          <a:latin typeface="Arial" charset="0"/>
                          <a:cs typeface="Arial" charset="0"/>
                        </a:rPr>
                        <a:t> =feast)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98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Theta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0</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 (as in </a:t>
                      </a:r>
                      <a:r>
                        <a:rPr kumimoji="0" lang="en-US" sz="2800" b="1" i="1" u="none" strike="noStrike" cap="none" normalizeH="0" baseline="0">
                          <a:ln>
                            <a:noFill/>
                          </a:ln>
                          <a:solidFill>
                            <a:schemeClr val="hlink"/>
                          </a:solidFill>
                          <a:effectLst/>
                          <a:latin typeface="Arial" charset="0"/>
                          <a:cs typeface="Arial" charset="0"/>
                        </a:rPr>
                        <a:t>Th</a:t>
                      </a:r>
                      <a:r>
                        <a:rPr kumimoji="0" lang="en-US" sz="2800" b="0" i="1" u="none" strike="noStrike" cap="none" normalizeH="0" baseline="0">
                          <a:ln>
                            <a:noFill/>
                          </a:ln>
                          <a:solidFill>
                            <a:schemeClr val="hlink"/>
                          </a:solidFill>
                          <a:effectLst/>
                          <a:latin typeface="Arial" charset="0"/>
                          <a:cs typeface="Arial" charset="0"/>
                        </a:rPr>
                        <a:t>ink)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T (as in </a:t>
                      </a: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if it follows: </a:t>
                      </a:r>
                      <a:r>
                        <a:rPr kumimoji="0" lang="en-US" sz="2800" b="0" i="0" u="none" strike="noStrike" cap="none" normalizeH="0" baseline="0">
                          <a:ln>
                            <a:noFill/>
                          </a:ln>
                          <a:solidFill>
                            <a:schemeClr val="hlink"/>
                          </a:solidFill>
                          <a:effectLst/>
                          <a:latin typeface="Avva_Shenouda" pitchFamily="34" charset="0"/>
                          <a:cs typeface="Arial" charset="0"/>
                        </a:rPr>
                        <a:t>v.t.m.c</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0ai </a:t>
                      </a:r>
                      <a:r>
                        <a:rPr kumimoji="0" lang="en-US" sz="2800" b="0" i="1" u="none" strike="noStrike" cap="none" normalizeH="0" baseline="0">
                          <a:ln>
                            <a:noFill/>
                          </a:ln>
                          <a:solidFill>
                            <a:schemeClr val="hlink"/>
                          </a:solidFill>
                          <a:effectLst/>
                          <a:latin typeface="Arial" charset="0"/>
                          <a:cs typeface="Arial" charset="0"/>
                        </a:rPr>
                        <a:t>(Thai = this)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nl-NL" sz="2800" b="0" i="1" u="none" strike="noStrike" cap="none" normalizeH="0" baseline="0">
                          <a:ln>
                            <a:noFill/>
                          </a:ln>
                          <a:solidFill>
                            <a:schemeClr val="hlink"/>
                          </a:solidFill>
                          <a:effectLst/>
                          <a:latin typeface="Avva_Shenouda" pitchFamily="34" charset="0"/>
                          <a:cs typeface="Arial" charset="0"/>
                        </a:rPr>
                        <a:t>acpazec0e </a:t>
                      </a:r>
                      <a:br>
                        <a:rPr kumimoji="0" lang="nl-NL" sz="2800" b="0" i="1" u="none" strike="noStrike" cap="none" normalizeH="0" baseline="0">
                          <a:ln>
                            <a:noFill/>
                          </a:ln>
                          <a:solidFill>
                            <a:schemeClr val="hlink"/>
                          </a:solidFill>
                          <a:effectLst/>
                          <a:latin typeface="Avva_Shenouda" pitchFamily="34" charset="0"/>
                          <a:cs typeface="Arial" charset="0"/>
                        </a:rPr>
                      </a:br>
                      <a:r>
                        <a:rPr kumimoji="0" lang="nl-NL" sz="2800" b="0" i="1" u="none" strike="noStrike" cap="none" normalizeH="0" baseline="0">
                          <a:ln>
                            <a:noFill/>
                          </a:ln>
                          <a:solidFill>
                            <a:schemeClr val="hlink"/>
                          </a:solidFill>
                          <a:effectLst/>
                          <a:latin typeface="Arial" charset="0"/>
                          <a:cs typeface="Arial" charset="0"/>
                        </a:rPr>
                        <a:t>(As-pa-zes-te = Greet)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Fee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F f</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PH (as in </a:t>
                      </a:r>
                      <a:r>
                        <a:rPr kumimoji="0" lang="en-US" sz="2800" b="1" i="1" u="none" strike="noStrike" cap="none" normalizeH="0" baseline="0">
                          <a:ln>
                            <a:noFill/>
                          </a:ln>
                          <a:solidFill>
                            <a:schemeClr val="hlink"/>
                          </a:solidFill>
                          <a:effectLst/>
                          <a:latin typeface="Arial" charset="0"/>
                          <a:cs typeface="Arial" charset="0"/>
                        </a:rPr>
                        <a:t>Ph</a:t>
                      </a:r>
                      <a:r>
                        <a:rPr kumimoji="0" lang="en-US" sz="2800" b="0" i="1" u="none" strike="noStrike" cap="none" normalizeH="0" baseline="0">
                          <a:ln>
                            <a:noFill/>
                          </a:ln>
                          <a:solidFill>
                            <a:schemeClr val="hlink"/>
                          </a:solidFill>
                          <a:effectLst/>
                          <a:latin typeface="Arial" charset="0"/>
                          <a:cs typeface="Arial" charset="0"/>
                        </a:rPr>
                        <a:t>one)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feri </a:t>
                      </a:r>
                      <a:r>
                        <a:rPr kumimoji="0" lang="en-US" sz="2800" b="0" i="1" u="none" strike="noStrike" cap="none" normalizeH="0" baseline="0">
                          <a:ln>
                            <a:noFill/>
                          </a:ln>
                          <a:solidFill>
                            <a:schemeClr val="hlink"/>
                          </a:solidFill>
                          <a:effectLst/>
                          <a:latin typeface="Arial" charset="0"/>
                          <a:cs typeface="Arial" charset="0"/>
                        </a:rPr>
                        <a:t> (phe-ri = new)</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1010388126"/>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effectLst/>
                          <a:latin typeface="Coptic" pitchFamily="2" charset="0"/>
                        </a:rPr>
                        <a:t>~</a:t>
                      </a:r>
                      <a:r>
                        <a:rPr lang="en-US" sz="4000" dirty="0" err="1">
                          <a:effectLst/>
                          <a:latin typeface="Coptic" pitchFamily="2" charset="0"/>
                        </a:rPr>
                        <a:t>Mmon</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emmon</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No!</a:t>
                      </a:r>
                    </a:p>
                  </a:txBody>
                  <a:tcPr marL="0" marR="0" marT="0" marB="0" anchor="ctr"/>
                </a:tc>
                <a:extLst>
                  <a:ext uri="{0D108BD9-81ED-4DB2-BD59-A6C34878D82A}">
                    <a16:rowId xmlns:a16="http://schemas.microsoft.com/office/drawing/2014/main" val="4128815160"/>
                  </a:ext>
                </a:extLst>
              </a:tr>
            </a:tbl>
          </a:graphicData>
        </a:graphic>
      </p:graphicFrame>
      <p:pic>
        <p:nvPicPr>
          <p:cNvPr id="184322" name="Picture 2" descr="Bugs Bunny's No Meme Sticker - Sticker Mania">
            <a:extLst>
              <a:ext uri="{FF2B5EF4-FFF2-40B4-BE49-F238E27FC236}">
                <a16:creationId xmlns:a16="http://schemas.microsoft.com/office/drawing/2014/main" id="{102A5392-E6BE-45CC-B397-3F6596AFBD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0280" y="3618192"/>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690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98" name="Group 26">
            <a:extLst>
              <a:ext uri="{FF2B5EF4-FFF2-40B4-BE49-F238E27FC236}">
                <a16:creationId xmlns:a16="http://schemas.microsoft.com/office/drawing/2014/main" id="{C9EA5DE1-CDB4-436A-8CD4-1C9403FD951F}"/>
              </a:ext>
            </a:extLst>
          </p:cNvPr>
          <p:cNvGraphicFramePr>
            <a:graphicFrameLocks noGrp="1"/>
          </p:cNvGraphicFramePr>
          <p:nvPr>
            <p:ph type="tbl" idx="1"/>
          </p:nvPr>
        </p:nvGraphicFramePr>
        <p:xfrm>
          <a:off x="457200" y="1600200"/>
          <a:ext cx="83820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Avva_Shenouda" pitchFamily="34" charset="0"/>
                          <a:ea typeface="SimSun" pitchFamily="2" charset="-122"/>
                          <a:cs typeface="Arial" charset="0"/>
                        </a:rPr>
                        <a:t>Zaz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a:ln>
                            <a:noFill/>
                          </a:ln>
                          <a:solidFill>
                            <a:schemeClr val="tx1"/>
                          </a:solidFill>
                          <a:effectLst/>
                          <a:latin typeface="Arial" charset="0"/>
                          <a:cs typeface="Arial" charset="0"/>
                        </a:rPr>
                        <a:t>Asphodel (a plant)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24314196-F171-4D63-882D-B3A27D75B30F}"/>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zaz</a:t>
            </a:r>
            <a:endParaRPr lang="en-US" altLang="en-US" sz="4000" i="1" dirty="0">
              <a:solidFill>
                <a:schemeClr val="bg1">
                  <a:lumMod val="65000"/>
                  <a:lumOff val="35000"/>
                </a:schemeClr>
              </a:solidFill>
            </a:endParaRPr>
          </a:p>
        </p:txBody>
      </p:sp>
      <p:pic>
        <p:nvPicPr>
          <p:cNvPr id="183302" name="Picture 6" descr="Stamen,fragrant asphodel,flower,blossom,bloom - free image from needpix.com">
            <a:extLst>
              <a:ext uri="{FF2B5EF4-FFF2-40B4-BE49-F238E27FC236}">
                <a16:creationId xmlns:a16="http://schemas.microsoft.com/office/drawing/2014/main" id="{0D866F3E-06C5-4504-96FA-2F620AC1C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537" y="4150951"/>
            <a:ext cx="3590925" cy="2693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A7354BF-4440-4969-B640-81D11BD7FB85}"/>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8</a:t>
            </a:r>
            <a:r>
              <a:rPr lang="en-US" dirty="0"/>
              <a:t> </a:t>
            </a:r>
            <a:br>
              <a:rPr lang="en-US" dirty="0"/>
            </a:br>
            <a:br>
              <a:rPr lang="en-US" dirty="0"/>
            </a:br>
            <a:r>
              <a:rPr lang="en-US" b="1" kern="1200" dirty="0">
                <a:solidFill>
                  <a:schemeClr val="lt1"/>
                </a:solidFill>
                <a:latin typeface="Avva_Shenouda" panose="020B0500000000000000" pitchFamily="34" charset="0"/>
              </a:rPr>
              <a:t>y 	4 	5</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0DACB074-3CC3-4743-8927-14DAD19F0A4D}"/>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96259" name="Group 3">
            <a:extLst>
              <a:ext uri="{FF2B5EF4-FFF2-40B4-BE49-F238E27FC236}">
                <a16:creationId xmlns:a16="http://schemas.microsoft.com/office/drawing/2014/main" id="{A842D64E-70C6-42D8-85C3-F0B346223DE3}"/>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Group 2">
            <a:extLst>
              <a:ext uri="{FF2B5EF4-FFF2-40B4-BE49-F238E27FC236}">
                <a16:creationId xmlns:a16="http://schemas.microsoft.com/office/drawing/2014/main" id="{865DA71F-60DC-4DB1-953A-4EA2E971E337}"/>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24962" name="Rectangle 34">
            <a:extLst>
              <a:ext uri="{FF2B5EF4-FFF2-40B4-BE49-F238E27FC236}">
                <a16:creationId xmlns:a16="http://schemas.microsoft.com/office/drawing/2014/main" id="{BB4A9613-5F05-41FB-B075-1117D4CB839F}"/>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E234F33B-DC52-41A8-AA0D-DA56E9059C8D}"/>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98307" name="Group 3">
            <a:extLst>
              <a:ext uri="{FF2B5EF4-FFF2-40B4-BE49-F238E27FC236}">
                <a16:creationId xmlns:a16="http://schemas.microsoft.com/office/drawing/2014/main" id="{A3382414-2247-4D97-BA52-A2B0FFC4FF47}"/>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55C6213E-AA46-4444-8741-17F2AD464070}"/>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99331" name="Group 3">
            <a:extLst>
              <a:ext uri="{FF2B5EF4-FFF2-40B4-BE49-F238E27FC236}">
                <a16:creationId xmlns:a16="http://schemas.microsoft.com/office/drawing/2014/main" id="{6225234E-9604-43E9-AA53-DD40FDE26CB3}"/>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t>
                      </a:r>
                      <a:r>
                        <a:rPr kumimoji="0" lang="en-US" sz="2800" b="1" i="1" u="none" strike="noStrike" cap="none" normalizeH="0" baseline="0">
                          <a:ln>
                            <a:noFill/>
                          </a:ln>
                          <a:solidFill>
                            <a:schemeClr val="hlink"/>
                          </a:solidFill>
                          <a:effectLst/>
                          <a:latin typeface="Arial" charset="0"/>
                          <a:cs typeface="Arial" charset="0"/>
                        </a:rPr>
                        <a:t>EE</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R</a:t>
                      </a:r>
                      <a:r>
                        <a:rPr kumimoji="0" lang="en-US" sz="2800" b="0" i="1" u="none" strike="noStrike" cap="none" normalizeH="0" baseline="0">
                          <a:ln>
                            <a:noFill/>
                          </a:ln>
                          <a:solidFill>
                            <a:schemeClr val="hlink"/>
                          </a:solidFill>
                          <a:effectLst/>
                          <a:latin typeface="Arial" charset="0"/>
                          <a:cs typeface="Arial"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in some Greek words: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in</a:t>
                      </a:r>
                      <a:br>
                        <a:rPr kumimoji="0" lang="en-US" sz="2800" b="0" i="1" u="none" strike="noStrike" cap="none" normalizeH="0" baseline="0">
                          <a:ln>
                            <a:noFill/>
                          </a:ln>
                          <a:solidFill>
                            <a:schemeClr val="hlink"/>
                          </a:solidFill>
                          <a:effectLst/>
                          <a:latin typeface="Arial" charset="0"/>
                          <a:cs typeface="Arial" charset="0"/>
                        </a:rPr>
                      </a:br>
                      <a:br>
                        <a:rPr kumimoji="0" lang="en-US" sz="2800" b="1" i="1" u="none" strike="noStrike" cap="none" normalizeH="0" baseline="0">
                          <a:ln>
                            <a:noFill/>
                          </a:ln>
                          <a:solidFill>
                            <a:schemeClr val="hlink"/>
                          </a:solidFill>
                          <a:effectLst/>
                          <a:latin typeface="Arial" charset="0"/>
                          <a:cs typeface="Arial" charset="0"/>
                        </a:rPr>
                      </a:b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OW</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a:t>
                      </a:r>
                      <a:r>
                        <a:rPr kumimoji="0" lang="en-US" sz="2800" b="1" i="1" u="none" strike="noStrike" cap="none" normalizeH="0" baseline="0">
                          <a:ln>
                            <a:noFill/>
                          </a:ln>
                          <a:solidFill>
                            <a:schemeClr val="hlink"/>
                          </a:solidFill>
                          <a:effectLst/>
                          <a:latin typeface="Arial" charset="0"/>
                          <a:cs typeface="Arial" charset="0"/>
                        </a:rPr>
                        <a:t>KH</a:t>
                      </a:r>
                      <a:r>
                        <a:rPr kumimoji="0" lang="en-US" sz="2800" b="0" i="1" u="none" strike="noStrike" cap="none" normalizeH="0" baseline="0">
                          <a:ln>
                            <a:noFill/>
                          </a:ln>
                          <a:solidFill>
                            <a:schemeClr val="hlink"/>
                          </a:solidFill>
                          <a:effectLst/>
                          <a:latin typeface="Arial" charset="0"/>
                          <a:cs typeface="Arial" charset="0"/>
                        </a:rPr>
                        <a:t>IAR"</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4584C5D0-CD4A-4E65-9693-2987C65A2768}"/>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100355" name="Group 3">
            <a:extLst>
              <a:ext uri="{FF2B5EF4-FFF2-40B4-BE49-F238E27FC236}">
                <a16:creationId xmlns:a16="http://schemas.microsoft.com/office/drawing/2014/main" id="{5B363C0A-9BFF-4817-A0BB-42BA96C86356}"/>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Gh </a:t>
                      </a:r>
                      <a:r>
                        <a:rPr kumimoji="0" lang="ar-EG" sz="2400" b="0" i="1" u="none" strike="noStrike" cap="none" normalizeH="0" baseline="0">
                          <a:ln>
                            <a:noFill/>
                          </a:ln>
                          <a:solidFill>
                            <a:schemeClr val="hlink"/>
                          </a:solidFill>
                          <a:effectLst/>
                          <a:latin typeface="Arial" charset="0"/>
                          <a:cs typeface="Arial" charset="0"/>
                        </a:rPr>
                        <a:t>غ</a:t>
                      </a:r>
                      <a:r>
                        <a:rPr kumimoji="0" lang="en-US" sz="2400" b="0" i="1" u="none" strike="noStrike" cap="none" normalizeH="0" baseline="0">
                          <a:ln>
                            <a:noFill/>
                          </a:ln>
                          <a:solidFill>
                            <a:schemeClr val="hlink"/>
                          </a:solidFill>
                          <a:effectLst/>
                          <a:latin typeface="Arial" charset="0"/>
                          <a:cs typeface="Arial" charset="0"/>
                        </a:rPr>
                        <a:t>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NG</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charset="0"/>
                        </a:rPr>
                        <a:t>Ajioc Jabri3l Ajjeloc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charset="0"/>
                        </a:rPr>
                        <a:t>dwron </a:t>
                      </a:r>
                      <a:br>
                        <a:rPr kumimoji="0" lang="en-US" sz="2400" b="0" i="1" u="none" strike="noStrike" cap="none" normalizeH="0" baseline="0">
                          <a:ln>
                            <a:noFill/>
                          </a:ln>
                          <a:solidFill>
                            <a:schemeClr val="hlink"/>
                          </a:solidFill>
                          <a:effectLst/>
                          <a:latin typeface="Avva_Shenouda" pitchFamily="34" charset="0"/>
                          <a:cs typeface="Arial" charset="0"/>
                        </a:rPr>
                      </a:br>
                      <a:r>
                        <a:rPr kumimoji="0" lang="en-US" sz="2400" b="0" i="1" u="none" strike="noStrike" cap="none" normalizeH="0" baseline="0">
                          <a:ln>
                            <a:noFill/>
                          </a:ln>
                          <a:solidFill>
                            <a:schemeClr val="hlink"/>
                          </a:solidFill>
                          <a:effectLst/>
                          <a:latin typeface="Avva_Shenouda" pitchFamily="34" charset="0"/>
                          <a:cs typeface="Arial" charset="0"/>
                        </a:rPr>
                        <a:t>dan</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Lola (Lavla)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988E1410-A2C5-437D-9721-84BB7F1C6E28}"/>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101379" name="Group 3">
            <a:extLst>
              <a:ext uri="{FF2B5EF4-FFF2-40B4-BE49-F238E27FC236}">
                <a16:creationId xmlns:a16="http://schemas.microsoft.com/office/drawing/2014/main" id="{51B5026F-1096-481C-899D-06DE7F4CDB4F}"/>
              </a:ext>
            </a:extLst>
          </p:cNvPr>
          <p:cNvGraphicFramePr>
            <a:graphicFrameLocks noGrp="1"/>
          </p:cNvGraphicFramePr>
          <p:nvPr>
            <p:ph type="tbl" idx="1"/>
          </p:nvPr>
        </p:nvGraphicFramePr>
        <p:xfrm>
          <a:off x="457200" y="1600200"/>
          <a:ext cx="8229600" cy="4537078"/>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a:ln>
                            <a:noFill/>
                          </a:ln>
                          <a:solidFill>
                            <a:schemeClr val="hlink"/>
                          </a:solidFill>
                          <a:effectLst/>
                          <a:latin typeface="Avva_Shenouda" pitchFamily="34"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(pa-iot = my father)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G (as in </a:t>
                      </a:r>
                      <a:r>
                        <a:rPr kumimoji="0" lang="en-US" sz="2800" b="1" i="1" u="none" strike="noStrike" cap="none" normalizeH="0" baseline="0">
                          <a:ln>
                            <a:noFill/>
                          </a:ln>
                          <a:solidFill>
                            <a:schemeClr val="hlink"/>
                          </a:solidFill>
                          <a:effectLst/>
                          <a:latin typeface="Arial" charset="0"/>
                          <a:cs typeface="Arial" charset="0"/>
                        </a:rPr>
                        <a:t>G</a:t>
                      </a: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 (as in </a:t>
                      </a:r>
                      <a:r>
                        <a:rPr kumimoji="0" lang="en-US" sz="2800" b="1" i="1" u="none" strike="noStrike" cap="none" normalizeH="0" baseline="0">
                          <a:ln>
                            <a:noFill/>
                          </a:ln>
                          <a:solidFill>
                            <a:schemeClr val="hlink"/>
                          </a:solidFill>
                          <a:effectLst/>
                          <a:latin typeface="Arial" charset="0"/>
                          <a:cs typeface="Arial" charset="0"/>
                        </a:rPr>
                        <a:t>J</a:t>
                      </a:r>
                      <a:r>
                        <a:rPr kumimoji="0" lang="en-US" sz="2800" b="0" i="1" u="none" strike="noStrike" cap="none" normalizeH="0" baseline="0">
                          <a:ln>
                            <a:noFill/>
                          </a:ln>
                          <a:solidFill>
                            <a:schemeClr val="hlink"/>
                          </a:solidFill>
                          <a:effectLst/>
                          <a:latin typeface="Arial" charset="0"/>
                          <a:cs typeface="Arial" charset="0"/>
                        </a:rPr>
                        <a:t>oy),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if followed by </a:t>
                      </a:r>
                      <a:r>
                        <a:rPr kumimoji="0" lang="en-US" sz="2800" b="0" i="1" u="none" strike="noStrike" cap="none" normalizeH="0" baseline="0">
                          <a:ln>
                            <a:noFill/>
                          </a:ln>
                          <a:solidFill>
                            <a:schemeClr val="hlink"/>
                          </a:solidFill>
                          <a:effectLst/>
                          <a:latin typeface="Avva_Shenouda" pitchFamily="34" charset="0"/>
                          <a:cs typeface="Arial"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agp</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(Agp = hour)</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ge</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(Je = For)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7A136792-AD68-448E-A29A-B8ED4E2E28FE}"/>
              </a:ext>
            </a:extLst>
          </p:cNvPr>
          <p:cNvSpPr>
            <a:spLocks noGrp="1" noChangeArrowheads="1"/>
          </p:cNvSpPr>
          <p:nvPr>
            <p:ph type="title"/>
          </p:nvPr>
        </p:nvSpPr>
        <p:spPr>
          <a:noFill/>
        </p:spPr>
        <p:txBody>
          <a:bodyPr/>
          <a:lstStyle/>
          <a:p>
            <a:pPr eaLnBrk="1" hangingPunct="1"/>
            <a:r>
              <a:rPr lang="en-US" altLang="en-US"/>
              <a:t>Review of Lesson 7</a:t>
            </a:r>
          </a:p>
        </p:txBody>
      </p:sp>
      <p:graphicFrame>
        <p:nvGraphicFramePr>
          <p:cNvPr id="95370" name="Group 138">
            <a:extLst>
              <a:ext uri="{FF2B5EF4-FFF2-40B4-BE49-F238E27FC236}">
                <a16:creationId xmlns:a16="http://schemas.microsoft.com/office/drawing/2014/main" id="{53E4241D-D9F3-45B3-ACCE-D52EE47D4CB8}"/>
              </a:ext>
            </a:extLst>
          </p:cNvPr>
          <p:cNvGraphicFramePr>
            <a:graphicFrameLocks noGrp="1"/>
          </p:cNvGraphicFramePr>
          <p:nvPr>
            <p:ph type="tbl" idx="1"/>
          </p:nvPr>
        </p:nvGraphicFramePr>
        <p:xfrm>
          <a:off x="457200" y="1600200"/>
          <a:ext cx="8229600" cy="4833938"/>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7160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160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2</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 (as in </a:t>
                      </a: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ake)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vva_Shenouda" pitchFamily="34" charset="0"/>
                          <a:cs typeface="Arial" charset="0"/>
                        </a:rPr>
                        <a:t>2</a:t>
                      </a:r>
                      <a:r>
                        <a:rPr kumimoji="0" lang="en-US" sz="2800" b="0" i="1" u="none" strike="noStrike" cap="none" normalizeH="0" baseline="0" dirty="0">
                          <a:ln>
                            <a:noFill/>
                          </a:ln>
                          <a:solidFill>
                            <a:schemeClr val="hlink"/>
                          </a:solidFill>
                          <a:effectLst/>
                          <a:latin typeface="Avva_Shenouda" pitchFamily="34" charset="0"/>
                          <a:cs typeface="Times New Roman" pitchFamily="18" charset="0"/>
                        </a:rPr>
                        <a:t>ai</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shai</a:t>
                      </a:r>
                      <a:r>
                        <a:rPr kumimoji="0" lang="en-US" sz="2800" b="0" i="1" u="none" strike="noStrike" cap="none" normalizeH="0" baseline="0" dirty="0">
                          <a:ln>
                            <a:noFill/>
                          </a:ln>
                          <a:solidFill>
                            <a:schemeClr val="hlink"/>
                          </a:solidFill>
                          <a:effectLst/>
                          <a:latin typeface="Arial" charset="0"/>
                          <a:cs typeface="Arial" charset="0"/>
                        </a:rPr>
                        <a:t> =feast)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98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Theta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0</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 (as in </a:t>
                      </a:r>
                      <a:r>
                        <a:rPr kumimoji="0" lang="en-US" sz="2800" b="1" i="1" u="none" strike="noStrike" cap="none" normalizeH="0" baseline="0">
                          <a:ln>
                            <a:noFill/>
                          </a:ln>
                          <a:solidFill>
                            <a:schemeClr val="hlink"/>
                          </a:solidFill>
                          <a:effectLst/>
                          <a:latin typeface="Arial" charset="0"/>
                          <a:cs typeface="Arial" charset="0"/>
                        </a:rPr>
                        <a:t>Th</a:t>
                      </a:r>
                      <a:r>
                        <a:rPr kumimoji="0" lang="en-US" sz="2800" b="0" i="1" u="none" strike="noStrike" cap="none" normalizeH="0" baseline="0">
                          <a:ln>
                            <a:noFill/>
                          </a:ln>
                          <a:solidFill>
                            <a:schemeClr val="hlink"/>
                          </a:solidFill>
                          <a:effectLst/>
                          <a:latin typeface="Arial" charset="0"/>
                          <a:cs typeface="Arial" charset="0"/>
                        </a:rPr>
                        <a:t>ink)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T (as in </a:t>
                      </a: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if it follows: </a:t>
                      </a:r>
                      <a:r>
                        <a:rPr kumimoji="0" lang="en-US" sz="2800" b="0" i="0" u="none" strike="noStrike" cap="none" normalizeH="0" baseline="0">
                          <a:ln>
                            <a:noFill/>
                          </a:ln>
                          <a:solidFill>
                            <a:schemeClr val="hlink"/>
                          </a:solidFill>
                          <a:effectLst/>
                          <a:latin typeface="Avva_Shenouda" pitchFamily="34" charset="0"/>
                          <a:cs typeface="Arial" charset="0"/>
                        </a:rPr>
                        <a:t>v.t.m.c</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0ai </a:t>
                      </a:r>
                      <a:r>
                        <a:rPr kumimoji="0" lang="en-US" sz="2800" b="0" i="1" u="none" strike="noStrike" cap="none" normalizeH="0" baseline="0">
                          <a:ln>
                            <a:noFill/>
                          </a:ln>
                          <a:solidFill>
                            <a:schemeClr val="hlink"/>
                          </a:solidFill>
                          <a:effectLst/>
                          <a:latin typeface="Arial" charset="0"/>
                          <a:cs typeface="Arial" charset="0"/>
                        </a:rPr>
                        <a:t>(Thai = this)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nl-NL" sz="2800" b="0" i="1" u="none" strike="noStrike" cap="none" normalizeH="0" baseline="0">
                          <a:ln>
                            <a:noFill/>
                          </a:ln>
                          <a:solidFill>
                            <a:schemeClr val="hlink"/>
                          </a:solidFill>
                          <a:effectLst/>
                          <a:latin typeface="Avva_Shenouda" pitchFamily="34" charset="0"/>
                          <a:cs typeface="Arial" charset="0"/>
                        </a:rPr>
                        <a:t>acpazec0e </a:t>
                      </a:r>
                      <a:br>
                        <a:rPr kumimoji="0" lang="nl-NL" sz="2800" b="0" i="1" u="none" strike="noStrike" cap="none" normalizeH="0" baseline="0">
                          <a:ln>
                            <a:noFill/>
                          </a:ln>
                          <a:solidFill>
                            <a:schemeClr val="hlink"/>
                          </a:solidFill>
                          <a:effectLst/>
                          <a:latin typeface="Avva_Shenouda" pitchFamily="34" charset="0"/>
                          <a:cs typeface="Arial" charset="0"/>
                        </a:rPr>
                      </a:br>
                      <a:r>
                        <a:rPr kumimoji="0" lang="nl-NL" sz="2800" b="0" i="1" u="none" strike="noStrike" cap="none" normalizeH="0" baseline="0">
                          <a:ln>
                            <a:noFill/>
                          </a:ln>
                          <a:solidFill>
                            <a:schemeClr val="hlink"/>
                          </a:solidFill>
                          <a:effectLst/>
                          <a:latin typeface="Arial" charset="0"/>
                          <a:cs typeface="Arial" charset="0"/>
                        </a:rPr>
                        <a:t>(As-pa-zes-te = Greet)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Fee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F f</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PH (as in </a:t>
                      </a:r>
                      <a:r>
                        <a:rPr kumimoji="0" lang="en-US" sz="2800" b="1" i="1" u="none" strike="noStrike" cap="none" normalizeH="0" baseline="0">
                          <a:ln>
                            <a:noFill/>
                          </a:ln>
                          <a:solidFill>
                            <a:schemeClr val="hlink"/>
                          </a:solidFill>
                          <a:effectLst/>
                          <a:latin typeface="Arial" charset="0"/>
                          <a:cs typeface="Arial" charset="0"/>
                        </a:rPr>
                        <a:t>Ph</a:t>
                      </a:r>
                      <a:r>
                        <a:rPr kumimoji="0" lang="en-US" sz="2800" b="0" i="1" u="none" strike="noStrike" cap="none" normalizeH="0" baseline="0">
                          <a:ln>
                            <a:noFill/>
                          </a:ln>
                          <a:solidFill>
                            <a:schemeClr val="hlink"/>
                          </a:solidFill>
                          <a:effectLst/>
                          <a:latin typeface="Arial" charset="0"/>
                          <a:cs typeface="Arial" charset="0"/>
                        </a:rPr>
                        <a:t>one)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feri </a:t>
                      </a:r>
                      <a:r>
                        <a:rPr kumimoji="0" lang="en-US" sz="2800" b="0" i="1" u="none" strike="noStrike" cap="none" normalizeH="0" baseline="0">
                          <a:ln>
                            <a:noFill/>
                          </a:ln>
                          <a:solidFill>
                            <a:schemeClr val="hlink"/>
                          </a:solidFill>
                          <a:effectLst/>
                          <a:latin typeface="Arial" charset="0"/>
                          <a:cs typeface="Arial" charset="0"/>
                        </a:rPr>
                        <a:t> (phe-ri = new)</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1108" name="Picture 36" descr="Gold Angel Harp | partycity.ie">
            <a:extLst>
              <a:ext uri="{FF2B5EF4-FFF2-40B4-BE49-F238E27FC236}">
                <a16:creationId xmlns:a16="http://schemas.microsoft.com/office/drawing/2014/main" id="{66F994ED-6CD0-4B3A-985C-B16D17371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905250"/>
            <a:ext cx="2952750" cy="2952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Group 22">
            <a:extLst>
              <a:ext uri="{FF2B5EF4-FFF2-40B4-BE49-F238E27FC236}">
                <a16:creationId xmlns:a16="http://schemas.microsoft.com/office/drawing/2014/main" id="{2CE3D6F0-A14C-4607-B62A-E97204E068BE}"/>
              </a:ext>
            </a:extLst>
          </p:cNvPr>
          <p:cNvGraphicFramePr>
            <a:graphicFrameLocks/>
          </p:cNvGraphicFramePr>
          <p:nvPr>
            <p:extLst>
              <p:ext uri="{D42A27DB-BD31-4B8C-83A1-F6EECF244321}">
                <p14:modId xmlns:p14="http://schemas.microsoft.com/office/powerpoint/2010/main" val="3165963605"/>
              </p:ext>
            </p:extLst>
          </p:nvPr>
        </p:nvGraphicFramePr>
        <p:xfrm>
          <a:off x="152400" y="304800"/>
          <a:ext cx="8686800" cy="3657600"/>
        </p:xfrm>
        <a:graphic>
          <a:graphicData uri="http://schemas.openxmlformats.org/drawingml/2006/table">
            <a:tbl>
              <a:tblPr/>
              <a:tblGrid>
                <a:gridCol w="14478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2468880">
                  <a:extLst>
                    <a:ext uri="{9D8B030D-6E8A-4147-A177-3AD203B41FA5}">
                      <a16:colId xmlns:a16="http://schemas.microsoft.com/office/drawing/2014/main" val="20002"/>
                    </a:ext>
                  </a:extLst>
                </a:gridCol>
                <a:gridCol w="187452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Epsi</a:t>
                      </a:r>
                      <a:endParaRPr kumimoji="0" lang="en-US" sz="3600" b="0" i="1" u="none" strike="noStrike" cap="none" normalizeH="0" baseline="0" dirty="0">
                        <a:ln>
                          <a:noFill/>
                        </a:ln>
                        <a:solidFill>
                          <a:schemeClr val="hlink"/>
                        </a:solidFill>
                        <a:effectLst/>
                        <a:latin typeface="Arial" charset="0"/>
                        <a:cs typeface="Arial" charset="0"/>
                      </a:endParaRPr>
                    </a:p>
                  </a:txBody>
                  <a:tcPr marT="45719" marB="4571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charset="0"/>
                        </a:rPr>
                        <a:t>Y </a:t>
                      </a:r>
                      <a:r>
                        <a:rPr kumimoji="0" lang="en-US" sz="3600" b="0" i="0" u="none" strike="noStrike" cap="none" normalizeH="0" baseline="0" dirty="0" err="1">
                          <a:ln>
                            <a:noFill/>
                          </a:ln>
                          <a:solidFill>
                            <a:srgbClr val="FF0000"/>
                          </a:solidFill>
                          <a:effectLst/>
                          <a:latin typeface="Avva_Shenouda" pitchFamily="34" charset="0"/>
                          <a:cs typeface="Arial" charset="0"/>
                        </a:rPr>
                        <a:t>y</a:t>
                      </a:r>
                      <a:r>
                        <a:rPr kumimoji="0" lang="en-US" sz="3600" b="0" i="0" u="none" strike="noStrike" cap="none" normalizeH="0" baseline="0" dirty="0">
                          <a:ln>
                            <a:noFill/>
                          </a:ln>
                          <a:solidFill>
                            <a:srgbClr val="FF0000"/>
                          </a:solidFill>
                          <a:effectLst/>
                          <a:latin typeface="Arial" charset="0"/>
                          <a:cs typeface="Arial" charset="0"/>
                        </a:rPr>
                        <a:t> </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PS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(as in </a:t>
                      </a:r>
                      <a:r>
                        <a:rPr kumimoji="0" lang="en-US" sz="3600" b="1" i="1" u="none" strike="noStrike" cap="none" normalizeH="0" baseline="0" dirty="0">
                          <a:ln>
                            <a:noFill/>
                          </a:ln>
                          <a:solidFill>
                            <a:srgbClr val="FFFF00"/>
                          </a:solidFill>
                          <a:effectLst/>
                          <a:latin typeface="Arial" charset="0"/>
                          <a:cs typeface="Arial" charset="0"/>
                        </a:rPr>
                        <a:t>Ps</a:t>
                      </a:r>
                      <a:r>
                        <a:rPr kumimoji="0" lang="en-US" sz="3600" b="0" i="1" u="none" strike="noStrike" cap="none" normalizeH="0" baseline="0" dirty="0">
                          <a:ln>
                            <a:noFill/>
                          </a:ln>
                          <a:solidFill>
                            <a:schemeClr val="hlink"/>
                          </a:solidFill>
                          <a:effectLst/>
                          <a:latin typeface="Arial" charset="0"/>
                          <a:cs typeface="Arial" charset="0"/>
                        </a:rPr>
                        <a:t>almody)</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rgbClr val="FFFF00"/>
                          </a:solidFill>
                          <a:effectLst/>
                          <a:latin typeface="Avva_Shenouda" pitchFamily="34" charset="0"/>
                          <a:cs typeface="Arial" charset="0"/>
                        </a:rPr>
                        <a:t>y</a:t>
                      </a:r>
                      <a:r>
                        <a:rPr kumimoji="0" lang="en-US" sz="3600" b="0" i="1" u="none" strike="noStrike" cap="none" normalizeH="0" baseline="0" dirty="0" err="1">
                          <a:ln>
                            <a:noFill/>
                          </a:ln>
                          <a:solidFill>
                            <a:schemeClr val="hlink"/>
                          </a:solidFill>
                          <a:effectLst/>
                          <a:latin typeface="Avva_Shenouda" pitchFamily="34" charset="0"/>
                          <a:cs typeface="Arial" charset="0"/>
                        </a:rPr>
                        <a:t>almoc</a:t>
                      </a:r>
                      <a:r>
                        <a:rPr kumimoji="0" lang="en-US" sz="3600" b="0" i="1" u="none" strike="noStrike" cap="none" normalizeH="0" baseline="0" dirty="0">
                          <a:ln>
                            <a:noFill/>
                          </a:ln>
                          <a:solidFill>
                            <a:schemeClr val="hlink"/>
                          </a:solidFill>
                          <a:effectLst/>
                          <a:latin typeface="Avva_Shenouda" pitchFamily="34"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psal-mos</a:t>
                      </a:r>
                      <a:r>
                        <a:rPr kumimoji="0" lang="en-US" sz="3600" b="0" i="1" u="none" strike="noStrike" cap="none" normalizeH="0" baseline="0" dirty="0">
                          <a:ln>
                            <a:noFill/>
                          </a:ln>
                          <a:solidFill>
                            <a:schemeClr val="hlink"/>
                          </a:solidFill>
                          <a:effectLst/>
                          <a:latin typeface="Arial" charset="0"/>
                          <a:cs typeface="Arial" charset="0"/>
                        </a:rPr>
                        <a:t> = psalm)</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31094" name="Rectangle 84">
            <a:extLst>
              <a:ext uri="{FF2B5EF4-FFF2-40B4-BE49-F238E27FC236}">
                <a16:creationId xmlns:a16="http://schemas.microsoft.com/office/drawing/2014/main" id="{9CC3DD6C-8BE8-46EF-95B8-A817B47A8EE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31095" name="Object 5">
            <a:extLst>
              <a:ext uri="{FF2B5EF4-FFF2-40B4-BE49-F238E27FC236}">
                <a16:creationId xmlns:a16="http://schemas.microsoft.com/office/drawing/2014/main" id="{59C59BE9-6813-460D-948A-5C4CD04474B1}"/>
              </a:ext>
            </a:extLst>
          </p:cNvPr>
          <p:cNvGraphicFramePr>
            <a:graphicFrameLocks noChangeAspect="1"/>
          </p:cNvGraphicFramePr>
          <p:nvPr/>
        </p:nvGraphicFramePr>
        <p:xfrm>
          <a:off x="7467600" y="1905000"/>
          <a:ext cx="1149350" cy="1066800"/>
        </p:xfrm>
        <a:graphic>
          <a:graphicData uri="http://schemas.openxmlformats.org/presentationml/2006/ole">
            <mc:AlternateContent xmlns:mc="http://schemas.openxmlformats.org/markup-compatibility/2006">
              <mc:Choice xmlns:v="urn:schemas-microsoft-com:vml" Requires="v">
                <p:oleObj spid="_x0000_s131317" name="Bitmap Image" r:id="rId4" imgW="1266685" imgH="1190583" progId="Paint.Picture">
                  <p:embed/>
                </p:oleObj>
              </mc:Choice>
              <mc:Fallback>
                <p:oleObj name="Bitmap Image" r:id="rId4" imgW="1266685" imgH="1190583"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1905000"/>
                        <a:ext cx="1149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4F13E1AB-5EFF-46E0-8F0E-561193DADED5}"/>
              </a:ext>
            </a:extLst>
          </p:cNvPr>
          <p:cNvGraphicFramePr>
            <a:graphicFrameLocks/>
          </p:cNvGraphicFramePr>
          <p:nvPr>
            <p:extLst>
              <p:ext uri="{D42A27DB-BD31-4B8C-83A1-F6EECF244321}">
                <p14:modId xmlns:p14="http://schemas.microsoft.com/office/powerpoint/2010/main" val="736909607"/>
              </p:ext>
            </p:extLst>
          </p:nvPr>
        </p:nvGraphicFramePr>
        <p:xfrm>
          <a:off x="152400" y="304800"/>
          <a:ext cx="8686800" cy="36576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Fai </a:t>
                      </a:r>
                    </a:p>
                  </a:txBody>
                  <a:tcPr marT="45719" marB="4571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rgbClr val="FF0000"/>
                          </a:solidFill>
                          <a:effectLst/>
                          <a:latin typeface="Avva_Shenouda" pitchFamily="34" charset="0"/>
                          <a:cs typeface="Arial" charset="0"/>
                        </a:rPr>
                        <a:t>$ 4</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F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(as in </a:t>
                      </a:r>
                      <a:r>
                        <a:rPr kumimoji="0" lang="en-US" sz="3600" b="1" i="1" u="none" strike="noStrike" cap="none" normalizeH="0" baseline="0" dirty="0">
                          <a:ln>
                            <a:noFill/>
                          </a:ln>
                          <a:solidFill>
                            <a:srgbClr val="FFFF00"/>
                          </a:solidFill>
                          <a:effectLst/>
                          <a:latin typeface="Arial" charset="0"/>
                          <a:cs typeface="Arial" charset="0"/>
                        </a:rPr>
                        <a:t>F</a:t>
                      </a:r>
                      <a:r>
                        <a:rPr kumimoji="0" lang="en-US" sz="3600" b="0" i="1" u="none" strike="noStrike" cap="none" normalizeH="0" baseline="0" dirty="0">
                          <a:ln>
                            <a:noFill/>
                          </a:ln>
                          <a:solidFill>
                            <a:schemeClr val="hlink"/>
                          </a:solidFill>
                          <a:effectLst/>
                          <a:latin typeface="Arial" charset="0"/>
                          <a:cs typeface="Arial" charset="0"/>
                        </a:rPr>
                        <a:t>ish)</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rgbClr val="FFFF00"/>
                          </a:solidFill>
                          <a:effectLst/>
                          <a:latin typeface="Avva_Shenouda" pitchFamily="34" charset="0"/>
                          <a:cs typeface="Arial" charset="0"/>
                        </a:rPr>
                        <a:t>4</a:t>
                      </a:r>
                      <a:r>
                        <a:rPr kumimoji="0" lang="en-US" sz="3600" b="0" i="1" u="none" strike="noStrike" cap="none" normalizeH="0" baseline="0" dirty="0">
                          <a:ln>
                            <a:noFill/>
                          </a:ln>
                          <a:solidFill>
                            <a:schemeClr val="hlink"/>
                          </a:solidFill>
                          <a:effectLst/>
                          <a:latin typeface="Avva_Shenouda" pitchFamily="34" charset="0"/>
                          <a:cs typeface="Arial" charset="0"/>
                        </a:rPr>
                        <a:t>wi </a:t>
                      </a:r>
                      <a:r>
                        <a:rPr kumimoji="0" lang="en-US" sz="3600" b="0" i="1" u="none" strike="noStrike" cap="none" normalizeH="0" baseline="0" dirty="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foi</a:t>
                      </a:r>
                      <a:r>
                        <a:rPr kumimoji="0" lang="en-US" sz="3600" b="0" i="1" u="none" strike="noStrike" cap="none" normalizeH="0" baseline="0" dirty="0">
                          <a:ln>
                            <a:noFill/>
                          </a:ln>
                          <a:solidFill>
                            <a:schemeClr val="hlink"/>
                          </a:solidFill>
                          <a:effectLst/>
                          <a:latin typeface="Arial" charset="0"/>
                          <a:cs typeface="Arial" charset="0"/>
                        </a:rPr>
                        <a:t>= hair)</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32118" name="Picture 82">
            <a:extLst>
              <a:ext uri="{FF2B5EF4-FFF2-40B4-BE49-F238E27FC236}">
                <a16:creationId xmlns:a16="http://schemas.microsoft.com/office/drawing/2014/main" id="{C397774D-4576-4A6F-B718-5AFEFB7D2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163" y="1981200"/>
            <a:ext cx="1417637"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0" descr="image002">
            <a:extLst>
              <a:ext uri="{FF2B5EF4-FFF2-40B4-BE49-F238E27FC236}">
                <a16:creationId xmlns:a16="http://schemas.microsoft.com/office/drawing/2014/main" id="{BE0D6CC2-F712-4077-AF77-A493D71DBC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4087" y="4038600"/>
            <a:ext cx="21558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6">
            <a:extLst>
              <a:ext uri="{FF2B5EF4-FFF2-40B4-BE49-F238E27FC236}">
                <a16:creationId xmlns:a16="http://schemas.microsoft.com/office/drawing/2014/main" id="{6A1A9F4C-9504-49B4-83AC-133F3B2BC817}"/>
              </a:ext>
            </a:extLst>
          </p:cNvPr>
          <p:cNvGraphicFramePr>
            <a:graphicFrameLocks/>
          </p:cNvGraphicFramePr>
          <p:nvPr>
            <p:extLst>
              <p:ext uri="{D42A27DB-BD31-4B8C-83A1-F6EECF244321}">
                <p14:modId xmlns:p14="http://schemas.microsoft.com/office/powerpoint/2010/main" val="3694520999"/>
              </p:ext>
            </p:extLst>
          </p:nvPr>
        </p:nvGraphicFramePr>
        <p:xfrm>
          <a:off x="457200" y="1600200"/>
          <a:ext cx="83820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pitchFamily="34" charset="0"/>
                        </a:rPr>
                        <a:t>Zen</a:t>
                      </a:r>
                      <a:r>
                        <a:rPr lang="en-US" altLang="en-US" sz="4400" kern="1200" dirty="0">
                          <a:solidFill>
                            <a:srgbClr val="FF0000"/>
                          </a:solidFill>
                          <a:latin typeface="+mn-lt"/>
                          <a:ea typeface="+mn-ea"/>
                          <a:cs typeface="+mn-cs"/>
                        </a:rPr>
                        <a:t>/</a:t>
                      </a:r>
                      <a:r>
                        <a:rPr kumimoji="0" lang="en-US" sz="4400" b="0" i="0" u="none" strike="noStrike" cap="none" normalizeH="0" baseline="0" dirty="0" err="1">
                          <a:ln>
                            <a:noFill/>
                          </a:ln>
                          <a:solidFill>
                            <a:schemeClr val="tx1"/>
                          </a:solidFill>
                          <a:effectLst/>
                          <a:latin typeface="Avva_Shenouda" pitchFamily="34" charset="0"/>
                          <a:ea typeface="SimSun" pitchFamily="2" charset="-122"/>
                          <a:cs typeface="Arial" pitchFamily="34" charset="0"/>
                        </a:rPr>
                        <a:t>zen</a:t>
                      </a: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pitchFamily="34" charset="0"/>
                          <a:cs typeface="Arial" pitchFamily="34" charset="0"/>
                        </a:rPr>
                        <a:t>Lizard</a:t>
                      </a:r>
                      <a:endParaRPr kumimoji="0" lang="en-US" sz="44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Rectangle 4">
            <a:extLst>
              <a:ext uri="{FF2B5EF4-FFF2-40B4-BE49-F238E27FC236}">
                <a16:creationId xmlns:a16="http://schemas.microsoft.com/office/drawing/2014/main" id="{EE71BF2E-AAB0-45A4-A372-19524BD1E343}"/>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Zen-</a:t>
            </a:r>
            <a:r>
              <a:rPr lang="en-US" altLang="en-US" sz="4000" i="1" dirty="0" err="1">
                <a:solidFill>
                  <a:schemeClr val="bg1">
                    <a:lumMod val="65000"/>
                    <a:lumOff val="35000"/>
                  </a:schemeClr>
                </a:solidFill>
              </a:rPr>
              <a:t>zen</a:t>
            </a:r>
            <a:endParaRPr lang="en-US" altLang="en-US" sz="4000" i="1" dirty="0">
              <a:solidFill>
                <a:schemeClr val="bg1">
                  <a:lumMod val="65000"/>
                  <a:lumOff val="35000"/>
                </a:schemeClr>
              </a:solidFill>
            </a:endParaRPr>
          </a:p>
        </p:txBody>
      </p:sp>
      <p:pic>
        <p:nvPicPr>
          <p:cNvPr id="7" name="Picture 2" descr="Free Lizard Cliparts, Download Free Clip Art, Free Clip Art on Clipart  Library">
            <a:extLst>
              <a:ext uri="{FF2B5EF4-FFF2-40B4-BE49-F238E27FC236}">
                <a16:creationId xmlns:a16="http://schemas.microsoft.com/office/drawing/2014/main" id="{9DE13046-BD9F-46C0-A8BC-51C883B86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150" y="4574284"/>
            <a:ext cx="4457700" cy="2228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215C33D9-325B-49EB-A022-B3D8E7B45774}"/>
              </a:ext>
            </a:extLst>
          </p:cNvPr>
          <p:cNvGraphicFramePr>
            <a:graphicFrameLocks/>
          </p:cNvGraphicFramePr>
          <p:nvPr>
            <p:extLst>
              <p:ext uri="{D42A27DB-BD31-4B8C-83A1-F6EECF244321}">
                <p14:modId xmlns:p14="http://schemas.microsoft.com/office/powerpoint/2010/main" val="1291974364"/>
              </p:ext>
            </p:extLst>
          </p:nvPr>
        </p:nvGraphicFramePr>
        <p:xfrm>
          <a:off x="152400" y="304800"/>
          <a:ext cx="8686800" cy="36576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859280">
                  <a:extLst>
                    <a:ext uri="{9D8B030D-6E8A-4147-A177-3AD203B41FA5}">
                      <a16:colId xmlns:a16="http://schemas.microsoft.com/office/drawing/2014/main" val="20002"/>
                    </a:ext>
                  </a:extLst>
                </a:gridCol>
                <a:gridCol w="16154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Tee</a:t>
                      </a:r>
                    </a:p>
                  </a:txBody>
                  <a:tcPr marT="45719" marB="4571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charset="0"/>
                        </a:rPr>
                        <a:t>% 5</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Ti or tee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(as in </a:t>
                      </a:r>
                      <a:r>
                        <a:rPr kumimoji="0" lang="en-US" sz="3600" b="1" i="1" u="none" strike="noStrike" cap="none" normalizeH="0" baseline="0" dirty="0">
                          <a:ln>
                            <a:noFill/>
                          </a:ln>
                          <a:solidFill>
                            <a:srgbClr val="FFFF00"/>
                          </a:solidFill>
                          <a:effectLst/>
                          <a:latin typeface="Arial" charset="0"/>
                          <a:cs typeface="Arial" charset="0"/>
                        </a:rPr>
                        <a:t>tee</a:t>
                      </a:r>
                      <a:r>
                        <a:rPr kumimoji="0" lang="en-US" sz="3600" b="0" i="1" u="none" strike="noStrike" cap="none" normalizeH="0" baseline="0" dirty="0">
                          <a:ln>
                            <a:noFill/>
                          </a:ln>
                          <a:solidFill>
                            <a:schemeClr val="hlink"/>
                          </a:solidFill>
                          <a:effectLst/>
                          <a:latin typeface="Arial" charset="0"/>
                          <a:cs typeface="Arial" charset="0"/>
                        </a:rPr>
                        <a:t>pee)</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vva_Shenouda" pitchFamily="34" charset="0"/>
                          <a:cs typeface="Arial" charset="0"/>
                        </a:rPr>
                        <a:t>cw</a:t>
                      </a:r>
                      <a:r>
                        <a:rPr kumimoji="0" lang="en-US" sz="3600" b="0" i="1" u="none" strike="noStrike" cap="none" normalizeH="0" baseline="0" dirty="0">
                          <a:ln>
                            <a:noFill/>
                          </a:ln>
                          <a:solidFill>
                            <a:srgbClr val="FFFF00"/>
                          </a:solidFill>
                          <a:effectLst/>
                          <a:latin typeface="Avva_Shenouda" pitchFamily="34" charset="0"/>
                          <a:cs typeface="Arial" charset="0"/>
                        </a:rPr>
                        <a:t>5 </a:t>
                      </a:r>
                      <a:r>
                        <a:rPr kumimoji="0" lang="en-US" sz="3600" b="0" i="1" u="none" strike="noStrike" cap="none" normalizeH="0" baseline="0" dirty="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(so-tee= save)</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33142" name="Rectangle 105">
            <a:extLst>
              <a:ext uri="{FF2B5EF4-FFF2-40B4-BE49-F238E27FC236}">
                <a16:creationId xmlns:a16="http://schemas.microsoft.com/office/drawing/2014/main" id="{2FE3AC7A-AC5A-4F19-B27F-CBC145BE1964}"/>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33143" name="Object 3">
            <a:extLst>
              <a:ext uri="{FF2B5EF4-FFF2-40B4-BE49-F238E27FC236}">
                <a16:creationId xmlns:a16="http://schemas.microsoft.com/office/drawing/2014/main" id="{ABD2FCDE-9086-476A-A867-D47F5138A3AE}"/>
              </a:ext>
            </a:extLst>
          </p:cNvPr>
          <p:cNvGraphicFramePr>
            <a:graphicFrameLocks noChangeAspect="1"/>
          </p:cNvGraphicFramePr>
          <p:nvPr/>
        </p:nvGraphicFramePr>
        <p:xfrm>
          <a:off x="7620000" y="2057400"/>
          <a:ext cx="685800" cy="1017588"/>
        </p:xfrm>
        <a:graphic>
          <a:graphicData uri="http://schemas.openxmlformats.org/presentationml/2006/ole">
            <mc:AlternateContent xmlns:mc="http://schemas.openxmlformats.org/markup-compatibility/2006">
              <mc:Choice xmlns:v="urn:schemas-microsoft-com:vml" Requires="v">
                <p:oleObj spid="_x0000_s133365" name="Bitmap Image" r:id="rId3" imgW="857143" imgH="1257476" progId="Paint.Picture">
                  <p:embed/>
                </p:oleObj>
              </mc:Choice>
              <mc:Fallback>
                <p:oleObj name="Bitmap Image" r:id="rId3" imgW="857143" imgH="125747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2057400"/>
                        <a:ext cx="685800"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339" name="Picture 219" descr="just keep your faith...mark 6:45-52....50 for they had all seen him and  were terrified. But at once he spoke to them a… | Jesus walk on water, Jesus,  Jesus pictures">
            <a:extLst>
              <a:ext uri="{FF2B5EF4-FFF2-40B4-BE49-F238E27FC236}">
                <a16:creationId xmlns:a16="http://schemas.microsoft.com/office/drawing/2014/main" id="{9E187053-A524-477A-80A8-74A2A680DC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5125" y="3924822"/>
            <a:ext cx="3333750" cy="29044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476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a:extLst>
              <a:ext uri="{FF2B5EF4-FFF2-40B4-BE49-F238E27FC236}">
                <a16:creationId xmlns:a16="http://schemas.microsoft.com/office/drawing/2014/main" id="{C135BD24-047D-435C-8008-1D263CCD3C02}"/>
              </a:ext>
            </a:extLst>
          </p:cNvPr>
          <p:cNvSpPr>
            <a:spLocks noChangeArrowheads="1"/>
          </p:cNvSpPr>
          <p:nvPr/>
        </p:nvSpPr>
        <p:spPr bwMode="auto">
          <a:xfrm>
            <a:off x="6172200" y="274638"/>
            <a:ext cx="2514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Psalmody </a:t>
            </a:r>
          </a:p>
        </p:txBody>
      </p:sp>
      <p:sp>
        <p:nvSpPr>
          <p:cNvPr id="86020" name="Rectangle 4">
            <a:extLst>
              <a:ext uri="{FF2B5EF4-FFF2-40B4-BE49-F238E27FC236}">
                <a16:creationId xmlns:a16="http://schemas.microsoft.com/office/drawing/2014/main" id="{18954CB5-1F65-4F05-94CD-D019C7ACF447}"/>
              </a:ext>
            </a:extLst>
          </p:cNvPr>
          <p:cNvSpPr>
            <a:spLocks noChangeArrowheads="1"/>
          </p:cNvSpPr>
          <p:nvPr/>
        </p:nvSpPr>
        <p:spPr bwMode="auto">
          <a:xfrm>
            <a:off x="3124200" y="274638"/>
            <a:ext cx="3048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Psal-mo-dia</a:t>
            </a:r>
            <a:endParaRPr lang="en-US" altLang="en-US" sz="4000" i="1" dirty="0">
              <a:solidFill>
                <a:schemeClr val="bg1">
                  <a:lumMod val="65000"/>
                  <a:lumOff val="35000"/>
                </a:schemeClr>
              </a:solidFill>
            </a:endParaRPr>
          </a:p>
        </p:txBody>
      </p:sp>
      <p:sp>
        <p:nvSpPr>
          <p:cNvPr id="135172" name="Rectangle 5">
            <a:extLst>
              <a:ext uri="{FF2B5EF4-FFF2-40B4-BE49-F238E27FC236}">
                <a16:creationId xmlns:a16="http://schemas.microsoft.com/office/drawing/2014/main" id="{004D0B92-A8DB-43F7-834C-2FC1A0A25A43}"/>
              </a:ext>
            </a:extLst>
          </p:cNvPr>
          <p:cNvSpPr>
            <a:spLocks noChangeArrowheads="1"/>
          </p:cNvSpPr>
          <p:nvPr/>
        </p:nvSpPr>
        <p:spPr bwMode="auto">
          <a:xfrm>
            <a:off x="228603" y="274638"/>
            <a:ext cx="2895597"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Yal</a:t>
            </a:r>
            <a:r>
              <a:rPr lang="en-US" altLang="en-US" sz="4000" dirty="0">
                <a:solidFill>
                  <a:srgbClr val="FF0000"/>
                </a:solidFill>
              </a:rPr>
              <a:t>/</a:t>
            </a:r>
            <a:r>
              <a:rPr lang="en-US" altLang="en-US" sz="4000" dirty="0" err="1">
                <a:latin typeface="Avva_Shenouda" pitchFamily="34" charset="0"/>
              </a:rPr>
              <a:t>mo</a:t>
            </a:r>
            <a:r>
              <a:rPr lang="en-US" altLang="en-US" sz="4000" dirty="0">
                <a:solidFill>
                  <a:srgbClr val="FF0000"/>
                </a:solidFill>
              </a:rPr>
              <a:t>/</a:t>
            </a:r>
            <a:r>
              <a:rPr lang="en-US" altLang="en-US" sz="4000" dirty="0" err="1">
                <a:latin typeface="Avva_Shenouda" pitchFamily="34" charset="0"/>
              </a:rPr>
              <a:t>dia</a:t>
            </a:r>
            <a:endParaRPr lang="en-US" altLang="en-US" sz="4000" dirty="0">
              <a:latin typeface="Avva_Shenouda" pitchFamily="34" charset="0"/>
            </a:endParaRPr>
          </a:p>
        </p:txBody>
      </p:sp>
      <p:sp>
        <p:nvSpPr>
          <p:cNvPr id="135173" name="Line 6">
            <a:extLst>
              <a:ext uri="{FF2B5EF4-FFF2-40B4-BE49-F238E27FC236}">
                <a16:creationId xmlns:a16="http://schemas.microsoft.com/office/drawing/2014/main" id="{F941B441-3326-4629-8270-2901C7674191}"/>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174" name="Line 7">
            <a:extLst>
              <a:ext uri="{FF2B5EF4-FFF2-40B4-BE49-F238E27FC236}">
                <a16:creationId xmlns:a16="http://schemas.microsoft.com/office/drawing/2014/main" id="{BD4B1453-32BB-4DEF-A778-3EF95B30AD6E}"/>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175" name="Line 8">
            <a:extLst>
              <a:ext uri="{FF2B5EF4-FFF2-40B4-BE49-F238E27FC236}">
                <a16:creationId xmlns:a16="http://schemas.microsoft.com/office/drawing/2014/main" id="{C2D380ED-DF7D-4A0A-8A23-81A2C5322CD9}"/>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176" name="Line 9">
            <a:extLst>
              <a:ext uri="{FF2B5EF4-FFF2-40B4-BE49-F238E27FC236}">
                <a16:creationId xmlns:a16="http://schemas.microsoft.com/office/drawing/2014/main" id="{2A3A529D-35E9-4050-AFAB-EE817A8509EA}"/>
              </a:ext>
            </a:extLst>
          </p:cNvPr>
          <p:cNvSpPr>
            <a:spLocks noChangeShapeType="1"/>
          </p:cNvSpPr>
          <p:nvPr/>
        </p:nvSpPr>
        <p:spPr bwMode="auto">
          <a:xfrm>
            <a:off x="3124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177" name="Line 10">
            <a:extLst>
              <a:ext uri="{FF2B5EF4-FFF2-40B4-BE49-F238E27FC236}">
                <a16:creationId xmlns:a16="http://schemas.microsoft.com/office/drawing/2014/main" id="{A1EB0F32-25D6-44CF-BAE7-FDF973B9D495}"/>
              </a:ext>
            </a:extLst>
          </p:cNvPr>
          <p:cNvSpPr>
            <a:spLocks noChangeShapeType="1"/>
          </p:cNvSpPr>
          <p:nvPr/>
        </p:nvSpPr>
        <p:spPr bwMode="auto">
          <a:xfrm>
            <a:off x="6172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178" name="Line 11">
            <a:extLst>
              <a:ext uri="{FF2B5EF4-FFF2-40B4-BE49-F238E27FC236}">
                <a16:creationId xmlns:a16="http://schemas.microsoft.com/office/drawing/2014/main" id="{AFFD5E2C-BD3D-4902-900E-5D18896215E8}"/>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5179" name="Picture 20">
            <a:extLst>
              <a:ext uri="{FF2B5EF4-FFF2-40B4-BE49-F238E27FC236}">
                <a16:creationId xmlns:a16="http://schemas.microsoft.com/office/drawing/2014/main" id="{D0ABAA58-A6E4-4009-BA13-6DB6E46A5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824"/>
          <a:stretch>
            <a:fillRect/>
          </a:stretch>
        </p:blipFill>
        <p:spPr bwMode="auto">
          <a:xfrm>
            <a:off x="1676400" y="2844800"/>
            <a:ext cx="5638800" cy="398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slide(fromBottom)">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a:extLst>
              <a:ext uri="{FF2B5EF4-FFF2-40B4-BE49-F238E27FC236}">
                <a16:creationId xmlns:a16="http://schemas.microsoft.com/office/drawing/2014/main" id="{4D6539DF-97FC-4C16-AB40-3A124D15A88A}"/>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Times New Roman" panose="02020603050405020304" pitchFamily="18" charset="0"/>
              </a:rPr>
              <a:t>Psali</a:t>
            </a:r>
            <a:r>
              <a:rPr lang="en-US" altLang="en-US" sz="4000" dirty="0">
                <a:latin typeface="Times New Roman" panose="02020603050405020304" pitchFamily="18" charset="0"/>
              </a:rPr>
              <a:t> (song)</a:t>
            </a:r>
          </a:p>
        </p:txBody>
      </p:sp>
      <p:sp>
        <p:nvSpPr>
          <p:cNvPr id="87044" name="Rectangle 4">
            <a:extLst>
              <a:ext uri="{FF2B5EF4-FFF2-40B4-BE49-F238E27FC236}">
                <a16:creationId xmlns:a16="http://schemas.microsoft.com/office/drawing/2014/main" id="{0655DC71-2D1C-4545-9024-A889A9B13724}"/>
              </a:ext>
            </a:extLst>
          </p:cNvPr>
          <p:cNvSpPr>
            <a:spLocks noChangeArrowheads="1"/>
          </p:cNvSpPr>
          <p:nvPr/>
        </p:nvSpPr>
        <p:spPr bwMode="auto">
          <a:xfrm>
            <a:off x="2533650"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Psa</a:t>
            </a:r>
            <a:r>
              <a:rPr lang="en-US" altLang="en-US" sz="4000" i="1" dirty="0">
                <a:solidFill>
                  <a:schemeClr val="bg1">
                    <a:lumMod val="65000"/>
                    <a:lumOff val="35000"/>
                  </a:schemeClr>
                </a:solidFill>
              </a:rPr>
              <a:t>-li</a:t>
            </a:r>
          </a:p>
        </p:txBody>
      </p:sp>
      <p:sp>
        <p:nvSpPr>
          <p:cNvPr id="136196" name="Rectangle 5">
            <a:extLst>
              <a:ext uri="{FF2B5EF4-FFF2-40B4-BE49-F238E27FC236}">
                <a16:creationId xmlns:a16="http://schemas.microsoft.com/office/drawing/2014/main" id="{4ABA8DB7-B01C-4DB6-AD87-199A925C0D07}"/>
              </a:ext>
            </a:extLst>
          </p:cNvPr>
          <p:cNvSpPr>
            <a:spLocks noChangeArrowheads="1"/>
          </p:cNvSpPr>
          <p:nvPr/>
        </p:nvSpPr>
        <p:spPr bwMode="auto">
          <a:xfrm>
            <a:off x="457200" y="274638"/>
            <a:ext cx="207645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Ya</a:t>
            </a:r>
            <a:r>
              <a:rPr lang="en-US" altLang="en-US" sz="4000" dirty="0">
                <a:solidFill>
                  <a:srgbClr val="FF0000"/>
                </a:solidFill>
              </a:rPr>
              <a:t>/</a:t>
            </a:r>
            <a:r>
              <a:rPr lang="en-US" altLang="en-US" sz="4000" dirty="0">
                <a:latin typeface="Avva_Shenouda" pitchFamily="34" charset="0"/>
              </a:rPr>
              <a:t>li</a:t>
            </a:r>
          </a:p>
        </p:txBody>
      </p:sp>
      <p:sp>
        <p:nvSpPr>
          <p:cNvPr id="136197" name="Line 6">
            <a:extLst>
              <a:ext uri="{FF2B5EF4-FFF2-40B4-BE49-F238E27FC236}">
                <a16:creationId xmlns:a16="http://schemas.microsoft.com/office/drawing/2014/main" id="{3950931D-3BF9-450C-B5C8-8130EA684A6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198" name="Line 7">
            <a:extLst>
              <a:ext uri="{FF2B5EF4-FFF2-40B4-BE49-F238E27FC236}">
                <a16:creationId xmlns:a16="http://schemas.microsoft.com/office/drawing/2014/main" id="{3A530667-F145-4590-9EF1-80943893CFE9}"/>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199" name="Line 8">
            <a:extLst>
              <a:ext uri="{FF2B5EF4-FFF2-40B4-BE49-F238E27FC236}">
                <a16:creationId xmlns:a16="http://schemas.microsoft.com/office/drawing/2014/main" id="{E4698245-8DD6-43B5-B477-EF699D15F501}"/>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00" name="Line 9">
            <a:extLst>
              <a:ext uri="{FF2B5EF4-FFF2-40B4-BE49-F238E27FC236}">
                <a16:creationId xmlns:a16="http://schemas.microsoft.com/office/drawing/2014/main" id="{85E67324-EEBA-4AAE-8D3E-EB61334EBA12}"/>
              </a:ext>
            </a:extLst>
          </p:cNvPr>
          <p:cNvSpPr>
            <a:spLocks noChangeShapeType="1"/>
          </p:cNvSpPr>
          <p:nvPr/>
        </p:nvSpPr>
        <p:spPr bwMode="auto">
          <a:xfrm>
            <a:off x="253365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01" name="Line 10">
            <a:extLst>
              <a:ext uri="{FF2B5EF4-FFF2-40B4-BE49-F238E27FC236}">
                <a16:creationId xmlns:a16="http://schemas.microsoft.com/office/drawing/2014/main" id="{DC7ECC20-210F-420F-A7A4-4EED05067734}"/>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02" name="Line 11">
            <a:extLst>
              <a:ext uri="{FF2B5EF4-FFF2-40B4-BE49-F238E27FC236}">
                <a16:creationId xmlns:a16="http://schemas.microsoft.com/office/drawing/2014/main" id="{8BFD0478-45E1-44DD-8AD0-A033E73FC0CC}"/>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6203" name="Picture 13">
            <a:extLst>
              <a:ext uri="{FF2B5EF4-FFF2-40B4-BE49-F238E27FC236}">
                <a16:creationId xmlns:a16="http://schemas.microsoft.com/office/drawing/2014/main" id="{F14C6277-9A7D-4669-9275-0650AC89E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200400"/>
            <a:ext cx="17430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animEffect transition="in" filter="slide(fromBottom)">
                                      <p:cBhvr>
                                        <p:cTn id="7" dur="5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3">
            <a:extLst>
              <a:ext uri="{FF2B5EF4-FFF2-40B4-BE49-F238E27FC236}">
                <a16:creationId xmlns:a16="http://schemas.microsoft.com/office/drawing/2014/main" id="{EAF959E8-25F6-4E3F-9E6F-534E79D8296D}"/>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Psalm </a:t>
            </a:r>
          </a:p>
        </p:txBody>
      </p:sp>
      <p:sp>
        <p:nvSpPr>
          <p:cNvPr id="88068" name="Rectangle 4">
            <a:extLst>
              <a:ext uri="{FF2B5EF4-FFF2-40B4-BE49-F238E27FC236}">
                <a16:creationId xmlns:a16="http://schemas.microsoft.com/office/drawing/2014/main" id="{EF8B3A27-BD8C-48EE-ACCD-8960D25A8C31}"/>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Psal-mos</a:t>
            </a:r>
            <a:endParaRPr lang="en-US" altLang="en-US" sz="4000" i="1" dirty="0">
              <a:solidFill>
                <a:schemeClr val="bg1">
                  <a:lumMod val="65000"/>
                  <a:lumOff val="35000"/>
                </a:schemeClr>
              </a:solidFill>
            </a:endParaRPr>
          </a:p>
        </p:txBody>
      </p:sp>
      <p:sp>
        <p:nvSpPr>
          <p:cNvPr id="137220" name="Rectangle 5">
            <a:extLst>
              <a:ext uri="{FF2B5EF4-FFF2-40B4-BE49-F238E27FC236}">
                <a16:creationId xmlns:a16="http://schemas.microsoft.com/office/drawing/2014/main" id="{65A7BEE1-3C81-4E6E-B186-40268F4E75D3}"/>
              </a:ext>
            </a:extLst>
          </p:cNvPr>
          <p:cNvSpPr>
            <a:spLocks noChangeArrowheads="1"/>
          </p:cNvSpPr>
          <p:nvPr/>
        </p:nvSpPr>
        <p:spPr bwMode="auto">
          <a:xfrm>
            <a:off x="457200" y="3508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Yal</a:t>
            </a:r>
            <a:r>
              <a:rPr lang="en-US" altLang="en-US" sz="4000" dirty="0">
                <a:solidFill>
                  <a:srgbClr val="FF0000"/>
                </a:solidFill>
              </a:rPr>
              <a:t>/</a:t>
            </a:r>
            <a:r>
              <a:rPr lang="en-US" altLang="en-US" sz="4000" dirty="0" err="1">
                <a:latin typeface="Avva_Shenouda" pitchFamily="34" charset="0"/>
              </a:rPr>
              <a:t>moc</a:t>
            </a:r>
            <a:endParaRPr lang="en-US" altLang="en-US" sz="4000" dirty="0">
              <a:latin typeface="Avva_Shenouda" pitchFamily="34" charset="0"/>
            </a:endParaRPr>
          </a:p>
        </p:txBody>
      </p:sp>
      <p:sp>
        <p:nvSpPr>
          <p:cNvPr id="137221" name="Line 6">
            <a:extLst>
              <a:ext uri="{FF2B5EF4-FFF2-40B4-BE49-F238E27FC236}">
                <a16:creationId xmlns:a16="http://schemas.microsoft.com/office/drawing/2014/main" id="{AA7A3AED-7A74-451C-B22B-B17BF2097D40}"/>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222" name="Line 7">
            <a:extLst>
              <a:ext uri="{FF2B5EF4-FFF2-40B4-BE49-F238E27FC236}">
                <a16:creationId xmlns:a16="http://schemas.microsoft.com/office/drawing/2014/main" id="{759EE9F2-2CB9-4C21-8907-23AFC74B0062}"/>
              </a:ext>
            </a:extLst>
          </p:cNvPr>
          <p:cNvSpPr>
            <a:spLocks noChangeShapeType="1"/>
          </p:cNvSpPr>
          <p:nvPr/>
        </p:nvSpPr>
        <p:spPr bwMode="auto">
          <a:xfrm>
            <a:off x="457200" y="32766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223" name="Line 8">
            <a:extLst>
              <a:ext uri="{FF2B5EF4-FFF2-40B4-BE49-F238E27FC236}">
                <a16:creationId xmlns:a16="http://schemas.microsoft.com/office/drawing/2014/main" id="{645C60B0-A0EF-4050-AACC-5DC30316F257}"/>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224" name="Line 9">
            <a:extLst>
              <a:ext uri="{FF2B5EF4-FFF2-40B4-BE49-F238E27FC236}">
                <a16:creationId xmlns:a16="http://schemas.microsoft.com/office/drawing/2014/main" id="{38C449DE-D33E-4626-8E22-B14ACC80B493}"/>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225" name="Line 10">
            <a:extLst>
              <a:ext uri="{FF2B5EF4-FFF2-40B4-BE49-F238E27FC236}">
                <a16:creationId xmlns:a16="http://schemas.microsoft.com/office/drawing/2014/main" id="{93C2C2DA-6CD8-4B40-AE00-A9601318F55B}"/>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226" name="Line 11">
            <a:extLst>
              <a:ext uri="{FF2B5EF4-FFF2-40B4-BE49-F238E27FC236}">
                <a16:creationId xmlns:a16="http://schemas.microsoft.com/office/drawing/2014/main" id="{DA014A73-00DD-4EF7-B257-CF3FC09C843B}"/>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7227" name="Picture 17" descr="King David singing the Psalms">
            <a:hlinkClick r:id="rId2" tooltip="King David singing the Psalms"/>
            <a:extLst>
              <a:ext uri="{FF2B5EF4-FFF2-40B4-BE49-F238E27FC236}">
                <a16:creationId xmlns:a16="http://schemas.microsoft.com/office/drawing/2014/main" id="{D3AA85AC-FD05-4198-8EB9-56C7F71DB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790825"/>
            <a:ext cx="238125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slide(fromBottom)">
                                      <p:cBhvr>
                                        <p:cTn id="7"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a:extLst>
              <a:ext uri="{FF2B5EF4-FFF2-40B4-BE49-F238E27FC236}">
                <a16:creationId xmlns:a16="http://schemas.microsoft.com/office/drawing/2014/main" id="{7EC9BF6A-860F-4966-911D-A83ACA51D71F}"/>
              </a:ext>
            </a:extLst>
          </p:cNvPr>
          <p:cNvSpPr>
            <a:spLocks noChangeArrowheads="1"/>
          </p:cNvSpPr>
          <p:nvPr/>
        </p:nvSpPr>
        <p:spPr bwMode="auto">
          <a:xfrm>
            <a:off x="6019800" y="4270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Towel</a:t>
            </a:r>
          </a:p>
        </p:txBody>
      </p:sp>
      <p:sp>
        <p:nvSpPr>
          <p:cNvPr id="89092" name="Rectangle 4">
            <a:extLst>
              <a:ext uri="{FF2B5EF4-FFF2-40B4-BE49-F238E27FC236}">
                <a16:creationId xmlns:a16="http://schemas.microsoft.com/office/drawing/2014/main" id="{3CA8DAE9-17E8-4CCD-BCE5-1B61859BF320}"/>
              </a:ext>
            </a:extLst>
          </p:cNvPr>
          <p:cNvSpPr>
            <a:spLocks noChangeArrowheads="1"/>
          </p:cNvSpPr>
          <p:nvPr/>
        </p:nvSpPr>
        <p:spPr bwMode="auto">
          <a:xfrm>
            <a:off x="2743200" y="4270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Fo</a:t>
            </a:r>
            <a:r>
              <a:rPr lang="en-US" altLang="en-US" sz="4000" i="1" dirty="0">
                <a:solidFill>
                  <a:schemeClr val="bg1">
                    <a:lumMod val="65000"/>
                    <a:lumOff val="35000"/>
                  </a:schemeClr>
                </a:solidFill>
              </a:rPr>
              <a:t>-tee</a:t>
            </a:r>
          </a:p>
        </p:txBody>
      </p:sp>
      <p:sp>
        <p:nvSpPr>
          <p:cNvPr id="138244" name="Rectangle 5">
            <a:extLst>
              <a:ext uri="{FF2B5EF4-FFF2-40B4-BE49-F238E27FC236}">
                <a16:creationId xmlns:a16="http://schemas.microsoft.com/office/drawing/2014/main" id="{8871E8AB-8D7C-4DF6-9B19-AC74F750F583}"/>
              </a:ext>
            </a:extLst>
          </p:cNvPr>
          <p:cNvSpPr>
            <a:spLocks noChangeArrowheads="1"/>
          </p:cNvSpPr>
          <p:nvPr/>
        </p:nvSpPr>
        <p:spPr bwMode="auto">
          <a:xfrm>
            <a:off x="457200" y="4270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$w5</a:t>
            </a:r>
          </a:p>
        </p:txBody>
      </p:sp>
      <p:sp>
        <p:nvSpPr>
          <p:cNvPr id="138245" name="Line 6">
            <a:extLst>
              <a:ext uri="{FF2B5EF4-FFF2-40B4-BE49-F238E27FC236}">
                <a16:creationId xmlns:a16="http://schemas.microsoft.com/office/drawing/2014/main" id="{4DD687C8-2B44-497D-A934-B909E4741426}"/>
              </a:ext>
            </a:extLst>
          </p:cNvPr>
          <p:cNvSpPr>
            <a:spLocks noChangeShapeType="1"/>
          </p:cNvSpPr>
          <p:nvPr/>
        </p:nvSpPr>
        <p:spPr bwMode="auto">
          <a:xfrm>
            <a:off x="457200" y="4270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46" name="Line 7">
            <a:extLst>
              <a:ext uri="{FF2B5EF4-FFF2-40B4-BE49-F238E27FC236}">
                <a16:creationId xmlns:a16="http://schemas.microsoft.com/office/drawing/2014/main" id="{3FF56D26-D59A-4484-BD37-E3B2A5750594}"/>
              </a:ext>
            </a:extLst>
          </p:cNvPr>
          <p:cNvSpPr>
            <a:spLocks noChangeShapeType="1"/>
          </p:cNvSpPr>
          <p:nvPr/>
        </p:nvSpPr>
        <p:spPr bwMode="auto">
          <a:xfrm>
            <a:off x="457200" y="33528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47" name="Line 8">
            <a:extLst>
              <a:ext uri="{FF2B5EF4-FFF2-40B4-BE49-F238E27FC236}">
                <a16:creationId xmlns:a16="http://schemas.microsoft.com/office/drawing/2014/main" id="{AA8E207D-B2D1-4411-8699-2843AF11DB70}"/>
              </a:ext>
            </a:extLst>
          </p:cNvPr>
          <p:cNvSpPr>
            <a:spLocks noChangeShapeType="1"/>
          </p:cNvSpPr>
          <p:nvPr/>
        </p:nvSpPr>
        <p:spPr bwMode="auto">
          <a:xfrm>
            <a:off x="4572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48" name="Line 9">
            <a:extLst>
              <a:ext uri="{FF2B5EF4-FFF2-40B4-BE49-F238E27FC236}">
                <a16:creationId xmlns:a16="http://schemas.microsoft.com/office/drawing/2014/main" id="{CE76F2E3-52F9-4A7F-8735-02DE56968C31}"/>
              </a:ext>
            </a:extLst>
          </p:cNvPr>
          <p:cNvSpPr>
            <a:spLocks noChangeShapeType="1"/>
          </p:cNvSpPr>
          <p:nvPr/>
        </p:nvSpPr>
        <p:spPr bwMode="auto">
          <a:xfrm>
            <a:off x="27432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49" name="Line 10">
            <a:extLst>
              <a:ext uri="{FF2B5EF4-FFF2-40B4-BE49-F238E27FC236}">
                <a16:creationId xmlns:a16="http://schemas.microsoft.com/office/drawing/2014/main" id="{67CC4B63-E814-462A-A5C2-5A580423C7A5}"/>
              </a:ext>
            </a:extLst>
          </p:cNvPr>
          <p:cNvSpPr>
            <a:spLocks noChangeShapeType="1"/>
          </p:cNvSpPr>
          <p:nvPr/>
        </p:nvSpPr>
        <p:spPr bwMode="auto">
          <a:xfrm>
            <a:off x="60198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50" name="Line 11">
            <a:extLst>
              <a:ext uri="{FF2B5EF4-FFF2-40B4-BE49-F238E27FC236}">
                <a16:creationId xmlns:a16="http://schemas.microsoft.com/office/drawing/2014/main" id="{8B5FBE7E-6F65-4740-AB67-C9B39C3605EE}"/>
              </a:ext>
            </a:extLst>
          </p:cNvPr>
          <p:cNvSpPr>
            <a:spLocks noChangeShapeType="1"/>
          </p:cNvSpPr>
          <p:nvPr/>
        </p:nvSpPr>
        <p:spPr bwMode="auto">
          <a:xfrm>
            <a:off x="86868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8251" name="Picture 17">
            <a:extLst>
              <a:ext uri="{FF2B5EF4-FFF2-40B4-BE49-F238E27FC236}">
                <a16:creationId xmlns:a16="http://schemas.microsoft.com/office/drawing/2014/main" id="{4961C2BA-4035-4322-963B-A9E6E2D10C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352800"/>
            <a:ext cx="32766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Effect transition="in" filter="slide(fromBottom)">
                                      <p:cBhvr>
                                        <p:cTn id="7"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a:extLst>
              <a:ext uri="{FF2B5EF4-FFF2-40B4-BE49-F238E27FC236}">
                <a16:creationId xmlns:a16="http://schemas.microsoft.com/office/drawing/2014/main" id="{D4EFFFC1-59E1-48AE-BACC-5810CE797678}"/>
              </a:ext>
            </a:extLst>
          </p:cNvPr>
          <p:cNvSpPr>
            <a:spLocks noChangeArrowheads="1"/>
          </p:cNvSpPr>
          <p:nvPr/>
        </p:nvSpPr>
        <p:spPr bwMode="auto">
          <a:xfrm>
            <a:off x="5791200" y="274638"/>
            <a:ext cx="28956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Worm </a:t>
            </a:r>
          </a:p>
        </p:txBody>
      </p:sp>
      <p:sp>
        <p:nvSpPr>
          <p:cNvPr id="90116" name="Rectangle 4">
            <a:extLst>
              <a:ext uri="{FF2B5EF4-FFF2-40B4-BE49-F238E27FC236}">
                <a16:creationId xmlns:a16="http://schemas.microsoft.com/office/drawing/2014/main" id="{2B95BA51-6840-4CED-9773-794206281C1E}"/>
              </a:ext>
            </a:extLst>
          </p:cNvPr>
          <p:cNvSpPr>
            <a:spLocks noChangeArrowheads="1"/>
          </p:cNvSpPr>
          <p:nvPr/>
        </p:nvSpPr>
        <p:spPr bwMode="auto">
          <a:xfrm>
            <a:off x="2533650" y="274638"/>
            <a:ext cx="325755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Fent</a:t>
            </a:r>
            <a:endParaRPr lang="en-US" altLang="en-US" sz="4000" i="1" dirty="0">
              <a:solidFill>
                <a:schemeClr val="bg1">
                  <a:lumMod val="65000"/>
                  <a:lumOff val="35000"/>
                </a:schemeClr>
              </a:solidFill>
            </a:endParaRPr>
          </a:p>
        </p:txBody>
      </p:sp>
      <p:sp>
        <p:nvSpPr>
          <p:cNvPr id="139268" name="Rectangle 5">
            <a:extLst>
              <a:ext uri="{FF2B5EF4-FFF2-40B4-BE49-F238E27FC236}">
                <a16:creationId xmlns:a16="http://schemas.microsoft.com/office/drawing/2014/main" id="{E6C534C3-C27B-4001-AF92-ACCC1F236D34}"/>
              </a:ext>
            </a:extLst>
          </p:cNvPr>
          <p:cNvSpPr>
            <a:spLocks noChangeArrowheads="1"/>
          </p:cNvSpPr>
          <p:nvPr/>
        </p:nvSpPr>
        <p:spPr bwMode="auto">
          <a:xfrm>
            <a:off x="457200" y="274638"/>
            <a:ext cx="207645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$ent</a:t>
            </a:r>
          </a:p>
        </p:txBody>
      </p:sp>
      <p:sp>
        <p:nvSpPr>
          <p:cNvPr id="139269" name="Line 6">
            <a:extLst>
              <a:ext uri="{FF2B5EF4-FFF2-40B4-BE49-F238E27FC236}">
                <a16:creationId xmlns:a16="http://schemas.microsoft.com/office/drawing/2014/main" id="{75B3FAC9-4C1D-4DBC-97EE-B0833AAED1FE}"/>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270" name="Line 7">
            <a:extLst>
              <a:ext uri="{FF2B5EF4-FFF2-40B4-BE49-F238E27FC236}">
                <a16:creationId xmlns:a16="http://schemas.microsoft.com/office/drawing/2014/main" id="{ED8753D5-B810-4CB6-B6B5-9F715C3CE620}"/>
              </a:ext>
            </a:extLst>
          </p:cNvPr>
          <p:cNvSpPr>
            <a:spLocks noChangeShapeType="1"/>
          </p:cNvSpPr>
          <p:nvPr/>
        </p:nvSpPr>
        <p:spPr bwMode="auto">
          <a:xfrm>
            <a:off x="457200" y="30480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271" name="Line 8">
            <a:extLst>
              <a:ext uri="{FF2B5EF4-FFF2-40B4-BE49-F238E27FC236}">
                <a16:creationId xmlns:a16="http://schemas.microsoft.com/office/drawing/2014/main" id="{8ED6B796-5D6C-4D42-A0EC-29A28873FC8E}"/>
              </a:ext>
            </a:extLst>
          </p:cNvPr>
          <p:cNvSpPr>
            <a:spLocks noChangeShapeType="1"/>
          </p:cNvSpPr>
          <p:nvPr/>
        </p:nvSpPr>
        <p:spPr bwMode="auto">
          <a:xfrm>
            <a:off x="4572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272" name="Line 9">
            <a:extLst>
              <a:ext uri="{FF2B5EF4-FFF2-40B4-BE49-F238E27FC236}">
                <a16:creationId xmlns:a16="http://schemas.microsoft.com/office/drawing/2014/main" id="{9D519FAD-17BD-4585-AB14-193D9F249FBF}"/>
              </a:ext>
            </a:extLst>
          </p:cNvPr>
          <p:cNvSpPr>
            <a:spLocks noChangeShapeType="1"/>
          </p:cNvSpPr>
          <p:nvPr/>
        </p:nvSpPr>
        <p:spPr bwMode="auto">
          <a:xfrm>
            <a:off x="253365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273" name="Line 10">
            <a:extLst>
              <a:ext uri="{FF2B5EF4-FFF2-40B4-BE49-F238E27FC236}">
                <a16:creationId xmlns:a16="http://schemas.microsoft.com/office/drawing/2014/main" id="{314FFB25-D4D0-4169-BE7B-D7401619C872}"/>
              </a:ext>
            </a:extLst>
          </p:cNvPr>
          <p:cNvSpPr>
            <a:spLocks noChangeShapeType="1"/>
          </p:cNvSpPr>
          <p:nvPr/>
        </p:nvSpPr>
        <p:spPr bwMode="auto">
          <a:xfrm>
            <a:off x="57912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274" name="Line 11">
            <a:extLst>
              <a:ext uri="{FF2B5EF4-FFF2-40B4-BE49-F238E27FC236}">
                <a16:creationId xmlns:a16="http://schemas.microsoft.com/office/drawing/2014/main" id="{EC884893-0D3A-4412-8455-32D4A72D2047}"/>
              </a:ext>
            </a:extLst>
          </p:cNvPr>
          <p:cNvSpPr>
            <a:spLocks noChangeShapeType="1"/>
          </p:cNvSpPr>
          <p:nvPr/>
        </p:nvSpPr>
        <p:spPr bwMode="auto">
          <a:xfrm>
            <a:off x="86868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9275" name="Picture 16">
            <a:extLst>
              <a:ext uri="{FF2B5EF4-FFF2-40B4-BE49-F238E27FC236}">
                <a16:creationId xmlns:a16="http://schemas.microsoft.com/office/drawing/2014/main" id="{54A36C01-7DC0-40C5-A2E2-7624E738B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3" y="3733800"/>
            <a:ext cx="285750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Effect transition="in" filter="slide(fromBottom)">
                                      <p:cBhvr>
                                        <p:cTn id="7"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a:extLst>
              <a:ext uri="{FF2B5EF4-FFF2-40B4-BE49-F238E27FC236}">
                <a16:creationId xmlns:a16="http://schemas.microsoft.com/office/drawing/2014/main" id="{39CF7D48-A9D3-421B-AD79-FBC7A1C4AC12}"/>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To fall down</a:t>
            </a:r>
          </a:p>
        </p:txBody>
      </p:sp>
      <p:sp>
        <p:nvSpPr>
          <p:cNvPr id="91140" name="Rectangle 4">
            <a:extLst>
              <a:ext uri="{FF2B5EF4-FFF2-40B4-BE49-F238E27FC236}">
                <a16:creationId xmlns:a16="http://schemas.microsoft.com/office/drawing/2014/main" id="{5B33C325-3630-4F34-91E4-97BD61DC27E6}"/>
              </a:ext>
            </a:extLst>
          </p:cNvPr>
          <p:cNvSpPr>
            <a:spLocks noChangeArrowheads="1"/>
          </p:cNvSpPr>
          <p:nvPr/>
        </p:nvSpPr>
        <p:spPr bwMode="auto">
          <a:xfrm>
            <a:off x="2895600" y="274638"/>
            <a:ext cx="27146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For-</a:t>
            </a:r>
            <a:r>
              <a:rPr lang="en-US" altLang="en-US" sz="4000" i="1" dirty="0" err="1">
                <a:solidFill>
                  <a:schemeClr val="bg1">
                    <a:lumMod val="65000"/>
                    <a:lumOff val="35000"/>
                  </a:schemeClr>
                </a:solidFill>
              </a:rPr>
              <a:t>fer</a:t>
            </a:r>
            <a:endParaRPr lang="en-US" altLang="en-US" sz="4000" i="1" dirty="0">
              <a:solidFill>
                <a:schemeClr val="bg1">
                  <a:lumMod val="65000"/>
                  <a:lumOff val="35000"/>
                </a:schemeClr>
              </a:solidFill>
            </a:endParaRPr>
          </a:p>
        </p:txBody>
      </p:sp>
      <p:sp>
        <p:nvSpPr>
          <p:cNvPr id="140292" name="Rectangle 5">
            <a:extLst>
              <a:ext uri="{FF2B5EF4-FFF2-40B4-BE49-F238E27FC236}">
                <a16:creationId xmlns:a16="http://schemas.microsoft.com/office/drawing/2014/main" id="{38A35D93-8F92-47BF-ACA0-EF3BDD669F23}"/>
              </a:ext>
            </a:extLst>
          </p:cNvPr>
          <p:cNvSpPr>
            <a:spLocks noChangeArrowheads="1"/>
          </p:cNvSpPr>
          <p:nvPr/>
        </p:nvSpPr>
        <p:spPr bwMode="auto">
          <a:xfrm>
            <a:off x="457200" y="274638"/>
            <a:ext cx="24384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$or</a:t>
            </a:r>
            <a:r>
              <a:rPr lang="en-US" altLang="en-US" sz="4000" dirty="0">
                <a:solidFill>
                  <a:srgbClr val="FF0000"/>
                </a:solidFill>
              </a:rPr>
              <a:t>/</a:t>
            </a:r>
            <a:r>
              <a:rPr lang="en-US" altLang="en-US" sz="4000" dirty="0">
                <a:latin typeface="Avva_Shenouda" pitchFamily="34" charset="0"/>
              </a:rPr>
              <a:t>4er</a:t>
            </a:r>
          </a:p>
        </p:txBody>
      </p:sp>
      <p:sp>
        <p:nvSpPr>
          <p:cNvPr id="140293" name="Line 6">
            <a:extLst>
              <a:ext uri="{FF2B5EF4-FFF2-40B4-BE49-F238E27FC236}">
                <a16:creationId xmlns:a16="http://schemas.microsoft.com/office/drawing/2014/main" id="{163527CD-292C-437F-953A-22037308CDF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4" name="Line 7">
            <a:extLst>
              <a:ext uri="{FF2B5EF4-FFF2-40B4-BE49-F238E27FC236}">
                <a16:creationId xmlns:a16="http://schemas.microsoft.com/office/drawing/2014/main" id="{C4A1256E-6CB4-4442-9FB4-3C2DC46D81E8}"/>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5" name="Line 8">
            <a:extLst>
              <a:ext uri="{FF2B5EF4-FFF2-40B4-BE49-F238E27FC236}">
                <a16:creationId xmlns:a16="http://schemas.microsoft.com/office/drawing/2014/main" id="{51AC1C0A-09FC-4E14-ADE7-3C690629DA2F}"/>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6" name="Line 9">
            <a:extLst>
              <a:ext uri="{FF2B5EF4-FFF2-40B4-BE49-F238E27FC236}">
                <a16:creationId xmlns:a16="http://schemas.microsoft.com/office/drawing/2014/main" id="{59471993-0CE3-493B-A156-E0A26A91D910}"/>
              </a:ext>
            </a:extLst>
          </p:cNvPr>
          <p:cNvSpPr>
            <a:spLocks noChangeShapeType="1"/>
          </p:cNvSpPr>
          <p:nvPr/>
        </p:nvSpPr>
        <p:spPr bwMode="auto">
          <a:xfrm>
            <a:off x="28956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7" name="Line 10">
            <a:extLst>
              <a:ext uri="{FF2B5EF4-FFF2-40B4-BE49-F238E27FC236}">
                <a16:creationId xmlns:a16="http://schemas.microsoft.com/office/drawing/2014/main" id="{DB39D599-29ED-4FD1-A3FF-7E10CD6A8D77}"/>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8" name="Line 11">
            <a:extLst>
              <a:ext uri="{FF2B5EF4-FFF2-40B4-BE49-F238E27FC236}">
                <a16:creationId xmlns:a16="http://schemas.microsoft.com/office/drawing/2014/main" id="{B4E2738E-3599-46BA-84B3-885DE323D625}"/>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4322" name="Picture 2" descr="Egyptians drown - Gods War Plan | Best Bible Battles &amp; War Strategy">
            <a:extLst>
              <a:ext uri="{FF2B5EF4-FFF2-40B4-BE49-F238E27FC236}">
                <a16:creationId xmlns:a16="http://schemas.microsoft.com/office/drawing/2014/main" id="{9D674CA3-024C-4E3F-A1F6-9614FB92C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8975" y="3249612"/>
            <a:ext cx="2381250" cy="3333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slide(fromBottom)">
                                      <p:cBhvr>
                                        <p:cTn id="7"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3">
            <a:extLst>
              <a:ext uri="{FF2B5EF4-FFF2-40B4-BE49-F238E27FC236}">
                <a16:creationId xmlns:a16="http://schemas.microsoft.com/office/drawing/2014/main" id="{1DD78903-CDD8-45C7-B282-E6B817D4C3C2}"/>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t>Drum</a:t>
            </a:r>
          </a:p>
        </p:txBody>
      </p:sp>
      <p:sp>
        <p:nvSpPr>
          <p:cNvPr id="92164" name="Rectangle 4">
            <a:extLst>
              <a:ext uri="{FF2B5EF4-FFF2-40B4-BE49-F238E27FC236}">
                <a16:creationId xmlns:a16="http://schemas.microsoft.com/office/drawing/2014/main" id="{7D7ED511-E887-4231-B9C9-CF96A15BA7E8}"/>
              </a:ext>
            </a:extLst>
          </p:cNvPr>
          <p:cNvSpPr>
            <a:spLocks noChangeArrowheads="1"/>
          </p:cNvSpPr>
          <p:nvPr/>
        </p:nvSpPr>
        <p:spPr bwMode="auto">
          <a:xfrm>
            <a:off x="2819400" y="274638"/>
            <a:ext cx="27908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Ti-vla</a:t>
            </a:r>
            <a:r>
              <a:rPr lang="en-US" altLang="en-US" sz="4000" i="1" dirty="0">
                <a:solidFill>
                  <a:schemeClr val="bg1">
                    <a:lumMod val="65000"/>
                    <a:lumOff val="35000"/>
                  </a:schemeClr>
                </a:solidFill>
              </a:rPr>
              <a:t> </a:t>
            </a:r>
          </a:p>
        </p:txBody>
      </p:sp>
      <p:sp>
        <p:nvSpPr>
          <p:cNvPr id="141316" name="Rectangle 5">
            <a:extLst>
              <a:ext uri="{FF2B5EF4-FFF2-40B4-BE49-F238E27FC236}">
                <a16:creationId xmlns:a16="http://schemas.microsoft.com/office/drawing/2014/main" id="{66C4B38C-3CF4-4A47-BF2B-05C047171B23}"/>
              </a:ext>
            </a:extLst>
          </p:cNvPr>
          <p:cNvSpPr>
            <a:spLocks noChangeArrowheads="1"/>
          </p:cNvSpPr>
          <p:nvPr/>
        </p:nvSpPr>
        <p:spPr bwMode="auto">
          <a:xfrm>
            <a:off x="457200" y="274638"/>
            <a:ext cx="23622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a:t>
            </a:r>
            <a:r>
              <a:rPr lang="en-US" altLang="en-US" sz="4000" dirty="0">
                <a:solidFill>
                  <a:srgbClr val="FF0000"/>
                </a:solidFill>
              </a:rPr>
              <a:t>/</a:t>
            </a:r>
            <a:r>
              <a:rPr lang="en-US" altLang="en-US" sz="4000" dirty="0" err="1">
                <a:latin typeface="Avva_Shenouda" pitchFamily="34" charset="0"/>
              </a:rPr>
              <a:t>bla</a:t>
            </a:r>
            <a:endParaRPr lang="en-US" altLang="en-US" sz="4000" dirty="0">
              <a:latin typeface="Avva_Shenouda" pitchFamily="34" charset="0"/>
            </a:endParaRPr>
          </a:p>
        </p:txBody>
      </p:sp>
      <p:sp>
        <p:nvSpPr>
          <p:cNvPr id="141317" name="Line 6">
            <a:extLst>
              <a:ext uri="{FF2B5EF4-FFF2-40B4-BE49-F238E27FC236}">
                <a16:creationId xmlns:a16="http://schemas.microsoft.com/office/drawing/2014/main" id="{03956E23-C2BB-4DC1-BD06-939C36FC2531}"/>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18" name="Line 7">
            <a:extLst>
              <a:ext uri="{FF2B5EF4-FFF2-40B4-BE49-F238E27FC236}">
                <a16:creationId xmlns:a16="http://schemas.microsoft.com/office/drawing/2014/main" id="{0F50C49B-014A-4EC6-80FC-240E0D493C17}"/>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19" name="Line 8">
            <a:extLst>
              <a:ext uri="{FF2B5EF4-FFF2-40B4-BE49-F238E27FC236}">
                <a16:creationId xmlns:a16="http://schemas.microsoft.com/office/drawing/2014/main" id="{CC186925-3E29-4682-8208-DBE4E8A1FAC9}"/>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20" name="Line 9">
            <a:extLst>
              <a:ext uri="{FF2B5EF4-FFF2-40B4-BE49-F238E27FC236}">
                <a16:creationId xmlns:a16="http://schemas.microsoft.com/office/drawing/2014/main" id="{BBC3AB3B-15FC-4F93-80FA-814499452FA6}"/>
              </a:ext>
            </a:extLst>
          </p:cNvPr>
          <p:cNvSpPr>
            <a:spLocks noChangeShapeType="1"/>
          </p:cNvSpPr>
          <p:nvPr/>
        </p:nvSpPr>
        <p:spPr bwMode="auto">
          <a:xfrm>
            <a:off x="2819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21" name="Line 10">
            <a:extLst>
              <a:ext uri="{FF2B5EF4-FFF2-40B4-BE49-F238E27FC236}">
                <a16:creationId xmlns:a16="http://schemas.microsoft.com/office/drawing/2014/main" id="{59E0A325-997A-4380-8F88-5F0972527B8D}"/>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22" name="Line 11">
            <a:extLst>
              <a:ext uri="{FF2B5EF4-FFF2-40B4-BE49-F238E27FC236}">
                <a16:creationId xmlns:a16="http://schemas.microsoft.com/office/drawing/2014/main" id="{B5CFD964-8991-47E9-91C5-EAC33756FB17}"/>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41323" name="Picture 15">
            <a:extLst>
              <a:ext uri="{FF2B5EF4-FFF2-40B4-BE49-F238E27FC236}">
                <a16:creationId xmlns:a16="http://schemas.microsoft.com/office/drawing/2014/main" id="{68DD88FD-7901-4373-A6F5-58773CD69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1825" y="4038600"/>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slide(fromBottom)">
                                      <p:cBhvr>
                                        <p:cTn id="7"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a:extLst>
              <a:ext uri="{FF2B5EF4-FFF2-40B4-BE49-F238E27FC236}">
                <a16:creationId xmlns:a16="http://schemas.microsoft.com/office/drawing/2014/main" id="{6157B1DD-184F-446D-8999-A1FD0EA8381B}"/>
              </a:ext>
            </a:extLst>
          </p:cNvPr>
          <p:cNvSpPr>
            <a:spLocks noChangeArrowheads="1"/>
          </p:cNvSpPr>
          <p:nvPr/>
        </p:nvSpPr>
        <p:spPr bwMode="auto">
          <a:xfrm>
            <a:off x="6553200" y="274638"/>
            <a:ext cx="2133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t>Epistle</a:t>
            </a:r>
          </a:p>
        </p:txBody>
      </p:sp>
      <p:sp>
        <p:nvSpPr>
          <p:cNvPr id="93188" name="Rectangle 4">
            <a:extLst>
              <a:ext uri="{FF2B5EF4-FFF2-40B4-BE49-F238E27FC236}">
                <a16:creationId xmlns:a16="http://schemas.microsoft.com/office/drawing/2014/main" id="{BF93FD21-5472-4EED-8676-F6CA89781DAA}"/>
              </a:ext>
            </a:extLst>
          </p:cNvPr>
          <p:cNvSpPr>
            <a:spLocks noChangeArrowheads="1"/>
          </p:cNvSpPr>
          <p:nvPr/>
        </p:nvSpPr>
        <p:spPr bwMode="auto">
          <a:xfrm>
            <a:off x="3200400" y="274638"/>
            <a:ext cx="3352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Ti-epes-tolee</a:t>
            </a:r>
            <a:r>
              <a:rPr lang="en-US" altLang="en-US" sz="4000" i="1" dirty="0">
                <a:solidFill>
                  <a:schemeClr val="bg1">
                    <a:lumMod val="65000"/>
                    <a:lumOff val="35000"/>
                  </a:schemeClr>
                </a:solidFill>
              </a:rPr>
              <a:t> </a:t>
            </a:r>
          </a:p>
        </p:txBody>
      </p:sp>
      <p:sp>
        <p:nvSpPr>
          <p:cNvPr id="142340" name="Rectangle 5">
            <a:extLst>
              <a:ext uri="{FF2B5EF4-FFF2-40B4-BE49-F238E27FC236}">
                <a16:creationId xmlns:a16="http://schemas.microsoft.com/office/drawing/2014/main" id="{ABF7D433-2A97-4876-9DE9-4932EA8EAC53}"/>
              </a:ext>
            </a:extLst>
          </p:cNvPr>
          <p:cNvSpPr>
            <a:spLocks noChangeArrowheads="1"/>
          </p:cNvSpPr>
          <p:nvPr/>
        </p:nvSpPr>
        <p:spPr bwMode="auto">
          <a:xfrm>
            <a:off x="76200" y="274638"/>
            <a:ext cx="3352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a:t>
            </a:r>
            <a:r>
              <a:rPr lang="en-US" altLang="en-US" sz="4000" dirty="0">
                <a:solidFill>
                  <a:srgbClr val="FF0000"/>
                </a:solidFill>
                <a:latin typeface="+mj-lt"/>
              </a:rPr>
              <a:t>/</a:t>
            </a:r>
            <a:r>
              <a:rPr lang="en-US" altLang="en-US" sz="4000" dirty="0">
                <a:latin typeface="Avva_Shenouda" pitchFamily="34" charset="0"/>
              </a:rPr>
              <a:t>e</a:t>
            </a:r>
            <a:r>
              <a:rPr lang="en-US" altLang="en-US" sz="4000" dirty="0">
                <a:solidFill>
                  <a:srgbClr val="FF0000"/>
                </a:solidFill>
              </a:rPr>
              <a:t>/</a:t>
            </a:r>
            <a:r>
              <a:rPr lang="en-US" altLang="en-US" sz="4000" dirty="0">
                <a:latin typeface="Avva_Shenouda" pitchFamily="34" charset="0"/>
              </a:rPr>
              <a:t>pic</a:t>
            </a:r>
            <a:r>
              <a:rPr lang="en-US" altLang="en-US" sz="4000" dirty="0">
                <a:solidFill>
                  <a:srgbClr val="FF0000"/>
                </a:solidFill>
              </a:rPr>
              <a:t>/</a:t>
            </a:r>
            <a:r>
              <a:rPr lang="en-US" altLang="en-US" sz="4000" dirty="0">
                <a:latin typeface="Avva_Shenouda" pitchFamily="34" charset="0"/>
              </a:rPr>
              <a:t>to</a:t>
            </a:r>
            <a:r>
              <a:rPr lang="en-US" altLang="en-US" sz="4000" dirty="0">
                <a:solidFill>
                  <a:srgbClr val="FF0000"/>
                </a:solidFill>
              </a:rPr>
              <a:t>/</a:t>
            </a:r>
            <a:r>
              <a:rPr lang="en-US" altLang="en-US" sz="4000" dirty="0">
                <a:latin typeface="Avva_Shenouda" pitchFamily="34" charset="0"/>
              </a:rPr>
              <a:t>l3</a:t>
            </a:r>
          </a:p>
        </p:txBody>
      </p:sp>
      <p:sp>
        <p:nvSpPr>
          <p:cNvPr id="142341" name="Line 6">
            <a:extLst>
              <a:ext uri="{FF2B5EF4-FFF2-40B4-BE49-F238E27FC236}">
                <a16:creationId xmlns:a16="http://schemas.microsoft.com/office/drawing/2014/main" id="{3AAF2155-3CAE-4908-9782-20783A7EC5FD}"/>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342" name="Line 7">
            <a:extLst>
              <a:ext uri="{FF2B5EF4-FFF2-40B4-BE49-F238E27FC236}">
                <a16:creationId xmlns:a16="http://schemas.microsoft.com/office/drawing/2014/main" id="{4B1FADA7-D348-418C-A414-074432E6163D}"/>
              </a:ext>
            </a:extLst>
          </p:cNvPr>
          <p:cNvSpPr>
            <a:spLocks noChangeShapeType="1"/>
          </p:cNvSpPr>
          <p:nvPr/>
        </p:nvSpPr>
        <p:spPr bwMode="auto">
          <a:xfrm>
            <a:off x="533400" y="3158836"/>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343" name="Line 8">
            <a:extLst>
              <a:ext uri="{FF2B5EF4-FFF2-40B4-BE49-F238E27FC236}">
                <a16:creationId xmlns:a16="http://schemas.microsoft.com/office/drawing/2014/main" id="{C23E8D20-3877-44B5-9509-16D6A3B3F1F8}"/>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344" name="Line 9">
            <a:extLst>
              <a:ext uri="{FF2B5EF4-FFF2-40B4-BE49-F238E27FC236}">
                <a16:creationId xmlns:a16="http://schemas.microsoft.com/office/drawing/2014/main" id="{DCB52441-4910-4DAE-9625-8643004FA353}"/>
              </a:ext>
            </a:extLst>
          </p:cNvPr>
          <p:cNvSpPr>
            <a:spLocks noChangeShapeType="1"/>
          </p:cNvSpPr>
          <p:nvPr/>
        </p:nvSpPr>
        <p:spPr bwMode="auto">
          <a:xfrm>
            <a:off x="3352800" y="233074"/>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345" name="Line 10">
            <a:extLst>
              <a:ext uri="{FF2B5EF4-FFF2-40B4-BE49-F238E27FC236}">
                <a16:creationId xmlns:a16="http://schemas.microsoft.com/office/drawing/2014/main" id="{032DADFB-99A4-472B-A8BA-B2B603AE578E}"/>
              </a:ext>
            </a:extLst>
          </p:cNvPr>
          <p:cNvSpPr>
            <a:spLocks noChangeShapeType="1"/>
          </p:cNvSpPr>
          <p:nvPr/>
        </p:nvSpPr>
        <p:spPr bwMode="auto">
          <a:xfrm>
            <a:off x="6563096" y="233074"/>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346" name="Line 11">
            <a:extLst>
              <a:ext uri="{FF2B5EF4-FFF2-40B4-BE49-F238E27FC236}">
                <a16:creationId xmlns:a16="http://schemas.microsoft.com/office/drawing/2014/main" id="{319B5D41-7F4C-4173-A730-9141E315E5A7}"/>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42347" name="Picture 24" descr="scroll">
            <a:extLst>
              <a:ext uri="{FF2B5EF4-FFF2-40B4-BE49-F238E27FC236}">
                <a16:creationId xmlns:a16="http://schemas.microsoft.com/office/drawing/2014/main" id="{42149678-C897-4180-B523-017EF7E22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429000"/>
            <a:ext cx="20955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slide(fromBottom)">
                                      <p:cBhvr>
                                        <p:cTn id="7"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6">
            <a:extLst>
              <a:ext uri="{FF2B5EF4-FFF2-40B4-BE49-F238E27FC236}">
                <a16:creationId xmlns:a16="http://schemas.microsoft.com/office/drawing/2014/main" id="{6A1A9F4C-9504-49B4-83AC-133F3B2BC817}"/>
              </a:ext>
            </a:extLst>
          </p:cNvPr>
          <p:cNvGraphicFramePr>
            <a:graphicFrameLocks/>
          </p:cNvGraphicFramePr>
          <p:nvPr>
            <p:extLst>
              <p:ext uri="{D42A27DB-BD31-4B8C-83A1-F6EECF244321}">
                <p14:modId xmlns:p14="http://schemas.microsoft.com/office/powerpoint/2010/main" val="1255582318"/>
              </p:ext>
            </p:extLst>
          </p:nvPr>
        </p:nvGraphicFramePr>
        <p:xfrm>
          <a:off x="457200" y="1600200"/>
          <a:ext cx="83820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err="1">
                          <a:ln>
                            <a:noFill/>
                          </a:ln>
                          <a:solidFill>
                            <a:schemeClr val="tx1"/>
                          </a:solidFill>
                          <a:effectLst/>
                          <a:latin typeface="Avva_Shenouda" pitchFamily="34" charset="0"/>
                          <a:ea typeface="SimSun" pitchFamily="2" charset="-122"/>
                          <a:cs typeface="Arial" pitchFamily="34" charset="0"/>
                        </a:rPr>
                        <a:t>Ebi</a:t>
                      </a: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pitchFamily="34" charset="0"/>
                          <a:cs typeface="Arial" pitchFamily="34" charset="0"/>
                        </a:rPr>
                        <a:t>Darkness</a:t>
                      </a:r>
                      <a:endParaRPr kumimoji="0" lang="en-US" sz="44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Rectangle 4">
            <a:extLst>
              <a:ext uri="{FF2B5EF4-FFF2-40B4-BE49-F238E27FC236}">
                <a16:creationId xmlns:a16="http://schemas.microsoft.com/office/drawing/2014/main" id="{EE71BF2E-AAB0-45A4-A372-19524BD1E343}"/>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Ev</a:t>
            </a:r>
            <a:r>
              <a:rPr lang="en-US" altLang="en-US" sz="4000" i="1" dirty="0">
                <a:solidFill>
                  <a:schemeClr val="bg1">
                    <a:lumMod val="65000"/>
                    <a:lumOff val="35000"/>
                  </a:schemeClr>
                </a:solidFill>
              </a:rPr>
              <a:t>-i</a:t>
            </a:r>
          </a:p>
        </p:txBody>
      </p:sp>
      <p:pic>
        <p:nvPicPr>
          <p:cNvPr id="184322" name="Picture 2" descr="Steam Community :: Screenshot :: Normal minds cant always understand the  beauty of darkness. Have to surf through it and reach the other corner to  even realise a bit.">
            <a:extLst>
              <a:ext uri="{FF2B5EF4-FFF2-40B4-BE49-F238E27FC236}">
                <a16:creationId xmlns:a16="http://schemas.microsoft.com/office/drawing/2014/main" id="{A0B1C524-1EE6-4D19-9BB4-CDAAA77B6B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8022"/>
          <a:stretch/>
        </p:blipFill>
        <p:spPr bwMode="auto">
          <a:xfrm>
            <a:off x="3048000" y="3779440"/>
            <a:ext cx="3048000" cy="2956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745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a:extLst>
              <a:ext uri="{FF2B5EF4-FFF2-40B4-BE49-F238E27FC236}">
                <a16:creationId xmlns:a16="http://schemas.microsoft.com/office/drawing/2014/main" id="{B1DA0AB0-68BB-4A81-B45E-807A2EBF15D5}"/>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Generosity </a:t>
            </a:r>
          </a:p>
        </p:txBody>
      </p:sp>
      <p:sp>
        <p:nvSpPr>
          <p:cNvPr id="94212" name="Rectangle 4">
            <a:extLst>
              <a:ext uri="{FF2B5EF4-FFF2-40B4-BE49-F238E27FC236}">
                <a16:creationId xmlns:a16="http://schemas.microsoft.com/office/drawing/2014/main" id="{0BA0BD2B-EBD3-4B51-AF3E-CDEE70D94C46}"/>
              </a:ext>
            </a:extLst>
          </p:cNvPr>
          <p:cNvSpPr>
            <a:spLocks noChangeArrowheads="1"/>
          </p:cNvSpPr>
          <p:nvPr/>
        </p:nvSpPr>
        <p:spPr bwMode="auto">
          <a:xfrm>
            <a:off x="2743200" y="274638"/>
            <a:ext cx="2867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Met-ref-tee</a:t>
            </a:r>
          </a:p>
        </p:txBody>
      </p:sp>
      <p:sp>
        <p:nvSpPr>
          <p:cNvPr id="143364" name="Rectangle 5">
            <a:extLst>
              <a:ext uri="{FF2B5EF4-FFF2-40B4-BE49-F238E27FC236}">
                <a16:creationId xmlns:a16="http://schemas.microsoft.com/office/drawing/2014/main" id="{C3C4CA0C-1287-47A0-9FFD-42768549844F}"/>
              </a:ext>
            </a:extLst>
          </p:cNvPr>
          <p:cNvSpPr>
            <a:spLocks noChangeArrowheads="1"/>
          </p:cNvSpPr>
          <p:nvPr/>
        </p:nvSpPr>
        <p:spPr bwMode="auto">
          <a:xfrm>
            <a:off x="228601" y="274638"/>
            <a:ext cx="2514599"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Met</a:t>
            </a:r>
            <a:r>
              <a:rPr lang="en-US" altLang="en-US" sz="4000" dirty="0">
                <a:solidFill>
                  <a:srgbClr val="FF0000"/>
                </a:solidFill>
              </a:rPr>
              <a:t>/</a:t>
            </a:r>
            <a:r>
              <a:rPr lang="en-US" altLang="en-US" sz="4000" dirty="0">
                <a:latin typeface="Avva_Shenouda" pitchFamily="34" charset="0"/>
              </a:rPr>
              <a:t>re4</a:t>
            </a:r>
            <a:r>
              <a:rPr lang="en-US" altLang="en-US" sz="4000" dirty="0">
                <a:solidFill>
                  <a:srgbClr val="FF0000"/>
                </a:solidFill>
              </a:rPr>
              <a:t>/</a:t>
            </a:r>
            <a:r>
              <a:rPr lang="en-US" altLang="en-US" sz="4000" dirty="0">
                <a:latin typeface="Avva_Shenouda" pitchFamily="34" charset="0"/>
              </a:rPr>
              <a:t>5</a:t>
            </a:r>
          </a:p>
        </p:txBody>
      </p:sp>
      <p:sp>
        <p:nvSpPr>
          <p:cNvPr id="143365" name="Line 6">
            <a:extLst>
              <a:ext uri="{FF2B5EF4-FFF2-40B4-BE49-F238E27FC236}">
                <a16:creationId xmlns:a16="http://schemas.microsoft.com/office/drawing/2014/main" id="{D37D5A3E-3902-4ACD-B292-340E857EA3D8}"/>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6" name="Line 7">
            <a:extLst>
              <a:ext uri="{FF2B5EF4-FFF2-40B4-BE49-F238E27FC236}">
                <a16:creationId xmlns:a16="http://schemas.microsoft.com/office/drawing/2014/main" id="{BB91ECE7-8D37-4B17-839D-4CA6B731E100}"/>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7" name="Line 8">
            <a:extLst>
              <a:ext uri="{FF2B5EF4-FFF2-40B4-BE49-F238E27FC236}">
                <a16:creationId xmlns:a16="http://schemas.microsoft.com/office/drawing/2014/main" id="{93E85787-28E3-4A31-8B58-2E6C07916C18}"/>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8" name="Line 9">
            <a:extLst>
              <a:ext uri="{FF2B5EF4-FFF2-40B4-BE49-F238E27FC236}">
                <a16:creationId xmlns:a16="http://schemas.microsoft.com/office/drawing/2014/main" id="{64AED109-2787-4F6F-98FF-AE7AA54795A7}"/>
              </a:ext>
            </a:extLst>
          </p:cNvPr>
          <p:cNvSpPr>
            <a:spLocks noChangeShapeType="1"/>
          </p:cNvSpPr>
          <p:nvPr/>
        </p:nvSpPr>
        <p:spPr bwMode="auto">
          <a:xfrm>
            <a:off x="2743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69" name="Line 10">
            <a:extLst>
              <a:ext uri="{FF2B5EF4-FFF2-40B4-BE49-F238E27FC236}">
                <a16:creationId xmlns:a16="http://schemas.microsoft.com/office/drawing/2014/main" id="{5902FF06-72C3-4A49-926F-769406F0D4E8}"/>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70" name="Line 11">
            <a:extLst>
              <a:ext uri="{FF2B5EF4-FFF2-40B4-BE49-F238E27FC236}">
                <a16:creationId xmlns:a16="http://schemas.microsoft.com/office/drawing/2014/main" id="{0F22C734-A2A5-43A1-8907-16C4468D0073}"/>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43371" name="Picture 14" descr="generosity">
            <a:extLst>
              <a:ext uri="{FF2B5EF4-FFF2-40B4-BE49-F238E27FC236}">
                <a16:creationId xmlns:a16="http://schemas.microsoft.com/office/drawing/2014/main" id="{4416C93B-D986-4B3F-A06D-23E6061D5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581400"/>
            <a:ext cx="19050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Effect transition="in" filter="slide(fromBottom)">
                                      <p:cBhvr>
                                        <p:cTn id="7" dur="500"/>
                                        <p:tgtEl>
                                          <p:spTgt spid="94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D4D2B6A-E325-4EC4-B03B-1AB826FB8392}"/>
              </a:ext>
            </a:extLst>
          </p:cNvPr>
          <p:cNvSpPr>
            <a:spLocks noGrp="1"/>
          </p:cNvSpPr>
          <p:nvPr>
            <p:ph type="title"/>
          </p:nvPr>
        </p:nvSpPr>
        <p:spPr>
          <a:xfrm>
            <a:off x="381000" y="0"/>
            <a:ext cx="8382000" cy="487939"/>
          </a:xfrm>
        </p:spPr>
        <p:txBody>
          <a:bodyPr/>
          <a:lstStyle/>
          <a:p>
            <a:r>
              <a:rPr lang="en-US" altLang="en-US" sz="3200" dirty="0"/>
              <a:t>Let’s Read More Words</a:t>
            </a:r>
          </a:p>
        </p:txBody>
      </p:sp>
      <p:graphicFrame>
        <p:nvGraphicFramePr>
          <p:cNvPr id="3" name="Table 2">
            <a:extLst>
              <a:ext uri="{FF2B5EF4-FFF2-40B4-BE49-F238E27FC236}">
                <a16:creationId xmlns:a16="http://schemas.microsoft.com/office/drawing/2014/main" id="{6A39BB70-2506-4FCF-959A-87F83DA9BF1A}"/>
              </a:ext>
            </a:extLst>
          </p:cNvPr>
          <p:cNvGraphicFramePr>
            <a:graphicFrameLocks noGrp="1"/>
          </p:cNvGraphicFramePr>
          <p:nvPr>
            <p:extLst>
              <p:ext uri="{D42A27DB-BD31-4B8C-83A1-F6EECF244321}">
                <p14:modId xmlns:p14="http://schemas.microsoft.com/office/powerpoint/2010/main" val="2326082755"/>
              </p:ext>
            </p:extLst>
          </p:nvPr>
        </p:nvGraphicFramePr>
        <p:xfrm>
          <a:off x="213501" y="485226"/>
          <a:ext cx="4358499" cy="2072640"/>
        </p:xfrm>
        <a:graphic>
          <a:graphicData uri="http://schemas.openxmlformats.org/drawingml/2006/table">
            <a:tbl>
              <a:tblPr>
                <a:tableStyleId>{5C22544A-7EE6-4342-B048-85BDC9FD1C3A}</a:tableStyleId>
              </a:tblPr>
              <a:tblGrid>
                <a:gridCol w="2834499">
                  <a:extLst>
                    <a:ext uri="{9D8B030D-6E8A-4147-A177-3AD203B41FA5}">
                      <a16:colId xmlns:a16="http://schemas.microsoft.com/office/drawing/2014/main" val="890320252"/>
                    </a:ext>
                  </a:extLst>
                </a:gridCol>
                <a:gridCol w="1524000">
                  <a:extLst>
                    <a:ext uri="{9D8B030D-6E8A-4147-A177-3AD203B41FA5}">
                      <a16:colId xmlns:a16="http://schemas.microsoft.com/office/drawing/2014/main" val="4271015768"/>
                    </a:ext>
                  </a:extLst>
                </a:gridCol>
              </a:tblGrid>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Pet</a:t>
                      </a:r>
                      <a:r>
                        <a:rPr lang="en-US" altLang="en-US" sz="4000" dirty="0">
                          <a:solidFill>
                            <a:srgbClr val="FF0000"/>
                          </a:solidFill>
                        </a:rPr>
                        <a:t>/</a:t>
                      </a:r>
                      <a:r>
                        <a:rPr lang="en-US" sz="4000" dirty="0">
                          <a:effectLst/>
                          <a:latin typeface="Avva_Shenouda" panose="020B0500000000000000" pitchFamily="34" charset="0"/>
                        </a:rPr>
                        <a:t>eh</a:t>
                      </a:r>
                      <a:r>
                        <a:rPr lang="en-US" altLang="en-US" sz="4000" dirty="0">
                          <a:solidFill>
                            <a:srgbClr val="FF0000"/>
                          </a:solidFill>
                        </a:rPr>
                        <a:t>/</a:t>
                      </a:r>
                      <a:r>
                        <a:rPr lang="en-US" sz="4000" dirty="0" err="1">
                          <a:effectLst/>
                          <a:latin typeface="Avva_Shenouda" panose="020B0500000000000000" pitchFamily="34" charset="0"/>
                        </a:rPr>
                        <a:t>nak</a:t>
                      </a:r>
                      <a:r>
                        <a:rPr lang="en-US" sz="4000" dirty="0">
                          <a:effectLst/>
                          <a:latin typeface="Avva_Shenouda" panose="020B0500000000000000" pitchFamily="34" charset="0"/>
                        </a:rPr>
                        <a:t> </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Thy will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159102484"/>
                  </a:ext>
                </a:extLst>
              </a:tr>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Mare4</a:t>
                      </a:r>
                      <a:r>
                        <a:rPr lang="en-US" altLang="en-US" sz="4000" dirty="0">
                          <a:solidFill>
                            <a:srgbClr val="FF0000"/>
                          </a:solidFill>
                        </a:rPr>
                        <a:t>/</a:t>
                      </a:r>
                      <a:r>
                        <a:rPr lang="en-US" sz="4000" dirty="0">
                          <a:effectLst/>
                          <a:latin typeface="Avva_Shenouda" panose="020B0500000000000000" pitchFamily="34" charset="0"/>
                        </a:rPr>
                        <a:t>2wpi </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Be done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910431233"/>
                  </a:ext>
                </a:extLst>
              </a:tr>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Pen</a:t>
                      </a:r>
                      <a:r>
                        <a:rPr lang="en-US" altLang="en-US" sz="4000" dirty="0">
                          <a:solidFill>
                            <a:srgbClr val="FF0000"/>
                          </a:solidFill>
                        </a:rPr>
                        <a:t>/</a:t>
                      </a:r>
                      <a:r>
                        <a:rPr lang="en-US" sz="4000" dirty="0" err="1">
                          <a:effectLst/>
                          <a:latin typeface="Avva_Shenouda" panose="020B0500000000000000" pitchFamily="34" charset="0"/>
                        </a:rPr>
                        <a:t>wik</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Our bread</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416632274"/>
                  </a:ext>
                </a:extLst>
              </a:tr>
            </a:tbl>
          </a:graphicData>
        </a:graphic>
      </p:graphicFrame>
      <p:graphicFrame>
        <p:nvGraphicFramePr>
          <p:cNvPr id="10" name="Table 9">
            <a:extLst>
              <a:ext uri="{FF2B5EF4-FFF2-40B4-BE49-F238E27FC236}">
                <a16:creationId xmlns:a16="http://schemas.microsoft.com/office/drawing/2014/main" id="{7B8C1773-1779-4415-96F6-3B0E3C18189F}"/>
              </a:ext>
            </a:extLst>
          </p:cNvPr>
          <p:cNvGraphicFramePr>
            <a:graphicFrameLocks noGrp="1"/>
          </p:cNvGraphicFramePr>
          <p:nvPr>
            <p:extLst>
              <p:ext uri="{D42A27DB-BD31-4B8C-83A1-F6EECF244321}">
                <p14:modId xmlns:p14="http://schemas.microsoft.com/office/powerpoint/2010/main" val="4072546124"/>
              </p:ext>
            </p:extLst>
          </p:nvPr>
        </p:nvGraphicFramePr>
        <p:xfrm>
          <a:off x="213501" y="2564129"/>
          <a:ext cx="4358499" cy="2072640"/>
        </p:xfrm>
        <a:graphic>
          <a:graphicData uri="http://schemas.openxmlformats.org/drawingml/2006/table">
            <a:tbl>
              <a:tblPr>
                <a:tableStyleId>{5C22544A-7EE6-4342-B048-85BDC9FD1C3A}</a:tableStyleId>
              </a:tblPr>
              <a:tblGrid>
                <a:gridCol w="2844310">
                  <a:extLst>
                    <a:ext uri="{9D8B030D-6E8A-4147-A177-3AD203B41FA5}">
                      <a16:colId xmlns:a16="http://schemas.microsoft.com/office/drawing/2014/main" val="1525873957"/>
                    </a:ext>
                  </a:extLst>
                </a:gridCol>
                <a:gridCol w="1514189">
                  <a:extLst>
                    <a:ext uri="{9D8B030D-6E8A-4147-A177-3AD203B41FA5}">
                      <a16:colId xmlns:a16="http://schemas.microsoft.com/office/drawing/2014/main" val="3429124018"/>
                    </a:ext>
                  </a:extLst>
                </a:gridCol>
              </a:tblGrid>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a:t>
                      </a:r>
                      <a:r>
                        <a:rPr lang="en-US" sz="4000" dirty="0" err="1">
                          <a:effectLst/>
                          <a:latin typeface="Avva_Shenouda" panose="020B0500000000000000" pitchFamily="34" charset="0"/>
                        </a:rPr>
                        <a:t>nte</a:t>
                      </a:r>
                      <a:r>
                        <a:rPr lang="en-US" sz="4000" dirty="0">
                          <a:effectLst/>
                          <a:latin typeface="Avva_Shenouda" panose="020B0500000000000000" pitchFamily="34" charset="0"/>
                        </a:rPr>
                        <a:t> rac5</a:t>
                      </a: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Of tomorrow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039668835"/>
                  </a:ext>
                </a:extLst>
              </a:tr>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a:t>
                      </a:r>
                      <a:r>
                        <a:rPr lang="en-US" sz="4000" dirty="0" err="1">
                          <a:effectLst/>
                          <a:latin typeface="Avva_Shenouda" panose="020B0500000000000000" pitchFamily="34" charset="0"/>
                        </a:rPr>
                        <a:t>m`f</a:t>
                      </a:r>
                      <a:r>
                        <a:rPr lang="en-US" altLang="en-US" sz="4000" dirty="0">
                          <a:solidFill>
                            <a:srgbClr val="FF0000"/>
                          </a:solidFill>
                        </a:rPr>
                        <a:t>/</a:t>
                      </a:r>
                      <a:r>
                        <a:rPr lang="en-US" sz="4000" dirty="0">
                          <a:effectLst/>
                          <a:latin typeface="Avva_Shenouda" panose="020B0500000000000000" pitchFamily="34" charset="0"/>
                        </a:rPr>
                        <a:t>r35 </a:t>
                      </a:r>
                      <a:r>
                        <a:rPr lang="en-US" sz="4000" dirty="0" err="1">
                          <a:effectLst/>
                          <a:latin typeface="Avva_Shenouda" panose="020B0500000000000000" pitchFamily="34" charset="0"/>
                        </a:rPr>
                        <a:t>hwn</a:t>
                      </a:r>
                      <a:r>
                        <a:rPr lang="en-US" sz="4000" dirty="0">
                          <a:effectLst/>
                          <a:latin typeface="Avva_Shenouda" panose="020B0500000000000000" pitchFamily="34" charset="0"/>
                        </a:rPr>
                        <a:t> </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as we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4045142956"/>
                  </a:ext>
                </a:extLst>
              </a:tr>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effectLst/>
                          <a:latin typeface="Avva_Shenouda" panose="020B0500000000000000" pitchFamily="34" charset="0"/>
                        </a:rPr>
                        <a:t>Yal</a:t>
                      </a:r>
                      <a:r>
                        <a:rPr lang="en-US" altLang="en-US" sz="4000" dirty="0">
                          <a:solidFill>
                            <a:srgbClr val="FF0000"/>
                          </a:solidFill>
                        </a:rPr>
                        <a:t>/</a:t>
                      </a:r>
                      <a:r>
                        <a:rPr lang="en-US" sz="4000" dirty="0">
                          <a:effectLst/>
                          <a:latin typeface="Avva_Shenouda" panose="020B0500000000000000" pitchFamily="34" charset="0"/>
                        </a:rPr>
                        <a:t>t3</a:t>
                      </a:r>
                      <a:r>
                        <a:rPr lang="en-US" altLang="en-US" sz="4000" dirty="0">
                          <a:solidFill>
                            <a:srgbClr val="FF0000"/>
                          </a:solidFill>
                        </a:rPr>
                        <a:t>/</a:t>
                      </a:r>
                      <a:r>
                        <a:rPr lang="en-US" sz="4000" dirty="0" err="1">
                          <a:effectLst/>
                          <a:latin typeface="Avva_Shenouda" panose="020B0500000000000000" pitchFamily="34" charset="0"/>
                        </a:rPr>
                        <a:t>rion</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Psaltery</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898623653"/>
                  </a:ext>
                </a:extLst>
              </a:tr>
            </a:tbl>
          </a:graphicData>
        </a:graphic>
      </p:graphicFrame>
      <p:pic>
        <p:nvPicPr>
          <p:cNvPr id="185352" name="Picture 8" descr="Give Us This Day Our Daily Bread …Sicilian Girl">
            <a:extLst>
              <a:ext uri="{FF2B5EF4-FFF2-40B4-BE49-F238E27FC236}">
                <a16:creationId xmlns:a16="http://schemas.microsoft.com/office/drawing/2014/main" id="{771EFE51-0EDF-4B1C-B280-30AFD22AF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976" y="640290"/>
            <a:ext cx="2657232" cy="2072641"/>
          </a:xfrm>
          <a:prstGeom prst="rect">
            <a:avLst/>
          </a:prstGeom>
          <a:noFill/>
          <a:extLst>
            <a:ext uri="{909E8E84-426E-40DD-AFC4-6F175D3DCCD1}">
              <a14:hiddenFill xmlns:a14="http://schemas.microsoft.com/office/drawing/2010/main">
                <a:solidFill>
                  <a:srgbClr val="FFFFFF"/>
                </a:solidFill>
              </a14:hiddenFill>
            </a:ext>
          </a:extLst>
        </p:spPr>
      </p:pic>
      <p:pic>
        <p:nvPicPr>
          <p:cNvPr id="185354" name="Picture 10" descr="Coptic liturgy - Sts Mary &amp; Antonios, Queens NY | Birthday candles,  Liturgy, Candles">
            <a:extLst>
              <a:ext uri="{FF2B5EF4-FFF2-40B4-BE49-F238E27FC236}">
                <a16:creationId xmlns:a16="http://schemas.microsoft.com/office/drawing/2014/main" id="{A8A298F3-2E62-4E24-A4E6-5A8E4FB0C4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636769"/>
            <a:ext cx="2862384" cy="19570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e 13">
            <a:extLst>
              <a:ext uri="{FF2B5EF4-FFF2-40B4-BE49-F238E27FC236}">
                <a16:creationId xmlns:a16="http://schemas.microsoft.com/office/drawing/2014/main" id="{7296D063-EDB0-4584-8A6C-36AB35804F58}"/>
              </a:ext>
            </a:extLst>
          </p:cNvPr>
          <p:cNvGraphicFramePr>
            <a:graphicFrameLocks noGrp="1"/>
          </p:cNvGraphicFramePr>
          <p:nvPr>
            <p:extLst>
              <p:ext uri="{D42A27DB-BD31-4B8C-83A1-F6EECF244321}">
                <p14:modId xmlns:p14="http://schemas.microsoft.com/office/powerpoint/2010/main" val="33638748"/>
              </p:ext>
            </p:extLst>
          </p:nvPr>
        </p:nvGraphicFramePr>
        <p:xfrm>
          <a:off x="213501" y="4636769"/>
          <a:ext cx="4358499" cy="2072640"/>
        </p:xfrm>
        <a:graphic>
          <a:graphicData uri="http://schemas.openxmlformats.org/drawingml/2006/table">
            <a:tbl>
              <a:tblPr>
                <a:tableStyleId>{5C22544A-7EE6-4342-B048-85BDC9FD1C3A}</a:tableStyleId>
              </a:tblPr>
              <a:tblGrid>
                <a:gridCol w="2834499">
                  <a:extLst>
                    <a:ext uri="{9D8B030D-6E8A-4147-A177-3AD203B41FA5}">
                      <a16:colId xmlns:a16="http://schemas.microsoft.com/office/drawing/2014/main" val="890320252"/>
                    </a:ext>
                  </a:extLst>
                </a:gridCol>
                <a:gridCol w="1524000">
                  <a:extLst>
                    <a:ext uri="{9D8B030D-6E8A-4147-A177-3AD203B41FA5}">
                      <a16:colId xmlns:a16="http://schemas.microsoft.com/office/drawing/2014/main" val="4271015768"/>
                    </a:ext>
                  </a:extLst>
                </a:gridCol>
              </a:tblGrid>
              <a:tr h="3728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effectLst/>
                          <a:latin typeface="Avva_Shenouda" panose="020B0500000000000000" pitchFamily="34" charset="0"/>
                        </a:rPr>
                        <a:t>Ten</a:t>
                      </a:r>
                      <a:r>
                        <a:rPr lang="en-US" altLang="en-US" sz="4000" dirty="0">
                          <a:solidFill>
                            <a:srgbClr val="FF0000"/>
                          </a:solidFill>
                        </a:rPr>
                        <a:t>/</a:t>
                      </a:r>
                      <a:r>
                        <a:rPr lang="en-US" sz="4000" dirty="0">
                          <a:effectLst/>
                          <a:latin typeface="Avva_Shenouda" panose="020B0500000000000000" pitchFamily="34" charset="0"/>
                        </a:rPr>
                        <a:t>5</a:t>
                      </a:r>
                      <a:r>
                        <a:rPr lang="en-US" altLang="en-US" sz="4000" dirty="0">
                          <a:solidFill>
                            <a:srgbClr val="FF0000"/>
                          </a:solidFill>
                        </a:rPr>
                        <a:t>/</a:t>
                      </a:r>
                      <a:r>
                        <a:rPr lang="en-US" sz="4000" dirty="0">
                          <a:effectLst/>
                          <a:latin typeface="Avva_Shenouda" panose="020B0500000000000000" pitchFamily="34" charset="0"/>
                        </a:rPr>
                        <a:t>ho</a:t>
                      </a:r>
                      <a:endParaRPr lang="en-US" sz="40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We ask</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159102484"/>
                  </a:ext>
                </a:extLst>
              </a:tr>
              <a:tr h="372850">
                <a:tc>
                  <a:txBody>
                    <a:bodyPr/>
                    <a:lstStyle/>
                    <a:p>
                      <a:pPr marL="0" marR="0">
                        <a:spcBef>
                          <a:spcPts val="0"/>
                        </a:spcBef>
                        <a:spcAft>
                          <a:spcPts val="0"/>
                        </a:spcAft>
                      </a:pPr>
                      <a:r>
                        <a:rPr lang="en-US" sz="4000" dirty="0">
                          <a:effectLst/>
                          <a:latin typeface="Avva_Shenouda" panose="020B0500000000000000" pitchFamily="34" charset="0"/>
                        </a:rPr>
                        <a:t>@l3l</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Pray</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910431233"/>
                  </a:ext>
                </a:extLst>
              </a:tr>
              <a:tr h="372850">
                <a:tc>
                  <a:txBody>
                    <a:bodyPr/>
                    <a:lstStyle/>
                    <a:p>
                      <a:pPr marL="0" marR="0">
                        <a:spcBef>
                          <a:spcPts val="0"/>
                        </a:spcBef>
                        <a:spcAft>
                          <a:spcPts val="0"/>
                        </a:spcAft>
                      </a:pPr>
                      <a:r>
                        <a:rPr lang="en-US" sz="4000" dirty="0">
                          <a:effectLst/>
                          <a:latin typeface="Avva_Shenouda" panose="020B0500000000000000" pitchFamily="34" charset="0"/>
                        </a:rPr>
                        <a:t>Ir3n3 </a:t>
                      </a:r>
                      <a:r>
                        <a:rPr lang="en-US" sz="4000" dirty="0" err="1">
                          <a:effectLst/>
                          <a:latin typeface="Avva_Shenouda" panose="020B0500000000000000" pitchFamily="34" charset="0"/>
                        </a:rPr>
                        <a:t>paci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Peace be with all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416632274"/>
                  </a:ext>
                </a:extLst>
              </a:tr>
            </a:tbl>
          </a:graphicData>
        </a:graphic>
      </p:graphicFrame>
      <p:pic>
        <p:nvPicPr>
          <p:cNvPr id="183298" name="Picture 2" descr="Psaltery Facts: Shop for Instruments, Accessories, Gifts">
            <a:extLst>
              <a:ext uri="{FF2B5EF4-FFF2-40B4-BE49-F238E27FC236}">
                <a16:creationId xmlns:a16="http://schemas.microsoft.com/office/drawing/2014/main" id="{48B0A553-A693-4293-863B-8CB3E6D388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9356" y="1883472"/>
            <a:ext cx="2256471" cy="309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524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8535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85352"/>
                                        </p:tgtEl>
                                        <p:attrNameLst>
                                          <p:attrName>style.visibility</p:attrName>
                                        </p:attrNameLst>
                                      </p:cBhvr>
                                      <p:to>
                                        <p:strVal val="hidden"/>
                                      </p:to>
                                    </p:set>
                                  </p:childTnLst>
                                </p:cTn>
                              </p:par>
                            </p:childTnLst>
                          </p:cTn>
                        </p:par>
                        <p:par>
                          <p:cTn id="16" fill="hold">
                            <p:stCondLst>
                              <p:cond delay="0"/>
                            </p:stCondLst>
                            <p:childTnLst>
                              <p:par>
                                <p:cTn id="17" presetID="10" presetClass="entr" presetSubtype="0" fill="hold" nodeType="afterEffect">
                                  <p:stCondLst>
                                    <p:cond delay="1000"/>
                                  </p:stCondLst>
                                  <p:childTnLst>
                                    <p:set>
                                      <p:cBhvr>
                                        <p:cTn id="18" dur="1" fill="hold">
                                          <p:stCondLst>
                                            <p:cond delay="0"/>
                                          </p:stCondLst>
                                        </p:cTn>
                                        <p:tgtEl>
                                          <p:spTgt spid="183298"/>
                                        </p:tgtEl>
                                        <p:attrNameLst>
                                          <p:attrName>style.visibility</p:attrName>
                                        </p:attrNameLst>
                                      </p:cBhvr>
                                      <p:to>
                                        <p:strVal val="visible"/>
                                      </p:to>
                                    </p:set>
                                    <p:animEffect transition="in" filter="fade">
                                      <p:cBhvr>
                                        <p:cTn id="19" dur="500"/>
                                        <p:tgtEl>
                                          <p:spTgt spid="18329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183298"/>
                                        </p:tgtEl>
                                        <p:attrNameLst>
                                          <p:attrName>style.visibility</p:attrName>
                                        </p:attrNameLst>
                                      </p:cBhvr>
                                      <p:to>
                                        <p:strVal val="hidden"/>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853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1725742381"/>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Nane</a:t>
                      </a:r>
                      <a:r>
                        <a:rPr lang="en-US" sz="4000" dirty="0">
                          <a:effectLst/>
                          <a:latin typeface="Coptic" pitchFamily="2" charset="0"/>
                        </a:rPr>
                        <a:t> </a:t>
                      </a:r>
                      <a:r>
                        <a:rPr lang="en-US" sz="4000" dirty="0" err="1">
                          <a:effectLst/>
                          <a:latin typeface="Coptic" pitchFamily="2" charset="0"/>
                        </a:rPr>
                        <a:t>a~tooui</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Nane</a:t>
                      </a:r>
                      <a:r>
                        <a:rPr lang="en-US" sz="3300" i="1" dirty="0">
                          <a:effectLst/>
                          <a:latin typeface="Ink Free" panose="03080402000500000000" pitchFamily="66" charset="0"/>
                        </a:rPr>
                        <a:t> at-o-</a:t>
                      </a:r>
                      <a:r>
                        <a:rPr lang="en-US" sz="3300" i="1" dirty="0" err="1">
                          <a:effectLst/>
                          <a:latin typeface="Ink Free" panose="03080402000500000000" pitchFamily="66" charset="0"/>
                        </a:rPr>
                        <a:t>oo</a:t>
                      </a:r>
                      <a:r>
                        <a:rPr lang="en-US" sz="3300" i="1" dirty="0">
                          <a:effectLst/>
                          <a:latin typeface="Ink Free" panose="03080402000500000000" pitchFamily="66" charset="0"/>
                        </a:rPr>
                        <a:t>-y</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Good Morning</a:t>
                      </a:r>
                    </a:p>
                  </a:txBody>
                  <a:tcPr marL="0" marR="0" marT="0" marB="0" anchor="ctr"/>
                </a:tc>
                <a:extLst>
                  <a:ext uri="{0D108BD9-81ED-4DB2-BD59-A6C34878D82A}">
                    <a16:rowId xmlns:a16="http://schemas.microsoft.com/office/drawing/2014/main" val="4128815160"/>
                  </a:ext>
                </a:extLst>
              </a:tr>
            </a:tbl>
          </a:graphicData>
        </a:graphic>
      </p:graphicFrame>
      <p:pic>
        <p:nvPicPr>
          <p:cNvPr id="3" name="Picture 2" descr="Good Morning Funny Little Bird Open Stock Vector (Royalty Free) 437235208">
            <a:extLst>
              <a:ext uri="{FF2B5EF4-FFF2-40B4-BE49-F238E27FC236}">
                <a16:creationId xmlns:a16="http://schemas.microsoft.com/office/drawing/2014/main" id="{444A907E-04BD-4568-88B9-DF94CC748D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826"/>
          <a:stretch/>
        </p:blipFill>
        <p:spPr bwMode="auto">
          <a:xfrm>
            <a:off x="4823618" y="3618191"/>
            <a:ext cx="2476500" cy="245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378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685D7FC4-72B7-471D-A12D-29A2A2C52653}"/>
              </a:ext>
            </a:extLst>
          </p:cNvPr>
          <p:cNvSpPr>
            <a:spLocks noGrp="1" noChangeArrowheads="1"/>
          </p:cNvSpPr>
          <p:nvPr>
            <p:ph type="title"/>
          </p:nvPr>
        </p:nvSpPr>
        <p:spPr>
          <a:noFill/>
        </p:spPr>
        <p:txBody>
          <a:bodyPr/>
          <a:lstStyle/>
          <a:p>
            <a:pPr eaLnBrk="1" hangingPunct="1"/>
            <a:r>
              <a:rPr lang="en-US" altLang="en-US"/>
              <a:t>Review of Lesson 8</a:t>
            </a:r>
          </a:p>
        </p:txBody>
      </p:sp>
      <p:graphicFrame>
        <p:nvGraphicFramePr>
          <p:cNvPr id="96392" name="Group 136">
            <a:extLst>
              <a:ext uri="{FF2B5EF4-FFF2-40B4-BE49-F238E27FC236}">
                <a16:creationId xmlns:a16="http://schemas.microsoft.com/office/drawing/2014/main" id="{FA31C12D-9FB4-47AF-86D3-CCF43D431CD3}"/>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876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Times New Roman" pitchFamily="18" charset="0"/>
                        </a:rPr>
                        <a:t>Letter</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pitchFamily="34" charset="0"/>
                          <a:cs typeface="Arial" pitchFamily="34" charset="0"/>
                        </a:rPr>
                        <a:t>Epsi</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Times New Roman" pitchFamily="18" charset="0"/>
                        </a:rPr>
                        <a:t>Y </a:t>
                      </a:r>
                      <a:r>
                        <a:rPr kumimoji="0" lang="en-US" sz="2800" b="0" i="0" u="none" strike="noStrike" cap="none" normalizeH="0" baseline="0" dirty="0" err="1">
                          <a:ln>
                            <a:noFill/>
                          </a:ln>
                          <a:solidFill>
                            <a:srgbClr val="FF0000"/>
                          </a:solidFill>
                          <a:effectLst/>
                          <a:latin typeface="Avva_Shenouda" pitchFamily="34" charset="0"/>
                          <a:cs typeface="Times New Roman" pitchFamily="18" charset="0"/>
                        </a:rPr>
                        <a:t>y</a:t>
                      </a:r>
                      <a:r>
                        <a:rPr kumimoji="0" lang="en-US" sz="2800" b="0" i="0" u="none" strike="noStrike" cap="none" normalizeH="0" baseline="0" dirty="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dirty="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rial" pitchFamily="34" charset="0"/>
                          <a:cs typeface="Arial" pitchFamily="34" charset="0"/>
                        </a:rPr>
                        <a:t>PS (as in </a:t>
                      </a:r>
                      <a:r>
                        <a:rPr kumimoji="0" lang="en-US" sz="2800" b="1" i="1" u="none" strike="noStrike" cap="none" normalizeH="0" baseline="0" dirty="0">
                          <a:ln>
                            <a:noFill/>
                          </a:ln>
                          <a:solidFill>
                            <a:schemeClr val="hlink"/>
                          </a:solidFill>
                          <a:effectLst/>
                          <a:latin typeface="Arial" pitchFamily="34" charset="0"/>
                          <a:cs typeface="Arial" pitchFamily="34" charset="0"/>
                        </a:rPr>
                        <a:t>Ps</a:t>
                      </a:r>
                      <a:r>
                        <a:rPr kumimoji="0" lang="en-US" sz="2800" b="0" i="1" u="none" strike="noStrike" cap="none" normalizeH="0" baseline="0" dirty="0">
                          <a:ln>
                            <a:noFill/>
                          </a:ln>
                          <a:solidFill>
                            <a:schemeClr val="hlink"/>
                          </a:solidFill>
                          <a:effectLst/>
                          <a:latin typeface="Arial" pitchFamily="34" charset="0"/>
                          <a:cs typeface="Arial" pitchFamily="34" charset="0"/>
                        </a:rPr>
                        <a:t>almody)</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pitchFamily="34" charset="0"/>
                        </a:rPr>
                        <a:t>yalmoc</a:t>
                      </a:r>
                      <a:r>
                        <a:rPr kumimoji="0" lang="en-US" sz="2800" b="0" i="1" u="none" strike="noStrike" cap="none" normalizeH="0" baseline="0" dirty="0">
                          <a:ln>
                            <a:noFill/>
                          </a:ln>
                          <a:solidFill>
                            <a:schemeClr val="hlink"/>
                          </a:solidFill>
                          <a:effectLst/>
                          <a:latin typeface="Avva_Shenouda" pitchFamily="34" charset="0"/>
                          <a:cs typeface="Arial" pitchFamily="34" charset="0"/>
                        </a:rPr>
                        <a:t> </a:t>
                      </a:r>
                      <a:br>
                        <a:rPr kumimoji="0" lang="en-US" sz="2800" b="0" i="1" u="none" strike="noStrike" cap="none" normalizeH="0" baseline="0" dirty="0">
                          <a:ln>
                            <a:noFill/>
                          </a:ln>
                          <a:solidFill>
                            <a:schemeClr val="hlink"/>
                          </a:solidFill>
                          <a:effectLst/>
                          <a:latin typeface="Avva_Shenouda" pitchFamily="34" charset="0"/>
                          <a:cs typeface="Arial" pitchFamily="34" charset="0"/>
                        </a:rPr>
                      </a:br>
                      <a:r>
                        <a:rPr kumimoji="0" lang="en-US" sz="2800" b="0" i="1" u="none" strike="noStrike" cap="none" normalizeH="0" baseline="0" dirty="0">
                          <a:ln>
                            <a:noFill/>
                          </a:ln>
                          <a:solidFill>
                            <a:schemeClr val="hlink"/>
                          </a:solidFill>
                          <a:effectLst/>
                          <a:latin typeface="Arial" pitchFamily="34" charset="0"/>
                          <a:cs typeface="Arial" pitchFamily="34" charset="0"/>
                        </a:rPr>
                        <a:t>(</a:t>
                      </a:r>
                      <a:r>
                        <a:rPr kumimoji="0" lang="en-US" sz="2800" b="0" i="1" u="none" strike="noStrike" cap="none" normalizeH="0" baseline="0" dirty="0" err="1">
                          <a:ln>
                            <a:noFill/>
                          </a:ln>
                          <a:solidFill>
                            <a:schemeClr val="hlink"/>
                          </a:solidFill>
                          <a:effectLst/>
                          <a:latin typeface="Arial" pitchFamily="34" charset="0"/>
                          <a:cs typeface="Arial" pitchFamily="34" charset="0"/>
                        </a:rPr>
                        <a:t>psal-mos</a:t>
                      </a:r>
                      <a:r>
                        <a:rPr kumimoji="0" lang="en-US" sz="2800" b="0" i="1" u="none" strike="noStrike" cap="none" normalizeH="0" baseline="0" dirty="0">
                          <a:ln>
                            <a:noFill/>
                          </a:ln>
                          <a:solidFill>
                            <a:schemeClr val="hlink"/>
                          </a:solidFill>
                          <a:effectLst/>
                          <a:latin typeface="Arial" pitchFamily="34" charset="0"/>
                          <a:cs typeface="Arial" pitchFamily="34" charset="0"/>
                        </a:rPr>
                        <a:t> = psalm)</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4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Fai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$ 4</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 (as in </a:t>
                      </a:r>
                      <a:r>
                        <a:rPr kumimoji="0" lang="en-US" sz="2800" b="1" i="1" u="none" strike="noStrike" cap="none" normalizeH="0" baseline="0">
                          <a:ln>
                            <a:noFill/>
                          </a:ln>
                          <a:solidFill>
                            <a:schemeClr val="hlink"/>
                          </a:solidFill>
                          <a:effectLst/>
                          <a:latin typeface="Arial" pitchFamily="34" charset="0"/>
                          <a:cs typeface="Arial" pitchFamily="34" charset="0"/>
                        </a:rPr>
                        <a:t>F</a:t>
                      </a:r>
                      <a:r>
                        <a:rPr kumimoji="0" lang="en-US" sz="2800" b="0" i="1" u="none" strike="noStrike" cap="none" normalizeH="0" baseline="0">
                          <a:ln>
                            <a:noFill/>
                          </a:ln>
                          <a:solidFill>
                            <a:schemeClr val="hlink"/>
                          </a:solidFill>
                          <a:effectLst/>
                          <a:latin typeface="Arial" pitchFamily="34" charset="0"/>
                          <a:cs typeface="Arial" pitchFamily="34" charset="0"/>
                        </a:rPr>
                        <a:t>ish)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4wi</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 (foi= hair)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5</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Ti or tee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(as in </a:t>
                      </a:r>
                      <a:r>
                        <a:rPr kumimoji="0" lang="en-US" sz="2800" b="1" i="1" u="none" strike="noStrike" cap="none" normalizeH="0" baseline="0">
                          <a:ln>
                            <a:noFill/>
                          </a:ln>
                          <a:solidFill>
                            <a:schemeClr val="hlink"/>
                          </a:solidFill>
                          <a:effectLst/>
                          <a:latin typeface="Arial" pitchFamily="34" charset="0"/>
                          <a:cs typeface="Arial" pitchFamily="34" charset="0"/>
                        </a:rPr>
                        <a:t>tee</a:t>
                      </a:r>
                      <a:r>
                        <a:rPr kumimoji="0" lang="en-US" sz="2800" b="0" i="1" u="none" strike="noStrike" cap="none" normalizeH="0" baseline="0">
                          <a:ln>
                            <a:noFill/>
                          </a:ln>
                          <a:solidFill>
                            <a:schemeClr val="hlink"/>
                          </a:solidFill>
                          <a:effectLst/>
                          <a:latin typeface="Arial" pitchFamily="34" charset="0"/>
                          <a:cs typeface="Arial" pitchFamily="34"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cw5</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(so-tee= save)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45BF13D-DF87-44AF-97AA-0687BF8BD939}"/>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9</a:t>
            </a:r>
            <a:r>
              <a:rPr lang="en-US" dirty="0"/>
              <a:t> </a:t>
            </a:r>
            <a:br>
              <a:rPr lang="en-US" dirty="0"/>
            </a:br>
            <a:br>
              <a:rPr lang="en-US" dirty="0"/>
            </a:br>
            <a:r>
              <a:rPr lang="en-US" dirty="0"/>
              <a:t> </a:t>
            </a:r>
            <a:r>
              <a:rPr lang="en-US" b="1" kern="1200" dirty="0">
                <a:solidFill>
                  <a:schemeClr val="lt1"/>
                </a:solidFill>
                <a:latin typeface="Avva_Shenouda" panose="020B0500000000000000" pitchFamily="34" charset="0"/>
              </a:rPr>
              <a:t>6 	7 	v</a:t>
            </a:r>
            <a:br>
              <a:rPr lang="en-US" dirty="0">
                <a:latin typeface="Avva_Shenouda" panose="020B0500000000000000" pitchFamily="34" charset="0"/>
              </a:rPr>
            </a:b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4A7393CA-EDE5-44F4-87DB-3BC1F088DEB7}"/>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99331" name="Group 3">
            <a:extLst>
              <a:ext uri="{FF2B5EF4-FFF2-40B4-BE49-F238E27FC236}">
                <a16:creationId xmlns:a16="http://schemas.microsoft.com/office/drawing/2014/main" id="{0C467DF1-154A-4CFA-B9D7-FCC2BE5AB8C7}"/>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Letter</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Shape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Example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A</a:t>
                      </a:r>
                      <a:r>
                        <a:rPr kumimoji="0" lang="en-US" sz="2800" b="0" i="1" u="none" strike="noStrike" cap="none" normalizeH="0" baseline="0">
                          <a:ln>
                            <a:noFill/>
                          </a:ln>
                          <a:solidFill>
                            <a:srgbClr val="99CCFF"/>
                          </a:solidFill>
                          <a:effectLst/>
                          <a:latin typeface="Arial" pitchFamily="34" charset="0"/>
                          <a:cs typeface="Arial" pitchFamily="34"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0" i="1" u="none" strike="noStrike" cap="none" normalizeH="0" baseline="0">
                          <a:ln>
                            <a:noFill/>
                          </a:ln>
                          <a:solidFill>
                            <a:srgbClr val="99CCFF"/>
                          </a:solidFill>
                          <a:effectLst/>
                          <a:latin typeface="Arial" pitchFamily="34" charset="0"/>
                          <a:cs typeface="Arial" pitchFamily="34"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V</a:t>
                      </a:r>
                      <a:r>
                        <a:rPr kumimoji="0" lang="en-US" sz="2800" b="0" i="1" u="none" strike="noStrike" cap="none" normalizeH="0" baseline="0">
                          <a:ln>
                            <a:noFill/>
                          </a:ln>
                          <a:solidFill>
                            <a:srgbClr val="99CCFF"/>
                          </a:solidFill>
                          <a:effectLst/>
                          <a:latin typeface="Arial" pitchFamily="34" charset="0"/>
                          <a:cs typeface="Arial" pitchFamily="34" charset="0"/>
                        </a:rPr>
                        <a:t>ALVE</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1" i="1" u="none" strike="noStrike" cap="none" normalizeH="0" baseline="0">
                          <a:ln>
                            <a:noFill/>
                          </a:ln>
                          <a:solidFill>
                            <a:srgbClr val="99CCFF"/>
                          </a:solidFill>
                          <a:effectLst/>
                          <a:latin typeface="Arial" pitchFamily="34" charset="0"/>
                          <a:cs typeface="Arial" pitchFamily="34" charset="0"/>
                        </a:rPr>
                        <a:t>B</a:t>
                      </a:r>
                      <a:r>
                        <a:rPr kumimoji="0" lang="en-US" sz="2800" b="0" i="1" u="none" strike="noStrike" cap="none" normalizeH="0" baseline="0">
                          <a:ln>
                            <a:noFill/>
                          </a:ln>
                          <a:solidFill>
                            <a:srgbClr val="99CCFF"/>
                          </a:solidFill>
                          <a:effectLst/>
                          <a:latin typeface="Arial" pitchFamily="34" charset="0"/>
                          <a:cs typeface="Arial" pitchFamily="34"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P</a:t>
                      </a:r>
                      <a:r>
                        <a:rPr kumimoji="0" lang="en-US" sz="2800" b="1" i="1" u="none" strike="noStrike" cap="none" normalizeH="0" baseline="0">
                          <a:ln>
                            <a:noFill/>
                          </a:ln>
                          <a:solidFill>
                            <a:srgbClr val="99CCFF"/>
                          </a:solidFill>
                          <a:effectLst/>
                          <a:latin typeface="Arial" pitchFamily="34" charset="0"/>
                          <a:cs typeface="Arial" pitchFamily="34" charset="0"/>
                        </a:rPr>
                        <a:t>E</a:t>
                      </a:r>
                      <a:r>
                        <a:rPr kumimoji="0" lang="en-US" sz="2800" b="0" i="1" u="none" strike="noStrike" cap="none" normalizeH="0" baseline="0">
                          <a:ln>
                            <a:noFill/>
                          </a:ln>
                          <a:solidFill>
                            <a:srgbClr val="99CCFF"/>
                          </a:solidFill>
                          <a:effectLst/>
                          <a:latin typeface="Arial" pitchFamily="34" charset="0"/>
                          <a:cs typeface="Arial" pitchFamily="34"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Z</a:t>
                      </a:r>
                      <a:r>
                        <a:rPr kumimoji="0" lang="en-US" sz="2800" b="0" i="1" u="none" strike="noStrike" cap="none" normalizeH="0" baseline="0">
                          <a:ln>
                            <a:noFill/>
                          </a:ln>
                          <a:solidFill>
                            <a:srgbClr val="99CCFF"/>
                          </a:solidFill>
                          <a:effectLst/>
                          <a:latin typeface="Arial" pitchFamily="34" charset="0"/>
                          <a:cs typeface="Arial" pitchFamily="34"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Group 2">
            <a:extLst>
              <a:ext uri="{FF2B5EF4-FFF2-40B4-BE49-F238E27FC236}">
                <a16:creationId xmlns:a16="http://schemas.microsoft.com/office/drawing/2014/main" id="{B78730D8-4BAA-424B-9F92-9B696A3E751A}"/>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1" i="1" u="none" strike="noStrike" cap="none" normalizeH="0" baseline="0">
                          <a:ln>
                            <a:noFill/>
                          </a:ln>
                          <a:solidFill>
                            <a:schemeClr val="hlink"/>
                          </a:solidFill>
                          <a:effectLst/>
                          <a:latin typeface="Arial" pitchFamily="34" charset="0"/>
                          <a:cs typeface="Arial" pitchFamily="34" charset="0"/>
                        </a:rPr>
                        <a:t>I</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LI</a:t>
                      </a: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M</a:t>
                      </a:r>
                      <a:r>
                        <a:rPr kumimoji="0" lang="en-US" sz="2800" b="0" i="1" u="none" strike="noStrike" cap="none" normalizeH="0" baseline="0">
                          <a:ln>
                            <a:noFill/>
                          </a:ln>
                          <a:solidFill>
                            <a:schemeClr val="hlink"/>
                          </a:solidFill>
                          <a:effectLst/>
                          <a:latin typeface="Arial" pitchFamily="34" charset="0"/>
                          <a:cs typeface="Arial" pitchFamily="34"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N</a:t>
                      </a:r>
                      <a:r>
                        <a:rPr kumimoji="0" lang="en-US" sz="2800" b="0" i="1" u="none" strike="noStrike" cap="none" normalizeH="0" baseline="0">
                          <a:ln>
                            <a:noFill/>
                          </a:ln>
                          <a:solidFill>
                            <a:schemeClr val="hlink"/>
                          </a:solidFill>
                          <a:effectLst/>
                          <a:latin typeface="Arial" pitchFamily="34" charset="0"/>
                          <a:cs typeface="Arial" pitchFamily="34"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48514" name="Rectangle 34">
            <a:extLst>
              <a:ext uri="{FF2B5EF4-FFF2-40B4-BE49-F238E27FC236}">
                <a16:creationId xmlns:a16="http://schemas.microsoft.com/office/drawing/2014/main" id="{43F75994-B463-4F32-B128-80E57F562583}"/>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0D9482A8-EA62-49A7-8233-953AE5D2B0DF}"/>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101379" name="Group 3">
            <a:extLst>
              <a:ext uri="{FF2B5EF4-FFF2-40B4-BE49-F238E27FC236}">
                <a16:creationId xmlns:a16="http://schemas.microsoft.com/office/drawing/2014/main" id="{5DF32DBE-CE26-40AA-89B5-05FE73984217}"/>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1" i="1" u="none" strike="noStrike" cap="none" normalizeH="0" baseline="0">
                          <a:ln>
                            <a:noFill/>
                          </a:ln>
                          <a:solidFill>
                            <a:schemeClr val="hlink"/>
                          </a:solidFill>
                          <a:effectLst/>
                          <a:latin typeface="Arial" pitchFamily="34" charset="0"/>
                          <a:cs typeface="Arial" pitchFamily="34" charset="0"/>
                        </a:rPr>
                        <a:t>O</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C</a:t>
                      </a:r>
                      <a:r>
                        <a:rPr kumimoji="0" lang="en-US" sz="2800" b="0" i="1" u="none" strike="noStrike" cap="none" normalizeH="0" baseline="0">
                          <a:ln>
                            <a:noFill/>
                          </a:ln>
                          <a:solidFill>
                            <a:schemeClr val="hlink"/>
                          </a:solidFill>
                          <a:effectLst/>
                          <a:latin typeface="Arial" pitchFamily="34" charset="0"/>
                          <a:cs typeface="Arial" pitchFamily="34"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T</a:t>
                      </a:r>
                      <a:r>
                        <a:rPr kumimoji="0" lang="en-US" sz="2800" b="0" i="1" u="none" strike="noStrike" cap="none" normalizeH="0" baseline="0">
                          <a:ln>
                            <a:noFill/>
                          </a:ln>
                          <a:solidFill>
                            <a:schemeClr val="hlink"/>
                          </a:solidFill>
                          <a:effectLst/>
                          <a:latin typeface="Arial" pitchFamily="34" charset="0"/>
                          <a:cs typeface="Arial" pitchFamily="34"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Times New Roman" pitchFamily="18" charset="0"/>
                        </a:rPr>
                        <a:t>B</a:t>
                      </a:r>
                      <a:r>
                        <a:rPr kumimoji="0" lang="en-US" sz="2800" b="1" i="1" u="none" strike="noStrike" cap="none" normalizeH="0" baseline="0">
                          <a:ln>
                            <a:noFill/>
                          </a:ln>
                          <a:solidFill>
                            <a:schemeClr val="hlink"/>
                          </a:solidFill>
                          <a:effectLst/>
                          <a:latin typeface="Arial" pitchFamily="34" charset="0"/>
                          <a:cs typeface="Times New Roman" pitchFamily="18" charset="0"/>
                        </a:rPr>
                        <a:t>oa</a:t>
                      </a:r>
                      <a:r>
                        <a:rPr kumimoji="0" lang="en-US" sz="2800" b="0" i="1" u="none" strike="noStrike" cap="none" normalizeH="0" baseline="0">
                          <a:ln>
                            <a:noFill/>
                          </a:ln>
                          <a:solidFill>
                            <a:schemeClr val="hlink"/>
                          </a:solidFill>
                          <a:effectLst/>
                          <a:latin typeface="Arial" pitchFamily="34" charset="0"/>
                          <a:cs typeface="Times New Roman" pitchFamily="18" charset="0"/>
                        </a:rPr>
                        <a:t>rd</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B56F533B-6B55-4625-81B1-A3493FC3893F}"/>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102403" name="Group 3">
            <a:extLst>
              <a:ext uri="{FF2B5EF4-FFF2-40B4-BE49-F238E27FC236}">
                <a16:creationId xmlns:a16="http://schemas.microsoft.com/office/drawing/2014/main" id="{A425A7B2-BB02-4024-9364-2D77CFEF3461}"/>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a:t>
                      </a:r>
                      <a:r>
                        <a:rPr kumimoji="0" lang="en-US" sz="2800" b="1" i="1" u="none" strike="noStrike" cap="none" normalizeH="0" baseline="0">
                          <a:ln>
                            <a:noFill/>
                          </a:ln>
                          <a:solidFill>
                            <a:schemeClr val="hlink"/>
                          </a:solidFill>
                          <a:effectLst/>
                          <a:latin typeface="Arial" pitchFamily="34" charset="0"/>
                          <a:cs typeface="Arial" pitchFamily="34" charset="0"/>
                        </a:rPr>
                        <a:t>EE</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R</a:t>
                      </a:r>
                      <a:r>
                        <a:rPr kumimoji="0" lang="en-US" sz="2800" b="0" i="1" u="none" strike="noStrike" cap="none" normalizeH="0" baseline="0">
                          <a:ln>
                            <a:noFill/>
                          </a:ln>
                          <a:solidFill>
                            <a:schemeClr val="hlink"/>
                          </a:solidFill>
                          <a:effectLst/>
                          <a:latin typeface="Arial" pitchFamily="34" charset="0"/>
                          <a:cs typeface="Arial" pitchFamily="34"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in some Greek words: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in</a:t>
                      </a:r>
                      <a:br>
                        <a:rPr kumimoji="0" lang="en-US" sz="2800" b="0" i="1" u="none" strike="noStrike" cap="none" normalizeH="0" baseline="0">
                          <a:ln>
                            <a:noFill/>
                          </a:ln>
                          <a:solidFill>
                            <a:schemeClr val="hlink"/>
                          </a:solidFill>
                          <a:effectLst/>
                          <a:latin typeface="Arial" pitchFamily="34" charset="0"/>
                          <a:cs typeface="Arial" pitchFamily="34" charset="0"/>
                        </a:rPr>
                      </a:br>
                      <a:br>
                        <a:rPr kumimoji="0" lang="en-US" sz="2800" b="1" i="1" u="none" strike="noStrike" cap="none" normalizeH="0" baseline="0">
                          <a:ln>
                            <a:noFill/>
                          </a:ln>
                          <a:solidFill>
                            <a:schemeClr val="hlink"/>
                          </a:solidFill>
                          <a:effectLst/>
                          <a:latin typeface="Arial" pitchFamily="34" charset="0"/>
                          <a:cs typeface="Arial" pitchFamily="34" charset="0"/>
                        </a:rPr>
                      </a:br>
                      <a:r>
                        <a:rPr kumimoji="0" lang="en-US" sz="2800" b="1" i="1" u="none" strike="noStrike" cap="none" normalizeH="0" baseline="0">
                          <a:ln>
                            <a:noFill/>
                          </a:ln>
                          <a:solidFill>
                            <a:schemeClr val="hlink"/>
                          </a:solidFill>
                          <a:effectLst/>
                          <a:latin typeface="Arial" pitchFamily="34" charset="0"/>
                          <a:cs typeface="Arial" pitchFamily="34" charset="0"/>
                        </a:rPr>
                        <a:t>SH</a:t>
                      </a:r>
                      <a:r>
                        <a:rPr kumimoji="0" lang="en-US" sz="2800" b="0" i="1" u="none" strike="noStrike" cap="none" normalizeH="0" baseline="0">
                          <a:ln>
                            <a:noFill/>
                          </a:ln>
                          <a:solidFill>
                            <a:schemeClr val="hlink"/>
                          </a:solidFill>
                          <a:effectLst/>
                          <a:latin typeface="Arial" pitchFamily="34" charset="0"/>
                          <a:cs typeface="Arial" pitchFamily="34" charset="0"/>
                        </a:rPr>
                        <a:t>OW</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a:t>
                      </a:r>
                      <a:r>
                        <a:rPr kumimoji="0" lang="en-US" sz="2800" b="1" i="1" u="none" strike="noStrike" cap="none" normalizeH="0" baseline="0">
                          <a:ln>
                            <a:noFill/>
                          </a:ln>
                          <a:solidFill>
                            <a:schemeClr val="hlink"/>
                          </a:solidFill>
                          <a:effectLst/>
                          <a:latin typeface="Arial" pitchFamily="34" charset="0"/>
                          <a:cs typeface="Arial" pitchFamily="34" charset="0"/>
                        </a:rPr>
                        <a:t>KH</a:t>
                      </a:r>
                      <a:r>
                        <a:rPr kumimoji="0" lang="en-US" sz="2800" b="0" i="1" u="none" strike="noStrike" cap="none" normalizeH="0" baseline="0">
                          <a:ln>
                            <a:noFill/>
                          </a:ln>
                          <a:solidFill>
                            <a:schemeClr val="hlink"/>
                          </a:solidFill>
                          <a:effectLst/>
                          <a:latin typeface="Arial" pitchFamily="34" charset="0"/>
                          <a:cs typeface="Arial" pitchFamily="34" charset="0"/>
                        </a:rPr>
                        <a:t>IAR"</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3CF49760-3475-4A1C-B423-576F7E109B3A}"/>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103427" name="Group 3">
            <a:extLst>
              <a:ext uri="{FF2B5EF4-FFF2-40B4-BE49-F238E27FC236}">
                <a16:creationId xmlns:a16="http://schemas.microsoft.com/office/drawing/2014/main" id="{BFED54D3-BFD4-4121-94C3-EA3E9AA5717E}"/>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Gh </a:t>
                      </a:r>
                      <a:r>
                        <a:rPr kumimoji="0" lang="ar-EG" sz="2400" b="0" i="1" u="none" strike="noStrike" cap="none" normalizeH="0" baseline="0">
                          <a:ln>
                            <a:noFill/>
                          </a:ln>
                          <a:solidFill>
                            <a:schemeClr val="hlink"/>
                          </a:solidFill>
                          <a:effectLst/>
                          <a:latin typeface="Arial" pitchFamily="34" charset="0"/>
                          <a:cs typeface="Arial" pitchFamily="34" charset="0"/>
                        </a:rPr>
                        <a:t>غ</a:t>
                      </a:r>
                      <a:r>
                        <a:rPr kumimoji="0" lang="en-US" sz="2400" b="0" i="1" u="none" strike="noStrike" cap="none" normalizeH="0" baseline="0">
                          <a:ln>
                            <a:noFill/>
                          </a:ln>
                          <a:solidFill>
                            <a:schemeClr val="hlink"/>
                          </a:solidFill>
                          <a:effectLst/>
                          <a:latin typeface="Arial" pitchFamily="34" charset="0"/>
                          <a:cs typeface="Arial" pitchFamily="34" charset="0"/>
                        </a:rPr>
                        <a:t>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NG</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pitchFamily="34" charset="0"/>
                        </a:rPr>
                        <a:t>Ajioc Jabri3l Ajjeloc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pitchFamily="34" charset="0"/>
                        </a:rPr>
                        <a:t>dwron </a:t>
                      </a:r>
                      <a:br>
                        <a:rPr kumimoji="0" lang="en-US" sz="2400" b="0" i="1" u="none" strike="noStrike" cap="none" normalizeH="0" baseline="0">
                          <a:ln>
                            <a:noFill/>
                          </a:ln>
                          <a:solidFill>
                            <a:schemeClr val="hlink"/>
                          </a:solidFill>
                          <a:effectLst/>
                          <a:latin typeface="Avva_Shenouda" pitchFamily="34" charset="0"/>
                          <a:cs typeface="Arial" pitchFamily="34" charset="0"/>
                        </a:rPr>
                      </a:br>
                      <a:r>
                        <a:rPr kumimoji="0" lang="en-US" sz="2400" b="0" i="1" u="none" strike="noStrike" cap="none" normalizeH="0" baseline="0">
                          <a:ln>
                            <a:noFill/>
                          </a:ln>
                          <a:solidFill>
                            <a:schemeClr val="hlink"/>
                          </a:solidFill>
                          <a:effectLst/>
                          <a:latin typeface="Avva_Shenouda" pitchFamily="34" charset="0"/>
                          <a:cs typeface="Arial" pitchFamily="34" charset="0"/>
                        </a:rPr>
                        <a:t>dan</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Lola (Lavla)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33">
            <a:extLst>
              <a:ext uri="{FF2B5EF4-FFF2-40B4-BE49-F238E27FC236}">
                <a16:creationId xmlns:a16="http://schemas.microsoft.com/office/drawing/2014/main" id="{203724C4-9383-4CAD-B669-DB14394115E4}"/>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45192" name="Group 136">
            <a:extLst>
              <a:ext uri="{FF2B5EF4-FFF2-40B4-BE49-F238E27FC236}">
                <a16:creationId xmlns:a16="http://schemas.microsoft.com/office/drawing/2014/main" id="{0A564315-A0C6-4ECC-83A9-2F6A786AEE67}"/>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Letter</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Shape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Example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A</a:t>
                      </a:r>
                      <a:r>
                        <a:rPr kumimoji="0" lang="en-US" sz="2800" b="0" i="1" u="none" strike="noStrike" cap="none" normalizeH="0" baseline="0">
                          <a:ln>
                            <a:noFill/>
                          </a:ln>
                          <a:solidFill>
                            <a:srgbClr val="99CCFF"/>
                          </a:solidFill>
                          <a:effectLst/>
                          <a:latin typeface="Arial" pitchFamily="34" charset="0"/>
                          <a:cs typeface="Arial" pitchFamily="34"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0" i="1" u="none" strike="noStrike" cap="none" normalizeH="0" baseline="0">
                          <a:ln>
                            <a:noFill/>
                          </a:ln>
                          <a:solidFill>
                            <a:srgbClr val="99CCFF"/>
                          </a:solidFill>
                          <a:effectLst/>
                          <a:latin typeface="Arial" pitchFamily="34" charset="0"/>
                          <a:cs typeface="Arial" pitchFamily="34"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V</a:t>
                      </a:r>
                      <a:r>
                        <a:rPr kumimoji="0" lang="en-US" sz="2800" b="0" i="1" u="none" strike="noStrike" cap="none" normalizeH="0" baseline="0">
                          <a:ln>
                            <a:noFill/>
                          </a:ln>
                          <a:solidFill>
                            <a:srgbClr val="99CCFF"/>
                          </a:solidFill>
                          <a:effectLst/>
                          <a:latin typeface="Arial" pitchFamily="34" charset="0"/>
                          <a:cs typeface="Arial" pitchFamily="34" charset="0"/>
                        </a:rPr>
                        <a:t>ALVE</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1" i="1" u="none" strike="noStrike" cap="none" normalizeH="0" baseline="0">
                          <a:ln>
                            <a:noFill/>
                          </a:ln>
                          <a:solidFill>
                            <a:srgbClr val="99CCFF"/>
                          </a:solidFill>
                          <a:effectLst/>
                          <a:latin typeface="Arial" pitchFamily="34" charset="0"/>
                          <a:cs typeface="Arial" pitchFamily="34" charset="0"/>
                        </a:rPr>
                        <a:t>B</a:t>
                      </a:r>
                      <a:r>
                        <a:rPr kumimoji="0" lang="en-US" sz="2800" b="0" i="1" u="none" strike="noStrike" cap="none" normalizeH="0" baseline="0">
                          <a:ln>
                            <a:noFill/>
                          </a:ln>
                          <a:solidFill>
                            <a:srgbClr val="99CCFF"/>
                          </a:solidFill>
                          <a:effectLst/>
                          <a:latin typeface="Arial" pitchFamily="34" charset="0"/>
                          <a:cs typeface="Arial" pitchFamily="34"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P</a:t>
                      </a:r>
                      <a:r>
                        <a:rPr kumimoji="0" lang="en-US" sz="2800" b="1" i="1" u="none" strike="noStrike" cap="none" normalizeH="0" baseline="0">
                          <a:ln>
                            <a:noFill/>
                          </a:ln>
                          <a:solidFill>
                            <a:srgbClr val="99CCFF"/>
                          </a:solidFill>
                          <a:effectLst/>
                          <a:latin typeface="Arial" pitchFamily="34" charset="0"/>
                          <a:cs typeface="Arial" pitchFamily="34" charset="0"/>
                        </a:rPr>
                        <a:t>E</a:t>
                      </a:r>
                      <a:r>
                        <a:rPr kumimoji="0" lang="en-US" sz="2800" b="0" i="1" u="none" strike="noStrike" cap="none" normalizeH="0" baseline="0">
                          <a:ln>
                            <a:noFill/>
                          </a:ln>
                          <a:solidFill>
                            <a:srgbClr val="99CCFF"/>
                          </a:solidFill>
                          <a:effectLst/>
                          <a:latin typeface="Arial" pitchFamily="34" charset="0"/>
                          <a:cs typeface="Arial" pitchFamily="34"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Z</a:t>
                      </a:r>
                      <a:r>
                        <a:rPr kumimoji="0" lang="en-US" sz="2800" b="0" i="1" u="none" strike="noStrike" cap="none" normalizeH="0" baseline="0">
                          <a:ln>
                            <a:noFill/>
                          </a:ln>
                          <a:solidFill>
                            <a:srgbClr val="99CCFF"/>
                          </a:solidFill>
                          <a:effectLst/>
                          <a:latin typeface="Arial" pitchFamily="34" charset="0"/>
                          <a:cs typeface="Arial" pitchFamily="34"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62EFA1A7-B3CF-457B-9B2E-E4E12678B427}"/>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104451" name="Group 3">
            <a:extLst>
              <a:ext uri="{FF2B5EF4-FFF2-40B4-BE49-F238E27FC236}">
                <a16:creationId xmlns:a16="http://schemas.microsoft.com/office/drawing/2014/main" id="{510E10FB-76F0-4A54-A671-8AABDD9C6386}"/>
              </a:ext>
            </a:extLst>
          </p:cNvPr>
          <p:cNvGraphicFramePr>
            <a:graphicFrameLocks noGrp="1"/>
          </p:cNvGraphicFramePr>
          <p:nvPr>
            <p:ph type="tbl" idx="1"/>
          </p:nvPr>
        </p:nvGraphicFramePr>
        <p:xfrm>
          <a:off x="457200" y="1600200"/>
          <a:ext cx="8229600" cy="4537076"/>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a:ln>
                            <a:noFill/>
                          </a:ln>
                          <a:solidFill>
                            <a:schemeClr val="hlink"/>
                          </a:solidFill>
                          <a:effectLst/>
                          <a:latin typeface="Avva_Shenouda" pitchFamily="34"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(pa-iot = my father)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G (as in </a:t>
                      </a:r>
                      <a:r>
                        <a:rPr kumimoji="0" lang="en-US" sz="2800" b="1" i="1" u="none" strike="noStrike" cap="none" normalizeH="0" baseline="0">
                          <a:ln>
                            <a:noFill/>
                          </a:ln>
                          <a:solidFill>
                            <a:schemeClr val="hlink"/>
                          </a:solidFill>
                          <a:effectLst/>
                          <a:latin typeface="Arial" pitchFamily="34" charset="0"/>
                          <a:cs typeface="Arial" pitchFamily="34" charset="0"/>
                        </a:rPr>
                        <a:t>G</a:t>
                      </a: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J (as in </a:t>
                      </a:r>
                      <a:r>
                        <a:rPr kumimoji="0" lang="en-US" sz="2800" b="1" i="1" u="none" strike="noStrike" cap="none" normalizeH="0" baseline="0">
                          <a:ln>
                            <a:noFill/>
                          </a:ln>
                          <a:solidFill>
                            <a:schemeClr val="hlink"/>
                          </a:solidFill>
                          <a:effectLst/>
                          <a:latin typeface="Arial" pitchFamily="34" charset="0"/>
                          <a:cs typeface="Arial" pitchFamily="34" charset="0"/>
                        </a:rPr>
                        <a:t>J</a:t>
                      </a:r>
                      <a:r>
                        <a:rPr kumimoji="0" lang="en-US" sz="2800" b="0" i="1" u="none" strike="noStrike" cap="none" normalizeH="0" baseline="0">
                          <a:ln>
                            <a:noFill/>
                          </a:ln>
                          <a:solidFill>
                            <a:schemeClr val="hlink"/>
                          </a:solidFill>
                          <a:effectLst/>
                          <a:latin typeface="Arial" pitchFamily="34" charset="0"/>
                          <a:cs typeface="Arial" pitchFamily="34" charset="0"/>
                        </a:rPr>
                        <a:t>oy),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if followed by </a:t>
                      </a:r>
                      <a:r>
                        <a:rPr kumimoji="0" lang="en-US" sz="2800" b="0" i="1" u="none" strike="noStrike" cap="none" normalizeH="0" baseline="0">
                          <a:ln>
                            <a:noFill/>
                          </a:ln>
                          <a:solidFill>
                            <a:schemeClr val="hlink"/>
                          </a:solidFill>
                          <a:effectLst/>
                          <a:latin typeface="Avva_Shenouda" pitchFamily="34" charset="0"/>
                          <a:cs typeface="Arial" pitchFamily="34"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agp</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(Agp = hour)</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rgbClr val="FF0000"/>
                          </a:solidFill>
                          <a:effectLst/>
                          <a:latin typeface="Avva_Shenouda" pitchFamily="34" charset="0"/>
                          <a:cs typeface="Arial" pitchFamily="34" charset="0"/>
                        </a:rPr>
                        <a:t>ge</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(Je = For)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F854E10C-EA99-4813-8883-F2F11E6313FF}"/>
              </a:ext>
            </a:extLst>
          </p:cNvPr>
          <p:cNvSpPr>
            <a:spLocks noGrp="1" noChangeArrowheads="1"/>
          </p:cNvSpPr>
          <p:nvPr>
            <p:ph type="title"/>
          </p:nvPr>
        </p:nvSpPr>
        <p:spPr>
          <a:noFill/>
        </p:spPr>
        <p:txBody>
          <a:bodyPr/>
          <a:lstStyle/>
          <a:p>
            <a:pPr eaLnBrk="1" hangingPunct="1"/>
            <a:r>
              <a:rPr lang="en-US" altLang="en-US"/>
              <a:t>Review of Lesson 7</a:t>
            </a:r>
          </a:p>
        </p:txBody>
      </p:sp>
      <p:graphicFrame>
        <p:nvGraphicFramePr>
          <p:cNvPr id="105475" name="Group 3">
            <a:extLst>
              <a:ext uri="{FF2B5EF4-FFF2-40B4-BE49-F238E27FC236}">
                <a16:creationId xmlns:a16="http://schemas.microsoft.com/office/drawing/2014/main" id="{128FDD1C-11BA-453B-9AFA-E1B5D91D6184}"/>
              </a:ext>
            </a:extLst>
          </p:cNvPr>
          <p:cNvGraphicFramePr>
            <a:graphicFrameLocks noGrp="1"/>
          </p:cNvGraphicFramePr>
          <p:nvPr>
            <p:ph type="tbl" idx="1"/>
          </p:nvPr>
        </p:nvGraphicFramePr>
        <p:xfrm>
          <a:off x="457200" y="1600200"/>
          <a:ext cx="8229600" cy="4833938"/>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7160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Times New Roman" pitchFamily="18" charset="0"/>
                        </a:rPr>
                        <a:t>Letter</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Times New Roman" pitchFamily="18" charset="0"/>
                        </a:rPr>
                        <a:t>Shape</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160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Shy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2</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Sh (as in </a:t>
                      </a:r>
                      <a:r>
                        <a:rPr kumimoji="0" lang="en-US" sz="2800" b="1" i="1" u="none" strike="noStrike" cap="none" normalizeH="0" baseline="0">
                          <a:ln>
                            <a:noFill/>
                          </a:ln>
                          <a:solidFill>
                            <a:schemeClr val="hlink"/>
                          </a:solidFill>
                          <a:effectLst/>
                          <a:latin typeface="Arial" pitchFamily="34" charset="0"/>
                          <a:cs typeface="Arial" pitchFamily="34" charset="0"/>
                        </a:rPr>
                        <a:t>Sh</a:t>
                      </a:r>
                      <a:r>
                        <a:rPr kumimoji="0" lang="en-US" sz="2800" b="0" i="1" u="none" strike="noStrike" cap="none" normalizeH="0" baseline="0">
                          <a:ln>
                            <a:noFill/>
                          </a:ln>
                          <a:solidFill>
                            <a:schemeClr val="hlink"/>
                          </a:solidFill>
                          <a:effectLst/>
                          <a:latin typeface="Arial" pitchFamily="34" charset="0"/>
                          <a:cs typeface="Arial" pitchFamily="34" charset="0"/>
                        </a:rPr>
                        <a:t>ake)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vva_Shenouda" pitchFamily="34" charset="0"/>
                          <a:cs typeface="Arial" pitchFamily="34" charset="0"/>
                        </a:rPr>
                        <a:t>2</a:t>
                      </a:r>
                      <a:r>
                        <a:rPr kumimoji="0" lang="en-US" sz="2800" b="0" i="1" u="none" strike="noStrike" cap="none" normalizeH="0" baseline="0" dirty="0">
                          <a:ln>
                            <a:noFill/>
                          </a:ln>
                          <a:solidFill>
                            <a:schemeClr val="hlink"/>
                          </a:solidFill>
                          <a:effectLst/>
                          <a:latin typeface="Avva_Shenouda" pitchFamily="34" charset="0"/>
                          <a:cs typeface="Times New Roman" pitchFamily="18" charset="0"/>
                        </a:rPr>
                        <a:t>ai</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pitchFamily="34" charset="0"/>
                          <a:cs typeface="Arial" pitchFamily="34" charset="0"/>
                        </a:rPr>
                        <a:t>(</a:t>
                      </a:r>
                      <a:r>
                        <a:rPr kumimoji="0" lang="en-US" sz="2800" b="0" i="1" u="none" strike="noStrike" cap="none" normalizeH="0" baseline="0" dirty="0" err="1">
                          <a:ln>
                            <a:noFill/>
                          </a:ln>
                          <a:solidFill>
                            <a:schemeClr val="hlink"/>
                          </a:solidFill>
                          <a:effectLst/>
                          <a:latin typeface="Arial" pitchFamily="34" charset="0"/>
                          <a:cs typeface="Arial" pitchFamily="34" charset="0"/>
                        </a:rPr>
                        <a:t>shai</a:t>
                      </a:r>
                      <a:r>
                        <a:rPr kumimoji="0" lang="en-US" sz="2800" b="0" i="1" u="none" strike="noStrike" cap="none" normalizeH="0" baseline="0" dirty="0">
                          <a:ln>
                            <a:noFill/>
                          </a:ln>
                          <a:solidFill>
                            <a:schemeClr val="hlink"/>
                          </a:solidFill>
                          <a:effectLst/>
                          <a:latin typeface="Arial" pitchFamily="34" charset="0"/>
                          <a:cs typeface="Arial" pitchFamily="34" charset="0"/>
                        </a:rPr>
                        <a:t> =feast)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98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Theta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0</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TH (as in </a:t>
                      </a:r>
                      <a:r>
                        <a:rPr kumimoji="0" lang="en-US" sz="2800" b="1" i="1" u="none" strike="noStrike" cap="none" normalizeH="0" baseline="0">
                          <a:ln>
                            <a:noFill/>
                          </a:ln>
                          <a:solidFill>
                            <a:schemeClr val="hlink"/>
                          </a:solidFill>
                          <a:effectLst/>
                          <a:latin typeface="Arial" pitchFamily="34" charset="0"/>
                          <a:cs typeface="Arial" pitchFamily="34" charset="0"/>
                        </a:rPr>
                        <a:t>Th</a:t>
                      </a:r>
                      <a:r>
                        <a:rPr kumimoji="0" lang="en-US" sz="2800" b="0" i="1" u="none" strike="noStrike" cap="none" normalizeH="0" baseline="0">
                          <a:ln>
                            <a:noFill/>
                          </a:ln>
                          <a:solidFill>
                            <a:schemeClr val="hlink"/>
                          </a:solidFill>
                          <a:effectLst/>
                          <a:latin typeface="Arial" pitchFamily="34" charset="0"/>
                          <a:cs typeface="Arial" pitchFamily="34" charset="0"/>
                        </a:rPr>
                        <a:t>ink)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T (as in </a:t>
                      </a:r>
                      <a:r>
                        <a:rPr kumimoji="0" lang="en-US" sz="2800" b="1" i="1" u="none" strike="noStrike" cap="none" normalizeH="0" baseline="0">
                          <a:ln>
                            <a:noFill/>
                          </a:ln>
                          <a:solidFill>
                            <a:schemeClr val="hlink"/>
                          </a:solidFill>
                          <a:effectLst/>
                          <a:latin typeface="Arial" pitchFamily="34" charset="0"/>
                          <a:cs typeface="Arial" pitchFamily="34" charset="0"/>
                        </a:rPr>
                        <a:t>T</a:t>
                      </a:r>
                      <a:r>
                        <a:rPr kumimoji="0" lang="en-US" sz="2800" b="0" i="1" u="none" strike="noStrike" cap="none" normalizeH="0" baseline="0">
                          <a:ln>
                            <a:noFill/>
                          </a:ln>
                          <a:solidFill>
                            <a:schemeClr val="hlink"/>
                          </a:solidFill>
                          <a:effectLst/>
                          <a:latin typeface="Arial" pitchFamily="34" charset="0"/>
                          <a:cs typeface="Arial" pitchFamily="34" charset="0"/>
                        </a:rPr>
                        <a:t>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if it follows: </a:t>
                      </a:r>
                      <a:r>
                        <a:rPr kumimoji="0" lang="en-US" sz="2800" b="0" i="0" u="none" strike="noStrike" cap="none" normalizeH="0" baseline="0">
                          <a:ln>
                            <a:noFill/>
                          </a:ln>
                          <a:solidFill>
                            <a:schemeClr val="hlink"/>
                          </a:solidFill>
                          <a:effectLst/>
                          <a:latin typeface="Avva_Shenouda" pitchFamily="34" charset="0"/>
                          <a:cs typeface="Arial" pitchFamily="34" charset="0"/>
                        </a:rPr>
                        <a:t>v.t.m.c</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pitchFamily="34" charset="0"/>
                        </a:rPr>
                        <a:t>0ai </a:t>
                      </a:r>
                      <a:r>
                        <a:rPr kumimoji="0" lang="en-US" sz="2800" b="0" i="1" u="none" strike="noStrike" cap="none" normalizeH="0" baseline="0">
                          <a:ln>
                            <a:noFill/>
                          </a:ln>
                          <a:solidFill>
                            <a:schemeClr val="hlink"/>
                          </a:solidFill>
                          <a:effectLst/>
                          <a:latin typeface="Arial" pitchFamily="34" charset="0"/>
                          <a:cs typeface="Arial" pitchFamily="34" charset="0"/>
                        </a:rPr>
                        <a:t>(Thai = this)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nl-NL" sz="2800" b="0" i="1" u="none" strike="noStrike" cap="none" normalizeH="0" baseline="0">
                          <a:ln>
                            <a:noFill/>
                          </a:ln>
                          <a:solidFill>
                            <a:schemeClr val="hlink"/>
                          </a:solidFill>
                          <a:effectLst/>
                          <a:latin typeface="Avva_Shenouda" pitchFamily="34" charset="0"/>
                          <a:cs typeface="Arial" pitchFamily="34" charset="0"/>
                        </a:rPr>
                        <a:t>acpazec0e </a:t>
                      </a:r>
                      <a:br>
                        <a:rPr kumimoji="0" lang="nl-NL" sz="2800" b="0" i="1" u="none" strike="noStrike" cap="none" normalizeH="0" baseline="0">
                          <a:ln>
                            <a:noFill/>
                          </a:ln>
                          <a:solidFill>
                            <a:schemeClr val="hlink"/>
                          </a:solidFill>
                          <a:effectLst/>
                          <a:latin typeface="Avva_Shenouda" pitchFamily="34" charset="0"/>
                          <a:cs typeface="Arial" pitchFamily="34" charset="0"/>
                        </a:rPr>
                      </a:br>
                      <a:r>
                        <a:rPr kumimoji="0" lang="nl-NL" sz="2800" b="0" i="1" u="none" strike="noStrike" cap="none" normalizeH="0" baseline="0">
                          <a:ln>
                            <a:noFill/>
                          </a:ln>
                          <a:solidFill>
                            <a:schemeClr val="hlink"/>
                          </a:solidFill>
                          <a:effectLst/>
                          <a:latin typeface="Arial" pitchFamily="34" charset="0"/>
                          <a:cs typeface="Arial" pitchFamily="34" charset="0"/>
                        </a:rPr>
                        <a:t>(As-pa-zes-te = Greet)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Fee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F f</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PH (as in </a:t>
                      </a:r>
                      <a:r>
                        <a:rPr kumimoji="0" lang="en-US" sz="2800" b="1" i="1" u="none" strike="noStrike" cap="none" normalizeH="0" baseline="0">
                          <a:ln>
                            <a:noFill/>
                          </a:ln>
                          <a:solidFill>
                            <a:schemeClr val="hlink"/>
                          </a:solidFill>
                          <a:effectLst/>
                          <a:latin typeface="Arial" pitchFamily="34" charset="0"/>
                          <a:cs typeface="Arial" pitchFamily="34" charset="0"/>
                        </a:rPr>
                        <a:t>Ph</a:t>
                      </a:r>
                      <a:r>
                        <a:rPr kumimoji="0" lang="en-US" sz="2800" b="0" i="1" u="none" strike="noStrike" cap="none" normalizeH="0" baseline="0">
                          <a:ln>
                            <a:noFill/>
                          </a:ln>
                          <a:solidFill>
                            <a:schemeClr val="hlink"/>
                          </a:solidFill>
                          <a:effectLst/>
                          <a:latin typeface="Arial" pitchFamily="34" charset="0"/>
                          <a:cs typeface="Arial" pitchFamily="34" charset="0"/>
                        </a:rPr>
                        <a:t>one)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pitchFamily="34" charset="0"/>
                        </a:rPr>
                        <a:t>feri </a:t>
                      </a:r>
                      <a:r>
                        <a:rPr kumimoji="0" lang="en-US" sz="2800" b="0" i="1" u="none" strike="noStrike" cap="none" normalizeH="0" baseline="0">
                          <a:ln>
                            <a:noFill/>
                          </a:ln>
                          <a:solidFill>
                            <a:schemeClr val="hlink"/>
                          </a:solidFill>
                          <a:effectLst/>
                          <a:latin typeface="Arial" pitchFamily="34" charset="0"/>
                          <a:cs typeface="Arial" pitchFamily="34" charset="0"/>
                        </a:rPr>
                        <a:t> (phe-ri = new)</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62D0D674-71FA-4C8B-8FCF-D14542B72B8F}"/>
              </a:ext>
            </a:extLst>
          </p:cNvPr>
          <p:cNvSpPr>
            <a:spLocks noGrp="1" noChangeArrowheads="1"/>
          </p:cNvSpPr>
          <p:nvPr>
            <p:ph type="title"/>
          </p:nvPr>
        </p:nvSpPr>
        <p:spPr>
          <a:noFill/>
        </p:spPr>
        <p:txBody>
          <a:bodyPr/>
          <a:lstStyle/>
          <a:p>
            <a:pPr eaLnBrk="1" hangingPunct="1"/>
            <a:r>
              <a:rPr lang="en-US" altLang="en-US"/>
              <a:t>Review of Lesson 8</a:t>
            </a:r>
          </a:p>
        </p:txBody>
      </p:sp>
      <p:graphicFrame>
        <p:nvGraphicFramePr>
          <p:cNvPr id="96392" name="Group 136">
            <a:extLst>
              <a:ext uri="{FF2B5EF4-FFF2-40B4-BE49-F238E27FC236}">
                <a16:creationId xmlns:a16="http://schemas.microsoft.com/office/drawing/2014/main" id="{1D63B3EF-C817-4412-A435-3A1BA18BE7B6}"/>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876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Times New Roman" pitchFamily="18" charset="0"/>
                        </a:rPr>
                        <a:t>Letter</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pitchFamily="34" charset="0"/>
                          <a:cs typeface="Arial" pitchFamily="34" charset="0"/>
                        </a:rPr>
                        <a:t>Epsi</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Y y</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PS (as in </a:t>
                      </a:r>
                      <a:r>
                        <a:rPr kumimoji="0" lang="en-US" sz="2800" b="1" i="1" u="none" strike="noStrike" cap="none" normalizeH="0" baseline="0">
                          <a:ln>
                            <a:noFill/>
                          </a:ln>
                          <a:solidFill>
                            <a:schemeClr val="hlink"/>
                          </a:solidFill>
                          <a:effectLst/>
                          <a:latin typeface="Arial" pitchFamily="34" charset="0"/>
                          <a:cs typeface="Arial" pitchFamily="34" charset="0"/>
                        </a:rPr>
                        <a:t>Ps</a:t>
                      </a:r>
                      <a:r>
                        <a:rPr kumimoji="0" lang="en-US" sz="2800" b="0" i="1" u="none" strike="noStrike" cap="none" normalizeH="0" baseline="0">
                          <a:ln>
                            <a:noFill/>
                          </a:ln>
                          <a:solidFill>
                            <a:schemeClr val="hlink"/>
                          </a:solidFill>
                          <a:effectLst/>
                          <a:latin typeface="Arial" pitchFamily="34" charset="0"/>
                          <a:cs typeface="Arial" pitchFamily="34" charset="0"/>
                        </a:rPr>
                        <a:t>almody)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yalmoc</a:t>
                      </a:r>
                      <a:r>
                        <a:rPr kumimoji="0" lang="en-US" sz="2800" b="0" i="1" u="none" strike="noStrike" cap="none" normalizeH="0" baseline="0">
                          <a:ln>
                            <a:noFill/>
                          </a:ln>
                          <a:solidFill>
                            <a:schemeClr val="hlink"/>
                          </a:solidFill>
                          <a:effectLst/>
                          <a:latin typeface="Avva_Shenouda" pitchFamily="34" charset="0"/>
                          <a:cs typeface="Arial" pitchFamily="34" charset="0"/>
                        </a:rPr>
                        <a:t> </a:t>
                      </a:r>
                      <a:br>
                        <a:rPr kumimoji="0" lang="en-US" sz="2800" b="0" i="1" u="none" strike="noStrike" cap="none" normalizeH="0" baseline="0">
                          <a:ln>
                            <a:noFill/>
                          </a:ln>
                          <a:solidFill>
                            <a:schemeClr val="hlink"/>
                          </a:solidFill>
                          <a:effectLst/>
                          <a:latin typeface="Avva_Shenouda"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(psal-mos = psalm)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4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Fai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$ 4</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 (as in </a:t>
                      </a:r>
                      <a:r>
                        <a:rPr kumimoji="0" lang="en-US" sz="2800" b="1" i="1" u="none" strike="noStrike" cap="none" normalizeH="0" baseline="0">
                          <a:ln>
                            <a:noFill/>
                          </a:ln>
                          <a:solidFill>
                            <a:schemeClr val="hlink"/>
                          </a:solidFill>
                          <a:effectLst/>
                          <a:latin typeface="Arial" pitchFamily="34" charset="0"/>
                          <a:cs typeface="Arial" pitchFamily="34" charset="0"/>
                        </a:rPr>
                        <a:t>F</a:t>
                      </a:r>
                      <a:r>
                        <a:rPr kumimoji="0" lang="en-US" sz="2800" b="0" i="1" u="none" strike="noStrike" cap="none" normalizeH="0" baseline="0">
                          <a:ln>
                            <a:noFill/>
                          </a:ln>
                          <a:solidFill>
                            <a:schemeClr val="hlink"/>
                          </a:solidFill>
                          <a:effectLst/>
                          <a:latin typeface="Arial" pitchFamily="34" charset="0"/>
                          <a:cs typeface="Arial" pitchFamily="34" charset="0"/>
                        </a:rPr>
                        <a:t>ish)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4wi</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 (foi= hair)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5</a:t>
                      </a:r>
                      <a:endParaRPr kumimoji="0" lang="en-US" sz="28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Ti or tee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(as in </a:t>
                      </a:r>
                      <a:r>
                        <a:rPr kumimoji="0" lang="en-US" sz="2800" b="1" i="1" u="none" strike="noStrike" cap="none" normalizeH="0" baseline="0">
                          <a:ln>
                            <a:noFill/>
                          </a:ln>
                          <a:solidFill>
                            <a:schemeClr val="hlink"/>
                          </a:solidFill>
                          <a:effectLst/>
                          <a:latin typeface="Arial" pitchFamily="34" charset="0"/>
                          <a:cs typeface="Arial" pitchFamily="34" charset="0"/>
                        </a:rPr>
                        <a:t>tee</a:t>
                      </a:r>
                      <a:r>
                        <a:rPr kumimoji="0" lang="en-US" sz="2800" b="0" i="1" u="none" strike="noStrike" cap="none" normalizeH="0" baseline="0">
                          <a:ln>
                            <a:noFill/>
                          </a:ln>
                          <a:solidFill>
                            <a:schemeClr val="hlink"/>
                          </a:solidFill>
                          <a:effectLst/>
                          <a:latin typeface="Arial" pitchFamily="34" charset="0"/>
                          <a:cs typeface="Arial" pitchFamily="34"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pitchFamily="34" charset="0"/>
                        </a:rPr>
                        <a:t>cw5</a:t>
                      </a:r>
                      <a:r>
                        <a:rPr kumimoji="0" lang="en-US" sz="2800" b="0" i="1" u="none" strike="noStrike" cap="none" normalizeH="0" baseline="0">
                          <a:ln>
                            <a:noFill/>
                          </a:ln>
                          <a:solidFill>
                            <a:schemeClr val="hlink"/>
                          </a:solidFill>
                          <a:effectLst/>
                          <a:latin typeface="Avva_Shenouda" pitchFamily="34" charset="0"/>
                          <a:cs typeface="Arial" pitchFamily="34" charset="0"/>
                        </a:rPr>
                        <a:t> </a:t>
                      </a:r>
                      <a:r>
                        <a:rPr kumimoji="0" lang="en-US" sz="2800" b="0" i="1" u="none" strike="noStrike" cap="none" normalizeH="0" baseline="0">
                          <a:ln>
                            <a:noFill/>
                          </a:ln>
                          <a:solidFill>
                            <a:schemeClr val="hlink"/>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(so-tee= save)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267" name="Group 123">
            <a:extLst>
              <a:ext uri="{FF2B5EF4-FFF2-40B4-BE49-F238E27FC236}">
                <a16:creationId xmlns:a16="http://schemas.microsoft.com/office/drawing/2014/main" id="{87996E8D-B5BC-4BD8-A678-C3BCF7515281}"/>
              </a:ext>
            </a:extLst>
          </p:cNvPr>
          <p:cNvGraphicFramePr>
            <a:graphicFrameLocks noGrp="1"/>
          </p:cNvGraphicFramePr>
          <p:nvPr>
            <p:ph/>
            <p:extLst>
              <p:ext uri="{D42A27DB-BD31-4B8C-83A1-F6EECF244321}">
                <p14:modId xmlns:p14="http://schemas.microsoft.com/office/powerpoint/2010/main" val="2495546077"/>
              </p:ext>
            </p:extLst>
          </p:nvPr>
        </p:nvGraphicFramePr>
        <p:xfrm>
          <a:off x="152400" y="4800600"/>
          <a:ext cx="8763000" cy="2433638"/>
        </p:xfrm>
        <a:graphic>
          <a:graphicData uri="http://schemas.openxmlformats.org/drawingml/2006/table">
            <a:tbl>
              <a:tblPr/>
              <a:tblGrid>
                <a:gridCol w="8763000">
                  <a:extLst>
                    <a:ext uri="{9D8B030D-6E8A-4147-A177-3AD203B41FA5}">
                      <a16:colId xmlns:a16="http://schemas.microsoft.com/office/drawing/2014/main" val="20000"/>
                    </a:ext>
                  </a:extLst>
                </a:gridCol>
              </a:tblGrid>
              <a:tr h="2433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The only use of this letter is the number 6; it always has a bar over it.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 bar indicates that it is a number</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8" name="Group 22">
            <a:extLst>
              <a:ext uri="{FF2B5EF4-FFF2-40B4-BE49-F238E27FC236}">
                <a16:creationId xmlns:a16="http://schemas.microsoft.com/office/drawing/2014/main" id="{528C8BA1-17EB-412B-93DC-BE51EEC6F7E7}"/>
              </a:ext>
            </a:extLst>
          </p:cNvPr>
          <p:cNvGraphicFramePr>
            <a:graphicFrameLocks/>
          </p:cNvGraphicFramePr>
          <p:nvPr>
            <p:extLst>
              <p:ext uri="{D42A27DB-BD31-4B8C-83A1-F6EECF244321}">
                <p14:modId xmlns:p14="http://schemas.microsoft.com/office/powerpoint/2010/main" val="1474859441"/>
              </p:ext>
            </p:extLst>
          </p:nvPr>
        </p:nvGraphicFramePr>
        <p:xfrm>
          <a:off x="152400" y="304800"/>
          <a:ext cx="8686800" cy="48768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95072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tblGrid>
              <a:tr h="9448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9319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pitchFamily="34" charset="0"/>
                          <a:cs typeface="Arial" pitchFamily="34" charset="0"/>
                        </a:rPr>
                        <a:t>Soo</a:t>
                      </a:r>
                      <a:r>
                        <a:rPr kumimoji="0" lang="en-US" sz="3600" b="0" i="1" u="none" strike="noStrike" cap="none" normalizeH="0" baseline="0" dirty="0">
                          <a:ln>
                            <a:noFill/>
                          </a:ln>
                          <a:solidFill>
                            <a:schemeClr val="hlink"/>
                          </a:solidFill>
                          <a:effectLst/>
                          <a:latin typeface="Arial" pitchFamily="34" charset="0"/>
                          <a:cs typeface="Arial" pitchFamily="34"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Times New Roman" pitchFamily="18" charset="0"/>
                        </a:rPr>
                        <a:t>^ 6</a:t>
                      </a:r>
                      <a:endParaRPr kumimoji="0" lang="en-US" sz="3600" b="0" i="0" u="none" strike="noStrike" cap="none" normalizeH="0" baseline="0" dirty="0">
                        <a:ln>
                          <a:noFill/>
                        </a:ln>
                        <a:solidFill>
                          <a:srgbClr val="FF0000"/>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a:ln>
                            <a:noFill/>
                          </a:ln>
                          <a:solidFill>
                            <a:schemeClr val="hlink"/>
                          </a:solidFill>
                          <a:effectLst/>
                          <a:latin typeface="Arial" pitchFamily="34" charset="0"/>
                          <a:cs typeface="Arial" pitchFamily="34" charset="0"/>
                        </a:rPr>
                        <a:t>So-</a:t>
                      </a:r>
                      <a:r>
                        <a:rPr kumimoji="0" lang="en-US" sz="3600" b="1" i="1" u="none" strike="noStrike" cap="none" normalizeH="0" baseline="0" dirty="0" err="1">
                          <a:ln>
                            <a:noFill/>
                          </a:ln>
                          <a:solidFill>
                            <a:schemeClr val="hlink"/>
                          </a:solidFill>
                          <a:effectLst/>
                          <a:latin typeface="Arial" pitchFamily="34" charset="0"/>
                          <a:cs typeface="Arial" pitchFamily="34" charset="0"/>
                        </a:rPr>
                        <a:t>oo</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rgbClr val="FF0000"/>
                          </a:solidFill>
                          <a:effectLst/>
                          <a:latin typeface="Avva_Shenouda" pitchFamily="34" charset="0"/>
                          <a:cs typeface="Arial" pitchFamily="34" charset="0"/>
                        </a:rPr>
                        <a:t>pi</a:t>
                      </a:r>
                      <a:r>
                        <a:rPr kumimoji="0" lang="en-US" sz="3600" b="0" i="1" u="none" strike="noStrike" cap="none" normalizeH="0" baseline="0" dirty="0">
                          <a:ln>
                            <a:noFill/>
                          </a:ln>
                          <a:solidFill>
                            <a:srgbClr val="FFFF00"/>
                          </a:solidFill>
                          <a:effectLst/>
                          <a:latin typeface="Avva_Shenouda" pitchFamily="34" charset="0"/>
                          <a:cs typeface="Arial" pitchFamily="34" charset="0"/>
                        </a:rPr>
                        <a:t>6</a:t>
                      </a:r>
                      <a:r>
                        <a:rPr kumimoji="0" lang="en-US" sz="3600" b="0" i="1" u="none" strike="noStrike" cap="none" normalizeH="0" baseline="0" dirty="0">
                          <a:ln>
                            <a:noFill/>
                          </a:ln>
                          <a:solidFill>
                            <a:srgbClr val="FF0000"/>
                          </a:solidFill>
                          <a:effectLst/>
                          <a:latin typeface="Avva_Shenouda" pitchFamily="34" charset="0"/>
                          <a:cs typeface="Arial" pitchFamily="34" charset="0"/>
                        </a:rPr>
                        <a:t> `</a:t>
                      </a:r>
                      <a:r>
                        <a:rPr kumimoji="0" lang="en-US" sz="3600" b="0" i="1" u="none" strike="noStrike" cap="none" normalizeH="0" baseline="0" dirty="0" err="1">
                          <a:ln>
                            <a:noFill/>
                          </a:ln>
                          <a:solidFill>
                            <a:srgbClr val="FF0000"/>
                          </a:solidFill>
                          <a:effectLst/>
                          <a:latin typeface="Avva_Shenouda" pitchFamily="34" charset="0"/>
                          <a:cs typeface="Arial" pitchFamily="34" charset="0"/>
                        </a:rPr>
                        <a:t>ntenh</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br>
                        <a:rPr kumimoji="0" lang="en-US" sz="3600" b="0" i="1" u="none" strike="noStrike" cap="none" normalizeH="0" baseline="0" dirty="0">
                          <a:ln>
                            <a:noFill/>
                          </a:ln>
                          <a:solidFill>
                            <a:schemeClr val="hlink"/>
                          </a:solidFill>
                          <a:effectLst/>
                          <a:latin typeface="Avva_Shenouda"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(Pi-So-</a:t>
                      </a:r>
                      <a:r>
                        <a:rPr kumimoji="0" lang="en-US" sz="3600" b="0" i="1" u="none" strike="noStrike" cap="none" normalizeH="0" baseline="0" dirty="0" err="1">
                          <a:ln>
                            <a:noFill/>
                          </a:ln>
                          <a:solidFill>
                            <a:schemeClr val="hlink"/>
                          </a:solidFill>
                          <a:effectLst/>
                          <a:latin typeface="Arial" pitchFamily="34" charset="0"/>
                          <a:cs typeface="Arial" pitchFamily="34" charset="0"/>
                        </a:rPr>
                        <a:t>oo</a:t>
                      </a:r>
                      <a:r>
                        <a:rPr kumimoji="0" lang="en-US" sz="3600" b="0" i="1" u="none" strike="noStrike" cap="none" normalizeH="0" baseline="0" dirty="0">
                          <a:ln>
                            <a:noFill/>
                          </a:ln>
                          <a:solidFill>
                            <a:schemeClr val="hlink"/>
                          </a:solidFill>
                          <a:effectLst/>
                          <a:latin typeface="Arial" pitchFamily="34" charset="0"/>
                          <a:cs typeface="Arial" pitchFamily="34" charset="0"/>
                        </a:rPr>
                        <a:t> en-</a:t>
                      </a:r>
                      <a:r>
                        <a:rPr kumimoji="0" lang="en-US" sz="3600" b="0" i="1" u="none" strike="noStrike" cap="none" normalizeH="0" baseline="0" dirty="0" err="1">
                          <a:ln>
                            <a:noFill/>
                          </a:ln>
                          <a:solidFill>
                            <a:schemeClr val="hlink"/>
                          </a:solidFill>
                          <a:effectLst/>
                          <a:latin typeface="Arial" pitchFamily="34" charset="0"/>
                          <a:cs typeface="Arial" pitchFamily="34" charset="0"/>
                        </a:rPr>
                        <a:t>tenh</a:t>
                      </a:r>
                      <a:r>
                        <a:rPr kumimoji="0" lang="en-US" sz="3600" b="0" i="1" u="none" strike="noStrike" cap="none" normalizeH="0" baseline="0" dirty="0">
                          <a:ln>
                            <a:noFill/>
                          </a:ln>
                          <a:solidFill>
                            <a:schemeClr val="hlink"/>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six wings)</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55676" name="Rectangle 125">
            <a:extLst>
              <a:ext uri="{FF2B5EF4-FFF2-40B4-BE49-F238E27FC236}">
                <a16:creationId xmlns:a16="http://schemas.microsoft.com/office/drawing/2014/main" id="{D4348B6A-2C8D-4CD9-A079-66EC688A1B8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55677" name="Object 2">
            <a:extLst>
              <a:ext uri="{FF2B5EF4-FFF2-40B4-BE49-F238E27FC236}">
                <a16:creationId xmlns:a16="http://schemas.microsoft.com/office/drawing/2014/main" id="{62CF3723-6FDA-4FDE-8EC8-2047A339C212}"/>
              </a:ext>
            </a:extLst>
          </p:cNvPr>
          <p:cNvGraphicFramePr>
            <a:graphicFrameLocks noChangeAspect="1"/>
          </p:cNvGraphicFramePr>
          <p:nvPr/>
        </p:nvGraphicFramePr>
        <p:xfrm>
          <a:off x="7543800" y="2438400"/>
          <a:ext cx="1062038" cy="1143000"/>
        </p:xfrm>
        <a:graphic>
          <a:graphicData uri="http://schemas.openxmlformats.org/presentationml/2006/ole">
            <mc:AlternateContent xmlns:mc="http://schemas.openxmlformats.org/markup-compatibility/2006">
              <mc:Choice xmlns:v="urn:schemas-microsoft-com:vml" Requires="v">
                <p:oleObj spid="_x0000_s155896" name="Bitmap Image" r:id="rId4" imgW="1104730" imgH="1200336" progId="Paint.Picture">
                  <p:embed/>
                </p:oleObj>
              </mc:Choice>
              <mc:Fallback>
                <p:oleObj name="Bitmap Image" r:id="rId4" imgW="1104730" imgH="1200336"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2438400"/>
                        <a:ext cx="1062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9849E7F9-C41A-4D22-A212-F4E3C3E07E23}"/>
              </a:ext>
            </a:extLst>
          </p:cNvPr>
          <p:cNvGraphicFramePr>
            <a:graphicFrameLocks/>
          </p:cNvGraphicFramePr>
          <p:nvPr>
            <p:extLst>
              <p:ext uri="{D42A27DB-BD31-4B8C-83A1-F6EECF244321}">
                <p14:modId xmlns:p14="http://schemas.microsoft.com/office/powerpoint/2010/main" val="3704693641"/>
              </p:ext>
            </p:extLst>
          </p:nvPr>
        </p:nvGraphicFramePr>
        <p:xfrm>
          <a:off x="152400" y="304800"/>
          <a:ext cx="8686800" cy="4327978"/>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47828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9446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676" marB="4567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676" marB="4567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668" marB="456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8" marB="456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8" marB="456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38284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pitchFamily="34" charset="0"/>
                          <a:cs typeface="Arial" pitchFamily="34" charset="0"/>
                        </a:rPr>
                        <a:t>Exsi</a:t>
                      </a:r>
                      <a:r>
                        <a:rPr kumimoji="0" lang="en-US" sz="3600" b="0" i="1" u="none" strike="noStrike" cap="none" normalizeH="0" baseline="0" dirty="0">
                          <a:ln>
                            <a:noFill/>
                          </a:ln>
                          <a:solidFill>
                            <a:srgbClr val="000066"/>
                          </a:solidFill>
                          <a:effectLst/>
                          <a:latin typeface="Arial" pitchFamily="34" charset="0"/>
                          <a:cs typeface="Arial" pitchFamily="34" charset="0"/>
                        </a:rPr>
                        <a:t> </a:t>
                      </a:r>
                    </a:p>
                  </a:txBody>
                  <a:tcPr marT="45681" marB="456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pitchFamily="34" charset="0"/>
                        </a:rPr>
                        <a:t>&amp; 7</a:t>
                      </a:r>
                    </a:p>
                  </a:txBody>
                  <a:tcPr marT="45681" marB="456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x (as in fi</a:t>
                      </a:r>
                      <a:r>
                        <a:rPr kumimoji="0" lang="en-US" sz="3600" b="1" i="1" u="none" strike="noStrike" cap="none" normalizeH="0" baseline="0" dirty="0">
                          <a:ln>
                            <a:noFill/>
                          </a:ln>
                          <a:solidFill>
                            <a:srgbClr val="FFFF00"/>
                          </a:solidFill>
                          <a:effectLst/>
                          <a:latin typeface="Arial" pitchFamily="34" charset="0"/>
                          <a:cs typeface="Arial" pitchFamily="34" charset="0"/>
                        </a:rPr>
                        <a:t>x</a:t>
                      </a:r>
                      <a:r>
                        <a:rPr kumimoji="0" lang="en-US" sz="3600" b="0" i="1" u="none" strike="noStrike" cap="none" normalizeH="0" baseline="0" dirty="0">
                          <a:ln>
                            <a:noFill/>
                          </a:ln>
                          <a:solidFill>
                            <a:schemeClr val="hlink"/>
                          </a:solidFill>
                          <a:effectLst/>
                          <a:latin typeface="Arial" pitchFamily="34" charset="0"/>
                          <a:cs typeface="Arial" pitchFamily="34" charset="0"/>
                        </a:rPr>
                        <a:t>)</a:t>
                      </a:r>
                    </a:p>
                  </a:txBody>
                  <a:tcPr marT="45681" marB="456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rgbClr val="FF0000"/>
                          </a:solidFill>
                          <a:effectLst/>
                          <a:latin typeface="Avva_Shenouda" pitchFamily="34" charset="0"/>
                          <a:cs typeface="Arial" pitchFamily="34" charset="0"/>
                        </a:rPr>
                        <a:t>Or0odo-</a:t>
                      </a:r>
                      <a:r>
                        <a:rPr kumimoji="0" lang="en-US" sz="3600" b="0" i="1" u="none" strike="noStrike" cap="none" normalizeH="0" baseline="0" dirty="0">
                          <a:ln>
                            <a:noFill/>
                          </a:ln>
                          <a:solidFill>
                            <a:srgbClr val="FFFF00"/>
                          </a:solidFill>
                          <a:effectLst/>
                          <a:latin typeface="Avva_Shenouda" pitchFamily="34" charset="0"/>
                          <a:cs typeface="Arial" pitchFamily="34" charset="0"/>
                        </a:rPr>
                        <a:t>7</a:t>
                      </a:r>
                      <a:r>
                        <a:rPr kumimoji="0" lang="en-US" sz="3600" b="0" i="1" u="none" strike="noStrike" cap="none" normalizeH="0" baseline="0" dirty="0">
                          <a:ln>
                            <a:noFill/>
                          </a:ln>
                          <a:solidFill>
                            <a:srgbClr val="FF0000"/>
                          </a:solidFill>
                          <a:effectLst/>
                          <a:latin typeface="Avva_Shenouda" pitchFamily="34" charset="0"/>
                          <a:cs typeface="Arial" pitchFamily="34" charset="0"/>
                        </a:rPr>
                        <a:t>wn </a:t>
                      </a:r>
                      <a:r>
                        <a:rPr kumimoji="0" lang="en-US" sz="3600" b="0" i="1" u="none" strike="noStrike" cap="none" normalizeH="0" baseline="0" dirty="0">
                          <a:ln>
                            <a:noFill/>
                          </a:ln>
                          <a:solidFill>
                            <a:srgbClr val="000066"/>
                          </a:solidFill>
                          <a:effectLst/>
                          <a:latin typeface="Arial" pitchFamily="34" charset="0"/>
                          <a:cs typeface="Arial" pitchFamily="34" charset="0"/>
                        </a:rPr>
                        <a:t> </a:t>
                      </a:r>
                      <a:br>
                        <a:rPr kumimoji="0" lang="en-US" sz="3600" b="0" i="1" u="none" strike="noStrike" cap="none" normalizeH="0" baseline="0" dirty="0">
                          <a:ln>
                            <a:noFill/>
                          </a:ln>
                          <a:solidFill>
                            <a:srgbClr val="000066"/>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t>
                      </a:r>
                      <a:r>
                        <a:rPr kumimoji="0" lang="en-US" sz="3600" b="0" i="1" u="none" strike="noStrike" cap="none" normalizeH="0" baseline="0" dirty="0" err="1">
                          <a:ln>
                            <a:noFill/>
                          </a:ln>
                          <a:solidFill>
                            <a:schemeClr val="hlink"/>
                          </a:solidFill>
                          <a:effectLst/>
                          <a:latin typeface="Arial" pitchFamily="34" charset="0"/>
                          <a:cs typeface="Arial" pitchFamily="34" charset="0"/>
                        </a:rPr>
                        <a:t>ortho-zthoxon</a:t>
                      </a:r>
                      <a:r>
                        <a:rPr kumimoji="0" lang="en-US" sz="3600" b="0" i="1" u="none" strike="noStrike" cap="none" normalizeH="0" baseline="0" dirty="0">
                          <a:ln>
                            <a:noFill/>
                          </a:ln>
                          <a:solidFill>
                            <a:schemeClr val="hlink"/>
                          </a:solidFill>
                          <a:effectLst/>
                          <a:latin typeface="Arial" pitchFamily="34" charset="0"/>
                          <a:cs typeface="Arial" pitchFamily="34" charset="0"/>
                        </a:rPr>
                        <a:t> = orthodox)</a:t>
                      </a:r>
                    </a:p>
                  </a:txBody>
                  <a:tcPr marT="45681" marB="456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71" marB="456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56694" name="Rectangle 84">
            <a:extLst>
              <a:ext uri="{FF2B5EF4-FFF2-40B4-BE49-F238E27FC236}">
                <a16:creationId xmlns:a16="http://schemas.microsoft.com/office/drawing/2014/main" id="{9B31E23D-A47D-4459-AEF5-E311CC0DAD3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56695" name="Object 3">
            <a:extLst>
              <a:ext uri="{FF2B5EF4-FFF2-40B4-BE49-F238E27FC236}">
                <a16:creationId xmlns:a16="http://schemas.microsoft.com/office/drawing/2014/main" id="{FDDB1A35-3DA1-41B2-B12C-22D0D0277B03}"/>
              </a:ext>
            </a:extLst>
          </p:cNvPr>
          <p:cNvGraphicFramePr>
            <a:graphicFrameLocks noChangeAspect="1"/>
          </p:cNvGraphicFramePr>
          <p:nvPr/>
        </p:nvGraphicFramePr>
        <p:xfrm>
          <a:off x="7626350" y="2057400"/>
          <a:ext cx="908050" cy="1447800"/>
        </p:xfrm>
        <a:graphic>
          <a:graphicData uri="http://schemas.openxmlformats.org/presentationml/2006/ole">
            <mc:AlternateContent xmlns:mc="http://schemas.openxmlformats.org/markup-compatibility/2006">
              <mc:Choice xmlns:v="urn:schemas-microsoft-com:vml" Requires="v">
                <p:oleObj spid="_x0000_s156914" name="Bitmap Image" r:id="rId3" imgW="838095" imgH="1343212" progId="Paint.Picture">
                  <p:embed/>
                </p:oleObj>
              </mc:Choice>
              <mc:Fallback>
                <p:oleObj name="Bitmap Image" r:id="rId3" imgW="838095" imgH="1343212"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6350" y="2057400"/>
                        <a:ext cx="9080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65" name="Group 173">
            <a:extLst>
              <a:ext uri="{FF2B5EF4-FFF2-40B4-BE49-F238E27FC236}">
                <a16:creationId xmlns:a16="http://schemas.microsoft.com/office/drawing/2014/main" id="{76BAA437-24F7-4CA7-8366-890A3D9C6E85}"/>
              </a:ext>
            </a:extLst>
          </p:cNvPr>
          <p:cNvGraphicFramePr>
            <a:graphicFrameLocks noGrp="1"/>
          </p:cNvGraphicFramePr>
          <p:nvPr>
            <p:ph/>
          </p:nvPr>
        </p:nvGraphicFramePr>
        <p:xfrm>
          <a:off x="228600" y="274638"/>
          <a:ext cx="8915400" cy="4699000"/>
        </p:xfrm>
        <a:graphic>
          <a:graphicData uri="http://schemas.openxmlformats.org/drawingml/2006/table">
            <a:tbl>
              <a:tblPr/>
              <a:tblGrid>
                <a:gridCol w="19050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tblGrid>
              <a:tr h="4699000">
                <a:tc>
                  <a:txBody>
                    <a:bodyPr/>
                    <a:lstStyle/>
                    <a:p>
                      <a:endParaRPr lang="en-US"/>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6" name="Group 22">
            <a:extLst>
              <a:ext uri="{FF2B5EF4-FFF2-40B4-BE49-F238E27FC236}">
                <a16:creationId xmlns:a16="http://schemas.microsoft.com/office/drawing/2014/main" id="{7459EDCE-B8CE-43E9-9AB2-63E4C9A8C693}"/>
              </a:ext>
            </a:extLst>
          </p:cNvPr>
          <p:cNvGraphicFramePr>
            <a:graphicFrameLocks/>
          </p:cNvGraphicFramePr>
          <p:nvPr>
            <p:extLst>
              <p:ext uri="{D42A27DB-BD31-4B8C-83A1-F6EECF244321}">
                <p14:modId xmlns:p14="http://schemas.microsoft.com/office/powerpoint/2010/main" val="1645921660"/>
              </p:ext>
            </p:extLst>
          </p:nvPr>
        </p:nvGraphicFramePr>
        <p:xfrm>
          <a:off x="152400" y="304800"/>
          <a:ext cx="8686800" cy="6400800"/>
        </p:xfrm>
        <a:graphic>
          <a:graphicData uri="http://schemas.openxmlformats.org/drawingml/2006/table">
            <a:tbl>
              <a:tblPr/>
              <a:tblGrid>
                <a:gridCol w="1737360">
                  <a:extLst>
                    <a:ext uri="{9D8B030D-6E8A-4147-A177-3AD203B41FA5}">
                      <a16:colId xmlns:a16="http://schemas.microsoft.com/office/drawing/2014/main" val="20000"/>
                    </a:ext>
                  </a:extLst>
                </a:gridCol>
                <a:gridCol w="1310640">
                  <a:extLst>
                    <a:ext uri="{9D8B030D-6E8A-4147-A177-3AD203B41FA5}">
                      <a16:colId xmlns:a16="http://schemas.microsoft.com/office/drawing/2014/main" val="20001"/>
                    </a:ext>
                  </a:extLst>
                </a:gridCol>
                <a:gridCol w="216408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4559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Epsilon</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Times New Roman" pitchFamily="18" charset="0"/>
                        </a:rPr>
                        <a:t>V </a:t>
                      </a:r>
                      <a:r>
                        <a:rPr kumimoji="0" lang="en-US" sz="3600" b="0" i="0" u="none" strike="noStrike" cap="none" normalizeH="0" baseline="0" dirty="0" err="1">
                          <a:ln>
                            <a:noFill/>
                          </a:ln>
                          <a:solidFill>
                            <a:srgbClr val="FF0000"/>
                          </a:solidFill>
                          <a:effectLst/>
                          <a:latin typeface="Avva_Shenouda" pitchFamily="34" charset="0"/>
                          <a:cs typeface="Times New Roman" pitchFamily="18" charset="0"/>
                        </a:rPr>
                        <a:t>v</a:t>
                      </a:r>
                      <a:r>
                        <a:rPr kumimoji="0" lang="en-US" sz="3600" b="0" i="0" u="none" strike="noStrike" cap="none" normalizeH="0" baseline="0" dirty="0">
                          <a:ln>
                            <a:noFill/>
                          </a:ln>
                          <a:solidFill>
                            <a:schemeClr val="hlink"/>
                          </a:solidFill>
                          <a:effectLst/>
                          <a:latin typeface="Avva_Shenouda" pitchFamily="34"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pitchFamily="34" charset="0"/>
                          <a:cs typeface="Arial" pitchFamily="34" charset="0"/>
                        </a:rPr>
                        <a:t>V (as in na</a:t>
                      </a:r>
                      <a:r>
                        <a:rPr kumimoji="0" lang="en-US" sz="3200" b="1" i="1" u="none" strike="noStrike" cap="none" normalizeH="0" baseline="0" dirty="0">
                          <a:ln>
                            <a:noFill/>
                          </a:ln>
                          <a:solidFill>
                            <a:srgbClr val="FFFF00"/>
                          </a:solidFill>
                          <a:effectLst/>
                          <a:latin typeface="Arial" pitchFamily="34" charset="0"/>
                          <a:cs typeface="Arial" pitchFamily="34" charset="0"/>
                        </a:rPr>
                        <a:t>v</a:t>
                      </a:r>
                      <a:r>
                        <a:rPr kumimoji="0" lang="en-US" sz="3200" b="0" i="1" u="none" strike="noStrike" cap="none" normalizeH="0" baseline="0" dirty="0">
                          <a:ln>
                            <a:noFill/>
                          </a:ln>
                          <a:solidFill>
                            <a:schemeClr val="hlink"/>
                          </a:solidFill>
                          <a:effectLst/>
                          <a:latin typeface="Arial" pitchFamily="34" charset="0"/>
                          <a:cs typeface="Arial" pitchFamily="34" charset="0"/>
                        </a:rPr>
                        <a:t>e)</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0"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0"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pitchFamily="34" charset="0"/>
                          <a:cs typeface="Arial" pitchFamily="34" charset="0"/>
                        </a:rPr>
                        <a:t>Long closed 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pitchFamily="34" charset="0"/>
                          <a:cs typeface="Arial" pitchFamily="34" charset="0"/>
                        </a:rPr>
                        <a:t>(as in br</a:t>
                      </a:r>
                      <a:r>
                        <a:rPr kumimoji="0" lang="en-US" sz="3200" b="1" i="1" u="none" strike="noStrike" cap="none" normalizeH="0" baseline="0" dirty="0">
                          <a:ln>
                            <a:noFill/>
                          </a:ln>
                          <a:solidFill>
                            <a:srgbClr val="FFFF00"/>
                          </a:solidFill>
                          <a:effectLst/>
                          <a:latin typeface="Arial" pitchFamily="34" charset="0"/>
                          <a:cs typeface="Arial" pitchFamily="34" charset="0"/>
                        </a:rPr>
                        <a:t>oo</a:t>
                      </a:r>
                      <a:r>
                        <a:rPr kumimoji="0" lang="en-US" sz="3200" b="0" i="1" u="none" strike="noStrike" cap="none" normalizeH="0" baseline="0" dirty="0">
                          <a:ln>
                            <a:noFill/>
                          </a:ln>
                          <a:solidFill>
                            <a:schemeClr val="hlink"/>
                          </a:solidFill>
                          <a:effectLst/>
                          <a:latin typeface="Arial" pitchFamily="34" charset="0"/>
                          <a:cs typeface="Arial" pitchFamily="34" charset="0"/>
                        </a:rPr>
                        <a:t>m)  </a:t>
                      </a:r>
                      <a:br>
                        <a:rPr kumimoji="0" lang="en-US" sz="3200" b="0" i="1" u="none" strike="noStrike" cap="none" normalizeH="0" baseline="0" dirty="0">
                          <a:ln>
                            <a:noFill/>
                          </a:ln>
                          <a:solidFill>
                            <a:schemeClr val="hlink"/>
                          </a:solidFill>
                          <a:effectLst/>
                          <a:latin typeface="Arial" pitchFamily="34" charset="0"/>
                          <a:cs typeface="Arial" pitchFamily="34" charset="0"/>
                        </a:rPr>
                      </a:br>
                      <a:endParaRPr kumimoji="0" lang="en-US" sz="3200" b="0"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pitchFamily="34" charset="0"/>
                          <a:cs typeface="Arial" pitchFamily="34" charset="0"/>
                        </a:rPr>
                        <a:t>E (as in h</a:t>
                      </a:r>
                      <a:r>
                        <a:rPr kumimoji="0" lang="en-US" sz="3200" b="1" i="1" u="none" strike="noStrike" cap="none" normalizeH="0" baseline="0" dirty="0">
                          <a:ln>
                            <a:noFill/>
                          </a:ln>
                          <a:solidFill>
                            <a:srgbClr val="FFFF00"/>
                          </a:solidFill>
                          <a:effectLst/>
                          <a:latin typeface="Arial" pitchFamily="34" charset="0"/>
                          <a:cs typeface="Arial" pitchFamily="34" charset="0"/>
                        </a:rPr>
                        <a:t>e</a:t>
                      </a:r>
                      <a:r>
                        <a:rPr kumimoji="0" lang="en-US" sz="3200" b="0" i="1" u="none" strike="noStrike" cap="none" normalizeH="0" baseline="0" dirty="0">
                          <a:ln>
                            <a:noFill/>
                          </a:ln>
                          <a:solidFill>
                            <a:schemeClr val="hlink"/>
                          </a:solidFill>
                          <a:effectLst/>
                          <a:latin typeface="Arial" pitchFamily="34" charset="0"/>
                          <a:cs typeface="Arial" pitchFamily="34" charset="0"/>
                        </a:rPr>
                        <a:t>ro)</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2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err="1">
                          <a:ln>
                            <a:noFill/>
                          </a:ln>
                          <a:solidFill>
                            <a:srgbClr val="FF0000"/>
                          </a:solidFill>
                          <a:effectLst/>
                          <a:latin typeface="Avva_Shenouda" pitchFamily="34" charset="0"/>
                          <a:cs typeface="Arial" pitchFamily="34" charset="0"/>
                        </a:rPr>
                        <a:t>cta</a:t>
                      </a:r>
                      <a:r>
                        <a:rPr kumimoji="0" lang="en-US" sz="3200" b="0" i="1" u="none" strike="noStrike" cap="none" normalizeH="0" baseline="0" dirty="0" err="1">
                          <a:ln>
                            <a:noFill/>
                          </a:ln>
                          <a:solidFill>
                            <a:srgbClr val="FFFF00"/>
                          </a:solidFill>
                          <a:effectLst/>
                          <a:latin typeface="Avva_Shenouda" pitchFamily="34" charset="0"/>
                          <a:cs typeface="Arial" pitchFamily="34" charset="0"/>
                        </a:rPr>
                        <a:t>v</a:t>
                      </a:r>
                      <a:r>
                        <a:rPr kumimoji="0" lang="en-US" sz="3200" b="0" i="1" u="none" strike="noStrike" cap="none" normalizeH="0" baseline="0" dirty="0" err="1">
                          <a:ln>
                            <a:noFill/>
                          </a:ln>
                          <a:solidFill>
                            <a:srgbClr val="FF0000"/>
                          </a:solidFill>
                          <a:effectLst/>
                          <a:latin typeface="Avva_Shenouda" pitchFamily="34" charset="0"/>
                          <a:cs typeface="Arial" pitchFamily="34" charset="0"/>
                        </a:rPr>
                        <a:t>roc</a:t>
                      </a:r>
                      <a:r>
                        <a:rPr kumimoji="0" lang="en-US" sz="3200" b="0" i="1" u="none" strike="noStrike" cap="none" normalizeH="0" baseline="0" dirty="0">
                          <a:ln>
                            <a:noFill/>
                          </a:ln>
                          <a:solidFill>
                            <a:schemeClr val="hlink"/>
                          </a:solidFill>
                          <a:effectLst/>
                          <a:latin typeface="Avva_Shenouda" pitchFamily="34" charset="0"/>
                          <a:cs typeface="Arial" pitchFamily="34" charset="0"/>
                        </a:rPr>
                        <a:t> </a:t>
                      </a:r>
                      <a:br>
                        <a:rPr kumimoji="0" lang="en-US" sz="3200" b="0" i="1" u="none" strike="noStrike" cap="none" normalizeH="0" baseline="0" dirty="0">
                          <a:ln>
                            <a:noFill/>
                          </a:ln>
                          <a:solidFill>
                            <a:schemeClr val="hlink"/>
                          </a:solidFill>
                          <a:effectLst/>
                          <a:latin typeface="Avva_Shenouda" pitchFamily="34" charset="0"/>
                          <a:cs typeface="Arial" pitchFamily="34" charset="0"/>
                        </a:rPr>
                      </a:br>
                      <a:r>
                        <a:rPr kumimoji="0" lang="en-US" sz="3200" b="0" i="1" u="none" strike="noStrike" cap="none" normalizeH="0" baseline="0" dirty="0">
                          <a:ln>
                            <a:noFill/>
                          </a:ln>
                          <a:solidFill>
                            <a:schemeClr val="hlink"/>
                          </a:solidFill>
                          <a:effectLst/>
                          <a:latin typeface="Arial" pitchFamily="34" charset="0"/>
                          <a:cs typeface="Arial" pitchFamily="34" charset="0"/>
                        </a:rPr>
                        <a:t>(</a:t>
                      </a:r>
                      <a:r>
                        <a:rPr kumimoji="0" lang="en-US" sz="3200" b="0" i="1" u="none" strike="noStrike" cap="none" normalizeH="0" baseline="0" dirty="0" err="1">
                          <a:ln>
                            <a:noFill/>
                          </a:ln>
                          <a:solidFill>
                            <a:schemeClr val="hlink"/>
                          </a:solidFill>
                          <a:effectLst/>
                          <a:latin typeface="Arial" pitchFamily="34" charset="0"/>
                          <a:cs typeface="Arial" pitchFamily="34" charset="0"/>
                        </a:rPr>
                        <a:t>stav-ros</a:t>
                      </a:r>
                      <a:r>
                        <a:rPr kumimoji="0" lang="en-US" sz="3200" b="0" i="1" u="none" strike="noStrike" cap="none" normalizeH="0" baseline="0" dirty="0">
                          <a:ln>
                            <a:noFill/>
                          </a:ln>
                          <a:solidFill>
                            <a:schemeClr val="hlink"/>
                          </a:solidFill>
                          <a:effectLst/>
                          <a:latin typeface="Arial" pitchFamily="34" charset="0"/>
                          <a:cs typeface="Arial" pitchFamily="34" charset="0"/>
                        </a:rPr>
                        <a:t> = cross)</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r>
                        <a:rPr kumimoji="0" lang="en-US" sz="3200" b="0" i="1" u="none" strike="noStrike" cap="none" normalizeH="0" baseline="0" dirty="0" err="1">
                          <a:ln>
                            <a:noFill/>
                          </a:ln>
                          <a:solidFill>
                            <a:srgbClr val="FF0000"/>
                          </a:solidFill>
                          <a:effectLst/>
                          <a:latin typeface="Avva_Shenouda" pitchFamily="34" charset="0"/>
                          <a:cs typeface="Arial" pitchFamily="34" charset="0"/>
                        </a:rPr>
                        <a:t>Iwanno</a:t>
                      </a:r>
                      <a:r>
                        <a:rPr kumimoji="0" lang="en-US" sz="3200" b="0" i="1" u="none" strike="noStrike" cap="none" normalizeH="0" baseline="0" dirty="0" err="1">
                          <a:ln>
                            <a:noFill/>
                          </a:ln>
                          <a:solidFill>
                            <a:srgbClr val="FFFF00"/>
                          </a:solidFill>
                          <a:effectLst/>
                          <a:latin typeface="Avva_Shenouda" pitchFamily="34" charset="0"/>
                          <a:cs typeface="Arial" pitchFamily="34" charset="0"/>
                        </a:rPr>
                        <a:t>v</a:t>
                      </a:r>
                      <a:r>
                        <a:rPr kumimoji="0" lang="en-US" sz="3200" b="0" i="1" u="none" strike="noStrike" cap="none" normalizeH="0" baseline="0" dirty="0">
                          <a:ln>
                            <a:noFill/>
                          </a:ln>
                          <a:solidFill>
                            <a:schemeClr val="hlink"/>
                          </a:solidFill>
                          <a:effectLst/>
                          <a:latin typeface="Avva_Shenouda" pitchFamily="34" charset="0"/>
                          <a:cs typeface="Arial" pitchFamily="34" charset="0"/>
                        </a:rPr>
                        <a:t> </a:t>
                      </a:r>
                      <a:br>
                        <a:rPr kumimoji="0" lang="en-US" sz="3200" b="0" i="1" u="none" strike="noStrike" cap="none" normalizeH="0" baseline="0" dirty="0">
                          <a:ln>
                            <a:noFill/>
                          </a:ln>
                          <a:solidFill>
                            <a:schemeClr val="hlink"/>
                          </a:solidFill>
                          <a:effectLst/>
                          <a:latin typeface="Avva_Shenouda" pitchFamily="34" charset="0"/>
                          <a:cs typeface="Arial" pitchFamily="34" charset="0"/>
                        </a:rPr>
                      </a:br>
                      <a:r>
                        <a:rPr kumimoji="0" lang="en-US" sz="3200" b="0" i="1" u="none" strike="noStrike" cap="none" normalizeH="0" baseline="0" dirty="0">
                          <a:ln>
                            <a:noFill/>
                          </a:ln>
                          <a:solidFill>
                            <a:schemeClr val="hlink"/>
                          </a:solidFill>
                          <a:effectLst/>
                          <a:latin typeface="Arial" pitchFamily="34" charset="0"/>
                          <a:cs typeface="Arial" pitchFamily="34" charset="0"/>
                        </a:rPr>
                        <a:t>(you-an-no = John)</a:t>
                      </a:r>
                      <a:br>
                        <a:rPr kumimoji="0" lang="en-US" sz="3200" b="0" i="1" u="none" strike="noStrike" cap="none" normalizeH="0" baseline="0" dirty="0">
                          <a:ln>
                            <a:noFill/>
                          </a:ln>
                          <a:solidFill>
                            <a:schemeClr val="hlink"/>
                          </a:solidFill>
                          <a:effectLst/>
                          <a:latin typeface="Arial" pitchFamily="34" charset="0"/>
                          <a:cs typeface="Arial" pitchFamily="34" charset="0"/>
                        </a:rPr>
                      </a:br>
                      <a:r>
                        <a:rPr kumimoji="0" lang="en-US" sz="3200" b="0" i="1" u="none" strike="noStrike" cap="none" normalizeH="0" baseline="0" dirty="0" err="1">
                          <a:ln>
                            <a:noFill/>
                          </a:ln>
                          <a:solidFill>
                            <a:srgbClr val="FF0000"/>
                          </a:solidFill>
                          <a:effectLst/>
                          <a:latin typeface="Avva_Shenouda" pitchFamily="34" charset="0"/>
                          <a:cs typeface="Arial" pitchFamily="34" charset="0"/>
                        </a:rPr>
                        <a:t>K</a:t>
                      </a:r>
                      <a:r>
                        <a:rPr kumimoji="0" lang="en-US" sz="3200" b="0" i="1" u="none" strike="noStrike" cap="none" normalizeH="0" baseline="0" dirty="0" err="1">
                          <a:ln>
                            <a:noFill/>
                          </a:ln>
                          <a:solidFill>
                            <a:srgbClr val="FFFF00"/>
                          </a:solidFill>
                          <a:effectLst/>
                          <a:latin typeface="Avva_Shenouda" pitchFamily="34" charset="0"/>
                          <a:cs typeface="Arial" pitchFamily="34" charset="0"/>
                        </a:rPr>
                        <a:t>v</a:t>
                      </a:r>
                      <a:r>
                        <a:rPr kumimoji="0" lang="en-US" sz="3200" b="0" i="1" u="none" strike="noStrike" cap="none" normalizeH="0" baseline="0" dirty="0" err="1">
                          <a:ln>
                            <a:noFill/>
                          </a:ln>
                          <a:solidFill>
                            <a:srgbClr val="FF0000"/>
                          </a:solidFill>
                          <a:effectLst/>
                          <a:latin typeface="Avva_Shenouda" pitchFamily="34" charset="0"/>
                          <a:cs typeface="Arial" pitchFamily="34" charset="0"/>
                        </a:rPr>
                        <a:t>rie</a:t>
                      </a:r>
                      <a:r>
                        <a:rPr kumimoji="0" lang="en-US" sz="3200" b="0" i="1" u="none" strike="noStrike" cap="none" normalizeH="0" baseline="0" dirty="0">
                          <a:ln>
                            <a:noFill/>
                          </a:ln>
                          <a:solidFill>
                            <a:schemeClr val="hlink"/>
                          </a:solidFill>
                          <a:effectLst/>
                          <a:latin typeface="Avva_Shenouda"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pitchFamily="34" charset="0"/>
                          <a:cs typeface="Arial" pitchFamily="34" charset="0"/>
                        </a:rPr>
                        <a:t>(</a:t>
                      </a:r>
                      <a:r>
                        <a:rPr kumimoji="0" lang="en-US" sz="3200" b="0" i="1" u="none" strike="noStrike" cap="none" normalizeH="0" baseline="0" dirty="0" err="1">
                          <a:ln>
                            <a:noFill/>
                          </a:ln>
                          <a:solidFill>
                            <a:schemeClr val="hlink"/>
                          </a:solidFill>
                          <a:effectLst/>
                          <a:latin typeface="Arial" pitchFamily="34" charset="0"/>
                          <a:cs typeface="Arial" pitchFamily="34" charset="0"/>
                        </a:rPr>
                        <a:t>Ke-riee</a:t>
                      </a:r>
                      <a:r>
                        <a:rPr kumimoji="0" lang="en-US" sz="3200" b="0" i="1" u="none" strike="noStrike" cap="none" normalizeH="0" baseline="0" dirty="0">
                          <a:ln>
                            <a:noFill/>
                          </a:ln>
                          <a:solidFill>
                            <a:schemeClr val="hlink"/>
                          </a:solidFill>
                          <a:effectLst/>
                          <a:latin typeface="Arial" pitchFamily="34" charset="0"/>
                          <a:cs typeface="Arial" pitchFamily="34" charset="0"/>
                        </a:rPr>
                        <a:t> = Lord)</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2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57730" name="Rectangle 175">
            <a:extLst>
              <a:ext uri="{FF2B5EF4-FFF2-40B4-BE49-F238E27FC236}">
                <a16:creationId xmlns:a16="http://schemas.microsoft.com/office/drawing/2014/main" id="{54A71337-C2EB-4390-84F8-D57EAFCB80A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57731" name="Object 2">
            <a:extLst>
              <a:ext uri="{FF2B5EF4-FFF2-40B4-BE49-F238E27FC236}">
                <a16:creationId xmlns:a16="http://schemas.microsoft.com/office/drawing/2014/main" id="{6D221FBC-E65F-4F15-A3B2-C532905CDD6A}"/>
              </a:ext>
            </a:extLst>
          </p:cNvPr>
          <p:cNvGraphicFramePr>
            <a:graphicFrameLocks noChangeAspect="1"/>
          </p:cNvGraphicFramePr>
          <p:nvPr/>
        </p:nvGraphicFramePr>
        <p:xfrm>
          <a:off x="7391400" y="3276600"/>
          <a:ext cx="1130300" cy="1066800"/>
        </p:xfrm>
        <a:graphic>
          <a:graphicData uri="http://schemas.openxmlformats.org/presentationml/2006/ole">
            <mc:AlternateContent xmlns:mc="http://schemas.openxmlformats.org/markup-compatibility/2006">
              <mc:Choice xmlns:v="urn:schemas-microsoft-com:vml" Requires="v">
                <p:oleObj spid="_x0000_s157951" name="Bitmap Image" r:id="rId3" imgW="1238255" imgH="1161942" progId="Paint.Picture">
                  <p:embed/>
                </p:oleObj>
              </mc:Choice>
              <mc:Fallback>
                <p:oleObj name="Bitmap Image" r:id="rId3" imgW="1238255" imgH="1161942"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276600"/>
                        <a:ext cx="1130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302" name="Group 22">
            <a:extLst>
              <a:ext uri="{FF2B5EF4-FFF2-40B4-BE49-F238E27FC236}">
                <a16:creationId xmlns:a16="http://schemas.microsoft.com/office/drawing/2014/main" id="{F89229FF-4938-481C-B5D6-D8B2C3CC5704}"/>
              </a:ext>
            </a:extLst>
          </p:cNvPr>
          <p:cNvGraphicFramePr>
            <a:graphicFrameLocks noGrp="1"/>
          </p:cNvGraphicFramePr>
          <p:nvPr>
            <p:ph/>
          </p:nvPr>
        </p:nvGraphicFramePr>
        <p:xfrm>
          <a:off x="228600" y="609600"/>
          <a:ext cx="8915400" cy="5135563"/>
        </p:xfrm>
        <a:graphic>
          <a:graphicData uri="http://schemas.openxmlformats.org/drawingml/2006/table">
            <a:tbl>
              <a:tblPr/>
              <a:tblGrid>
                <a:gridCol w="60198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tblGrid>
              <a:tr h="5135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a:ln>
                            <a:noFill/>
                          </a:ln>
                          <a:solidFill>
                            <a:schemeClr val="hlink"/>
                          </a:solidFill>
                          <a:effectLst/>
                          <a:latin typeface="Arial" pitchFamily="34" charset="0"/>
                          <a:cs typeface="Arial" pitchFamily="34" charset="0"/>
                        </a:rPr>
                        <a:t>If </a:t>
                      </a:r>
                      <a:r>
                        <a:rPr kumimoji="0" lang="en-US" sz="3600" b="1" i="1" u="none" strike="noStrike" cap="none" normalizeH="0" baseline="0" dirty="0">
                          <a:ln>
                            <a:noFill/>
                          </a:ln>
                          <a:solidFill>
                            <a:schemeClr val="hlink"/>
                          </a:solidFill>
                          <a:effectLst/>
                          <a:latin typeface="Avva_Shenouda" pitchFamily="34" charset="0"/>
                          <a:cs typeface="Arial" pitchFamily="34" charset="0"/>
                        </a:rPr>
                        <a:t>v</a:t>
                      </a:r>
                      <a:r>
                        <a:rPr kumimoji="0" lang="en-US" sz="3600" b="1" i="1" u="none" strike="noStrike" cap="none" normalizeH="0" baseline="0" dirty="0">
                          <a:ln>
                            <a:noFill/>
                          </a:ln>
                          <a:solidFill>
                            <a:schemeClr val="hlink"/>
                          </a:solidFill>
                          <a:effectLst/>
                          <a:latin typeface="Arial" pitchFamily="34" charset="0"/>
                          <a:cs typeface="Arial" pitchFamily="34" charset="0"/>
                        </a:rPr>
                        <a:t> follows </a:t>
                      </a:r>
                      <a:r>
                        <a:rPr kumimoji="0" lang="en-US" sz="3600" b="1" i="1" u="none" strike="noStrike" cap="none" normalizeH="0" baseline="0" dirty="0">
                          <a:ln>
                            <a:noFill/>
                          </a:ln>
                          <a:solidFill>
                            <a:schemeClr val="hlink"/>
                          </a:solidFill>
                          <a:effectLst/>
                          <a:latin typeface="Avva_Shenouda" pitchFamily="34" charset="0"/>
                          <a:cs typeface="Arial" pitchFamily="34" charset="0"/>
                        </a:rPr>
                        <a:t>a</a:t>
                      </a:r>
                      <a:r>
                        <a:rPr kumimoji="0" lang="en-US" sz="3600" b="1" i="1" u="none" strike="noStrike" cap="none" normalizeH="0" baseline="0" dirty="0">
                          <a:ln>
                            <a:noFill/>
                          </a:ln>
                          <a:solidFill>
                            <a:schemeClr val="hlink"/>
                          </a:solidFill>
                          <a:effectLst/>
                          <a:latin typeface="Arial" pitchFamily="34" charset="0"/>
                          <a:cs typeface="Arial" pitchFamily="34" charset="0"/>
                        </a:rPr>
                        <a:t> or </a:t>
                      </a:r>
                      <a:r>
                        <a:rPr kumimoji="0" lang="en-US" sz="3600" b="1" i="1" u="none" strike="noStrike" cap="none" normalizeH="0" baseline="0" dirty="0">
                          <a:ln>
                            <a:noFill/>
                          </a:ln>
                          <a:solidFill>
                            <a:schemeClr val="hlink"/>
                          </a:solidFill>
                          <a:effectLst/>
                          <a:latin typeface="Avva_Shenouda" pitchFamily="34" charset="0"/>
                          <a:cs typeface="Arial" pitchFamily="34" charset="0"/>
                        </a:rPr>
                        <a:t>e</a:t>
                      </a:r>
                      <a:r>
                        <a:rPr kumimoji="0" lang="en-US" sz="3600" b="1" i="1" u="none" strike="noStrike" cap="none" normalizeH="0" baseline="0" dirty="0">
                          <a:ln>
                            <a:noFill/>
                          </a:ln>
                          <a:solidFill>
                            <a:schemeClr val="hlink"/>
                          </a:solidFill>
                          <a:effectLst/>
                          <a:latin typeface="Arial" pitchFamily="34" charset="0"/>
                          <a:cs typeface="Arial" pitchFamily="34" charset="0"/>
                        </a:rPr>
                        <a:t> it is pronounced V: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a:ln>
                            <a:noFill/>
                          </a:ln>
                          <a:solidFill>
                            <a:schemeClr val="hlink"/>
                          </a:solidFill>
                          <a:effectLst/>
                          <a:latin typeface="Arial" pitchFamily="34" charset="0"/>
                          <a:cs typeface="Arial" pitchFamily="34" charset="0"/>
                        </a:rPr>
                        <a:t>If </a:t>
                      </a:r>
                      <a:r>
                        <a:rPr kumimoji="0" lang="en-US" sz="3600" b="1" i="1" u="none" strike="noStrike" cap="none" normalizeH="0" baseline="0" dirty="0">
                          <a:ln>
                            <a:noFill/>
                          </a:ln>
                          <a:solidFill>
                            <a:schemeClr val="hlink"/>
                          </a:solidFill>
                          <a:effectLst/>
                          <a:latin typeface="Avva_Shenouda" pitchFamily="34" charset="0"/>
                          <a:cs typeface="Arial" pitchFamily="34" charset="0"/>
                        </a:rPr>
                        <a:t>v</a:t>
                      </a:r>
                      <a:r>
                        <a:rPr kumimoji="0" lang="en-US" sz="3600" b="1" i="1" u="none" strike="noStrike" cap="none" normalizeH="0" baseline="0" dirty="0">
                          <a:ln>
                            <a:noFill/>
                          </a:ln>
                          <a:solidFill>
                            <a:schemeClr val="hlink"/>
                          </a:solidFill>
                          <a:effectLst/>
                          <a:latin typeface="Arial" pitchFamily="34" charset="0"/>
                          <a:cs typeface="Arial" pitchFamily="34" charset="0"/>
                        </a:rPr>
                        <a:t> follows </a:t>
                      </a:r>
                      <a:r>
                        <a:rPr kumimoji="0" lang="en-US" sz="3600" b="1" i="1" u="none" strike="noStrike" cap="none" normalizeH="0" baseline="0" dirty="0">
                          <a:ln>
                            <a:noFill/>
                          </a:ln>
                          <a:solidFill>
                            <a:schemeClr val="hlink"/>
                          </a:solidFill>
                          <a:effectLst/>
                          <a:latin typeface="Avva_Shenouda" pitchFamily="34" charset="0"/>
                          <a:cs typeface="Arial" pitchFamily="34" charset="0"/>
                        </a:rPr>
                        <a:t>o</a:t>
                      </a:r>
                      <a:r>
                        <a:rPr kumimoji="0" lang="en-US" sz="3600" b="1" i="1" u="none" strike="noStrike" cap="none" normalizeH="0" baseline="0" dirty="0">
                          <a:ln>
                            <a:noFill/>
                          </a:ln>
                          <a:solidFill>
                            <a:schemeClr val="hlink"/>
                          </a:solidFill>
                          <a:effectLst/>
                          <a:latin typeface="Arial" pitchFamily="34" charset="0"/>
                          <a:cs typeface="Arial" pitchFamily="34" charset="0"/>
                        </a:rPr>
                        <a:t> it is pronounced O: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a:ln>
                            <a:noFill/>
                          </a:ln>
                          <a:solidFill>
                            <a:schemeClr val="hlink"/>
                          </a:solidFill>
                          <a:effectLst/>
                          <a:latin typeface="Arial" pitchFamily="34" charset="0"/>
                          <a:cs typeface="Arial" pitchFamily="34" charset="0"/>
                        </a:rPr>
                        <a:t>Otherwise </a:t>
                      </a:r>
                      <a:r>
                        <a:rPr kumimoji="0" lang="en-US" sz="3600" b="1" i="1" u="none" strike="noStrike" cap="none" normalizeH="0" baseline="0" dirty="0">
                          <a:ln>
                            <a:noFill/>
                          </a:ln>
                          <a:solidFill>
                            <a:schemeClr val="hlink"/>
                          </a:solidFill>
                          <a:effectLst/>
                          <a:latin typeface="Avva_Shenouda" pitchFamily="34" charset="0"/>
                          <a:cs typeface="Arial" pitchFamily="34" charset="0"/>
                        </a:rPr>
                        <a:t>v</a:t>
                      </a:r>
                      <a:r>
                        <a:rPr kumimoji="0" lang="en-US" sz="3600" b="1" i="1" u="none" strike="noStrike" cap="none" normalizeH="0" baseline="0" dirty="0">
                          <a:ln>
                            <a:noFill/>
                          </a:ln>
                          <a:solidFill>
                            <a:schemeClr val="hlink"/>
                          </a:solidFill>
                          <a:effectLst/>
                          <a:latin typeface="Arial" pitchFamily="34" charset="0"/>
                          <a:cs typeface="Arial" pitchFamily="34" charset="0"/>
                        </a:rPr>
                        <a:t> is pronounced E:</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a:ln>
                            <a:noFill/>
                          </a:ln>
                          <a:solidFill>
                            <a:srgbClr val="FF0000"/>
                          </a:solidFill>
                          <a:effectLst/>
                          <a:latin typeface="Avva_Shenouda" pitchFamily="34" charset="0"/>
                          <a:cs typeface="Arial" pitchFamily="34" charset="0"/>
                        </a:rPr>
                        <a:t>av</a:t>
                      </a:r>
                      <a:r>
                        <a:rPr kumimoji="0" lang="en-US" sz="3600" b="0" i="0" u="none" strike="noStrike" cap="none" normalizeH="0" baseline="0">
                          <a:ln>
                            <a:noFill/>
                          </a:ln>
                          <a:solidFill>
                            <a:srgbClr val="FF0000"/>
                          </a:solidFill>
                          <a:effectLst/>
                          <a:latin typeface="Arial" pitchFamily="34" charset="0"/>
                          <a:cs typeface="Arial" pitchFamily="34" charset="0"/>
                        </a:rPr>
                        <a:t> = av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a:ln>
                            <a:noFill/>
                          </a:ln>
                          <a:solidFill>
                            <a:srgbClr val="FF0000"/>
                          </a:solidFill>
                          <a:effectLst/>
                          <a:latin typeface="Arial" pitchFamily="34" charset="0"/>
                          <a:cs typeface="Arial" pitchFamily="34" charset="0"/>
                        </a:rPr>
                        <a:t> </a:t>
                      </a:r>
                      <a:r>
                        <a:rPr kumimoji="0" lang="en-US" sz="3600" b="0" i="0" u="none" strike="noStrike" cap="none" normalizeH="0" baseline="0">
                          <a:ln>
                            <a:noFill/>
                          </a:ln>
                          <a:solidFill>
                            <a:srgbClr val="FF0000"/>
                          </a:solidFill>
                          <a:effectLst/>
                          <a:latin typeface="Avva_Shenouda" pitchFamily="34" charset="0"/>
                          <a:cs typeface="Arial" pitchFamily="34" charset="0"/>
                        </a:rPr>
                        <a:t>ev</a:t>
                      </a:r>
                      <a:r>
                        <a:rPr kumimoji="0" lang="en-US" sz="3600" b="0" i="0" u="none" strike="noStrike" cap="none" normalizeH="0" baseline="0">
                          <a:ln>
                            <a:noFill/>
                          </a:ln>
                          <a:solidFill>
                            <a:srgbClr val="FF0000"/>
                          </a:solidFill>
                          <a:effectLst/>
                          <a:latin typeface="Arial" pitchFamily="34" charset="0"/>
                          <a:cs typeface="Arial" pitchFamily="34" charset="0"/>
                        </a:rPr>
                        <a:t>= ev</a:t>
                      </a:r>
                      <a:r>
                        <a:rPr kumimoji="0" lang="en-US" sz="3600" b="0" i="0" u="none" strike="noStrike" cap="none" normalizeH="0" baseline="0">
                          <a:ln>
                            <a:noFill/>
                          </a:ln>
                          <a:solidFill>
                            <a:srgbClr val="FF0000"/>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rgbClr val="FF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rgbClr val="FF0000"/>
                        </a:solidFill>
                        <a:effectLst/>
                        <a:latin typeface="Avva_Shenoud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a:ln>
                            <a:noFill/>
                          </a:ln>
                          <a:solidFill>
                            <a:srgbClr val="FF0000"/>
                          </a:solidFill>
                          <a:effectLst/>
                          <a:latin typeface="Avva_Shenouda" pitchFamily="34" charset="0"/>
                          <a:cs typeface="Arial" pitchFamily="34" charset="0"/>
                        </a:rPr>
                        <a:t>ov</a:t>
                      </a:r>
                      <a:r>
                        <a:rPr kumimoji="0" lang="en-US" sz="3600" b="0" i="0" u="none" strike="noStrike" cap="none" normalizeH="0" baseline="0">
                          <a:ln>
                            <a:noFill/>
                          </a:ln>
                          <a:solidFill>
                            <a:srgbClr val="FF0000"/>
                          </a:solidFill>
                          <a:effectLst/>
                          <a:latin typeface="Arial" pitchFamily="34" charset="0"/>
                          <a:cs typeface="Arial" pitchFamily="34" charset="0"/>
                        </a:rPr>
                        <a:t> = oo</a:t>
                      </a:r>
                      <a:r>
                        <a:rPr kumimoji="0" lang="en-US" sz="3600" b="0" i="0" u="none" strike="noStrike" cap="none" normalizeH="0" baseline="0">
                          <a:ln>
                            <a:noFill/>
                          </a:ln>
                          <a:solidFill>
                            <a:srgbClr val="FF0000"/>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rgbClr val="FF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a:ln>
                            <a:noFill/>
                          </a:ln>
                          <a:solidFill>
                            <a:srgbClr val="FF0000"/>
                          </a:solidFill>
                          <a:effectLst/>
                          <a:latin typeface="Avva_Shenouda" pitchFamily="34" charset="0"/>
                          <a:cs typeface="Arial" pitchFamily="34" charset="0"/>
                        </a:rPr>
                        <a:t>v</a:t>
                      </a:r>
                      <a:r>
                        <a:rPr kumimoji="0" lang="en-US" sz="3600" b="0" i="0" u="none" strike="noStrike" cap="none" normalizeH="0" baseline="0">
                          <a:ln>
                            <a:noFill/>
                          </a:ln>
                          <a:solidFill>
                            <a:srgbClr val="FF0000"/>
                          </a:solidFill>
                          <a:effectLst/>
                          <a:latin typeface="Arial" pitchFamily="34" charset="0"/>
                          <a:cs typeface="Arial" pitchFamily="34" charset="0"/>
                        </a:rPr>
                        <a:t>= e</a:t>
                      </a:r>
                      <a:r>
                        <a:rPr kumimoji="0" lang="en-US" sz="3600" b="0" i="1" u="none" strike="noStrike" cap="none" normalizeH="0" baseline="0">
                          <a:ln>
                            <a:noFill/>
                          </a:ln>
                          <a:solidFill>
                            <a:srgbClr val="FF0000"/>
                          </a:solidFill>
                          <a:effectLst/>
                          <a:latin typeface="Avva_Shenouda" pitchFamily="34" charset="0"/>
                          <a:cs typeface="Arial" pitchFamily="34" charset="0"/>
                        </a:rPr>
                        <a:t> </a:t>
                      </a:r>
                      <a:endParaRPr kumimoji="0" lang="en-US" sz="36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9476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a:extLst>
              <a:ext uri="{FF2B5EF4-FFF2-40B4-BE49-F238E27FC236}">
                <a16:creationId xmlns:a16="http://schemas.microsoft.com/office/drawing/2014/main" id="{AB57E587-BF09-4266-9F58-3A836517C2E6}"/>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a:latin typeface="Times New Roman" panose="02020603050405020304" pitchFamily="18" charset="0"/>
                <a:cs typeface="Times New Roman" panose="02020603050405020304" pitchFamily="18" charset="0"/>
              </a:rPr>
              <a:t>Sixth hour </a:t>
            </a:r>
          </a:p>
        </p:txBody>
      </p:sp>
      <p:sp>
        <p:nvSpPr>
          <p:cNvPr id="86020" name="Rectangle 4">
            <a:extLst>
              <a:ext uri="{FF2B5EF4-FFF2-40B4-BE49-F238E27FC236}">
                <a16:creationId xmlns:a16="http://schemas.microsoft.com/office/drawing/2014/main" id="{EF6E51A5-8B0F-4AE6-B23D-97955DBE0B55}"/>
              </a:ext>
            </a:extLst>
          </p:cNvPr>
          <p:cNvSpPr>
            <a:spLocks noChangeArrowheads="1"/>
          </p:cNvSpPr>
          <p:nvPr/>
        </p:nvSpPr>
        <p:spPr bwMode="auto">
          <a:xfrm>
            <a:off x="3124200" y="2746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Agp</a:t>
            </a:r>
            <a:r>
              <a:rPr lang="en-US" altLang="en-US" sz="4000" i="1" dirty="0">
                <a:solidFill>
                  <a:schemeClr val="bg1">
                    <a:lumMod val="65000"/>
                    <a:lumOff val="35000"/>
                  </a:schemeClr>
                </a:solidFill>
              </a:rPr>
              <a:t> </a:t>
            </a:r>
            <a:r>
              <a:rPr lang="en-US" altLang="en-US" sz="4000" i="1" dirty="0" err="1">
                <a:solidFill>
                  <a:schemeClr val="bg1">
                    <a:lumMod val="65000"/>
                    <a:lumOff val="35000"/>
                  </a:schemeClr>
                </a:solidFill>
              </a:rPr>
              <a:t>soo</a:t>
            </a:r>
            <a:endPar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endParaRPr>
          </a:p>
        </p:txBody>
      </p:sp>
      <p:sp>
        <p:nvSpPr>
          <p:cNvPr id="160772" name="Rectangle 5">
            <a:extLst>
              <a:ext uri="{FF2B5EF4-FFF2-40B4-BE49-F238E27FC236}">
                <a16:creationId xmlns:a16="http://schemas.microsoft.com/office/drawing/2014/main" id="{3D057695-FEB3-46FD-980A-69A136F6AF4D}"/>
              </a:ext>
            </a:extLst>
          </p:cNvPr>
          <p:cNvSpPr>
            <a:spLocks noChangeArrowheads="1"/>
          </p:cNvSpPr>
          <p:nvPr/>
        </p:nvSpPr>
        <p:spPr bwMode="auto">
          <a:xfrm>
            <a:off x="457200" y="2746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a:latin typeface="Avva_Shenouda" pitchFamily="34" charset="0"/>
                <a:cs typeface="Times New Roman" panose="02020603050405020304" pitchFamily="18" charset="0"/>
              </a:rPr>
              <a:t>Agp ^</a:t>
            </a:r>
            <a:r>
              <a:rPr lang="en-US" altLang="en-US" sz="4000"/>
              <a:t> </a:t>
            </a:r>
          </a:p>
        </p:txBody>
      </p:sp>
      <p:sp>
        <p:nvSpPr>
          <p:cNvPr id="160773" name="Line 6">
            <a:extLst>
              <a:ext uri="{FF2B5EF4-FFF2-40B4-BE49-F238E27FC236}">
                <a16:creationId xmlns:a16="http://schemas.microsoft.com/office/drawing/2014/main" id="{1E89298A-AE38-4010-926B-29656D3F5C5C}"/>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774" name="Line 7">
            <a:extLst>
              <a:ext uri="{FF2B5EF4-FFF2-40B4-BE49-F238E27FC236}">
                <a16:creationId xmlns:a16="http://schemas.microsoft.com/office/drawing/2014/main" id="{4A6BE85A-C51C-4ADC-B7D4-0E7106DC9656}"/>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775" name="Line 8">
            <a:extLst>
              <a:ext uri="{FF2B5EF4-FFF2-40B4-BE49-F238E27FC236}">
                <a16:creationId xmlns:a16="http://schemas.microsoft.com/office/drawing/2014/main" id="{46FECE24-B85F-47BF-B5C0-14B6F75D1F24}"/>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776" name="Line 9">
            <a:extLst>
              <a:ext uri="{FF2B5EF4-FFF2-40B4-BE49-F238E27FC236}">
                <a16:creationId xmlns:a16="http://schemas.microsoft.com/office/drawing/2014/main" id="{180B557E-54D5-47F9-8F28-105579425E95}"/>
              </a:ext>
            </a:extLst>
          </p:cNvPr>
          <p:cNvSpPr>
            <a:spLocks noChangeShapeType="1"/>
          </p:cNvSpPr>
          <p:nvPr/>
        </p:nvSpPr>
        <p:spPr bwMode="auto">
          <a:xfrm>
            <a:off x="3124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777" name="Line 10">
            <a:extLst>
              <a:ext uri="{FF2B5EF4-FFF2-40B4-BE49-F238E27FC236}">
                <a16:creationId xmlns:a16="http://schemas.microsoft.com/office/drawing/2014/main" id="{BD0BD98A-B1A2-4935-9003-E93C158600B4}"/>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778" name="Line 11">
            <a:extLst>
              <a:ext uri="{FF2B5EF4-FFF2-40B4-BE49-F238E27FC236}">
                <a16:creationId xmlns:a16="http://schemas.microsoft.com/office/drawing/2014/main" id="{E6AE70F7-0465-47FE-A0C7-09D71596E93B}"/>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0779" name="Picture 75" descr="istockphoto_469009_retro_alarm_clock_isolated_six_o_clock">
            <a:extLst>
              <a:ext uri="{FF2B5EF4-FFF2-40B4-BE49-F238E27FC236}">
                <a16:creationId xmlns:a16="http://schemas.microsoft.com/office/drawing/2014/main" id="{DCC85716-87E3-4647-B266-51B7A048CC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650" y="3487738"/>
            <a:ext cx="2952750"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slide(fromBottom)">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3">
            <a:extLst>
              <a:ext uri="{FF2B5EF4-FFF2-40B4-BE49-F238E27FC236}">
                <a16:creationId xmlns:a16="http://schemas.microsoft.com/office/drawing/2014/main" id="{79642A79-3F8E-459B-BFE7-54D3029B0C81}"/>
              </a:ext>
            </a:extLst>
          </p:cNvPr>
          <p:cNvSpPr>
            <a:spLocks noChangeArrowheads="1"/>
          </p:cNvSpPr>
          <p:nvPr/>
        </p:nvSpPr>
        <p:spPr bwMode="auto">
          <a:xfrm>
            <a:off x="6096000" y="274638"/>
            <a:ext cx="2590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Doxology (praise)</a:t>
            </a:r>
          </a:p>
        </p:txBody>
      </p:sp>
      <p:sp>
        <p:nvSpPr>
          <p:cNvPr id="87044" name="Rectangle 4">
            <a:extLst>
              <a:ext uri="{FF2B5EF4-FFF2-40B4-BE49-F238E27FC236}">
                <a16:creationId xmlns:a16="http://schemas.microsoft.com/office/drawing/2014/main" id="{09D8E6C1-987E-4F01-9068-7A090AD2095C}"/>
              </a:ext>
            </a:extLst>
          </p:cNvPr>
          <p:cNvSpPr>
            <a:spLocks noChangeArrowheads="1"/>
          </p:cNvSpPr>
          <p:nvPr/>
        </p:nvSpPr>
        <p:spPr bwMode="auto">
          <a:xfrm>
            <a:off x="3200400" y="274638"/>
            <a:ext cx="2895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Zoxo</a:t>
            </a:r>
            <a:r>
              <a:rPr lang="en-US" altLang="en-US" sz="4000" i="1" dirty="0">
                <a:solidFill>
                  <a:schemeClr val="bg1">
                    <a:lumMod val="65000"/>
                    <a:lumOff val="35000"/>
                  </a:schemeClr>
                </a:solidFill>
              </a:rPr>
              <a:t>-lo-</a:t>
            </a:r>
            <a:r>
              <a:rPr lang="en-US" altLang="en-US" sz="4000" i="1" dirty="0" err="1">
                <a:solidFill>
                  <a:schemeClr val="bg1">
                    <a:lumMod val="65000"/>
                    <a:lumOff val="35000"/>
                  </a:schemeClr>
                </a:solidFill>
              </a:rPr>
              <a:t>gia</a:t>
            </a:r>
            <a:endParaRPr lang="en-US" altLang="en-US" sz="4000" i="1" dirty="0">
              <a:solidFill>
                <a:schemeClr val="bg1">
                  <a:lumMod val="65000"/>
                  <a:lumOff val="35000"/>
                </a:schemeClr>
              </a:solidFill>
            </a:endParaRPr>
          </a:p>
        </p:txBody>
      </p:sp>
      <p:sp>
        <p:nvSpPr>
          <p:cNvPr id="161796" name="Rectangle 5">
            <a:extLst>
              <a:ext uri="{FF2B5EF4-FFF2-40B4-BE49-F238E27FC236}">
                <a16:creationId xmlns:a16="http://schemas.microsoft.com/office/drawing/2014/main" id="{544D1ADA-BB69-4D0E-91DA-FD95BC7B9D99}"/>
              </a:ext>
            </a:extLst>
          </p:cNvPr>
          <p:cNvSpPr>
            <a:spLocks noChangeArrowheads="1"/>
          </p:cNvSpPr>
          <p:nvPr/>
        </p:nvSpPr>
        <p:spPr bwMode="auto">
          <a:xfrm>
            <a:off x="152404" y="274638"/>
            <a:ext cx="3200396"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Do</a:t>
            </a:r>
            <a:r>
              <a:rPr lang="en-US" altLang="en-US" sz="4000" dirty="0">
                <a:solidFill>
                  <a:srgbClr val="FF0000"/>
                </a:solidFill>
              </a:rPr>
              <a:t>/</a:t>
            </a:r>
            <a:r>
              <a:rPr lang="en-US" altLang="en-US" sz="4000" dirty="0">
                <a:latin typeface="Avva_Shenouda" pitchFamily="34" charset="0"/>
              </a:rPr>
              <a:t>7o</a:t>
            </a:r>
            <a:r>
              <a:rPr lang="en-US" altLang="en-US" sz="4000" dirty="0">
                <a:solidFill>
                  <a:srgbClr val="FF0000"/>
                </a:solidFill>
              </a:rPr>
              <a:t>/</a:t>
            </a:r>
            <a:r>
              <a:rPr lang="en-US" altLang="en-US" sz="4000" dirty="0">
                <a:latin typeface="Avva_Shenouda" pitchFamily="34" charset="0"/>
              </a:rPr>
              <a:t>lo</a:t>
            </a:r>
            <a:r>
              <a:rPr lang="en-US" altLang="en-US" sz="4000" dirty="0">
                <a:solidFill>
                  <a:srgbClr val="FF0000"/>
                </a:solidFill>
              </a:rPr>
              <a:t>/</a:t>
            </a:r>
            <a:r>
              <a:rPr lang="en-US" altLang="en-US" sz="4000" dirty="0" err="1">
                <a:latin typeface="Avva_Shenouda" pitchFamily="34" charset="0"/>
              </a:rPr>
              <a:t>jia</a:t>
            </a:r>
            <a:endParaRPr lang="en-US" altLang="en-US" sz="4000" dirty="0">
              <a:latin typeface="Avva_Shenouda" pitchFamily="34" charset="0"/>
            </a:endParaRPr>
          </a:p>
        </p:txBody>
      </p:sp>
      <p:sp>
        <p:nvSpPr>
          <p:cNvPr id="161797" name="Line 6">
            <a:extLst>
              <a:ext uri="{FF2B5EF4-FFF2-40B4-BE49-F238E27FC236}">
                <a16:creationId xmlns:a16="http://schemas.microsoft.com/office/drawing/2014/main" id="{9867C354-9332-4632-9BDD-0373A55942D0}"/>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798" name="Line 7">
            <a:extLst>
              <a:ext uri="{FF2B5EF4-FFF2-40B4-BE49-F238E27FC236}">
                <a16:creationId xmlns:a16="http://schemas.microsoft.com/office/drawing/2014/main" id="{CA7715C1-319C-46A5-A009-091F17957098}"/>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799" name="Line 8">
            <a:extLst>
              <a:ext uri="{FF2B5EF4-FFF2-40B4-BE49-F238E27FC236}">
                <a16:creationId xmlns:a16="http://schemas.microsoft.com/office/drawing/2014/main" id="{FF144E29-A950-4849-B611-D641B9C3F6D1}"/>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800" name="Line 9">
            <a:extLst>
              <a:ext uri="{FF2B5EF4-FFF2-40B4-BE49-F238E27FC236}">
                <a16:creationId xmlns:a16="http://schemas.microsoft.com/office/drawing/2014/main" id="{733463F4-0CBB-481A-BB67-20DFF51FF4D6}"/>
              </a:ext>
            </a:extLst>
          </p:cNvPr>
          <p:cNvSpPr>
            <a:spLocks noChangeShapeType="1"/>
          </p:cNvSpPr>
          <p:nvPr/>
        </p:nvSpPr>
        <p:spPr bwMode="auto">
          <a:xfrm>
            <a:off x="3200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801" name="Line 10">
            <a:extLst>
              <a:ext uri="{FF2B5EF4-FFF2-40B4-BE49-F238E27FC236}">
                <a16:creationId xmlns:a16="http://schemas.microsoft.com/office/drawing/2014/main" id="{536C3E3B-1904-412F-9B70-D90DAA7D8329}"/>
              </a:ext>
            </a:extLst>
          </p:cNvPr>
          <p:cNvSpPr>
            <a:spLocks noChangeShapeType="1"/>
          </p:cNvSpPr>
          <p:nvPr/>
        </p:nvSpPr>
        <p:spPr bwMode="auto">
          <a:xfrm>
            <a:off x="60960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802" name="Line 11">
            <a:extLst>
              <a:ext uri="{FF2B5EF4-FFF2-40B4-BE49-F238E27FC236}">
                <a16:creationId xmlns:a16="http://schemas.microsoft.com/office/drawing/2014/main" id="{32C38F56-34E2-41D1-BBFE-A93122B551CD}"/>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1803" name="Picture 20">
            <a:extLst>
              <a:ext uri="{FF2B5EF4-FFF2-40B4-BE49-F238E27FC236}">
                <a16:creationId xmlns:a16="http://schemas.microsoft.com/office/drawing/2014/main" id="{EE0AAF1A-65DC-4041-9967-7C9C26DAD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824"/>
          <a:stretch>
            <a:fillRect/>
          </a:stretch>
        </p:blipFill>
        <p:spPr bwMode="auto">
          <a:xfrm>
            <a:off x="1676400" y="2844800"/>
            <a:ext cx="5638800" cy="398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animEffect transition="in" filter="slide(fromBottom)">
                                      <p:cBhvr>
                                        <p:cTn id="7" dur="5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happy feast by smile2010 on DeviantArt">
            <a:extLst>
              <a:ext uri="{FF2B5EF4-FFF2-40B4-BE49-F238E27FC236}">
                <a16:creationId xmlns:a16="http://schemas.microsoft.com/office/drawing/2014/main" id="{E4ED7833-C1B8-40AC-A457-E37ECE6885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0035" y="3276030"/>
            <a:ext cx="5638801" cy="33214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3375673904"/>
              </p:ext>
            </p:extLst>
          </p:nvPr>
        </p:nvGraphicFramePr>
        <p:xfrm>
          <a:off x="3242468" y="579957"/>
          <a:ext cx="5638800" cy="2696072"/>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Nofri</a:t>
                      </a:r>
                      <a:r>
                        <a:rPr lang="en-US" sz="4000" dirty="0">
                          <a:effectLst/>
                          <a:latin typeface="Coptic" pitchFamily="2" charset="0"/>
                        </a:rPr>
                        <a:t> Sai</a:t>
                      </a: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Nofri</a:t>
                      </a:r>
                      <a:r>
                        <a:rPr lang="en-US" sz="3300" i="1" dirty="0">
                          <a:effectLst/>
                          <a:latin typeface="Ink Free" panose="03080402000500000000" pitchFamily="66" charset="0"/>
                        </a:rPr>
                        <a:t> Shai</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Happy Feast </a:t>
                      </a:r>
                    </a:p>
                    <a:p>
                      <a:pPr marL="0" marR="0" algn="ctr">
                        <a:spcBef>
                          <a:spcPts val="0"/>
                        </a:spcBef>
                        <a:spcAft>
                          <a:spcPts val="0"/>
                        </a:spcAft>
                      </a:pPr>
                      <a:r>
                        <a:rPr lang="en-US" sz="3300" dirty="0">
                          <a:effectLst/>
                        </a:rPr>
                        <a:t>(“</a:t>
                      </a:r>
                      <a:r>
                        <a:rPr lang="en-US" sz="3300" dirty="0" err="1">
                          <a:effectLst/>
                        </a:rPr>
                        <a:t>Kol</a:t>
                      </a:r>
                      <a:r>
                        <a:rPr lang="en-US" sz="3300" dirty="0">
                          <a:effectLst/>
                        </a:rPr>
                        <a:t> </a:t>
                      </a:r>
                      <a:r>
                        <a:rPr lang="en-US" sz="3300" dirty="0" err="1">
                          <a:effectLst/>
                        </a:rPr>
                        <a:t>sana</a:t>
                      </a:r>
                      <a:r>
                        <a:rPr lang="en-US" sz="3300" dirty="0">
                          <a:effectLst/>
                        </a:rPr>
                        <a:t> we </a:t>
                      </a:r>
                      <a:r>
                        <a:rPr lang="en-US" sz="3300" dirty="0" err="1">
                          <a:effectLst/>
                        </a:rPr>
                        <a:t>enta</a:t>
                      </a:r>
                      <a:r>
                        <a:rPr lang="en-US" sz="3300" dirty="0">
                          <a:effectLst/>
                        </a:rPr>
                        <a:t> </a:t>
                      </a:r>
                      <a:r>
                        <a:rPr lang="en-US" sz="3300" dirty="0" err="1">
                          <a:effectLst/>
                        </a:rPr>
                        <a:t>tayeb</a:t>
                      </a:r>
                      <a:r>
                        <a:rPr lang="en-US" sz="3300" dirty="0">
                          <a:effectLst/>
                        </a:rPr>
                        <a:t>”)</a:t>
                      </a:r>
                    </a:p>
                    <a:p>
                      <a:pPr marL="0" marR="0" algn="ctr">
                        <a:spcBef>
                          <a:spcPts val="0"/>
                        </a:spcBef>
                        <a:spcAft>
                          <a:spcPts val="0"/>
                        </a:spcAft>
                      </a:pPr>
                      <a:endParaRPr lang="en-US" sz="3300" dirty="0">
                        <a:effectLst/>
                      </a:endParaRPr>
                    </a:p>
                  </a:txBody>
                  <a:tcPr marL="0" marR="0" marT="0" marB="0" anchor="ctr"/>
                </a:tc>
                <a:extLst>
                  <a:ext uri="{0D108BD9-81ED-4DB2-BD59-A6C34878D82A}">
                    <a16:rowId xmlns:a16="http://schemas.microsoft.com/office/drawing/2014/main" val="4128815160"/>
                  </a:ext>
                </a:extLst>
              </a:tr>
            </a:tbl>
          </a:graphicData>
        </a:graphic>
      </p:graphicFrame>
    </p:spTree>
    <p:extLst>
      <p:ext uri="{BB962C8B-B14F-4D97-AF65-F5344CB8AC3E}">
        <p14:creationId xmlns:p14="http://schemas.microsoft.com/office/powerpoint/2010/main" val="1520190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a:extLst>
              <a:ext uri="{FF2B5EF4-FFF2-40B4-BE49-F238E27FC236}">
                <a16:creationId xmlns:a16="http://schemas.microsoft.com/office/drawing/2014/main" id="{FC2AEC4D-6F4D-401C-B5EE-B2F0F9D3A648}"/>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Eve</a:t>
            </a:r>
          </a:p>
        </p:txBody>
      </p:sp>
      <p:sp>
        <p:nvSpPr>
          <p:cNvPr id="88068" name="Rectangle 4">
            <a:extLst>
              <a:ext uri="{FF2B5EF4-FFF2-40B4-BE49-F238E27FC236}">
                <a16:creationId xmlns:a16="http://schemas.microsoft.com/office/drawing/2014/main" id="{8D505C89-10D1-42BB-ADF0-EC4D5D68618F}"/>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Eva</a:t>
            </a:r>
          </a:p>
        </p:txBody>
      </p:sp>
      <p:sp>
        <p:nvSpPr>
          <p:cNvPr id="162820" name="Rectangle 5">
            <a:extLst>
              <a:ext uri="{FF2B5EF4-FFF2-40B4-BE49-F238E27FC236}">
                <a16:creationId xmlns:a16="http://schemas.microsoft.com/office/drawing/2014/main" id="{EDFB387B-BBCE-4B27-9D6F-04BFAFB3C9AF}"/>
              </a:ext>
            </a:extLst>
          </p:cNvPr>
          <p:cNvSpPr>
            <a:spLocks noChangeArrowheads="1"/>
          </p:cNvSpPr>
          <p:nvPr/>
        </p:nvSpPr>
        <p:spPr bwMode="auto">
          <a:xfrm>
            <a:off x="457200" y="3508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Eva</a:t>
            </a:r>
          </a:p>
        </p:txBody>
      </p:sp>
      <p:sp>
        <p:nvSpPr>
          <p:cNvPr id="162821" name="Line 6">
            <a:extLst>
              <a:ext uri="{FF2B5EF4-FFF2-40B4-BE49-F238E27FC236}">
                <a16:creationId xmlns:a16="http://schemas.microsoft.com/office/drawing/2014/main" id="{57C375A4-050F-4C56-8655-D7AC31968B4B}"/>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2" name="Line 7">
            <a:extLst>
              <a:ext uri="{FF2B5EF4-FFF2-40B4-BE49-F238E27FC236}">
                <a16:creationId xmlns:a16="http://schemas.microsoft.com/office/drawing/2014/main" id="{66FACE91-AE32-4E2E-BBE8-41A1905F0A46}"/>
              </a:ext>
            </a:extLst>
          </p:cNvPr>
          <p:cNvSpPr>
            <a:spLocks noChangeShapeType="1"/>
          </p:cNvSpPr>
          <p:nvPr/>
        </p:nvSpPr>
        <p:spPr bwMode="auto">
          <a:xfrm>
            <a:off x="457200" y="32766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3" name="Line 8">
            <a:extLst>
              <a:ext uri="{FF2B5EF4-FFF2-40B4-BE49-F238E27FC236}">
                <a16:creationId xmlns:a16="http://schemas.microsoft.com/office/drawing/2014/main" id="{47D4AA66-AFD2-4B2A-A242-20BF78FB4B61}"/>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4" name="Line 9">
            <a:extLst>
              <a:ext uri="{FF2B5EF4-FFF2-40B4-BE49-F238E27FC236}">
                <a16:creationId xmlns:a16="http://schemas.microsoft.com/office/drawing/2014/main" id="{990EC78C-FB2D-424E-B30C-6DE4D00DBCE1}"/>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5" name="Line 10">
            <a:extLst>
              <a:ext uri="{FF2B5EF4-FFF2-40B4-BE49-F238E27FC236}">
                <a16:creationId xmlns:a16="http://schemas.microsoft.com/office/drawing/2014/main" id="{0CAC2F79-6FA9-45D5-91C9-B57032DBB811}"/>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6" name="Line 11">
            <a:extLst>
              <a:ext uri="{FF2B5EF4-FFF2-40B4-BE49-F238E27FC236}">
                <a16:creationId xmlns:a16="http://schemas.microsoft.com/office/drawing/2014/main" id="{4026CB5A-95C0-4A5F-A17D-18D18848BCDB}"/>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2827" name="Picture 17">
            <a:extLst>
              <a:ext uri="{FF2B5EF4-FFF2-40B4-BE49-F238E27FC236}">
                <a16:creationId xmlns:a16="http://schemas.microsoft.com/office/drawing/2014/main" id="{2604C08F-F2D5-4749-A6AE-8EAF5DEE5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0" y="2895600"/>
            <a:ext cx="2433638"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slide(fromBottom)">
                                      <p:cBhvr>
                                        <p:cTn id="7"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3">
            <a:extLst>
              <a:ext uri="{FF2B5EF4-FFF2-40B4-BE49-F238E27FC236}">
                <a16:creationId xmlns:a16="http://schemas.microsoft.com/office/drawing/2014/main" id="{E75BFC79-8CA7-401F-8E5E-30711CD625D8}"/>
              </a:ext>
            </a:extLst>
          </p:cNvPr>
          <p:cNvSpPr>
            <a:spLocks noChangeArrowheads="1"/>
          </p:cNvSpPr>
          <p:nvPr/>
        </p:nvSpPr>
        <p:spPr bwMode="auto">
          <a:xfrm>
            <a:off x="6019800" y="4270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Two</a:t>
            </a:r>
          </a:p>
        </p:txBody>
      </p:sp>
      <p:sp>
        <p:nvSpPr>
          <p:cNvPr id="89092" name="Rectangle 4">
            <a:extLst>
              <a:ext uri="{FF2B5EF4-FFF2-40B4-BE49-F238E27FC236}">
                <a16:creationId xmlns:a16="http://schemas.microsoft.com/office/drawing/2014/main" id="{E8837695-0407-478C-B8D6-0DCF06A42705}"/>
              </a:ext>
            </a:extLst>
          </p:cNvPr>
          <p:cNvSpPr>
            <a:spLocks noChangeArrowheads="1"/>
          </p:cNvSpPr>
          <p:nvPr/>
        </p:nvSpPr>
        <p:spPr bwMode="auto">
          <a:xfrm>
            <a:off x="2743200" y="4270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Es-nav</a:t>
            </a:r>
            <a:endParaRPr lang="en-US" altLang="en-US" sz="4000" i="1" dirty="0">
              <a:solidFill>
                <a:schemeClr val="bg1">
                  <a:lumMod val="65000"/>
                  <a:lumOff val="35000"/>
                </a:schemeClr>
              </a:solidFill>
            </a:endParaRPr>
          </a:p>
        </p:txBody>
      </p:sp>
      <p:sp>
        <p:nvSpPr>
          <p:cNvPr id="163844" name="Rectangle 5">
            <a:extLst>
              <a:ext uri="{FF2B5EF4-FFF2-40B4-BE49-F238E27FC236}">
                <a16:creationId xmlns:a16="http://schemas.microsoft.com/office/drawing/2014/main" id="{1C657CAE-51AD-48D2-AA7D-CEF92C75ED99}"/>
              </a:ext>
            </a:extLst>
          </p:cNvPr>
          <p:cNvSpPr>
            <a:spLocks noChangeArrowheads="1"/>
          </p:cNvSpPr>
          <p:nvPr/>
        </p:nvSpPr>
        <p:spPr bwMode="auto">
          <a:xfrm>
            <a:off x="457200" y="4270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`Cnav</a:t>
            </a:r>
          </a:p>
        </p:txBody>
      </p:sp>
      <p:sp>
        <p:nvSpPr>
          <p:cNvPr id="163845" name="Line 6">
            <a:extLst>
              <a:ext uri="{FF2B5EF4-FFF2-40B4-BE49-F238E27FC236}">
                <a16:creationId xmlns:a16="http://schemas.microsoft.com/office/drawing/2014/main" id="{C80C3C70-EF4B-4485-9731-6CC10CD8CB28}"/>
              </a:ext>
            </a:extLst>
          </p:cNvPr>
          <p:cNvSpPr>
            <a:spLocks noChangeShapeType="1"/>
          </p:cNvSpPr>
          <p:nvPr/>
        </p:nvSpPr>
        <p:spPr bwMode="auto">
          <a:xfrm>
            <a:off x="457200" y="4270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46" name="Line 7">
            <a:extLst>
              <a:ext uri="{FF2B5EF4-FFF2-40B4-BE49-F238E27FC236}">
                <a16:creationId xmlns:a16="http://schemas.microsoft.com/office/drawing/2014/main" id="{9C33ECE6-D99E-4566-BE5D-02B032FE2C27}"/>
              </a:ext>
            </a:extLst>
          </p:cNvPr>
          <p:cNvSpPr>
            <a:spLocks noChangeShapeType="1"/>
          </p:cNvSpPr>
          <p:nvPr/>
        </p:nvSpPr>
        <p:spPr bwMode="auto">
          <a:xfrm>
            <a:off x="457200" y="33528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47" name="Line 8">
            <a:extLst>
              <a:ext uri="{FF2B5EF4-FFF2-40B4-BE49-F238E27FC236}">
                <a16:creationId xmlns:a16="http://schemas.microsoft.com/office/drawing/2014/main" id="{86A30253-3505-46AF-87F4-EF83A18E1F14}"/>
              </a:ext>
            </a:extLst>
          </p:cNvPr>
          <p:cNvSpPr>
            <a:spLocks noChangeShapeType="1"/>
          </p:cNvSpPr>
          <p:nvPr/>
        </p:nvSpPr>
        <p:spPr bwMode="auto">
          <a:xfrm>
            <a:off x="4572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48" name="Line 9">
            <a:extLst>
              <a:ext uri="{FF2B5EF4-FFF2-40B4-BE49-F238E27FC236}">
                <a16:creationId xmlns:a16="http://schemas.microsoft.com/office/drawing/2014/main" id="{59985786-62BF-4BB9-9B60-914D458E0E16}"/>
              </a:ext>
            </a:extLst>
          </p:cNvPr>
          <p:cNvSpPr>
            <a:spLocks noChangeShapeType="1"/>
          </p:cNvSpPr>
          <p:nvPr/>
        </p:nvSpPr>
        <p:spPr bwMode="auto">
          <a:xfrm>
            <a:off x="27432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49" name="Line 10">
            <a:extLst>
              <a:ext uri="{FF2B5EF4-FFF2-40B4-BE49-F238E27FC236}">
                <a16:creationId xmlns:a16="http://schemas.microsoft.com/office/drawing/2014/main" id="{53FC5FAE-258F-4261-9091-05991648A84B}"/>
              </a:ext>
            </a:extLst>
          </p:cNvPr>
          <p:cNvSpPr>
            <a:spLocks noChangeShapeType="1"/>
          </p:cNvSpPr>
          <p:nvPr/>
        </p:nvSpPr>
        <p:spPr bwMode="auto">
          <a:xfrm>
            <a:off x="60198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50" name="Line 11">
            <a:extLst>
              <a:ext uri="{FF2B5EF4-FFF2-40B4-BE49-F238E27FC236}">
                <a16:creationId xmlns:a16="http://schemas.microsoft.com/office/drawing/2014/main" id="{05051C6C-A630-4E9D-878E-56557EC6A4CF}"/>
              </a:ext>
            </a:extLst>
          </p:cNvPr>
          <p:cNvSpPr>
            <a:spLocks noChangeShapeType="1"/>
          </p:cNvSpPr>
          <p:nvPr/>
        </p:nvSpPr>
        <p:spPr bwMode="auto">
          <a:xfrm>
            <a:off x="86868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3851" name="Picture 19" descr="twocandles">
            <a:extLst>
              <a:ext uri="{FF2B5EF4-FFF2-40B4-BE49-F238E27FC236}">
                <a16:creationId xmlns:a16="http://schemas.microsoft.com/office/drawing/2014/main" id="{6E0D9BA3-14E0-4432-9BBD-BA536026C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581400"/>
            <a:ext cx="16573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Effect transition="in" filter="slide(fromBottom)">
                                      <p:cBhvr>
                                        <p:cTn id="7"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3">
            <a:extLst>
              <a:ext uri="{FF2B5EF4-FFF2-40B4-BE49-F238E27FC236}">
                <a16:creationId xmlns:a16="http://schemas.microsoft.com/office/drawing/2014/main" id="{999F8E91-524B-4073-A5F9-36E8AD24B033}"/>
              </a:ext>
            </a:extLst>
          </p:cNvPr>
          <p:cNvSpPr>
            <a:spLocks noChangeArrowheads="1"/>
          </p:cNvSpPr>
          <p:nvPr/>
        </p:nvSpPr>
        <p:spPr bwMode="auto">
          <a:xfrm>
            <a:off x="5791200" y="274638"/>
            <a:ext cx="28956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Times New Roman" panose="02020603050405020304" pitchFamily="18" charset="0"/>
              </a:rPr>
              <a:t>Malawy</a:t>
            </a:r>
            <a:r>
              <a:rPr lang="en-US" altLang="en-US" sz="4000" dirty="0">
                <a:latin typeface="Times New Roman" panose="02020603050405020304" pitchFamily="18" charset="0"/>
              </a:rPr>
              <a:t>, Egypt </a:t>
            </a:r>
          </a:p>
        </p:txBody>
      </p:sp>
      <p:sp>
        <p:nvSpPr>
          <p:cNvPr id="90116" name="Rectangle 4">
            <a:extLst>
              <a:ext uri="{FF2B5EF4-FFF2-40B4-BE49-F238E27FC236}">
                <a16:creationId xmlns:a16="http://schemas.microsoft.com/office/drawing/2014/main" id="{F0763F8E-66DD-44B1-8AAB-894722F815E4}"/>
              </a:ext>
            </a:extLst>
          </p:cNvPr>
          <p:cNvSpPr>
            <a:spLocks noChangeArrowheads="1"/>
          </p:cNvSpPr>
          <p:nvPr/>
        </p:nvSpPr>
        <p:spPr bwMode="auto">
          <a:xfrm>
            <a:off x="2533650" y="274638"/>
            <a:ext cx="325755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Man-</a:t>
            </a:r>
            <a:r>
              <a:rPr lang="en-US" altLang="en-US" sz="4000" i="1" dirty="0" err="1">
                <a:solidFill>
                  <a:schemeClr val="bg1">
                    <a:lumMod val="65000"/>
                    <a:lumOff val="35000"/>
                  </a:schemeClr>
                </a:solidFill>
              </a:rPr>
              <a:t>lav</a:t>
            </a:r>
            <a:endParaRPr lang="en-US" altLang="en-US" sz="4000" i="1" dirty="0">
              <a:solidFill>
                <a:schemeClr val="bg1">
                  <a:lumMod val="65000"/>
                  <a:lumOff val="35000"/>
                </a:schemeClr>
              </a:solidFill>
            </a:endParaRPr>
          </a:p>
        </p:txBody>
      </p:sp>
      <p:sp>
        <p:nvSpPr>
          <p:cNvPr id="164868" name="Rectangle 5">
            <a:extLst>
              <a:ext uri="{FF2B5EF4-FFF2-40B4-BE49-F238E27FC236}">
                <a16:creationId xmlns:a16="http://schemas.microsoft.com/office/drawing/2014/main" id="{A2EF6BC7-CEB8-44A0-BB7B-656D84B0E0A5}"/>
              </a:ext>
            </a:extLst>
          </p:cNvPr>
          <p:cNvSpPr>
            <a:spLocks noChangeArrowheads="1"/>
          </p:cNvSpPr>
          <p:nvPr/>
        </p:nvSpPr>
        <p:spPr bwMode="auto">
          <a:xfrm>
            <a:off x="304802" y="274638"/>
            <a:ext cx="2228848"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Man</a:t>
            </a:r>
            <a:r>
              <a:rPr lang="en-US" altLang="en-US" sz="4000" dirty="0">
                <a:solidFill>
                  <a:srgbClr val="FF0000"/>
                </a:solidFill>
              </a:rPr>
              <a:t>/</a:t>
            </a:r>
            <a:r>
              <a:rPr lang="en-US" altLang="en-US" sz="4000" dirty="0" err="1">
                <a:latin typeface="Avva_Shenouda" pitchFamily="34" charset="0"/>
              </a:rPr>
              <a:t>lav</a:t>
            </a:r>
            <a:endParaRPr lang="en-US" altLang="en-US" sz="4000" dirty="0">
              <a:latin typeface="Avva_Shenouda" pitchFamily="34" charset="0"/>
            </a:endParaRPr>
          </a:p>
        </p:txBody>
      </p:sp>
      <p:sp>
        <p:nvSpPr>
          <p:cNvPr id="164869" name="Line 6">
            <a:extLst>
              <a:ext uri="{FF2B5EF4-FFF2-40B4-BE49-F238E27FC236}">
                <a16:creationId xmlns:a16="http://schemas.microsoft.com/office/drawing/2014/main" id="{60C4EDFB-D120-440B-A35B-CD56E51E94FE}"/>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870" name="Line 7">
            <a:extLst>
              <a:ext uri="{FF2B5EF4-FFF2-40B4-BE49-F238E27FC236}">
                <a16:creationId xmlns:a16="http://schemas.microsoft.com/office/drawing/2014/main" id="{C4BDAEC5-167D-40B5-B7F1-ECF4AF14CCDC}"/>
              </a:ext>
            </a:extLst>
          </p:cNvPr>
          <p:cNvSpPr>
            <a:spLocks noChangeShapeType="1"/>
          </p:cNvSpPr>
          <p:nvPr/>
        </p:nvSpPr>
        <p:spPr bwMode="auto">
          <a:xfrm>
            <a:off x="457200" y="30480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871" name="Line 8">
            <a:extLst>
              <a:ext uri="{FF2B5EF4-FFF2-40B4-BE49-F238E27FC236}">
                <a16:creationId xmlns:a16="http://schemas.microsoft.com/office/drawing/2014/main" id="{3566FC1C-785F-4AE5-93BD-2D5E3A30BEE5}"/>
              </a:ext>
            </a:extLst>
          </p:cNvPr>
          <p:cNvSpPr>
            <a:spLocks noChangeShapeType="1"/>
          </p:cNvSpPr>
          <p:nvPr/>
        </p:nvSpPr>
        <p:spPr bwMode="auto">
          <a:xfrm>
            <a:off x="4572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872" name="Line 9">
            <a:extLst>
              <a:ext uri="{FF2B5EF4-FFF2-40B4-BE49-F238E27FC236}">
                <a16:creationId xmlns:a16="http://schemas.microsoft.com/office/drawing/2014/main" id="{0296B573-99EE-41E4-9A77-FC9659B251D2}"/>
              </a:ext>
            </a:extLst>
          </p:cNvPr>
          <p:cNvSpPr>
            <a:spLocks noChangeShapeType="1"/>
          </p:cNvSpPr>
          <p:nvPr/>
        </p:nvSpPr>
        <p:spPr bwMode="auto">
          <a:xfrm>
            <a:off x="253365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873" name="Line 10">
            <a:extLst>
              <a:ext uri="{FF2B5EF4-FFF2-40B4-BE49-F238E27FC236}">
                <a16:creationId xmlns:a16="http://schemas.microsoft.com/office/drawing/2014/main" id="{46D76B9E-8C9C-4F48-A721-87B18444B5CD}"/>
              </a:ext>
            </a:extLst>
          </p:cNvPr>
          <p:cNvSpPr>
            <a:spLocks noChangeShapeType="1"/>
          </p:cNvSpPr>
          <p:nvPr/>
        </p:nvSpPr>
        <p:spPr bwMode="auto">
          <a:xfrm>
            <a:off x="57912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874" name="Line 11">
            <a:extLst>
              <a:ext uri="{FF2B5EF4-FFF2-40B4-BE49-F238E27FC236}">
                <a16:creationId xmlns:a16="http://schemas.microsoft.com/office/drawing/2014/main" id="{3C514FEF-4156-46E6-A12F-ECB764205A16}"/>
              </a:ext>
            </a:extLst>
          </p:cNvPr>
          <p:cNvSpPr>
            <a:spLocks noChangeShapeType="1"/>
          </p:cNvSpPr>
          <p:nvPr/>
        </p:nvSpPr>
        <p:spPr bwMode="auto">
          <a:xfrm>
            <a:off x="86868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4876" name="Picture 12" descr="Related image">
            <a:extLst>
              <a:ext uri="{FF2B5EF4-FFF2-40B4-BE49-F238E27FC236}">
                <a16:creationId xmlns:a16="http://schemas.microsoft.com/office/drawing/2014/main" id="{BE9E78B7-F489-4A39-AF41-12266BD23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081130"/>
            <a:ext cx="2990850" cy="3562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additive="base">
                                        <p:cTn id="7" dur="500"/>
                                        <p:tgtEl>
                                          <p:spTgt spid="90116"/>
                                        </p:tgtEl>
                                        <p:attrNameLst>
                                          <p:attrName>ppt_y</p:attrName>
                                        </p:attrNameLst>
                                      </p:cBhvr>
                                      <p:tavLst>
                                        <p:tav tm="0">
                                          <p:val>
                                            <p:strVal val="#ppt_y+#ppt_h*1.125000"/>
                                          </p:val>
                                        </p:tav>
                                        <p:tav tm="100000">
                                          <p:val>
                                            <p:strVal val="#ppt_y"/>
                                          </p:val>
                                        </p:tav>
                                      </p:tavLst>
                                    </p:anim>
                                    <p:animEffect transition="in" filter="wipe(up)">
                                      <p:cBhvr>
                                        <p:cTn id="8"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autoUpdateAnimBg="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3">
            <a:extLst>
              <a:ext uri="{FF2B5EF4-FFF2-40B4-BE49-F238E27FC236}">
                <a16:creationId xmlns:a16="http://schemas.microsoft.com/office/drawing/2014/main" id="{BB4B73FF-9719-4061-B7FA-929580877C78}"/>
              </a:ext>
            </a:extLst>
          </p:cNvPr>
          <p:cNvSpPr>
            <a:spLocks noChangeArrowheads="1"/>
          </p:cNvSpPr>
          <p:nvPr/>
        </p:nvSpPr>
        <p:spPr bwMode="auto">
          <a:xfrm>
            <a:off x="6400800" y="2746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Alleluia</a:t>
            </a:r>
          </a:p>
        </p:txBody>
      </p:sp>
      <p:sp>
        <p:nvSpPr>
          <p:cNvPr id="91140" name="Rectangle 4">
            <a:extLst>
              <a:ext uri="{FF2B5EF4-FFF2-40B4-BE49-F238E27FC236}">
                <a16:creationId xmlns:a16="http://schemas.microsoft.com/office/drawing/2014/main" id="{29C8C09A-2E9B-4503-95C5-01322815CAED}"/>
              </a:ext>
            </a:extLst>
          </p:cNvPr>
          <p:cNvSpPr>
            <a:spLocks noChangeArrowheads="1"/>
          </p:cNvSpPr>
          <p:nvPr/>
        </p:nvSpPr>
        <p:spPr bwMode="auto">
          <a:xfrm>
            <a:off x="3429000" y="274638"/>
            <a:ext cx="2971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Al-lee-loo-</a:t>
            </a:r>
            <a:r>
              <a:rPr lang="en-US" altLang="en-US" sz="4000" i="1" dirty="0" err="1">
                <a:solidFill>
                  <a:schemeClr val="bg1">
                    <a:lumMod val="65000"/>
                    <a:lumOff val="35000"/>
                  </a:schemeClr>
                </a:solidFill>
              </a:rPr>
              <a:t>ia</a:t>
            </a:r>
            <a:endParaRPr lang="en-US" altLang="en-US" sz="4000" i="1" dirty="0">
              <a:solidFill>
                <a:schemeClr val="bg1">
                  <a:lumMod val="65000"/>
                  <a:lumOff val="35000"/>
                </a:schemeClr>
              </a:solidFill>
            </a:endParaRPr>
          </a:p>
        </p:txBody>
      </p:sp>
      <p:sp>
        <p:nvSpPr>
          <p:cNvPr id="165892" name="Rectangle 5">
            <a:extLst>
              <a:ext uri="{FF2B5EF4-FFF2-40B4-BE49-F238E27FC236}">
                <a16:creationId xmlns:a16="http://schemas.microsoft.com/office/drawing/2014/main" id="{68714800-DEE1-4B75-98DE-A81D0679C33D}"/>
              </a:ext>
            </a:extLst>
          </p:cNvPr>
          <p:cNvSpPr>
            <a:spLocks noChangeArrowheads="1"/>
          </p:cNvSpPr>
          <p:nvPr/>
        </p:nvSpPr>
        <p:spPr bwMode="auto">
          <a:xfrm>
            <a:off x="0" y="274638"/>
            <a:ext cx="3429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Al</a:t>
            </a:r>
            <a:r>
              <a:rPr lang="en-US" altLang="en-US" sz="4000" dirty="0">
                <a:solidFill>
                  <a:srgbClr val="FF0000"/>
                </a:solidFill>
              </a:rPr>
              <a:t>/</a:t>
            </a:r>
            <a:r>
              <a:rPr lang="en-US" altLang="en-US" sz="4000" dirty="0">
                <a:latin typeface="Avva_Shenouda" pitchFamily="34" charset="0"/>
              </a:rPr>
              <a:t>l3</a:t>
            </a:r>
            <a:r>
              <a:rPr lang="en-US" altLang="en-US" sz="4000" dirty="0">
                <a:solidFill>
                  <a:srgbClr val="FF0000"/>
                </a:solidFill>
              </a:rPr>
              <a:t>/</a:t>
            </a:r>
            <a:r>
              <a:rPr lang="en-US" altLang="en-US" sz="4000" dirty="0" err="1">
                <a:latin typeface="Avva_Shenouda" pitchFamily="34" charset="0"/>
              </a:rPr>
              <a:t>lov</a:t>
            </a:r>
            <a:r>
              <a:rPr lang="en-US" altLang="en-US" sz="4000" dirty="0">
                <a:solidFill>
                  <a:srgbClr val="FF0000"/>
                </a:solidFill>
              </a:rPr>
              <a:t>/</a:t>
            </a:r>
            <a:r>
              <a:rPr lang="en-US" altLang="en-US" sz="4000" dirty="0" err="1">
                <a:latin typeface="Avva_Shenouda" pitchFamily="34" charset="0"/>
              </a:rPr>
              <a:t>ia</a:t>
            </a:r>
            <a:endParaRPr lang="en-US" altLang="en-US" sz="4000" dirty="0">
              <a:latin typeface="Avva_Shenouda" pitchFamily="34" charset="0"/>
            </a:endParaRPr>
          </a:p>
        </p:txBody>
      </p:sp>
      <p:sp>
        <p:nvSpPr>
          <p:cNvPr id="165893" name="Line 6">
            <a:extLst>
              <a:ext uri="{FF2B5EF4-FFF2-40B4-BE49-F238E27FC236}">
                <a16:creationId xmlns:a16="http://schemas.microsoft.com/office/drawing/2014/main" id="{00FFDA5A-9DB9-4C66-9EC3-2593D9647BB3}"/>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4" name="Line 7">
            <a:extLst>
              <a:ext uri="{FF2B5EF4-FFF2-40B4-BE49-F238E27FC236}">
                <a16:creationId xmlns:a16="http://schemas.microsoft.com/office/drawing/2014/main" id="{A7B8D7DD-5105-4D6D-AC48-9BB8ED39A3D5}"/>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5" name="Line 8">
            <a:extLst>
              <a:ext uri="{FF2B5EF4-FFF2-40B4-BE49-F238E27FC236}">
                <a16:creationId xmlns:a16="http://schemas.microsoft.com/office/drawing/2014/main" id="{FD1ADC16-B09D-49C5-8DB8-8C8D0DC16951}"/>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6" name="Line 9">
            <a:extLst>
              <a:ext uri="{FF2B5EF4-FFF2-40B4-BE49-F238E27FC236}">
                <a16:creationId xmlns:a16="http://schemas.microsoft.com/office/drawing/2014/main" id="{8EDB3495-6BF6-48DA-AC5F-174A74C12FC0}"/>
              </a:ext>
            </a:extLst>
          </p:cNvPr>
          <p:cNvSpPr>
            <a:spLocks noChangeShapeType="1"/>
          </p:cNvSpPr>
          <p:nvPr/>
        </p:nvSpPr>
        <p:spPr bwMode="auto">
          <a:xfrm>
            <a:off x="34290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7" name="Line 10">
            <a:extLst>
              <a:ext uri="{FF2B5EF4-FFF2-40B4-BE49-F238E27FC236}">
                <a16:creationId xmlns:a16="http://schemas.microsoft.com/office/drawing/2014/main" id="{8506A746-E9E1-4A56-9E84-E37FB13CDA6C}"/>
              </a:ext>
            </a:extLst>
          </p:cNvPr>
          <p:cNvSpPr>
            <a:spLocks noChangeShapeType="1"/>
          </p:cNvSpPr>
          <p:nvPr/>
        </p:nvSpPr>
        <p:spPr bwMode="auto">
          <a:xfrm>
            <a:off x="64008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8" name="Line 11">
            <a:extLst>
              <a:ext uri="{FF2B5EF4-FFF2-40B4-BE49-F238E27FC236}">
                <a16:creationId xmlns:a16="http://schemas.microsoft.com/office/drawing/2014/main" id="{43BA093C-CF2B-47DB-BFDA-99B80A268923}"/>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5899" name="Picture 25" descr="alleluia">
            <a:extLst>
              <a:ext uri="{FF2B5EF4-FFF2-40B4-BE49-F238E27FC236}">
                <a16:creationId xmlns:a16="http://schemas.microsoft.com/office/drawing/2014/main" id="{A672E379-6279-4915-9978-DD386C2345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5814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slide(fromBottom)">
                                      <p:cBhvr>
                                        <p:cTn id="7"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3">
            <a:extLst>
              <a:ext uri="{FF2B5EF4-FFF2-40B4-BE49-F238E27FC236}">
                <a16:creationId xmlns:a16="http://schemas.microsoft.com/office/drawing/2014/main" id="{D90DC325-98FE-4389-A136-8279DDD770B1}"/>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Doll</a:t>
            </a:r>
          </a:p>
        </p:txBody>
      </p:sp>
      <p:sp>
        <p:nvSpPr>
          <p:cNvPr id="92164" name="Rectangle 4">
            <a:extLst>
              <a:ext uri="{FF2B5EF4-FFF2-40B4-BE49-F238E27FC236}">
                <a16:creationId xmlns:a16="http://schemas.microsoft.com/office/drawing/2014/main" id="{6FFF9E99-3F77-495D-A336-62EDD2109A6E}"/>
              </a:ext>
            </a:extLst>
          </p:cNvPr>
          <p:cNvSpPr>
            <a:spLocks noChangeArrowheads="1"/>
          </p:cNvSpPr>
          <p:nvPr/>
        </p:nvSpPr>
        <p:spPr bwMode="auto">
          <a:xfrm>
            <a:off x="2819400" y="274638"/>
            <a:ext cx="27908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Nan-</a:t>
            </a:r>
            <a:r>
              <a:rPr lang="en-US" altLang="en-US" sz="4000" i="1" dirty="0" err="1">
                <a:solidFill>
                  <a:schemeClr val="bg1">
                    <a:lumMod val="65000"/>
                    <a:lumOff val="35000"/>
                  </a:schemeClr>
                </a:solidFill>
              </a:rPr>
              <a:t>noos</a:t>
            </a:r>
            <a:endParaRPr lang="en-US" altLang="en-US" sz="4000" i="1" dirty="0">
              <a:solidFill>
                <a:schemeClr val="bg1">
                  <a:lumMod val="65000"/>
                  <a:lumOff val="35000"/>
                </a:schemeClr>
              </a:solidFill>
            </a:endParaRPr>
          </a:p>
        </p:txBody>
      </p:sp>
      <p:sp>
        <p:nvSpPr>
          <p:cNvPr id="166916" name="Rectangle 5">
            <a:extLst>
              <a:ext uri="{FF2B5EF4-FFF2-40B4-BE49-F238E27FC236}">
                <a16:creationId xmlns:a16="http://schemas.microsoft.com/office/drawing/2014/main" id="{B51BFC53-1DE2-41B9-B375-5158E9E44481}"/>
              </a:ext>
            </a:extLst>
          </p:cNvPr>
          <p:cNvSpPr>
            <a:spLocks noChangeArrowheads="1"/>
          </p:cNvSpPr>
          <p:nvPr/>
        </p:nvSpPr>
        <p:spPr bwMode="auto">
          <a:xfrm>
            <a:off x="457200" y="274638"/>
            <a:ext cx="23622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Nan</a:t>
            </a:r>
            <a:r>
              <a:rPr lang="en-US" altLang="en-US" sz="4000" dirty="0">
                <a:solidFill>
                  <a:srgbClr val="FF0000"/>
                </a:solidFill>
              </a:rPr>
              <a:t>/</a:t>
            </a:r>
            <a:r>
              <a:rPr lang="en-US" altLang="en-US" sz="4000" dirty="0" err="1">
                <a:latin typeface="Avva_Shenouda" pitchFamily="34" charset="0"/>
              </a:rPr>
              <a:t>novc</a:t>
            </a:r>
            <a:endParaRPr lang="en-US" altLang="en-US" sz="4000" dirty="0">
              <a:latin typeface="Avva_Shenouda" pitchFamily="34" charset="0"/>
            </a:endParaRPr>
          </a:p>
        </p:txBody>
      </p:sp>
      <p:sp>
        <p:nvSpPr>
          <p:cNvPr id="166917" name="Line 6">
            <a:extLst>
              <a:ext uri="{FF2B5EF4-FFF2-40B4-BE49-F238E27FC236}">
                <a16:creationId xmlns:a16="http://schemas.microsoft.com/office/drawing/2014/main" id="{947251AF-B525-49DA-808B-15E616E66100}"/>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18" name="Line 7">
            <a:extLst>
              <a:ext uri="{FF2B5EF4-FFF2-40B4-BE49-F238E27FC236}">
                <a16:creationId xmlns:a16="http://schemas.microsoft.com/office/drawing/2014/main" id="{C1334794-1000-40C2-BF9B-BA97742ADD51}"/>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19" name="Line 8">
            <a:extLst>
              <a:ext uri="{FF2B5EF4-FFF2-40B4-BE49-F238E27FC236}">
                <a16:creationId xmlns:a16="http://schemas.microsoft.com/office/drawing/2014/main" id="{8B6C1FAB-A4E3-4EFB-9691-34CFB3874795}"/>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20" name="Line 9">
            <a:extLst>
              <a:ext uri="{FF2B5EF4-FFF2-40B4-BE49-F238E27FC236}">
                <a16:creationId xmlns:a16="http://schemas.microsoft.com/office/drawing/2014/main" id="{177BF244-CCA5-41F8-8C37-47F096D01967}"/>
              </a:ext>
            </a:extLst>
          </p:cNvPr>
          <p:cNvSpPr>
            <a:spLocks noChangeShapeType="1"/>
          </p:cNvSpPr>
          <p:nvPr/>
        </p:nvSpPr>
        <p:spPr bwMode="auto">
          <a:xfrm>
            <a:off x="2819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21" name="Line 10">
            <a:extLst>
              <a:ext uri="{FF2B5EF4-FFF2-40B4-BE49-F238E27FC236}">
                <a16:creationId xmlns:a16="http://schemas.microsoft.com/office/drawing/2014/main" id="{93AB8C0B-21A2-4FA7-B934-A6BAA84C129A}"/>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22" name="Line 11">
            <a:extLst>
              <a:ext uri="{FF2B5EF4-FFF2-40B4-BE49-F238E27FC236}">
                <a16:creationId xmlns:a16="http://schemas.microsoft.com/office/drawing/2014/main" id="{A60DB53B-1C49-435E-8FFA-56BB7C03B475}"/>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6923" name="Picture 17" descr="mini_doll">
            <a:extLst>
              <a:ext uri="{FF2B5EF4-FFF2-40B4-BE49-F238E27FC236}">
                <a16:creationId xmlns:a16="http://schemas.microsoft.com/office/drawing/2014/main" id="{E05ECC0E-47C2-4F32-8C28-B259C191C8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429000"/>
            <a:ext cx="1914525"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slide(fromBottom)">
                                      <p:cBhvr>
                                        <p:cTn id="7"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a:extLst>
              <a:ext uri="{FF2B5EF4-FFF2-40B4-BE49-F238E27FC236}">
                <a16:creationId xmlns:a16="http://schemas.microsoft.com/office/drawing/2014/main" id="{41FEF343-C065-435E-838E-390791C2A533}"/>
              </a:ext>
            </a:extLst>
          </p:cNvPr>
          <p:cNvSpPr>
            <a:spLocks noChangeArrowheads="1"/>
          </p:cNvSpPr>
          <p:nvPr/>
        </p:nvSpPr>
        <p:spPr bwMode="auto">
          <a:xfrm>
            <a:off x="6553200" y="274638"/>
            <a:ext cx="2133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Harp</a:t>
            </a:r>
          </a:p>
        </p:txBody>
      </p:sp>
      <p:sp>
        <p:nvSpPr>
          <p:cNvPr id="93188" name="Rectangle 4">
            <a:extLst>
              <a:ext uri="{FF2B5EF4-FFF2-40B4-BE49-F238E27FC236}">
                <a16:creationId xmlns:a16="http://schemas.microsoft.com/office/drawing/2014/main" id="{11D55E0F-848A-4BD0-9CAA-54AB4156E164}"/>
              </a:ext>
            </a:extLst>
          </p:cNvPr>
          <p:cNvSpPr>
            <a:spLocks noChangeArrowheads="1"/>
          </p:cNvSpPr>
          <p:nvPr/>
        </p:nvSpPr>
        <p:spPr bwMode="auto">
          <a:xfrm>
            <a:off x="3200400" y="274638"/>
            <a:ext cx="3352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Kee-tha-ra</a:t>
            </a:r>
            <a:endParaRPr lang="en-US" altLang="en-US" sz="4000" i="1" dirty="0">
              <a:solidFill>
                <a:schemeClr val="bg1">
                  <a:lumMod val="65000"/>
                  <a:lumOff val="35000"/>
                </a:schemeClr>
              </a:solidFill>
            </a:endParaRPr>
          </a:p>
        </p:txBody>
      </p:sp>
      <p:sp>
        <p:nvSpPr>
          <p:cNvPr id="167940" name="Rectangle 5">
            <a:extLst>
              <a:ext uri="{FF2B5EF4-FFF2-40B4-BE49-F238E27FC236}">
                <a16:creationId xmlns:a16="http://schemas.microsoft.com/office/drawing/2014/main" id="{4AE61BB0-142F-4209-A89D-A75356AB1001}"/>
              </a:ext>
            </a:extLst>
          </p:cNvPr>
          <p:cNvSpPr>
            <a:spLocks noChangeArrowheads="1"/>
          </p:cNvSpPr>
          <p:nvPr/>
        </p:nvSpPr>
        <p:spPr bwMode="auto">
          <a:xfrm>
            <a:off x="457200" y="274638"/>
            <a:ext cx="27432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Kv</a:t>
            </a:r>
            <a:r>
              <a:rPr lang="en-US" altLang="en-US" sz="4000" dirty="0">
                <a:solidFill>
                  <a:srgbClr val="FF0000"/>
                </a:solidFill>
              </a:rPr>
              <a:t>/</a:t>
            </a:r>
            <a:r>
              <a:rPr lang="en-US" altLang="en-US" sz="4000" dirty="0">
                <a:latin typeface="Avva_Shenouda" pitchFamily="34" charset="0"/>
              </a:rPr>
              <a:t>0a</a:t>
            </a:r>
            <a:r>
              <a:rPr lang="en-US" altLang="en-US" sz="4000" dirty="0">
                <a:solidFill>
                  <a:srgbClr val="FF0000"/>
                </a:solidFill>
              </a:rPr>
              <a:t>/</a:t>
            </a:r>
            <a:r>
              <a:rPr lang="en-US" altLang="en-US" sz="4000" dirty="0">
                <a:latin typeface="Avva_Shenouda" pitchFamily="34" charset="0"/>
              </a:rPr>
              <a:t>ra</a:t>
            </a:r>
          </a:p>
        </p:txBody>
      </p:sp>
      <p:sp>
        <p:nvSpPr>
          <p:cNvPr id="167941" name="Line 6">
            <a:extLst>
              <a:ext uri="{FF2B5EF4-FFF2-40B4-BE49-F238E27FC236}">
                <a16:creationId xmlns:a16="http://schemas.microsoft.com/office/drawing/2014/main" id="{0BCD620D-523F-4FCC-8F7C-297D0DA5157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2" name="Line 7">
            <a:extLst>
              <a:ext uri="{FF2B5EF4-FFF2-40B4-BE49-F238E27FC236}">
                <a16:creationId xmlns:a16="http://schemas.microsoft.com/office/drawing/2014/main" id="{57C7BED1-CC96-474A-8A3A-A84CF576216D}"/>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3" name="Line 8">
            <a:extLst>
              <a:ext uri="{FF2B5EF4-FFF2-40B4-BE49-F238E27FC236}">
                <a16:creationId xmlns:a16="http://schemas.microsoft.com/office/drawing/2014/main" id="{9909C5F5-BF99-4D9D-9FC6-FA915E3EFC77}"/>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4" name="Line 9">
            <a:extLst>
              <a:ext uri="{FF2B5EF4-FFF2-40B4-BE49-F238E27FC236}">
                <a16:creationId xmlns:a16="http://schemas.microsoft.com/office/drawing/2014/main" id="{95C71A88-F584-448E-937F-CA6245143547}"/>
              </a:ext>
            </a:extLst>
          </p:cNvPr>
          <p:cNvSpPr>
            <a:spLocks noChangeShapeType="1"/>
          </p:cNvSpPr>
          <p:nvPr/>
        </p:nvSpPr>
        <p:spPr bwMode="auto">
          <a:xfrm>
            <a:off x="3200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5" name="Line 10">
            <a:extLst>
              <a:ext uri="{FF2B5EF4-FFF2-40B4-BE49-F238E27FC236}">
                <a16:creationId xmlns:a16="http://schemas.microsoft.com/office/drawing/2014/main" id="{1942AB6E-1136-42C7-A0B4-9C6A7279FA7C}"/>
              </a:ext>
            </a:extLst>
          </p:cNvPr>
          <p:cNvSpPr>
            <a:spLocks noChangeShapeType="1"/>
          </p:cNvSpPr>
          <p:nvPr/>
        </p:nvSpPr>
        <p:spPr bwMode="auto">
          <a:xfrm>
            <a:off x="6553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6" name="Line 11">
            <a:extLst>
              <a:ext uri="{FF2B5EF4-FFF2-40B4-BE49-F238E27FC236}">
                <a16:creationId xmlns:a16="http://schemas.microsoft.com/office/drawing/2014/main" id="{CDD785D0-43AA-4C74-B7DA-2382EE18D713}"/>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7947" name="Picture 24" descr="harp">
            <a:extLst>
              <a:ext uri="{FF2B5EF4-FFF2-40B4-BE49-F238E27FC236}">
                <a16:creationId xmlns:a16="http://schemas.microsoft.com/office/drawing/2014/main" id="{8CC2349C-5BFA-4199-94D0-2C05637A2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429000"/>
            <a:ext cx="2614613"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slide(fromBottom)">
                                      <p:cBhvr>
                                        <p:cTn id="7"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3">
            <a:extLst>
              <a:ext uri="{FF2B5EF4-FFF2-40B4-BE49-F238E27FC236}">
                <a16:creationId xmlns:a16="http://schemas.microsoft.com/office/drawing/2014/main" id="{88569F41-283F-49C9-B41E-C1DE62D65BC9}"/>
              </a:ext>
            </a:extLst>
          </p:cNvPr>
          <p:cNvSpPr>
            <a:spLocks noChangeArrowheads="1"/>
          </p:cNvSpPr>
          <p:nvPr/>
        </p:nvSpPr>
        <p:spPr bwMode="auto">
          <a:xfrm>
            <a:off x="6553200" y="274638"/>
            <a:ext cx="2133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Worthy</a:t>
            </a:r>
          </a:p>
        </p:txBody>
      </p:sp>
      <p:sp>
        <p:nvSpPr>
          <p:cNvPr id="98308" name="Rectangle 4">
            <a:extLst>
              <a:ext uri="{FF2B5EF4-FFF2-40B4-BE49-F238E27FC236}">
                <a16:creationId xmlns:a16="http://schemas.microsoft.com/office/drawing/2014/main" id="{98C6D23C-C320-459F-AD62-8B5DC7D8BCD7}"/>
              </a:ext>
            </a:extLst>
          </p:cNvPr>
          <p:cNvSpPr>
            <a:spLocks noChangeArrowheads="1"/>
          </p:cNvSpPr>
          <p:nvPr/>
        </p:nvSpPr>
        <p:spPr bwMode="auto">
          <a:xfrm>
            <a:off x="3200400" y="274638"/>
            <a:ext cx="3352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A-</a:t>
            </a:r>
            <a:r>
              <a:rPr lang="en-US" altLang="en-US" sz="4000" i="1" dirty="0" err="1">
                <a:solidFill>
                  <a:schemeClr val="bg1">
                    <a:lumMod val="65000"/>
                    <a:lumOff val="35000"/>
                  </a:schemeClr>
                </a:solidFill>
              </a:rPr>
              <a:t>xios</a:t>
            </a:r>
            <a:endParaRPr lang="en-US" altLang="en-US" sz="4000" i="1" dirty="0">
              <a:solidFill>
                <a:schemeClr val="bg1">
                  <a:lumMod val="65000"/>
                  <a:lumOff val="35000"/>
                </a:schemeClr>
              </a:solidFill>
            </a:endParaRPr>
          </a:p>
        </p:txBody>
      </p:sp>
      <p:sp>
        <p:nvSpPr>
          <p:cNvPr id="168964" name="Rectangle 5">
            <a:extLst>
              <a:ext uri="{FF2B5EF4-FFF2-40B4-BE49-F238E27FC236}">
                <a16:creationId xmlns:a16="http://schemas.microsoft.com/office/drawing/2014/main" id="{531530AC-B882-4B1E-89E2-C4652A47259C}"/>
              </a:ext>
            </a:extLst>
          </p:cNvPr>
          <p:cNvSpPr>
            <a:spLocks noChangeArrowheads="1"/>
          </p:cNvSpPr>
          <p:nvPr/>
        </p:nvSpPr>
        <p:spPr bwMode="auto">
          <a:xfrm>
            <a:off x="457200" y="274638"/>
            <a:ext cx="27432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Avva_Shenouda" pitchFamily="34" charset="0"/>
              </a:rPr>
              <a:t>A7ioc</a:t>
            </a:r>
          </a:p>
        </p:txBody>
      </p:sp>
      <p:sp>
        <p:nvSpPr>
          <p:cNvPr id="168965" name="Line 6">
            <a:extLst>
              <a:ext uri="{FF2B5EF4-FFF2-40B4-BE49-F238E27FC236}">
                <a16:creationId xmlns:a16="http://schemas.microsoft.com/office/drawing/2014/main" id="{E8354115-9D34-4FF3-A4E5-8C0257220830}"/>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966" name="Line 7">
            <a:extLst>
              <a:ext uri="{FF2B5EF4-FFF2-40B4-BE49-F238E27FC236}">
                <a16:creationId xmlns:a16="http://schemas.microsoft.com/office/drawing/2014/main" id="{3CFE51FD-248B-4E97-8BB9-F795ACB69B09}"/>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967" name="Line 8">
            <a:extLst>
              <a:ext uri="{FF2B5EF4-FFF2-40B4-BE49-F238E27FC236}">
                <a16:creationId xmlns:a16="http://schemas.microsoft.com/office/drawing/2014/main" id="{C3CECB64-740F-4D27-A1AC-3FBE7C2987BF}"/>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968" name="Line 9">
            <a:extLst>
              <a:ext uri="{FF2B5EF4-FFF2-40B4-BE49-F238E27FC236}">
                <a16:creationId xmlns:a16="http://schemas.microsoft.com/office/drawing/2014/main" id="{1A90F636-0507-4DA1-8496-0281E57EDC80}"/>
              </a:ext>
            </a:extLst>
          </p:cNvPr>
          <p:cNvSpPr>
            <a:spLocks noChangeShapeType="1"/>
          </p:cNvSpPr>
          <p:nvPr/>
        </p:nvSpPr>
        <p:spPr bwMode="auto">
          <a:xfrm>
            <a:off x="3200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969" name="Line 10">
            <a:extLst>
              <a:ext uri="{FF2B5EF4-FFF2-40B4-BE49-F238E27FC236}">
                <a16:creationId xmlns:a16="http://schemas.microsoft.com/office/drawing/2014/main" id="{CD6CFE1D-17A0-4DA7-8DAA-C747058E63B7}"/>
              </a:ext>
            </a:extLst>
          </p:cNvPr>
          <p:cNvSpPr>
            <a:spLocks noChangeShapeType="1"/>
          </p:cNvSpPr>
          <p:nvPr/>
        </p:nvSpPr>
        <p:spPr bwMode="auto">
          <a:xfrm>
            <a:off x="6553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970" name="Line 11">
            <a:extLst>
              <a:ext uri="{FF2B5EF4-FFF2-40B4-BE49-F238E27FC236}">
                <a16:creationId xmlns:a16="http://schemas.microsoft.com/office/drawing/2014/main" id="{2E9DF60B-0D4B-40C1-9943-D6D7339796A0}"/>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8971" name="Picture 13">
            <a:extLst>
              <a:ext uri="{FF2B5EF4-FFF2-40B4-BE49-F238E27FC236}">
                <a16:creationId xmlns:a16="http://schemas.microsoft.com/office/drawing/2014/main" id="{3590E323-72E1-402E-9635-BAA84872D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257550"/>
            <a:ext cx="4886325"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Effect transition="in" filter="slide(fromBottom)">
                                      <p:cBhvr>
                                        <p:cTn id="7" dur="5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3301306998"/>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Nane</a:t>
                      </a:r>
                      <a:r>
                        <a:rPr lang="en-US" sz="4000" dirty="0">
                          <a:effectLst/>
                          <a:latin typeface="Coptic" pitchFamily="2" charset="0"/>
                        </a:rPr>
                        <a:t> </a:t>
                      </a:r>
                      <a:r>
                        <a:rPr lang="en-US" sz="4000" dirty="0" err="1">
                          <a:effectLst/>
                          <a:latin typeface="Coptic" pitchFamily="2" charset="0"/>
                        </a:rPr>
                        <a:t>rouhi</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Nane</a:t>
                      </a:r>
                      <a:r>
                        <a:rPr lang="en-US" sz="3300" i="1" dirty="0">
                          <a:effectLst/>
                          <a:latin typeface="Ink Free" panose="03080402000500000000" pitchFamily="66" charset="0"/>
                        </a:rPr>
                        <a:t> </a:t>
                      </a:r>
                      <a:r>
                        <a:rPr lang="en-US" sz="3300" i="1" dirty="0" err="1">
                          <a:effectLst/>
                          <a:latin typeface="Ink Free" panose="03080402000500000000" pitchFamily="66" charset="0"/>
                        </a:rPr>
                        <a:t>roo-hy</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Good Evening</a:t>
                      </a:r>
                    </a:p>
                  </a:txBody>
                  <a:tcPr marL="0" marR="0" marT="0" marB="0" anchor="ctr"/>
                </a:tc>
                <a:extLst>
                  <a:ext uri="{0D108BD9-81ED-4DB2-BD59-A6C34878D82A}">
                    <a16:rowId xmlns:a16="http://schemas.microsoft.com/office/drawing/2014/main" val="4128815160"/>
                  </a:ext>
                </a:extLst>
              </a:tr>
            </a:tbl>
          </a:graphicData>
        </a:graphic>
      </p:graphicFrame>
      <p:pic>
        <p:nvPicPr>
          <p:cNvPr id="183298" name="Picture 2" descr="Good Evening Cartoon Images in 2020 | Good evening, Cartoon images, Image">
            <a:extLst>
              <a:ext uri="{FF2B5EF4-FFF2-40B4-BE49-F238E27FC236}">
                <a16:creationId xmlns:a16="http://schemas.microsoft.com/office/drawing/2014/main" id="{B240E87D-2E46-4165-8C99-143A3D641F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2568" y="3813313"/>
            <a:ext cx="4038600" cy="226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015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D70C3010-0ED9-4DF7-BC02-85195762C2AF}"/>
              </a:ext>
            </a:extLst>
          </p:cNvPr>
          <p:cNvSpPr>
            <a:spLocks noGrp="1" noChangeArrowheads="1"/>
          </p:cNvSpPr>
          <p:nvPr>
            <p:ph type="title"/>
          </p:nvPr>
        </p:nvSpPr>
        <p:spPr>
          <a:noFill/>
        </p:spPr>
        <p:txBody>
          <a:bodyPr/>
          <a:lstStyle/>
          <a:p>
            <a:pPr eaLnBrk="1" hangingPunct="1"/>
            <a:r>
              <a:rPr lang="en-US" altLang="en-US"/>
              <a:t>Review of Lesson 9</a:t>
            </a:r>
          </a:p>
        </p:txBody>
      </p:sp>
      <p:graphicFrame>
        <p:nvGraphicFramePr>
          <p:cNvPr id="98509" name="Group 205">
            <a:extLst>
              <a:ext uri="{FF2B5EF4-FFF2-40B4-BE49-F238E27FC236}">
                <a16:creationId xmlns:a16="http://schemas.microsoft.com/office/drawing/2014/main" id="{41F480F4-633E-4CC3-88BE-00B65E5F9BA9}"/>
              </a:ext>
            </a:extLst>
          </p:cNvPr>
          <p:cNvGraphicFramePr>
            <a:graphicFrameLocks noGrp="1"/>
          </p:cNvGraphicFramePr>
          <p:nvPr>
            <p:ph type="tbl" idx="1"/>
          </p:nvPr>
        </p:nvGraphicFramePr>
        <p:xfrm>
          <a:off x="0" y="1066800"/>
          <a:ext cx="9144000" cy="5837462"/>
        </p:xfrm>
        <a:graphic>
          <a:graphicData uri="http://schemas.openxmlformats.org/drawingml/2006/table">
            <a:tbl>
              <a:tblPr/>
              <a:tblGrid>
                <a:gridCol w="1778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tblGrid>
              <a:tr h="4426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Shape</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Example</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371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Soo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6</a:t>
                      </a:r>
                      <a:endParaRPr kumimoji="0" lang="en-US" sz="2800" b="0" i="0" u="none" strike="noStrike" cap="none" normalizeH="0" baseline="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So-</a:t>
                      </a:r>
                      <a:r>
                        <a:rPr kumimoji="0" lang="en-US" sz="2800" b="0" i="1" u="none" strike="noStrike" cap="none" normalizeH="0" baseline="0" dirty="0" err="1">
                          <a:ln>
                            <a:noFill/>
                          </a:ln>
                          <a:solidFill>
                            <a:schemeClr val="hlink"/>
                          </a:solidFill>
                          <a:effectLst/>
                          <a:latin typeface="Arial" charset="0"/>
                          <a:cs typeface="Arial" charset="0"/>
                        </a:rPr>
                        <a:t>oo</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rgbClr val="FF0000"/>
                          </a:solidFill>
                          <a:effectLst/>
                          <a:latin typeface="Avva_Shenouda" pitchFamily="34" charset="0"/>
                          <a:cs typeface="Arial" charset="0"/>
                        </a:rPr>
                        <a:t>pi6 `</a:t>
                      </a:r>
                      <a:r>
                        <a:rPr kumimoji="0" lang="en-US" sz="2800" b="0" i="1" u="none" strike="noStrike" cap="none" normalizeH="0" baseline="0" dirty="0" err="1">
                          <a:ln>
                            <a:noFill/>
                          </a:ln>
                          <a:solidFill>
                            <a:srgbClr val="FF0000"/>
                          </a:solidFill>
                          <a:effectLst/>
                          <a:latin typeface="Avva_Shenouda" pitchFamily="34" charset="0"/>
                          <a:cs typeface="Arial" charset="0"/>
                        </a:rPr>
                        <a:t>ntenh</a:t>
                      </a:r>
                      <a:r>
                        <a:rPr kumimoji="0" lang="en-US" sz="2800" b="0" i="1" u="none" strike="noStrike" cap="none" normalizeH="0" baseline="0" dirty="0">
                          <a:ln>
                            <a:noFill/>
                          </a:ln>
                          <a:solidFill>
                            <a:schemeClr val="hlink"/>
                          </a:solidFill>
                          <a:effectLst/>
                          <a:latin typeface="Avva_Shenouda" pitchFamily="34" charset="0"/>
                          <a:cs typeface="Arial" charset="0"/>
                        </a:rPr>
                        <a:t>  </a:t>
                      </a:r>
                      <a:br>
                        <a:rPr kumimoji="0" lang="en-US" sz="2800" b="0" i="1" u="none" strike="noStrike" cap="none" normalizeH="0" baseline="0" dirty="0">
                          <a:ln>
                            <a:noFill/>
                          </a:ln>
                          <a:solidFill>
                            <a:schemeClr val="hlink"/>
                          </a:solidFill>
                          <a:effectLst/>
                          <a:latin typeface="Avva_Shenouda" pitchFamily="34" charset="0"/>
                          <a:cs typeface="Arial" charset="0"/>
                        </a:rPr>
                      </a:br>
                      <a:r>
                        <a:rPr kumimoji="0" lang="en-US" sz="2800" b="0" i="1" u="none" strike="noStrike" cap="none" normalizeH="0" baseline="0" dirty="0">
                          <a:ln>
                            <a:noFill/>
                          </a:ln>
                          <a:solidFill>
                            <a:schemeClr val="hlink"/>
                          </a:solidFill>
                          <a:effectLst/>
                          <a:latin typeface="Arial" charset="0"/>
                          <a:cs typeface="Arial" charset="0"/>
                        </a:rPr>
                        <a:t>(Pi-So-</a:t>
                      </a:r>
                      <a:r>
                        <a:rPr kumimoji="0" lang="en-US" sz="2800" b="0" i="1" u="none" strike="noStrike" cap="none" normalizeH="0" baseline="0" dirty="0" err="1">
                          <a:ln>
                            <a:noFill/>
                          </a:ln>
                          <a:solidFill>
                            <a:schemeClr val="hlink"/>
                          </a:solidFill>
                          <a:effectLst/>
                          <a:latin typeface="Arial" charset="0"/>
                          <a:cs typeface="Arial" charset="0"/>
                        </a:rPr>
                        <a:t>oo</a:t>
                      </a:r>
                      <a:r>
                        <a:rPr kumimoji="0" lang="en-US" sz="2800" b="0" i="1" u="none" strike="noStrike" cap="none" normalizeH="0" baseline="0" dirty="0">
                          <a:ln>
                            <a:noFill/>
                          </a:ln>
                          <a:solidFill>
                            <a:schemeClr val="hlink"/>
                          </a:solidFill>
                          <a:effectLst/>
                          <a:latin typeface="Arial" charset="0"/>
                          <a:cs typeface="Arial" charset="0"/>
                        </a:rPr>
                        <a:t> en-</a:t>
                      </a:r>
                      <a:r>
                        <a:rPr kumimoji="0" lang="en-US" sz="2800" b="0" i="1" u="none" strike="noStrike" cap="none" normalizeH="0" baseline="0" dirty="0" err="1">
                          <a:ln>
                            <a:noFill/>
                          </a:ln>
                          <a:solidFill>
                            <a:schemeClr val="hlink"/>
                          </a:solidFill>
                          <a:effectLst/>
                          <a:latin typeface="Arial" charset="0"/>
                          <a:cs typeface="Arial" charset="0"/>
                        </a:rPr>
                        <a:t>tenh</a:t>
                      </a:r>
                      <a:r>
                        <a:rPr kumimoji="0" lang="en-US" sz="2800" b="0" i="1" u="none" strike="noStrike" cap="none" normalizeH="0" baseline="0" dirty="0">
                          <a:ln>
                            <a:noFill/>
                          </a:ln>
                          <a:solidFill>
                            <a:schemeClr val="hlink"/>
                          </a:solidFill>
                          <a:effectLst/>
                          <a:latin typeface="Arial" charset="0"/>
                          <a:cs typeface="Arial" charset="0"/>
                        </a:rPr>
                        <a:t>= six wings)</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Exsi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&amp; 7</a:t>
                      </a:r>
                      <a:endParaRPr kumimoji="0" lang="en-US" sz="2800" b="0" i="0" u="none" strike="noStrike" cap="none" normalizeH="0" baseline="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x (as in fi</a:t>
                      </a:r>
                      <a:r>
                        <a:rPr kumimoji="0" lang="en-US" sz="2800" b="1" i="1" u="none" strike="noStrike" cap="none" normalizeH="0" baseline="0">
                          <a:ln>
                            <a:noFill/>
                          </a:ln>
                          <a:solidFill>
                            <a:schemeClr val="hlink"/>
                          </a:solidFill>
                          <a:effectLst/>
                          <a:latin typeface="Arial" charset="0"/>
                          <a:cs typeface="Arial" charset="0"/>
                        </a:rPr>
                        <a:t>x</a:t>
                      </a:r>
                      <a:r>
                        <a:rPr kumimoji="0" lang="en-US" sz="2800" b="0" i="1" u="none" strike="noStrike" cap="none" normalizeH="0" baseline="0">
                          <a:ln>
                            <a:noFill/>
                          </a:ln>
                          <a:solidFill>
                            <a:schemeClr val="hlink"/>
                          </a:solidFill>
                          <a:effectLst/>
                          <a:latin typeface="Arial" charset="0"/>
                          <a:cs typeface="Arial" charset="0"/>
                        </a:rPr>
                        <a: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or0odo7wn</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(ortho-zthox-on = orthodox)</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15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Epsilon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V v </a:t>
                      </a:r>
                      <a:endParaRPr kumimoji="0" lang="en-US" sz="2800" b="0" i="0" u="none" strike="noStrike" cap="none" normalizeH="0" baseline="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V (as in na</a:t>
                      </a:r>
                      <a:r>
                        <a:rPr kumimoji="0" lang="en-US" sz="2800" b="1" i="1" u="none" strike="noStrike" cap="none" normalizeH="0" baseline="0">
                          <a:ln>
                            <a:noFill/>
                          </a:ln>
                          <a:solidFill>
                            <a:schemeClr val="hlink"/>
                          </a:solidFill>
                          <a:effectLst/>
                          <a:latin typeface="Arial" charset="0"/>
                          <a:cs typeface="Arial" charset="0"/>
                        </a:rPr>
                        <a:t>v</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Long O (as in 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E (as in h</a:t>
                      </a:r>
                      <a:r>
                        <a:rPr kumimoji="0" lang="en-US" sz="2800" b="1" i="1" u="none" strike="noStrike" cap="none" normalizeH="0" baseline="0">
                          <a:ln>
                            <a:noFill/>
                          </a:ln>
                          <a:solidFill>
                            <a:schemeClr val="hlink"/>
                          </a:solidFill>
                          <a:effectLst/>
                          <a:latin typeface="Arial" charset="0"/>
                          <a:cs typeface="Arial" charset="0"/>
                        </a:rPr>
                        <a:t>e</a:t>
                      </a: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ctavroc</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(stav-ros = cross)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rgbClr val="FF0000"/>
                          </a:solidFill>
                          <a:effectLst/>
                          <a:latin typeface="Avva_Shenouda" pitchFamily="34" charset="0"/>
                          <a:cs typeface="Arial" charset="0"/>
                        </a:rPr>
                        <a:t>Iwannov</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(you-an-no = John)</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kvrie</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(Ke-riee = Lord)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9D0C0C2-C6AE-4E42-B26C-45CE79179FA1}"/>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10</a:t>
            </a:r>
            <a:r>
              <a:rPr lang="en-US" dirty="0"/>
              <a:t> </a:t>
            </a:r>
            <a:br>
              <a:rPr lang="en-US" dirty="0"/>
            </a:br>
            <a:br>
              <a:rPr lang="en-US" dirty="0"/>
            </a:br>
            <a:r>
              <a:rPr lang="en-US" b="1" kern="1200" dirty="0">
                <a:solidFill>
                  <a:schemeClr val="lt1"/>
                </a:solidFill>
                <a:latin typeface="Avva_Shenouda" panose="020B0500000000000000" pitchFamily="34" charset="0"/>
              </a:rPr>
              <a:t>q 	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CA02787-0418-4B1A-8959-A5DFB8240D98}"/>
              </a:ext>
            </a:extLst>
          </p:cNvPr>
          <p:cNvSpPr>
            <a:spLocks noGrp="1" noChangeArrowheads="1"/>
          </p:cNvSpPr>
          <p:nvPr>
            <p:ph type="title"/>
          </p:nvPr>
        </p:nvSpPr>
        <p:spPr>
          <a:xfrm>
            <a:off x="0" y="2133600"/>
            <a:ext cx="8763000" cy="2873376"/>
          </a:xfrm>
        </p:spPr>
        <p:txBody>
          <a:bodyPr/>
          <a:lstStyle/>
          <a:p>
            <a:pPr eaLnBrk="1" hangingPunct="1"/>
            <a:r>
              <a:rPr lang="en-US" altLang="en-US" sz="5400" b="1" dirty="0">
                <a:solidFill>
                  <a:schemeClr val="tx1"/>
                </a:solidFill>
              </a:rPr>
              <a:t>Coptic Letters that are similar to English (2)</a:t>
            </a:r>
            <a:endParaRPr lang="en-US" altLang="en-US" sz="4000" dirty="0"/>
          </a:p>
        </p:txBody>
      </p:sp>
      <p:sp>
        <p:nvSpPr>
          <p:cNvPr id="3" name="Rectangle 2">
            <a:extLst>
              <a:ext uri="{FF2B5EF4-FFF2-40B4-BE49-F238E27FC236}">
                <a16:creationId xmlns:a16="http://schemas.microsoft.com/office/drawing/2014/main" id="{F427C670-F31F-4BEA-A0DF-BED4E0A5918B}"/>
              </a:ext>
            </a:extLst>
          </p:cNvPr>
          <p:cNvSpPr txBox="1">
            <a:spLocks noChangeArrowheads="1"/>
          </p:cNvSpPr>
          <p:nvPr/>
        </p:nvSpPr>
        <p:spPr bwMode="auto">
          <a:xfrm>
            <a:off x="685800" y="381000"/>
            <a:ext cx="7772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sz="6000" b="1" kern="0" dirty="0">
                <a:solidFill>
                  <a:schemeClr val="tx1"/>
                </a:solidFill>
                <a:effectLst>
                  <a:outerShdw blurRad="38100" dist="38100" dir="2700000" algn="tl">
                    <a:srgbClr val="336699"/>
                  </a:outerShdw>
                </a:effectLst>
              </a:rPr>
              <a:t>Lesson 2</a:t>
            </a:r>
            <a:r>
              <a:rPr lang="en-US" kern="0" dirty="0"/>
              <a:t> </a:t>
            </a:r>
          </a:p>
          <a:p>
            <a:pPr eaLnBrk="1" hangingPunct="1">
              <a:defRPr/>
            </a:pPr>
            <a:endParaRPr lang="en-US" kern="0" dirty="0"/>
          </a:p>
          <a:p>
            <a:pPr eaLnBrk="1" hangingPunct="1">
              <a:defRPr/>
            </a:pPr>
            <a:r>
              <a:rPr lang="en-US" dirty="0">
                <a:latin typeface="Avva_Shenouda" panose="020B0500000000000000" pitchFamily="34" charset="0"/>
              </a:rPr>
              <a:t>i 	k	 m	 n</a:t>
            </a:r>
          </a:p>
        </p:txBody>
      </p:sp>
    </p:spTree>
    <p:extLst>
      <p:ext uri="{BB962C8B-B14F-4D97-AF65-F5344CB8AC3E}">
        <p14:creationId xmlns:p14="http://schemas.microsoft.com/office/powerpoint/2010/main" val="1446768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9CB52C9F-E7B4-4550-A9CE-D3A721E247F9}"/>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99331" name="Group 3">
            <a:extLst>
              <a:ext uri="{FF2B5EF4-FFF2-40B4-BE49-F238E27FC236}">
                <a16:creationId xmlns:a16="http://schemas.microsoft.com/office/drawing/2014/main" id="{34C3D80B-5D36-48F9-B3F0-42B239A233AF}"/>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Group 2">
            <a:extLst>
              <a:ext uri="{FF2B5EF4-FFF2-40B4-BE49-F238E27FC236}">
                <a16:creationId xmlns:a16="http://schemas.microsoft.com/office/drawing/2014/main" id="{3DA2B493-44E9-471F-8494-B52797869447}"/>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73090" name="Rectangle 34">
            <a:extLst>
              <a:ext uri="{FF2B5EF4-FFF2-40B4-BE49-F238E27FC236}">
                <a16:creationId xmlns:a16="http://schemas.microsoft.com/office/drawing/2014/main" id="{85A99763-F231-453F-A510-57F8109A3D6B}"/>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C31EDDC9-A707-441F-B0DF-5BFEDD2019C6}"/>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101379" name="Group 3">
            <a:extLst>
              <a:ext uri="{FF2B5EF4-FFF2-40B4-BE49-F238E27FC236}">
                <a16:creationId xmlns:a16="http://schemas.microsoft.com/office/drawing/2014/main" id="{BB39D294-D13F-4FB6-A1C1-AB96674E341E}"/>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3F339EBE-4D5C-4859-A5D6-FBCD3A054997}"/>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102403" name="Group 3">
            <a:extLst>
              <a:ext uri="{FF2B5EF4-FFF2-40B4-BE49-F238E27FC236}">
                <a16:creationId xmlns:a16="http://schemas.microsoft.com/office/drawing/2014/main" id="{0F328F8E-7BEF-474E-BE08-400695270D93}"/>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t>
                      </a:r>
                      <a:r>
                        <a:rPr kumimoji="0" lang="en-US" sz="2800" b="1" i="1" u="none" strike="noStrike" cap="none" normalizeH="0" baseline="0">
                          <a:ln>
                            <a:noFill/>
                          </a:ln>
                          <a:solidFill>
                            <a:schemeClr val="hlink"/>
                          </a:solidFill>
                          <a:effectLst/>
                          <a:latin typeface="Arial" charset="0"/>
                          <a:cs typeface="Arial" charset="0"/>
                        </a:rPr>
                        <a:t>EE</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R</a:t>
                      </a:r>
                      <a:r>
                        <a:rPr kumimoji="0" lang="en-US" sz="2800" b="0" i="1" u="none" strike="noStrike" cap="none" normalizeH="0" baseline="0">
                          <a:ln>
                            <a:noFill/>
                          </a:ln>
                          <a:solidFill>
                            <a:schemeClr val="hlink"/>
                          </a:solidFill>
                          <a:effectLst/>
                          <a:latin typeface="Arial" charset="0"/>
                          <a:cs typeface="Arial"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in some Greek words: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in</a:t>
                      </a:r>
                      <a:br>
                        <a:rPr kumimoji="0" lang="en-US" sz="2800" b="0" i="1" u="none" strike="noStrike" cap="none" normalizeH="0" baseline="0">
                          <a:ln>
                            <a:noFill/>
                          </a:ln>
                          <a:solidFill>
                            <a:schemeClr val="hlink"/>
                          </a:solidFill>
                          <a:effectLst/>
                          <a:latin typeface="Arial" charset="0"/>
                          <a:cs typeface="Arial" charset="0"/>
                        </a:rPr>
                      </a:br>
                      <a:br>
                        <a:rPr kumimoji="0" lang="en-US" sz="2800" b="1" i="1" u="none" strike="noStrike" cap="none" normalizeH="0" baseline="0">
                          <a:ln>
                            <a:noFill/>
                          </a:ln>
                          <a:solidFill>
                            <a:schemeClr val="hlink"/>
                          </a:solidFill>
                          <a:effectLst/>
                          <a:latin typeface="Arial" charset="0"/>
                          <a:cs typeface="Arial" charset="0"/>
                        </a:rPr>
                      </a:b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OW</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a:t>
                      </a:r>
                      <a:r>
                        <a:rPr kumimoji="0" lang="en-US" sz="2800" b="1" i="1" u="none" strike="noStrike" cap="none" normalizeH="0" baseline="0">
                          <a:ln>
                            <a:noFill/>
                          </a:ln>
                          <a:solidFill>
                            <a:schemeClr val="hlink"/>
                          </a:solidFill>
                          <a:effectLst/>
                          <a:latin typeface="Arial" charset="0"/>
                          <a:cs typeface="Arial" charset="0"/>
                        </a:rPr>
                        <a:t>KH</a:t>
                      </a:r>
                      <a:r>
                        <a:rPr kumimoji="0" lang="en-US" sz="2800" b="0" i="1" u="none" strike="noStrike" cap="none" normalizeH="0" baseline="0">
                          <a:ln>
                            <a:noFill/>
                          </a:ln>
                          <a:solidFill>
                            <a:schemeClr val="hlink"/>
                          </a:solidFill>
                          <a:effectLst/>
                          <a:latin typeface="Arial" charset="0"/>
                          <a:cs typeface="Arial" charset="0"/>
                        </a:rPr>
                        <a:t>IAR"</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616EE80B-328A-480F-A530-89FC3601D63D}"/>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103427" name="Group 3">
            <a:extLst>
              <a:ext uri="{FF2B5EF4-FFF2-40B4-BE49-F238E27FC236}">
                <a16:creationId xmlns:a16="http://schemas.microsoft.com/office/drawing/2014/main" id="{26EEC508-2837-4230-805D-6716469CE329}"/>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Gh </a:t>
                      </a:r>
                      <a:r>
                        <a:rPr kumimoji="0" lang="ar-EG" sz="2400" b="0" i="1" u="none" strike="noStrike" cap="none" normalizeH="0" baseline="0">
                          <a:ln>
                            <a:noFill/>
                          </a:ln>
                          <a:solidFill>
                            <a:schemeClr val="hlink"/>
                          </a:solidFill>
                          <a:effectLst/>
                          <a:latin typeface="Arial" charset="0"/>
                          <a:cs typeface="Arial" charset="0"/>
                        </a:rPr>
                        <a:t>غ</a:t>
                      </a:r>
                      <a:r>
                        <a:rPr kumimoji="0" lang="en-US" sz="2400" b="0" i="1" u="none" strike="noStrike" cap="none" normalizeH="0" baseline="0">
                          <a:ln>
                            <a:noFill/>
                          </a:ln>
                          <a:solidFill>
                            <a:schemeClr val="hlink"/>
                          </a:solidFill>
                          <a:effectLst/>
                          <a:latin typeface="Arial" charset="0"/>
                          <a:cs typeface="Arial" charset="0"/>
                        </a:rPr>
                        <a:t>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NG</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charset="0"/>
                        </a:rPr>
                        <a:t>Ajioc Jabri3l Ajjeloc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charset="0"/>
                        </a:rPr>
                        <a:t>dwron </a:t>
                      </a:r>
                      <a:br>
                        <a:rPr kumimoji="0" lang="en-US" sz="2400" b="0" i="1" u="none" strike="noStrike" cap="none" normalizeH="0" baseline="0">
                          <a:ln>
                            <a:noFill/>
                          </a:ln>
                          <a:solidFill>
                            <a:schemeClr val="hlink"/>
                          </a:solidFill>
                          <a:effectLst/>
                          <a:latin typeface="Avva_Shenouda" pitchFamily="34" charset="0"/>
                          <a:cs typeface="Arial" charset="0"/>
                        </a:rPr>
                      </a:br>
                      <a:r>
                        <a:rPr kumimoji="0" lang="en-US" sz="2400" b="0" i="1" u="none" strike="noStrike" cap="none" normalizeH="0" baseline="0">
                          <a:ln>
                            <a:noFill/>
                          </a:ln>
                          <a:solidFill>
                            <a:schemeClr val="hlink"/>
                          </a:solidFill>
                          <a:effectLst/>
                          <a:latin typeface="Avva_Shenouda" pitchFamily="34" charset="0"/>
                          <a:cs typeface="Arial" charset="0"/>
                        </a:rPr>
                        <a:t>dan</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Lola (Lavla)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7B6D05F7-1775-43FA-AA6D-9121EB4B0B0B}"/>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104451" name="Group 3">
            <a:extLst>
              <a:ext uri="{FF2B5EF4-FFF2-40B4-BE49-F238E27FC236}">
                <a16:creationId xmlns:a16="http://schemas.microsoft.com/office/drawing/2014/main" id="{408FDCD7-D044-457A-9C0A-BAB9413AEAFA}"/>
              </a:ext>
            </a:extLst>
          </p:cNvPr>
          <p:cNvGraphicFramePr>
            <a:graphicFrameLocks noGrp="1"/>
          </p:cNvGraphicFramePr>
          <p:nvPr>
            <p:ph type="tbl" idx="1"/>
          </p:nvPr>
        </p:nvGraphicFramePr>
        <p:xfrm>
          <a:off x="457200" y="1600200"/>
          <a:ext cx="8229600" cy="4537076"/>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a:ln>
                            <a:noFill/>
                          </a:ln>
                          <a:solidFill>
                            <a:schemeClr val="hlink"/>
                          </a:solidFill>
                          <a:effectLst/>
                          <a:latin typeface="Avva_Shenouda" pitchFamily="34"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(pa-iot = my father)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G (as in </a:t>
                      </a:r>
                      <a:r>
                        <a:rPr kumimoji="0" lang="en-US" sz="2800" b="1" i="1" u="none" strike="noStrike" cap="none" normalizeH="0" baseline="0">
                          <a:ln>
                            <a:noFill/>
                          </a:ln>
                          <a:solidFill>
                            <a:schemeClr val="hlink"/>
                          </a:solidFill>
                          <a:effectLst/>
                          <a:latin typeface="Arial" charset="0"/>
                          <a:cs typeface="Arial" charset="0"/>
                        </a:rPr>
                        <a:t>G</a:t>
                      </a: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 (as in </a:t>
                      </a:r>
                      <a:r>
                        <a:rPr kumimoji="0" lang="en-US" sz="2800" b="1" i="1" u="none" strike="noStrike" cap="none" normalizeH="0" baseline="0">
                          <a:ln>
                            <a:noFill/>
                          </a:ln>
                          <a:solidFill>
                            <a:schemeClr val="hlink"/>
                          </a:solidFill>
                          <a:effectLst/>
                          <a:latin typeface="Arial" charset="0"/>
                          <a:cs typeface="Arial" charset="0"/>
                        </a:rPr>
                        <a:t>J</a:t>
                      </a:r>
                      <a:r>
                        <a:rPr kumimoji="0" lang="en-US" sz="2800" b="0" i="1" u="none" strike="noStrike" cap="none" normalizeH="0" baseline="0">
                          <a:ln>
                            <a:noFill/>
                          </a:ln>
                          <a:solidFill>
                            <a:schemeClr val="hlink"/>
                          </a:solidFill>
                          <a:effectLst/>
                          <a:latin typeface="Arial" charset="0"/>
                          <a:cs typeface="Arial" charset="0"/>
                        </a:rPr>
                        <a:t>oy),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if followed by </a:t>
                      </a:r>
                      <a:r>
                        <a:rPr kumimoji="0" lang="en-US" sz="2800" b="0" i="1" u="none" strike="noStrike" cap="none" normalizeH="0" baseline="0">
                          <a:ln>
                            <a:noFill/>
                          </a:ln>
                          <a:solidFill>
                            <a:schemeClr val="hlink"/>
                          </a:solidFill>
                          <a:effectLst/>
                          <a:latin typeface="Avva_Shenouda" pitchFamily="34" charset="0"/>
                          <a:cs typeface="Arial"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agp</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(Agp = hour)</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ge</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(Je = For)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AEB09D7C-AC64-46CF-887D-A23BFB5D7343}"/>
              </a:ext>
            </a:extLst>
          </p:cNvPr>
          <p:cNvSpPr>
            <a:spLocks noGrp="1" noChangeArrowheads="1"/>
          </p:cNvSpPr>
          <p:nvPr>
            <p:ph type="title"/>
          </p:nvPr>
        </p:nvSpPr>
        <p:spPr>
          <a:noFill/>
        </p:spPr>
        <p:txBody>
          <a:bodyPr/>
          <a:lstStyle/>
          <a:p>
            <a:pPr eaLnBrk="1" hangingPunct="1"/>
            <a:r>
              <a:rPr lang="en-US" altLang="en-US"/>
              <a:t>Review of Lesson 7</a:t>
            </a:r>
          </a:p>
        </p:txBody>
      </p:sp>
      <p:graphicFrame>
        <p:nvGraphicFramePr>
          <p:cNvPr id="105475" name="Group 3">
            <a:extLst>
              <a:ext uri="{FF2B5EF4-FFF2-40B4-BE49-F238E27FC236}">
                <a16:creationId xmlns:a16="http://schemas.microsoft.com/office/drawing/2014/main" id="{73C9D236-D05E-408D-8A7B-73CD16310E59}"/>
              </a:ext>
            </a:extLst>
          </p:cNvPr>
          <p:cNvGraphicFramePr>
            <a:graphicFrameLocks noGrp="1"/>
          </p:cNvGraphicFramePr>
          <p:nvPr>
            <p:ph type="tbl" idx="1"/>
          </p:nvPr>
        </p:nvGraphicFramePr>
        <p:xfrm>
          <a:off x="457200" y="1600200"/>
          <a:ext cx="8229600" cy="4833938"/>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7160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160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2</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 (as in </a:t>
                      </a: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ake)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vva_Shenouda" pitchFamily="34" charset="0"/>
                          <a:cs typeface="Arial" charset="0"/>
                        </a:rPr>
                        <a:t>2</a:t>
                      </a:r>
                      <a:r>
                        <a:rPr kumimoji="0" lang="en-US" sz="2800" b="0" i="1" u="none" strike="noStrike" cap="none" normalizeH="0" baseline="0" dirty="0">
                          <a:ln>
                            <a:noFill/>
                          </a:ln>
                          <a:solidFill>
                            <a:schemeClr val="hlink"/>
                          </a:solidFill>
                          <a:effectLst/>
                          <a:latin typeface="Avva_Shenouda" pitchFamily="34" charset="0"/>
                          <a:cs typeface="Times New Roman" pitchFamily="18" charset="0"/>
                        </a:rPr>
                        <a:t>ai</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shai</a:t>
                      </a:r>
                      <a:r>
                        <a:rPr kumimoji="0" lang="en-US" sz="2800" b="0" i="1" u="none" strike="noStrike" cap="none" normalizeH="0" baseline="0" dirty="0">
                          <a:ln>
                            <a:noFill/>
                          </a:ln>
                          <a:solidFill>
                            <a:schemeClr val="hlink"/>
                          </a:solidFill>
                          <a:effectLst/>
                          <a:latin typeface="Arial" charset="0"/>
                          <a:cs typeface="Arial" charset="0"/>
                        </a:rPr>
                        <a:t> =feast)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98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Theta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0</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 (as in </a:t>
                      </a:r>
                      <a:r>
                        <a:rPr kumimoji="0" lang="en-US" sz="2800" b="1" i="1" u="none" strike="noStrike" cap="none" normalizeH="0" baseline="0">
                          <a:ln>
                            <a:noFill/>
                          </a:ln>
                          <a:solidFill>
                            <a:schemeClr val="hlink"/>
                          </a:solidFill>
                          <a:effectLst/>
                          <a:latin typeface="Arial" charset="0"/>
                          <a:cs typeface="Arial" charset="0"/>
                        </a:rPr>
                        <a:t>Th</a:t>
                      </a:r>
                      <a:r>
                        <a:rPr kumimoji="0" lang="en-US" sz="2800" b="0" i="1" u="none" strike="noStrike" cap="none" normalizeH="0" baseline="0">
                          <a:ln>
                            <a:noFill/>
                          </a:ln>
                          <a:solidFill>
                            <a:schemeClr val="hlink"/>
                          </a:solidFill>
                          <a:effectLst/>
                          <a:latin typeface="Arial" charset="0"/>
                          <a:cs typeface="Arial" charset="0"/>
                        </a:rPr>
                        <a:t>ink)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T (as in </a:t>
                      </a: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if it follows: </a:t>
                      </a:r>
                      <a:r>
                        <a:rPr kumimoji="0" lang="en-US" sz="2800" b="0" i="0" u="none" strike="noStrike" cap="none" normalizeH="0" baseline="0">
                          <a:ln>
                            <a:noFill/>
                          </a:ln>
                          <a:solidFill>
                            <a:schemeClr val="hlink"/>
                          </a:solidFill>
                          <a:effectLst/>
                          <a:latin typeface="Avva_Shenouda" pitchFamily="34" charset="0"/>
                          <a:cs typeface="Arial" charset="0"/>
                        </a:rPr>
                        <a:t>v.t.m.c</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0ai </a:t>
                      </a:r>
                      <a:r>
                        <a:rPr kumimoji="0" lang="en-US" sz="2800" b="0" i="1" u="none" strike="noStrike" cap="none" normalizeH="0" baseline="0">
                          <a:ln>
                            <a:noFill/>
                          </a:ln>
                          <a:solidFill>
                            <a:schemeClr val="hlink"/>
                          </a:solidFill>
                          <a:effectLst/>
                          <a:latin typeface="Arial" charset="0"/>
                          <a:cs typeface="Arial" charset="0"/>
                        </a:rPr>
                        <a:t>(Thai = this)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nl-NL" sz="2800" b="0" i="1" u="none" strike="noStrike" cap="none" normalizeH="0" baseline="0">
                          <a:ln>
                            <a:noFill/>
                          </a:ln>
                          <a:solidFill>
                            <a:schemeClr val="hlink"/>
                          </a:solidFill>
                          <a:effectLst/>
                          <a:latin typeface="Avva_Shenouda" pitchFamily="34" charset="0"/>
                          <a:cs typeface="Arial" charset="0"/>
                        </a:rPr>
                        <a:t>acpazec0e </a:t>
                      </a:r>
                      <a:br>
                        <a:rPr kumimoji="0" lang="nl-NL" sz="2800" b="0" i="1" u="none" strike="noStrike" cap="none" normalizeH="0" baseline="0">
                          <a:ln>
                            <a:noFill/>
                          </a:ln>
                          <a:solidFill>
                            <a:schemeClr val="hlink"/>
                          </a:solidFill>
                          <a:effectLst/>
                          <a:latin typeface="Avva_Shenouda" pitchFamily="34" charset="0"/>
                          <a:cs typeface="Arial" charset="0"/>
                        </a:rPr>
                      </a:br>
                      <a:r>
                        <a:rPr kumimoji="0" lang="nl-NL" sz="2800" b="0" i="1" u="none" strike="noStrike" cap="none" normalizeH="0" baseline="0">
                          <a:ln>
                            <a:noFill/>
                          </a:ln>
                          <a:solidFill>
                            <a:schemeClr val="hlink"/>
                          </a:solidFill>
                          <a:effectLst/>
                          <a:latin typeface="Arial" charset="0"/>
                          <a:cs typeface="Arial" charset="0"/>
                        </a:rPr>
                        <a:t>(As-pa-zes-te = Greet)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Fee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F f</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PH (as in </a:t>
                      </a:r>
                      <a:r>
                        <a:rPr kumimoji="0" lang="en-US" sz="2800" b="1" i="1" u="none" strike="noStrike" cap="none" normalizeH="0" baseline="0">
                          <a:ln>
                            <a:noFill/>
                          </a:ln>
                          <a:solidFill>
                            <a:schemeClr val="hlink"/>
                          </a:solidFill>
                          <a:effectLst/>
                          <a:latin typeface="Arial" charset="0"/>
                          <a:cs typeface="Arial" charset="0"/>
                        </a:rPr>
                        <a:t>Ph</a:t>
                      </a:r>
                      <a:r>
                        <a:rPr kumimoji="0" lang="en-US" sz="2800" b="0" i="1" u="none" strike="noStrike" cap="none" normalizeH="0" baseline="0">
                          <a:ln>
                            <a:noFill/>
                          </a:ln>
                          <a:solidFill>
                            <a:schemeClr val="hlink"/>
                          </a:solidFill>
                          <a:effectLst/>
                          <a:latin typeface="Arial" charset="0"/>
                          <a:cs typeface="Arial" charset="0"/>
                        </a:rPr>
                        <a:t>one)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feri </a:t>
                      </a:r>
                      <a:r>
                        <a:rPr kumimoji="0" lang="en-US" sz="2800" b="0" i="1" u="none" strike="noStrike" cap="none" normalizeH="0" baseline="0">
                          <a:ln>
                            <a:noFill/>
                          </a:ln>
                          <a:solidFill>
                            <a:schemeClr val="hlink"/>
                          </a:solidFill>
                          <a:effectLst/>
                          <a:latin typeface="Arial" charset="0"/>
                          <a:cs typeface="Arial" charset="0"/>
                        </a:rPr>
                        <a:t> (phe-ri = new)</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5FC534B8-B46D-43DE-A470-DAD2B7F68C2E}"/>
              </a:ext>
            </a:extLst>
          </p:cNvPr>
          <p:cNvSpPr>
            <a:spLocks noGrp="1" noChangeArrowheads="1"/>
          </p:cNvSpPr>
          <p:nvPr>
            <p:ph type="title"/>
          </p:nvPr>
        </p:nvSpPr>
        <p:spPr>
          <a:noFill/>
        </p:spPr>
        <p:txBody>
          <a:bodyPr/>
          <a:lstStyle/>
          <a:p>
            <a:pPr eaLnBrk="1" hangingPunct="1"/>
            <a:r>
              <a:rPr lang="en-US" altLang="en-US"/>
              <a:t>Review of Lesson 8</a:t>
            </a:r>
          </a:p>
        </p:txBody>
      </p:sp>
      <p:graphicFrame>
        <p:nvGraphicFramePr>
          <p:cNvPr id="106499" name="Group 3">
            <a:extLst>
              <a:ext uri="{FF2B5EF4-FFF2-40B4-BE49-F238E27FC236}">
                <a16:creationId xmlns:a16="http://schemas.microsoft.com/office/drawing/2014/main" id="{7BE56AF3-484C-4312-ADBA-09A2135E4951}"/>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876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Epsi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Y y</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PS (as in </a:t>
                      </a:r>
                      <a:r>
                        <a:rPr kumimoji="0" lang="en-US" sz="2800" b="1" i="1" u="none" strike="noStrike" cap="none" normalizeH="0" baseline="0">
                          <a:ln>
                            <a:noFill/>
                          </a:ln>
                          <a:solidFill>
                            <a:schemeClr val="hlink"/>
                          </a:solidFill>
                          <a:effectLst/>
                          <a:latin typeface="Arial" charset="0"/>
                          <a:cs typeface="Arial" charset="0"/>
                        </a:rPr>
                        <a:t>Ps</a:t>
                      </a:r>
                      <a:r>
                        <a:rPr kumimoji="0" lang="en-US" sz="2800" b="0" i="1" u="none" strike="noStrike" cap="none" normalizeH="0" baseline="0">
                          <a:ln>
                            <a:noFill/>
                          </a:ln>
                          <a:solidFill>
                            <a:schemeClr val="hlink"/>
                          </a:solidFill>
                          <a:effectLst/>
                          <a:latin typeface="Arial" charset="0"/>
                          <a:cs typeface="Arial" charset="0"/>
                        </a:rPr>
                        <a:t>almody)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yalmoc</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(psal-mos = psalm)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4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Fai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$ 4</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 (as in </a:t>
                      </a:r>
                      <a:r>
                        <a:rPr kumimoji="0" lang="en-US" sz="2800" b="1" i="1" u="none" strike="noStrike" cap="none" normalizeH="0" baseline="0">
                          <a:ln>
                            <a:noFill/>
                          </a:ln>
                          <a:solidFill>
                            <a:schemeClr val="hlink"/>
                          </a:solidFill>
                          <a:effectLst/>
                          <a:latin typeface="Arial" charset="0"/>
                          <a:cs typeface="Arial" charset="0"/>
                        </a:rPr>
                        <a:t>F</a:t>
                      </a:r>
                      <a:r>
                        <a:rPr kumimoji="0" lang="en-US" sz="2800" b="0" i="1" u="none" strike="noStrike" cap="none" normalizeH="0" baseline="0">
                          <a:ln>
                            <a:noFill/>
                          </a:ln>
                          <a:solidFill>
                            <a:schemeClr val="hlink"/>
                          </a:solidFill>
                          <a:effectLst/>
                          <a:latin typeface="Arial" charset="0"/>
                          <a:cs typeface="Arial" charset="0"/>
                        </a:rPr>
                        <a:t>ish)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4wi</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(foi= hair)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5</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Ti or tee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(as in </a:t>
                      </a:r>
                      <a:r>
                        <a:rPr kumimoji="0" lang="en-US" sz="2800" b="1" i="1" u="none" strike="noStrike" cap="none" normalizeH="0" baseline="0">
                          <a:ln>
                            <a:noFill/>
                          </a:ln>
                          <a:solidFill>
                            <a:schemeClr val="hlink"/>
                          </a:solidFill>
                          <a:effectLst/>
                          <a:latin typeface="Arial" charset="0"/>
                          <a:cs typeface="Arial" charset="0"/>
                        </a:rPr>
                        <a:t>tee</a:t>
                      </a:r>
                      <a:r>
                        <a:rPr kumimoji="0" lang="en-US" sz="2800" b="0" i="1" u="none" strike="noStrike" cap="none" normalizeH="0" baseline="0">
                          <a:ln>
                            <a:noFill/>
                          </a:ln>
                          <a:solidFill>
                            <a:schemeClr val="hlink"/>
                          </a:solidFill>
                          <a:effectLst/>
                          <a:latin typeface="Arial" charset="0"/>
                          <a:cs typeface="Arial"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cw5</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(so-tee= save)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BCFC63AB-12D9-4DD4-BEEC-9FD9FFBF397F}"/>
              </a:ext>
            </a:extLst>
          </p:cNvPr>
          <p:cNvSpPr>
            <a:spLocks noGrp="1" noChangeArrowheads="1"/>
          </p:cNvSpPr>
          <p:nvPr>
            <p:ph type="title"/>
          </p:nvPr>
        </p:nvSpPr>
        <p:spPr>
          <a:noFill/>
        </p:spPr>
        <p:txBody>
          <a:bodyPr/>
          <a:lstStyle/>
          <a:p>
            <a:pPr eaLnBrk="1" hangingPunct="1"/>
            <a:r>
              <a:rPr lang="en-US" altLang="en-US"/>
              <a:t>Review of Lesson 9</a:t>
            </a:r>
          </a:p>
        </p:txBody>
      </p:sp>
      <p:graphicFrame>
        <p:nvGraphicFramePr>
          <p:cNvPr id="98509" name="Group 205">
            <a:extLst>
              <a:ext uri="{FF2B5EF4-FFF2-40B4-BE49-F238E27FC236}">
                <a16:creationId xmlns:a16="http://schemas.microsoft.com/office/drawing/2014/main" id="{129A68D6-3D1A-4BB7-99C0-96D55B98D25D}"/>
              </a:ext>
            </a:extLst>
          </p:cNvPr>
          <p:cNvGraphicFramePr>
            <a:graphicFrameLocks noGrp="1"/>
          </p:cNvGraphicFramePr>
          <p:nvPr>
            <p:ph type="tbl" idx="1"/>
          </p:nvPr>
        </p:nvGraphicFramePr>
        <p:xfrm>
          <a:off x="0" y="1066800"/>
          <a:ext cx="9144000" cy="5837462"/>
        </p:xfrm>
        <a:graphic>
          <a:graphicData uri="http://schemas.openxmlformats.org/drawingml/2006/table">
            <a:tbl>
              <a:tblPr/>
              <a:tblGrid>
                <a:gridCol w="1778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tblGrid>
              <a:tr h="4426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Shape</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Example</a:t>
                      </a:r>
                      <a:endParaRPr kumimoji="0" lang="en-US" sz="2000" b="0" i="0" u="none" strike="noStrike" cap="none" normalizeH="0" baseline="0" dirty="0">
                        <a:ln>
                          <a:noFill/>
                        </a:ln>
                        <a:solidFill>
                          <a:schemeClr val="tx1"/>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371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Soo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6</a:t>
                      </a:r>
                      <a:endParaRPr kumimoji="0" lang="en-US" sz="2800" b="0" i="0" u="none" strike="noStrike" cap="none" normalizeH="0" baseline="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So-</a:t>
                      </a:r>
                      <a:r>
                        <a:rPr kumimoji="0" lang="en-US" sz="2800" b="0" i="1" u="none" strike="noStrike" cap="none" normalizeH="0" baseline="0" dirty="0" err="1">
                          <a:ln>
                            <a:noFill/>
                          </a:ln>
                          <a:solidFill>
                            <a:schemeClr val="hlink"/>
                          </a:solidFill>
                          <a:effectLst/>
                          <a:latin typeface="Arial" charset="0"/>
                          <a:cs typeface="Arial" charset="0"/>
                        </a:rPr>
                        <a:t>oo</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rgbClr val="FF0000"/>
                          </a:solidFill>
                          <a:effectLst/>
                          <a:latin typeface="Avva_Shenouda" pitchFamily="34" charset="0"/>
                          <a:cs typeface="Arial" charset="0"/>
                        </a:rPr>
                        <a:t>pi6 `</a:t>
                      </a:r>
                      <a:r>
                        <a:rPr kumimoji="0" lang="en-US" sz="2800" b="0" i="1" u="none" strike="noStrike" cap="none" normalizeH="0" baseline="0" dirty="0" err="1">
                          <a:ln>
                            <a:noFill/>
                          </a:ln>
                          <a:solidFill>
                            <a:srgbClr val="FF0000"/>
                          </a:solidFill>
                          <a:effectLst/>
                          <a:latin typeface="Avva_Shenouda" pitchFamily="34" charset="0"/>
                          <a:cs typeface="Arial" charset="0"/>
                        </a:rPr>
                        <a:t>ntenh</a:t>
                      </a:r>
                      <a:r>
                        <a:rPr kumimoji="0" lang="en-US" sz="2800" b="0" i="1" u="none" strike="noStrike" cap="none" normalizeH="0" baseline="0" dirty="0">
                          <a:ln>
                            <a:noFill/>
                          </a:ln>
                          <a:solidFill>
                            <a:schemeClr val="hlink"/>
                          </a:solidFill>
                          <a:effectLst/>
                          <a:latin typeface="Avva_Shenouda" pitchFamily="34" charset="0"/>
                          <a:cs typeface="Arial" charset="0"/>
                        </a:rPr>
                        <a:t>  </a:t>
                      </a:r>
                      <a:br>
                        <a:rPr kumimoji="0" lang="en-US" sz="2800" b="0" i="1" u="none" strike="noStrike" cap="none" normalizeH="0" baseline="0" dirty="0">
                          <a:ln>
                            <a:noFill/>
                          </a:ln>
                          <a:solidFill>
                            <a:schemeClr val="hlink"/>
                          </a:solidFill>
                          <a:effectLst/>
                          <a:latin typeface="Avva_Shenouda" pitchFamily="34" charset="0"/>
                          <a:cs typeface="Arial" charset="0"/>
                        </a:rPr>
                      </a:br>
                      <a:r>
                        <a:rPr kumimoji="0" lang="en-US" sz="2800" b="0" i="1" u="none" strike="noStrike" cap="none" normalizeH="0" baseline="0" dirty="0">
                          <a:ln>
                            <a:noFill/>
                          </a:ln>
                          <a:solidFill>
                            <a:schemeClr val="hlink"/>
                          </a:solidFill>
                          <a:effectLst/>
                          <a:latin typeface="Arial" charset="0"/>
                          <a:cs typeface="Arial" charset="0"/>
                        </a:rPr>
                        <a:t>(Pi-So-</a:t>
                      </a:r>
                      <a:r>
                        <a:rPr kumimoji="0" lang="en-US" sz="2800" b="0" i="1" u="none" strike="noStrike" cap="none" normalizeH="0" baseline="0" dirty="0" err="1">
                          <a:ln>
                            <a:noFill/>
                          </a:ln>
                          <a:solidFill>
                            <a:schemeClr val="hlink"/>
                          </a:solidFill>
                          <a:effectLst/>
                          <a:latin typeface="Arial" charset="0"/>
                          <a:cs typeface="Arial" charset="0"/>
                        </a:rPr>
                        <a:t>oo</a:t>
                      </a:r>
                      <a:r>
                        <a:rPr kumimoji="0" lang="en-US" sz="2800" b="0" i="1" u="none" strike="noStrike" cap="none" normalizeH="0" baseline="0" dirty="0">
                          <a:ln>
                            <a:noFill/>
                          </a:ln>
                          <a:solidFill>
                            <a:schemeClr val="hlink"/>
                          </a:solidFill>
                          <a:effectLst/>
                          <a:latin typeface="Arial" charset="0"/>
                          <a:cs typeface="Arial" charset="0"/>
                        </a:rPr>
                        <a:t> en-</a:t>
                      </a:r>
                      <a:r>
                        <a:rPr kumimoji="0" lang="en-US" sz="2800" b="0" i="1" u="none" strike="noStrike" cap="none" normalizeH="0" baseline="0" dirty="0" err="1">
                          <a:ln>
                            <a:noFill/>
                          </a:ln>
                          <a:solidFill>
                            <a:schemeClr val="hlink"/>
                          </a:solidFill>
                          <a:effectLst/>
                          <a:latin typeface="Arial" charset="0"/>
                          <a:cs typeface="Arial" charset="0"/>
                        </a:rPr>
                        <a:t>tenh</a:t>
                      </a:r>
                      <a:r>
                        <a:rPr kumimoji="0" lang="en-US" sz="2800" b="0" i="1" u="none" strike="noStrike" cap="none" normalizeH="0" baseline="0" dirty="0">
                          <a:ln>
                            <a:noFill/>
                          </a:ln>
                          <a:solidFill>
                            <a:schemeClr val="hlink"/>
                          </a:solidFill>
                          <a:effectLst/>
                          <a:latin typeface="Arial" charset="0"/>
                          <a:cs typeface="Arial" charset="0"/>
                        </a:rPr>
                        <a:t>= six wings)</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Exsi</a:t>
                      </a:r>
                      <a:r>
                        <a:rPr kumimoji="0" lang="en-US" sz="2800" b="0" i="1" u="none" strike="noStrike" cap="none" normalizeH="0" baseline="0" dirty="0">
                          <a:ln>
                            <a:noFill/>
                          </a:ln>
                          <a:solidFill>
                            <a:schemeClr val="hlink"/>
                          </a:solidFill>
                          <a:effectLst/>
                          <a:latin typeface="Arial" charset="0"/>
                          <a:cs typeface="Arial"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Times New Roman" pitchFamily="18" charset="0"/>
                        </a:rPr>
                        <a:t>&amp; 7</a:t>
                      </a:r>
                      <a:endParaRPr kumimoji="0" lang="en-US" sz="2800" b="0" i="0" u="none" strike="noStrike" cap="none" normalizeH="0" baseline="0" dirty="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x (as in fi</a:t>
                      </a:r>
                      <a:r>
                        <a:rPr kumimoji="0" lang="en-US" sz="2800" b="1" i="1" u="none" strike="noStrike" cap="none" normalizeH="0" baseline="0" dirty="0">
                          <a:ln>
                            <a:noFill/>
                          </a:ln>
                          <a:solidFill>
                            <a:schemeClr val="hlink"/>
                          </a:solidFill>
                          <a:effectLst/>
                          <a:latin typeface="Arial" charset="0"/>
                          <a:cs typeface="Arial" charset="0"/>
                        </a:rPr>
                        <a:t>x</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rgbClr val="FF0000"/>
                          </a:solidFill>
                          <a:effectLst/>
                          <a:latin typeface="Avva_Shenouda" pitchFamily="34" charset="0"/>
                          <a:cs typeface="Arial" charset="0"/>
                        </a:rPr>
                        <a:t>or0odo7wn</a:t>
                      </a:r>
                      <a:r>
                        <a:rPr kumimoji="0" lang="en-US" sz="2800" b="0" i="1" u="none" strike="noStrike" cap="none" normalizeH="0" baseline="0" dirty="0">
                          <a:ln>
                            <a:noFill/>
                          </a:ln>
                          <a:solidFill>
                            <a:schemeClr val="hlink"/>
                          </a:solidFill>
                          <a:effectLst/>
                          <a:latin typeface="Avva_Shenouda" pitchFamily="34" charset="0"/>
                          <a:cs typeface="Arial" charset="0"/>
                        </a:rPr>
                        <a:t> </a:t>
                      </a:r>
                      <a:r>
                        <a:rPr kumimoji="0" lang="en-US" sz="2800" b="0" i="1" u="none" strike="noStrike" cap="none" normalizeH="0" baseline="0" dirty="0">
                          <a:ln>
                            <a:noFill/>
                          </a:ln>
                          <a:solidFill>
                            <a:schemeClr val="hlink"/>
                          </a:solidFill>
                          <a:effectLst/>
                          <a:latin typeface="Arial" charset="0"/>
                          <a:cs typeface="Arial" charset="0"/>
                        </a:rPr>
                        <a:t> </a:t>
                      </a:r>
                      <a:br>
                        <a:rPr kumimoji="0" lang="en-US" sz="2800" b="0" i="1" u="none" strike="noStrike" cap="none" normalizeH="0" baseline="0" dirty="0">
                          <a:ln>
                            <a:noFill/>
                          </a:ln>
                          <a:solidFill>
                            <a:schemeClr val="hlink"/>
                          </a:solidFill>
                          <a:effectLst/>
                          <a:latin typeface="Arial" charset="0"/>
                          <a:cs typeface="Arial" charset="0"/>
                        </a:rPr>
                      </a:b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ortho</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zthox</a:t>
                      </a:r>
                      <a:r>
                        <a:rPr kumimoji="0" lang="en-US" sz="2800" b="0" i="1" u="none" strike="noStrike" cap="none" normalizeH="0" baseline="0" dirty="0">
                          <a:ln>
                            <a:noFill/>
                          </a:ln>
                          <a:solidFill>
                            <a:schemeClr val="hlink"/>
                          </a:solidFill>
                          <a:effectLst/>
                          <a:latin typeface="Arial" charset="0"/>
                          <a:cs typeface="Arial" charset="0"/>
                        </a:rPr>
                        <a:t>-on = orthodox)</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15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Epsilon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V v </a:t>
                      </a:r>
                      <a:endParaRPr kumimoji="0" lang="en-US" sz="2800" b="0" i="0" u="none" strike="noStrike" cap="none" normalizeH="0" baseline="0">
                        <a:ln>
                          <a:noFill/>
                        </a:ln>
                        <a:solidFill>
                          <a:srgbClr val="FF0000"/>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V (as in na</a:t>
                      </a:r>
                      <a:r>
                        <a:rPr kumimoji="0" lang="en-US" sz="2800" b="1" i="1" u="none" strike="noStrike" cap="none" normalizeH="0" baseline="0">
                          <a:ln>
                            <a:noFill/>
                          </a:ln>
                          <a:solidFill>
                            <a:schemeClr val="hlink"/>
                          </a:solidFill>
                          <a:effectLst/>
                          <a:latin typeface="Arial" charset="0"/>
                          <a:cs typeface="Arial" charset="0"/>
                        </a:rPr>
                        <a:t>v</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Long O (as in 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E (as in h</a:t>
                      </a:r>
                      <a:r>
                        <a:rPr kumimoji="0" lang="en-US" sz="2800" b="1" i="1" u="none" strike="noStrike" cap="none" normalizeH="0" baseline="0">
                          <a:ln>
                            <a:noFill/>
                          </a:ln>
                          <a:solidFill>
                            <a:schemeClr val="hlink"/>
                          </a:solidFill>
                          <a:effectLst/>
                          <a:latin typeface="Arial" charset="0"/>
                          <a:cs typeface="Arial" charset="0"/>
                        </a:rPr>
                        <a:t>e</a:t>
                      </a: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ctavroc</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(stav-ros = cross)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rgbClr val="FF0000"/>
                          </a:solidFill>
                          <a:effectLst/>
                          <a:latin typeface="Avva_Shenouda" pitchFamily="34" charset="0"/>
                          <a:cs typeface="Arial" charset="0"/>
                        </a:rPr>
                        <a:t>Iwannov</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(you-an-no = John)</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kvrie</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(Ke-riee = Lord)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4" marB="4569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 name="Group 22">
            <a:extLst>
              <a:ext uri="{FF2B5EF4-FFF2-40B4-BE49-F238E27FC236}">
                <a16:creationId xmlns:a16="http://schemas.microsoft.com/office/drawing/2014/main" id="{52EA8948-5D5F-4329-8CED-13AA65D946F0}"/>
              </a:ext>
            </a:extLst>
          </p:cNvPr>
          <p:cNvGraphicFramePr>
            <a:graphicFrameLocks/>
          </p:cNvGraphicFramePr>
          <p:nvPr>
            <p:extLst>
              <p:ext uri="{D42A27DB-BD31-4B8C-83A1-F6EECF244321}">
                <p14:modId xmlns:p14="http://schemas.microsoft.com/office/powerpoint/2010/main" val="3064259949"/>
              </p:ext>
            </p:extLst>
          </p:nvPr>
        </p:nvGraphicFramePr>
        <p:xfrm>
          <a:off x="152400" y="228600"/>
          <a:ext cx="8686800" cy="3962400"/>
        </p:xfrm>
        <a:graphic>
          <a:graphicData uri="http://schemas.openxmlformats.org/drawingml/2006/table">
            <a:tbl>
              <a:tblPr/>
              <a:tblGrid>
                <a:gridCol w="173736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gridCol w="1676400">
                  <a:extLst>
                    <a:ext uri="{9D8B030D-6E8A-4147-A177-3AD203B41FA5}">
                      <a16:colId xmlns:a16="http://schemas.microsoft.com/office/drawing/2014/main" val="20004"/>
                    </a:ext>
                  </a:extLst>
                </a:gridCol>
              </a:tblGrid>
              <a:tr h="9448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0175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Khai</a:t>
                      </a:r>
                      <a:endParaRPr kumimoji="0" lang="en-US" sz="3600" b="0" i="1" u="none" strike="noStrike" cap="none" normalizeH="0" baseline="0" dirty="0">
                        <a:ln>
                          <a:noFill/>
                        </a:ln>
                        <a:solidFill>
                          <a:schemeClr val="hlink"/>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charset="0"/>
                        </a:rPr>
                        <a:t>Q </a:t>
                      </a:r>
                      <a:r>
                        <a:rPr kumimoji="0" lang="en-US" sz="3600" b="0" i="0" u="none" strike="noStrike" cap="none" normalizeH="0" baseline="0" dirty="0" err="1">
                          <a:ln>
                            <a:noFill/>
                          </a:ln>
                          <a:solidFill>
                            <a:srgbClr val="FF0000"/>
                          </a:solidFill>
                          <a:effectLst/>
                          <a:latin typeface="Avva_Shenouda" pitchFamily="34" charset="0"/>
                          <a:cs typeface="Arial" charset="0"/>
                        </a:rPr>
                        <a:t>q</a:t>
                      </a:r>
                      <a:endParaRPr kumimoji="0" lang="en-US" sz="3600" b="0" i="0" u="none" strike="noStrike" cap="none" normalizeH="0" baseline="0" dirty="0">
                        <a:ln>
                          <a:noFill/>
                        </a:ln>
                        <a:solidFill>
                          <a:srgbClr val="FF0000"/>
                        </a:solidFill>
                        <a:effectLst/>
                        <a:latin typeface="Avva_Shenouda" pitchFamily="34"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0" i="1" u="none" strike="noStrike" cap="none" normalizeH="0" baseline="0" dirty="0" err="1">
                          <a:ln>
                            <a:noFill/>
                          </a:ln>
                          <a:solidFill>
                            <a:schemeClr val="hlink"/>
                          </a:solidFill>
                          <a:effectLst/>
                          <a:latin typeface="Arial" charset="0"/>
                          <a:cs typeface="Arial" charset="0"/>
                        </a:rPr>
                        <a:t>Kh</a:t>
                      </a:r>
                      <a:r>
                        <a:rPr kumimoji="0" lang="en-US" sz="3200" b="0" i="1" u="none" strike="noStrike" cap="none" normalizeH="0" baseline="0" dirty="0">
                          <a:ln>
                            <a:noFill/>
                          </a:ln>
                          <a:solidFill>
                            <a:schemeClr val="hlink"/>
                          </a:solidFill>
                          <a:effectLst/>
                          <a:latin typeface="Arial" charset="0"/>
                          <a:cs typeface="Arial" charset="0"/>
                        </a:rPr>
                        <a:t> </a:t>
                      </a:r>
                      <a:r>
                        <a:rPr kumimoji="0" lang="ar-EG" sz="3200" b="0" i="1" u="none" strike="noStrike" cap="none" normalizeH="0" baseline="0" dirty="0">
                          <a:ln>
                            <a:noFill/>
                          </a:ln>
                          <a:solidFill>
                            <a:schemeClr val="hlink"/>
                          </a:solidFill>
                          <a:effectLst/>
                          <a:latin typeface="Arial" charset="0"/>
                          <a:cs typeface="Arial" charset="0"/>
                        </a:rPr>
                        <a:t>خ</a:t>
                      </a:r>
                      <a:r>
                        <a:rPr kumimoji="0" lang="en-US" sz="3200" b="0" i="1" u="none" strike="noStrike" cap="none" normalizeH="0" baseline="0" dirty="0">
                          <a:ln>
                            <a:noFill/>
                          </a:ln>
                          <a:solidFill>
                            <a:schemeClr val="hlink"/>
                          </a:solidFill>
                          <a:effectLst/>
                          <a:latin typeface="Arial" charset="0"/>
                          <a:cs typeface="Arial" charset="0"/>
                        </a:rPr>
                        <a:t> - The Arabic KH sound, </a:t>
                      </a:r>
                      <a:br>
                        <a:rPr kumimoji="0" lang="en-US" sz="3200" b="0" i="1" u="none" strike="noStrike" cap="none" normalizeH="0" baseline="0" dirty="0">
                          <a:ln>
                            <a:noFill/>
                          </a:ln>
                          <a:solidFill>
                            <a:schemeClr val="hlink"/>
                          </a:solidFill>
                          <a:effectLst/>
                          <a:latin typeface="Arial" charset="0"/>
                          <a:cs typeface="Arial" charset="0"/>
                        </a:rPr>
                      </a:br>
                      <a:r>
                        <a:rPr kumimoji="0" lang="en-US" sz="3200" b="0" i="1" u="none" strike="noStrike" cap="none" normalizeH="0" baseline="0" dirty="0">
                          <a:ln>
                            <a:noFill/>
                          </a:ln>
                          <a:solidFill>
                            <a:schemeClr val="hlink"/>
                          </a:solidFill>
                          <a:effectLst/>
                          <a:latin typeface="Arial" charset="0"/>
                          <a:cs typeface="Arial" charset="0"/>
                        </a:rPr>
                        <a:t>like </a:t>
                      </a:r>
                      <a:r>
                        <a:rPr kumimoji="0" lang="ar-EG" sz="3200" b="0" i="1" u="none" strike="noStrike" cap="none" normalizeH="0" baseline="0" dirty="0">
                          <a:ln>
                            <a:noFill/>
                          </a:ln>
                          <a:solidFill>
                            <a:schemeClr val="hlink"/>
                          </a:solidFill>
                          <a:effectLst/>
                          <a:latin typeface="Arial" charset="0"/>
                          <a:cs typeface="Arial" charset="0"/>
                        </a:rPr>
                        <a:t>خمسة</a:t>
                      </a:r>
                      <a:r>
                        <a:rPr kumimoji="0" lang="en-US" sz="3200" b="0" i="1" u="none" strike="noStrike" cap="none" normalizeH="0" baseline="0" dirty="0">
                          <a:ln>
                            <a:noFill/>
                          </a:ln>
                          <a:solidFill>
                            <a:schemeClr val="hlink"/>
                          </a:solidFill>
                          <a:effectLst/>
                          <a:latin typeface="Arial" charset="0"/>
                          <a:cs typeface="Arial" charset="0"/>
                        </a:rPr>
                        <a:t>  </a:t>
                      </a:r>
                      <a:r>
                        <a:rPr kumimoji="0" lang="en-US" sz="3200" b="1" i="1" u="none" strike="noStrike" cap="none" normalizeH="0" baseline="0" dirty="0">
                          <a:ln>
                            <a:noFill/>
                          </a:ln>
                          <a:solidFill>
                            <a:srgbClr val="FFFF00"/>
                          </a:solidFill>
                          <a:effectLst/>
                          <a:latin typeface="Arial" charset="0"/>
                          <a:cs typeface="Arial" charset="0"/>
                        </a:rPr>
                        <a:t>Kh</a:t>
                      </a:r>
                      <a:r>
                        <a:rPr kumimoji="0" lang="en-US" sz="3200" b="0" i="1" u="none" strike="noStrike" cap="none" normalizeH="0" baseline="0" dirty="0">
                          <a:ln>
                            <a:noFill/>
                          </a:ln>
                          <a:solidFill>
                            <a:schemeClr val="hlink"/>
                          </a:solidFill>
                          <a:effectLst/>
                          <a:latin typeface="Arial" charset="0"/>
                          <a:cs typeface="Arial" charset="0"/>
                        </a:rPr>
                        <a:t>am-</a:t>
                      </a:r>
                      <a:r>
                        <a:rPr kumimoji="0" lang="en-US" sz="3200" b="0" i="1" u="none" strike="noStrike" cap="none" normalizeH="0" baseline="0" dirty="0" err="1">
                          <a:ln>
                            <a:noFill/>
                          </a:ln>
                          <a:solidFill>
                            <a:schemeClr val="hlink"/>
                          </a:solidFill>
                          <a:effectLst/>
                          <a:latin typeface="Arial" charset="0"/>
                          <a:cs typeface="Arial" charset="0"/>
                        </a:rPr>
                        <a:t>sa</a:t>
                      </a:r>
                      <a:r>
                        <a:rPr kumimoji="0" lang="en-US" sz="3200" b="0" i="1" u="none" strike="noStrike" cap="none" normalizeH="0" baseline="0" dirty="0">
                          <a:ln>
                            <a:noFill/>
                          </a:ln>
                          <a:solidFill>
                            <a:schemeClr val="hlink"/>
                          </a:solidFill>
                          <a:effectLst/>
                          <a:latin typeface="Arial" charset="0"/>
                          <a:cs typeface="Arial" charset="0"/>
                        </a:rPr>
                        <a:t>=  number 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rgbClr val="FFFF00"/>
                          </a:solidFill>
                          <a:effectLst/>
                          <a:latin typeface="Avva_Shenouda" pitchFamily="34" charset="0"/>
                          <a:cs typeface="Arial" charset="0"/>
                        </a:rPr>
                        <a:t>q</a:t>
                      </a:r>
                      <a:r>
                        <a:rPr kumimoji="0" lang="en-US" sz="3600" b="0" i="1" u="none" strike="noStrike" cap="none" normalizeH="0" baseline="0" dirty="0" err="1">
                          <a:ln>
                            <a:noFill/>
                          </a:ln>
                          <a:solidFill>
                            <a:srgbClr val="FF0000"/>
                          </a:solidFill>
                          <a:effectLst/>
                          <a:latin typeface="Avva_Shenouda" pitchFamily="34" charset="0"/>
                          <a:cs typeface="Arial" charset="0"/>
                        </a:rPr>
                        <a:t>en</a:t>
                      </a:r>
                      <a:r>
                        <a:rPr kumimoji="0" lang="en-US" sz="3600" b="0" i="1" u="none" strike="noStrike" cap="none" normalizeH="0" baseline="0" dirty="0">
                          <a:ln>
                            <a:noFill/>
                          </a:ln>
                          <a:solidFill>
                            <a:srgbClr val="FF0000"/>
                          </a:solidFill>
                          <a:effectLst/>
                          <a:latin typeface="Avva_Shenouda" pitchFamily="34" charset="0"/>
                          <a:cs typeface="Arial" charset="0"/>
                        </a:rPr>
                        <a:t> </a:t>
                      </a:r>
                      <a:r>
                        <a:rPr kumimoji="0" lang="en-US" sz="36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khen</a:t>
                      </a:r>
                      <a:r>
                        <a:rPr kumimoji="0" lang="en-US" sz="3600" b="0" i="1" u="none" strike="noStrike" cap="none" normalizeH="0" baseline="0" dirty="0">
                          <a:ln>
                            <a:noFill/>
                          </a:ln>
                          <a:solidFill>
                            <a:schemeClr val="hlink"/>
                          </a:solidFill>
                          <a:effectLst/>
                          <a:latin typeface="Arial" charset="0"/>
                          <a:cs typeface="Arial" charset="0"/>
                        </a:rPr>
                        <a:t>= with/in)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0" marB="457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81270" name="Rectangle 15">
            <a:extLst>
              <a:ext uri="{FF2B5EF4-FFF2-40B4-BE49-F238E27FC236}">
                <a16:creationId xmlns:a16="http://schemas.microsoft.com/office/drawing/2014/main" id="{C53612C9-B90C-4DF2-AD24-0537C97F83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81271" name="Object 4">
            <a:extLst>
              <a:ext uri="{FF2B5EF4-FFF2-40B4-BE49-F238E27FC236}">
                <a16:creationId xmlns:a16="http://schemas.microsoft.com/office/drawing/2014/main" id="{A692DA91-6944-4EA3-A540-DDF33285BC46}"/>
              </a:ext>
            </a:extLst>
          </p:cNvPr>
          <p:cNvGraphicFramePr>
            <a:graphicFrameLocks noChangeAspect="1"/>
          </p:cNvGraphicFramePr>
          <p:nvPr/>
        </p:nvGraphicFramePr>
        <p:xfrm>
          <a:off x="7620000" y="2057400"/>
          <a:ext cx="869950" cy="990600"/>
        </p:xfrm>
        <a:graphic>
          <a:graphicData uri="http://schemas.openxmlformats.org/presentationml/2006/ole">
            <mc:AlternateContent xmlns:mc="http://schemas.openxmlformats.org/markup-compatibility/2006">
              <mc:Choice xmlns:v="urn:schemas-microsoft-com:vml" Requires="v">
                <p:oleObj spid="_x0000_s181490" name="Bitmap Image" r:id="rId3" imgW="1104762" imgH="1267002" progId="Paint.Picture">
                  <p:embed/>
                </p:oleObj>
              </mc:Choice>
              <mc:Fallback>
                <p:oleObj name="Bitmap Image" r:id="rId3" imgW="1104762" imgH="1267002"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2057400"/>
                        <a:ext cx="8699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33">
            <a:extLst>
              <a:ext uri="{FF2B5EF4-FFF2-40B4-BE49-F238E27FC236}">
                <a16:creationId xmlns:a16="http://schemas.microsoft.com/office/drawing/2014/main" id="{7AEBEC05-CCB9-49AB-B4B5-C117BA891CE8}"/>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45192" name="Group 136">
            <a:extLst>
              <a:ext uri="{FF2B5EF4-FFF2-40B4-BE49-F238E27FC236}">
                <a16:creationId xmlns:a16="http://schemas.microsoft.com/office/drawing/2014/main" id="{688A4F61-07F0-4F7A-9562-9791B192C0BE}"/>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Letter</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Shape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Example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A</a:t>
                      </a:r>
                      <a:r>
                        <a:rPr kumimoji="0" lang="en-US" sz="2800" b="0" i="1" u="none" strike="noStrike" cap="none" normalizeH="0" baseline="0">
                          <a:ln>
                            <a:noFill/>
                          </a:ln>
                          <a:solidFill>
                            <a:srgbClr val="99CCFF"/>
                          </a:solidFill>
                          <a:effectLst/>
                          <a:latin typeface="Arial" pitchFamily="34" charset="0"/>
                          <a:cs typeface="Arial" pitchFamily="34"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0" i="1" u="none" strike="noStrike" cap="none" normalizeH="0" baseline="0">
                          <a:ln>
                            <a:noFill/>
                          </a:ln>
                          <a:solidFill>
                            <a:srgbClr val="99CCFF"/>
                          </a:solidFill>
                          <a:effectLst/>
                          <a:latin typeface="Arial" pitchFamily="34" charset="0"/>
                          <a:cs typeface="Arial" pitchFamily="34"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V</a:t>
                      </a:r>
                      <a:r>
                        <a:rPr kumimoji="0" lang="en-US" sz="2800" b="0" i="1" u="none" strike="noStrike" cap="none" normalizeH="0" baseline="0">
                          <a:ln>
                            <a:noFill/>
                          </a:ln>
                          <a:solidFill>
                            <a:srgbClr val="99CCFF"/>
                          </a:solidFill>
                          <a:effectLst/>
                          <a:latin typeface="Arial" pitchFamily="34" charset="0"/>
                          <a:cs typeface="Arial" pitchFamily="34" charset="0"/>
                        </a:rPr>
                        <a:t>ALVE</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1" i="1" u="none" strike="noStrike" cap="none" normalizeH="0" baseline="0">
                          <a:ln>
                            <a:noFill/>
                          </a:ln>
                          <a:solidFill>
                            <a:srgbClr val="99CCFF"/>
                          </a:solidFill>
                          <a:effectLst/>
                          <a:latin typeface="Arial" pitchFamily="34" charset="0"/>
                          <a:cs typeface="Arial" pitchFamily="34" charset="0"/>
                        </a:rPr>
                        <a:t>B</a:t>
                      </a:r>
                      <a:r>
                        <a:rPr kumimoji="0" lang="en-US" sz="2800" b="0" i="1" u="none" strike="noStrike" cap="none" normalizeH="0" baseline="0">
                          <a:ln>
                            <a:noFill/>
                          </a:ln>
                          <a:solidFill>
                            <a:srgbClr val="99CCFF"/>
                          </a:solidFill>
                          <a:effectLst/>
                          <a:latin typeface="Arial" pitchFamily="34" charset="0"/>
                          <a:cs typeface="Arial" pitchFamily="34"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P</a:t>
                      </a:r>
                      <a:r>
                        <a:rPr kumimoji="0" lang="en-US" sz="2800" b="1" i="1" u="none" strike="noStrike" cap="none" normalizeH="0" baseline="0">
                          <a:ln>
                            <a:noFill/>
                          </a:ln>
                          <a:solidFill>
                            <a:srgbClr val="99CCFF"/>
                          </a:solidFill>
                          <a:effectLst/>
                          <a:latin typeface="Arial" pitchFamily="34" charset="0"/>
                          <a:cs typeface="Arial" pitchFamily="34" charset="0"/>
                        </a:rPr>
                        <a:t>E</a:t>
                      </a:r>
                      <a:r>
                        <a:rPr kumimoji="0" lang="en-US" sz="2800" b="0" i="1" u="none" strike="noStrike" cap="none" normalizeH="0" baseline="0">
                          <a:ln>
                            <a:noFill/>
                          </a:ln>
                          <a:solidFill>
                            <a:srgbClr val="99CCFF"/>
                          </a:solidFill>
                          <a:effectLst/>
                          <a:latin typeface="Arial" pitchFamily="34" charset="0"/>
                          <a:cs typeface="Arial" pitchFamily="34"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Z</a:t>
                      </a:r>
                      <a:r>
                        <a:rPr kumimoji="0" lang="en-US" sz="2800" b="0" i="1" u="none" strike="noStrike" cap="none" normalizeH="0" baseline="0">
                          <a:ln>
                            <a:noFill/>
                          </a:ln>
                          <a:solidFill>
                            <a:srgbClr val="99CCFF"/>
                          </a:solidFill>
                          <a:effectLst/>
                          <a:latin typeface="Arial" pitchFamily="34" charset="0"/>
                          <a:cs typeface="Arial" pitchFamily="34"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2">
            <a:extLst>
              <a:ext uri="{FF2B5EF4-FFF2-40B4-BE49-F238E27FC236}">
                <a16:creationId xmlns:a16="http://schemas.microsoft.com/office/drawing/2014/main" id="{66E294BA-E3E9-4092-B6D6-5F601EC63A56}"/>
              </a:ext>
            </a:extLst>
          </p:cNvPr>
          <p:cNvGraphicFramePr>
            <a:graphicFrameLocks/>
          </p:cNvGraphicFramePr>
          <p:nvPr>
            <p:extLst>
              <p:ext uri="{D42A27DB-BD31-4B8C-83A1-F6EECF244321}">
                <p14:modId xmlns:p14="http://schemas.microsoft.com/office/powerpoint/2010/main" val="347286357"/>
              </p:ext>
            </p:extLst>
          </p:nvPr>
        </p:nvGraphicFramePr>
        <p:xfrm>
          <a:off x="152400" y="304800"/>
          <a:ext cx="8686800" cy="3657600"/>
        </p:xfrm>
        <a:graphic>
          <a:graphicData uri="http://schemas.openxmlformats.org/drawingml/2006/table">
            <a:tbl>
              <a:tblPr/>
              <a:tblGrid>
                <a:gridCol w="1981200">
                  <a:extLst>
                    <a:ext uri="{9D8B030D-6E8A-4147-A177-3AD203B41FA5}">
                      <a16:colId xmlns:a16="http://schemas.microsoft.com/office/drawing/2014/main" val="20000"/>
                    </a:ext>
                  </a:extLst>
                </a:gridCol>
                <a:gridCol w="1493520">
                  <a:extLst>
                    <a:ext uri="{9D8B030D-6E8A-4147-A177-3AD203B41FA5}">
                      <a16:colId xmlns:a16="http://schemas.microsoft.com/office/drawing/2014/main" val="20001"/>
                    </a:ext>
                  </a:extLst>
                </a:gridCol>
                <a:gridCol w="1783080">
                  <a:extLst>
                    <a:ext uri="{9D8B030D-6E8A-4147-A177-3AD203B41FA5}">
                      <a16:colId xmlns:a16="http://schemas.microsoft.com/office/drawing/2014/main" val="20002"/>
                    </a:ext>
                  </a:extLst>
                </a:gridCol>
                <a:gridCol w="16916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Cheema</a:t>
                      </a:r>
                      <a:endParaRPr kumimoji="0" lang="en-US" sz="3600" b="0" i="1" u="none" strike="noStrike" cap="none" normalizeH="0" baseline="0" dirty="0">
                        <a:ln>
                          <a:noFill/>
                        </a:ln>
                        <a:solidFill>
                          <a:schemeClr val="hlink"/>
                        </a:solidFill>
                        <a:effectLst/>
                        <a:latin typeface="Arial" charset="0"/>
                        <a:cs typeface="Arial" charset="0"/>
                      </a:endParaRPr>
                    </a:p>
                  </a:txBody>
                  <a:tcPr marT="45719" marB="4571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Arial" charset="0"/>
                        </a:rPr>
                        <a:t>S </a:t>
                      </a:r>
                      <a:r>
                        <a:rPr kumimoji="0" lang="en-US" sz="3600" b="0" i="0" u="none" strike="noStrike" cap="none" normalizeH="0" baseline="0" dirty="0" err="1">
                          <a:ln>
                            <a:noFill/>
                          </a:ln>
                          <a:solidFill>
                            <a:srgbClr val="FF0000"/>
                          </a:solidFill>
                          <a:effectLst/>
                          <a:latin typeface="Avva_Shenouda" pitchFamily="34" charset="0"/>
                          <a:cs typeface="Arial" charset="0"/>
                        </a:rPr>
                        <a:t>s</a:t>
                      </a:r>
                      <a:endParaRPr kumimoji="0" lang="en-US" sz="3600" b="0" i="0" u="none" strike="noStrike" cap="none" normalizeH="0" baseline="0" dirty="0">
                        <a:ln>
                          <a:noFill/>
                        </a:ln>
                        <a:solidFill>
                          <a:srgbClr val="FF0000"/>
                        </a:solidFill>
                        <a:effectLst/>
                        <a:latin typeface="Avva_Shenouda" pitchFamily="34" charset="0"/>
                        <a:cs typeface="Arial" charset="0"/>
                      </a:endParaRP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ch</a:t>
                      </a:r>
                      <a:r>
                        <a:rPr kumimoji="0" lang="en-US" sz="3600" b="0" i="1" u="none" strike="noStrike" cap="none" normalizeH="0" baseline="0" dirty="0">
                          <a:ln>
                            <a:noFill/>
                          </a:ln>
                          <a:solidFill>
                            <a:schemeClr val="hlink"/>
                          </a:solidFill>
                          <a:effectLst/>
                          <a:latin typeface="Arial" charset="0"/>
                          <a:cs typeface="Arial" charset="0"/>
                        </a:rPr>
                        <a:t> (as in </a:t>
                      </a:r>
                      <a:r>
                        <a:rPr kumimoji="0" lang="en-US" sz="3600" b="1" i="1" u="none" strike="noStrike" cap="none" normalizeH="0" baseline="0" dirty="0">
                          <a:ln>
                            <a:noFill/>
                          </a:ln>
                          <a:solidFill>
                            <a:srgbClr val="FFFF00"/>
                          </a:solidFill>
                          <a:effectLst/>
                          <a:latin typeface="Arial" charset="0"/>
                          <a:cs typeface="Arial" charset="0"/>
                        </a:rPr>
                        <a:t>ch</a:t>
                      </a:r>
                      <a:r>
                        <a:rPr kumimoji="0" lang="en-US" sz="3600" b="0" i="1" u="none" strike="noStrike" cap="none" normalizeH="0" baseline="0" dirty="0">
                          <a:ln>
                            <a:noFill/>
                          </a:ln>
                          <a:solidFill>
                            <a:schemeClr val="hlink"/>
                          </a:solidFill>
                          <a:effectLst/>
                          <a:latin typeface="Arial" charset="0"/>
                          <a:cs typeface="Arial" charset="0"/>
                        </a:rPr>
                        <a:t>urch)</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rgbClr val="FFFF00"/>
                          </a:solidFill>
                          <a:effectLst/>
                          <a:latin typeface="Avva_Shenouda" pitchFamily="34" charset="0"/>
                          <a:cs typeface="Arial" charset="0"/>
                        </a:rPr>
                        <a:t>s</a:t>
                      </a:r>
                      <a:r>
                        <a:rPr kumimoji="0" lang="en-US" sz="3600" b="0" i="1" u="none" strike="noStrike" cap="none" normalizeH="0" baseline="0" dirty="0" err="1">
                          <a:ln>
                            <a:noFill/>
                          </a:ln>
                          <a:solidFill>
                            <a:srgbClr val="FF0000"/>
                          </a:solidFill>
                          <a:effectLst/>
                          <a:latin typeface="Avva_Shenouda" pitchFamily="34" charset="0"/>
                          <a:cs typeface="Arial" charset="0"/>
                        </a:rPr>
                        <a:t>oic</a:t>
                      </a:r>
                      <a:r>
                        <a:rPr kumimoji="0" lang="en-US" sz="3600" b="0" i="1" u="none" strike="noStrike" cap="none" normalizeH="0" baseline="0" dirty="0">
                          <a:ln>
                            <a:noFill/>
                          </a:ln>
                          <a:solidFill>
                            <a:srgbClr val="FF0000"/>
                          </a:solidFill>
                          <a:effectLst/>
                          <a:latin typeface="Avva_Shenouda" pitchFamily="34" charset="0"/>
                          <a:cs typeface="Arial" charset="0"/>
                        </a:rPr>
                        <a:t> </a:t>
                      </a:r>
                      <a:r>
                        <a:rPr kumimoji="0" lang="en-US" sz="36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chois</a:t>
                      </a:r>
                      <a:r>
                        <a:rPr kumimoji="0" lang="en-US" sz="3600" b="0" i="1" u="none" strike="noStrike" cap="none" normalizeH="0" baseline="0" dirty="0">
                          <a:ln>
                            <a:noFill/>
                          </a:ln>
                          <a:solidFill>
                            <a:schemeClr val="hlink"/>
                          </a:solidFill>
                          <a:effectLst/>
                          <a:latin typeface="Arial" charset="0"/>
                          <a:cs typeface="Arial" charset="0"/>
                        </a:rPr>
                        <a:t>= lord)</a:t>
                      </a:r>
                    </a:p>
                  </a:txBody>
                  <a:tcPr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82294" name="Rectangle 15">
            <a:extLst>
              <a:ext uri="{FF2B5EF4-FFF2-40B4-BE49-F238E27FC236}">
                <a16:creationId xmlns:a16="http://schemas.microsoft.com/office/drawing/2014/main" id="{4D973EBC-A312-4595-AA47-B885DD3685D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82295" name="Object 4">
            <a:extLst>
              <a:ext uri="{FF2B5EF4-FFF2-40B4-BE49-F238E27FC236}">
                <a16:creationId xmlns:a16="http://schemas.microsoft.com/office/drawing/2014/main" id="{9339B95C-8797-44C8-802E-D8E8607FB06D}"/>
              </a:ext>
            </a:extLst>
          </p:cNvPr>
          <p:cNvGraphicFramePr>
            <a:graphicFrameLocks noChangeAspect="1"/>
          </p:cNvGraphicFramePr>
          <p:nvPr/>
        </p:nvGraphicFramePr>
        <p:xfrm>
          <a:off x="7467600" y="1905000"/>
          <a:ext cx="915988" cy="990600"/>
        </p:xfrm>
        <a:graphic>
          <a:graphicData uri="http://schemas.openxmlformats.org/presentationml/2006/ole">
            <mc:AlternateContent xmlns:mc="http://schemas.openxmlformats.org/markup-compatibility/2006">
              <mc:Choice xmlns:v="urn:schemas-microsoft-com:vml" Requires="v">
                <p:oleObj spid="_x0000_s182514" name="Bitmap Image" r:id="rId3" imgW="1047619" imgH="1142857" progId="Paint.Picture">
                  <p:embed/>
                </p:oleObj>
              </mc:Choice>
              <mc:Fallback>
                <p:oleObj name="Bitmap Image" r:id="rId3" imgW="1047619" imgH="1142857"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1905000"/>
                        <a:ext cx="91598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2045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3">
            <a:extLst>
              <a:ext uri="{FF2B5EF4-FFF2-40B4-BE49-F238E27FC236}">
                <a16:creationId xmlns:a16="http://schemas.microsoft.com/office/drawing/2014/main" id="{190D6E42-7104-4C85-9818-22AEF85C0C00}"/>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The Ghost</a:t>
            </a:r>
          </a:p>
        </p:txBody>
      </p:sp>
      <p:sp>
        <p:nvSpPr>
          <p:cNvPr id="86020" name="Rectangle 4">
            <a:extLst>
              <a:ext uri="{FF2B5EF4-FFF2-40B4-BE49-F238E27FC236}">
                <a16:creationId xmlns:a16="http://schemas.microsoft.com/office/drawing/2014/main" id="{33C0A867-0C75-4867-B1CF-66A62D6E1915}"/>
              </a:ext>
            </a:extLst>
          </p:cNvPr>
          <p:cNvSpPr>
            <a:spLocks noChangeArrowheads="1"/>
          </p:cNvSpPr>
          <p:nvPr/>
        </p:nvSpPr>
        <p:spPr bwMode="auto">
          <a:xfrm>
            <a:off x="3124200" y="2746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Pe-ekh</a:t>
            </a:r>
            <a:endParaRPr lang="en-US" altLang="en-US" sz="4000" i="1" dirty="0">
              <a:solidFill>
                <a:schemeClr val="bg1">
                  <a:lumMod val="65000"/>
                  <a:lumOff val="35000"/>
                </a:schemeClr>
              </a:solidFill>
            </a:endParaRPr>
          </a:p>
        </p:txBody>
      </p:sp>
      <p:sp>
        <p:nvSpPr>
          <p:cNvPr id="184324" name="Rectangle 5">
            <a:extLst>
              <a:ext uri="{FF2B5EF4-FFF2-40B4-BE49-F238E27FC236}">
                <a16:creationId xmlns:a16="http://schemas.microsoft.com/office/drawing/2014/main" id="{C29E6427-4F5C-4266-BC05-18B2505DCC80}"/>
              </a:ext>
            </a:extLst>
          </p:cNvPr>
          <p:cNvSpPr>
            <a:spLocks noChangeArrowheads="1"/>
          </p:cNvSpPr>
          <p:nvPr/>
        </p:nvSpPr>
        <p:spPr bwMode="auto">
          <a:xfrm>
            <a:off x="457200" y="2746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Pi</a:t>
            </a:r>
            <a:r>
              <a:rPr lang="en-US" altLang="en-US" sz="4000" dirty="0">
                <a:solidFill>
                  <a:srgbClr val="FF0000"/>
                </a:solidFill>
              </a:rPr>
              <a:t>/</a:t>
            </a:r>
            <a:r>
              <a:rPr lang="en-US" altLang="en-US" sz="4000" dirty="0" err="1">
                <a:latin typeface="Avva_Shenouda" pitchFamily="34" charset="0"/>
              </a:rPr>
              <a:t>iq</a:t>
            </a:r>
            <a:endParaRPr lang="en-US" altLang="en-US" sz="4000" dirty="0">
              <a:latin typeface="Avva_Shenouda" pitchFamily="34" charset="0"/>
            </a:endParaRPr>
          </a:p>
        </p:txBody>
      </p:sp>
      <p:sp>
        <p:nvSpPr>
          <p:cNvPr id="184325" name="Line 6">
            <a:extLst>
              <a:ext uri="{FF2B5EF4-FFF2-40B4-BE49-F238E27FC236}">
                <a16:creationId xmlns:a16="http://schemas.microsoft.com/office/drawing/2014/main" id="{4C30213E-3593-47A5-9071-592AB78E27BA}"/>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26" name="Line 7">
            <a:extLst>
              <a:ext uri="{FF2B5EF4-FFF2-40B4-BE49-F238E27FC236}">
                <a16:creationId xmlns:a16="http://schemas.microsoft.com/office/drawing/2014/main" id="{DE6F5F38-788C-4DB6-A5A6-E0A452CE8B5E}"/>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27" name="Line 8">
            <a:extLst>
              <a:ext uri="{FF2B5EF4-FFF2-40B4-BE49-F238E27FC236}">
                <a16:creationId xmlns:a16="http://schemas.microsoft.com/office/drawing/2014/main" id="{2E52A196-32A1-4710-A097-7A577BE16EF1}"/>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28" name="Line 9">
            <a:extLst>
              <a:ext uri="{FF2B5EF4-FFF2-40B4-BE49-F238E27FC236}">
                <a16:creationId xmlns:a16="http://schemas.microsoft.com/office/drawing/2014/main" id="{972872E9-37C9-4CBB-9DCF-801288AF7900}"/>
              </a:ext>
            </a:extLst>
          </p:cNvPr>
          <p:cNvSpPr>
            <a:spLocks noChangeShapeType="1"/>
          </p:cNvSpPr>
          <p:nvPr/>
        </p:nvSpPr>
        <p:spPr bwMode="auto">
          <a:xfrm>
            <a:off x="3124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29" name="Line 10">
            <a:extLst>
              <a:ext uri="{FF2B5EF4-FFF2-40B4-BE49-F238E27FC236}">
                <a16:creationId xmlns:a16="http://schemas.microsoft.com/office/drawing/2014/main" id="{6C5163B2-4AD5-4C60-A0C5-B99C18CAD732}"/>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30" name="Line 11">
            <a:extLst>
              <a:ext uri="{FF2B5EF4-FFF2-40B4-BE49-F238E27FC236}">
                <a16:creationId xmlns:a16="http://schemas.microsoft.com/office/drawing/2014/main" id="{E25DDE56-24BB-4E54-BDB3-D8BDD5072F1A}"/>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4331" name="Picture 12">
            <a:extLst>
              <a:ext uri="{FF2B5EF4-FFF2-40B4-BE49-F238E27FC236}">
                <a16:creationId xmlns:a16="http://schemas.microsoft.com/office/drawing/2014/main" id="{18BE0F4B-7646-4594-834E-125296075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733800"/>
            <a:ext cx="261937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slide(fromBottom)">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3">
            <a:extLst>
              <a:ext uri="{FF2B5EF4-FFF2-40B4-BE49-F238E27FC236}">
                <a16:creationId xmlns:a16="http://schemas.microsoft.com/office/drawing/2014/main" id="{55A53FC7-7300-4625-A1A3-F0B8BAD7A42A}"/>
              </a:ext>
            </a:extLst>
          </p:cNvPr>
          <p:cNvSpPr>
            <a:spLocks noChangeArrowheads="1"/>
          </p:cNvSpPr>
          <p:nvPr/>
        </p:nvSpPr>
        <p:spPr bwMode="auto">
          <a:xfrm>
            <a:off x="6413500" y="274638"/>
            <a:ext cx="27305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t>St. </a:t>
            </a:r>
            <a:r>
              <a:rPr lang="en-US" altLang="en-US" sz="4000" dirty="0" err="1"/>
              <a:t>Pachomios</a:t>
            </a:r>
            <a:r>
              <a:rPr lang="en-US" altLang="en-US" sz="4000" dirty="0"/>
              <a:t> (</a:t>
            </a:r>
            <a:r>
              <a:rPr lang="en-US" dirty="0" err="1"/>
              <a:t>Pachome</a:t>
            </a:r>
            <a:r>
              <a:rPr lang="en-US" dirty="0"/>
              <a:t>)</a:t>
            </a:r>
            <a:endParaRPr lang="en-US" altLang="en-US" sz="4000" dirty="0"/>
          </a:p>
        </p:txBody>
      </p:sp>
      <p:sp>
        <p:nvSpPr>
          <p:cNvPr id="87044" name="Rectangle 4">
            <a:extLst>
              <a:ext uri="{FF2B5EF4-FFF2-40B4-BE49-F238E27FC236}">
                <a16:creationId xmlns:a16="http://schemas.microsoft.com/office/drawing/2014/main" id="{016BC899-58DE-46E4-A647-71F280FE00A8}"/>
              </a:ext>
            </a:extLst>
          </p:cNvPr>
          <p:cNvSpPr>
            <a:spLocks noChangeArrowheads="1"/>
          </p:cNvSpPr>
          <p:nvPr/>
        </p:nvSpPr>
        <p:spPr bwMode="auto">
          <a:xfrm>
            <a:off x="3122613" y="274638"/>
            <a:ext cx="3290887"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Pa-</a:t>
            </a:r>
            <a:r>
              <a:rPr lang="en-US" altLang="en-US" sz="4000" i="1" dirty="0" err="1">
                <a:solidFill>
                  <a:schemeClr val="bg1">
                    <a:lumMod val="65000"/>
                    <a:lumOff val="35000"/>
                  </a:schemeClr>
                </a:solidFill>
              </a:rPr>
              <a:t>khom</a:t>
            </a:r>
            <a:r>
              <a:rPr lang="en-US" altLang="en-US" sz="4000" i="1" dirty="0">
                <a:solidFill>
                  <a:schemeClr val="bg1">
                    <a:lumMod val="65000"/>
                    <a:lumOff val="35000"/>
                  </a:schemeClr>
                </a:solidFill>
              </a:rPr>
              <a:t>-</a:t>
            </a:r>
            <a:r>
              <a:rPr lang="en-US" altLang="en-US" sz="4000" i="1" dirty="0" err="1">
                <a:solidFill>
                  <a:schemeClr val="bg1">
                    <a:lumMod val="65000"/>
                    <a:lumOff val="35000"/>
                  </a:schemeClr>
                </a:solidFill>
              </a:rPr>
              <a:t>ios</a:t>
            </a:r>
            <a:endParaRPr lang="en-US" altLang="en-US" sz="4000" i="1" dirty="0">
              <a:solidFill>
                <a:schemeClr val="bg1">
                  <a:lumMod val="65000"/>
                  <a:lumOff val="35000"/>
                </a:schemeClr>
              </a:solidFill>
            </a:endParaRPr>
          </a:p>
        </p:txBody>
      </p:sp>
      <p:sp>
        <p:nvSpPr>
          <p:cNvPr id="185348" name="Rectangle 5">
            <a:extLst>
              <a:ext uri="{FF2B5EF4-FFF2-40B4-BE49-F238E27FC236}">
                <a16:creationId xmlns:a16="http://schemas.microsoft.com/office/drawing/2014/main" id="{F09A640C-6125-4F74-988D-F1B66B473CDA}"/>
              </a:ext>
            </a:extLst>
          </p:cNvPr>
          <p:cNvSpPr>
            <a:spLocks noChangeArrowheads="1"/>
          </p:cNvSpPr>
          <p:nvPr/>
        </p:nvSpPr>
        <p:spPr bwMode="auto">
          <a:xfrm>
            <a:off x="152400" y="274638"/>
            <a:ext cx="2970213"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Pa</a:t>
            </a:r>
            <a:r>
              <a:rPr lang="en-US" altLang="en-US" sz="4000" dirty="0">
                <a:solidFill>
                  <a:srgbClr val="FF0000"/>
                </a:solidFill>
              </a:rPr>
              <a:t>/</a:t>
            </a:r>
            <a:r>
              <a:rPr lang="en-US" altLang="en-US" sz="4000" dirty="0" err="1">
                <a:latin typeface="Avva_Shenouda" pitchFamily="34" charset="0"/>
              </a:rPr>
              <a:t>qwm</a:t>
            </a:r>
            <a:r>
              <a:rPr lang="en-US" altLang="en-US" sz="4000" dirty="0">
                <a:solidFill>
                  <a:srgbClr val="FF0000"/>
                </a:solidFill>
              </a:rPr>
              <a:t>/</a:t>
            </a:r>
            <a:r>
              <a:rPr lang="en-US" altLang="en-US" sz="4000" dirty="0" err="1">
                <a:latin typeface="Avva_Shenouda" pitchFamily="34" charset="0"/>
              </a:rPr>
              <a:t>ioc</a:t>
            </a:r>
            <a:endParaRPr lang="en-US" altLang="en-US" sz="4000" dirty="0">
              <a:latin typeface="Avva_Shenouda" pitchFamily="34" charset="0"/>
            </a:endParaRPr>
          </a:p>
        </p:txBody>
      </p:sp>
      <p:sp>
        <p:nvSpPr>
          <p:cNvPr id="185349" name="Line 6">
            <a:extLst>
              <a:ext uri="{FF2B5EF4-FFF2-40B4-BE49-F238E27FC236}">
                <a16:creationId xmlns:a16="http://schemas.microsoft.com/office/drawing/2014/main" id="{C4EB31E7-57B6-40E9-ABBB-67FE09FBB116}"/>
              </a:ext>
            </a:extLst>
          </p:cNvPr>
          <p:cNvSpPr>
            <a:spLocks noChangeShapeType="1"/>
          </p:cNvSpPr>
          <p:nvPr/>
        </p:nvSpPr>
        <p:spPr bwMode="auto">
          <a:xfrm>
            <a:off x="152400" y="274638"/>
            <a:ext cx="8991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50" name="Line 7">
            <a:extLst>
              <a:ext uri="{FF2B5EF4-FFF2-40B4-BE49-F238E27FC236}">
                <a16:creationId xmlns:a16="http://schemas.microsoft.com/office/drawing/2014/main" id="{2518D240-B76C-46D1-8F47-CDFFEC8BADFC}"/>
              </a:ext>
            </a:extLst>
          </p:cNvPr>
          <p:cNvSpPr>
            <a:spLocks noChangeShapeType="1"/>
          </p:cNvSpPr>
          <p:nvPr/>
        </p:nvSpPr>
        <p:spPr bwMode="auto">
          <a:xfrm>
            <a:off x="152400" y="3200400"/>
            <a:ext cx="8991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51" name="Line 8">
            <a:extLst>
              <a:ext uri="{FF2B5EF4-FFF2-40B4-BE49-F238E27FC236}">
                <a16:creationId xmlns:a16="http://schemas.microsoft.com/office/drawing/2014/main" id="{18B9EB10-8E0A-401E-B468-665FDD30DC1C}"/>
              </a:ext>
            </a:extLst>
          </p:cNvPr>
          <p:cNvSpPr>
            <a:spLocks noChangeShapeType="1"/>
          </p:cNvSpPr>
          <p:nvPr/>
        </p:nvSpPr>
        <p:spPr bwMode="auto">
          <a:xfrm>
            <a:off x="1524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52" name="Line 9">
            <a:extLst>
              <a:ext uri="{FF2B5EF4-FFF2-40B4-BE49-F238E27FC236}">
                <a16:creationId xmlns:a16="http://schemas.microsoft.com/office/drawing/2014/main" id="{2D9F1721-083E-4085-8EB1-0CB8EAAD90F1}"/>
              </a:ext>
            </a:extLst>
          </p:cNvPr>
          <p:cNvSpPr>
            <a:spLocks noChangeShapeType="1"/>
          </p:cNvSpPr>
          <p:nvPr/>
        </p:nvSpPr>
        <p:spPr bwMode="auto">
          <a:xfrm>
            <a:off x="3122613"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53" name="Line 10">
            <a:extLst>
              <a:ext uri="{FF2B5EF4-FFF2-40B4-BE49-F238E27FC236}">
                <a16:creationId xmlns:a16="http://schemas.microsoft.com/office/drawing/2014/main" id="{78F4C4E1-14AC-4ECC-8F1E-18BB7EA0FC51}"/>
              </a:ext>
            </a:extLst>
          </p:cNvPr>
          <p:cNvSpPr>
            <a:spLocks noChangeShapeType="1"/>
          </p:cNvSpPr>
          <p:nvPr/>
        </p:nvSpPr>
        <p:spPr bwMode="auto">
          <a:xfrm>
            <a:off x="64135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54" name="Line 11">
            <a:extLst>
              <a:ext uri="{FF2B5EF4-FFF2-40B4-BE49-F238E27FC236}">
                <a16:creationId xmlns:a16="http://schemas.microsoft.com/office/drawing/2014/main" id="{E12829BB-537B-4BC2-BF68-58CC7F169838}"/>
              </a:ext>
            </a:extLst>
          </p:cNvPr>
          <p:cNvSpPr>
            <a:spLocks noChangeShapeType="1"/>
          </p:cNvSpPr>
          <p:nvPr/>
        </p:nvSpPr>
        <p:spPr bwMode="auto">
          <a:xfrm>
            <a:off x="91440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5355" name="Picture 22" descr="180px-StPakhom">
            <a:extLst>
              <a:ext uri="{FF2B5EF4-FFF2-40B4-BE49-F238E27FC236}">
                <a16:creationId xmlns:a16="http://schemas.microsoft.com/office/drawing/2014/main" id="{A83B4F20-BE37-4D69-BDAB-29A87F46B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352800"/>
            <a:ext cx="17145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animEffect transition="in" filter="slide(fromBottom)">
                                      <p:cBhvr>
                                        <p:cTn id="7" dur="5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3">
            <a:extLst>
              <a:ext uri="{FF2B5EF4-FFF2-40B4-BE49-F238E27FC236}">
                <a16:creationId xmlns:a16="http://schemas.microsoft.com/office/drawing/2014/main" id="{1A72B051-30CE-41B3-948E-39F978532D78}"/>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"Garden of Green" </a:t>
            </a:r>
          </a:p>
          <a:p>
            <a:pPr algn="ctr" eaLnBrk="1" hangingPunct="1">
              <a:buFontTx/>
              <a:buNone/>
            </a:pPr>
            <a:r>
              <a:rPr lang="en-US" altLang="en-US" sz="4000" dirty="0">
                <a:latin typeface="Times New Roman" panose="02020603050405020304" pitchFamily="18" charset="0"/>
              </a:rPr>
              <a:t>(Egyptian Feast of Spring)</a:t>
            </a:r>
          </a:p>
        </p:txBody>
      </p:sp>
      <p:sp>
        <p:nvSpPr>
          <p:cNvPr id="88068" name="Rectangle 4">
            <a:extLst>
              <a:ext uri="{FF2B5EF4-FFF2-40B4-BE49-F238E27FC236}">
                <a16:creationId xmlns:a16="http://schemas.microsoft.com/office/drawing/2014/main" id="{C1F8FF08-E98C-4EC0-9C9B-18154358CECC}"/>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Shom</a:t>
            </a:r>
            <a:r>
              <a:rPr lang="en-US" altLang="en-US" sz="4000" i="1" dirty="0">
                <a:solidFill>
                  <a:schemeClr val="bg1">
                    <a:lumMod val="65000"/>
                    <a:lumOff val="35000"/>
                  </a:schemeClr>
                </a:solidFill>
              </a:rPr>
              <a:t> </a:t>
            </a:r>
            <a:r>
              <a:rPr lang="en-US" altLang="en-US" sz="4000" i="1" dirty="0" err="1">
                <a:solidFill>
                  <a:schemeClr val="bg1">
                    <a:lumMod val="65000"/>
                    <a:lumOff val="35000"/>
                  </a:schemeClr>
                </a:solidFill>
              </a:rPr>
              <a:t>En</a:t>
            </a:r>
            <a:r>
              <a:rPr lang="en-US" altLang="en-US" sz="4000" i="1" dirty="0">
                <a:solidFill>
                  <a:schemeClr val="bg1">
                    <a:lumMod val="65000"/>
                    <a:lumOff val="35000"/>
                  </a:schemeClr>
                </a:solidFill>
              </a:rPr>
              <a:t>-ne-</a:t>
            </a:r>
            <a:r>
              <a:rPr lang="en-US" altLang="en-US" sz="4000" i="1" dirty="0" err="1">
                <a:solidFill>
                  <a:schemeClr val="bg1">
                    <a:lumMod val="65000"/>
                    <a:lumOff val="35000"/>
                  </a:schemeClr>
                </a:solidFill>
              </a:rPr>
              <a:t>sem</a:t>
            </a:r>
            <a:endParaRPr lang="en-US" altLang="en-US" sz="4000" i="1" dirty="0">
              <a:solidFill>
                <a:schemeClr val="bg1">
                  <a:lumMod val="65000"/>
                  <a:lumOff val="35000"/>
                </a:schemeClr>
              </a:solidFill>
            </a:endParaRPr>
          </a:p>
        </p:txBody>
      </p:sp>
      <p:sp>
        <p:nvSpPr>
          <p:cNvPr id="186372" name="Rectangle 5">
            <a:extLst>
              <a:ext uri="{FF2B5EF4-FFF2-40B4-BE49-F238E27FC236}">
                <a16:creationId xmlns:a16="http://schemas.microsoft.com/office/drawing/2014/main" id="{FA064A7C-17E7-4E23-A64F-B4C129DFEF79}"/>
              </a:ext>
            </a:extLst>
          </p:cNvPr>
          <p:cNvSpPr>
            <a:spLocks noChangeArrowheads="1"/>
          </p:cNvSpPr>
          <p:nvPr/>
        </p:nvSpPr>
        <p:spPr bwMode="auto">
          <a:xfrm>
            <a:off x="457200" y="3508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Swm</a:t>
            </a:r>
            <a:r>
              <a:rPr lang="en-US" altLang="en-US" sz="4000" dirty="0">
                <a:latin typeface="Avva_Shenouda" pitchFamily="34" charset="0"/>
              </a:rPr>
              <a:t> </a:t>
            </a:r>
            <a:br>
              <a:rPr lang="en-US" altLang="en-US" sz="4000" dirty="0">
                <a:latin typeface="Avva_Shenouda" pitchFamily="34" charset="0"/>
              </a:rPr>
            </a:br>
            <a:r>
              <a:rPr lang="en-US" altLang="en-US" sz="4000" dirty="0">
                <a:latin typeface="Avva_Shenouda" pitchFamily="34" charset="0"/>
              </a:rPr>
              <a:t>`n</a:t>
            </a:r>
            <a:r>
              <a:rPr lang="en-US" altLang="en-US" sz="4000" dirty="0">
                <a:solidFill>
                  <a:srgbClr val="FF0000"/>
                </a:solidFill>
              </a:rPr>
              <a:t>/</a:t>
            </a:r>
            <a:r>
              <a:rPr lang="en-US" altLang="en-US" sz="4000" dirty="0" err="1">
                <a:latin typeface="Avva_Shenouda" pitchFamily="34" charset="0"/>
              </a:rPr>
              <a:t>ni</a:t>
            </a:r>
            <a:r>
              <a:rPr lang="en-US" altLang="en-US" sz="4000" dirty="0">
                <a:solidFill>
                  <a:srgbClr val="FF0000"/>
                </a:solidFill>
              </a:rPr>
              <a:t>/</a:t>
            </a:r>
            <a:r>
              <a:rPr lang="en-US" altLang="en-US" sz="4000" dirty="0">
                <a:latin typeface="Avva_Shenouda" pitchFamily="34" charset="0"/>
              </a:rPr>
              <a:t>cim</a:t>
            </a:r>
          </a:p>
        </p:txBody>
      </p:sp>
      <p:sp>
        <p:nvSpPr>
          <p:cNvPr id="186373" name="Line 6">
            <a:extLst>
              <a:ext uri="{FF2B5EF4-FFF2-40B4-BE49-F238E27FC236}">
                <a16:creationId xmlns:a16="http://schemas.microsoft.com/office/drawing/2014/main" id="{27F2FB44-65D0-4F8E-92E0-80C1A7EBA02A}"/>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74" name="Line 7">
            <a:extLst>
              <a:ext uri="{FF2B5EF4-FFF2-40B4-BE49-F238E27FC236}">
                <a16:creationId xmlns:a16="http://schemas.microsoft.com/office/drawing/2014/main" id="{042C4A4B-1FE1-44C1-A69B-494B10F3A96D}"/>
              </a:ext>
            </a:extLst>
          </p:cNvPr>
          <p:cNvSpPr>
            <a:spLocks noChangeShapeType="1"/>
          </p:cNvSpPr>
          <p:nvPr/>
        </p:nvSpPr>
        <p:spPr bwMode="auto">
          <a:xfrm>
            <a:off x="457200" y="34290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75" name="Line 8">
            <a:extLst>
              <a:ext uri="{FF2B5EF4-FFF2-40B4-BE49-F238E27FC236}">
                <a16:creationId xmlns:a16="http://schemas.microsoft.com/office/drawing/2014/main" id="{BD422BEA-9C68-4EC1-8D88-B9CE7C86EC1C}"/>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76" name="Line 9">
            <a:extLst>
              <a:ext uri="{FF2B5EF4-FFF2-40B4-BE49-F238E27FC236}">
                <a16:creationId xmlns:a16="http://schemas.microsoft.com/office/drawing/2014/main" id="{4A6B6533-AF5C-4696-A2AC-B43B9873274A}"/>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77" name="Line 10">
            <a:extLst>
              <a:ext uri="{FF2B5EF4-FFF2-40B4-BE49-F238E27FC236}">
                <a16:creationId xmlns:a16="http://schemas.microsoft.com/office/drawing/2014/main" id="{AB8E670D-FED9-471E-B701-F5CFA5E9B54C}"/>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78" name="Line 11">
            <a:extLst>
              <a:ext uri="{FF2B5EF4-FFF2-40B4-BE49-F238E27FC236}">
                <a16:creationId xmlns:a16="http://schemas.microsoft.com/office/drawing/2014/main" id="{8F70AF6D-E659-4D14-8AEA-8E98AE873051}"/>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6379" name="Picture 12" descr="http://th03.deviantart.net/fs71/200H/i/2010/142/b/9/garden_of_green_by_yuya_yo.jpg">
            <a:extLst>
              <a:ext uri="{FF2B5EF4-FFF2-40B4-BE49-F238E27FC236}">
                <a16:creationId xmlns:a16="http://schemas.microsoft.com/office/drawing/2014/main" id="{02A97D15-122D-42BC-A125-6A6047340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9438" y="4343400"/>
            <a:ext cx="28575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additive="base">
                                        <p:cTn id="7" dur="500"/>
                                        <p:tgtEl>
                                          <p:spTgt spid="88068"/>
                                        </p:tgtEl>
                                        <p:attrNameLst>
                                          <p:attrName>ppt_y</p:attrName>
                                        </p:attrNameLst>
                                      </p:cBhvr>
                                      <p:tavLst>
                                        <p:tav tm="0">
                                          <p:val>
                                            <p:strVal val="#ppt_y+#ppt_h*1.125000"/>
                                          </p:val>
                                        </p:tav>
                                        <p:tav tm="100000">
                                          <p:val>
                                            <p:strVal val="#ppt_y"/>
                                          </p:val>
                                        </p:tav>
                                      </p:tavLst>
                                    </p:anim>
                                    <p:animEffect transition="in" filter="wipe(up)">
                                      <p:cBhvr>
                                        <p:cTn id="8"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autoUpdateAnimBg="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3">
            <a:extLst>
              <a:ext uri="{FF2B5EF4-FFF2-40B4-BE49-F238E27FC236}">
                <a16:creationId xmlns:a16="http://schemas.microsoft.com/office/drawing/2014/main" id="{2B55518B-6258-4985-AFD6-DE80B3A4C2A5}"/>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Into</a:t>
            </a:r>
          </a:p>
        </p:txBody>
      </p:sp>
      <p:sp>
        <p:nvSpPr>
          <p:cNvPr id="88068" name="Rectangle 4">
            <a:extLst>
              <a:ext uri="{FF2B5EF4-FFF2-40B4-BE49-F238E27FC236}">
                <a16:creationId xmlns:a16="http://schemas.microsoft.com/office/drawing/2014/main" id="{6DBA1C07-A192-44E2-9A88-E2274605230A}"/>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E-</a:t>
            </a:r>
            <a:r>
              <a:rPr lang="en-US" altLang="en-US" sz="4000" i="1" dirty="0" err="1">
                <a:solidFill>
                  <a:schemeClr val="bg1">
                    <a:lumMod val="65000"/>
                    <a:lumOff val="35000"/>
                  </a:schemeClr>
                </a:solidFill>
              </a:rPr>
              <a:t>Khoon</a:t>
            </a:r>
            <a:endParaRPr lang="en-US" altLang="en-US" sz="4000" i="1" dirty="0">
              <a:solidFill>
                <a:schemeClr val="bg1">
                  <a:lumMod val="65000"/>
                  <a:lumOff val="35000"/>
                </a:schemeClr>
              </a:solidFill>
            </a:endParaRPr>
          </a:p>
        </p:txBody>
      </p:sp>
      <p:sp>
        <p:nvSpPr>
          <p:cNvPr id="187396" name="Rectangle 5">
            <a:extLst>
              <a:ext uri="{FF2B5EF4-FFF2-40B4-BE49-F238E27FC236}">
                <a16:creationId xmlns:a16="http://schemas.microsoft.com/office/drawing/2014/main" id="{C161A195-3EEA-49D2-AA25-4B435E725BD5}"/>
              </a:ext>
            </a:extLst>
          </p:cNvPr>
          <p:cNvSpPr>
            <a:spLocks noChangeArrowheads="1"/>
          </p:cNvSpPr>
          <p:nvPr/>
        </p:nvSpPr>
        <p:spPr bwMode="auto">
          <a:xfrm>
            <a:off x="457200" y="3508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`E</a:t>
            </a:r>
            <a:r>
              <a:rPr lang="en-US" altLang="en-US" sz="4000" dirty="0">
                <a:solidFill>
                  <a:srgbClr val="FF0000"/>
                </a:solidFill>
              </a:rPr>
              <a:t>/</a:t>
            </a:r>
            <a:r>
              <a:rPr lang="en-US" altLang="en-US" sz="4000" dirty="0" err="1">
                <a:latin typeface="Avva_Shenouda" pitchFamily="34" charset="0"/>
              </a:rPr>
              <a:t>qovn</a:t>
            </a:r>
            <a:endParaRPr lang="en-US" altLang="en-US" sz="4000" dirty="0">
              <a:latin typeface="Avva_Shenouda" pitchFamily="34" charset="0"/>
            </a:endParaRPr>
          </a:p>
        </p:txBody>
      </p:sp>
      <p:sp>
        <p:nvSpPr>
          <p:cNvPr id="187397" name="Line 6">
            <a:extLst>
              <a:ext uri="{FF2B5EF4-FFF2-40B4-BE49-F238E27FC236}">
                <a16:creationId xmlns:a16="http://schemas.microsoft.com/office/drawing/2014/main" id="{2C6D375E-37E2-4BC0-9607-E0B76F5A184A}"/>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398" name="Line 7">
            <a:extLst>
              <a:ext uri="{FF2B5EF4-FFF2-40B4-BE49-F238E27FC236}">
                <a16:creationId xmlns:a16="http://schemas.microsoft.com/office/drawing/2014/main" id="{7F31A074-F182-417F-85BE-E216C38AB46C}"/>
              </a:ext>
            </a:extLst>
          </p:cNvPr>
          <p:cNvSpPr>
            <a:spLocks noChangeShapeType="1"/>
          </p:cNvSpPr>
          <p:nvPr/>
        </p:nvSpPr>
        <p:spPr bwMode="auto">
          <a:xfrm>
            <a:off x="457200" y="32766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399" name="Line 8">
            <a:extLst>
              <a:ext uri="{FF2B5EF4-FFF2-40B4-BE49-F238E27FC236}">
                <a16:creationId xmlns:a16="http://schemas.microsoft.com/office/drawing/2014/main" id="{8E900B91-A321-4132-B332-016761CAD4CD}"/>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00" name="Line 9">
            <a:extLst>
              <a:ext uri="{FF2B5EF4-FFF2-40B4-BE49-F238E27FC236}">
                <a16:creationId xmlns:a16="http://schemas.microsoft.com/office/drawing/2014/main" id="{5F87A4CC-D6C0-49CE-AED3-0022A951D71D}"/>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01" name="Line 10">
            <a:extLst>
              <a:ext uri="{FF2B5EF4-FFF2-40B4-BE49-F238E27FC236}">
                <a16:creationId xmlns:a16="http://schemas.microsoft.com/office/drawing/2014/main" id="{FF46A82D-6950-42B6-AD80-252D1090F2C9}"/>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02" name="Line 11">
            <a:extLst>
              <a:ext uri="{FF2B5EF4-FFF2-40B4-BE49-F238E27FC236}">
                <a16:creationId xmlns:a16="http://schemas.microsoft.com/office/drawing/2014/main" id="{14DA1264-888A-48AF-B4D6-9FC7700CB916}"/>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7404" name="Picture 12" descr="Related image">
            <a:extLst>
              <a:ext uri="{FF2B5EF4-FFF2-40B4-BE49-F238E27FC236}">
                <a16:creationId xmlns:a16="http://schemas.microsoft.com/office/drawing/2014/main" id="{0449029C-C63E-4BC3-911E-148B97F06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199" y="3243470"/>
            <a:ext cx="2481263" cy="35029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additive="base">
                                        <p:cTn id="7" dur="500"/>
                                        <p:tgtEl>
                                          <p:spTgt spid="88068"/>
                                        </p:tgtEl>
                                        <p:attrNameLst>
                                          <p:attrName>ppt_y</p:attrName>
                                        </p:attrNameLst>
                                      </p:cBhvr>
                                      <p:tavLst>
                                        <p:tav tm="0">
                                          <p:val>
                                            <p:strVal val="#ppt_y+#ppt_h*1.125000"/>
                                          </p:val>
                                        </p:tav>
                                        <p:tav tm="100000">
                                          <p:val>
                                            <p:strVal val="#ppt_y"/>
                                          </p:val>
                                        </p:tav>
                                      </p:tavLst>
                                    </p:anim>
                                    <p:animEffect transition="in" filter="wipe(up)">
                                      <p:cBhvr>
                                        <p:cTn id="8"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autoUpdateAnimBg="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3">
            <a:extLst>
              <a:ext uri="{FF2B5EF4-FFF2-40B4-BE49-F238E27FC236}">
                <a16:creationId xmlns:a16="http://schemas.microsoft.com/office/drawing/2014/main" id="{7B36E736-F62D-4747-88A8-D7A0568811E7}"/>
              </a:ext>
            </a:extLst>
          </p:cNvPr>
          <p:cNvSpPr>
            <a:spLocks noChangeArrowheads="1"/>
          </p:cNvSpPr>
          <p:nvPr/>
        </p:nvSpPr>
        <p:spPr bwMode="auto">
          <a:xfrm>
            <a:off x="6019800" y="4270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On us</a:t>
            </a:r>
          </a:p>
        </p:txBody>
      </p:sp>
      <p:sp>
        <p:nvSpPr>
          <p:cNvPr id="89092" name="Rectangle 4">
            <a:extLst>
              <a:ext uri="{FF2B5EF4-FFF2-40B4-BE49-F238E27FC236}">
                <a16:creationId xmlns:a16="http://schemas.microsoft.com/office/drawing/2014/main" id="{4F572D32-E8F6-415E-9E9B-B0CDCE2F53F9}"/>
              </a:ext>
            </a:extLst>
          </p:cNvPr>
          <p:cNvSpPr>
            <a:spLocks noChangeArrowheads="1"/>
          </p:cNvSpPr>
          <p:nvPr/>
        </p:nvSpPr>
        <p:spPr bwMode="auto">
          <a:xfrm>
            <a:off x="2743200" y="4270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Kha-</a:t>
            </a:r>
            <a:r>
              <a:rPr lang="en-US" altLang="en-US" sz="4000" i="1" dirty="0" err="1">
                <a:solidFill>
                  <a:schemeClr val="bg1">
                    <a:lumMod val="65000"/>
                    <a:lumOff val="35000"/>
                  </a:schemeClr>
                </a:solidFill>
              </a:rPr>
              <a:t>ron</a:t>
            </a:r>
            <a:endParaRPr lang="en-US" altLang="en-US" sz="4000" i="1" dirty="0">
              <a:solidFill>
                <a:schemeClr val="bg1">
                  <a:lumMod val="65000"/>
                  <a:lumOff val="35000"/>
                </a:schemeClr>
              </a:solidFill>
            </a:endParaRPr>
          </a:p>
        </p:txBody>
      </p:sp>
      <p:sp>
        <p:nvSpPr>
          <p:cNvPr id="188420" name="Rectangle 5">
            <a:extLst>
              <a:ext uri="{FF2B5EF4-FFF2-40B4-BE49-F238E27FC236}">
                <a16:creationId xmlns:a16="http://schemas.microsoft.com/office/drawing/2014/main" id="{54A52228-3ACC-4F42-9129-2DD727D406AB}"/>
              </a:ext>
            </a:extLst>
          </p:cNvPr>
          <p:cNvSpPr>
            <a:spLocks noChangeArrowheads="1"/>
          </p:cNvSpPr>
          <p:nvPr/>
        </p:nvSpPr>
        <p:spPr bwMode="auto">
          <a:xfrm>
            <a:off x="457200" y="4270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Qa</a:t>
            </a:r>
            <a:r>
              <a:rPr lang="en-US" altLang="en-US" sz="4000" dirty="0">
                <a:solidFill>
                  <a:srgbClr val="FF0000"/>
                </a:solidFill>
              </a:rPr>
              <a:t>/</a:t>
            </a:r>
            <a:r>
              <a:rPr lang="en-US" altLang="en-US" sz="4000" dirty="0" err="1">
                <a:latin typeface="Avva_Shenouda" pitchFamily="34" charset="0"/>
              </a:rPr>
              <a:t>ron</a:t>
            </a:r>
            <a:endParaRPr lang="en-US" altLang="en-US" sz="4000" dirty="0">
              <a:latin typeface="Avva_Shenouda" pitchFamily="34" charset="0"/>
            </a:endParaRPr>
          </a:p>
        </p:txBody>
      </p:sp>
      <p:sp>
        <p:nvSpPr>
          <p:cNvPr id="188421" name="Line 6">
            <a:extLst>
              <a:ext uri="{FF2B5EF4-FFF2-40B4-BE49-F238E27FC236}">
                <a16:creationId xmlns:a16="http://schemas.microsoft.com/office/drawing/2014/main" id="{2DF80DBE-7E02-4040-8324-0317695B566B}"/>
              </a:ext>
            </a:extLst>
          </p:cNvPr>
          <p:cNvSpPr>
            <a:spLocks noChangeShapeType="1"/>
          </p:cNvSpPr>
          <p:nvPr/>
        </p:nvSpPr>
        <p:spPr bwMode="auto">
          <a:xfrm>
            <a:off x="457200" y="4270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2" name="Line 7">
            <a:extLst>
              <a:ext uri="{FF2B5EF4-FFF2-40B4-BE49-F238E27FC236}">
                <a16:creationId xmlns:a16="http://schemas.microsoft.com/office/drawing/2014/main" id="{D66CD79B-212D-4CEA-9844-6378B71C2CDE}"/>
              </a:ext>
            </a:extLst>
          </p:cNvPr>
          <p:cNvSpPr>
            <a:spLocks noChangeShapeType="1"/>
          </p:cNvSpPr>
          <p:nvPr/>
        </p:nvSpPr>
        <p:spPr bwMode="auto">
          <a:xfrm>
            <a:off x="457200" y="33528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3" name="Line 8">
            <a:extLst>
              <a:ext uri="{FF2B5EF4-FFF2-40B4-BE49-F238E27FC236}">
                <a16:creationId xmlns:a16="http://schemas.microsoft.com/office/drawing/2014/main" id="{FF5496BE-E89F-47BD-8A30-20955C91205C}"/>
              </a:ext>
            </a:extLst>
          </p:cNvPr>
          <p:cNvSpPr>
            <a:spLocks noChangeShapeType="1"/>
          </p:cNvSpPr>
          <p:nvPr/>
        </p:nvSpPr>
        <p:spPr bwMode="auto">
          <a:xfrm>
            <a:off x="4572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4" name="Line 9">
            <a:extLst>
              <a:ext uri="{FF2B5EF4-FFF2-40B4-BE49-F238E27FC236}">
                <a16:creationId xmlns:a16="http://schemas.microsoft.com/office/drawing/2014/main" id="{2A3B5B17-E63B-4D26-8093-1509181A7B03}"/>
              </a:ext>
            </a:extLst>
          </p:cNvPr>
          <p:cNvSpPr>
            <a:spLocks noChangeShapeType="1"/>
          </p:cNvSpPr>
          <p:nvPr/>
        </p:nvSpPr>
        <p:spPr bwMode="auto">
          <a:xfrm>
            <a:off x="27432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5" name="Line 10">
            <a:extLst>
              <a:ext uri="{FF2B5EF4-FFF2-40B4-BE49-F238E27FC236}">
                <a16:creationId xmlns:a16="http://schemas.microsoft.com/office/drawing/2014/main" id="{6A4B3994-7644-442B-A87C-D19042D5FC53}"/>
              </a:ext>
            </a:extLst>
          </p:cNvPr>
          <p:cNvSpPr>
            <a:spLocks noChangeShapeType="1"/>
          </p:cNvSpPr>
          <p:nvPr/>
        </p:nvSpPr>
        <p:spPr bwMode="auto">
          <a:xfrm>
            <a:off x="60198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6" name="Line 11">
            <a:extLst>
              <a:ext uri="{FF2B5EF4-FFF2-40B4-BE49-F238E27FC236}">
                <a16:creationId xmlns:a16="http://schemas.microsoft.com/office/drawing/2014/main" id="{E22D024C-B08A-4A56-906F-8ECB9CA89012}"/>
              </a:ext>
            </a:extLst>
          </p:cNvPr>
          <p:cNvSpPr>
            <a:spLocks noChangeShapeType="1"/>
          </p:cNvSpPr>
          <p:nvPr/>
        </p:nvSpPr>
        <p:spPr bwMode="auto">
          <a:xfrm>
            <a:off x="86868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8428" name="Picture 12" descr="Related image">
            <a:extLst>
              <a:ext uri="{FF2B5EF4-FFF2-40B4-BE49-F238E27FC236}">
                <a16:creationId xmlns:a16="http://schemas.microsoft.com/office/drawing/2014/main" id="{395A81B2-57E5-4D0E-A4E1-378ACC4029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137452"/>
            <a:ext cx="3733800" cy="3733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additive="base">
                                        <p:cTn id="7" dur="500"/>
                                        <p:tgtEl>
                                          <p:spTgt spid="89092"/>
                                        </p:tgtEl>
                                        <p:attrNameLst>
                                          <p:attrName>ppt_y</p:attrName>
                                        </p:attrNameLst>
                                      </p:cBhvr>
                                      <p:tavLst>
                                        <p:tav tm="0">
                                          <p:val>
                                            <p:strVal val="#ppt_y+#ppt_h*1.125000"/>
                                          </p:val>
                                        </p:tav>
                                        <p:tav tm="100000">
                                          <p:val>
                                            <p:strVal val="#ppt_y"/>
                                          </p:val>
                                        </p:tav>
                                      </p:tavLst>
                                    </p:anim>
                                    <p:animEffect transition="in" filter="wipe(up)">
                                      <p:cBhvr>
                                        <p:cTn id="8"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autoUpdateAnimBg="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3">
            <a:extLst>
              <a:ext uri="{FF2B5EF4-FFF2-40B4-BE49-F238E27FC236}">
                <a16:creationId xmlns:a16="http://schemas.microsoft.com/office/drawing/2014/main" id="{858107D3-5679-4288-8B8D-415CA5009858}"/>
              </a:ext>
            </a:extLst>
          </p:cNvPr>
          <p:cNvSpPr>
            <a:spLocks noChangeArrowheads="1"/>
          </p:cNvSpPr>
          <p:nvPr/>
        </p:nvSpPr>
        <p:spPr bwMode="auto">
          <a:xfrm>
            <a:off x="5791200" y="274638"/>
            <a:ext cx="28956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The healing </a:t>
            </a:r>
          </a:p>
        </p:txBody>
      </p:sp>
      <p:sp>
        <p:nvSpPr>
          <p:cNvPr id="90116" name="Rectangle 4">
            <a:extLst>
              <a:ext uri="{FF2B5EF4-FFF2-40B4-BE49-F238E27FC236}">
                <a16:creationId xmlns:a16="http://schemas.microsoft.com/office/drawing/2014/main" id="{BC04F68C-082F-45B8-AC76-4EF40960F55C}"/>
              </a:ext>
            </a:extLst>
          </p:cNvPr>
          <p:cNvSpPr>
            <a:spLocks noChangeArrowheads="1"/>
          </p:cNvSpPr>
          <p:nvPr/>
        </p:nvSpPr>
        <p:spPr bwMode="auto">
          <a:xfrm>
            <a:off x="2667000" y="274638"/>
            <a:ext cx="31242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a:solidFill>
                  <a:schemeClr val="bg1">
                    <a:lumMod val="65000"/>
                    <a:lumOff val="35000"/>
                  </a:schemeClr>
                </a:solidFill>
              </a:rPr>
              <a:t>Pi-ta-le-</a:t>
            </a:r>
            <a:r>
              <a:rPr lang="en-US" altLang="en-US" sz="4000" i="1" dirty="0" err="1">
                <a:solidFill>
                  <a:schemeClr val="bg1">
                    <a:lumMod val="65000"/>
                    <a:lumOff val="35000"/>
                  </a:schemeClr>
                </a:solidFill>
              </a:rPr>
              <a:t>tcho</a:t>
            </a:r>
            <a:endParaRPr lang="en-US" altLang="en-US" sz="4000" i="1" dirty="0">
              <a:solidFill>
                <a:schemeClr val="bg1">
                  <a:lumMod val="65000"/>
                  <a:lumOff val="35000"/>
                </a:schemeClr>
              </a:solidFill>
            </a:endParaRPr>
          </a:p>
        </p:txBody>
      </p:sp>
      <p:sp>
        <p:nvSpPr>
          <p:cNvPr id="189444" name="Rectangle 5">
            <a:extLst>
              <a:ext uri="{FF2B5EF4-FFF2-40B4-BE49-F238E27FC236}">
                <a16:creationId xmlns:a16="http://schemas.microsoft.com/office/drawing/2014/main" id="{A5C5657C-070E-4EC6-8C9E-F2557C7AB72B}"/>
              </a:ext>
            </a:extLst>
          </p:cNvPr>
          <p:cNvSpPr>
            <a:spLocks noChangeArrowheads="1"/>
          </p:cNvSpPr>
          <p:nvPr/>
        </p:nvSpPr>
        <p:spPr bwMode="auto">
          <a:xfrm>
            <a:off x="152402" y="274638"/>
            <a:ext cx="2514598"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Pi</a:t>
            </a:r>
            <a:r>
              <a:rPr lang="en-US" altLang="en-US" sz="4000" dirty="0">
                <a:solidFill>
                  <a:srgbClr val="FF0000"/>
                </a:solidFill>
              </a:rPr>
              <a:t>/</a:t>
            </a:r>
            <a:r>
              <a:rPr lang="en-US" altLang="en-US" sz="4000" dirty="0">
                <a:latin typeface="Avva_Shenouda" pitchFamily="34" charset="0"/>
              </a:rPr>
              <a:t>ta</a:t>
            </a:r>
            <a:r>
              <a:rPr lang="en-US" altLang="en-US" sz="4000" dirty="0">
                <a:solidFill>
                  <a:srgbClr val="FF0000"/>
                </a:solidFill>
              </a:rPr>
              <a:t>/</a:t>
            </a:r>
            <a:r>
              <a:rPr lang="en-US" altLang="en-US" sz="4000" dirty="0" err="1">
                <a:latin typeface="Avva_Shenouda" pitchFamily="34" charset="0"/>
              </a:rPr>
              <a:t>lso</a:t>
            </a:r>
            <a:endParaRPr lang="en-US" altLang="en-US" sz="4000" dirty="0">
              <a:latin typeface="Avva_Shenouda" pitchFamily="34" charset="0"/>
            </a:endParaRPr>
          </a:p>
        </p:txBody>
      </p:sp>
      <p:sp>
        <p:nvSpPr>
          <p:cNvPr id="189445" name="Line 6">
            <a:extLst>
              <a:ext uri="{FF2B5EF4-FFF2-40B4-BE49-F238E27FC236}">
                <a16:creationId xmlns:a16="http://schemas.microsoft.com/office/drawing/2014/main" id="{DB547507-7F7C-409A-BE30-6852BD38868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446" name="Line 7">
            <a:extLst>
              <a:ext uri="{FF2B5EF4-FFF2-40B4-BE49-F238E27FC236}">
                <a16:creationId xmlns:a16="http://schemas.microsoft.com/office/drawing/2014/main" id="{3742D94B-E92C-46A8-AB00-D366476439AF}"/>
              </a:ext>
            </a:extLst>
          </p:cNvPr>
          <p:cNvSpPr>
            <a:spLocks noChangeShapeType="1"/>
          </p:cNvSpPr>
          <p:nvPr/>
        </p:nvSpPr>
        <p:spPr bwMode="auto">
          <a:xfrm>
            <a:off x="457200" y="30480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447" name="Line 8">
            <a:extLst>
              <a:ext uri="{FF2B5EF4-FFF2-40B4-BE49-F238E27FC236}">
                <a16:creationId xmlns:a16="http://schemas.microsoft.com/office/drawing/2014/main" id="{A84C2ABB-DB16-4F24-AA9A-8F091F88E357}"/>
              </a:ext>
            </a:extLst>
          </p:cNvPr>
          <p:cNvSpPr>
            <a:spLocks noChangeShapeType="1"/>
          </p:cNvSpPr>
          <p:nvPr/>
        </p:nvSpPr>
        <p:spPr bwMode="auto">
          <a:xfrm>
            <a:off x="4572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448" name="Line 9">
            <a:extLst>
              <a:ext uri="{FF2B5EF4-FFF2-40B4-BE49-F238E27FC236}">
                <a16:creationId xmlns:a16="http://schemas.microsoft.com/office/drawing/2014/main" id="{CA349166-4C26-4E15-B26B-42F45F034DBF}"/>
              </a:ext>
            </a:extLst>
          </p:cNvPr>
          <p:cNvSpPr>
            <a:spLocks noChangeShapeType="1"/>
          </p:cNvSpPr>
          <p:nvPr/>
        </p:nvSpPr>
        <p:spPr bwMode="auto">
          <a:xfrm>
            <a:off x="26670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449" name="Line 10">
            <a:extLst>
              <a:ext uri="{FF2B5EF4-FFF2-40B4-BE49-F238E27FC236}">
                <a16:creationId xmlns:a16="http://schemas.microsoft.com/office/drawing/2014/main" id="{564CD020-EC94-4C95-A02C-0FC94900F00D}"/>
              </a:ext>
            </a:extLst>
          </p:cNvPr>
          <p:cNvSpPr>
            <a:spLocks noChangeShapeType="1"/>
          </p:cNvSpPr>
          <p:nvPr/>
        </p:nvSpPr>
        <p:spPr bwMode="auto">
          <a:xfrm>
            <a:off x="57912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450" name="Line 11">
            <a:extLst>
              <a:ext uri="{FF2B5EF4-FFF2-40B4-BE49-F238E27FC236}">
                <a16:creationId xmlns:a16="http://schemas.microsoft.com/office/drawing/2014/main" id="{CBAC875D-566B-4F0D-B923-EADD47619BA4}"/>
              </a:ext>
            </a:extLst>
          </p:cNvPr>
          <p:cNvSpPr>
            <a:spLocks noChangeShapeType="1"/>
          </p:cNvSpPr>
          <p:nvPr/>
        </p:nvSpPr>
        <p:spPr bwMode="auto">
          <a:xfrm>
            <a:off x="86868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9451" name="Picture 12">
            <a:extLst>
              <a:ext uri="{FF2B5EF4-FFF2-40B4-BE49-F238E27FC236}">
                <a16:creationId xmlns:a16="http://schemas.microsoft.com/office/drawing/2014/main" id="{1CAEEC7D-97D0-4CE3-AE9C-22B430190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667000"/>
            <a:ext cx="3609975"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Effect transition="in" filter="slide(fromBottom)">
                                      <p:cBhvr>
                                        <p:cTn id="7"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3">
            <a:extLst>
              <a:ext uri="{FF2B5EF4-FFF2-40B4-BE49-F238E27FC236}">
                <a16:creationId xmlns:a16="http://schemas.microsoft.com/office/drawing/2014/main" id="{2BD71B57-66DB-42CE-A299-90C54A22D41C}"/>
              </a:ext>
            </a:extLst>
          </p:cNvPr>
          <p:cNvSpPr>
            <a:spLocks noChangeArrowheads="1"/>
          </p:cNvSpPr>
          <p:nvPr/>
        </p:nvSpPr>
        <p:spPr bwMode="auto">
          <a:xfrm>
            <a:off x="6400800" y="2746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Let them exalt </a:t>
            </a:r>
          </a:p>
        </p:txBody>
      </p:sp>
      <p:sp>
        <p:nvSpPr>
          <p:cNvPr id="91140" name="Rectangle 4">
            <a:extLst>
              <a:ext uri="{FF2B5EF4-FFF2-40B4-BE49-F238E27FC236}">
                <a16:creationId xmlns:a16="http://schemas.microsoft.com/office/drawing/2014/main" id="{03969E7B-3C5B-4CB5-855E-10BDF49D3984}"/>
              </a:ext>
            </a:extLst>
          </p:cNvPr>
          <p:cNvSpPr>
            <a:spLocks noChangeArrowheads="1"/>
          </p:cNvSpPr>
          <p:nvPr/>
        </p:nvSpPr>
        <p:spPr bwMode="auto">
          <a:xfrm>
            <a:off x="3429000" y="274638"/>
            <a:ext cx="2971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Maroo-chasf</a:t>
            </a:r>
            <a:endParaRPr lang="en-US" altLang="en-US" sz="4000" i="1" dirty="0">
              <a:solidFill>
                <a:schemeClr val="bg1">
                  <a:lumMod val="65000"/>
                  <a:lumOff val="35000"/>
                </a:schemeClr>
              </a:solidFill>
            </a:endParaRPr>
          </a:p>
        </p:txBody>
      </p:sp>
      <p:sp>
        <p:nvSpPr>
          <p:cNvPr id="190468" name="Rectangle 5">
            <a:extLst>
              <a:ext uri="{FF2B5EF4-FFF2-40B4-BE49-F238E27FC236}">
                <a16:creationId xmlns:a16="http://schemas.microsoft.com/office/drawing/2014/main" id="{7BE627FB-E2D1-4C56-A6A8-C29D9A4BC776}"/>
              </a:ext>
            </a:extLst>
          </p:cNvPr>
          <p:cNvSpPr>
            <a:spLocks noChangeArrowheads="1"/>
          </p:cNvSpPr>
          <p:nvPr/>
        </p:nvSpPr>
        <p:spPr bwMode="auto">
          <a:xfrm>
            <a:off x="457199" y="274638"/>
            <a:ext cx="3047997"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Ma</a:t>
            </a:r>
            <a:r>
              <a:rPr lang="en-US" altLang="en-US" sz="4000" dirty="0">
                <a:solidFill>
                  <a:srgbClr val="FF0000"/>
                </a:solidFill>
              </a:rPr>
              <a:t>/</a:t>
            </a:r>
            <a:r>
              <a:rPr lang="en-US" altLang="en-US" sz="4000" dirty="0" err="1">
                <a:latin typeface="Avva_Shenouda" pitchFamily="34" charset="0"/>
              </a:rPr>
              <a:t>rov</a:t>
            </a:r>
            <a:r>
              <a:rPr lang="en-US" altLang="en-US" sz="4000" dirty="0">
                <a:solidFill>
                  <a:srgbClr val="FF0000"/>
                </a:solidFill>
              </a:rPr>
              <a:t>/</a:t>
            </a:r>
            <a:r>
              <a:rPr lang="en-US" altLang="en-US" sz="4000" dirty="0">
                <a:latin typeface="Avva_Shenouda" pitchFamily="34" charset="0"/>
              </a:rPr>
              <a:t>sac4</a:t>
            </a:r>
          </a:p>
        </p:txBody>
      </p:sp>
      <p:sp>
        <p:nvSpPr>
          <p:cNvPr id="190469" name="Line 6">
            <a:extLst>
              <a:ext uri="{FF2B5EF4-FFF2-40B4-BE49-F238E27FC236}">
                <a16:creationId xmlns:a16="http://schemas.microsoft.com/office/drawing/2014/main" id="{31AD9483-5439-456E-B69F-2D18E22C8D22}"/>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0" name="Line 7">
            <a:extLst>
              <a:ext uri="{FF2B5EF4-FFF2-40B4-BE49-F238E27FC236}">
                <a16:creationId xmlns:a16="http://schemas.microsoft.com/office/drawing/2014/main" id="{6092C035-BE68-4C9F-BBF6-5BBACDC71062}"/>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1" name="Line 8">
            <a:extLst>
              <a:ext uri="{FF2B5EF4-FFF2-40B4-BE49-F238E27FC236}">
                <a16:creationId xmlns:a16="http://schemas.microsoft.com/office/drawing/2014/main" id="{F73C8FD0-7DDA-4F00-9E53-FCE748B4344B}"/>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2" name="Line 9">
            <a:extLst>
              <a:ext uri="{FF2B5EF4-FFF2-40B4-BE49-F238E27FC236}">
                <a16:creationId xmlns:a16="http://schemas.microsoft.com/office/drawing/2014/main" id="{DA36C8AB-95C2-402B-9399-961F8141B395}"/>
              </a:ext>
            </a:extLst>
          </p:cNvPr>
          <p:cNvSpPr>
            <a:spLocks noChangeShapeType="1"/>
          </p:cNvSpPr>
          <p:nvPr/>
        </p:nvSpPr>
        <p:spPr bwMode="auto">
          <a:xfrm>
            <a:off x="34290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3" name="Line 10">
            <a:extLst>
              <a:ext uri="{FF2B5EF4-FFF2-40B4-BE49-F238E27FC236}">
                <a16:creationId xmlns:a16="http://schemas.microsoft.com/office/drawing/2014/main" id="{D85BD577-D6A9-402F-9A35-85CD894207EB}"/>
              </a:ext>
            </a:extLst>
          </p:cNvPr>
          <p:cNvSpPr>
            <a:spLocks noChangeShapeType="1"/>
          </p:cNvSpPr>
          <p:nvPr/>
        </p:nvSpPr>
        <p:spPr bwMode="auto">
          <a:xfrm>
            <a:off x="64008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4" name="Line 11">
            <a:extLst>
              <a:ext uri="{FF2B5EF4-FFF2-40B4-BE49-F238E27FC236}">
                <a16:creationId xmlns:a16="http://schemas.microsoft.com/office/drawing/2014/main" id="{D8B4DC4F-B86E-4012-9EAD-242E58F92218}"/>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0476" name="Picture 12" descr="Image result for pope tawadros ii">
            <a:extLst>
              <a:ext uri="{FF2B5EF4-FFF2-40B4-BE49-F238E27FC236}">
                <a16:creationId xmlns:a16="http://schemas.microsoft.com/office/drawing/2014/main" id="{463DF9DB-E72D-4AFF-8EDF-2FBB8AF97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1900" y="3850100"/>
            <a:ext cx="2286000"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 calcmode="lin" valueType="num">
                                      <p:cBhvr additive="base">
                                        <p:cTn id="7" dur="500"/>
                                        <p:tgtEl>
                                          <p:spTgt spid="91140"/>
                                        </p:tgtEl>
                                        <p:attrNameLst>
                                          <p:attrName>ppt_y</p:attrName>
                                        </p:attrNameLst>
                                      </p:cBhvr>
                                      <p:tavLst>
                                        <p:tav tm="0">
                                          <p:val>
                                            <p:strVal val="#ppt_y+#ppt_h*1.125000"/>
                                          </p:val>
                                        </p:tav>
                                        <p:tav tm="100000">
                                          <p:val>
                                            <p:strVal val="#ppt_y"/>
                                          </p:val>
                                        </p:tav>
                                      </p:tavLst>
                                    </p:anim>
                                    <p:animEffect transition="in" filter="wipe(up)">
                                      <p:cBhvr>
                                        <p:cTn id="8"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autoUpdateAnimBg="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3">
            <a:extLst>
              <a:ext uri="{FF2B5EF4-FFF2-40B4-BE49-F238E27FC236}">
                <a16:creationId xmlns:a16="http://schemas.microsoft.com/office/drawing/2014/main" id="{72550649-8BC9-4F61-9530-5CC0BEFF133A}"/>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Without</a:t>
            </a:r>
          </a:p>
        </p:txBody>
      </p:sp>
      <p:sp>
        <p:nvSpPr>
          <p:cNvPr id="92164" name="Rectangle 4">
            <a:extLst>
              <a:ext uri="{FF2B5EF4-FFF2-40B4-BE49-F238E27FC236}">
                <a16:creationId xmlns:a16="http://schemas.microsoft.com/office/drawing/2014/main" id="{57CFD08C-982B-45F1-B8DD-854F713F66D2}"/>
              </a:ext>
            </a:extLst>
          </p:cNvPr>
          <p:cNvSpPr>
            <a:spLocks noChangeArrowheads="1"/>
          </p:cNvSpPr>
          <p:nvPr/>
        </p:nvSpPr>
        <p:spPr bwMode="auto">
          <a:xfrm>
            <a:off x="2819400" y="274638"/>
            <a:ext cx="27908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Achne</a:t>
            </a:r>
            <a:endParaRPr lang="en-US" altLang="en-US" sz="4000" i="1" dirty="0">
              <a:solidFill>
                <a:schemeClr val="bg1">
                  <a:lumMod val="65000"/>
                  <a:lumOff val="35000"/>
                </a:schemeClr>
              </a:solidFill>
            </a:endParaRPr>
          </a:p>
        </p:txBody>
      </p:sp>
      <p:sp>
        <p:nvSpPr>
          <p:cNvPr id="191492" name="Rectangle 5">
            <a:extLst>
              <a:ext uri="{FF2B5EF4-FFF2-40B4-BE49-F238E27FC236}">
                <a16:creationId xmlns:a16="http://schemas.microsoft.com/office/drawing/2014/main" id="{55D94238-2A0A-4A6F-8219-FD6AE6B0BF94}"/>
              </a:ext>
            </a:extLst>
          </p:cNvPr>
          <p:cNvSpPr>
            <a:spLocks noChangeArrowheads="1"/>
          </p:cNvSpPr>
          <p:nvPr/>
        </p:nvSpPr>
        <p:spPr bwMode="auto">
          <a:xfrm>
            <a:off x="457200" y="274638"/>
            <a:ext cx="23622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As</a:t>
            </a:r>
            <a:r>
              <a:rPr lang="en-US" altLang="en-US" sz="4000" dirty="0">
                <a:solidFill>
                  <a:srgbClr val="FF0000"/>
                </a:solidFill>
              </a:rPr>
              <a:t>/</a:t>
            </a:r>
            <a:r>
              <a:rPr lang="en-US" altLang="en-US" sz="4000" dirty="0">
                <a:latin typeface="Avva_Shenouda" pitchFamily="34" charset="0"/>
              </a:rPr>
              <a:t>ne</a:t>
            </a:r>
          </a:p>
        </p:txBody>
      </p:sp>
      <p:sp>
        <p:nvSpPr>
          <p:cNvPr id="191493" name="Line 6">
            <a:extLst>
              <a:ext uri="{FF2B5EF4-FFF2-40B4-BE49-F238E27FC236}">
                <a16:creationId xmlns:a16="http://schemas.microsoft.com/office/drawing/2014/main" id="{CC7A0D5F-D3D7-400C-B552-AF59A3F1202F}"/>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494" name="Line 7">
            <a:extLst>
              <a:ext uri="{FF2B5EF4-FFF2-40B4-BE49-F238E27FC236}">
                <a16:creationId xmlns:a16="http://schemas.microsoft.com/office/drawing/2014/main" id="{38D4A8DA-D9EA-4B5D-8C54-4283ADEC1536}"/>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495" name="Line 8">
            <a:extLst>
              <a:ext uri="{FF2B5EF4-FFF2-40B4-BE49-F238E27FC236}">
                <a16:creationId xmlns:a16="http://schemas.microsoft.com/office/drawing/2014/main" id="{5F420781-2B09-4561-A945-84F3AD38198C}"/>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496" name="Line 9">
            <a:extLst>
              <a:ext uri="{FF2B5EF4-FFF2-40B4-BE49-F238E27FC236}">
                <a16:creationId xmlns:a16="http://schemas.microsoft.com/office/drawing/2014/main" id="{6A9FD270-5220-4AF0-95D2-F9F62616A2D7}"/>
              </a:ext>
            </a:extLst>
          </p:cNvPr>
          <p:cNvSpPr>
            <a:spLocks noChangeShapeType="1"/>
          </p:cNvSpPr>
          <p:nvPr/>
        </p:nvSpPr>
        <p:spPr bwMode="auto">
          <a:xfrm>
            <a:off x="2819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497" name="Line 10">
            <a:extLst>
              <a:ext uri="{FF2B5EF4-FFF2-40B4-BE49-F238E27FC236}">
                <a16:creationId xmlns:a16="http://schemas.microsoft.com/office/drawing/2014/main" id="{E6CD945B-A0E3-4238-9EC0-782F5F99FC99}"/>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498" name="Line 11">
            <a:extLst>
              <a:ext uri="{FF2B5EF4-FFF2-40B4-BE49-F238E27FC236}">
                <a16:creationId xmlns:a16="http://schemas.microsoft.com/office/drawing/2014/main" id="{0BE19E80-8817-4A9E-B7A9-E547907C876C}"/>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1500" name="Picture 12" descr="Related image">
            <a:extLst>
              <a:ext uri="{FF2B5EF4-FFF2-40B4-BE49-F238E27FC236}">
                <a16:creationId xmlns:a16="http://schemas.microsoft.com/office/drawing/2014/main" id="{AD25958D-0A54-4532-AE87-2531D009F6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575" y="3581400"/>
            <a:ext cx="3752850" cy="30548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 calcmode="lin" valueType="num">
                                      <p:cBhvr additive="base">
                                        <p:cTn id="7" dur="500"/>
                                        <p:tgtEl>
                                          <p:spTgt spid="92164"/>
                                        </p:tgtEl>
                                        <p:attrNameLst>
                                          <p:attrName>ppt_y</p:attrName>
                                        </p:attrNameLst>
                                      </p:cBhvr>
                                      <p:tavLst>
                                        <p:tav tm="0">
                                          <p:val>
                                            <p:strVal val="#ppt_y+#ppt_h*1.125000"/>
                                          </p:val>
                                        </p:tav>
                                        <p:tav tm="100000">
                                          <p:val>
                                            <p:strVal val="#ppt_y"/>
                                          </p:val>
                                        </p:tav>
                                      </p:tavLst>
                                    </p:anim>
                                    <p:animEffect transition="in" filter="wipe(up)">
                                      <p:cBhvr>
                                        <p:cTn id="8"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83298" name="Picture 2" descr="Egypt coptic manuscripts notations in | Stock Photo">
            <a:extLst>
              <a:ext uri="{FF2B5EF4-FFF2-40B4-BE49-F238E27FC236}">
                <a16:creationId xmlns:a16="http://schemas.microsoft.com/office/drawing/2014/main" id="{65A737AC-9A74-49A4-AFFB-B57CBC111E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4" r="1" b="2014"/>
          <a:stretch/>
        </p:blipFill>
        <p:spPr bwMode="auto">
          <a:xfrm>
            <a:off x="3886578" y="10"/>
            <a:ext cx="5257422"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noFill/>
          <a:extLst>
            <a:ext uri="{909E8E84-426E-40DD-AFC4-6F175D3DCCD1}">
              <a14:hiddenFill xmlns:a14="http://schemas.microsoft.com/office/drawing/2010/main">
                <a:solidFill>
                  <a:srgbClr val="FFFFFF"/>
                </a:solidFill>
              </a14:hiddenFill>
            </a:ext>
          </a:extLst>
        </p:spPr>
      </p:pic>
      <p:sp>
        <p:nvSpPr>
          <p:cNvPr id="71" name="Freeform: Shape 7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860054"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3" name="Freeform: Shape 7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86912"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B515E13-EC50-4155-B1E1-6C845668B655}"/>
              </a:ext>
            </a:extLst>
          </p:cNvPr>
          <p:cNvSpPr>
            <a:spLocks noGrp="1"/>
          </p:cNvSpPr>
          <p:nvPr>
            <p:ph type="title"/>
          </p:nvPr>
        </p:nvSpPr>
        <p:spPr>
          <a:xfrm>
            <a:off x="550034" y="381000"/>
            <a:ext cx="3586844" cy="1325563"/>
          </a:xfrm>
        </p:spPr>
        <p:txBody>
          <a:bodyPr>
            <a:normAutofit/>
          </a:bodyPr>
          <a:lstStyle/>
          <a:p>
            <a:pPr>
              <a:lnSpc>
                <a:spcPct val="90000"/>
              </a:lnSpc>
            </a:pPr>
            <a:r>
              <a:rPr lang="en-US" dirty="0"/>
              <a:t>Why Learn Coptic?</a:t>
            </a:r>
          </a:p>
        </p:txBody>
      </p:sp>
      <p:sp>
        <p:nvSpPr>
          <p:cNvPr id="3" name="Content Placeholder 2">
            <a:extLst>
              <a:ext uri="{FF2B5EF4-FFF2-40B4-BE49-F238E27FC236}">
                <a16:creationId xmlns:a16="http://schemas.microsoft.com/office/drawing/2014/main" id="{A100D932-C6BA-467D-A6E8-9951F2B6F857}"/>
              </a:ext>
            </a:extLst>
          </p:cNvPr>
          <p:cNvSpPr>
            <a:spLocks noGrp="1"/>
          </p:cNvSpPr>
          <p:nvPr>
            <p:ph idx="1"/>
          </p:nvPr>
        </p:nvSpPr>
        <p:spPr>
          <a:xfrm>
            <a:off x="603504" y="1706563"/>
            <a:ext cx="3586843" cy="4999037"/>
          </a:xfrm>
        </p:spPr>
        <p:txBody>
          <a:bodyPr anchor="t">
            <a:normAutofit/>
          </a:bodyPr>
          <a:lstStyle/>
          <a:p>
            <a:r>
              <a:rPr lang="en-US" sz="2800" dirty="0"/>
              <a:t>To read hymns and prayers</a:t>
            </a:r>
          </a:p>
          <a:p>
            <a:r>
              <a:rPr lang="en-US" sz="2800" dirty="0"/>
              <a:t>To understand better</a:t>
            </a:r>
          </a:p>
          <a:p>
            <a:r>
              <a:rPr lang="en-US" sz="2800" dirty="0"/>
              <a:t>To connect to our heritage</a:t>
            </a:r>
          </a:p>
          <a:p>
            <a:r>
              <a:rPr lang="en-US" sz="2800" dirty="0"/>
              <a:t>It’s cool </a:t>
            </a:r>
            <a:r>
              <a:rPr lang="en-US" sz="2800" dirty="0">
                <a:sym typeface="Wingdings" panose="05000000000000000000" pitchFamily="2" charset="2"/>
              </a:rPr>
              <a:t></a:t>
            </a:r>
            <a:endParaRPr lang="en-US" sz="2800" dirty="0"/>
          </a:p>
        </p:txBody>
      </p:sp>
    </p:spTree>
    <p:extLst>
      <p:ext uri="{BB962C8B-B14F-4D97-AF65-F5344CB8AC3E}">
        <p14:creationId xmlns:p14="http://schemas.microsoft.com/office/powerpoint/2010/main" val="3678834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2">
            <a:extLst>
              <a:ext uri="{FF2B5EF4-FFF2-40B4-BE49-F238E27FC236}">
                <a16:creationId xmlns:a16="http://schemas.microsoft.com/office/drawing/2014/main" id="{AC544786-640F-45A0-88F8-C14E06CCE839}"/>
              </a:ext>
            </a:extLst>
          </p:cNvPr>
          <p:cNvGraphicFramePr>
            <a:graphicFrameLocks/>
          </p:cNvGraphicFramePr>
          <p:nvPr>
            <p:extLst>
              <p:ext uri="{D42A27DB-BD31-4B8C-83A1-F6EECF244321}">
                <p14:modId xmlns:p14="http://schemas.microsoft.com/office/powerpoint/2010/main" val="123135270"/>
              </p:ext>
            </p:extLst>
          </p:nvPr>
        </p:nvGraphicFramePr>
        <p:xfrm>
          <a:off x="304800" y="16002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31064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23774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r>
                        <a:rPr lang="en-US" sz="4400" i="1">
                          <a:solidFill>
                            <a:schemeClr val="tx1"/>
                          </a:solidFill>
                          <a:effectLst/>
                          <a:latin typeface="Times New Roman"/>
                        </a:rPr>
                        <a:t>Yota</a:t>
                      </a:r>
                      <a:r>
                        <a:rPr lang="en-US" sz="4400">
                          <a:solidFill>
                            <a:schemeClr val="tx1"/>
                          </a:solidFill>
                          <a:effectLst/>
                          <a:latin typeface="Times New Roman"/>
                        </a:rPr>
                        <a:t> </a:t>
                      </a:r>
                    </a:p>
                  </a:txBody>
                  <a:tcPr marL="9525" marR="9525" marT="9513" marB="9513"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a:solidFill>
                            <a:schemeClr val="tx1"/>
                          </a:solidFill>
                          <a:effectLst/>
                          <a:latin typeface="Avva_Shenouda"/>
                          <a:ea typeface="Times New Roman"/>
                        </a:rPr>
                        <a:t>I i</a:t>
                      </a:r>
                      <a:endParaRPr lang="en-US" sz="4400">
                        <a:solidFill>
                          <a:schemeClr val="tx1"/>
                        </a:solidFill>
                        <a:effectLst/>
                        <a:latin typeface="Times New Roman"/>
                        <a:ea typeface="Times New Roman"/>
                      </a:endParaRP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I or Y</a:t>
                      </a:r>
                      <a:br>
                        <a:rPr lang="en-US" sz="4400" i="1" dirty="0">
                          <a:solidFill>
                            <a:schemeClr val="tx1"/>
                          </a:solidFill>
                          <a:effectLst/>
                          <a:latin typeface="Times New Roman"/>
                        </a:rPr>
                      </a:br>
                      <a:r>
                        <a:rPr lang="en-US" sz="4400" i="1" dirty="0">
                          <a:solidFill>
                            <a:schemeClr val="tx1"/>
                          </a:solidFill>
                          <a:effectLst/>
                          <a:latin typeface="Times New Roman"/>
                        </a:rPr>
                        <a:t>(as in S</a:t>
                      </a:r>
                      <a:r>
                        <a:rPr lang="en-US" sz="4400" b="1" i="1" u="sng" dirty="0">
                          <a:solidFill>
                            <a:srgbClr val="FFFF00"/>
                          </a:solidFill>
                          <a:effectLst/>
                          <a:latin typeface="Times New Roman"/>
                        </a:rPr>
                        <a:t>I</a:t>
                      </a:r>
                      <a:r>
                        <a:rPr lang="en-US" sz="4400" i="1" dirty="0">
                          <a:solidFill>
                            <a:schemeClr val="tx1"/>
                          </a:solidFill>
                          <a:effectLst/>
                          <a:latin typeface="Times New Roman"/>
                        </a:rPr>
                        <a:t>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i="1" dirty="0" err="1">
                          <a:solidFill>
                            <a:srgbClr val="FF0000"/>
                          </a:solidFill>
                          <a:effectLst/>
                          <a:latin typeface="Avva_Shenouda"/>
                          <a:ea typeface="Times New Roman"/>
                        </a:rPr>
                        <a:t>i</a:t>
                      </a:r>
                      <a:r>
                        <a:rPr lang="en-US" sz="4400" i="1" dirty="0" err="1">
                          <a:solidFill>
                            <a:schemeClr val="tx1"/>
                          </a:solidFill>
                          <a:effectLst/>
                          <a:latin typeface="Avva_Shenouda"/>
                          <a:ea typeface="Times New Roman"/>
                        </a:rPr>
                        <a:t>ab</a:t>
                      </a:r>
                      <a:r>
                        <a:rPr lang="en-US" sz="4400" i="1" dirty="0">
                          <a:solidFill>
                            <a:schemeClr val="tx1"/>
                          </a:solidFill>
                          <a:effectLst/>
                          <a:latin typeface="Avva_Shenouda"/>
                          <a:ea typeface="Times New Roman"/>
                        </a:rPr>
                        <a:t> </a:t>
                      </a:r>
                      <a:endParaRPr lang="en-US" sz="4400" dirty="0">
                        <a:solidFill>
                          <a:schemeClr val="tx1"/>
                        </a:solidFill>
                        <a:effectLst/>
                        <a:latin typeface="Times New Roman"/>
                        <a:ea typeface="Times New Roman"/>
                      </a:endParaRPr>
                    </a:p>
                    <a:p>
                      <a:r>
                        <a:rPr lang="en-US" sz="4400" i="0" dirty="0">
                          <a:solidFill>
                            <a:schemeClr val="tx1"/>
                          </a:solidFill>
                          <a:effectLst/>
                          <a:latin typeface="Times New Roman"/>
                        </a:rPr>
                        <a:t>(</a:t>
                      </a:r>
                      <a:r>
                        <a:rPr lang="en-US" sz="4400" i="0" dirty="0" err="1">
                          <a:solidFill>
                            <a:schemeClr val="tx1"/>
                          </a:solidFill>
                          <a:effectLst/>
                          <a:latin typeface="Times New Roman"/>
                        </a:rPr>
                        <a:t>yab</a:t>
                      </a:r>
                      <a:r>
                        <a:rPr lang="en-US" sz="4400" i="0" dirty="0">
                          <a:solidFill>
                            <a:schemeClr val="tx1"/>
                          </a:solidFill>
                          <a:effectLst/>
                          <a:latin typeface="Times New Roman"/>
                        </a:rPr>
                        <a:t>= elephant)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8454" name="Rectangle 24">
            <a:extLst>
              <a:ext uri="{FF2B5EF4-FFF2-40B4-BE49-F238E27FC236}">
                <a16:creationId xmlns:a16="http://schemas.microsoft.com/office/drawing/2014/main" id="{F98BF523-FA9C-4090-8FF5-2A04A215D71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8455" name="Picture 2">
            <a:extLst>
              <a:ext uri="{FF2B5EF4-FFF2-40B4-BE49-F238E27FC236}">
                <a16:creationId xmlns:a16="http://schemas.microsoft.com/office/drawing/2014/main" id="{8D63FDFF-83A0-4B47-84D5-CF2C8847B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3165475"/>
            <a:ext cx="12985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3" descr="http://www.my-how-to-draw.com/images/how-to-draw-elephants_14_a.jpg">
            <a:extLst>
              <a:ext uri="{FF2B5EF4-FFF2-40B4-BE49-F238E27FC236}">
                <a16:creationId xmlns:a16="http://schemas.microsoft.com/office/drawing/2014/main" id="{32B21359-2102-4347-AA82-DE9B30F10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57567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3">
            <a:extLst>
              <a:ext uri="{FF2B5EF4-FFF2-40B4-BE49-F238E27FC236}">
                <a16:creationId xmlns:a16="http://schemas.microsoft.com/office/drawing/2014/main" id="{4B384B8D-3895-4362-B5A3-3970180BB342}"/>
              </a:ext>
            </a:extLst>
          </p:cNvPr>
          <p:cNvSpPr>
            <a:spLocks noChangeArrowheads="1"/>
          </p:cNvSpPr>
          <p:nvPr/>
        </p:nvSpPr>
        <p:spPr bwMode="auto">
          <a:xfrm>
            <a:off x="6553200" y="274638"/>
            <a:ext cx="2133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Times New Roman" panose="02020603050405020304" pitchFamily="18" charset="0"/>
              </a:rPr>
              <a:t>Baptized</a:t>
            </a:r>
          </a:p>
        </p:txBody>
      </p:sp>
      <p:sp>
        <p:nvSpPr>
          <p:cNvPr id="93188" name="Rectangle 4">
            <a:extLst>
              <a:ext uri="{FF2B5EF4-FFF2-40B4-BE49-F238E27FC236}">
                <a16:creationId xmlns:a16="http://schemas.microsoft.com/office/drawing/2014/main" id="{F6D48E5A-D4ED-4030-B561-AAB269D4AF9F}"/>
              </a:ext>
            </a:extLst>
          </p:cNvPr>
          <p:cNvSpPr>
            <a:spLocks noChangeArrowheads="1"/>
          </p:cNvSpPr>
          <p:nvPr/>
        </p:nvSpPr>
        <p:spPr bwMode="auto">
          <a:xfrm>
            <a:off x="3276600" y="2746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i="1" dirty="0" err="1">
                <a:solidFill>
                  <a:schemeClr val="bg1">
                    <a:lumMod val="65000"/>
                    <a:lumOff val="35000"/>
                  </a:schemeClr>
                </a:solidFill>
              </a:rPr>
              <a:t>tchi</a:t>
            </a:r>
            <a:r>
              <a:rPr lang="en-US" altLang="en-US" sz="4000" i="1" dirty="0">
                <a:solidFill>
                  <a:schemeClr val="bg1">
                    <a:lumMod val="65000"/>
                    <a:lumOff val="35000"/>
                  </a:schemeClr>
                </a:solidFill>
              </a:rPr>
              <a:t>-oms</a:t>
            </a:r>
          </a:p>
        </p:txBody>
      </p:sp>
      <p:sp>
        <p:nvSpPr>
          <p:cNvPr id="192516" name="Rectangle 5">
            <a:extLst>
              <a:ext uri="{FF2B5EF4-FFF2-40B4-BE49-F238E27FC236}">
                <a16:creationId xmlns:a16="http://schemas.microsoft.com/office/drawing/2014/main" id="{38586D82-163A-4D8A-A4DD-C4651213BA11}"/>
              </a:ext>
            </a:extLst>
          </p:cNvPr>
          <p:cNvSpPr>
            <a:spLocks noChangeArrowheads="1"/>
          </p:cNvSpPr>
          <p:nvPr/>
        </p:nvSpPr>
        <p:spPr bwMode="auto">
          <a:xfrm>
            <a:off x="228602" y="274638"/>
            <a:ext cx="3200398"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si</a:t>
            </a:r>
            <a:r>
              <a:rPr lang="en-US" altLang="en-US" sz="4000" dirty="0">
                <a:solidFill>
                  <a:srgbClr val="FF0000"/>
                </a:solidFill>
              </a:rPr>
              <a:t>/</a:t>
            </a:r>
            <a:r>
              <a:rPr lang="en-US" altLang="en-US" sz="4000" dirty="0" err="1">
                <a:latin typeface="Avva_Shenouda" pitchFamily="34" charset="0"/>
              </a:rPr>
              <a:t>wmc</a:t>
            </a:r>
            <a:endParaRPr lang="en-US" altLang="en-US" sz="4000" dirty="0">
              <a:latin typeface="Avva_Shenouda" pitchFamily="34" charset="0"/>
            </a:endParaRPr>
          </a:p>
        </p:txBody>
      </p:sp>
      <p:sp>
        <p:nvSpPr>
          <p:cNvPr id="192517" name="Line 6">
            <a:extLst>
              <a:ext uri="{FF2B5EF4-FFF2-40B4-BE49-F238E27FC236}">
                <a16:creationId xmlns:a16="http://schemas.microsoft.com/office/drawing/2014/main" id="{A2E013E9-8C01-4AD3-B45A-EBFC65F5B9A6}"/>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18" name="Line 7">
            <a:extLst>
              <a:ext uri="{FF2B5EF4-FFF2-40B4-BE49-F238E27FC236}">
                <a16:creationId xmlns:a16="http://schemas.microsoft.com/office/drawing/2014/main" id="{9005B5D7-4A53-45B6-BA17-B9F3BFCCD42F}"/>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19" name="Line 8">
            <a:extLst>
              <a:ext uri="{FF2B5EF4-FFF2-40B4-BE49-F238E27FC236}">
                <a16:creationId xmlns:a16="http://schemas.microsoft.com/office/drawing/2014/main" id="{489A66C9-679E-4D46-8D88-7D4BB7E25597}"/>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20" name="Line 9">
            <a:extLst>
              <a:ext uri="{FF2B5EF4-FFF2-40B4-BE49-F238E27FC236}">
                <a16:creationId xmlns:a16="http://schemas.microsoft.com/office/drawing/2014/main" id="{1061183C-6EFD-411F-9B25-9984091ABBE8}"/>
              </a:ext>
            </a:extLst>
          </p:cNvPr>
          <p:cNvSpPr>
            <a:spLocks noChangeShapeType="1"/>
          </p:cNvSpPr>
          <p:nvPr/>
        </p:nvSpPr>
        <p:spPr bwMode="auto">
          <a:xfrm>
            <a:off x="32766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21" name="Line 10">
            <a:extLst>
              <a:ext uri="{FF2B5EF4-FFF2-40B4-BE49-F238E27FC236}">
                <a16:creationId xmlns:a16="http://schemas.microsoft.com/office/drawing/2014/main" id="{4B84CE76-9830-4F44-9E3E-ADBE9C091216}"/>
              </a:ext>
            </a:extLst>
          </p:cNvPr>
          <p:cNvSpPr>
            <a:spLocks noChangeShapeType="1"/>
          </p:cNvSpPr>
          <p:nvPr/>
        </p:nvSpPr>
        <p:spPr bwMode="auto">
          <a:xfrm>
            <a:off x="6553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22" name="Line 11">
            <a:extLst>
              <a:ext uri="{FF2B5EF4-FFF2-40B4-BE49-F238E27FC236}">
                <a16:creationId xmlns:a16="http://schemas.microsoft.com/office/drawing/2014/main" id="{E10A7332-F101-4F27-8ED5-D3571162378B}"/>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2523" name="Picture 28" descr="02888_baptism_of_christ_coptic_icon_undated">
            <a:extLst>
              <a:ext uri="{FF2B5EF4-FFF2-40B4-BE49-F238E27FC236}">
                <a16:creationId xmlns:a16="http://schemas.microsoft.com/office/drawing/2014/main" id="{B7A73C13-D775-4CE7-9936-126AED219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238500"/>
            <a:ext cx="257175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slide(fromBottom)">
                                      <p:cBhvr>
                                        <p:cTn id="7"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565ACF95-345A-4358-BE90-C907BBDE7311}"/>
              </a:ext>
            </a:extLst>
          </p:cNvPr>
          <p:cNvSpPr>
            <a:spLocks noGrp="1" noChangeArrowheads="1"/>
          </p:cNvSpPr>
          <p:nvPr>
            <p:ph type="title"/>
          </p:nvPr>
        </p:nvSpPr>
        <p:spPr>
          <a:noFill/>
        </p:spPr>
        <p:txBody>
          <a:bodyPr/>
          <a:lstStyle/>
          <a:p>
            <a:pPr eaLnBrk="1" hangingPunct="1"/>
            <a:r>
              <a:rPr lang="en-US" altLang="en-US"/>
              <a:t>Review of Lesson 10</a:t>
            </a:r>
          </a:p>
        </p:txBody>
      </p:sp>
      <p:graphicFrame>
        <p:nvGraphicFramePr>
          <p:cNvPr id="98509" name="Group 205">
            <a:extLst>
              <a:ext uri="{FF2B5EF4-FFF2-40B4-BE49-F238E27FC236}">
                <a16:creationId xmlns:a16="http://schemas.microsoft.com/office/drawing/2014/main" id="{CFB7AF93-B3E5-4043-AB58-F0F0415E7E9F}"/>
              </a:ext>
            </a:extLst>
          </p:cNvPr>
          <p:cNvGraphicFramePr>
            <a:graphicFrameLocks noGrp="1"/>
          </p:cNvGraphicFramePr>
          <p:nvPr>
            <p:ph type="tbl" idx="1"/>
          </p:nvPr>
        </p:nvGraphicFramePr>
        <p:xfrm>
          <a:off x="0" y="1066800"/>
          <a:ext cx="9144000" cy="5319713"/>
        </p:xfrm>
        <a:graphic>
          <a:graphicData uri="http://schemas.openxmlformats.org/drawingml/2006/table">
            <a:tbl>
              <a:tblPr/>
              <a:tblGrid>
                <a:gridCol w="1778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tblGrid>
              <a:tr h="4428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Shape</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Example</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2225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Khai</a:t>
                      </a:r>
                      <a:endParaRPr kumimoji="0" lang="en-US" sz="2800" b="0" i="1"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Arial" charset="0"/>
                        </a:rPr>
                        <a:t>Q </a:t>
                      </a:r>
                      <a:r>
                        <a:rPr kumimoji="0" lang="en-US" sz="2800" b="0" i="0" u="none" strike="noStrike" cap="none" normalizeH="0" baseline="0" dirty="0" err="1">
                          <a:ln>
                            <a:noFill/>
                          </a:ln>
                          <a:solidFill>
                            <a:srgbClr val="FF0000"/>
                          </a:solidFill>
                          <a:effectLst/>
                          <a:latin typeface="Avva_Shenouda" pitchFamily="34" charset="0"/>
                          <a:cs typeface="Arial" charset="0"/>
                        </a:rPr>
                        <a:t>q</a:t>
                      </a:r>
                      <a:endParaRPr kumimoji="0" lang="en-US" sz="2800" b="0" i="0" u="none" strike="noStrike" cap="none" normalizeH="0" baseline="0" dirty="0">
                        <a:ln>
                          <a:noFill/>
                        </a:ln>
                        <a:solidFill>
                          <a:srgbClr val="FF0000"/>
                        </a:solidFill>
                        <a:effectLst/>
                        <a:latin typeface="Avva_Shenouda" pitchFamily="34"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 </a:t>
                      </a:r>
                      <a:r>
                        <a:rPr kumimoji="0" lang="ar-EG" sz="2800" b="0" i="1" u="none" strike="noStrike" cap="none" normalizeH="0" baseline="0" dirty="0">
                          <a:ln>
                            <a:noFill/>
                          </a:ln>
                          <a:solidFill>
                            <a:schemeClr val="hlink"/>
                          </a:solidFill>
                          <a:effectLst/>
                          <a:latin typeface="Arial" charset="0"/>
                          <a:cs typeface="Arial" charset="0"/>
                        </a:rPr>
                        <a:t>خ</a:t>
                      </a:r>
                      <a:r>
                        <a:rPr kumimoji="0" lang="en-US" sz="2800" b="0" i="1" u="none" strike="noStrike" cap="none" normalizeH="0" baseline="0" dirty="0">
                          <a:ln>
                            <a:noFill/>
                          </a:ln>
                          <a:solidFill>
                            <a:schemeClr val="hlink"/>
                          </a:solidFill>
                          <a:effectLst/>
                          <a:latin typeface="Arial" charset="0"/>
                          <a:cs typeface="Arial" charset="0"/>
                        </a:rPr>
                        <a:t> - The Arabic KH sound, </a:t>
                      </a:r>
                      <a:br>
                        <a:rPr kumimoji="0" lang="en-US" sz="2800" b="0" i="1" u="none" strike="noStrike" cap="none" normalizeH="0" baseline="0" dirty="0">
                          <a:ln>
                            <a:noFill/>
                          </a:ln>
                          <a:solidFill>
                            <a:schemeClr val="hlink"/>
                          </a:solidFill>
                          <a:effectLst/>
                          <a:latin typeface="Arial" charset="0"/>
                          <a:cs typeface="Arial" charset="0"/>
                        </a:rPr>
                      </a:br>
                      <a:r>
                        <a:rPr kumimoji="0" lang="en-US" sz="2800" b="0" i="1" u="none" strike="noStrike" cap="none" normalizeH="0" baseline="0" dirty="0">
                          <a:ln>
                            <a:noFill/>
                          </a:ln>
                          <a:solidFill>
                            <a:schemeClr val="hlink"/>
                          </a:solidFill>
                          <a:effectLst/>
                          <a:latin typeface="Arial" charset="0"/>
                          <a:cs typeface="Arial" charset="0"/>
                        </a:rPr>
                        <a:t>like </a:t>
                      </a:r>
                      <a:r>
                        <a:rPr kumimoji="0" lang="ar-EG" sz="2800" b="0" i="1" u="none" strike="noStrike" cap="none" normalizeH="0" baseline="0" dirty="0">
                          <a:ln>
                            <a:noFill/>
                          </a:ln>
                          <a:solidFill>
                            <a:schemeClr val="hlink"/>
                          </a:solidFill>
                          <a:effectLst/>
                          <a:latin typeface="Arial" charset="0"/>
                          <a:cs typeface="Arial" charset="0"/>
                        </a:rPr>
                        <a:t>خمسة</a:t>
                      </a:r>
                      <a:r>
                        <a:rPr kumimoji="0" lang="en-US" sz="2800" b="0" i="1" u="none" strike="noStrike" cap="none" normalizeH="0" baseline="0" dirty="0">
                          <a:ln>
                            <a:noFill/>
                          </a:ln>
                          <a:solidFill>
                            <a:schemeClr val="hlink"/>
                          </a:solidFill>
                          <a:effectLst/>
                          <a:latin typeface="Arial" charset="0"/>
                          <a:cs typeface="Arial" charset="0"/>
                        </a:rPr>
                        <a:t>  </a:t>
                      </a:r>
                      <a:r>
                        <a:rPr kumimoji="0" lang="en-US" sz="2800" b="1" i="1" u="none" strike="noStrike" cap="none" normalizeH="0" baseline="0" dirty="0">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am-</a:t>
                      </a:r>
                      <a:r>
                        <a:rPr kumimoji="0" lang="en-US" sz="2800" b="0" i="1" u="none" strike="noStrike" cap="none" normalizeH="0" baseline="0" dirty="0" err="1">
                          <a:ln>
                            <a:noFill/>
                          </a:ln>
                          <a:solidFill>
                            <a:schemeClr val="hlink"/>
                          </a:solidFill>
                          <a:effectLst/>
                          <a:latin typeface="Arial" charset="0"/>
                          <a:cs typeface="Arial" charset="0"/>
                        </a:rPr>
                        <a:t>sa</a:t>
                      </a:r>
                      <a:r>
                        <a:rPr kumimoji="0" lang="en-US" sz="2800" b="0" i="1" u="none" strike="noStrike" cap="none" normalizeH="0" baseline="0" dirty="0">
                          <a:ln>
                            <a:noFill/>
                          </a:ln>
                          <a:solidFill>
                            <a:schemeClr val="hlink"/>
                          </a:solidFill>
                          <a:effectLst/>
                          <a:latin typeface="Arial" charset="0"/>
                          <a:cs typeface="Arial" charset="0"/>
                        </a:rPr>
                        <a:t>=  number 5</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charset="0"/>
                        </a:rPr>
                        <a:t>qen</a:t>
                      </a:r>
                      <a:r>
                        <a:rPr kumimoji="0" lang="en-US" sz="2800" b="0" i="1" u="none" strike="noStrike" cap="none" normalizeH="0" baseline="0" dirty="0">
                          <a:ln>
                            <a:noFill/>
                          </a:ln>
                          <a:solidFill>
                            <a:srgbClr val="FF0000"/>
                          </a:solidFill>
                          <a:effectLst/>
                          <a:latin typeface="Avva_Shenouda" pitchFamily="34" charset="0"/>
                          <a:cs typeface="Arial" charset="0"/>
                        </a:rPr>
                        <a:t> </a:t>
                      </a:r>
                      <a:r>
                        <a:rPr kumimoji="0" lang="en-US" sz="28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khen</a:t>
                      </a:r>
                      <a:r>
                        <a:rPr kumimoji="0" lang="en-US" sz="2800" b="0" i="1" u="none" strike="noStrike" cap="none" normalizeH="0" baseline="0" dirty="0">
                          <a:ln>
                            <a:noFill/>
                          </a:ln>
                          <a:solidFill>
                            <a:schemeClr val="hlink"/>
                          </a:solidFill>
                          <a:effectLst/>
                          <a:latin typeface="Arial" charset="0"/>
                          <a:cs typeface="Arial" charset="0"/>
                        </a:rPr>
                        <a:t>= with/in)</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516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Cheema</a:t>
                      </a:r>
                      <a:endParaRPr kumimoji="0" lang="en-US" sz="2800" b="0" i="1" u="none" strike="noStrike" cap="none" normalizeH="0" baseline="0" dirty="0">
                        <a:ln>
                          <a:noFill/>
                        </a:ln>
                        <a:solidFill>
                          <a:schemeClr val="hlink"/>
                        </a:solidFill>
                        <a:effectLst/>
                        <a:latin typeface="Arial" charset="0"/>
                        <a:cs typeface="Arial" charset="0"/>
                      </a:endParaRP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Arial" charset="0"/>
                        </a:rPr>
                        <a:t>S </a:t>
                      </a:r>
                      <a:r>
                        <a:rPr kumimoji="0" lang="en-US" sz="2800" b="0" i="0" u="none" strike="noStrike" cap="none" normalizeH="0" baseline="0" dirty="0" err="1">
                          <a:ln>
                            <a:noFill/>
                          </a:ln>
                          <a:solidFill>
                            <a:srgbClr val="FF0000"/>
                          </a:solidFill>
                          <a:effectLst/>
                          <a:latin typeface="Avva_Shenouda" pitchFamily="34" charset="0"/>
                          <a:cs typeface="Arial" charset="0"/>
                        </a:rPr>
                        <a:t>s</a:t>
                      </a:r>
                      <a:endParaRPr kumimoji="0" lang="en-US" sz="2800" b="0" i="0" u="none" strike="noStrike" cap="none" normalizeH="0" baseline="0" dirty="0">
                        <a:ln>
                          <a:noFill/>
                        </a:ln>
                        <a:solidFill>
                          <a:srgbClr val="FF0000"/>
                        </a:solidFill>
                        <a:effectLst/>
                        <a:latin typeface="Avva_Shenouda" pitchFamily="34" charset="0"/>
                        <a:cs typeface="Arial" charset="0"/>
                      </a:endParaRP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ch</a:t>
                      </a:r>
                      <a:r>
                        <a:rPr kumimoji="0" lang="en-US" sz="2800" b="0" i="1" u="none" strike="noStrike" cap="none" normalizeH="0" baseline="0" dirty="0">
                          <a:ln>
                            <a:noFill/>
                          </a:ln>
                          <a:solidFill>
                            <a:schemeClr val="hlink"/>
                          </a:solidFill>
                          <a:effectLst/>
                          <a:latin typeface="Arial" charset="0"/>
                          <a:cs typeface="Arial" charset="0"/>
                        </a:rPr>
                        <a:t> (as in </a:t>
                      </a:r>
                      <a:r>
                        <a:rPr kumimoji="0" lang="en-US" sz="2800" b="1" i="1" u="none" strike="noStrike" cap="none" normalizeH="0" baseline="0" dirty="0">
                          <a:ln>
                            <a:noFill/>
                          </a:ln>
                          <a:solidFill>
                            <a:schemeClr val="hlink"/>
                          </a:solidFill>
                          <a:effectLst/>
                          <a:latin typeface="Arial" charset="0"/>
                          <a:cs typeface="Arial" charset="0"/>
                        </a:rPr>
                        <a:t>ch</a:t>
                      </a:r>
                      <a:r>
                        <a:rPr kumimoji="0" lang="en-US" sz="2800" b="0" i="1" u="none" strike="noStrike" cap="none" normalizeH="0" baseline="0" dirty="0">
                          <a:ln>
                            <a:noFill/>
                          </a:ln>
                          <a:solidFill>
                            <a:schemeClr val="hlink"/>
                          </a:solidFill>
                          <a:effectLst/>
                          <a:latin typeface="Arial" charset="0"/>
                          <a:cs typeface="Arial" charset="0"/>
                        </a:rPr>
                        <a:t>urch)</a:t>
                      </a: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charset="0"/>
                        </a:rPr>
                        <a:t>soic</a:t>
                      </a:r>
                      <a:r>
                        <a:rPr kumimoji="0" lang="en-US" sz="2800" b="0" i="1" u="none" strike="noStrike" cap="none" normalizeH="0" baseline="0" dirty="0">
                          <a:ln>
                            <a:noFill/>
                          </a:ln>
                          <a:solidFill>
                            <a:srgbClr val="FF0000"/>
                          </a:solidFill>
                          <a:effectLst/>
                          <a:latin typeface="Avva_Shenouda" pitchFamily="34" charset="0"/>
                          <a:cs typeface="Arial" charset="0"/>
                        </a:rPr>
                        <a:t> </a:t>
                      </a:r>
                      <a:r>
                        <a:rPr kumimoji="0" lang="en-US" sz="28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chois</a:t>
                      </a:r>
                      <a:r>
                        <a:rPr kumimoji="0" lang="en-US" sz="2800" b="0" i="1" u="none" strike="noStrike" cap="none" normalizeH="0" baseline="0" dirty="0">
                          <a:ln>
                            <a:noFill/>
                          </a:ln>
                          <a:solidFill>
                            <a:schemeClr val="hlink"/>
                          </a:solidFill>
                          <a:effectLst/>
                          <a:latin typeface="Arial" charset="0"/>
                          <a:cs typeface="Arial" charset="0"/>
                        </a:rPr>
                        <a:t>= lord)</a:t>
                      </a: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C6E674B-2AB9-4D39-B9A2-B30605715110}"/>
              </a:ext>
            </a:extLst>
          </p:cNvPr>
          <p:cNvSpPr>
            <a:spLocks noGrp="1" noChangeArrowheads="1"/>
          </p:cNvSpPr>
          <p:nvPr>
            <p:ph type="ctrTitle"/>
          </p:nvPr>
        </p:nvSpPr>
        <p:spPr/>
        <p:txBody>
          <a:bodyPr/>
          <a:lstStyle/>
          <a:p>
            <a:pPr eaLnBrk="1" hangingPunct="1">
              <a:defRPr/>
            </a:pPr>
            <a:r>
              <a:rPr lang="en-US" sz="5400" b="1" dirty="0">
                <a:solidFill>
                  <a:schemeClr val="tx1"/>
                </a:solidFill>
                <a:effectLst>
                  <a:outerShdw blurRad="38100" dist="38100" dir="2700000" algn="tl">
                    <a:srgbClr val="336699"/>
                  </a:outerShdw>
                </a:effectLst>
              </a:rPr>
              <a:t>Lesson 11</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b="1" dirty="0">
                <a:effectLst>
                  <a:outerShdw blurRad="38100" dist="38100" dir="2700000" algn="tl">
                    <a:srgbClr val="FFFFFF"/>
                  </a:outerShdw>
                </a:effectLst>
              </a:rPr>
              <a:t>The Rule of the </a:t>
            </a:r>
            <a:r>
              <a:rPr lang="en-US" sz="4000" b="1" dirty="0">
                <a:solidFill>
                  <a:srgbClr val="FF0000"/>
                </a:solidFill>
                <a:effectLst>
                  <a:outerShdw blurRad="38100" dist="38100" dir="2700000" algn="tl">
                    <a:srgbClr val="FFFFFF"/>
                  </a:outerShdw>
                </a:effectLst>
              </a:rPr>
              <a:t>JINKIM</a:t>
            </a:r>
            <a:r>
              <a:rPr lang="en-US" sz="4000" b="1" dirty="0">
                <a:effectLst>
                  <a:outerShdw blurRad="38100" dist="38100" dir="2700000" algn="tl">
                    <a:srgbClr val="FFFFFF"/>
                  </a:outerShdw>
                </a:effectLst>
              </a:rPr>
              <a:t>  { </a:t>
            </a:r>
            <a:r>
              <a:rPr lang="en-US" sz="4000" b="1" dirty="0">
                <a:solidFill>
                  <a:srgbClr val="FF0000"/>
                </a:solidFill>
                <a:effectLst>
                  <a:outerShdw blurRad="38100" dist="38100" dir="2700000" algn="tl">
                    <a:srgbClr val="FFFFFF"/>
                  </a:outerShdw>
                </a:effectLst>
              </a:rPr>
              <a:t>`</a:t>
            </a:r>
            <a:r>
              <a:rPr lang="en-US" sz="4000" b="1" dirty="0">
                <a:effectLst>
                  <a:outerShdw blurRad="38100" dist="38100" dir="2700000" algn="tl">
                    <a:srgbClr val="FFFFFF"/>
                  </a:outerShdw>
                </a:effectLst>
              </a:rPr>
              <a:t>  }</a:t>
            </a:r>
            <a:r>
              <a:rPr lang="en-US" sz="4000" dirty="0"/>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E6815495-16E0-4B12-A568-F6939ED9D051}"/>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99331" name="Group 3">
            <a:extLst>
              <a:ext uri="{FF2B5EF4-FFF2-40B4-BE49-F238E27FC236}">
                <a16:creationId xmlns:a16="http://schemas.microsoft.com/office/drawing/2014/main" id="{08A3D19A-70AD-48B5-AF9F-5DE2B0BF0035}"/>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Group 2">
            <a:extLst>
              <a:ext uri="{FF2B5EF4-FFF2-40B4-BE49-F238E27FC236}">
                <a16:creationId xmlns:a16="http://schemas.microsoft.com/office/drawing/2014/main" id="{77BFDE87-E2C2-4572-AB91-1AA7E71C6F51}"/>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96642" name="Rectangle 34">
            <a:extLst>
              <a:ext uri="{FF2B5EF4-FFF2-40B4-BE49-F238E27FC236}">
                <a16:creationId xmlns:a16="http://schemas.microsoft.com/office/drawing/2014/main" id="{D2E94CE8-9389-4950-A1F3-C8D18B5CBB47}"/>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D833CF76-01A1-451E-8F2F-212EB9B60CDA}"/>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101379" name="Group 3">
            <a:extLst>
              <a:ext uri="{FF2B5EF4-FFF2-40B4-BE49-F238E27FC236}">
                <a16:creationId xmlns:a16="http://schemas.microsoft.com/office/drawing/2014/main" id="{ED37F406-63FE-4DF8-9B53-AA821C9414C4}"/>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8F4D93D6-89FC-4C19-87B6-535C6B54CB55}"/>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102403" name="Group 3">
            <a:extLst>
              <a:ext uri="{FF2B5EF4-FFF2-40B4-BE49-F238E27FC236}">
                <a16:creationId xmlns:a16="http://schemas.microsoft.com/office/drawing/2014/main" id="{033EA044-BFCE-45FD-8A95-1CCDE88D6A9A}"/>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t>
                      </a:r>
                      <a:r>
                        <a:rPr kumimoji="0" lang="en-US" sz="2800" b="1" i="1" u="none" strike="noStrike" cap="none" normalizeH="0" baseline="0">
                          <a:ln>
                            <a:noFill/>
                          </a:ln>
                          <a:solidFill>
                            <a:schemeClr val="hlink"/>
                          </a:solidFill>
                          <a:effectLst/>
                          <a:latin typeface="Arial" charset="0"/>
                          <a:cs typeface="Arial" charset="0"/>
                        </a:rPr>
                        <a:t>EE</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R</a:t>
                      </a:r>
                      <a:r>
                        <a:rPr kumimoji="0" lang="en-US" sz="2800" b="0" i="1" u="none" strike="noStrike" cap="none" normalizeH="0" baseline="0">
                          <a:ln>
                            <a:noFill/>
                          </a:ln>
                          <a:solidFill>
                            <a:schemeClr val="hlink"/>
                          </a:solidFill>
                          <a:effectLst/>
                          <a:latin typeface="Arial" charset="0"/>
                          <a:cs typeface="Arial"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in some Greek words: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in</a:t>
                      </a:r>
                      <a:br>
                        <a:rPr kumimoji="0" lang="en-US" sz="2800" b="0" i="1" u="none" strike="noStrike" cap="none" normalizeH="0" baseline="0">
                          <a:ln>
                            <a:noFill/>
                          </a:ln>
                          <a:solidFill>
                            <a:schemeClr val="hlink"/>
                          </a:solidFill>
                          <a:effectLst/>
                          <a:latin typeface="Arial" charset="0"/>
                          <a:cs typeface="Arial" charset="0"/>
                        </a:rPr>
                      </a:br>
                      <a:br>
                        <a:rPr kumimoji="0" lang="en-US" sz="2800" b="1" i="1" u="none" strike="noStrike" cap="none" normalizeH="0" baseline="0">
                          <a:ln>
                            <a:noFill/>
                          </a:ln>
                          <a:solidFill>
                            <a:schemeClr val="hlink"/>
                          </a:solidFill>
                          <a:effectLst/>
                          <a:latin typeface="Arial" charset="0"/>
                          <a:cs typeface="Arial" charset="0"/>
                        </a:rPr>
                      </a:b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OW</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a:t>
                      </a:r>
                      <a:r>
                        <a:rPr kumimoji="0" lang="en-US" sz="2800" b="1" i="1" u="none" strike="noStrike" cap="none" normalizeH="0" baseline="0">
                          <a:ln>
                            <a:noFill/>
                          </a:ln>
                          <a:solidFill>
                            <a:schemeClr val="hlink"/>
                          </a:solidFill>
                          <a:effectLst/>
                          <a:latin typeface="Arial" charset="0"/>
                          <a:cs typeface="Arial" charset="0"/>
                        </a:rPr>
                        <a:t>KH</a:t>
                      </a:r>
                      <a:r>
                        <a:rPr kumimoji="0" lang="en-US" sz="2800" b="0" i="1" u="none" strike="noStrike" cap="none" normalizeH="0" baseline="0">
                          <a:ln>
                            <a:noFill/>
                          </a:ln>
                          <a:solidFill>
                            <a:schemeClr val="hlink"/>
                          </a:solidFill>
                          <a:effectLst/>
                          <a:latin typeface="Arial" charset="0"/>
                          <a:cs typeface="Arial" charset="0"/>
                        </a:rPr>
                        <a:t>IAR"</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AD14FC55-425A-4351-A6D3-44C62CC5B0FD}"/>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103427" name="Group 3">
            <a:extLst>
              <a:ext uri="{FF2B5EF4-FFF2-40B4-BE49-F238E27FC236}">
                <a16:creationId xmlns:a16="http://schemas.microsoft.com/office/drawing/2014/main" id="{4EEA6FE6-E6F7-4713-85E4-3CC11ED4F696}"/>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G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Gh </a:t>
                      </a:r>
                      <a:r>
                        <a:rPr kumimoji="0" lang="ar-EG" sz="2400" b="0" i="1" u="none" strike="noStrike" cap="none" normalizeH="0" baseline="0">
                          <a:ln>
                            <a:noFill/>
                          </a:ln>
                          <a:solidFill>
                            <a:schemeClr val="hlink"/>
                          </a:solidFill>
                          <a:effectLst/>
                          <a:latin typeface="Arial" charset="0"/>
                          <a:cs typeface="Arial" charset="0"/>
                        </a:rPr>
                        <a:t>غ</a:t>
                      </a:r>
                      <a:r>
                        <a:rPr kumimoji="0" lang="en-US" sz="2400" b="0" i="1" u="none" strike="noStrike" cap="none" normalizeH="0" baseline="0">
                          <a:ln>
                            <a:noFill/>
                          </a:ln>
                          <a:solidFill>
                            <a:schemeClr val="hlink"/>
                          </a:solidFill>
                          <a:effectLst/>
                          <a:latin typeface="Arial" charset="0"/>
                          <a:cs typeface="Arial" charset="0"/>
                        </a:rPr>
                        <a:t>  </a:t>
                      </a:r>
                      <a:br>
                        <a:rPr kumimoji="0" lang="en-US" sz="2400" b="0" i="1" u="none" strike="noStrike" cap="none" normalizeH="0" baseline="0">
                          <a:ln>
                            <a:noFill/>
                          </a:ln>
                          <a:solidFill>
                            <a:schemeClr val="hlink"/>
                          </a:solidFill>
                          <a:effectLst/>
                          <a:latin typeface="Arial" charset="0"/>
                          <a:cs typeface="Arial" charset="0"/>
                        </a:rPr>
                      </a:br>
                      <a:r>
                        <a:rPr kumimoji="0" lang="en-US" sz="2400" b="0" i="1" u="none" strike="noStrike" cap="none" normalizeH="0" baseline="0">
                          <a:ln>
                            <a:noFill/>
                          </a:ln>
                          <a:solidFill>
                            <a:schemeClr val="hlink"/>
                          </a:solidFill>
                          <a:effectLst/>
                          <a:latin typeface="Arial" charset="0"/>
                          <a:cs typeface="Arial" charset="0"/>
                        </a:rPr>
                        <a:t>NG</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charset="0"/>
                        </a:rPr>
                        <a:t>Ajioc Jabri3l Ajjeloc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D</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charset="0"/>
                        </a:rPr>
                        <a:t>dwron </a:t>
                      </a:r>
                      <a:br>
                        <a:rPr kumimoji="0" lang="en-US" sz="2400" b="0" i="1" u="none" strike="noStrike" cap="none" normalizeH="0" baseline="0">
                          <a:ln>
                            <a:noFill/>
                          </a:ln>
                          <a:solidFill>
                            <a:schemeClr val="hlink"/>
                          </a:solidFill>
                          <a:effectLst/>
                          <a:latin typeface="Avva_Shenouda" pitchFamily="34" charset="0"/>
                          <a:cs typeface="Arial" charset="0"/>
                        </a:rPr>
                      </a:br>
                      <a:r>
                        <a:rPr kumimoji="0" lang="en-US" sz="2400" b="0" i="1" u="none" strike="noStrike" cap="none" normalizeH="0" baseline="0">
                          <a:ln>
                            <a:noFill/>
                          </a:ln>
                          <a:solidFill>
                            <a:schemeClr val="hlink"/>
                          </a:solidFill>
                          <a:effectLst/>
                          <a:latin typeface="Avva_Shenouda" pitchFamily="34" charset="0"/>
                          <a:cs typeface="Arial" charset="0"/>
                        </a:rPr>
                        <a:t>dan</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Lola (Lavla) </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charset="0"/>
                          <a:cs typeface="Arial" charset="0"/>
                        </a:rPr>
                        <a:t>L</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4BA4EC59-0D63-457E-9599-BAE9C298AE7A}"/>
              </a:ext>
            </a:extLst>
          </p:cNvPr>
          <p:cNvSpPr>
            <a:spLocks noGrp="1" noChangeArrowheads="1"/>
          </p:cNvSpPr>
          <p:nvPr>
            <p:ph type="title"/>
          </p:nvPr>
        </p:nvSpPr>
        <p:spPr>
          <a:noFill/>
        </p:spPr>
        <p:txBody>
          <a:bodyPr/>
          <a:lstStyle/>
          <a:p>
            <a:pPr eaLnBrk="1" hangingPunct="1"/>
            <a:r>
              <a:rPr lang="en-US" altLang="en-US"/>
              <a:t>Review of Lesson 6</a:t>
            </a:r>
          </a:p>
        </p:txBody>
      </p:sp>
      <p:graphicFrame>
        <p:nvGraphicFramePr>
          <p:cNvPr id="104451" name="Group 3">
            <a:extLst>
              <a:ext uri="{FF2B5EF4-FFF2-40B4-BE49-F238E27FC236}">
                <a16:creationId xmlns:a16="http://schemas.microsoft.com/office/drawing/2014/main" id="{D3F68D95-4B92-412A-A241-5484E8798844}"/>
              </a:ext>
            </a:extLst>
          </p:cNvPr>
          <p:cNvGraphicFramePr>
            <a:graphicFrameLocks noGrp="1"/>
          </p:cNvGraphicFramePr>
          <p:nvPr>
            <p:ph type="tbl" idx="1"/>
          </p:nvPr>
        </p:nvGraphicFramePr>
        <p:xfrm>
          <a:off x="457200" y="1600200"/>
          <a:ext cx="8229600" cy="4537078"/>
        </p:xfrm>
        <a:graphic>
          <a:graphicData uri="http://schemas.openxmlformats.org/drawingml/2006/table">
            <a:tbl>
              <a:tblPr/>
              <a:tblGrid>
                <a:gridCol w="1282700">
                  <a:extLst>
                    <a:ext uri="{9D8B030D-6E8A-4147-A177-3AD203B41FA5}">
                      <a16:colId xmlns:a16="http://schemas.microsoft.com/office/drawing/2014/main" val="20000"/>
                    </a:ext>
                  </a:extLst>
                </a:gridCol>
                <a:gridCol w="76835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2806700">
                  <a:extLst>
                    <a:ext uri="{9D8B030D-6E8A-4147-A177-3AD203B41FA5}">
                      <a16:colId xmlns:a16="http://schemas.microsoft.com/office/drawing/2014/main" val="20003"/>
                    </a:ext>
                  </a:extLst>
                </a:gridCol>
                <a:gridCol w="3189287">
                  <a:extLst>
                    <a:ext uri="{9D8B030D-6E8A-4147-A177-3AD203B41FA5}">
                      <a16:colId xmlns:a16="http://schemas.microsoft.com/office/drawing/2014/main" val="20004"/>
                    </a:ext>
                  </a:extLst>
                </a:gridCol>
              </a:tblGrid>
              <a:tr h="10110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P p</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 (as in Paul)</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paiwt</a:t>
                      </a:r>
                      <a:r>
                        <a:rPr kumimoji="0" lang="en-US" sz="2800" b="0" i="0" u="none" strike="noStrike" cap="none" normalizeH="0" baseline="0">
                          <a:ln>
                            <a:noFill/>
                          </a:ln>
                          <a:solidFill>
                            <a:schemeClr val="hlink"/>
                          </a:solidFill>
                          <a:effectLst/>
                          <a:latin typeface="Avva_Shenouda" pitchFamily="34"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(pa-iot = my father)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Horee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H h</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H (as in House)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Times New Roman" pitchFamily="18" charset="0"/>
                        </a:rPr>
                        <a:t>nahren</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(nah-ren = before)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363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Jenja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(Ganga)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G g</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G (as in </a:t>
                      </a:r>
                      <a:r>
                        <a:rPr kumimoji="0" lang="en-US" sz="2800" b="1" i="1" u="none" strike="noStrike" cap="none" normalizeH="0" baseline="0">
                          <a:ln>
                            <a:noFill/>
                          </a:ln>
                          <a:solidFill>
                            <a:schemeClr val="hlink"/>
                          </a:solidFill>
                          <a:effectLst/>
                          <a:latin typeface="Arial" charset="0"/>
                          <a:cs typeface="Arial" charset="0"/>
                        </a:rPr>
                        <a:t>G</a:t>
                      </a: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J (as in </a:t>
                      </a:r>
                      <a:r>
                        <a:rPr kumimoji="0" lang="en-US" sz="2800" b="1" i="1" u="none" strike="noStrike" cap="none" normalizeH="0" baseline="0">
                          <a:ln>
                            <a:noFill/>
                          </a:ln>
                          <a:solidFill>
                            <a:schemeClr val="hlink"/>
                          </a:solidFill>
                          <a:effectLst/>
                          <a:latin typeface="Arial" charset="0"/>
                          <a:cs typeface="Arial" charset="0"/>
                        </a:rPr>
                        <a:t>J</a:t>
                      </a:r>
                      <a:r>
                        <a:rPr kumimoji="0" lang="en-US" sz="2800" b="0" i="1" u="none" strike="noStrike" cap="none" normalizeH="0" baseline="0">
                          <a:ln>
                            <a:noFill/>
                          </a:ln>
                          <a:solidFill>
                            <a:schemeClr val="hlink"/>
                          </a:solidFill>
                          <a:effectLst/>
                          <a:latin typeface="Arial" charset="0"/>
                          <a:cs typeface="Arial" charset="0"/>
                        </a:rPr>
                        <a:t>oy),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if followed by </a:t>
                      </a:r>
                      <a:r>
                        <a:rPr kumimoji="0" lang="en-US" sz="2800" b="0" i="1" u="none" strike="noStrike" cap="none" normalizeH="0" baseline="0">
                          <a:ln>
                            <a:noFill/>
                          </a:ln>
                          <a:solidFill>
                            <a:schemeClr val="hlink"/>
                          </a:solidFill>
                          <a:effectLst/>
                          <a:latin typeface="Avva_Shenouda" pitchFamily="34" charset="0"/>
                          <a:cs typeface="Arial" charset="0"/>
                        </a:rPr>
                        <a:t>e i 3</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agp</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(Agp = hour)</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ge</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(Je = For)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FF680EE1-B0D3-46E7-A346-8E18AFC37FCB}"/>
              </a:ext>
            </a:extLst>
          </p:cNvPr>
          <p:cNvSpPr>
            <a:spLocks noGrp="1" noChangeArrowheads="1"/>
          </p:cNvSpPr>
          <p:nvPr>
            <p:ph type="title"/>
          </p:nvPr>
        </p:nvSpPr>
        <p:spPr>
          <a:noFill/>
        </p:spPr>
        <p:txBody>
          <a:bodyPr/>
          <a:lstStyle/>
          <a:p>
            <a:pPr eaLnBrk="1" hangingPunct="1"/>
            <a:r>
              <a:rPr lang="en-US" altLang="en-US"/>
              <a:t>Review of Lesson 7</a:t>
            </a:r>
          </a:p>
        </p:txBody>
      </p:sp>
      <p:graphicFrame>
        <p:nvGraphicFramePr>
          <p:cNvPr id="105475" name="Group 3">
            <a:extLst>
              <a:ext uri="{FF2B5EF4-FFF2-40B4-BE49-F238E27FC236}">
                <a16:creationId xmlns:a16="http://schemas.microsoft.com/office/drawing/2014/main" id="{0016997A-5E0F-489C-B050-0D24F08DF454}"/>
              </a:ext>
            </a:extLst>
          </p:cNvPr>
          <p:cNvGraphicFramePr>
            <a:graphicFrameLocks noGrp="1"/>
          </p:cNvGraphicFramePr>
          <p:nvPr>
            <p:ph type="tbl" idx="1"/>
          </p:nvPr>
        </p:nvGraphicFramePr>
        <p:xfrm>
          <a:off x="457200" y="1600200"/>
          <a:ext cx="8229600" cy="4833938"/>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7160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160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2</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Sh (as in </a:t>
                      </a:r>
                      <a:r>
                        <a:rPr kumimoji="0" lang="en-US" sz="2800" b="1" i="1" u="none" strike="noStrike" cap="none" normalizeH="0" baseline="0">
                          <a:ln>
                            <a:noFill/>
                          </a:ln>
                          <a:solidFill>
                            <a:schemeClr val="hlink"/>
                          </a:solidFill>
                          <a:effectLst/>
                          <a:latin typeface="Arial" charset="0"/>
                          <a:cs typeface="Arial" charset="0"/>
                        </a:rPr>
                        <a:t>Sh</a:t>
                      </a:r>
                      <a:r>
                        <a:rPr kumimoji="0" lang="en-US" sz="2800" b="0" i="1" u="none" strike="noStrike" cap="none" normalizeH="0" baseline="0">
                          <a:ln>
                            <a:noFill/>
                          </a:ln>
                          <a:solidFill>
                            <a:schemeClr val="hlink"/>
                          </a:solidFill>
                          <a:effectLst/>
                          <a:latin typeface="Arial" charset="0"/>
                          <a:cs typeface="Arial" charset="0"/>
                        </a:rPr>
                        <a:t>ake)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a:ln>
                            <a:noFill/>
                          </a:ln>
                          <a:solidFill>
                            <a:schemeClr val="hlink"/>
                          </a:solidFill>
                          <a:effectLst/>
                          <a:latin typeface="Avva_Shenouda" pitchFamily="34" charset="0"/>
                          <a:cs typeface="Arial" charset="0"/>
                        </a:rPr>
                        <a:t>2</a:t>
                      </a:r>
                      <a:r>
                        <a:rPr kumimoji="0" lang="en-US" sz="2800" b="0" i="1" u="none" strike="noStrike" cap="none" normalizeH="0" baseline="0" dirty="0">
                          <a:ln>
                            <a:noFill/>
                          </a:ln>
                          <a:solidFill>
                            <a:schemeClr val="hlink"/>
                          </a:solidFill>
                          <a:effectLst/>
                          <a:latin typeface="Avva_Shenouda" pitchFamily="34" charset="0"/>
                          <a:cs typeface="Times New Roman" pitchFamily="18" charset="0"/>
                        </a:rPr>
                        <a:t>ai</a:t>
                      </a:r>
                      <a:r>
                        <a:rPr kumimoji="0" lang="en-US" sz="2800" b="0" i="0" u="none" strike="noStrike" cap="none" normalizeH="0" baseline="0" dirty="0">
                          <a:ln>
                            <a:noFill/>
                          </a:ln>
                          <a:solidFill>
                            <a:schemeClr val="hlink"/>
                          </a:solidFill>
                          <a:effectLst/>
                          <a:latin typeface="Avva_Shenouda" pitchFamily="34" charset="0"/>
                          <a:cs typeface="Times New Roman" pitchFamily="18" charset="0"/>
                        </a:rPr>
                        <a:t> </a:t>
                      </a: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shai</a:t>
                      </a:r>
                      <a:r>
                        <a:rPr kumimoji="0" lang="en-US" sz="2800" b="0" i="1" u="none" strike="noStrike" cap="none" normalizeH="0" baseline="0" dirty="0">
                          <a:ln>
                            <a:noFill/>
                          </a:ln>
                          <a:solidFill>
                            <a:schemeClr val="hlink"/>
                          </a:solidFill>
                          <a:effectLst/>
                          <a:latin typeface="Arial" charset="0"/>
                          <a:cs typeface="Arial" charset="0"/>
                        </a:rPr>
                        <a:t> =feast)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98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Theta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0</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TH (as in </a:t>
                      </a:r>
                      <a:r>
                        <a:rPr kumimoji="0" lang="en-US" sz="2800" b="1" i="1" u="none" strike="noStrike" cap="none" normalizeH="0" baseline="0">
                          <a:ln>
                            <a:noFill/>
                          </a:ln>
                          <a:solidFill>
                            <a:schemeClr val="hlink"/>
                          </a:solidFill>
                          <a:effectLst/>
                          <a:latin typeface="Arial" charset="0"/>
                          <a:cs typeface="Arial" charset="0"/>
                        </a:rPr>
                        <a:t>Th</a:t>
                      </a:r>
                      <a:r>
                        <a:rPr kumimoji="0" lang="en-US" sz="2800" b="0" i="1" u="none" strike="noStrike" cap="none" normalizeH="0" baseline="0">
                          <a:ln>
                            <a:noFill/>
                          </a:ln>
                          <a:solidFill>
                            <a:schemeClr val="hlink"/>
                          </a:solidFill>
                          <a:effectLst/>
                          <a:latin typeface="Arial" charset="0"/>
                          <a:cs typeface="Arial" charset="0"/>
                        </a:rPr>
                        <a:t>ink)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T (as in </a:t>
                      </a: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ree)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if it follows: </a:t>
                      </a:r>
                      <a:r>
                        <a:rPr kumimoji="0" lang="en-US" sz="2800" b="0" i="0" u="none" strike="noStrike" cap="none" normalizeH="0" baseline="0">
                          <a:ln>
                            <a:noFill/>
                          </a:ln>
                          <a:solidFill>
                            <a:schemeClr val="hlink"/>
                          </a:solidFill>
                          <a:effectLst/>
                          <a:latin typeface="Avva_Shenouda" pitchFamily="34" charset="0"/>
                          <a:cs typeface="Arial" charset="0"/>
                        </a:rPr>
                        <a:t>v.t.m.c</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0ai </a:t>
                      </a:r>
                      <a:r>
                        <a:rPr kumimoji="0" lang="en-US" sz="2800" b="0" i="1" u="none" strike="noStrike" cap="none" normalizeH="0" baseline="0">
                          <a:ln>
                            <a:noFill/>
                          </a:ln>
                          <a:solidFill>
                            <a:schemeClr val="hlink"/>
                          </a:solidFill>
                          <a:effectLst/>
                          <a:latin typeface="Arial" charset="0"/>
                          <a:cs typeface="Arial" charset="0"/>
                        </a:rPr>
                        <a:t>(Thai = this)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nl-NL" sz="2800" b="0" i="1" u="none" strike="noStrike" cap="none" normalizeH="0" baseline="0">
                          <a:ln>
                            <a:noFill/>
                          </a:ln>
                          <a:solidFill>
                            <a:schemeClr val="hlink"/>
                          </a:solidFill>
                          <a:effectLst/>
                          <a:latin typeface="Avva_Shenouda" pitchFamily="34" charset="0"/>
                          <a:cs typeface="Arial" charset="0"/>
                        </a:rPr>
                        <a:t>acpazec0e </a:t>
                      </a:r>
                      <a:br>
                        <a:rPr kumimoji="0" lang="nl-NL" sz="2800" b="0" i="1" u="none" strike="noStrike" cap="none" normalizeH="0" baseline="0">
                          <a:ln>
                            <a:noFill/>
                          </a:ln>
                          <a:solidFill>
                            <a:schemeClr val="hlink"/>
                          </a:solidFill>
                          <a:effectLst/>
                          <a:latin typeface="Avva_Shenouda" pitchFamily="34" charset="0"/>
                          <a:cs typeface="Arial" charset="0"/>
                        </a:rPr>
                      </a:br>
                      <a:r>
                        <a:rPr kumimoji="0" lang="nl-NL" sz="2800" b="0" i="1" u="none" strike="noStrike" cap="none" normalizeH="0" baseline="0">
                          <a:ln>
                            <a:noFill/>
                          </a:ln>
                          <a:solidFill>
                            <a:schemeClr val="hlink"/>
                          </a:solidFill>
                          <a:effectLst/>
                          <a:latin typeface="Arial" charset="0"/>
                          <a:cs typeface="Arial" charset="0"/>
                        </a:rPr>
                        <a:t>(As-pa-zes-te = Greet)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Fee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F f</a:t>
                      </a:r>
                      <a:endParaRPr kumimoji="0" lang="en-US" sz="2800" b="0" i="0" u="none" strike="noStrike" cap="none" normalizeH="0" baseline="0">
                        <a:ln>
                          <a:noFill/>
                        </a:ln>
                        <a:solidFill>
                          <a:srgbClr val="FF0000"/>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PH (as in </a:t>
                      </a:r>
                      <a:r>
                        <a:rPr kumimoji="0" lang="en-US" sz="2800" b="1" i="1" u="none" strike="noStrike" cap="none" normalizeH="0" baseline="0">
                          <a:ln>
                            <a:noFill/>
                          </a:ln>
                          <a:solidFill>
                            <a:schemeClr val="hlink"/>
                          </a:solidFill>
                          <a:effectLst/>
                          <a:latin typeface="Arial" charset="0"/>
                          <a:cs typeface="Arial" charset="0"/>
                        </a:rPr>
                        <a:t>Ph</a:t>
                      </a:r>
                      <a:r>
                        <a:rPr kumimoji="0" lang="en-US" sz="2800" b="0" i="1" u="none" strike="noStrike" cap="none" normalizeH="0" baseline="0">
                          <a:ln>
                            <a:noFill/>
                          </a:ln>
                          <a:solidFill>
                            <a:schemeClr val="hlink"/>
                          </a:solidFill>
                          <a:effectLst/>
                          <a:latin typeface="Arial" charset="0"/>
                          <a:cs typeface="Arial" charset="0"/>
                        </a:rPr>
                        <a:t>one)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vva_Shenouda" pitchFamily="34" charset="0"/>
                          <a:cs typeface="Arial" charset="0"/>
                        </a:rPr>
                        <a:t>feri </a:t>
                      </a:r>
                      <a:r>
                        <a:rPr kumimoji="0" lang="en-US" sz="2800" b="0" i="1" u="none" strike="noStrike" cap="none" normalizeH="0" baseline="0">
                          <a:ln>
                            <a:noFill/>
                          </a:ln>
                          <a:solidFill>
                            <a:schemeClr val="hlink"/>
                          </a:solidFill>
                          <a:effectLst/>
                          <a:latin typeface="Arial" charset="0"/>
                          <a:cs typeface="Arial" charset="0"/>
                        </a:rPr>
                        <a:t> (phe-ri = new)</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4" name="Picture 208" descr="evil - Wiktionary">
            <a:extLst>
              <a:ext uri="{FF2B5EF4-FFF2-40B4-BE49-F238E27FC236}">
                <a16:creationId xmlns:a16="http://schemas.microsoft.com/office/drawing/2014/main" id="{1623937E-B929-4D9E-9ADF-1ACE096FE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0" y="4241887"/>
            <a:ext cx="1905000" cy="2609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oup 22">
            <a:extLst>
              <a:ext uri="{FF2B5EF4-FFF2-40B4-BE49-F238E27FC236}">
                <a16:creationId xmlns:a16="http://schemas.microsoft.com/office/drawing/2014/main" id="{0A1EAC8B-58F9-45A2-AD01-BD70C0343963}"/>
              </a:ext>
            </a:extLst>
          </p:cNvPr>
          <p:cNvGraphicFramePr>
            <a:graphicFrameLocks/>
          </p:cNvGraphicFramePr>
          <p:nvPr>
            <p:extLst>
              <p:ext uri="{D42A27DB-BD31-4B8C-83A1-F6EECF244321}">
                <p14:modId xmlns:p14="http://schemas.microsoft.com/office/powerpoint/2010/main" val="278792669"/>
              </p:ext>
            </p:extLst>
          </p:nvPr>
        </p:nvGraphicFramePr>
        <p:xfrm>
          <a:off x="304800" y="16002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r>
                        <a:rPr lang="en-US" sz="4400" i="1">
                          <a:solidFill>
                            <a:schemeClr val="tx1"/>
                          </a:solidFill>
                          <a:effectLst/>
                          <a:latin typeface="Times New Roman"/>
                        </a:rPr>
                        <a:t>Kappa</a:t>
                      </a:r>
                      <a:r>
                        <a:rPr lang="en-US" sz="4400">
                          <a:solidFill>
                            <a:schemeClr val="tx1"/>
                          </a:solidFill>
                          <a:effectLst/>
                          <a:latin typeface="Times New Roman"/>
                        </a:rPr>
                        <a:t> </a:t>
                      </a:r>
                    </a:p>
                  </a:txBody>
                  <a:tcPr marL="9525" marR="9525" marT="9513" marB="9513"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a:solidFill>
                            <a:schemeClr val="tx1"/>
                          </a:solidFill>
                          <a:effectLst/>
                          <a:latin typeface="Avva_Shenouda"/>
                          <a:ea typeface="Times New Roman"/>
                        </a:rPr>
                        <a:t>K k</a:t>
                      </a:r>
                      <a:endParaRPr lang="en-US" sz="4400">
                        <a:solidFill>
                          <a:schemeClr val="tx1"/>
                        </a:solidFill>
                        <a:effectLst/>
                        <a:latin typeface="Times New Roman"/>
                        <a:ea typeface="Times New Roman"/>
                      </a:endParaRP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K </a:t>
                      </a:r>
                      <a:br>
                        <a:rPr lang="en-US" sz="4400" i="1" dirty="0">
                          <a:solidFill>
                            <a:schemeClr val="tx1"/>
                          </a:solidFill>
                          <a:effectLst/>
                          <a:latin typeface="Times New Roman"/>
                        </a:rPr>
                      </a:br>
                      <a:r>
                        <a:rPr lang="en-US" sz="4400" i="1" dirty="0">
                          <a:solidFill>
                            <a:schemeClr val="tx1"/>
                          </a:solidFill>
                          <a:effectLst/>
                          <a:latin typeface="Times New Roman"/>
                        </a:rPr>
                        <a:t>(as in </a:t>
                      </a:r>
                      <a:r>
                        <a:rPr lang="en-US" sz="4400" b="1" i="1" u="sng" dirty="0">
                          <a:solidFill>
                            <a:srgbClr val="FFFF00"/>
                          </a:solidFill>
                          <a:effectLst/>
                          <a:latin typeface="Times New Roman"/>
                        </a:rPr>
                        <a:t>K</a:t>
                      </a:r>
                      <a:r>
                        <a:rPr lang="en-US" sz="4400" i="1" dirty="0">
                          <a:solidFill>
                            <a:schemeClr val="tx1"/>
                          </a:solidFill>
                          <a:effectLst/>
                          <a:latin typeface="Times New Roman"/>
                        </a:rPr>
                        <a:t>ITE)</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i="1" dirty="0" err="1">
                          <a:solidFill>
                            <a:srgbClr val="FF0000"/>
                          </a:solidFill>
                          <a:effectLst/>
                          <a:latin typeface="Avva_Shenouda"/>
                          <a:ea typeface="Times New Roman"/>
                        </a:rPr>
                        <a:t>k</a:t>
                      </a:r>
                      <a:r>
                        <a:rPr lang="en-US" sz="4400" i="1" dirty="0" err="1">
                          <a:solidFill>
                            <a:schemeClr val="tx1"/>
                          </a:solidFill>
                          <a:effectLst/>
                          <a:latin typeface="Avva_Shenouda"/>
                          <a:ea typeface="Times New Roman"/>
                        </a:rPr>
                        <a:t>a</a:t>
                      </a:r>
                      <a:r>
                        <a:rPr lang="en-US" sz="4400" i="1" dirty="0" err="1">
                          <a:solidFill>
                            <a:srgbClr val="FF0000"/>
                          </a:solidFill>
                          <a:effectLst/>
                          <a:latin typeface="Avva_Shenouda"/>
                          <a:ea typeface="Times New Roman"/>
                        </a:rPr>
                        <a:t>k</a:t>
                      </a:r>
                      <a:r>
                        <a:rPr lang="en-US" sz="4400" i="1" dirty="0" err="1">
                          <a:solidFill>
                            <a:schemeClr val="tx1"/>
                          </a:solidFill>
                          <a:effectLst/>
                          <a:latin typeface="Avva_Shenouda"/>
                          <a:ea typeface="Times New Roman"/>
                        </a:rPr>
                        <a:t>ia</a:t>
                      </a:r>
                      <a:endParaRPr lang="en-US" sz="4400" dirty="0">
                        <a:solidFill>
                          <a:srgbClr val="FF0000"/>
                        </a:solidFill>
                        <a:effectLst/>
                        <a:latin typeface="Times New Roman"/>
                        <a:ea typeface="Times New Roman"/>
                      </a:endParaRPr>
                    </a:p>
                    <a:p>
                      <a:r>
                        <a:rPr lang="en-US" sz="4400" i="0" dirty="0">
                          <a:solidFill>
                            <a:schemeClr val="tx1"/>
                          </a:solidFill>
                          <a:effectLst/>
                          <a:latin typeface="Times New Roman"/>
                        </a:rPr>
                        <a:t>(</a:t>
                      </a:r>
                      <a:r>
                        <a:rPr lang="en-US" sz="4400" i="0" dirty="0" err="1">
                          <a:solidFill>
                            <a:schemeClr val="tx1"/>
                          </a:solidFill>
                          <a:effectLst/>
                          <a:latin typeface="Times New Roman"/>
                        </a:rPr>
                        <a:t>kakia</a:t>
                      </a:r>
                      <a:r>
                        <a:rPr lang="en-US" sz="4400" i="0" dirty="0">
                          <a:solidFill>
                            <a:schemeClr val="tx1"/>
                          </a:solidFill>
                          <a:effectLst/>
                          <a:latin typeface="Times New Roman"/>
                        </a:rPr>
                        <a:t> = evil)</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9479" name="Rectangle 24">
            <a:extLst>
              <a:ext uri="{FF2B5EF4-FFF2-40B4-BE49-F238E27FC236}">
                <a16:creationId xmlns:a16="http://schemas.microsoft.com/office/drawing/2014/main" id="{CA6C75AA-FDEC-40CB-8CA4-1ACFD9ECCC1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9480" name="Rectangle 2">
            <a:extLst>
              <a:ext uri="{FF2B5EF4-FFF2-40B4-BE49-F238E27FC236}">
                <a16:creationId xmlns:a16="http://schemas.microsoft.com/office/drawing/2014/main" id="{64263951-D0BD-4730-8B0A-0AA4FA269FB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19481" name="Object 2">
            <a:extLst>
              <a:ext uri="{FF2B5EF4-FFF2-40B4-BE49-F238E27FC236}">
                <a16:creationId xmlns:a16="http://schemas.microsoft.com/office/drawing/2014/main" id="{A0195CAC-342A-4FE6-9CF8-CD9E7AAC9C64}"/>
              </a:ext>
            </a:extLst>
          </p:cNvPr>
          <p:cNvGraphicFramePr>
            <a:graphicFrameLocks noChangeAspect="1"/>
          </p:cNvGraphicFramePr>
          <p:nvPr/>
        </p:nvGraphicFramePr>
        <p:xfrm>
          <a:off x="7543800" y="2895600"/>
          <a:ext cx="1087438" cy="1066800"/>
        </p:xfrm>
        <a:graphic>
          <a:graphicData uri="http://schemas.openxmlformats.org/presentationml/2006/ole">
            <mc:AlternateContent xmlns:mc="http://schemas.openxmlformats.org/markup-compatibility/2006">
              <mc:Choice xmlns:v="urn:schemas-microsoft-com:vml" Requires="v">
                <p:oleObj spid="_x0000_s19706" name="Bitmap Image" r:id="rId4" imgW="866896" imgH="857143" progId="Paint.Picture">
                  <p:embed/>
                </p:oleObj>
              </mc:Choice>
              <mc:Fallback>
                <p:oleObj name="Bitmap Image" r:id="rId4" imgW="866896" imgH="857143"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2895600"/>
                        <a:ext cx="10874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FCCB036B-76C6-4F9A-869C-1472FF587276}"/>
              </a:ext>
            </a:extLst>
          </p:cNvPr>
          <p:cNvSpPr>
            <a:spLocks noGrp="1" noChangeArrowheads="1"/>
          </p:cNvSpPr>
          <p:nvPr>
            <p:ph type="title"/>
          </p:nvPr>
        </p:nvSpPr>
        <p:spPr>
          <a:noFill/>
        </p:spPr>
        <p:txBody>
          <a:bodyPr/>
          <a:lstStyle/>
          <a:p>
            <a:pPr eaLnBrk="1" hangingPunct="1"/>
            <a:r>
              <a:rPr lang="en-US" altLang="en-US"/>
              <a:t>Review of Lesson 8</a:t>
            </a:r>
          </a:p>
        </p:txBody>
      </p:sp>
      <p:graphicFrame>
        <p:nvGraphicFramePr>
          <p:cNvPr id="106499" name="Group 3">
            <a:extLst>
              <a:ext uri="{FF2B5EF4-FFF2-40B4-BE49-F238E27FC236}">
                <a16:creationId xmlns:a16="http://schemas.microsoft.com/office/drawing/2014/main" id="{BC30E7A2-CEB8-4955-9488-C55BCDD4A7F7}"/>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1282700">
                  <a:extLst>
                    <a:ext uri="{9D8B030D-6E8A-4147-A177-3AD203B41FA5}">
                      <a16:colId xmlns:a16="http://schemas.microsoft.com/office/drawing/2014/main" val="20000"/>
                    </a:ext>
                  </a:extLst>
                </a:gridCol>
                <a:gridCol w="950913">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3189287">
                  <a:extLst>
                    <a:ext uri="{9D8B030D-6E8A-4147-A177-3AD203B41FA5}">
                      <a16:colId xmlns:a16="http://schemas.microsoft.com/office/drawing/2014/main" val="20003"/>
                    </a:ext>
                  </a:extLst>
                </a:gridCol>
              </a:tblGrid>
              <a:tr h="876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Epsi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Y y</a:t>
                      </a:r>
                      <a:r>
                        <a:rPr kumimoji="0" lang="en-US" sz="2800" b="0" i="0" u="none" strike="noStrike" cap="none" normalizeH="0" baseline="0">
                          <a:ln>
                            <a:noFill/>
                          </a:ln>
                          <a:solidFill>
                            <a:srgbClr val="FF0000"/>
                          </a:solidFill>
                          <a:effectLst/>
                          <a:latin typeface="Times New Roman" pitchFamily="18" charset="0"/>
                          <a:cs typeface="Times New Roman" pitchFamily="18" charset="0"/>
                        </a:rPr>
                        <a:t> </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PS (as in </a:t>
                      </a:r>
                      <a:r>
                        <a:rPr kumimoji="0" lang="en-US" sz="2800" b="1" i="1" u="none" strike="noStrike" cap="none" normalizeH="0" baseline="0">
                          <a:ln>
                            <a:noFill/>
                          </a:ln>
                          <a:solidFill>
                            <a:schemeClr val="hlink"/>
                          </a:solidFill>
                          <a:effectLst/>
                          <a:latin typeface="Arial" charset="0"/>
                          <a:cs typeface="Arial" charset="0"/>
                        </a:rPr>
                        <a:t>Ps</a:t>
                      </a:r>
                      <a:r>
                        <a:rPr kumimoji="0" lang="en-US" sz="2800" b="0" i="1" u="none" strike="noStrike" cap="none" normalizeH="0" baseline="0">
                          <a:ln>
                            <a:noFill/>
                          </a:ln>
                          <a:solidFill>
                            <a:schemeClr val="hlink"/>
                          </a:solidFill>
                          <a:effectLst/>
                          <a:latin typeface="Arial" charset="0"/>
                          <a:cs typeface="Arial" charset="0"/>
                        </a:rPr>
                        <a:t>almody)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yalmoc</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(psal-mos = psalm)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4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Fai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$ 4</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 (as in </a:t>
                      </a:r>
                      <a:r>
                        <a:rPr kumimoji="0" lang="en-US" sz="2800" b="1" i="1" u="none" strike="noStrike" cap="none" normalizeH="0" baseline="0">
                          <a:ln>
                            <a:noFill/>
                          </a:ln>
                          <a:solidFill>
                            <a:schemeClr val="hlink"/>
                          </a:solidFill>
                          <a:effectLst/>
                          <a:latin typeface="Arial" charset="0"/>
                          <a:cs typeface="Arial" charset="0"/>
                        </a:rPr>
                        <a:t>F</a:t>
                      </a:r>
                      <a:r>
                        <a:rPr kumimoji="0" lang="en-US" sz="2800" b="0" i="1" u="none" strike="noStrike" cap="none" normalizeH="0" baseline="0">
                          <a:ln>
                            <a:noFill/>
                          </a:ln>
                          <a:solidFill>
                            <a:schemeClr val="hlink"/>
                          </a:solidFill>
                          <a:effectLst/>
                          <a:latin typeface="Arial" charset="0"/>
                          <a:cs typeface="Arial" charset="0"/>
                        </a:rPr>
                        <a:t>ish)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4wi</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(foi= hair)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17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5</a:t>
                      </a:r>
                      <a:endParaRPr kumimoji="0" lang="en-US" sz="2800" b="0" i="0" u="none" strike="noStrike" cap="none" normalizeH="0" baseline="0">
                        <a:ln>
                          <a:noFill/>
                        </a:ln>
                        <a:solidFill>
                          <a:srgbClr val="FF0000"/>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Ti or tee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(as in </a:t>
                      </a:r>
                      <a:r>
                        <a:rPr kumimoji="0" lang="en-US" sz="2800" b="1" i="1" u="none" strike="noStrike" cap="none" normalizeH="0" baseline="0">
                          <a:ln>
                            <a:noFill/>
                          </a:ln>
                          <a:solidFill>
                            <a:schemeClr val="hlink"/>
                          </a:solidFill>
                          <a:effectLst/>
                          <a:latin typeface="Arial" charset="0"/>
                          <a:cs typeface="Arial" charset="0"/>
                        </a:rPr>
                        <a:t>tee</a:t>
                      </a:r>
                      <a:r>
                        <a:rPr kumimoji="0" lang="en-US" sz="2800" b="0" i="1" u="none" strike="noStrike" cap="none" normalizeH="0" baseline="0">
                          <a:ln>
                            <a:noFill/>
                          </a:ln>
                          <a:solidFill>
                            <a:schemeClr val="hlink"/>
                          </a:solidFill>
                          <a:effectLst/>
                          <a:latin typeface="Arial" charset="0"/>
                          <a:cs typeface="Arial" charset="0"/>
                        </a:rPr>
                        <a:t>pee)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cw5</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(so-tee= save)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E75210E2-D843-4C40-8FF1-50AE404CEBB3}"/>
              </a:ext>
            </a:extLst>
          </p:cNvPr>
          <p:cNvSpPr>
            <a:spLocks noGrp="1" noChangeArrowheads="1"/>
          </p:cNvSpPr>
          <p:nvPr>
            <p:ph type="title"/>
          </p:nvPr>
        </p:nvSpPr>
        <p:spPr>
          <a:noFill/>
        </p:spPr>
        <p:txBody>
          <a:bodyPr/>
          <a:lstStyle/>
          <a:p>
            <a:pPr eaLnBrk="1" hangingPunct="1"/>
            <a:r>
              <a:rPr lang="en-US" altLang="en-US"/>
              <a:t>Review of Lesson 9</a:t>
            </a:r>
          </a:p>
        </p:txBody>
      </p:sp>
      <p:graphicFrame>
        <p:nvGraphicFramePr>
          <p:cNvPr id="98509" name="Group 205">
            <a:extLst>
              <a:ext uri="{FF2B5EF4-FFF2-40B4-BE49-F238E27FC236}">
                <a16:creationId xmlns:a16="http://schemas.microsoft.com/office/drawing/2014/main" id="{5F61B9FD-CB1B-460B-BA74-85136E512F8A}"/>
              </a:ext>
            </a:extLst>
          </p:cNvPr>
          <p:cNvGraphicFramePr>
            <a:graphicFrameLocks noGrp="1"/>
          </p:cNvGraphicFramePr>
          <p:nvPr>
            <p:ph type="tbl" idx="1"/>
          </p:nvPr>
        </p:nvGraphicFramePr>
        <p:xfrm>
          <a:off x="0" y="1066800"/>
          <a:ext cx="9144000" cy="5837527"/>
        </p:xfrm>
        <a:graphic>
          <a:graphicData uri="http://schemas.openxmlformats.org/drawingml/2006/table">
            <a:tbl>
              <a:tblPr/>
              <a:tblGrid>
                <a:gridCol w="1778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tblGrid>
              <a:tr h="4426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FFFFFF"/>
                          </a:solidFill>
                          <a:effectLst/>
                          <a:latin typeface="Arial" charset="0"/>
                          <a:cs typeface="Times New Roman" pitchFamily="18" charset="0"/>
                        </a:rPr>
                        <a:t>Letter</a:t>
                      </a:r>
                      <a:endParaRPr kumimoji="0" lang="en-US" sz="1800" b="0" i="0" u="none" strike="noStrike" cap="none" normalizeH="0" baseline="0">
                        <a:ln>
                          <a:noFill/>
                        </a:ln>
                        <a:solidFill>
                          <a:schemeClr val="tx1"/>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FFFFFF"/>
                          </a:solidFill>
                          <a:effectLst/>
                          <a:latin typeface="Arial" charset="0"/>
                          <a:cs typeface="Times New Roman" pitchFamily="18" charset="0"/>
                        </a:rPr>
                        <a:t>Shape</a:t>
                      </a:r>
                      <a:endParaRPr kumimoji="0" lang="en-US" sz="1800" b="0" i="0" u="none" strike="noStrike" cap="none" normalizeH="0" baseline="0">
                        <a:ln>
                          <a:noFill/>
                        </a:ln>
                        <a:solidFill>
                          <a:schemeClr val="tx1"/>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FFFFFF"/>
                          </a:solidFill>
                          <a:effectLst/>
                          <a:latin typeface="Arial" charset="0"/>
                          <a:cs typeface="Times New Roman" pitchFamily="18" charset="0"/>
                        </a:rPr>
                        <a:t>Pronunciation</a:t>
                      </a:r>
                      <a:endParaRPr kumimoji="0" lang="en-US" sz="1800" b="0" i="0" u="none" strike="noStrike" cap="none" normalizeH="0" baseline="0">
                        <a:ln>
                          <a:noFill/>
                        </a:ln>
                        <a:solidFill>
                          <a:schemeClr val="tx1"/>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FFFFFF"/>
                          </a:solidFill>
                          <a:effectLst/>
                          <a:latin typeface="Arial" charset="0"/>
                          <a:cs typeface="Times New Roman" pitchFamily="18" charset="0"/>
                        </a:rPr>
                        <a:t>Example</a:t>
                      </a:r>
                      <a:endParaRPr kumimoji="0" lang="en-US" sz="1800" b="0" i="0" u="none" strike="noStrike" cap="none" normalizeH="0" baseline="0">
                        <a:ln>
                          <a:noFill/>
                        </a:ln>
                        <a:solidFill>
                          <a:schemeClr val="tx1"/>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3714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Soo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6</a:t>
                      </a:r>
                      <a:endParaRPr kumimoji="0" lang="en-US" sz="2800" b="0" i="0" u="none" strike="noStrike" cap="none" normalizeH="0" baseline="0">
                        <a:ln>
                          <a:noFill/>
                        </a:ln>
                        <a:solidFill>
                          <a:srgbClr val="FF0000"/>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Soo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pi6 `ntenh</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(Pi-Soo en-tenh= six wings)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4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Exsi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&amp; 7</a:t>
                      </a:r>
                      <a:endParaRPr kumimoji="0" lang="en-US" sz="2800" b="0" i="0" u="none" strike="noStrike" cap="none" normalizeH="0" baseline="0">
                        <a:ln>
                          <a:noFill/>
                        </a:ln>
                        <a:solidFill>
                          <a:srgbClr val="FF0000"/>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x (as in fi</a:t>
                      </a:r>
                      <a:r>
                        <a:rPr kumimoji="0" lang="en-US" sz="2800" b="1" i="1" u="none" strike="noStrike" cap="none" normalizeH="0" baseline="0">
                          <a:ln>
                            <a:noFill/>
                          </a:ln>
                          <a:solidFill>
                            <a:schemeClr val="hlink"/>
                          </a:solidFill>
                          <a:effectLst/>
                          <a:latin typeface="Arial" charset="0"/>
                          <a:cs typeface="Arial" charset="0"/>
                        </a:rPr>
                        <a:t>x</a:t>
                      </a:r>
                      <a:r>
                        <a:rPr kumimoji="0" lang="en-US" sz="2800" b="0" i="1" u="none" strike="noStrike" cap="none" normalizeH="0" baseline="0">
                          <a:ln>
                            <a:noFill/>
                          </a:ln>
                          <a:solidFill>
                            <a:schemeClr val="hlink"/>
                          </a:solidFill>
                          <a:effectLst/>
                          <a:latin typeface="Arial" charset="0"/>
                          <a:cs typeface="Arial" charset="0"/>
                        </a:rPr>
                        <a: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or0odo7wn</a:t>
                      </a:r>
                      <a:r>
                        <a:rPr kumimoji="0" lang="en-US" sz="2800" b="0" i="1" u="none" strike="noStrike" cap="none" normalizeH="0" baseline="0">
                          <a:ln>
                            <a:noFill/>
                          </a:ln>
                          <a:solidFill>
                            <a:schemeClr val="hlink"/>
                          </a:solidFill>
                          <a:effectLst/>
                          <a:latin typeface="Avva_Shenouda" pitchFamily="34" charset="0"/>
                          <a:cs typeface="Arial" charset="0"/>
                        </a:rPr>
                        <a:t> </a:t>
                      </a:r>
                      <a:r>
                        <a:rPr kumimoji="0" lang="en-US" sz="2800" b="0" i="1" u="none" strike="noStrike" cap="none" normalizeH="0" baseline="0">
                          <a:ln>
                            <a:noFill/>
                          </a:ln>
                          <a:solidFill>
                            <a:schemeClr val="hlink"/>
                          </a:solidFill>
                          <a:effectLst/>
                          <a:latin typeface="Arial" charset="0"/>
                          <a:cs typeface="Arial" charset="0"/>
                        </a:rPr>
                        <a:t>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(ortho-zthox-on = orthodox)</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15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Epsilon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V v </a:t>
                      </a:r>
                      <a:endParaRPr kumimoji="0" lang="en-US" sz="2800" b="0" i="0" u="none" strike="noStrike" cap="none" normalizeH="0" baseline="0">
                        <a:ln>
                          <a:noFill/>
                        </a:ln>
                        <a:solidFill>
                          <a:srgbClr val="FF0000"/>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V (as in na</a:t>
                      </a:r>
                      <a:r>
                        <a:rPr kumimoji="0" lang="en-US" sz="2800" b="1" i="1" u="none" strike="noStrike" cap="none" normalizeH="0" baseline="0">
                          <a:ln>
                            <a:noFill/>
                          </a:ln>
                          <a:solidFill>
                            <a:schemeClr val="hlink"/>
                          </a:solidFill>
                          <a:effectLst/>
                          <a:latin typeface="Arial" charset="0"/>
                          <a:cs typeface="Arial" charset="0"/>
                        </a:rPr>
                        <a:t>v</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Long O (as in 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E (as in h</a:t>
                      </a:r>
                      <a:r>
                        <a:rPr kumimoji="0" lang="en-US" sz="2800" b="1" i="1" u="none" strike="noStrike" cap="none" normalizeH="0" baseline="0">
                          <a:ln>
                            <a:noFill/>
                          </a:ln>
                          <a:solidFill>
                            <a:schemeClr val="hlink"/>
                          </a:solidFill>
                          <a:effectLst/>
                          <a:latin typeface="Arial" charset="0"/>
                          <a:cs typeface="Arial" charset="0"/>
                        </a:rPr>
                        <a:t>e</a:t>
                      </a: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FF0000"/>
                          </a:solidFill>
                          <a:effectLst/>
                          <a:latin typeface="Avva_Shenouda" pitchFamily="34" charset="0"/>
                          <a:cs typeface="Arial" charset="0"/>
                        </a:rPr>
                        <a:t>ctavroc</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(stav-ros = cross)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rgbClr val="FF0000"/>
                          </a:solidFill>
                          <a:effectLst/>
                          <a:latin typeface="Avva_Shenouda" pitchFamily="34" charset="0"/>
                          <a:cs typeface="Arial" charset="0"/>
                        </a:rPr>
                        <a:t>Iwannov</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(you-an-no = John)</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rgbClr val="FF0000"/>
                          </a:solidFill>
                          <a:effectLst/>
                          <a:latin typeface="Avva_Shenouda" pitchFamily="34" charset="0"/>
                          <a:cs typeface="Arial" charset="0"/>
                        </a:rPr>
                        <a:t>kvrie</a:t>
                      </a:r>
                      <a:r>
                        <a:rPr kumimoji="0" lang="en-US" sz="2800" b="0" i="1" u="none" strike="noStrike" cap="none" normalizeH="0" baseline="0">
                          <a:ln>
                            <a:noFill/>
                          </a:ln>
                          <a:solidFill>
                            <a:schemeClr val="hlink"/>
                          </a:solidFill>
                          <a:effectLst/>
                          <a:latin typeface="Avva_Shenouda" pitchFamily="34" charset="0"/>
                          <a:cs typeface="Arial" charset="0"/>
                        </a:rPr>
                        <a:t> </a:t>
                      </a:r>
                      <a:br>
                        <a:rPr kumimoji="0" lang="en-US" sz="2800" b="0" i="1" u="none" strike="noStrike" cap="none" normalizeH="0" baseline="0">
                          <a:ln>
                            <a:noFill/>
                          </a:ln>
                          <a:solidFill>
                            <a:schemeClr val="hlink"/>
                          </a:solidFill>
                          <a:effectLst/>
                          <a:latin typeface="Avva_Shenouda" pitchFamily="34" charset="0"/>
                          <a:cs typeface="Arial" charset="0"/>
                        </a:rPr>
                      </a:br>
                      <a:r>
                        <a:rPr kumimoji="0" lang="en-US" sz="2800" b="0" i="1" u="none" strike="noStrike" cap="none" normalizeH="0" baseline="0">
                          <a:ln>
                            <a:noFill/>
                          </a:ln>
                          <a:solidFill>
                            <a:schemeClr val="hlink"/>
                          </a:solidFill>
                          <a:effectLst/>
                          <a:latin typeface="Arial" charset="0"/>
                          <a:cs typeface="Arial" charset="0"/>
                        </a:rPr>
                        <a:t>(Ke-riee = Lord)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698" marB="4569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58A8E4CF-72D9-46AA-81F5-F2B943D045DE}"/>
              </a:ext>
            </a:extLst>
          </p:cNvPr>
          <p:cNvSpPr>
            <a:spLocks noGrp="1" noChangeArrowheads="1"/>
          </p:cNvSpPr>
          <p:nvPr>
            <p:ph type="title"/>
          </p:nvPr>
        </p:nvSpPr>
        <p:spPr>
          <a:noFill/>
        </p:spPr>
        <p:txBody>
          <a:bodyPr/>
          <a:lstStyle/>
          <a:p>
            <a:pPr eaLnBrk="1" hangingPunct="1"/>
            <a:r>
              <a:rPr lang="en-US" altLang="en-US"/>
              <a:t>Review of Lesson 10</a:t>
            </a:r>
          </a:p>
        </p:txBody>
      </p:sp>
      <p:graphicFrame>
        <p:nvGraphicFramePr>
          <p:cNvPr id="98509" name="Group 205">
            <a:extLst>
              <a:ext uri="{FF2B5EF4-FFF2-40B4-BE49-F238E27FC236}">
                <a16:creationId xmlns:a16="http://schemas.microsoft.com/office/drawing/2014/main" id="{D4B61199-73E7-4153-BEDD-22B7806B347A}"/>
              </a:ext>
            </a:extLst>
          </p:cNvPr>
          <p:cNvGraphicFramePr>
            <a:graphicFrameLocks noGrp="1"/>
          </p:cNvGraphicFramePr>
          <p:nvPr>
            <p:ph type="tbl" idx="1"/>
          </p:nvPr>
        </p:nvGraphicFramePr>
        <p:xfrm>
          <a:off x="0" y="1066800"/>
          <a:ext cx="9144000" cy="5319713"/>
        </p:xfrm>
        <a:graphic>
          <a:graphicData uri="http://schemas.openxmlformats.org/drawingml/2006/table">
            <a:tbl>
              <a:tblPr/>
              <a:tblGrid>
                <a:gridCol w="1778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tblGrid>
              <a:tr h="4428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Letter</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Shape</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Pronunciation</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cs typeface="Times New Roman" pitchFamily="18" charset="0"/>
                        </a:rPr>
                        <a:t>Example</a:t>
                      </a:r>
                      <a:endParaRPr kumimoji="0" lang="en-US" sz="2000" b="0" i="0" u="none" strike="noStrike" cap="none" normalizeH="0" baseline="0" dirty="0">
                        <a:ln>
                          <a:noFill/>
                        </a:ln>
                        <a:solidFill>
                          <a:schemeClr val="tx1"/>
                        </a:solidFill>
                        <a:effectLst/>
                        <a:latin typeface="Arial" charset="0"/>
                        <a:cs typeface="Arial" charset="0"/>
                      </a:endParaRPr>
                    </a:p>
                  </a:txBody>
                  <a:tcPr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2225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Khai</a:t>
                      </a:r>
                      <a:endParaRPr kumimoji="0" lang="en-US" sz="2800" b="0" i="1" u="none" strike="noStrike" cap="none" normalizeH="0" baseline="0" dirty="0">
                        <a:ln>
                          <a:noFill/>
                        </a:ln>
                        <a:solidFill>
                          <a:schemeClr val="hlink"/>
                        </a:solidFill>
                        <a:effectLst/>
                        <a:latin typeface="Arial"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Arial" charset="0"/>
                        </a:rPr>
                        <a:t>Q </a:t>
                      </a:r>
                      <a:r>
                        <a:rPr kumimoji="0" lang="en-US" sz="2800" b="0" i="0" u="none" strike="noStrike" cap="none" normalizeH="0" baseline="0" dirty="0" err="1">
                          <a:ln>
                            <a:noFill/>
                          </a:ln>
                          <a:solidFill>
                            <a:srgbClr val="FF0000"/>
                          </a:solidFill>
                          <a:effectLst/>
                          <a:latin typeface="Avva_Shenouda" pitchFamily="34" charset="0"/>
                          <a:cs typeface="Arial" charset="0"/>
                        </a:rPr>
                        <a:t>q</a:t>
                      </a:r>
                      <a:endParaRPr kumimoji="0" lang="en-US" sz="2800" b="0" i="0" u="none" strike="noStrike" cap="none" normalizeH="0" baseline="0" dirty="0">
                        <a:ln>
                          <a:noFill/>
                        </a:ln>
                        <a:solidFill>
                          <a:srgbClr val="FF0000"/>
                        </a:solidFill>
                        <a:effectLst/>
                        <a:latin typeface="Avva_Shenouda" pitchFamily="34" charset="0"/>
                        <a:cs typeface="Arial" charset="0"/>
                      </a:endParaRP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 </a:t>
                      </a:r>
                      <a:r>
                        <a:rPr kumimoji="0" lang="ar-EG" sz="2800" b="0" i="1" u="none" strike="noStrike" cap="none" normalizeH="0" baseline="0" dirty="0">
                          <a:ln>
                            <a:noFill/>
                          </a:ln>
                          <a:solidFill>
                            <a:schemeClr val="hlink"/>
                          </a:solidFill>
                          <a:effectLst/>
                          <a:latin typeface="Arial" charset="0"/>
                          <a:cs typeface="Arial" charset="0"/>
                        </a:rPr>
                        <a:t>خ</a:t>
                      </a:r>
                      <a:r>
                        <a:rPr kumimoji="0" lang="en-US" sz="2800" b="0" i="1" u="none" strike="noStrike" cap="none" normalizeH="0" baseline="0" dirty="0">
                          <a:ln>
                            <a:noFill/>
                          </a:ln>
                          <a:solidFill>
                            <a:schemeClr val="hlink"/>
                          </a:solidFill>
                          <a:effectLst/>
                          <a:latin typeface="Arial" charset="0"/>
                          <a:cs typeface="Arial" charset="0"/>
                        </a:rPr>
                        <a:t> - The Arabic KH sound, </a:t>
                      </a:r>
                      <a:br>
                        <a:rPr kumimoji="0" lang="en-US" sz="2800" b="0" i="1" u="none" strike="noStrike" cap="none" normalizeH="0" baseline="0" dirty="0">
                          <a:ln>
                            <a:noFill/>
                          </a:ln>
                          <a:solidFill>
                            <a:schemeClr val="hlink"/>
                          </a:solidFill>
                          <a:effectLst/>
                          <a:latin typeface="Arial" charset="0"/>
                          <a:cs typeface="Arial" charset="0"/>
                        </a:rPr>
                      </a:br>
                      <a:r>
                        <a:rPr kumimoji="0" lang="en-US" sz="2800" b="0" i="1" u="none" strike="noStrike" cap="none" normalizeH="0" baseline="0" dirty="0">
                          <a:ln>
                            <a:noFill/>
                          </a:ln>
                          <a:solidFill>
                            <a:schemeClr val="hlink"/>
                          </a:solidFill>
                          <a:effectLst/>
                          <a:latin typeface="Arial" charset="0"/>
                          <a:cs typeface="Arial" charset="0"/>
                        </a:rPr>
                        <a:t>like </a:t>
                      </a:r>
                      <a:r>
                        <a:rPr kumimoji="0" lang="ar-EG" sz="2800" b="0" i="1" u="none" strike="noStrike" cap="none" normalizeH="0" baseline="0" dirty="0">
                          <a:ln>
                            <a:noFill/>
                          </a:ln>
                          <a:solidFill>
                            <a:schemeClr val="hlink"/>
                          </a:solidFill>
                          <a:effectLst/>
                          <a:latin typeface="Arial" charset="0"/>
                          <a:cs typeface="Arial" charset="0"/>
                        </a:rPr>
                        <a:t>خمسة</a:t>
                      </a:r>
                      <a:r>
                        <a:rPr kumimoji="0" lang="en-US" sz="2800" b="0" i="1" u="none" strike="noStrike" cap="none" normalizeH="0" baseline="0" dirty="0">
                          <a:ln>
                            <a:noFill/>
                          </a:ln>
                          <a:solidFill>
                            <a:schemeClr val="hlink"/>
                          </a:solidFill>
                          <a:effectLst/>
                          <a:latin typeface="Arial" charset="0"/>
                          <a:cs typeface="Arial" charset="0"/>
                        </a:rPr>
                        <a:t>  </a:t>
                      </a:r>
                      <a:r>
                        <a:rPr kumimoji="0" lang="en-US" sz="2800" b="1" i="1" u="none" strike="noStrike" cap="none" normalizeH="0" baseline="0" dirty="0">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am-</a:t>
                      </a:r>
                      <a:r>
                        <a:rPr kumimoji="0" lang="en-US" sz="2800" b="0" i="1" u="none" strike="noStrike" cap="none" normalizeH="0" baseline="0" dirty="0" err="1">
                          <a:ln>
                            <a:noFill/>
                          </a:ln>
                          <a:solidFill>
                            <a:schemeClr val="hlink"/>
                          </a:solidFill>
                          <a:effectLst/>
                          <a:latin typeface="Arial" charset="0"/>
                          <a:cs typeface="Arial" charset="0"/>
                        </a:rPr>
                        <a:t>sa</a:t>
                      </a:r>
                      <a:r>
                        <a:rPr kumimoji="0" lang="en-US" sz="2800" b="0" i="1" u="none" strike="noStrike" cap="none" normalizeH="0" baseline="0" dirty="0">
                          <a:ln>
                            <a:noFill/>
                          </a:ln>
                          <a:solidFill>
                            <a:schemeClr val="hlink"/>
                          </a:solidFill>
                          <a:effectLst/>
                          <a:latin typeface="Arial" charset="0"/>
                          <a:cs typeface="Arial" charset="0"/>
                        </a:rPr>
                        <a:t>=  number 5</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charset="0"/>
                        </a:rPr>
                        <a:t>qen</a:t>
                      </a:r>
                      <a:r>
                        <a:rPr kumimoji="0" lang="en-US" sz="2800" b="0" i="1" u="none" strike="noStrike" cap="none" normalizeH="0" baseline="0" dirty="0">
                          <a:ln>
                            <a:noFill/>
                          </a:ln>
                          <a:solidFill>
                            <a:srgbClr val="FF0000"/>
                          </a:solidFill>
                          <a:effectLst/>
                          <a:latin typeface="Avva_Shenouda" pitchFamily="34" charset="0"/>
                          <a:cs typeface="Arial" charset="0"/>
                        </a:rPr>
                        <a:t> </a:t>
                      </a:r>
                      <a:r>
                        <a:rPr kumimoji="0" lang="en-US" sz="28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khen</a:t>
                      </a:r>
                      <a:r>
                        <a:rPr kumimoji="0" lang="en-US" sz="2800" b="0" i="1" u="none" strike="noStrike" cap="none" normalizeH="0" baseline="0" dirty="0">
                          <a:ln>
                            <a:noFill/>
                          </a:ln>
                          <a:solidFill>
                            <a:schemeClr val="hlink"/>
                          </a:solidFill>
                          <a:effectLst/>
                          <a:latin typeface="Arial" charset="0"/>
                          <a:cs typeface="Arial" charset="0"/>
                        </a:rPr>
                        <a:t>= with/in)</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516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Cheema</a:t>
                      </a:r>
                      <a:endParaRPr kumimoji="0" lang="en-US" sz="2800" b="0" i="1" u="none" strike="noStrike" cap="none" normalizeH="0" baseline="0" dirty="0">
                        <a:ln>
                          <a:noFill/>
                        </a:ln>
                        <a:solidFill>
                          <a:schemeClr val="hlink"/>
                        </a:solidFill>
                        <a:effectLst/>
                        <a:latin typeface="Arial" charset="0"/>
                        <a:cs typeface="Arial" charset="0"/>
                      </a:endParaRP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rgbClr val="FF0000"/>
                          </a:solidFill>
                          <a:effectLst/>
                          <a:latin typeface="Avva_Shenouda" pitchFamily="34" charset="0"/>
                          <a:cs typeface="Arial" charset="0"/>
                        </a:rPr>
                        <a:t>S </a:t>
                      </a:r>
                      <a:r>
                        <a:rPr kumimoji="0" lang="en-US" sz="2800" b="0" i="0" u="none" strike="noStrike" cap="none" normalizeH="0" baseline="0" dirty="0" err="1">
                          <a:ln>
                            <a:noFill/>
                          </a:ln>
                          <a:solidFill>
                            <a:srgbClr val="FF0000"/>
                          </a:solidFill>
                          <a:effectLst/>
                          <a:latin typeface="Avva_Shenouda" pitchFamily="34" charset="0"/>
                          <a:cs typeface="Arial" charset="0"/>
                        </a:rPr>
                        <a:t>s</a:t>
                      </a:r>
                      <a:endParaRPr kumimoji="0" lang="en-US" sz="2800" b="0" i="0" u="none" strike="noStrike" cap="none" normalizeH="0" baseline="0" dirty="0">
                        <a:ln>
                          <a:noFill/>
                        </a:ln>
                        <a:solidFill>
                          <a:srgbClr val="FF0000"/>
                        </a:solidFill>
                        <a:effectLst/>
                        <a:latin typeface="Avva_Shenouda" pitchFamily="34" charset="0"/>
                        <a:cs typeface="Arial" charset="0"/>
                      </a:endParaRP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chemeClr val="hlink"/>
                          </a:solidFill>
                          <a:effectLst/>
                          <a:latin typeface="Arial" charset="0"/>
                          <a:cs typeface="Arial" charset="0"/>
                        </a:rPr>
                        <a:t>ch</a:t>
                      </a:r>
                      <a:r>
                        <a:rPr kumimoji="0" lang="en-US" sz="2800" b="0" i="1" u="none" strike="noStrike" cap="none" normalizeH="0" baseline="0" dirty="0">
                          <a:ln>
                            <a:noFill/>
                          </a:ln>
                          <a:solidFill>
                            <a:schemeClr val="hlink"/>
                          </a:solidFill>
                          <a:effectLst/>
                          <a:latin typeface="Arial" charset="0"/>
                          <a:cs typeface="Arial" charset="0"/>
                        </a:rPr>
                        <a:t> (as in </a:t>
                      </a:r>
                      <a:r>
                        <a:rPr kumimoji="0" lang="en-US" sz="2800" b="1" i="1" u="none" strike="noStrike" cap="none" normalizeH="0" baseline="0" dirty="0">
                          <a:ln>
                            <a:noFill/>
                          </a:ln>
                          <a:solidFill>
                            <a:schemeClr val="hlink"/>
                          </a:solidFill>
                          <a:effectLst/>
                          <a:latin typeface="Arial" charset="0"/>
                          <a:cs typeface="Arial" charset="0"/>
                        </a:rPr>
                        <a:t>ch</a:t>
                      </a:r>
                      <a:r>
                        <a:rPr kumimoji="0" lang="en-US" sz="2800" b="0" i="1" u="none" strike="noStrike" cap="none" normalizeH="0" baseline="0" dirty="0">
                          <a:ln>
                            <a:noFill/>
                          </a:ln>
                          <a:solidFill>
                            <a:schemeClr val="hlink"/>
                          </a:solidFill>
                          <a:effectLst/>
                          <a:latin typeface="Arial" charset="0"/>
                          <a:cs typeface="Arial" charset="0"/>
                        </a:rPr>
                        <a:t>urch)</a:t>
                      </a: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err="1">
                          <a:ln>
                            <a:noFill/>
                          </a:ln>
                          <a:solidFill>
                            <a:srgbClr val="FF0000"/>
                          </a:solidFill>
                          <a:effectLst/>
                          <a:latin typeface="Avva_Shenouda" pitchFamily="34" charset="0"/>
                          <a:cs typeface="Arial" charset="0"/>
                        </a:rPr>
                        <a:t>soic</a:t>
                      </a:r>
                      <a:r>
                        <a:rPr kumimoji="0" lang="en-US" sz="2800" b="0" i="1" u="none" strike="noStrike" cap="none" normalizeH="0" baseline="0" dirty="0">
                          <a:ln>
                            <a:noFill/>
                          </a:ln>
                          <a:solidFill>
                            <a:srgbClr val="FF0000"/>
                          </a:solidFill>
                          <a:effectLst/>
                          <a:latin typeface="Avva_Shenouda" pitchFamily="34" charset="0"/>
                          <a:cs typeface="Arial" charset="0"/>
                        </a:rPr>
                        <a:t> </a:t>
                      </a:r>
                      <a:r>
                        <a:rPr kumimoji="0" lang="en-US" sz="2800" b="0" i="1" u="none" strike="noStrike" cap="none" normalizeH="0" baseline="0" dirty="0">
                          <a:ln>
                            <a:noFill/>
                          </a:ln>
                          <a:solidFill>
                            <a:srgbClr val="000066"/>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a:ln>
                            <a:noFill/>
                          </a:ln>
                          <a:solidFill>
                            <a:schemeClr val="hlink"/>
                          </a:solidFill>
                          <a:effectLst/>
                          <a:latin typeface="Arial" charset="0"/>
                          <a:cs typeface="Arial" charset="0"/>
                        </a:rPr>
                        <a:t>(</a:t>
                      </a:r>
                      <a:r>
                        <a:rPr kumimoji="0" lang="en-US" sz="2800" b="0" i="1" u="none" strike="noStrike" cap="none" normalizeH="0" baseline="0" dirty="0" err="1">
                          <a:ln>
                            <a:noFill/>
                          </a:ln>
                          <a:solidFill>
                            <a:schemeClr val="hlink"/>
                          </a:solidFill>
                          <a:effectLst/>
                          <a:latin typeface="Arial" charset="0"/>
                          <a:cs typeface="Arial" charset="0"/>
                        </a:rPr>
                        <a:t>chois</a:t>
                      </a:r>
                      <a:r>
                        <a:rPr kumimoji="0" lang="en-US" sz="2800" b="0" i="1" u="none" strike="noStrike" cap="none" normalizeH="0" baseline="0" dirty="0">
                          <a:ln>
                            <a:noFill/>
                          </a:ln>
                          <a:solidFill>
                            <a:schemeClr val="hlink"/>
                          </a:solidFill>
                          <a:effectLst/>
                          <a:latin typeface="Arial" charset="0"/>
                          <a:cs typeface="Arial" charset="0"/>
                        </a:rPr>
                        <a:t>= lord)</a:t>
                      </a:r>
                    </a:p>
                  </a:txBody>
                  <a:tcPr marT="45722" marB="4572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4" y="1122363"/>
            <a:ext cx="5432715" cy="3204134"/>
          </a:xfrm>
        </p:spPr>
        <p:txBody>
          <a:bodyPr vert="horz" lIns="91440" tIns="45720" rIns="91440" bIns="45720" rtlCol="0" anchor="b">
            <a:normAutofit/>
          </a:bodyPr>
          <a:lstStyle/>
          <a:p>
            <a:pPr algn="l" eaLnBrk="1" hangingPunct="1">
              <a:lnSpc>
                <a:spcPct val="90000"/>
              </a:lnSpc>
            </a:pPr>
            <a:r>
              <a:rPr lang="en-US" altLang="en-US" sz="3900" b="1" i="1" u="sng" kern="1200" dirty="0">
                <a:solidFill>
                  <a:schemeClr val="tx1"/>
                </a:solidFill>
              </a:rPr>
              <a:t>Assignment:</a:t>
            </a:r>
            <a:br>
              <a:rPr lang="en-US" altLang="en-US" sz="3900" b="1" i="1" kern="1200" dirty="0">
                <a:solidFill>
                  <a:schemeClr val="tx1"/>
                </a:solidFill>
              </a:rPr>
            </a:br>
            <a:r>
              <a:rPr lang="en-US" altLang="en-US" sz="3900" b="1" i="1" kern="1200" dirty="0">
                <a:solidFill>
                  <a:schemeClr val="tx1"/>
                </a:solidFill>
              </a:rPr>
              <a:t>Now that you know all the Coptic Letters, you can write your name in Coptic</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2D0D753-2C0A-4C06-AB6C-2685AA39F2AB}"/>
              </a:ext>
            </a:extLst>
          </p:cNvPr>
          <p:cNvSpPr/>
          <p:nvPr/>
        </p:nvSpPr>
        <p:spPr>
          <a:xfrm rot="2352253">
            <a:off x="896721" y="5022484"/>
            <a:ext cx="1657826" cy="584775"/>
          </a:xfrm>
          <a:prstGeom prst="rect">
            <a:avLst/>
          </a:prstGeom>
        </p:spPr>
        <p:txBody>
          <a:bodyPr wrap="none">
            <a:spAutoFit/>
          </a:bodyPr>
          <a:lstStyle/>
          <a:p>
            <a:r>
              <a:rPr lang="en-US" sz="3200" i="1" dirty="0">
                <a:solidFill>
                  <a:srgbClr val="FF0000"/>
                </a:solidFill>
                <a:latin typeface="Avva_Shenouda" panose="020B0500000000000000" pitchFamily="34" charset="0"/>
                <a:ea typeface="Times New Roman" panose="02020603050405020304" pitchFamily="18" charset="0"/>
              </a:rPr>
              <a:t>Daniel</a:t>
            </a:r>
            <a:r>
              <a:rPr lang="en-US" i="1" dirty="0">
                <a:solidFill>
                  <a:srgbClr val="FF0000"/>
                </a:solidFill>
                <a:latin typeface="Avva_Shenouda" panose="020B0500000000000000" pitchFamily="34" charset="0"/>
                <a:ea typeface="Times New Roman" panose="02020603050405020304" pitchFamily="18" charset="0"/>
              </a:rPr>
              <a:t> </a:t>
            </a:r>
            <a:endParaRPr lang="en-US" dirty="0"/>
          </a:p>
        </p:txBody>
      </p:sp>
      <p:sp>
        <p:nvSpPr>
          <p:cNvPr id="9" name="Rectangle 8">
            <a:extLst>
              <a:ext uri="{FF2B5EF4-FFF2-40B4-BE49-F238E27FC236}">
                <a16:creationId xmlns:a16="http://schemas.microsoft.com/office/drawing/2014/main" id="{94FBA556-F584-4757-AABE-C2D059C68A09}"/>
              </a:ext>
            </a:extLst>
          </p:cNvPr>
          <p:cNvSpPr/>
          <p:nvPr/>
        </p:nvSpPr>
        <p:spPr>
          <a:xfrm rot="19477036">
            <a:off x="4574957" y="4168766"/>
            <a:ext cx="1319592" cy="584775"/>
          </a:xfrm>
          <a:prstGeom prst="rect">
            <a:avLst/>
          </a:prstGeom>
        </p:spPr>
        <p:txBody>
          <a:bodyPr wrap="none">
            <a:spAutoFit/>
          </a:bodyPr>
          <a:lstStyle/>
          <a:p>
            <a:r>
              <a:rPr lang="en-US" sz="3200" i="1" dirty="0">
                <a:solidFill>
                  <a:srgbClr val="FF0000"/>
                </a:solidFill>
                <a:latin typeface="Avva_Shenouda" panose="020B0500000000000000" pitchFamily="34" charset="0"/>
                <a:ea typeface="Times New Roman" panose="02020603050405020304" pitchFamily="18" charset="0"/>
              </a:rPr>
              <a:t>Maria</a:t>
            </a:r>
            <a:r>
              <a:rPr lang="en-US" i="1" dirty="0">
                <a:solidFill>
                  <a:srgbClr val="FF0000"/>
                </a:solidFill>
                <a:latin typeface="Avva_Shenouda" panose="020B0500000000000000" pitchFamily="34" charset="0"/>
                <a:ea typeface="Times New Roman" panose="02020603050405020304" pitchFamily="18" charset="0"/>
              </a:rPr>
              <a:t> </a:t>
            </a:r>
            <a:endParaRPr lang="en-US" dirty="0"/>
          </a:p>
        </p:txBody>
      </p:sp>
      <p:sp>
        <p:nvSpPr>
          <p:cNvPr id="10" name="Rectangle 9">
            <a:extLst>
              <a:ext uri="{FF2B5EF4-FFF2-40B4-BE49-F238E27FC236}">
                <a16:creationId xmlns:a16="http://schemas.microsoft.com/office/drawing/2014/main" id="{4D30FDBD-80FE-4F7D-A791-69763DF44F4E}"/>
              </a:ext>
            </a:extLst>
          </p:cNvPr>
          <p:cNvSpPr/>
          <p:nvPr/>
        </p:nvSpPr>
        <p:spPr>
          <a:xfrm rot="339366">
            <a:off x="3462530" y="5404576"/>
            <a:ext cx="1414170" cy="584775"/>
          </a:xfrm>
          <a:prstGeom prst="rect">
            <a:avLst/>
          </a:prstGeom>
        </p:spPr>
        <p:txBody>
          <a:bodyPr wrap="none">
            <a:spAutoFit/>
          </a:bodyPr>
          <a:lstStyle/>
          <a:p>
            <a:r>
              <a:rPr lang="en-US" sz="3200" i="1" dirty="0" err="1">
                <a:solidFill>
                  <a:srgbClr val="FF0000"/>
                </a:solidFill>
                <a:latin typeface="Avva_Shenouda" panose="020B0500000000000000" pitchFamily="34" charset="0"/>
                <a:ea typeface="Times New Roman" panose="02020603050405020304" pitchFamily="18" charset="0"/>
              </a:rPr>
              <a:t>Ajapi</a:t>
            </a:r>
            <a:r>
              <a:rPr lang="en-US" i="1" dirty="0">
                <a:solidFill>
                  <a:srgbClr val="FF0000"/>
                </a:solidFill>
                <a:latin typeface="Avva_Shenouda" panose="020B0500000000000000" pitchFamily="34" charset="0"/>
                <a:ea typeface="Times New Roman" panose="02020603050405020304" pitchFamily="18" charset="0"/>
              </a:rPr>
              <a:t> </a:t>
            </a:r>
            <a:endParaRPr lang="en-US" dirty="0"/>
          </a:p>
        </p:txBody>
      </p:sp>
      <p:sp>
        <p:nvSpPr>
          <p:cNvPr id="11" name="Rectangle 10">
            <a:extLst>
              <a:ext uri="{FF2B5EF4-FFF2-40B4-BE49-F238E27FC236}">
                <a16:creationId xmlns:a16="http://schemas.microsoft.com/office/drawing/2014/main" id="{777D37FD-BD7B-44E7-B111-3D5AD897EF61}"/>
              </a:ext>
            </a:extLst>
          </p:cNvPr>
          <p:cNvSpPr/>
          <p:nvPr/>
        </p:nvSpPr>
        <p:spPr>
          <a:xfrm rot="881964">
            <a:off x="3563180" y="697872"/>
            <a:ext cx="1556836" cy="584775"/>
          </a:xfrm>
          <a:prstGeom prst="rect">
            <a:avLst/>
          </a:prstGeom>
        </p:spPr>
        <p:txBody>
          <a:bodyPr wrap="none">
            <a:spAutoFit/>
          </a:bodyPr>
          <a:lstStyle/>
          <a:p>
            <a:r>
              <a:rPr lang="en-US" sz="3200" i="1" dirty="0" err="1">
                <a:solidFill>
                  <a:srgbClr val="FF0000"/>
                </a:solidFill>
                <a:latin typeface="Avva_Shenouda" panose="020B0500000000000000" pitchFamily="34" charset="0"/>
                <a:ea typeface="Times New Roman" panose="02020603050405020304" pitchFamily="18" charset="0"/>
              </a:rPr>
              <a:t>Markoc</a:t>
            </a:r>
            <a:endParaRPr lang="en-US" dirty="0"/>
          </a:p>
        </p:txBody>
      </p:sp>
      <p:sp>
        <p:nvSpPr>
          <p:cNvPr id="12" name="Rectangle 11">
            <a:extLst>
              <a:ext uri="{FF2B5EF4-FFF2-40B4-BE49-F238E27FC236}">
                <a16:creationId xmlns:a16="http://schemas.microsoft.com/office/drawing/2014/main" id="{1745DCEB-73F3-4208-8605-7300DABC3D08}"/>
              </a:ext>
            </a:extLst>
          </p:cNvPr>
          <p:cNvSpPr/>
          <p:nvPr/>
        </p:nvSpPr>
        <p:spPr>
          <a:xfrm rot="2352253">
            <a:off x="7978402" y="2972727"/>
            <a:ext cx="910827" cy="584775"/>
          </a:xfrm>
          <a:prstGeom prst="rect">
            <a:avLst/>
          </a:prstGeom>
        </p:spPr>
        <p:txBody>
          <a:bodyPr wrap="none">
            <a:spAutoFit/>
          </a:bodyPr>
          <a:lstStyle/>
          <a:p>
            <a:r>
              <a:rPr lang="en-US" sz="3200" i="1" dirty="0">
                <a:solidFill>
                  <a:srgbClr val="FF0000"/>
                </a:solidFill>
                <a:latin typeface="Avva_Shenouda" panose="020B0500000000000000" pitchFamily="34" charset="0"/>
                <a:ea typeface="Times New Roman" panose="02020603050405020304" pitchFamily="18" charset="0"/>
              </a:rPr>
              <a:t>Eve</a:t>
            </a:r>
            <a:r>
              <a:rPr lang="en-US" i="1" dirty="0">
                <a:solidFill>
                  <a:srgbClr val="FF0000"/>
                </a:solidFill>
                <a:latin typeface="Avva_Shenouda" panose="020B0500000000000000" pitchFamily="34" charset="0"/>
                <a:ea typeface="Times New Roman" panose="02020603050405020304" pitchFamily="18" charset="0"/>
              </a:rPr>
              <a:t> </a:t>
            </a:r>
            <a:endParaRPr lang="en-US" dirty="0"/>
          </a:p>
        </p:txBody>
      </p:sp>
    </p:spTree>
    <p:extLst>
      <p:ext uri="{BB962C8B-B14F-4D97-AF65-F5344CB8AC3E}">
        <p14:creationId xmlns:p14="http://schemas.microsoft.com/office/powerpoint/2010/main" val="34567016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4">
            <a:extLst>
              <a:ext uri="{FF2B5EF4-FFF2-40B4-BE49-F238E27FC236}">
                <a16:creationId xmlns:a16="http://schemas.microsoft.com/office/drawing/2014/main" id="{EA7FE9CE-17F0-4E22-86F2-F56B522A0787}"/>
              </a:ext>
            </a:extLst>
          </p:cNvPr>
          <p:cNvSpPr>
            <a:spLocks noChangeArrowheads="1"/>
          </p:cNvSpPr>
          <p:nvPr/>
        </p:nvSpPr>
        <p:spPr bwMode="auto">
          <a:xfrm>
            <a:off x="381000" y="374650"/>
            <a:ext cx="8516938"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3600" b="1"/>
              <a:t>The </a:t>
            </a:r>
            <a:r>
              <a:rPr lang="en-US" altLang="en-US" sz="3600" b="1" i="1"/>
              <a:t>Jinkim</a:t>
            </a:r>
            <a:r>
              <a:rPr lang="en-US" altLang="en-US" sz="3600" b="1"/>
              <a:t> is the accent mark that is placed on Coptic letters to indicate pronunciation.</a:t>
            </a:r>
            <a:endParaRPr lang="en-US" altLang="en-US" sz="3600" b="1">
              <a:solidFill>
                <a:schemeClr val="hlink"/>
              </a:solidFill>
              <a:cs typeface="Times New Roman" panose="02020603050405020304" pitchFamily="18" charset="0"/>
            </a:endParaRPr>
          </a:p>
          <a:p>
            <a:pPr eaLnBrk="1" hangingPunct="1">
              <a:spcBef>
                <a:spcPct val="0"/>
              </a:spcBef>
              <a:buFontTx/>
              <a:buNone/>
            </a:pPr>
            <a:endParaRPr lang="en-US" altLang="en-US" sz="3600" b="1" u="sng">
              <a:solidFill>
                <a:schemeClr val="hlink"/>
              </a:solidFill>
              <a:cs typeface="Times New Roman" panose="02020603050405020304" pitchFamily="18" charset="0"/>
            </a:endParaRPr>
          </a:p>
          <a:p>
            <a:pPr eaLnBrk="1" hangingPunct="1">
              <a:spcBef>
                <a:spcPct val="0"/>
              </a:spcBef>
              <a:buFontTx/>
              <a:buNone/>
            </a:pPr>
            <a:r>
              <a:rPr lang="en-US" altLang="en-US" sz="3600" b="1" u="sng">
                <a:solidFill>
                  <a:schemeClr val="hlink"/>
                </a:solidFill>
                <a:cs typeface="Times New Roman" panose="02020603050405020304" pitchFamily="18" charset="0"/>
              </a:rPr>
              <a:t>The Rule of the </a:t>
            </a:r>
            <a:r>
              <a:rPr lang="en-US" altLang="en-US" sz="3600" b="1" i="1" u="sng">
                <a:solidFill>
                  <a:schemeClr val="hlink"/>
                </a:solidFill>
                <a:cs typeface="Times New Roman" panose="02020603050405020304" pitchFamily="18" charset="0"/>
              </a:rPr>
              <a:t>Jinkim</a:t>
            </a:r>
            <a:r>
              <a:rPr lang="en-US" altLang="en-US" sz="3600" b="1" u="sng">
                <a:solidFill>
                  <a:schemeClr val="hlink"/>
                </a:solidFill>
                <a:cs typeface="Times New Roman" panose="02020603050405020304" pitchFamily="18" charset="0"/>
              </a:rPr>
              <a:t>:</a:t>
            </a:r>
            <a:r>
              <a:rPr lang="en-US" altLang="en-US" sz="3600">
                <a:solidFill>
                  <a:schemeClr val="hlink"/>
                </a:solidFill>
                <a:cs typeface="Times New Roman" panose="02020603050405020304" pitchFamily="18" charset="0"/>
              </a:rPr>
              <a:t> </a:t>
            </a:r>
            <a:endParaRPr lang="en-US" altLang="en-US" sz="3600">
              <a:solidFill>
                <a:schemeClr val="hlink"/>
              </a:solidFill>
            </a:endParaRPr>
          </a:p>
          <a:p>
            <a:pPr>
              <a:spcBef>
                <a:spcPct val="0"/>
              </a:spcBef>
              <a:buFontTx/>
              <a:buAutoNum type="romanUcPeriod"/>
            </a:pPr>
            <a:r>
              <a:rPr lang="en-US" altLang="en-US" sz="3600" b="1">
                <a:solidFill>
                  <a:srgbClr val="FF0000"/>
                </a:solidFill>
                <a:cs typeface="Times New Roman" panose="02020603050405020304" pitchFamily="18" charset="0"/>
              </a:rPr>
              <a:t>When </a:t>
            </a:r>
            <a:r>
              <a:rPr lang="en-US" altLang="en-US" sz="3600" b="1" i="1">
                <a:solidFill>
                  <a:srgbClr val="FF0000"/>
                </a:solidFill>
                <a:cs typeface="Times New Roman" panose="02020603050405020304" pitchFamily="18" charset="0"/>
              </a:rPr>
              <a:t>Jinkim</a:t>
            </a:r>
            <a:r>
              <a:rPr lang="en-US" altLang="en-US" sz="3600" b="1">
                <a:solidFill>
                  <a:srgbClr val="FF0000"/>
                </a:solidFill>
                <a:cs typeface="Times New Roman" panose="02020603050405020304" pitchFamily="18" charset="0"/>
              </a:rPr>
              <a:t> comes over a vowel letter, it splits the word, because the letter must be pronounced by itself.</a:t>
            </a:r>
            <a:r>
              <a:rPr lang="en-US" altLang="en-US" sz="3600">
                <a:solidFill>
                  <a:srgbClr val="000000"/>
                </a:solidFill>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EDF56345-AB4B-43D7-A183-7D12488579AC}"/>
              </a:ext>
            </a:extLst>
          </p:cNvPr>
          <p:cNvSpPr>
            <a:spLocks noChangeArrowheads="1"/>
          </p:cNvSpPr>
          <p:nvPr/>
        </p:nvSpPr>
        <p:spPr bwMode="auto">
          <a:xfrm>
            <a:off x="304800" y="1447800"/>
            <a:ext cx="85169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3600" b="1" u="sng">
                <a:solidFill>
                  <a:schemeClr val="hlink"/>
                </a:solidFill>
                <a:cs typeface="Times New Roman" panose="02020603050405020304" pitchFamily="18" charset="0"/>
              </a:rPr>
              <a:t>The Coptic vowel letters:</a:t>
            </a:r>
            <a:r>
              <a:rPr lang="en-US" altLang="en-US" sz="3600">
                <a:solidFill>
                  <a:srgbClr val="000000"/>
                </a:solidFill>
                <a:cs typeface="Times New Roman" panose="02020603050405020304" pitchFamily="18" charset="0"/>
              </a:rPr>
              <a:t> </a:t>
            </a:r>
          </a:p>
        </p:txBody>
      </p:sp>
      <p:graphicFrame>
        <p:nvGraphicFramePr>
          <p:cNvPr id="113695" name="Group 31">
            <a:extLst>
              <a:ext uri="{FF2B5EF4-FFF2-40B4-BE49-F238E27FC236}">
                <a16:creationId xmlns:a16="http://schemas.microsoft.com/office/drawing/2014/main" id="{D296C6CE-24B6-4438-98ED-4DAAF8DEFDD2}"/>
              </a:ext>
            </a:extLst>
          </p:cNvPr>
          <p:cNvGraphicFramePr>
            <a:graphicFrameLocks noGrp="1"/>
          </p:cNvGraphicFramePr>
          <p:nvPr>
            <p:extLst>
              <p:ext uri="{D42A27DB-BD31-4B8C-83A1-F6EECF244321}">
                <p14:modId xmlns:p14="http://schemas.microsoft.com/office/powerpoint/2010/main" val="702831099"/>
              </p:ext>
            </p:extLst>
          </p:nvPr>
        </p:nvGraphicFramePr>
        <p:xfrm>
          <a:off x="304800" y="2362200"/>
          <a:ext cx="8610600" cy="1920172"/>
        </p:xfrm>
        <a:graphic>
          <a:graphicData uri="http://schemas.openxmlformats.org/drawingml/2006/table">
            <a:tbl>
              <a:tblPr/>
              <a:tblGrid>
                <a:gridCol w="2209800">
                  <a:extLst>
                    <a:ext uri="{9D8B030D-6E8A-4147-A177-3AD203B41FA5}">
                      <a16:colId xmlns:a16="http://schemas.microsoft.com/office/drawing/2014/main" val="20000"/>
                    </a:ext>
                  </a:extLst>
                </a:gridCol>
                <a:gridCol w="869950">
                  <a:extLst>
                    <a:ext uri="{9D8B030D-6E8A-4147-A177-3AD203B41FA5}">
                      <a16:colId xmlns:a16="http://schemas.microsoft.com/office/drawing/2014/main" val="20001"/>
                    </a:ext>
                  </a:extLst>
                </a:gridCol>
                <a:gridCol w="1849438">
                  <a:extLst>
                    <a:ext uri="{9D8B030D-6E8A-4147-A177-3AD203B41FA5}">
                      <a16:colId xmlns:a16="http://schemas.microsoft.com/office/drawing/2014/main" val="20002"/>
                    </a:ext>
                  </a:extLst>
                </a:gridCol>
                <a:gridCol w="744537">
                  <a:extLst>
                    <a:ext uri="{9D8B030D-6E8A-4147-A177-3AD203B41FA5}">
                      <a16:colId xmlns:a16="http://schemas.microsoft.com/office/drawing/2014/main" val="20004"/>
                    </a:ext>
                  </a:extLst>
                </a:gridCol>
                <a:gridCol w="1849438">
                  <a:extLst>
                    <a:ext uri="{9D8B030D-6E8A-4147-A177-3AD203B41FA5}">
                      <a16:colId xmlns:a16="http://schemas.microsoft.com/office/drawing/2014/main" val="20005"/>
                    </a:ext>
                  </a:extLst>
                </a:gridCol>
                <a:gridCol w="1087437">
                  <a:extLst>
                    <a:ext uri="{9D8B030D-6E8A-4147-A177-3AD203B41FA5}">
                      <a16:colId xmlns:a16="http://schemas.microsoft.com/office/drawing/2014/main" val="20007"/>
                    </a:ext>
                  </a:extLst>
                </a:gridCol>
              </a:tblGrid>
              <a:tr h="13104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4000" b="0" i="0" u="none" strike="noStrike" cap="none" normalizeH="0" baseline="0" dirty="0">
                        <a:ln>
                          <a:noFill/>
                        </a:ln>
                        <a:solidFill>
                          <a:schemeClr val="hlink"/>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4000" b="0" i="0" u="none" strike="noStrike" cap="none" normalizeH="0" baseline="0" dirty="0">
                          <a:ln>
                            <a:noFill/>
                          </a:ln>
                          <a:solidFill>
                            <a:schemeClr val="hlink"/>
                          </a:solidFill>
                          <a:effectLst/>
                          <a:latin typeface="Arial" charset="0"/>
                          <a:cs typeface="Times New Roman" pitchFamily="18" charset="0"/>
                        </a:rPr>
                        <a:t>(English)</a:t>
                      </a:r>
                      <a:br>
                        <a:rPr kumimoji="0" lang="pt-BR" sz="4000" b="0" i="0" u="none" strike="noStrike" cap="none" normalizeH="0" baseline="0" dirty="0">
                          <a:ln>
                            <a:noFill/>
                          </a:ln>
                          <a:solidFill>
                            <a:schemeClr val="hlink"/>
                          </a:solidFill>
                          <a:effectLst/>
                          <a:latin typeface="Arial" charset="0"/>
                          <a:cs typeface="Times New Roman" pitchFamily="18" charset="0"/>
                        </a:rPr>
                      </a:br>
                      <a:endParaRPr kumimoji="0" lang="pt-BR"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4000" b="0" i="0" u="none" strike="noStrike" cap="none" normalizeH="0" baseline="0">
                          <a:ln>
                            <a:noFill/>
                          </a:ln>
                          <a:solidFill>
                            <a:schemeClr val="hlink"/>
                          </a:solidFill>
                          <a:effectLst/>
                          <a:latin typeface="Arial" charset="0"/>
                          <a:cs typeface="Times New Roman" pitchFamily="18" charset="0"/>
                        </a:rPr>
                        <a:t>A</a:t>
                      </a:r>
                      <a:endParaRPr kumimoji="0" lang="pt-BR" sz="4000" b="0" i="0" u="none" strike="noStrike" cap="none" normalizeH="0" baseline="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4000" b="0" i="0" u="none" strike="noStrike" cap="none" normalizeH="0" baseline="0" dirty="0">
                          <a:ln>
                            <a:noFill/>
                          </a:ln>
                          <a:solidFill>
                            <a:srgbClr val="FF0000"/>
                          </a:solidFill>
                          <a:effectLst/>
                          <a:latin typeface="Arial" charset="0"/>
                          <a:cs typeface="Times New Roman" pitchFamily="18" charset="0"/>
                        </a:rPr>
                        <a:t>E</a:t>
                      </a:r>
                      <a:endParaRPr kumimoji="0" lang="pt-BR"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4000" b="0" i="0" u="none" strike="noStrike" cap="none" normalizeH="0" baseline="0">
                          <a:ln>
                            <a:noFill/>
                          </a:ln>
                          <a:solidFill>
                            <a:schemeClr val="hlink"/>
                          </a:solidFill>
                          <a:effectLst/>
                          <a:latin typeface="Arial" charset="0"/>
                          <a:cs typeface="Times New Roman" pitchFamily="18" charset="0"/>
                        </a:rPr>
                        <a:t>I</a:t>
                      </a:r>
                      <a:endParaRPr kumimoji="0" lang="pt-BR" sz="4000" b="0" i="0" u="none" strike="noStrike" cap="none" normalizeH="0" baseline="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4000" b="0" i="0" u="none" strike="noStrike" cap="none" normalizeH="0" baseline="0" dirty="0">
                          <a:ln>
                            <a:noFill/>
                          </a:ln>
                          <a:solidFill>
                            <a:srgbClr val="FF0000"/>
                          </a:solidFill>
                          <a:effectLst/>
                          <a:latin typeface="Arial" charset="0"/>
                          <a:cs typeface="Times New Roman" pitchFamily="18" charset="0"/>
                        </a:rPr>
                        <a:t>O</a:t>
                      </a:r>
                      <a:endParaRPr kumimoji="0" lang="pt-BR"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4000" b="0" i="0" u="none" strike="noStrike" cap="none" normalizeH="0" baseline="0" dirty="0">
                          <a:ln>
                            <a:noFill/>
                          </a:ln>
                          <a:solidFill>
                            <a:schemeClr val="hlink"/>
                          </a:solidFill>
                          <a:effectLst/>
                          <a:latin typeface="Arial" charset="0"/>
                          <a:cs typeface="Times New Roman" pitchFamily="18" charset="0"/>
                        </a:rPr>
                        <a:t>U</a:t>
                      </a:r>
                      <a:endParaRPr kumimoji="0" lang="pt-BR"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 1">
            <a:extLst>
              <a:ext uri="{FF2B5EF4-FFF2-40B4-BE49-F238E27FC236}">
                <a16:creationId xmlns:a16="http://schemas.microsoft.com/office/drawing/2014/main" id="{5678EE64-2D32-4571-829F-1C0A62657A24}"/>
              </a:ext>
            </a:extLst>
          </p:cNvPr>
          <p:cNvGraphicFramePr>
            <a:graphicFrameLocks noGrp="1"/>
          </p:cNvGraphicFramePr>
          <p:nvPr>
            <p:extLst>
              <p:ext uri="{D42A27DB-BD31-4B8C-83A1-F6EECF244321}">
                <p14:modId xmlns:p14="http://schemas.microsoft.com/office/powerpoint/2010/main" val="3436820891"/>
              </p:ext>
            </p:extLst>
          </p:nvPr>
        </p:nvGraphicFramePr>
        <p:xfrm>
          <a:off x="257969" y="3672772"/>
          <a:ext cx="8610600" cy="700972"/>
        </p:xfrm>
        <a:graphic>
          <a:graphicData uri="http://schemas.openxmlformats.org/drawingml/2006/table">
            <a:tbl>
              <a:tblPr/>
              <a:tblGrid>
                <a:gridCol w="2209800">
                  <a:extLst>
                    <a:ext uri="{9D8B030D-6E8A-4147-A177-3AD203B41FA5}">
                      <a16:colId xmlns:a16="http://schemas.microsoft.com/office/drawing/2014/main" val="2233288362"/>
                    </a:ext>
                  </a:extLst>
                </a:gridCol>
                <a:gridCol w="869950">
                  <a:extLst>
                    <a:ext uri="{9D8B030D-6E8A-4147-A177-3AD203B41FA5}">
                      <a16:colId xmlns:a16="http://schemas.microsoft.com/office/drawing/2014/main" val="1716694092"/>
                    </a:ext>
                  </a:extLst>
                </a:gridCol>
                <a:gridCol w="892175">
                  <a:extLst>
                    <a:ext uri="{9D8B030D-6E8A-4147-A177-3AD203B41FA5}">
                      <a16:colId xmlns:a16="http://schemas.microsoft.com/office/drawing/2014/main" val="2618903102"/>
                    </a:ext>
                  </a:extLst>
                </a:gridCol>
                <a:gridCol w="957263">
                  <a:extLst>
                    <a:ext uri="{9D8B030D-6E8A-4147-A177-3AD203B41FA5}">
                      <a16:colId xmlns:a16="http://schemas.microsoft.com/office/drawing/2014/main" val="95865388"/>
                    </a:ext>
                  </a:extLst>
                </a:gridCol>
                <a:gridCol w="744537">
                  <a:extLst>
                    <a:ext uri="{9D8B030D-6E8A-4147-A177-3AD203B41FA5}">
                      <a16:colId xmlns:a16="http://schemas.microsoft.com/office/drawing/2014/main" val="4254084215"/>
                    </a:ext>
                  </a:extLst>
                </a:gridCol>
                <a:gridCol w="925513">
                  <a:extLst>
                    <a:ext uri="{9D8B030D-6E8A-4147-A177-3AD203B41FA5}">
                      <a16:colId xmlns:a16="http://schemas.microsoft.com/office/drawing/2014/main" val="4164187723"/>
                    </a:ext>
                  </a:extLst>
                </a:gridCol>
                <a:gridCol w="923925">
                  <a:extLst>
                    <a:ext uri="{9D8B030D-6E8A-4147-A177-3AD203B41FA5}">
                      <a16:colId xmlns:a16="http://schemas.microsoft.com/office/drawing/2014/main" val="3611347014"/>
                    </a:ext>
                  </a:extLst>
                </a:gridCol>
                <a:gridCol w="1087437">
                  <a:extLst>
                    <a:ext uri="{9D8B030D-6E8A-4147-A177-3AD203B41FA5}">
                      <a16:colId xmlns:a16="http://schemas.microsoft.com/office/drawing/2014/main" val="816559501"/>
                    </a:ext>
                  </a:extLst>
                </a:gridCol>
              </a:tblGrid>
              <a:tr h="7009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hlink"/>
                          </a:solidFill>
                          <a:effectLst/>
                          <a:latin typeface="Arial" charset="0"/>
                          <a:cs typeface="Times New Roman" pitchFamily="18" charset="0"/>
                        </a:rPr>
                        <a:t>(Coptic)</a:t>
                      </a:r>
                      <a:endParaRPr kumimoji="0" lang="en-US"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hlink"/>
                          </a:solidFill>
                          <a:effectLst/>
                          <a:latin typeface="Avva_Shenouda" pitchFamily="34" charset="0"/>
                          <a:cs typeface="Times New Roman" pitchFamily="18" charset="0"/>
                        </a:rPr>
                        <a:t>a</a:t>
                      </a:r>
                      <a:endParaRPr kumimoji="0" lang="en-US"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rgbClr val="FF0000"/>
                          </a:solidFill>
                          <a:effectLst/>
                          <a:latin typeface="Avva_Shenouda" pitchFamily="34" charset="0"/>
                          <a:cs typeface="Times New Roman" pitchFamily="18" charset="0"/>
                        </a:rPr>
                        <a:t>e</a:t>
                      </a:r>
                      <a:endParaRPr kumimoji="0" lang="en-US"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rgbClr val="FF0000"/>
                          </a:solidFill>
                          <a:effectLst/>
                          <a:latin typeface="Avva_Shenouda" pitchFamily="34" charset="0"/>
                          <a:cs typeface="Times New Roman" pitchFamily="18" charset="0"/>
                        </a:rPr>
                        <a:t>3</a:t>
                      </a:r>
                      <a:endParaRPr kumimoji="0" lang="en-US"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hlink"/>
                          </a:solidFill>
                          <a:effectLst/>
                          <a:latin typeface="Avva_Shenouda" pitchFamily="34" charset="0"/>
                          <a:cs typeface="Times New Roman" pitchFamily="18" charset="0"/>
                        </a:rPr>
                        <a:t>i</a:t>
                      </a:r>
                      <a:endParaRPr kumimoji="0" lang="en-US"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rgbClr val="FF0000"/>
                          </a:solidFill>
                          <a:effectLst/>
                          <a:latin typeface="Avva_Shenouda" pitchFamily="34" charset="0"/>
                          <a:cs typeface="Times New Roman" pitchFamily="18" charset="0"/>
                        </a:rPr>
                        <a:t>o</a:t>
                      </a:r>
                      <a:endParaRPr kumimoji="0" lang="en-US"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rgbClr val="FF0000"/>
                          </a:solidFill>
                          <a:effectLst/>
                          <a:latin typeface="Avva_Shenouda" pitchFamily="34" charset="0"/>
                          <a:cs typeface="Times New Roman" pitchFamily="18" charset="0"/>
                        </a:rPr>
                        <a:t>v</a:t>
                      </a:r>
                      <a:endParaRPr kumimoji="0" lang="en-US" sz="4000" b="0" i="0" u="none" strike="noStrike" cap="none" normalizeH="0" baseline="0" dirty="0">
                        <a:ln>
                          <a:noFill/>
                        </a:ln>
                        <a:solidFill>
                          <a:srgbClr val="FF0000"/>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hlink"/>
                          </a:solidFill>
                          <a:effectLst/>
                          <a:latin typeface="Avva_Shenouda" pitchFamily="34" charset="0"/>
                          <a:cs typeface="Times New Roman" pitchFamily="18" charset="0"/>
                        </a:rPr>
                        <a:t>w</a:t>
                      </a:r>
                      <a:endParaRPr kumimoji="0" lang="en-US" sz="4000" b="0" i="0" u="none" strike="noStrike" cap="none" normalizeH="0" baseline="0" dirty="0">
                        <a:ln>
                          <a:noFill/>
                        </a:ln>
                        <a:solidFill>
                          <a:schemeClr val="hlink"/>
                        </a:solidFill>
                        <a:effectLst/>
                        <a:latin typeface="Arial" charset="0"/>
                        <a:cs typeface="Arial" charset="0"/>
                      </a:endParaRPr>
                    </a:p>
                  </a:txBody>
                  <a:tcPr marT="45686" marB="4568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5512426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6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dirty="0">
                <a:solidFill>
                  <a:schemeClr val="tx1"/>
                </a:solidFill>
              </a:rPr>
              <a:t>Let's read some easy words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0143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3">
            <a:extLst>
              <a:ext uri="{FF2B5EF4-FFF2-40B4-BE49-F238E27FC236}">
                <a16:creationId xmlns:a16="http://schemas.microsoft.com/office/drawing/2014/main" id="{8F92E853-10D4-488B-A9CB-0616F04117C7}"/>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Aaron</a:t>
            </a:r>
          </a:p>
        </p:txBody>
      </p:sp>
      <p:sp>
        <p:nvSpPr>
          <p:cNvPr id="86020" name="Rectangle 4">
            <a:extLst>
              <a:ext uri="{FF2B5EF4-FFF2-40B4-BE49-F238E27FC236}">
                <a16:creationId xmlns:a16="http://schemas.microsoft.com/office/drawing/2014/main" id="{2A82F59F-0662-4C3E-A636-DE60FD128A17}"/>
              </a:ext>
            </a:extLst>
          </p:cNvPr>
          <p:cNvSpPr>
            <a:spLocks noChangeArrowheads="1"/>
          </p:cNvSpPr>
          <p:nvPr/>
        </p:nvSpPr>
        <p:spPr bwMode="auto">
          <a:xfrm>
            <a:off x="3124200" y="2746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a:solidFill>
                  <a:schemeClr val="bg1">
                    <a:lumMod val="75000"/>
                    <a:lumOff val="25000"/>
                  </a:schemeClr>
                </a:solidFill>
                <a:latin typeface="Arial" charset="0"/>
                <a:cs typeface="Arial" charset="0"/>
              </a:rPr>
              <a:t>A-a-</a:t>
            </a:r>
            <a:r>
              <a:rPr lang="en-US" sz="4000" i="1" dirty="0" err="1">
                <a:solidFill>
                  <a:schemeClr val="bg1">
                    <a:lumMod val="75000"/>
                    <a:lumOff val="25000"/>
                  </a:schemeClr>
                </a:solidFill>
                <a:latin typeface="Arial" charset="0"/>
                <a:cs typeface="Arial" charset="0"/>
              </a:rPr>
              <a:t>ron</a:t>
            </a:r>
            <a:endParaRPr lang="en-US" sz="4000" i="1" dirty="0">
              <a:solidFill>
                <a:schemeClr val="bg1">
                  <a:lumMod val="75000"/>
                  <a:lumOff val="25000"/>
                </a:schemeClr>
              </a:solidFill>
              <a:latin typeface="Arial" charset="0"/>
              <a:cs typeface="Arial" charset="0"/>
            </a:endParaRPr>
          </a:p>
        </p:txBody>
      </p:sp>
      <p:sp>
        <p:nvSpPr>
          <p:cNvPr id="208900" name="Rectangle 5">
            <a:extLst>
              <a:ext uri="{FF2B5EF4-FFF2-40B4-BE49-F238E27FC236}">
                <a16:creationId xmlns:a16="http://schemas.microsoft.com/office/drawing/2014/main" id="{1C1A54B3-FFA6-474C-BFB0-E6E919DA97DE}"/>
              </a:ext>
            </a:extLst>
          </p:cNvPr>
          <p:cNvSpPr>
            <a:spLocks noChangeArrowheads="1"/>
          </p:cNvSpPr>
          <p:nvPr/>
        </p:nvSpPr>
        <p:spPr bwMode="auto">
          <a:xfrm>
            <a:off x="457200" y="2746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A</a:t>
            </a:r>
            <a:r>
              <a:rPr lang="en-US" altLang="en-US" sz="4000" dirty="0">
                <a:solidFill>
                  <a:srgbClr val="FF0000"/>
                </a:solidFill>
              </a:rPr>
              <a:t>/</a:t>
            </a:r>
            <a:r>
              <a:rPr lang="en-US" altLang="en-US" sz="4000" dirty="0">
                <a:latin typeface="Avva_Shenouda" pitchFamily="34" charset="0"/>
              </a:rPr>
              <a:t>`a</a:t>
            </a:r>
            <a:r>
              <a:rPr lang="en-US" altLang="en-US" sz="4000" dirty="0">
                <a:solidFill>
                  <a:srgbClr val="FF0000"/>
                </a:solidFill>
              </a:rPr>
              <a:t>/</a:t>
            </a:r>
            <a:r>
              <a:rPr lang="en-US" altLang="en-US" sz="4000" dirty="0" err="1">
                <a:latin typeface="Avva_Shenouda" pitchFamily="34" charset="0"/>
              </a:rPr>
              <a:t>ron</a:t>
            </a:r>
            <a:endParaRPr lang="en-US" altLang="en-US" sz="4000" dirty="0">
              <a:latin typeface="Avva_Shenouda" pitchFamily="34" charset="0"/>
            </a:endParaRPr>
          </a:p>
        </p:txBody>
      </p:sp>
      <p:sp>
        <p:nvSpPr>
          <p:cNvPr id="208901" name="Line 6">
            <a:extLst>
              <a:ext uri="{FF2B5EF4-FFF2-40B4-BE49-F238E27FC236}">
                <a16:creationId xmlns:a16="http://schemas.microsoft.com/office/drawing/2014/main" id="{84E18923-DDD5-41BA-B440-E0335FFB0D72}"/>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2" name="Line 7">
            <a:extLst>
              <a:ext uri="{FF2B5EF4-FFF2-40B4-BE49-F238E27FC236}">
                <a16:creationId xmlns:a16="http://schemas.microsoft.com/office/drawing/2014/main" id="{A4609C2E-33FE-425B-B14D-0B089147F701}"/>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3" name="Line 8">
            <a:extLst>
              <a:ext uri="{FF2B5EF4-FFF2-40B4-BE49-F238E27FC236}">
                <a16:creationId xmlns:a16="http://schemas.microsoft.com/office/drawing/2014/main" id="{4F0A4F7D-0402-4813-9184-12E344740D73}"/>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4" name="Line 9">
            <a:extLst>
              <a:ext uri="{FF2B5EF4-FFF2-40B4-BE49-F238E27FC236}">
                <a16:creationId xmlns:a16="http://schemas.microsoft.com/office/drawing/2014/main" id="{B239385C-B327-4C22-9337-FF6E2C9D24EB}"/>
              </a:ext>
            </a:extLst>
          </p:cNvPr>
          <p:cNvSpPr>
            <a:spLocks noChangeShapeType="1"/>
          </p:cNvSpPr>
          <p:nvPr/>
        </p:nvSpPr>
        <p:spPr bwMode="auto">
          <a:xfrm>
            <a:off x="31242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5" name="Line 10">
            <a:extLst>
              <a:ext uri="{FF2B5EF4-FFF2-40B4-BE49-F238E27FC236}">
                <a16:creationId xmlns:a16="http://schemas.microsoft.com/office/drawing/2014/main" id="{6486625A-B8A4-448D-A625-BD44C81CBC52}"/>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06" name="Line 11">
            <a:extLst>
              <a:ext uri="{FF2B5EF4-FFF2-40B4-BE49-F238E27FC236}">
                <a16:creationId xmlns:a16="http://schemas.microsoft.com/office/drawing/2014/main" id="{5825B05A-5E06-4E30-9CA0-00225CEEC165}"/>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8907" name="Picture 13" descr="Related image">
            <a:extLst>
              <a:ext uri="{FF2B5EF4-FFF2-40B4-BE49-F238E27FC236}">
                <a16:creationId xmlns:a16="http://schemas.microsoft.com/office/drawing/2014/main" id="{31C5C68C-9B00-40E7-B848-699AA0713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5263" y="3505200"/>
            <a:ext cx="1133475"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 calcmode="lin" valueType="num">
                                      <p:cBhvr additive="base">
                                        <p:cTn id="7" dur="500"/>
                                        <p:tgtEl>
                                          <p:spTgt spid="86020"/>
                                        </p:tgtEl>
                                        <p:attrNameLst>
                                          <p:attrName>ppt_y</p:attrName>
                                        </p:attrNameLst>
                                      </p:cBhvr>
                                      <p:tavLst>
                                        <p:tav tm="0">
                                          <p:val>
                                            <p:strVal val="#ppt_y+#ppt_h*1.125000"/>
                                          </p:val>
                                        </p:tav>
                                        <p:tav tm="100000">
                                          <p:val>
                                            <p:strVal val="#ppt_y"/>
                                          </p:val>
                                        </p:tav>
                                      </p:tavLst>
                                    </p:anim>
                                    <p:animEffect transition="in" filter="wipe(up)">
                                      <p:cBhvr>
                                        <p:cTn id="8"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3">
            <a:extLst>
              <a:ext uri="{FF2B5EF4-FFF2-40B4-BE49-F238E27FC236}">
                <a16:creationId xmlns:a16="http://schemas.microsoft.com/office/drawing/2014/main" id="{6DAD323A-7BC7-48EB-BB3D-C0DCCB74E113}"/>
              </a:ext>
            </a:extLst>
          </p:cNvPr>
          <p:cNvSpPr>
            <a:spLocks noChangeArrowheads="1"/>
          </p:cNvSpPr>
          <p:nvPr/>
        </p:nvSpPr>
        <p:spPr bwMode="auto">
          <a:xfrm>
            <a:off x="6413500" y="274638"/>
            <a:ext cx="27305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t>Mary</a:t>
            </a:r>
          </a:p>
        </p:txBody>
      </p:sp>
      <p:sp>
        <p:nvSpPr>
          <p:cNvPr id="87044" name="Rectangle 4">
            <a:extLst>
              <a:ext uri="{FF2B5EF4-FFF2-40B4-BE49-F238E27FC236}">
                <a16:creationId xmlns:a16="http://schemas.microsoft.com/office/drawing/2014/main" id="{ED0B5299-2E47-4731-A6BE-177C57B04F96}"/>
              </a:ext>
            </a:extLst>
          </p:cNvPr>
          <p:cNvSpPr>
            <a:spLocks noChangeArrowheads="1"/>
          </p:cNvSpPr>
          <p:nvPr/>
        </p:nvSpPr>
        <p:spPr bwMode="auto">
          <a:xfrm>
            <a:off x="3122613" y="274638"/>
            <a:ext cx="3290887"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a:solidFill>
                  <a:schemeClr val="bg1">
                    <a:lumMod val="75000"/>
                    <a:lumOff val="25000"/>
                  </a:schemeClr>
                </a:solidFill>
                <a:latin typeface="Arial" charset="0"/>
                <a:cs typeface="Arial" charset="0"/>
              </a:rPr>
              <a:t>Mari-a</a:t>
            </a:r>
          </a:p>
        </p:txBody>
      </p:sp>
      <p:sp>
        <p:nvSpPr>
          <p:cNvPr id="209924" name="Rectangle 5">
            <a:extLst>
              <a:ext uri="{FF2B5EF4-FFF2-40B4-BE49-F238E27FC236}">
                <a16:creationId xmlns:a16="http://schemas.microsoft.com/office/drawing/2014/main" id="{D373B757-9189-43DA-AA5A-78F79E0684F9}"/>
              </a:ext>
            </a:extLst>
          </p:cNvPr>
          <p:cNvSpPr>
            <a:spLocks noChangeArrowheads="1"/>
          </p:cNvSpPr>
          <p:nvPr/>
        </p:nvSpPr>
        <p:spPr bwMode="auto">
          <a:xfrm>
            <a:off x="152400" y="274638"/>
            <a:ext cx="2970213"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Mari`</a:t>
            </a:r>
            <a:r>
              <a:rPr lang="en-US" altLang="en-US" sz="4000" dirty="0">
                <a:solidFill>
                  <a:srgbClr val="FF0000"/>
                </a:solidFill>
              </a:rPr>
              <a:t>/</a:t>
            </a:r>
            <a:r>
              <a:rPr lang="en-US" altLang="en-US" sz="4000" dirty="0">
                <a:latin typeface="Avva_Shenouda" pitchFamily="34" charset="0"/>
              </a:rPr>
              <a:t>a</a:t>
            </a:r>
          </a:p>
        </p:txBody>
      </p:sp>
      <p:sp>
        <p:nvSpPr>
          <p:cNvPr id="209925" name="Line 6">
            <a:extLst>
              <a:ext uri="{FF2B5EF4-FFF2-40B4-BE49-F238E27FC236}">
                <a16:creationId xmlns:a16="http://schemas.microsoft.com/office/drawing/2014/main" id="{7FEFC28C-11FC-46CA-8502-8F834AC5495E}"/>
              </a:ext>
            </a:extLst>
          </p:cNvPr>
          <p:cNvSpPr>
            <a:spLocks noChangeShapeType="1"/>
          </p:cNvSpPr>
          <p:nvPr/>
        </p:nvSpPr>
        <p:spPr bwMode="auto">
          <a:xfrm>
            <a:off x="152400" y="274638"/>
            <a:ext cx="8991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926" name="Line 7">
            <a:extLst>
              <a:ext uri="{FF2B5EF4-FFF2-40B4-BE49-F238E27FC236}">
                <a16:creationId xmlns:a16="http://schemas.microsoft.com/office/drawing/2014/main" id="{C1E271AE-79C3-449F-902F-96708B915CDA}"/>
              </a:ext>
            </a:extLst>
          </p:cNvPr>
          <p:cNvSpPr>
            <a:spLocks noChangeShapeType="1"/>
          </p:cNvSpPr>
          <p:nvPr/>
        </p:nvSpPr>
        <p:spPr bwMode="auto">
          <a:xfrm>
            <a:off x="152400" y="3200400"/>
            <a:ext cx="8991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927" name="Line 8">
            <a:extLst>
              <a:ext uri="{FF2B5EF4-FFF2-40B4-BE49-F238E27FC236}">
                <a16:creationId xmlns:a16="http://schemas.microsoft.com/office/drawing/2014/main" id="{A8EB8913-7417-4112-B4DC-4688601EDF73}"/>
              </a:ext>
            </a:extLst>
          </p:cNvPr>
          <p:cNvSpPr>
            <a:spLocks noChangeShapeType="1"/>
          </p:cNvSpPr>
          <p:nvPr/>
        </p:nvSpPr>
        <p:spPr bwMode="auto">
          <a:xfrm>
            <a:off x="1524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928" name="Line 9">
            <a:extLst>
              <a:ext uri="{FF2B5EF4-FFF2-40B4-BE49-F238E27FC236}">
                <a16:creationId xmlns:a16="http://schemas.microsoft.com/office/drawing/2014/main" id="{0BFE9678-7630-4E79-9CF8-E22BA856AEC7}"/>
              </a:ext>
            </a:extLst>
          </p:cNvPr>
          <p:cNvSpPr>
            <a:spLocks noChangeShapeType="1"/>
          </p:cNvSpPr>
          <p:nvPr/>
        </p:nvSpPr>
        <p:spPr bwMode="auto">
          <a:xfrm>
            <a:off x="3122613"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929" name="Line 10">
            <a:extLst>
              <a:ext uri="{FF2B5EF4-FFF2-40B4-BE49-F238E27FC236}">
                <a16:creationId xmlns:a16="http://schemas.microsoft.com/office/drawing/2014/main" id="{04DA0A7E-032E-443E-A6A7-D32163BA7226}"/>
              </a:ext>
            </a:extLst>
          </p:cNvPr>
          <p:cNvSpPr>
            <a:spLocks noChangeShapeType="1"/>
          </p:cNvSpPr>
          <p:nvPr/>
        </p:nvSpPr>
        <p:spPr bwMode="auto">
          <a:xfrm>
            <a:off x="64135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930" name="Line 11">
            <a:extLst>
              <a:ext uri="{FF2B5EF4-FFF2-40B4-BE49-F238E27FC236}">
                <a16:creationId xmlns:a16="http://schemas.microsoft.com/office/drawing/2014/main" id="{29A39E23-06FC-42CB-9EEB-8FD153001BBB}"/>
              </a:ext>
            </a:extLst>
          </p:cNvPr>
          <p:cNvSpPr>
            <a:spLocks noChangeShapeType="1"/>
          </p:cNvSpPr>
          <p:nvPr/>
        </p:nvSpPr>
        <p:spPr bwMode="auto">
          <a:xfrm>
            <a:off x="91440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9931" name="Picture 25" descr="mary_icon">
            <a:extLst>
              <a:ext uri="{FF2B5EF4-FFF2-40B4-BE49-F238E27FC236}">
                <a16:creationId xmlns:a16="http://schemas.microsoft.com/office/drawing/2014/main" id="{60195D22-B1FA-4807-860C-6C0AEA357E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276600"/>
            <a:ext cx="19018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animEffect transition="in" filter="slide(fromBottom)">
                                      <p:cBhvr>
                                        <p:cTn id="7" dur="5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3">
            <a:extLst>
              <a:ext uri="{FF2B5EF4-FFF2-40B4-BE49-F238E27FC236}">
                <a16:creationId xmlns:a16="http://schemas.microsoft.com/office/drawing/2014/main" id="{632A4916-9C98-4E62-8913-52C67B8212A4}"/>
              </a:ext>
            </a:extLst>
          </p:cNvPr>
          <p:cNvSpPr>
            <a:spLocks noChangeArrowheads="1"/>
          </p:cNvSpPr>
          <p:nvPr/>
        </p:nvSpPr>
        <p:spPr bwMode="auto">
          <a:xfrm>
            <a:off x="5610225" y="3508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Of</a:t>
            </a:r>
          </a:p>
        </p:txBody>
      </p:sp>
      <p:sp>
        <p:nvSpPr>
          <p:cNvPr id="88068" name="Rectangle 4">
            <a:extLst>
              <a:ext uri="{FF2B5EF4-FFF2-40B4-BE49-F238E27FC236}">
                <a16:creationId xmlns:a16="http://schemas.microsoft.com/office/drawing/2014/main" id="{4C30F6D3-2226-4A3B-8756-B5876305585A}"/>
              </a:ext>
            </a:extLst>
          </p:cNvPr>
          <p:cNvSpPr>
            <a:spLocks noChangeArrowheads="1"/>
          </p:cNvSpPr>
          <p:nvPr/>
        </p:nvSpPr>
        <p:spPr bwMode="auto">
          <a:xfrm>
            <a:off x="3124200" y="350838"/>
            <a:ext cx="24860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a:solidFill>
                  <a:schemeClr val="bg1">
                    <a:lumMod val="75000"/>
                    <a:lumOff val="25000"/>
                  </a:schemeClr>
                </a:solidFill>
                <a:latin typeface="Arial" charset="0"/>
                <a:cs typeface="Arial" charset="0"/>
              </a:rPr>
              <a:t>E-</a:t>
            </a:r>
            <a:r>
              <a:rPr lang="en-US" sz="4000" i="1" dirty="0" err="1">
                <a:solidFill>
                  <a:schemeClr val="bg1">
                    <a:lumMod val="75000"/>
                    <a:lumOff val="25000"/>
                  </a:schemeClr>
                </a:solidFill>
                <a:latin typeface="Arial" charset="0"/>
                <a:cs typeface="Arial" charset="0"/>
              </a:rPr>
              <a:t>vol</a:t>
            </a:r>
            <a:endParaRPr lang="en-US" sz="4000" i="1" dirty="0">
              <a:solidFill>
                <a:schemeClr val="bg1">
                  <a:lumMod val="75000"/>
                  <a:lumOff val="25000"/>
                </a:schemeClr>
              </a:solidFill>
              <a:latin typeface="Arial" charset="0"/>
              <a:cs typeface="Arial" charset="0"/>
            </a:endParaRPr>
          </a:p>
        </p:txBody>
      </p:sp>
      <p:sp>
        <p:nvSpPr>
          <p:cNvPr id="210948" name="Rectangle 5">
            <a:extLst>
              <a:ext uri="{FF2B5EF4-FFF2-40B4-BE49-F238E27FC236}">
                <a16:creationId xmlns:a16="http://schemas.microsoft.com/office/drawing/2014/main" id="{28742ED7-517D-47CE-B413-A4AEBA3DFE5B}"/>
              </a:ext>
            </a:extLst>
          </p:cNvPr>
          <p:cNvSpPr>
            <a:spLocks noChangeArrowheads="1"/>
          </p:cNvSpPr>
          <p:nvPr/>
        </p:nvSpPr>
        <p:spPr bwMode="auto">
          <a:xfrm>
            <a:off x="457200" y="3508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`E</a:t>
            </a:r>
            <a:r>
              <a:rPr lang="en-US" altLang="en-US" sz="4000" dirty="0">
                <a:solidFill>
                  <a:srgbClr val="FF0000"/>
                </a:solidFill>
              </a:rPr>
              <a:t>/</a:t>
            </a:r>
            <a:r>
              <a:rPr lang="en-US" altLang="en-US" sz="4000" dirty="0" err="1">
                <a:latin typeface="Avva_Shenouda" pitchFamily="34" charset="0"/>
              </a:rPr>
              <a:t>bol</a:t>
            </a:r>
            <a:endParaRPr lang="en-US" altLang="en-US" sz="4000" dirty="0">
              <a:latin typeface="Avva_Shenouda" pitchFamily="34" charset="0"/>
            </a:endParaRPr>
          </a:p>
        </p:txBody>
      </p:sp>
      <p:sp>
        <p:nvSpPr>
          <p:cNvPr id="210949" name="Line 6">
            <a:extLst>
              <a:ext uri="{FF2B5EF4-FFF2-40B4-BE49-F238E27FC236}">
                <a16:creationId xmlns:a16="http://schemas.microsoft.com/office/drawing/2014/main" id="{4938E728-DBBF-4085-BB7A-FD0EA307E1E4}"/>
              </a:ext>
            </a:extLst>
          </p:cNvPr>
          <p:cNvSpPr>
            <a:spLocks noChangeShapeType="1"/>
          </p:cNvSpPr>
          <p:nvPr/>
        </p:nvSpPr>
        <p:spPr bwMode="auto">
          <a:xfrm>
            <a:off x="457200" y="3508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950" name="Line 7">
            <a:extLst>
              <a:ext uri="{FF2B5EF4-FFF2-40B4-BE49-F238E27FC236}">
                <a16:creationId xmlns:a16="http://schemas.microsoft.com/office/drawing/2014/main" id="{9C7661B6-A087-4C73-9097-15CF6AF74DE5}"/>
              </a:ext>
            </a:extLst>
          </p:cNvPr>
          <p:cNvSpPr>
            <a:spLocks noChangeShapeType="1"/>
          </p:cNvSpPr>
          <p:nvPr/>
        </p:nvSpPr>
        <p:spPr bwMode="auto">
          <a:xfrm>
            <a:off x="457200" y="32766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951" name="Line 8">
            <a:extLst>
              <a:ext uri="{FF2B5EF4-FFF2-40B4-BE49-F238E27FC236}">
                <a16:creationId xmlns:a16="http://schemas.microsoft.com/office/drawing/2014/main" id="{376257A6-09CA-4C8F-A7FA-B1E477C6D466}"/>
              </a:ext>
            </a:extLst>
          </p:cNvPr>
          <p:cNvSpPr>
            <a:spLocks noChangeShapeType="1"/>
          </p:cNvSpPr>
          <p:nvPr/>
        </p:nvSpPr>
        <p:spPr bwMode="auto">
          <a:xfrm>
            <a:off x="4572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952" name="Line 9">
            <a:extLst>
              <a:ext uri="{FF2B5EF4-FFF2-40B4-BE49-F238E27FC236}">
                <a16:creationId xmlns:a16="http://schemas.microsoft.com/office/drawing/2014/main" id="{4B501C7D-F1A4-401B-8244-CF1B5F9496A7}"/>
              </a:ext>
            </a:extLst>
          </p:cNvPr>
          <p:cNvSpPr>
            <a:spLocks noChangeShapeType="1"/>
          </p:cNvSpPr>
          <p:nvPr/>
        </p:nvSpPr>
        <p:spPr bwMode="auto">
          <a:xfrm>
            <a:off x="3124200"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953" name="Line 10">
            <a:extLst>
              <a:ext uri="{FF2B5EF4-FFF2-40B4-BE49-F238E27FC236}">
                <a16:creationId xmlns:a16="http://schemas.microsoft.com/office/drawing/2014/main" id="{EDB986BA-9F85-4B27-8792-485116F6402B}"/>
              </a:ext>
            </a:extLst>
          </p:cNvPr>
          <p:cNvSpPr>
            <a:spLocks noChangeShapeType="1"/>
          </p:cNvSpPr>
          <p:nvPr/>
        </p:nvSpPr>
        <p:spPr bwMode="auto">
          <a:xfrm>
            <a:off x="5610225" y="3508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954" name="Line 11">
            <a:extLst>
              <a:ext uri="{FF2B5EF4-FFF2-40B4-BE49-F238E27FC236}">
                <a16:creationId xmlns:a16="http://schemas.microsoft.com/office/drawing/2014/main" id="{65C8D797-4CD8-4E3D-B43F-E8026360EF88}"/>
              </a:ext>
            </a:extLst>
          </p:cNvPr>
          <p:cNvSpPr>
            <a:spLocks noChangeShapeType="1"/>
          </p:cNvSpPr>
          <p:nvPr/>
        </p:nvSpPr>
        <p:spPr bwMode="auto">
          <a:xfrm>
            <a:off x="8686800" y="3508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0956" name="Picture 12" descr="Image result for blessings of the lord">
            <a:extLst>
              <a:ext uri="{FF2B5EF4-FFF2-40B4-BE49-F238E27FC236}">
                <a16:creationId xmlns:a16="http://schemas.microsoft.com/office/drawing/2014/main" id="{E659306E-A3EE-4FAA-8E63-3C017A86C6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778" b="23333"/>
          <a:stretch/>
        </p:blipFill>
        <p:spPr bwMode="auto">
          <a:xfrm>
            <a:off x="2271315" y="3429000"/>
            <a:ext cx="4191793" cy="3072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additive="base">
                                        <p:cTn id="7" dur="500"/>
                                        <p:tgtEl>
                                          <p:spTgt spid="88068"/>
                                        </p:tgtEl>
                                        <p:attrNameLst>
                                          <p:attrName>ppt_y</p:attrName>
                                        </p:attrNameLst>
                                      </p:cBhvr>
                                      <p:tavLst>
                                        <p:tav tm="0">
                                          <p:val>
                                            <p:strVal val="#ppt_y+#ppt_h*1.125000"/>
                                          </p:val>
                                        </p:tav>
                                        <p:tav tm="100000">
                                          <p:val>
                                            <p:strVal val="#ppt_y"/>
                                          </p:val>
                                        </p:tav>
                                      </p:tavLst>
                                    </p:anim>
                                    <p:animEffect transition="in" filter="wipe(up)">
                                      <p:cBhvr>
                                        <p:cTn id="8"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1" descr="http://thecommonloon.files.wordpress.com/2011/11/church.gif">
            <a:extLst>
              <a:ext uri="{FF2B5EF4-FFF2-40B4-BE49-F238E27FC236}">
                <a16:creationId xmlns:a16="http://schemas.microsoft.com/office/drawing/2014/main" id="{174B3A2C-AF29-4964-A62D-0D2EC0722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648" y="4591328"/>
            <a:ext cx="1425103" cy="2312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22">
            <a:extLst>
              <a:ext uri="{FF2B5EF4-FFF2-40B4-BE49-F238E27FC236}">
                <a16:creationId xmlns:a16="http://schemas.microsoft.com/office/drawing/2014/main" id="{76C7A2CF-2E1A-4407-99EF-C7A01026B693}"/>
              </a:ext>
            </a:extLst>
          </p:cNvPr>
          <p:cNvGraphicFramePr>
            <a:graphicFrameLocks/>
          </p:cNvGraphicFramePr>
          <p:nvPr>
            <p:extLst>
              <p:ext uri="{D42A27DB-BD31-4B8C-83A1-F6EECF244321}">
                <p14:modId xmlns:p14="http://schemas.microsoft.com/office/powerpoint/2010/main" val="3102845754"/>
              </p:ext>
            </p:extLst>
          </p:nvPr>
        </p:nvGraphicFramePr>
        <p:xfrm>
          <a:off x="304800" y="16002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53924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r>
                        <a:rPr lang="en-US" sz="4400" i="1">
                          <a:solidFill>
                            <a:schemeClr val="tx1"/>
                          </a:solidFill>
                          <a:effectLst/>
                          <a:latin typeface="Times New Roman"/>
                        </a:rPr>
                        <a:t>Mey</a:t>
                      </a:r>
                      <a:r>
                        <a:rPr lang="en-US" sz="4400">
                          <a:solidFill>
                            <a:schemeClr val="tx1"/>
                          </a:solidFill>
                          <a:effectLst/>
                          <a:latin typeface="Times New Roman"/>
                        </a:rPr>
                        <a:t> </a:t>
                      </a:r>
                    </a:p>
                  </a:txBody>
                  <a:tcPr marL="9525" marR="9525" marT="9513" marB="9513"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a:solidFill>
                            <a:schemeClr val="tx1"/>
                          </a:solidFill>
                          <a:effectLst/>
                          <a:latin typeface="Avva_Shenouda"/>
                          <a:ea typeface="Times New Roman"/>
                        </a:rPr>
                        <a:t>M m</a:t>
                      </a:r>
                      <a:endParaRPr lang="en-US" sz="4400">
                        <a:solidFill>
                          <a:schemeClr val="tx1"/>
                        </a:solidFill>
                        <a:effectLst/>
                        <a:latin typeface="Times New Roman"/>
                        <a:ea typeface="Times New Roman"/>
                      </a:endParaRP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M </a:t>
                      </a:r>
                      <a:br>
                        <a:rPr lang="en-US" sz="4400" i="1" dirty="0">
                          <a:solidFill>
                            <a:schemeClr val="tx1"/>
                          </a:solidFill>
                          <a:effectLst/>
                          <a:latin typeface="Times New Roman"/>
                        </a:rPr>
                      </a:br>
                      <a:r>
                        <a:rPr lang="en-US" sz="4400" i="1" dirty="0">
                          <a:solidFill>
                            <a:schemeClr val="tx1"/>
                          </a:solidFill>
                          <a:effectLst/>
                          <a:latin typeface="Times New Roman"/>
                        </a:rPr>
                        <a:t>(as in </a:t>
                      </a:r>
                      <a:r>
                        <a:rPr lang="en-US" sz="4400" b="1" i="1" u="sng" dirty="0">
                          <a:solidFill>
                            <a:srgbClr val="FFFF00"/>
                          </a:solidFill>
                          <a:effectLst/>
                          <a:latin typeface="Times New Roman"/>
                        </a:rPr>
                        <a:t>M</a:t>
                      </a:r>
                      <a:r>
                        <a:rPr lang="en-US" sz="4400" i="1" dirty="0">
                          <a:solidFill>
                            <a:schemeClr val="tx1"/>
                          </a:solidFill>
                          <a:effectLst/>
                          <a:latin typeface="Times New Roman"/>
                        </a:rPr>
                        <a:t>OON)</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a:solidFill>
                            <a:srgbClr val="FF0000"/>
                          </a:solidFill>
                          <a:effectLst/>
                          <a:latin typeface="Avva_Shenouda"/>
                        </a:rPr>
                        <a:t>m</a:t>
                      </a:r>
                      <a:r>
                        <a:rPr lang="en-US" sz="4400" i="0" dirty="0">
                          <a:solidFill>
                            <a:schemeClr val="tx1"/>
                          </a:solidFill>
                          <a:effectLst/>
                          <a:latin typeface="Avva_Shenouda"/>
                        </a:rPr>
                        <a:t>a </a:t>
                      </a:r>
                      <a:br>
                        <a:rPr lang="en-US" sz="4400" i="0" dirty="0">
                          <a:solidFill>
                            <a:schemeClr val="tx1"/>
                          </a:solidFill>
                          <a:effectLst/>
                          <a:latin typeface="Avva_Shenouda"/>
                        </a:rPr>
                      </a:br>
                      <a:r>
                        <a:rPr lang="en-US" sz="4400" i="0" dirty="0">
                          <a:solidFill>
                            <a:schemeClr val="tx1"/>
                          </a:solidFill>
                          <a:effectLst/>
                          <a:latin typeface="Times New Roman"/>
                        </a:rPr>
                        <a:t>(ma= place)</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0503" name="Rectangle 24">
            <a:extLst>
              <a:ext uri="{FF2B5EF4-FFF2-40B4-BE49-F238E27FC236}">
                <a16:creationId xmlns:a16="http://schemas.microsoft.com/office/drawing/2014/main" id="{060A36C2-4C30-4C62-AB54-F1ABD2C1AAE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0504" name="Rectangle 2">
            <a:extLst>
              <a:ext uri="{FF2B5EF4-FFF2-40B4-BE49-F238E27FC236}">
                <a16:creationId xmlns:a16="http://schemas.microsoft.com/office/drawing/2014/main" id="{67C5A17A-0D51-4587-8447-EF2ABC1BA2D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20505" name="Object 2">
            <a:extLst>
              <a:ext uri="{FF2B5EF4-FFF2-40B4-BE49-F238E27FC236}">
                <a16:creationId xmlns:a16="http://schemas.microsoft.com/office/drawing/2014/main" id="{6372ED18-BFEF-4659-B712-DAC13D60C015}"/>
              </a:ext>
            </a:extLst>
          </p:cNvPr>
          <p:cNvGraphicFramePr>
            <a:graphicFrameLocks noChangeAspect="1"/>
          </p:cNvGraphicFramePr>
          <p:nvPr/>
        </p:nvGraphicFramePr>
        <p:xfrm>
          <a:off x="7467600" y="3200400"/>
          <a:ext cx="1401763" cy="1066800"/>
        </p:xfrm>
        <a:graphic>
          <a:graphicData uri="http://schemas.openxmlformats.org/presentationml/2006/ole">
            <mc:AlternateContent xmlns:mc="http://schemas.openxmlformats.org/markup-compatibility/2006">
              <mc:Choice xmlns:v="urn:schemas-microsoft-com:vml" Requires="v">
                <p:oleObj spid="_x0000_s20726" name="Bitmap Image" r:id="rId4" imgW="1476190" imgH="1133633" progId="Paint.Picture">
                  <p:embed/>
                </p:oleObj>
              </mc:Choice>
              <mc:Fallback>
                <p:oleObj name="Bitmap Image" r:id="rId4" imgW="1476190" imgH="1133633"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3200400"/>
                        <a:ext cx="14017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3">
            <a:extLst>
              <a:ext uri="{FF2B5EF4-FFF2-40B4-BE49-F238E27FC236}">
                <a16:creationId xmlns:a16="http://schemas.microsoft.com/office/drawing/2014/main" id="{E301D092-EE81-4782-89E2-FBFCA2417130}"/>
              </a:ext>
            </a:extLst>
          </p:cNvPr>
          <p:cNvSpPr>
            <a:spLocks noChangeArrowheads="1"/>
          </p:cNvSpPr>
          <p:nvPr/>
        </p:nvSpPr>
        <p:spPr bwMode="auto">
          <a:xfrm>
            <a:off x="6019800" y="4270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Your garden</a:t>
            </a:r>
          </a:p>
        </p:txBody>
      </p:sp>
      <p:sp>
        <p:nvSpPr>
          <p:cNvPr id="89092" name="Rectangle 4">
            <a:extLst>
              <a:ext uri="{FF2B5EF4-FFF2-40B4-BE49-F238E27FC236}">
                <a16:creationId xmlns:a16="http://schemas.microsoft.com/office/drawing/2014/main" id="{6C9054F4-5DFE-493C-B9FD-D4D365676004}"/>
              </a:ext>
            </a:extLst>
          </p:cNvPr>
          <p:cNvSpPr>
            <a:spLocks noChangeArrowheads="1"/>
          </p:cNvSpPr>
          <p:nvPr/>
        </p:nvSpPr>
        <p:spPr bwMode="auto">
          <a:xfrm>
            <a:off x="2743200" y="427038"/>
            <a:ext cx="32766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err="1">
                <a:solidFill>
                  <a:schemeClr val="bg1">
                    <a:lumMod val="75000"/>
                    <a:lumOff val="25000"/>
                  </a:schemeClr>
                </a:solidFill>
                <a:latin typeface="Arial" charset="0"/>
                <a:cs typeface="Arial" charset="0"/>
              </a:rPr>
              <a:t>Pek-ee-pos</a:t>
            </a:r>
            <a:endParaRPr lang="en-US" sz="4000" i="1" dirty="0">
              <a:solidFill>
                <a:schemeClr val="bg1">
                  <a:lumMod val="75000"/>
                  <a:lumOff val="25000"/>
                </a:schemeClr>
              </a:solidFill>
              <a:latin typeface="Arial" charset="0"/>
              <a:cs typeface="Arial" charset="0"/>
            </a:endParaRPr>
          </a:p>
        </p:txBody>
      </p:sp>
      <p:sp>
        <p:nvSpPr>
          <p:cNvPr id="211972" name="Rectangle 5">
            <a:extLst>
              <a:ext uri="{FF2B5EF4-FFF2-40B4-BE49-F238E27FC236}">
                <a16:creationId xmlns:a16="http://schemas.microsoft.com/office/drawing/2014/main" id="{4451690A-40A0-4327-87E0-60C99457E3B7}"/>
              </a:ext>
            </a:extLst>
          </p:cNvPr>
          <p:cNvSpPr>
            <a:spLocks noChangeArrowheads="1"/>
          </p:cNvSpPr>
          <p:nvPr/>
        </p:nvSpPr>
        <p:spPr bwMode="auto">
          <a:xfrm>
            <a:off x="304805" y="427038"/>
            <a:ext cx="243839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err="1">
                <a:latin typeface="Avva_Shenouda" pitchFamily="34" charset="0"/>
              </a:rPr>
              <a:t>Pek</a:t>
            </a:r>
            <a:r>
              <a:rPr lang="en-US" altLang="en-US" sz="4000" dirty="0">
                <a:latin typeface="Avva_Shenouda" pitchFamily="34" charset="0"/>
              </a:rPr>
              <a:t>`</a:t>
            </a:r>
            <a:r>
              <a:rPr lang="en-US" altLang="en-US" sz="4000" dirty="0">
                <a:solidFill>
                  <a:srgbClr val="FF0000"/>
                </a:solidFill>
              </a:rPr>
              <a:t>/</a:t>
            </a:r>
            <a:r>
              <a:rPr lang="en-US" altLang="en-US" sz="4000" dirty="0">
                <a:latin typeface="Avva_Shenouda" pitchFamily="34" charset="0"/>
              </a:rPr>
              <a:t>3</a:t>
            </a:r>
            <a:r>
              <a:rPr lang="en-US" altLang="en-US" sz="4000" dirty="0">
                <a:solidFill>
                  <a:srgbClr val="FF0000"/>
                </a:solidFill>
              </a:rPr>
              <a:t>/</a:t>
            </a:r>
            <a:r>
              <a:rPr lang="en-US" altLang="en-US" sz="4000" dirty="0" err="1">
                <a:latin typeface="Avva_Shenouda" pitchFamily="34" charset="0"/>
              </a:rPr>
              <a:t>poc</a:t>
            </a:r>
            <a:endParaRPr lang="en-US" altLang="en-US" sz="4000" dirty="0">
              <a:latin typeface="Avva_Shenouda" pitchFamily="34" charset="0"/>
            </a:endParaRPr>
          </a:p>
        </p:txBody>
      </p:sp>
      <p:sp>
        <p:nvSpPr>
          <p:cNvPr id="211973" name="Line 6">
            <a:extLst>
              <a:ext uri="{FF2B5EF4-FFF2-40B4-BE49-F238E27FC236}">
                <a16:creationId xmlns:a16="http://schemas.microsoft.com/office/drawing/2014/main" id="{6C695468-149B-48E9-8E0B-985DA083CBB2}"/>
              </a:ext>
            </a:extLst>
          </p:cNvPr>
          <p:cNvSpPr>
            <a:spLocks noChangeShapeType="1"/>
          </p:cNvSpPr>
          <p:nvPr/>
        </p:nvSpPr>
        <p:spPr bwMode="auto">
          <a:xfrm>
            <a:off x="457200" y="4270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74" name="Line 7">
            <a:extLst>
              <a:ext uri="{FF2B5EF4-FFF2-40B4-BE49-F238E27FC236}">
                <a16:creationId xmlns:a16="http://schemas.microsoft.com/office/drawing/2014/main" id="{F997615A-0693-4918-92AC-4BBDE6849BEC}"/>
              </a:ext>
            </a:extLst>
          </p:cNvPr>
          <p:cNvSpPr>
            <a:spLocks noChangeShapeType="1"/>
          </p:cNvSpPr>
          <p:nvPr/>
        </p:nvSpPr>
        <p:spPr bwMode="auto">
          <a:xfrm>
            <a:off x="457200" y="33528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75" name="Line 8">
            <a:extLst>
              <a:ext uri="{FF2B5EF4-FFF2-40B4-BE49-F238E27FC236}">
                <a16:creationId xmlns:a16="http://schemas.microsoft.com/office/drawing/2014/main" id="{FCD075AA-428D-4FCE-B874-3D0B8335E4EC}"/>
              </a:ext>
            </a:extLst>
          </p:cNvPr>
          <p:cNvSpPr>
            <a:spLocks noChangeShapeType="1"/>
          </p:cNvSpPr>
          <p:nvPr/>
        </p:nvSpPr>
        <p:spPr bwMode="auto">
          <a:xfrm>
            <a:off x="4572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76" name="Line 9">
            <a:extLst>
              <a:ext uri="{FF2B5EF4-FFF2-40B4-BE49-F238E27FC236}">
                <a16:creationId xmlns:a16="http://schemas.microsoft.com/office/drawing/2014/main" id="{BE35B7EF-7D00-4B7E-A96A-1548C3A3CDF2}"/>
              </a:ext>
            </a:extLst>
          </p:cNvPr>
          <p:cNvSpPr>
            <a:spLocks noChangeShapeType="1"/>
          </p:cNvSpPr>
          <p:nvPr/>
        </p:nvSpPr>
        <p:spPr bwMode="auto">
          <a:xfrm>
            <a:off x="27432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77" name="Line 10">
            <a:extLst>
              <a:ext uri="{FF2B5EF4-FFF2-40B4-BE49-F238E27FC236}">
                <a16:creationId xmlns:a16="http://schemas.microsoft.com/office/drawing/2014/main" id="{93530DAA-2DB4-498C-931F-69AAA583CAB2}"/>
              </a:ext>
            </a:extLst>
          </p:cNvPr>
          <p:cNvSpPr>
            <a:spLocks noChangeShapeType="1"/>
          </p:cNvSpPr>
          <p:nvPr/>
        </p:nvSpPr>
        <p:spPr bwMode="auto">
          <a:xfrm>
            <a:off x="6019800" y="4270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78" name="Line 11">
            <a:extLst>
              <a:ext uri="{FF2B5EF4-FFF2-40B4-BE49-F238E27FC236}">
                <a16:creationId xmlns:a16="http://schemas.microsoft.com/office/drawing/2014/main" id="{3DAC265B-A41B-4422-8808-05286FD460AE}"/>
              </a:ext>
            </a:extLst>
          </p:cNvPr>
          <p:cNvSpPr>
            <a:spLocks noChangeShapeType="1"/>
          </p:cNvSpPr>
          <p:nvPr/>
        </p:nvSpPr>
        <p:spPr bwMode="auto">
          <a:xfrm>
            <a:off x="8686800" y="4270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1979" name="Picture 18" descr="http://images.google.com/images?q=tbn:qL2PFZdqmGgJ:http://markmccracken.com/other/2003%252007%252030%2520Rose%2520of%2520Sharon.JPG">
            <a:extLst>
              <a:ext uri="{FF2B5EF4-FFF2-40B4-BE49-F238E27FC236}">
                <a16:creationId xmlns:a16="http://schemas.microsoft.com/office/drawing/2014/main" id="{3F537CAA-02F9-4F43-AF75-AFDD11E972E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429000" y="3733800"/>
            <a:ext cx="18288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Effect transition="in" filter="slide(fromBottom)">
                                      <p:cBhvr>
                                        <p:cTn id="7"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30">
            <a:extLst>
              <a:ext uri="{FF2B5EF4-FFF2-40B4-BE49-F238E27FC236}">
                <a16:creationId xmlns:a16="http://schemas.microsoft.com/office/drawing/2014/main" id="{31CB90A6-266D-4B7C-A53F-A368E89C9F3E}"/>
              </a:ext>
            </a:extLst>
          </p:cNvPr>
          <p:cNvSpPr>
            <a:spLocks noChangeArrowheads="1"/>
          </p:cNvSpPr>
          <p:nvPr/>
        </p:nvSpPr>
        <p:spPr bwMode="auto">
          <a:xfrm>
            <a:off x="0" y="9992"/>
            <a:ext cx="8947150" cy="686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400" b="1" dirty="0">
                <a:solidFill>
                  <a:srgbClr val="FF0000"/>
                </a:solidFill>
              </a:rPr>
              <a:t>II. When </a:t>
            </a:r>
            <a:r>
              <a:rPr lang="en-US" altLang="en-US" sz="4400" b="1" i="1" dirty="0" err="1">
                <a:solidFill>
                  <a:srgbClr val="FF0000"/>
                </a:solidFill>
              </a:rPr>
              <a:t>Jinkim</a:t>
            </a:r>
            <a:r>
              <a:rPr lang="en-US" altLang="en-US" sz="4400" b="1" dirty="0">
                <a:solidFill>
                  <a:srgbClr val="FF0000"/>
                </a:solidFill>
              </a:rPr>
              <a:t> comes over a consonant letter, an </a:t>
            </a:r>
            <a:r>
              <a:rPr lang="en-US" altLang="en-US" sz="4400" b="1" u="sng" dirty="0">
                <a:solidFill>
                  <a:srgbClr val="FF0000"/>
                </a:solidFill>
              </a:rPr>
              <a:t>e</a:t>
            </a:r>
            <a:r>
              <a:rPr lang="en-US" altLang="en-US" sz="4400" b="1" dirty="0">
                <a:solidFill>
                  <a:srgbClr val="FF0000"/>
                </a:solidFill>
              </a:rPr>
              <a:t> sound proceeds the  letter.</a:t>
            </a:r>
            <a:r>
              <a:rPr lang="en-US" altLang="en-US" sz="4400" dirty="0">
                <a:solidFill>
                  <a:srgbClr val="FF0000"/>
                </a:solidFill>
              </a:rPr>
              <a:t> </a:t>
            </a:r>
          </a:p>
          <a:p>
            <a:pPr eaLnBrk="1" hangingPunct="1">
              <a:spcBef>
                <a:spcPct val="0"/>
              </a:spcBef>
              <a:buFontTx/>
              <a:buNone/>
            </a:pPr>
            <a:endParaRPr lang="en-US" altLang="en-US" sz="4400" dirty="0">
              <a:solidFill>
                <a:srgbClr val="FF0000"/>
              </a:solidFill>
            </a:endParaRPr>
          </a:p>
          <a:p>
            <a:pPr eaLnBrk="1" hangingPunct="1">
              <a:spcBef>
                <a:spcPct val="0"/>
              </a:spcBef>
              <a:buFontTx/>
              <a:buNone/>
            </a:pPr>
            <a:r>
              <a:rPr lang="pt-BR" altLang="en-US" sz="4400" b="1" u="sng" dirty="0">
                <a:solidFill>
                  <a:srgbClr val="FF0000"/>
                </a:solidFill>
              </a:rPr>
              <a:t>For Example:</a:t>
            </a:r>
            <a:r>
              <a:rPr lang="pt-BR" altLang="en-US" sz="4400" dirty="0">
                <a:solidFill>
                  <a:srgbClr val="FF0000"/>
                </a:solidFill>
              </a:rPr>
              <a:t> </a:t>
            </a:r>
            <a:br>
              <a:rPr lang="pt-BR" altLang="en-US" sz="4400" dirty="0">
                <a:solidFill>
                  <a:srgbClr val="FF0000"/>
                </a:solidFill>
              </a:rPr>
            </a:br>
            <a:endParaRPr lang="pt-BR" altLang="en-US" sz="4400" dirty="0">
              <a:solidFill>
                <a:srgbClr val="FF0000"/>
              </a:solidFill>
            </a:endParaRPr>
          </a:p>
          <a:p>
            <a:pPr eaLnBrk="1" hangingPunct="1">
              <a:spcBef>
                <a:spcPct val="0"/>
              </a:spcBef>
              <a:buFontTx/>
              <a:buNone/>
            </a:pPr>
            <a:endParaRPr lang="pt-BR" altLang="en-US" sz="4400" dirty="0">
              <a:solidFill>
                <a:srgbClr val="FF0000"/>
              </a:solidFill>
            </a:endParaRPr>
          </a:p>
          <a:p>
            <a:pPr eaLnBrk="1" hangingPunct="1">
              <a:spcBef>
                <a:spcPct val="0"/>
              </a:spcBef>
              <a:buFontTx/>
              <a:buNone/>
            </a:pPr>
            <a:endParaRPr lang="pt-BR" altLang="en-US" sz="4400" dirty="0">
              <a:solidFill>
                <a:srgbClr val="FF0000"/>
              </a:solidFill>
            </a:endParaRPr>
          </a:p>
          <a:p>
            <a:pPr eaLnBrk="1" hangingPunct="1">
              <a:spcBef>
                <a:spcPct val="0"/>
              </a:spcBef>
              <a:buFontTx/>
              <a:buNone/>
            </a:pPr>
            <a:br>
              <a:rPr lang="pt-BR" altLang="en-US" sz="4400" dirty="0">
                <a:solidFill>
                  <a:srgbClr val="FF0000"/>
                </a:solidFill>
              </a:rPr>
            </a:br>
            <a:endParaRPr lang="pt-BR" altLang="en-US" sz="4400" dirty="0">
              <a:solidFill>
                <a:srgbClr val="FF0000"/>
              </a:solidFill>
            </a:endParaRPr>
          </a:p>
        </p:txBody>
      </p:sp>
      <p:graphicFrame>
        <p:nvGraphicFramePr>
          <p:cNvPr id="2" name="Table 1">
            <a:extLst>
              <a:ext uri="{FF2B5EF4-FFF2-40B4-BE49-F238E27FC236}">
                <a16:creationId xmlns:a16="http://schemas.microsoft.com/office/drawing/2014/main" id="{343CC0A4-92A9-424A-870C-8CB7D712F517}"/>
              </a:ext>
            </a:extLst>
          </p:cNvPr>
          <p:cNvGraphicFramePr>
            <a:graphicFrameLocks noGrp="1"/>
          </p:cNvGraphicFramePr>
          <p:nvPr>
            <p:extLst>
              <p:ext uri="{D42A27DB-BD31-4B8C-83A1-F6EECF244321}">
                <p14:modId xmlns:p14="http://schemas.microsoft.com/office/powerpoint/2010/main" val="4034314450"/>
              </p:ext>
            </p:extLst>
          </p:nvPr>
        </p:nvGraphicFramePr>
        <p:xfrm>
          <a:off x="1066800" y="3505200"/>
          <a:ext cx="6096000" cy="3200400"/>
        </p:xfrm>
        <a:graphic>
          <a:graphicData uri="http://schemas.openxmlformats.org/drawingml/2006/table">
            <a:tbl>
              <a:tblPr bandRow="1">
                <a:tableStyleId>{5C22544A-7EE6-4342-B048-85BDC9FD1C3A}</a:tableStyleId>
              </a:tblPr>
              <a:tblGrid>
                <a:gridCol w="3048000">
                  <a:extLst>
                    <a:ext uri="{9D8B030D-6E8A-4147-A177-3AD203B41FA5}">
                      <a16:colId xmlns:a16="http://schemas.microsoft.com/office/drawing/2014/main" val="2473326522"/>
                    </a:ext>
                  </a:extLst>
                </a:gridCol>
                <a:gridCol w="3048000">
                  <a:extLst>
                    <a:ext uri="{9D8B030D-6E8A-4147-A177-3AD203B41FA5}">
                      <a16:colId xmlns:a16="http://schemas.microsoft.com/office/drawing/2014/main" val="254076908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`t</a:t>
                      </a:r>
                      <a:r>
                        <a:rPr lang="pt-BR" altLang="en-US" sz="3600" dirty="0">
                          <a:solidFill>
                            <a:srgbClr val="FF0000"/>
                          </a:solidFill>
                        </a:rPr>
                        <a:t> = et</a:t>
                      </a:r>
                      <a:endParaRPr lang="en-US"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`b</a:t>
                      </a:r>
                      <a:r>
                        <a:rPr lang="pt-BR" altLang="en-US" sz="3600" dirty="0">
                          <a:solidFill>
                            <a:srgbClr val="FF0000"/>
                          </a:solidFill>
                        </a:rPr>
                        <a:t> = ev</a:t>
                      </a:r>
                      <a:endParaRPr lang="en-US" sz="3600" dirty="0"/>
                    </a:p>
                  </a:txBody>
                  <a:tcPr/>
                </a:tc>
                <a:extLst>
                  <a:ext uri="{0D108BD9-81ED-4DB2-BD59-A6C34878D82A}">
                    <a16:rowId xmlns:a16="http://schemas.microsoft.com/office/drawing/2014/main" val="3331783085"/>
                  </a:ext>
                </a:extLst>
              </a:tr>
              <a:tr h="370840">
                <a:tc>
                  <a:txBody>
                    <a:bodyPr/>
                    <a:lstStyle/>
                    <a:p>
                      <a:r>
                        <a:rPr lang="pt-BR" altLang="en-US" sz="3600" dirty="0">
                          <a:solidFill>
                            <a:srgbClr val="FF0000"/>
                          </a:solidFill>
                          <a:latin typeface="Avva_Shenouda" pitchFamily="34" charset="0"/>
                        </a:rPr>
                        <a:t>`k</a:t>
                      </a:r>
                      <a:r>
                        <a:rPr lang="pt-BR" altLang="en-US" sz="3600" dirty="0">
                          <a:solidFill>
                            <a:srgbClr val="FF0000"/>
                          </a:solidFill>
                        </a:rPr>
                        <a:t> = ek</a:t>
                      </a:r>
                      <a:endParaRPr lang="en-US"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`z</a:t>
                      </a:r>
                      <a:r>
                        <a:rPr lang="pt-BR" altLang="en-US" sz="3600" dirty="0">
                          <a:solidFill>
                            <a:srgbClr val="FF0000"/>
                          </a:solidFill>
                        </a:rPr>
                        <a:t> = ez</a:t>
                      </a:r>
                    </a:p>
                  </a:txBody>
                  <a:tcPr/>
                </a:tc>
                <a:extLst>
                  <a:ext uri="{0D108BD9-81ED-4DB2-BD59-A6C34878D82A}">
                    <a16:rowId xmlns:a16="http://schemas.microsoft.com/office/drawing/2014/main" val="2337223792"/>
                  </a:ext>
                </a:extLst>
              </a:tr>
              <a:tr h="370840">
                <a:tc>
                  <a:txBody>
                    <a:bodyPr/>
                    <a:lstStyle/>
                    <a:p>
                      <a:r>
                        <a:rPr lang="pt-BR" altLang="en-US" sz="3600" dirty="0">
                          <a:solidFill>
                            <a:srgbClr val="FF0000"/>
                          </a:solidFill>
                          <a:latin typeface="Avva_Shenouda" pitchFamily="34" charset="0"/>
                        </a:rPr>
                        <a:t>`m</a:t>
                      </a:r>
                      <a:r>
                        <a:rPr lang="pt-BR" altLang="en-US" sz="3600" dirty="0">
                          <a:solidFill>
                            <a:srgbClr val="FF0000"/>
                          </a:solidFill>
                        </a:rPr>
                        <a:t> = em</a:t>
                      </a:r>
                      <a:endParaRPr lang="en-US"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`q</a:t>
                      </a:r>
                      <a:r>
                        <a:rPr lang="pt-BR" altLang="en-US" sz="3600" dirty="0">
                          <a:solidFill>
                            <a:srgbClr val="FF0000"/>
                          </a:solidFill>
                        </a:rPr>
                        <a:t> = ekh</a:t>
                      </a:r>
                    </a:p>
                  </a:txBody>
                  <a:tcPr/>
                </a:tc>
                <a:extLst>
                  <a:ext uri="{0D108BD9-81ED-4DB2-BD59-A6C34878D82A}">
                    <a16:rowId xmlns:a16="http://schemas.microsoft.com/office/drawing/2014/main" val="3503926775"/>
                  </a:ext>
                </a:extLst>
              </a:tr>
              <a:tr h="370840">
                <a:tc>
                  <a:txBody>
                    <a:bodyPr/>
                    <a:lstStyle/>
                    <a:p>
                      <a:r>
                        <a:rPr lang="pt-BR" altLang="en-US" sz="3600" dirty="0">
                          <a:solidFill>
                            <a:srgbClr val="FF0000"/>
                          </a:solidFill>
                          <a:latin typeface="Avva_Shenouda" pitchFamily="34" charset="0"/>
                        </a:rPr>
                        <a:t>`n</a:t>
                      </a:r>
                      <a:r>
                        <a:rPr lang="pt-BR" altLang="en-US" sz="3600" dirty="0">
                          <a:solidFill>
                            <a:srgbClr val="FF0000"/>
                          </a:solidFill>
                        </a:rPr>
                        <a:t> = en</a:t>
                      </a:r>
                      <a:endParaRPr lang="en-US"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`s</a:t>
                      </a:r>
                      <a:r>
                        <a:rPr lang="pt-BR" altLang="en-US" sz="3600" dirty="0">
                          <a:solidFill>
                            <a:srgbClr val="FF0000"/>
                          </a:solidFill>
                        </a:rPr>
                        <a:t> = etch</a:t>
                      </a:r>
                    </a:p>
                  </a:txBody>
                  <a:tcPr/>
                </a:tc>
                <a:extLst>
                  <a:ext uri="{0D108BD9-81ED-4DB2-BD59-A6C34878D82A}">
                    <a16:rowId xmlns:a16="http://schemas.microsoft.com/office/drawing/2014/main" val="21687572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`d</a:t>
                      </a:r>
                      <a:r>
                        <a:rPr lang="pt-BR" altLang="en-US" sz="3600" dirty="0">
                          <a:solidFill>
                            <a:srgbClr val="FF0000"/>
                          </a:solidFill>
                        </a:rPr>
                        <a:t> = 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en-US" sz="3600" dirty="0">
                          <a:solidFill>
                            <a:srgbClr val="FF0000"/>
                          </a:solidFill>
                          <a:latin typeface="Avva_Shenouda" pitchFamily="34" charset="0"/>
                        </a:rPr>
                        <a:t>`r</a:t>
                      </a:r>
                      <a:r>
                        <a:rPr lang="pt-BR" altLang="en-US" sz="3600" dirty="0">
                          <a:solidFill>
                            <a:srgbClr val="FF0000"/>
                          </a:solidFill>
                        </a:rPr>
                        <a:t> = er </a:t>
                      </a:r>
                    </a:p>
                  </a:txBody>
                  <a:tcPr/>
                </a:tc>
                <a:extLst>
                  <a:ext uri="{0D108BD9-81ED-4DB2-BD59-A6C34878D82A}">
                    <a16:rowId xmlns:a16="http://schemas.microsoft.com/office/drawing/2014/main" val="230042747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3">
            <a:extLst>
              <a:ext uri="{FF2B5EF4-FFF2-40B4-BE49-F238E27FC236}">
                <a16:creationId xmlns:a16="http://schemas.microsoft.com/office/drawing/2014/main" id="{15D0934A-DFB0-48B4-AAFD-BBF763745A3B}"/>
              </a:ext>
            </a:extLst>
          </p:cNvPr>
          <p:cNvSpPr>
            <a:spLocks noChangeArrowheads="1"/>
          </p:cNvSpPr>
          <p:nvPr/>
        </p:nvSpPr>
        <p:spPr bwMode="auto">
          <a:xfrm>
            <a:off x="5791200" y="274638"/>
            <a:ext cx="28956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Your are blessed</a:t>
            </a:r>
          </a:p>
        </p:txBody>
      </p:sp>
      <p:sp>
        <p:nvSpPr>
          <p:cNvPr id="90116" name="Rectangle 4">
            <a:extLst>
              <a:ext uri="{FF2B5EF4-FFF2-40B4-BE49-F238E27FC236}">
                <a16:creationId xmlns:a16="http://schemas.microsoft.com/office/drawing/2014/main" id="{F35D18F1-8A54-4EBE-B985-77748CB0B0D3}"/>
              </a:ext>
            </a:extLst>
          </p:cNvPr>
          <p:cNvSpPr>
            <a:spLocks noChangeArrowheads="1"/>
          </p:cNvSpPr>
          <p:nvPr/>
        </p:nvSpPr>
        <p:spPr bwMode="auto">
          <a:xfrm>
            <a:off x="3505200" y="274638"/>
            <a:ext cx="22860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err="1">
                <a:solidFill>
                  <a:schemeClr val="bg1">
                    <a:lumMod val="75000"/>
                    <a:lumOff val="25000"/>
                  </a:schemeClr>
                </a:solidFill>
                <a:latin typeface="Arial" charset="0"/>
                <a:cs typeface="Arial" charset="0"/>
              </a:rPr>
              <a:t>Ek-es-maro-oot</a:t>
            </a:r>
            <a:r>
              <a:rPr lang="en-US" sz="4000" i="1" dirty="0">
                <a:solidFill>
                  <a:schemeClr val="bg1">
                    <a:lumMod val="75000"/>
                    <a:lumOff val="25000"/>
                  </a:schemeClr>
                </a:solidFill>
                <a:latin typeface="Arial" charset="0"/>
                <a:cs typeface="Arial" charset="0"/>
              </a:rPr>
              <a:t> </a:t>
            </a:r>
          </a:p>
        </p:txBody>
      </p:sp>
      <p:sp>
        <p:nvSpPr>
          <p:cNvPr id="214020" name="Rectangle 5">
            <a:extLst>
              <a:ext uri="{FF2B5EF4-FFF2-40B4-BE49-F238E27FC236}">
                <a16:creationId xmlns:a16="http://schemas.microsoft.com/office/drawing/2014/main" id="{2141B2A9-0F6E-40A7-818B-8E3EACAEFFB3}"/>
              </a:ext>
            </a:extLst>
          </p:cNvPr>
          <p:cNvSpPr>
            <a:spLocks noChangeArrowheads="1"/>
          </p:cNvSpPr>
          <p:nvPr/>
        </p:nvSpPr>
        <p:spPr bwMode="auto">
          <a:xfrm>
            <a:off x="0" y="274638"/>
            <a:ext cx="36576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 K</a:t>
            </a:r>
            <a:r>
              <a:rPr lang="en-US" altLang="en-US" sz="4000" dirty="0">
                <a:solidFill>
                  <a:srgbClr val="FF0000"/>
                </a:solidFill>
              </a:rPr>
              <a:t>/</a:t>
            </a:r>
            <a:r>
              <a:rPr lang="en-US" altLang="en-US" sz="4000" dirty="0">
                <a:latin typeface="Avva_Shenouda" pitchFamily="34" charset="0"/>
              </a:rPr>
              <a:t>`c</a:t>
            </a:r>
            <a:r>
              <a:rPr lang="en-US" altLang="en-US" sz="4000" dirty="0">
                <a:solidFill>
                  <a:srgbClr val="FF0000"/>
                </a:solidFill>
              </a:rPr>
              <a:t>/</a:t>
            </a:r>
            <a:r>
              <a:rPr lang="en-US" altLang="en-US" sz="4000" dirty="0">
                <a:latin typeface="Avva_Shenouda" pitchFamily="34" charset="0"/>
              </a:rPr>
              <a:t>ma</a:t>
            </a:r>
            <a:r>
              <a:rPr lang="en-US" altLang="en-US" sz="4000" dirty="0">
                <a:solidFill>
                  <a:srgbClr val="FF0000"/>
                </a:solidFill>
              </a:rPr>
              <a:t>/</a:t>
            </a:r>
            <a:r>
              <a:rPr lang="en-US" altLang="en-US" sz="4000" dirty="0" err="1">
                <a:latin typeface="Avva_Shenouda" pitchFamily="34" charset="0"/>
              </a:rPr>
              <a:t>rw</a:t>
            </a:r>
            <a:r>
              <a:rPr lang="en-US" altLang="en-US" sz="4000" dirty="0">
                <a:solidFill>
                  <a:srgbClr val="FF0000"/>
                </a:solidFill>
              </a:rPr>
              <a:t>/</a:t>
            </a:r>
            <a:r>
              <a:rPr lang="en-US" altLang="en-US" sz="4000" dirty="0" err="1">
                <a:latin typeface="Avva_Shenouda" pitchFamily="34" charset="0"/>
              </a:rPr>
              <a:t>ovt</a:t>
            </a:r>
            <a:endParaRPr lang="en-US" altLang="en-US" sz="4000" dirty="0">
              <a:latin typeface="Avva_Shenouda" pitchFamily="34" charset="0"/>
            </a:endParaRPr>
          </a:p>
        </p:txBody>
      </p:sp>
      <p:sp>
        <p:nvSpPr>
          <p:cNvPr id="214021" name="Line 6">
            <a:extLst>
              <a:ext uri="{FF2B5EF4-FFF2-40B4-BE49-F238E27FC236}">
                <a16:creationId xmlns:a16="http://schemas.microsoft.com/office/drawing/2014/main" id="{0932CDCA-AD63-41F0-9DA7-F6BCF50DD32D}"/>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22" name="Line 7">
            <a:extLst>
              <a:ext uri="{FF2B5EF4-FFF2-40B4-BE49-F238E27FC236}">
                <a16:creationId xmlns:a16="http://schemas.microsoft.com/office/drawing/2014/main" id="{0B9C44A6-0AC0-48B8-8AD0-A430FC6824AF}"/>
              </a:ext>
            </a:extLst>
          </p:cNvPr>
          <p:cNvSpPr>
            <a:spLocks noChangeShapeType="1"/>
          </p:cNvSpPr>
          <p:nvPr/>
        </p:nvSpPr>
        <p:spPr bwMode="auto">
          <a:xfrm>
            <a:off x="457200" y="30480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23" name="Line 8">
            <a:extLst>
              <a:ext uri="{FF2B5EF4-FFF2-40B4-BE49-F238E27FC236}">
                <a16:creationId xmlns:a16="http://schemas.microsoft.com/office/drawing/2014/main" id="{9D6A791C-465D-41DA-93B3-8C102D61298B}"/>
              </a:ext>
            </a:extLst>
          </p:cNvPr>
          <p:cNvSpPr>
            <a:spLocks noChangeShapeType="1"/>
          </p:cNvSpPr>
          <p:nvPr/>
        </p:nvSpPr>
        <p:spPr bwMode="auto">
          <a:xfrm>
            <a:off x="4572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24" name="Line 9">
            <a:extLst>
              <a:ext uri="{FF2B5EF4-FFF2-40B4-BE49-F238E27FC236}">
                <a16:creationId xmlns:a16="http://schemas.microsoft.com/office/drawing/2014/main" id="{308EB8F8-5170-49B7-B3F4-1A6AA1602A99}"/>
              </a:ext>
            </a:extLst>
          </p:cNvPr>
          <p:cNvSpPr>
            <a:spLocks noChangeShapeType="1"/>
          </p:cNvSpPr>
          <p:nvPr/>
        </p:nvSpPr>
        <p:spPr bwMode="auto">
          <a:xfrm>
            <a:off x="35052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25" name="Line 10">
            <a:extLst>
              <a:ext uri="{FF2B5EF4-FFF2-40B4-BE49-F238E27FC236}">
                <a16:creationId xmlns:a16="http://schemas.microsoft.com/office/drawing/2014/main" id="{4ABE5EAC-EBA4-435F-B8CB-A3078EFC5376}"/>
              </a:ext>
            </a:extLst>
          </p:cNvPr>
          <p:cNvSpPr>
            <a:spLocks noChangeShapeType="1"/>
          </p:cNvSpPr>
          <p:nvPr/>
        </p:nvSpPr>
        <p:spPr bwMode="auto">
          <a:xfrm>
            <a:off x="5791200" y="274638"/>
            <a:ext cx="0" cy="27733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26" name="Line 11">
            <a:extLst>
              <a:ext uri="{FF2B5EF4-FFF2-40B4-BE49-F238E27FC236}">
                <a16:creationId xmlns:a16="http://schemas.microsoft.com/office/drawing/2014/main" id="{70CCD70C-2A84-4EE3-B984-A65B37CE40FA}"/>
              </a:ext>
            </a:extLst>
          </p:cNvPr>
          <p:cNvSpPr>
            <a:spLocks noChangeShapeType="1"/>
          </p:cNvSpPr>
          <p:nvPr/>
        </p:nvSpPr>
        <p:spPr bwMode="auto">
          <a:xfrm>
            <a:off x="8686800" y="274638"/>
            <a:ext cx="0" cy="27733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4027" name="Picture 13" descr="Image result for christ blessing children">
            <a:extLst>
              <a:ext uri="{FF2B5EF4-FFF2-40B4-BE49-F238E27FC236}">
                <a16:creationId xmlns:a16="http://schemas.microsoft.com/office/drawing/2014/main" id="{F471113F-B04B-4E4F-8A59-96FA175C5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025" y="2863850"/>
            <a:ext cx="264795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additive="base">
                                        <p:cTn id="7" dur="500"/>
                                        <p:tgtEl>
                                          <p:spTgt spid="90116"/>
                                        </p:tgtEl>
                                        <p:attrNameLst>
                                          <p:attrName>ppt_y</p:attrName>
                                        </p:attrNameLst>
                                      </p:cBhvr>
                                      <p:tavLst>
                                        <p:tav tm="0">
                                          <p:val>
                                            <p:strVal val="#ppt_y+#ppt_h*1.125000"/>
                                          </p:val>
                                        </p:tav>
                                        <p:tav tm="100000">
                                          <p:val>
                                            <p:strVal val="#ppt_y"/>
                                          </p:val>
                                        </p:tav>
                                      </p:tavLst>
                                    </p:anim>
                                    <p:animEffect transition="in" filter="wipe(up)">
                                      <p:cBhvr>
                                        <p:cTn id="8"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autoUpdateAnimBg="0"/>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3">
            <a:extLst>
              <a:ext uri="{FF2B5EF4-FFF2-40B4-BE49-F238E27FC236}">
                <a16:creationId xmlns:a16="http://schemas.microsoft.com/office/drawing/2014/main" id="{B42AD9DD-54ED-41F4-A773-678BDE6A1AC0}"/>
              </a:ext>
            </a:extLst>
          </p:cNvPr>
          <p:cNvSpPr>
            <a:spLocks noChangeArrowheads="1"/>
          </p:cNvSpPr>
          <p:nvPr/>
        </p:nvSpPr>
        <p:spPr bwMode="auto">
          <a:xfrm>
            <a:off x="6400800" y="274638"/>
            <a:ext cx="2286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The Gold</a:t>
            </a:r>
          </a:p>
        </p:txBody>
      </p:sp>
      <p:sp>
        <p:nvSpPr>
          <p:cNvPr id="91140" name="Rectangle 4">
            <a:extLst>
              <a:ext uri="{FF2B5EF4-FFF2-40B4-BE49-F238E27FC236}">
                <a16:creationId xmlns:a16="http://schemas.microsoft.com/office/drawing/2014/main" id="{E863D387-5FAF-443D-8DF4-D147CE04357F}"/>
              </a:ext>
            </a:extLst>
          </p:cNvPr>
          <p:cNvSpPr>
            <a:spLocks noChangeArrowheads="1"/>
          </p:cNvSpPr>
          <p:nvPr/>
        </p:nvSpPr>
        <p:spPr bwMode="auto">
          <a:xfrm>
            <a:off x="3429000" y="274638"/>
            <a:ext cx="2971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a:solidFill>
                  <a:schemeClr val="bg1">
                    <a:lumMod val="75000"/>
                    <a:lumOff val="25000"/>
                  </a:schemeClr>
                </a:solidFill>
                <a:latin typeface="Arial" charset="0"/>
                <a:cs typeface="Arial" charset="0"/>
              </a:rPr>
              <a:t>En-</a:t>
            </a:r>
            <a:r>
              <a:rPr lang="en-US" sz="4000" i="1" dirty="0" err="1">
                <a:solidFill>
                  <a:schemeClr val="bg1">
                    <a:lumMod val="75000"/>
                    <a:lumOff val="25000"/>
                  </a:schemeClr>
                </a:solidFill>
                <a:latin typeface="Arial" charset="0"/>
                <a:cs typeface="Arial" charset="0"/>
              </a:rPr>
              <a:t>noub</a:t>
            </a:r>
            <a:r>
              <a:rPr lang="en-US" sz="4000" i="1" dirty="0">
                <a:solidFill>
                  <a:schemeClr val="bg1">
                    <a:lumMod val="75000"/>
                    <a:lumOff val="25000"/>
                  </a:schemeClr>
                </a:solidFill>
                <a:latin typeface="Arial" charset="0"/>
                <a:cs typeface="Arial" charset="0"/>
              </a:rPr>
              <a:t> </a:t>
            </a:r>
          </a:p>
        </p:txBody>
      </p:sp>
      <p:sp>
        <p:nvSpPr>
          <p:cNvPr id="215044" name="Rectangle 5">
            <a:extLst>
              <a:ext uri="{FF2B5EF4-FFF2-40B4-BE49-F238E27FC236}">
                <a16:creationId xmlns:a16="http://schemas.microsoft.com/office/drawing/2014/main" id="{930DE618-D62E-45B6-AC85-51CB43F8ECB2}"/>
              </a:ext>
            </a:extLst>
          </p:cNvPr>
          <p:cNvSpPr>
            <a:spLocks noChangeArrowheads="1"/>
          </p:cNvSpPr>
          <p:nvPr/>
        </p:nvSpPr>
        <p:spPr bwMode="auto">
          <a:xfrm>
            <a:off x="457200" y="274638"/>
            <a:ext cx="29718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 `  N</a:t>
            </a:r>
            <a:r>
              <a:rPr lang="en-US" altLang="en-US" sz="4000" dirty="0">
                <a:solidFill>
                  <a:srgbClr val="FF0000"/>
                </a:solidFill>
              </a:rPr>
              <a:t>/</a:t>
            </a:r>
            <a:r>
              <a:rPr lang="en-US" altLang="en-US" sz="4000" dirty="0" err="1">
                <a:latin typeface="Avva_Shenouda" pitchFamily="34" charset="0"/>
              </a:rPr>
              <a:t>novb</a:t>
            </a:r>
            <a:endParaRPr lang="en-US" altLang="en-US" sz="4000" dirty="0">
              <a:latin typeface="Avva_Shenouda" pitchFamily="34" charset="0"/>
            </a:endParaRPr>
          </a:p>
        </p:txBody>
      </p:sp>
      <p:sp>
        <p:nvSpPr>
          <p:cNvPr id="215045" name="Line 6">
            <a:extLst>
              <a:ext uri="{FF2B5EF4-FFF2-40B4-BE49-F238E27FC236}">
                <a16:creationId xmlns:a16="http://schemas.microsoft.com/office/drawing/2014/main" id="{9DF28935-1299-4725-8114-D50240EC312B}"/>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46" name="Line 7">
            <a:extLst>
              <a:ext uri="{FF2B5EF4-FFF2-40B4-BE49-F238E27FC236}">
                <a16:creationId xmlns:a16="http://schemas.microsoft.com/office/drawing/2014/main" id="{0FEA35EE-DE78-4E17-A215-523FADBBC639}"/>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47" name="Line 8">
            <a:extLst>
              <a:ext uri="{FF2B5EF4-FFF2-40B4-BE49-F238E27FC236}">
                <a16:creationId xmlns:a16="http://schemas.microsoft.com/office/drawing/2014/main" id="{DFE4377D-0CF7-495E-AF23-9A49FCC910FD}"/>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48" name="Line 9">
            <a:extLst>
              <a:ext uri="{FF2B5EF4-FFF2-40B4-BE49-F238E27FC236}">
                <a16:creationId xmlns:a16="http://schemas.microsoft.com/office/drawing/2014/main" id="{DB410271-256A-484F-92BB-DF5E5EBF820A}"/>
              </a:ext>
            </a:extLst>
          </p:cNvPr>
          <p:cNvSpPr>
            <a:spLocks noChangeShapeType="1"/>
          </p:cNvSpPr>
          <p:nvPr/>
        </p:nvSpPr>
        <p:spPr bwMode="auto">
          <a:xfrm>
            <a:off x="34290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49" name="Line 10">
            <a:extLst>
              <a:ext uri="{FF2B5EF4-FFF2-40B4-BE49-F238E27FC236}">
                <a16:creationId xmlns:a16="http://schemas.microsoft.com/office/drawing/2014/main" id="{DA936C2D-BAC2-4654-9F76-17D88E28F82F}"/>
              </a:ext>
            </a:extLst>
          </p:cNvPr>
          <p:cNvSpPr>
            <a:spLocks noChangeShapeType="1"/>
          </p:cNvSpPr>
          <p:nvPr/>
        </p:nvSpPr>
        <p:spPr bwMode="auto">
          <a:xfrm>
            <a:off x="64008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50" name="Line 11">
            <a:extLst>
              <a:ext uri="{FF2B5EF4-FFF2-40B4-BE49-F238E27FC236}">
                <a16:creationId xmlns:a16="http://schemas.microsoft.com/office/drawing/2014/main" id="{0EF1A48B-337B-401B-A643-28CE4FC67977}"/>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5051" name="Picture 24" descr="money">
            <a:extLst>
              <a:ext uri="{FF2B5EF4-FFF2-40B4-BE49-F238E27FC236}">
                <a16:creationId xmlns:a16="http://schemas.microsoft.com/office/drawing/2014/main" id="{6AE2EBE6-C3A7-40B6-898E-8E2375BC7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429000"/>
            <a:ext cx="2438400"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slide(fromBottom)">
                                      <p:cBhvr>
                                        <p:cTn id="7"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2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6066" name="Rectangle 3">
            <a:extLst>
              <a:ext uri="{FF2B5EF4-FFF2-40B4-BE49-F238E27FC236}">
                <a16:creationId xmlns:a16="http://schemas.microsoft.com/office/drawing/2014/main" id="{1C686B8E-D839-4AF4-857E-C702A4AD52BB}"/>
              </a:ext>
            </a:extLst>
          </p:cNvPr>
          <p:cNvSpPr>
            <a:spLocks noChangeArrowheads="1"/>
          </p:cNvSpPr>
          <p:nvPr/>
        </p:nvSpPr>
        <p:spPr bwMode="auto">
          <a:xfrm>
            <a:off x="5610225" y="274638"/>
            <a:ext cx="307657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a:latin typeface="Times New Roman" panose="02020603050405020304" pitchFamily="18" charset="0"/>
              </a:rPr>
              <a:t>Of Mary</a:t>
            </a:r>
          </a:p>
        </p:txBody>
      </p:sp>
      <p:sp>
        <p:nvSpPr>
          <p:cNvPr id="92164" name="Rectangle 4">
            <a:extLst>
              <a:ext uri="{FF2B5EF4-FFF2-40B4-BE49-F238E27FC236}">
                <a16:creationId xmlns:a16="http://schemas.microsoft.com/office/drawing/2014/main" id="{8E16D9D3-7DB4-47CA-A9BD-59D8346DAFDF}"/>
              </a:ext>
            </a:extLst>
          </p:cNvPr>
          <p:cNvSpPr>
            <a:spLocks noChangeArrowheads="1"/>
          </p:cNvSpPr>
          <p:nvPr/>
        </p:nvSpPr>
        <p:spPr bwMode="auto">
          <a:xfrm>
            <a:off x="2819400" y="274638"/>
            <a:ext cx="2790825"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spcBef>
                <a:spcPct val="20000"/>
              </a:spcBef>
              <a:defRPr/>
            </a:pPr>
            <a:r>
              <a:rPr lang="en-US" sz="4000" i="1" dirty="0" err="1">
                <a:solidFill>
                  <a:schemeClr val="bg1">
                    <a:lumMod val="75000"/>
                    <a:lumOff val="25000"/>
                  </a:schemeClr>
                </a:solidFill>
                <a:latin typeface="Arial" charset="0"/>
                <a:cs typeface="Arial" charset="0"/>
              </a:rPr>
              <a:t>Em</a:t>
            </a:r>
            <a:r>
              <a:rPr lang="en-US" sz="4000" i="1" dirty="0">
                <a:solidFill>
                  <a:schemeClr val="bg1">
                    <a:lumMod val="75000"/>
                    <a:lumOff val="25000"/>
                  </a:schemeClr>
                </a:solidFill>
                <a:latin typeface="Arial" charset="0"/>
                <a:cs typeface="Arial" charset="0"/>
              </a:rPr>
              <a:t>-Mariam</a:t>
            </a:r>
          </a:p>
        </p:txBody>
      </p:sp>
      <p:sp>
        <p:nvSpPr>
          <p:cNvPr id="216068" name="Rectangle 5">
            <a:extLst>
              <a:ext uri="{FF2B5EF4-FFF2-40B4-BE49-F238E27FC236}">
                <a16:creationId xmlns:a16="http://schemas.microsoft.com/office/drawing/2014/main" id="{533DABC4-B315-4BFE-B9CC-42FD1408B882}"/>
              </a:ext>
            </a:extLst>
          </p:cNvPr>
          <p:cNvSpPr>
            <a:spLocks noChangeArrowheads="1"/>
          </p:cNvSpPr>
          <p:nvPr/>
        </p:nvSpPr>
        <p:spPr bwMode="auto">
          <a:xfrm>
            <a:off x="152400" y="274638"/>
            <a:ext cx="2667000" cy="292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4000" dirty="0">
                <a:latin typeface="Avva_Shenouda" pitchFamily="34" charset="0"/>
              </a:rPr>
              <a:t>`m</a:t>
            </a:r>
            <a:r>
              <a:rPr lang="en-US" altLang="en-US" sz="4000" dirty="0">
                <a:solidFill>
                  <a:srgbClr val="FF0000"/>
                </a:solidFill>
              </a:rPr>
              <a:t>/</a:t>
            </a:r>
            <a:r>
              <a:rPr lang="en-US" altLang="en-US" sz="4000" dirty="0">
                <a:latin typeface="Avva_Shenouda" pitchFamily="34" charset="0"/>
              </a:rPr>
              <a:t>Ma</a:t>
            </a:r>
            <a:r>
              <a:rPr lang="en-US" altLang="en-US" sz="4000" dirty="0">
                <a:solidFill>
                  <a:srgbClr val="FF0000"/>
                </a:solidFill>
              </a:rPr>
              <a:t>/</a:t>
            </a:r>
            <a:r>
              <a:rPr lang="en-US" altLang="en-US" sz="4000" dirty="0" err="1">
                <a:latin typeface="Avva_Shenouda" pitchFamily="34" charset="0"/>
              </a:rPr>
              <a:t>riam</a:t>
            </a:r>
            <a:endParaRPr lang="en-US" altLang="en-US" sz="4000" dirty="0">
              <a:latin typeface="Avva_Shenouda" pitchFamily="34" charset="0"/>
            </a:endParaRPr>
          </a:p>
        </p:txBody>
      </p:sp>
      <p:sp>
        <p:nvSpPr>
          <p:cNvPr id="216069" name="Line 6">
            <a:extLst>
              <a:ext uri="{FF2B5EF4-FFF2-40B4-BE49-F238E27FC236}">
                <a16:creationId xmlns:a16="http://schemas.microsoft.com/office/drawing/2014/main" id="{09C3AC24-118F-4B45-8C84-E27B6C1974C5}"/>
              </a:ext>
            </a:extLst>
          </p:cNvPr>
          <p:cNvSpPr>
            <a:spLocks noChangeShapeType="1"/>
          </p:cNvSpPr>
          <p:nvPr/>
        </p:nvSpPr>
        <p:spPr bwMode="auto">
          <a:xfrm>
            <a:off x="457200" y="274638"/>
            <a:ext cx="8229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70" name="Line 7">
            <a:extLst>
              <a:ext uri="{FF2B5EF4-FFF2-40B4-BE49-F238E27FC236}">
                <a16:creationId xmlns:a16="http://schemas.microsoft.com/office/drawing/2014/main" id="{0195C0DB-F457-40B6-8887-F6FD86EF90EA}"/>
              </a:ext>
            </a:extLst>
          </p:cNvPr>
          <p:cNvSpPr>
            <a:spLocks noChangeShapeType="1"/>
          </p:cNvSpPr>
          <p:nvPr/>
        </p:nvSpPr>
        <p:spPr bwMode="auto">
          <a:xfrm>
            <a:off x="457200" y="3200400"/>
            <a:ext cx="8229600" cy="0"/>
          </a:xfrm>
          <a:prstGeom prst="line">
            <a:avLst/>
          </a:prstGeom>
          <a:noFill/>
          <a:ln w="28575"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71" name="Line 8">
            <a:extLst>
              <a:ext uri="{FF2B5EF4-FFF2-40B4-BE49-F238E27FC236}">
                <a16:creationId xmlns:a16="http://schemas.microsoft.com/office/drawing/2014/main" id="{43FA938C-3290-40BB-9F75-C9E7EB499AD8}"/>
              </a:ext>
            </a:extLst>
          </p:cNvPr>
          <p:cNvSpPr>
            <a:spLocks noChangeShapeType="1"/>
          </p:cNvSpPr>
          <p:nvPr/>
        </p:nvSpPr>
        <p:spPr bwMode="auto">
          <a:xfrm>
            <a:off x="4572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72" name="Line 9">
            <a:extLst>
              <a:ext uri="{FF2B5EF4-FFF2-40B4-BE49-F238E27FC236}">
                <a16:creationId xmlns:a16="http://schemas.microsoft.com/office/drawing/2014/main" id="{9D1D89D4-8C56-46AD-8F39-D7F1AB172150}"/>
              </a:ext>
            </a:extLst>
          </p:cNvPr>
          <p:cNvSpPr>
            <a:spLocks noChangeShapeType="1"/>
          </p:cNvSpPr>
          <p:nvPr/>
        </p:nvSpPr>
        <p:spPr bwMode="auto">
          <a:xfrm>
            <a:off x="2819400"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73" name="Line 10">
            <a:extLst>
              <a:ext uri="{FF2B5EF4-FFF2-40B4-BE49-F238E27FC236}">
                <a16:creationId xmlns:a16="http://schemas.microsoft.com/office/drawing/2014/main" id="{64EEB486-0BA8-4D57-9690-D3672617E327}"/>
              </a:ext>
            </a:extLst>
          </p:cNvPr>
          <p:cNvSpPr>
            <a:spLocks noChangeShapeType="1"/>
          </p:cNvSpPr>
          <p:nvPr/>
        </p:nvSpPr>
        <p:spPr bwMode="auto">
          <a:xfrm>
            <a:off x="5610225" y="274638"/>
            <a:ext cx="0" cy="2925762"/>
          </a:xfrm>
          <a:prstGeom prst="line">
            <a:avLst/>
          </a:prstGeom>
          <a:noFill/>
          <a:ln w="1270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74" name="Line 11">
            <a:extLst>
              <a:ext uri="{FF2B5EF4-FFF2-40B4-BE49-F238E27FC236}">
                <a16:creationId xmlns:a16="http://schemas.microsoft.com/office/drawing/2014/main" id="{30B077DD-EB63-4B6C-B608-7A5F17399937}"/>
              </a:ext>
            </a:extLst>
          </p:cNvPr>
          <p:cNvSpPr>
            <a:spLocks noChangeShapeType="1"/>
          </p:cNvSpPr>
          <p:nvPr/>
        </p:nvSpPr>
        <p:spPr bwMode="auto">
          <a:xfrm>
            <a:off x="8686800" y="274638"/>
            <a:ext cx="0" cy="2925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6075" name="Picture 16" descr="mary_icon">
            <a:extLst>
              <a:ext uri="{FF2B5EF4-FFF2-40B4-BE49-F238E27FC236}">
                <a16:creationId xmlns:a16="http://schemas.microsoft.com/office/drawing/2014/main" id="{39841728-0BC4-4F48-9085-3EFD63CEE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276600"/>
            <a:ext cx="19018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slide(fromBottom)">
                                      <p:cBhvr>
                                        <p:cTn id="7"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p:bldLst>
  </p:timing>
</p:sld>
</file>

<file path=ppt/slides/slide2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dirty="0">
                <a:solidFill>
                  <a:schemeClr val="tx1"/>
                </a:solidFill>
              </a:rPr>
              <a:t>Let's read more words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509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301" name="Rectangle 117">
            <a:extLst>
              <a:ext uri="{FF2B5EF4-FFF2-40B4-BE49-F238E27FC236}">
                <a16:creationId xmlns:a16="http://schemas.microsoft.com/office/drawing/2014/main" id="{1B335772-4715-40B4-8C21-6A4A157D8ABD}"/>
              </a:ext>
            </a:extLst>
          </p:cNvPr>
          <p:cNvSpPr>
            <a:spLocks noChangeArrowheads="1"/>
          </p:cNvSpPr>
          <p:nvPr/>
        </p:nvSpPr>
        <p:spPr bwMode="auto">
          <a:xfrm>
            <a:off x="4513263" y="5126038"/>
            <a:ext cx="38687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a:solidFill>
                  <a:schemeClr val="accent3">
                    <a:lumMod val="40000"/>
                    <a:lumOff val="60000"/>
                  </a:schemeClr>
                </a:solidFill>
                <a:latin typeface="Arial" charset="0"/>
                <a:cs typeface="Times New Roman" pitchFamily="18" charset="0"/>
              </a:rPr>
              <a:t>The day </a:t>
            </a:r>
            <a:endParaRPr lang="en-US" sz="5400">
              <a:solidFill>
                <a:schemeClr val="accent3">
                  <a:lumMod val="40000"/>
                  <a:lumOff val="60000"/>
                </a:schemeClr>
              </a:solidFill>
              <a:latin typeface="Arial" charset="0"/>
              <a:cs typeface="Arial" charset="0"/>
            </a:endParaRPr>
          </a:p>
        </p:txBody>
      </p:sp>
      <p:sp>
        <p:nvSpPr>
          <p:cNvPr id="93302" name="Rectangle 118">
            <a:extLst>
              <a:ext uri="{FF2B5EF4-FFF2-40B4-BE49-F238E27FC236}">
                <a16:creationId xmlns:a16="http://schemas.microsoft.com/office/drawing/2014/main" id="{367325FD-3CD2-451A-AFD8-20650A78D632}"/>
              </a:ext>
            </a:extLst>
          </p:cNvPr>
          <p:cNvSpPr>
            <a:spLocks noChangeArrowheads="1"/>
          </p:cNvSpPr>
          <p:nvPr/>
        </p:nvSpPr>
        <p:spPr bwMode="auto">
          <a:xfrm>
            <a:off x="609600" y="512603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Pi`</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e</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ho</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ov</a:t>
            </a:r>
          </a:p>
        </p:txBody>
      </p:sp>
      <p:sp>
        <p:nvSpPr>
          <p:cNvPr id="93303" name="Rectangle 119">
            <a:extLst>
              <a:ext uri="{FF2B5EF4-FFF2-40B4-BE49-F238E27FC236}">
                <a16:creationId xmlns:a16="http://schemas.microsoft.com/office/drawing/2014/main" id="{650CDE09-163A-4B4C-96DA-97F71A07AB48}"/>
              </a:ext>
            </a:extLst>
          </p:cNvPr>
          <p:cNvSpPr>
            <a:spLocks noChangeArrowheads="1"/>
          </p:cNvSpPr>
          <p:nvPr/>
        </p:nvSpPr>
        <p:spPr bwMode="auto">
          <a:xfrm>
            <a:off x="4513263" y="3963988"/>
            <a:ext cx="38687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a:solidFill>
                  <a:schemeClr val="accent3">
                    <a:lumMod val="40000"/>
                    <a:lumOff val="60000"/>
                  </a:schemeClr>
                </a:solidFill>
                <a:latin typeface="Arial" charset="0"/>
                <a:cs typeface="Times New Roman" pitchFamily="18" charset="0"/>
              </a:rPr>
              <a:t>Unto us </a:t>
            </a:r>
            <a:endParaRPr lang="en-US" sz="5400">
              <a:solidFill>
                <a:schemeClr val="accent3">
                  <a:lumMod val="40000"/>
                  <a:lumOff val="60000"/>
                </a:schemeClr>
              </a:solidFill>
              <a:latin typeface="Arial" charset="0"/>
              <a:cs typeface="Arial" charset="0"/>
            </a:endParaRPr>
          </a:p>
        </p:txBody>
      </p:sp>
      <p:sp>
        <p:nvSpPr>
          <p:cNvPr id="93304" name="Rectangle 120">
            <a:extLst>
              <a:ext uri="{FF2B5EF4-FFF2-40B4-BE49-F238E27FC236}">
                <a16:creationId xmlns:a16="http://schemas.microsoft.com/office/drawing/2014/main" id="{AA269F85-6A86-45D9-A7D8-2E9F556EFF73}"/>
              </a:ext>
            </a:extLst>
          </p:cNvPr>
          <p:cNvSpPr>
            <a:spLocks noChangeArrowheads="1"/>
          </p:cNvSpPr>
          <p:nvPr/>
        </p:nvSpPr>
        <p:spPr bwMode="auto">
          <a:xfrm>
            <a:off x="609600" y="396398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`E</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ron</a:t>
            </a:r>
          </a:p>
        </p:txBody>
      </p:sp>
      <p:sp>
        <p:nvSpPr>
          <p:cNvPr id="93305" name="Rectangle 121">
            <a:extLst>
              <a:ext uri="{FF2B5EF4-FFF2-40B4-BE49-F238E27FC236}">
                <a16:creationId xmlns:a16="http://schemas.microsoft.com/office/drawing/2014/main" id="{95C408C8-7AB7-4557-BA8D-08A288C4F9E6}"/>
              </a:ext>
            </a:extLst>
          </p:cNvPr>
          <p:cNvSpPr>
            <a:spLocks noChangeArrowheads="1"/>
          </p:cNvSpPr>
          <p:nvPr/>
        </p:nvSpPr>
        <p:spPr bwMode="auto">
          <a:xfrm>
            <a:off x="4513263" y="2228850"/>
            <a:ext cx="3868737"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40000"/>
                    <a:lumOff val="60000"/>
                  </a:schemeClr>
                </a:solidFill>
                <a:latin typeface="Arial" charset="0"/>
                <a:cs typeface="Times New Roman" pitchFamily="18" charset="0"/>
              </a:rPr>
              <a:t>Mother of God </a:t>
            </a:r>
            <a:endParaRPr lang="en-US" sz="5400" dirty="0">
              <a:solidFill>
                <a:schemeClr val="accent3">
                  <a:lumMod val="40000"/>
                  <a:lumOff val="60000"/>
                </a:schemeClr>
              </a:solidFill>
              <a:latin typeface="Arial" charset="0"/>
              <a:cs typeface="Arial" charset="0"/>
            </a:endParaRPr>
          </a:p>
        </p:txBody>
      </p:sp>
      <p:sp>
        <p:nvSpPr>
          <p:cNvPr id="93306" name="Rectangle 122">
            <a:extLst>
              <a:ext uri="{FF2B5EF4-FFF2-40B4-BE49-F238E27FC236}">
                <a16:creationId xmlns:a16="http://schemas.microsoft.com/office/drawing/2014/main" id="{0BCB111C-515C-4EC2-BDBA-02C1BA8C439A}"/>
              </a:ext>
            </a:extLst>
          </p:cNvPr>
          <p:cNvSpPr>
            <a:spLocks noChangeArrowheads="1"/>
          </p:cNvSpPr>
          <p:nvPr/>
        </p:nvSpPr>
        <p:spPr bwMode="auto">
          <a:xfrm>
            <a:off x="609600" y="2228850"/>
            <a:ext cx="3903663"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dirty="0">
                <a:solidFill>
                  <a:srgbClr val="00CCFF"/>
                </a:solidFill>
                <a:latin typeface="Avva_Shenouda" pitchFamily="34" charset="0"/>
                <a:cs typeface="Times New Roman" panose="02020603050405020304" pitchFamily="18" charset="0"/>
              </a:rPr>
              <a:t>)e`</a:t>
            </a:r>
            <a:r>
              <a:rPr lang="en-US" altLang="en-US" sz="5400" dirty="0">
                <a:solidFill>
                  <a:srgbClr val="FF0000"/>
                </a:solidFill>
                <a:cs typeface="Times New Roman" panose="02020603050405020304" pitchFamily="18" charset="0"/>
              </a:rPr>
              <a:t>\</a:t>
            </a:r>
            <a:r>
              <a:rPr lang="en-US" altLang="en-US" sz="5400" dirty="0">
                <a:solidFill>
                  <a:srgbClr val="00CCFF"/>
                </a:solidFill>
                <a:latin typeface="Avva_Shenouda" pitchFamily="34" charset="0"/>
                <a:cs typeface="Times New Roman" panose="02020603050405020304" pitchFamily="18" charset="0"/>
              </a:rPr>
              <a:t>o</a:t>
            </a:r>
            <a:r>
              <a:rPr lang="en-US" altLang="en-US" sz="5400" dirty="0">
                <a:solidFill>
                  <a:srgbClr val="FF0000"/>
                </a:solidFill>
                <a:cs typeface="Times New Roman" panose="02020603050405020304" pitchFamily="18" charset="0"/>
              </a:rPr>
              <a:t>\</a:t>
            </a:r>
            <a:r>
              <a:rPr lang="en-US" altLang="en-US" sz="5400" dirty="0">
                <a:solidFill>
                  <a:srgbClr val="00CCFF"/>
                </a:solidFill>
                <a:latin typeface="Avva_Shenouda" pitchFamily="34" charset="0"/>
                <a:cs typeface="Times New Roman" panose="02020603050405020304" pitchFamily="18" charset="0"/>
              </a:rPr>
              <a:t>to</a:t>
            </a:r>
            <a:r>
              <a:rPr lang="en-US" altLang="en-US" sz="5400" dirty="0">
                <a:solidFill>
                  <a:srgbClr val="FF0000"/>
                </a:solidFill>
                <a:cs typeface="Times New Roman" panose="02020603050405020304" pitchFamily="18" charset="0"/>
              </a:rPr>
              <a:t>\</a:t>
            </a:r>
            <a:r>
              <a:rPr lang="en-US" altLang="en-US" sz="5400" dirty="0" err="1">
                <a:solidFill>
                  <a:srgbClr val="00CCFF"/>
                </a:solidFill>
                <a:latin typeface="Avva_Shenouda" pitchFamily="34" charset="0"/>
                <a:cs typeface="Times New Roman" panose="02020603050405020304" pitchFamily="18" charset="0"/>
              </a:rPr>
              <a:t>koc</a:t>
            </a:r>
            <a:endParaRPr lang="en-US" altLang="en-US" sz="5400" dirty="0">
              <a:solidFill>
                <a:srgbClr val="00CCFF"/>
              </a:solidFill>
              <a:latin typeface="Avva_Shenouda" pitchFamily="34" charset="0"/>
              <a:cs typeface="Times New Roman" panose="02020603050405020304" pitchFamily="18" charset="0"/>
            </a:endParaRPr>
          </a:p>
        </p:txBody>
      </p:sp>
      <p:sp>
        <p:nvSpPr>
          <p:cNvPr id="93307" name="Rectangle 123">
            <a:extLst>
              <a:ext uri="{FF2B5EF4-FFF2-40B4-BE49-F238E27FC236}">
                <a16:creationId xmlns:a16="http://schemas.microsoft.com/office/drawing/2014/main" id="{7CFAA969-BDC8-41F3-940D-584B17D758E2}"/>
              </a:ext>
            </a:extLst>
          </p:cNvPr>
          <p:cNvSpPr>
            <a:spLocks noChangeArrowheads="1"/>
          </p:cNvSpPr>
          <p:nvPr/>
        </p:nvSpPr>
        <p:spPr bwMode="auto">
          <a:xfrm>
            <a:off x="4513263" y="1066800"/>
            <a:ext cx="38687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40000"/>
                    <a:lumOff val="60000"/>
                  </a:schemeClr>
                </a:solidFill>
                <a:latin typeface="Arial" charset="0"/>
                <a:cs typeface="Times New Roman" pitchFamily="18" charset="0"/>
              </a:rPr>
              <a:t>He Came </a:t>
            </a:r>
            <a:endParaRPr lang="en-US" sz="5400" dirty="0">
              <a:solidFill>
                <a:schemeClr val="accent3">
                  <a:lumMod val="40000"/>
                  <a:lumOff val="60000"/>
                </a:schemeClr>
              </a:solidFill>
              <a:latin typeface="Arial" charset="0"/>
              <a:cs typeface="Arial" charset="0"/>
            </a:endParaRPr>
          </a:p>
        </p:txBody>
      </p:sp>
      <p:sp>
        <p:nvSpPr>
          <p:cNvPr id="93308" name="Rectangle 124">
            <a:extLst>
              <a:ext uri="{FF2B5EF4-FFF2-40B4-BE49-F238E27FC236}">
                <a16:creationId xmlns:a16="http://schemas.microsoft.com/office/drawing/2014/main" id="{90F39C26-E435-409E-A937-F8DE7D9F6096}"/>
              </a:ext>
            </a:extLst>
          </p:cNvPr>
          <p:cNvSpPr>
            <a:spLocks noChangeArrowheads="1"/>
          </p:cNvSpPr>
          <p:nvPr/>
        </p:nvSpPr>
        <p:spPr bwMode="auto">
          <a:xfrm>
            <a:off x="609600" y="1066800"/>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A4`</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i</a:t>
            </a:r>
          </a:p>
        </p:txBody>
      </p:sp>
      <p:sp>
        <p:nvSpPr>
          <p:cNvPr id="218122" name="Line 125">
            <a:extLst>
              <a:ext uri="{FF2B5EF4-FFF2-40B4-BE49-F238E27FC236}">
                <a16:creationId xmlns:a16="http://schemas.microsoft.com/office/drawing/2014/main" id="{E6952D48-8874-4967-A328-FF46AA153D3F}"/>
              </a:ext>
            </a:extLst>
          </p:cNvPr>
          <p:cNvSpPr>
            <a:spLocks noChangeShapeType="1"/>
          </p:cNvSpPr>
          <p:nvPr/>
        </p:nvSpPr>
        <p:spPr bwMode="auto">
          <a:xfrm>
            <a:off x="609600" y="1066800"/>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8123" name="Line 126">
            <a:extLst>
              <a:ext uri="{FF2B5EF4-FFF2-40B4-BE49-F238E27FC236}">
                <a16:creationId xmlns:a16="http://schemas.microsoft.com/office/drawing/2014/main" id="{3E02B0D1-3AC1-41BD-B76B-D830EEAF1BFE}"/>
              </a:ext>
            </a:extLst>
          </p:cNvPr>
          <p:cNvSpPr>
            <a:spLocks noChangeShapeType="1"/>
          </p:cNvSpPr>
          <p:nvPr/>
        </p:nvSpPr>
        <p:spPr bwMode="auto">
          <a:xfrm>
            <a:off x="609600" y="6288088"/>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8124" name="Line 127">
            <a:extLst>
              <a:ext uri="{FF2B5EF4-FFF2-40B4-BE49-F238E27FC236}">
                <a16:creationId xmlns:a16="http://schemas.microsoft.com/office/drawing/2014/main" id="{DE2E5C01-19E8-4E35-AB1C-B04555A4E3C6}"/>
              </a:ext>
            </a:extLst>
          </p:cNvPr>
          <p:cNvSpPr>
            <a:spLocks noChangeShapeType="1"/>
          </p:cNvSpPr>
          <p:nvPr/>
        </p:nvSpPr>
        <p:spPr bwMode="auto">
          <a:xfrm>
            <a:off x="6096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8125" name="Line 128">
            <a:extLst>
              <a:ext uri="{FF2B5EF4-FFF2-40B4-BE49-F238E27FC236}">
                <a16:creationId xmlns:a16="http://schemas.microsoft.com/office/drawing/2014/main" id="{F7048828-7416-45DA-97A8-82C3CDF85613}"/>
              </a:ext>
            </a:extLst>
          </p:cNvPr>
          <p:cNvSpPr>
            <a:spLocks noChangeShapeType="1"/>
          </p:cNvSpPr>
          <p:nvPr/>
        </p:nvSpPr>
        <p:spPr bwMode="auto">
          <a:xfrm>
            <a:off x="83820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3308"/>
                                        </p:tgtEl>
                                        <p:attrNameLst>
                                          <p:attrName>style.visibility</p:attrName>
                                        </p:attrNameLst>
                                      </p:cBhvr>
                                      <p:to>
                                        <p:strVal val="visible"/>
                                      </p:to>
                                    </p:set>
                                    <p:animEffect transition="in" filter="blinds(horizontal)">
                                      <p:cBhvr>
                                        <p:cTn id="7" dur="500"/>
                                        <p:tgtEl>
                                          <p:spTgt spid="9330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3307"/>
                                        </p:tgtEl>
                                        <p:attrNameLst>
                                          <p:attrName>style.visibility</p:attrName>
                                        </p:attrNameLst>
                                      </p:cBhvr>
                                      <p:to>
                                        <p:strVal val="visible"/>
                                      </p:to>
                                    </p:set>
                                    <p:animEffect transition="in" filter="blinds(horizontal)">
                                      <p:cBhvr>
                                        <p:cTn id="10" dur="500"/>
                                        <p:tgtEl>
                                          <p:spTgt spid="933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3306"/>
                                        </p:tgtEl>
                                        <p:attrNameLst>
                                          <p:attrName>style.visibility</p:attrName>
                                        </p:attrNameLst>
                                      </p:cBhvr>
                                      <p:to>
                                        <p:strVal val="visible"/>
                                      </p:to>
                                    </p:set>
                                    <p:animEffect transition="in" filter="blinds(horizontal)">
                                      <p:cBhvr>
                                        <p:cTn id="15" dur="500"/>
                                        <p:tgtEl>
                                          <p:spTgt spid="9330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3305"/>
                                        </p:tgtEl>
                                        <p:attrNameLst>
                                          <p:attrName>style.visibility</p:attrName>
                                        </p:attrNameLst>
                                      </p:cBhvr>
                                      <p:to>
                                        <p:strVal val="visible"/>
                                      </p:to>
                                    </p:set>
                                    <p:animEffect transition="in" filter="blinds(horizontal)">
                                      <p:cBhvr>
                                        <p:cTn id="18" dur="500"/>
                                        <p:tgtEl>
                                          <p:spTgt spid="9330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3304"/>
                                        </p:tgtEl>
                                        <p:attrNameLst>
                                          <p:attrName>style.visibility</p:attrName>
                                        </p:attrNameLst>
                                      </p:cBhvr>
                                      <p:to>
                                        <p:strVal val="visible"/>
                                      </p:to>
                                    </p:set>
                                    <p:animEffect transition="in" filter="blinds(horizontal)">
                                      <p:cBhvr>
                                        <p:cTn id="23" dur="500"/>
                                        <p:tgtEl>
                                          <p:spTgt spid="93304"/>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3303"/>
                                        </p:tgtEl>
                                        <p:attrNameLst>
                                          <p:attrName>style.visibility</p:attrName>
                                        </p:attrNameLst>
                                      </p:cBhvr>
                                      <p:to>
                                        <p:strVal val="visible"/>
                                      </p:to>
                                    </p:set>
                                    <p:animEffect transition="in" filter="blinds(horizontal)">
                                      <p:cBhvr>
                                        <p:cTn id="26" dur="500"/>
                                        <p:tgtEl>
                                          <p:spTgt spid="9330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3302"/>
                                        </p:tgtEl>
                                        <p:attrNameLst>
                                          <p:attrName>style.visibility</p:attrName>
                                        </p:attrNameLst>
                                      </p:cBhvr>
                                      <p:to>
                                        <p:strVal val="visible"/>
                                      </p:to>
                                    </p:set>
                                    <p:animEffect transition="in" filter="blinds(horizontal)">
                                      <p:cBhvr>
                                        <p:cTn id="31" dur="500"/>
                                        <p:tgtEl>
                                          <p:spTgt spid="9330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3301"/>
                                        </p:tgtEl>
                                        <p:attrNameLst>
                                          <p:attrName>style.visibility</p:attrName>
                                        </p:attrNameLst>
                                      </p:cBhvr>
                                      <p:to>
                                        <p:strVal val="visible"/>
                                      </p:to>
                                    </p:set>
                                    <p:animEffect transition="in" filter="blinds(horizontal)">
                                      <p:cBhvr>
                                        <p:cTn id="34" dur="500"/>
                                        <p:tgtEl>
                                          <p:spTgt spid="93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01" grpId="0"/>
      <p:bldP spid="93302" grpId="0"/>
      <p:bldP spid="93303" grpId="0"/>
      <p:bldP spid="93304" grpId="0"/>
      <p:bldP spid="93305" grpId="0"/>
      <p:bldP spid="93306" grpId="0"/>
      <p:bldP spid="93307" grpId="0"/>
      <p:bldP spid="93308" grpId="0"/>
    </p:bldLst>
  </p:timing>
</p:sld>
</file>

<file path=ppt/slides/slide2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15AFE6E5-3ADB-4AF7-B264-7C29B6E13A48}"/>
              </a:ext>
            </a:extLst>
          </p:cNvPr>
          <p:cNvSpPr>
            <a:spLocks noChangeArrowheads="1"/>
          </p:cNvSpPr>
          <p:nvPr/>
        </p:nvSpPr>
        <p:spPr bwMode="auto">
          <a:xfrm>
            <a:off x="4513263" y="5126038"/>
            <a:ext cx="38687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a:solidFill>
                  <a:schemeClr val="accent3">
                    <a:lumMod val="20000"/>
                    <a:lumOff val="80000"/>
                  </a:schemeClr>
                </a:solidFill>
                <a:latin typeface="Arial" charset="0"/>
                <a:cs typeface="Times New Roman" pitchFamily="18" charset="0"/>
              </a:rPr>
              <a:t>The Trinity </a:t>
            </a:r>
            <a:endParaRPr lang="en-US" sz="5400">
              <a:solidFill>
                <a:schemeClr val="accent3">
                  <a:lumMod val="20000"/>
                  <a:lumOff val="80000"/>
                </a:schemeClr>
              </a:solidFill>
              <a:latin typeface="Arial" charset="0"/>
              <a:cs typeface="Arial" charset="0"/>
            </a:endParaRPr>
          </a:p>
        </p:txBody>
      </p:sp>
      <p:sp>
        <p:nvSpPr>
          <p:cNvPr id="109571" name="Rectangle 3">
            <a:extLst>
              <a:ext uri="{FF2B5EF4-FFF2-40B4-BE49-F238E27FC236}">
                <a16:creationId xmlns:a16="http://schemas.microsoft.com/office/drawing/2014/main" id="{D5E61C2E-BE7E-42A9-A15F-7FBD1632CAAA}"/>
              </a:ext>
            </a:extLst>
          </p:cNvPr>
          <p:cNvSpPr>
            <a:spLocks noChangeArrowheads="1"/>
          </p:cNvSpPr>
          <p:nvPr/>
        </p:nvSpPr>
        <p:spPr bwMode="auto">
          <a:xfrm>
            <a:off x="609600" y="512603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t</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riac</a:t>
            </a:r>
          </a:p>
        </p:txBody>
      </p:sp>
      <p:sp>
        <p:nvSpPr>
          <p:cNvPr id="109572" name="Rectangle 4">
            <a:extLst>
              <a:ext uri="{FF2B5EF4-FFF2-40B4-BE49-F238E27FC236}">
                <a16:creationId xmlns:a16="http://schemas.microsoft.com/office/drawing/2014/main" id="{BF5DCA00-BEA6-42CC-8105-39BC1897A221}"/>
              </a:ext>
            </a:extLst>
          </p:cNvPr>
          <p:cNvSpPr>
            <a:spLocks noChangeArrowheads="1"/>
          </p:cNvSpPr>
          <p:nvPr/>
        </p:nvSpPr>
        <p:spPr bwMode="auto">
          <a:xfrm>
            <a:off x="4513263" y="3963988"/>
            <a:ext cx="43259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a:solidFill>
                  <a:schemeClr val="accent3">
                    <a:lumMod val="20000"/>
                    <a:lumOff val="80000"/>
                  </a:schemeClr>
                </a:solidFill>
                <a:latin typeface="Arial" charset="0"/>
                <a:cs typeface="Times New Roman" pitchFamily="18" charset="0"/>
              </a:rPr>
              <a:t>Holy (Coptic)</a:t>
            </a:r>
            <a:endParaRPr lang="en-US" sz="5400">
              <a:solidFill>
                <a:schemeClr val="accent3">
                  <a:lumMod val="20000"/>
                  <a:lumOff val="80000"/>
                </a:schemeClr>
              </a:solidFill>
              <a:latin typeface="Arial" charset="0"/>
              <a:cs typeface="Arial" charset="0"/>
            </a:endParaRPr>
          </a:p>
        </p:txBody>
      </p:sp>
      <p:sp>
        <p:nvSpPr>
          <p:cNvPr id="109573" name="Rectangle 5">
            <a:extLst>
              <a:ext uri="{FF2B5EF4-FFF2-40B4-BE49-F238E27FC236}">
                <a16:creationId xmlns:a16="http://schemas.microsoft.com/office/drawing/2014/main" id="{3B6E6F54-5BAB-4029-B325-30A3D8C70DEF}"/>
              </a:ext>
            </a:extLst>
          </p:cNvPr>
          <p:cNvSpPr>
            <a:spLocks noChangeArrowheads="1"/>
          </p:cNvSpPr>
          <p:nvPr/>
        </p:nvSpPr>
        <p:spPr bwMode="auto">
          <a:xfrm>
            <a:off x="609600" y="396398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`X</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ov</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ab</a:t>
            </a:r>
          </a:p>
        </p:txBody>
      </p:sp>
      <p:sp>
        <p:nvSpPr>
          <p:cNvPr id="109574" name="Rectangle 6">
            <a:extLst>
              <a:ext uri="{FF2B5EF4-FFF2-40B4-BE49-F238E27FC236}">
                <a16:creationId xmlns:a16="http://schemas.microsoft.com/office/drawing/2014/main" id="{8929E376-BA29-423F-8BE8-C6B307867F34}"/>
              </a:ext>
            </a:extLst>
          </p:cNvPr>
          <p:cNvSpPr>
            <a:spLocks noChangeArrowheads="1"/>
          </p:cNvSpPr>
          <p:nvPr/>
        </p:nvSpPr>
        <p:spPr bwMode="auto">
          <a:xfrm>
            <a:off x="4513263" y="2228850"/>
            <a:ext cx="4097337"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a:solidFill>
                  <a:schemeClr val="accent3">
                    <a:lumMod val="20000"/>
                    <a:lumOff val="80000"/>
                  </a:schemeClr>
                </a:solidFill>
                <a:latin typeface="Arial" charset="0"/>
                <a:cs typeface="Times New Roman" pitchFamily="18" charset="0"/>
              </a:rPr>
              <a:t>Holy (Greek)</a:t>
            </a:r>
            <a:endParaRPr lang="en-US" sz="5400">
              <a:solidFill>
                <a:schemeClr val="accent3">
                  <a:lumMod val="20000"/>
                  <a:lumOff val="80000"/>
                </a:schemeClr>
              </a:solidFill>
              <a:latin typeface="Arial" charset="0"/>
              <a:cs typeface="Arial" charset="0"/>
            </a:endParaRPr>
          </a:p>
        </p:txBody>
      </p:sp>
      <p:sp>
        <p:nvSpPr>
          <p:cNvPr id="109575" name="Rectangle 7">
            <a:extLst>
              <a:ext uri="{FF2B5EF4-FFF2-40B4-BE49-F238E27FC236}">
                <a16:creationId xmlns:a16="http://schemas.microsoft.com/office/drawing/2014/main" id="{B3BBFB0A-9A4D-4076-A87D-9FAA5BBEBA65}"/>
              </a:ext>
            </a:extLst>
          </p:cNvPr>
          <p:cNvSpPr>
            <a:spLocks noChangeArrowheads="1"/>
          </p:cNvSpPr>
          <p:nvPr/>
        </p:nvSpPr>
        <p:spPr bwMode="auto">
          <a:xfrm>
            <a:off x="609600" y="2228850"/>
            <a:ext cx="3903663"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`A</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jioc</a:t>
            </a:r>
          </a:p>
        </p:txBody>
      </p:sp>
      <p:sp>
        <p:nvSpPr>
          <p:cNvPr id="109576" name="Rectangle 8">
            <a:extLst>
              <a:ext uri="{FF2B5EF4-FFF2-40B4-BE49-F238E27FC236}">
                <a16:creationId xmlns:a16="http://schemas.microsoft.com/office/drawing/2014/main" id="{CF8A97DA-C6D6-45C0-ACA3-3ABFA81C0B59}"/>
              </a:ext>
            </a:extLst>
          </p:cNvPr>
          <p:cNvSpPr>
            <a:spLocks noChangeArrowheads="1"/>
          </p:cNvSpPr>
          <p:nvPr/>
        </p:nvSpPr>
        <p:spPr bwMode="auto">
          <a:xfrm>
            <a:off x="4513263" y="1066800"/>
            <a:ext cx="3868737"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I Come</a:t>
            </a:r>
            <a:endParaRPr lang="en-US" sz="5400" dirty="0">
              <a:solidFill>
                <a:schemeClr val="accent3">
                  <a:lumMod val="20000"/>
                  <a:lumOff val="80000"/>
                </a:schemeClr>
              </a:solidFill>
              <a:latin typeface="Arial" charset="0"/>
              <a:cs typeface="Arial" charset="0"/>
            </a:endParaRPr>
          </a:p>
        </p:txBody>
      </p:sp>
      <p:sp>
        <p:nvSpPr>
          <p:cNvPr id="109577" name="Rectangle 9">
            <a:extLst>
              <a:ext uri="{FF2B5EF4-FFF2-40B4-BE49-F238E27FC236}">
                <a16:creationId xmlns:a16="http://schemas.microsoft.com/office/drawing/2014/main" id="{132421A9-72EA-430C-ADCE-16275490895B}"/>
              </a:ext>
            </a:extLst>
          </p:cNvPr>
          <p:cNvSpPr>
            <a:spLocks noChangeArrowheads="1"/>
          </p:cNvSpPr>
          <p:nvPr/>
        </p:nvSpPr>
        <p:spPr bwMode="auto">
          <a:xfrm>
            <a:off x="609600" y="1066800"/>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Ei`</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e</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`i</a:t>
            </a:r>
          </a:p>
        </p:txBody>
      </p:sp>
      <p:sp>
        <p:nvSpPr>
          <p:cNvPr id="219146" name="Line 10">
            <a:extLst>
              <a:ext uri="{FF2B5EF4-FFF2-40B4-BE49-F238E27FC236}">
                <a16:creationId xmlns:a16="http://schemas.microsoft.com/office/drawing/2014/main" id="{CFF65277-77E4-4BD4-920A-183097D7D85A}"/>
              </a:ext>
            </a:extLst>
          </p:cNvPr>
          <p:cNvSpPr>
            <a:spLocks noChangeShapeType="1"/>
          </p:cNvSpPr>
          <p:nvPr/>
        </p:nvSpPr>
        <p:spPr bwMode="auto">
          <a:xfrm>
            <a:off x="609600" y="1066800"/>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9147" name="Line 11">
            <a:extLst>
              <a:ext uri="{FF2B5EF4-FFF2-40B4-BE49-F238E27FC236}">
                <a16:creationId xmlns:a16="http://schemas.microsoft.com/office/drawing/2014/main" id="{47E3ABB4-3D91-4EEF-9C8F-8B1230FFA3AF}"/>
              </a:ext>
            </a:extLst>
          </p:cNvPr>
          <p:cNvSpPr>
            <a:spLocks noChangeShapeType="1"/>
          </p:cNvSpPr>
          <p:nvPr/>
        </p:nvSpPr>
        <p:spPr bwMode="auto">
          <a:xfrm>
            <a:off x="609600" y="6288088"/>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9148" name="Line 12">
            <a:extLst>
              <a:ext uri="{FF2B5EF4-FFF2-40B4-BE49-F238E27FC236}">
                <a16:creationId xmlns:a16="http://schemas.microsoft.com/office/drawing/2014/main" id="{39F0DCF3-3B1E-4EDC-8B0E-A543CEF1CDC9}"/>
              </a:ext>
            </a:extLst>
          </p:cNvPr>
          <p:cNvSpPr>
            <a:spLocks noChangeShapeType="1"/>
          </p:cNvSpPr>
          <p:nvPr/>
        </p:nvSpPr>
        <p:spPr bwMode="auto">
          <a:xfrm>
            <a:off x="6096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9149" name="Line 13">
            <a:extLst>
              <a:ext uri="{FF2B5EF4-FFF2-40B4-BE49-F238E27FC236}">
                <a16:creationId xmlns:a16="http://schemas.microsoft.com/office/drawing/2014/main" id="{D0D14351-F535-4ADE-895A-7C49BFA3A5D2}"/>
              </a:ext>
            </a:extLst>
          </p:cNvPr>
          <p:cNvSpPr>
            <a:spLocks noChangeShapeType="1"/>
          </p:cNvSpPr>
          <p:nvPr/>
        </p:nvSpPr>
        <p:spPr bwMode="auto">
          <a:xfrm>
            <a:off x="83820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9577"/>
                                        </p:tgtEl>
                                        <p:attrNameLst>
                                          <p:attrName>style.visibility</p:attrName>
                                        </p:attrNameLst>
                                      </p:cBhvr>
                                      <p:to>
                                        <p:strVal val="visible"/>
                                      </p:to>
                                    </p:set>
                                    <p:animEffect transition="in" filter="blinds(horizontal)">
                                      <p:cBhvr>
                                        <p:cTn id="7" dur="500"/>
                                        <p:tgtEl>
                                          <p:spTgt spid="10957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9576"/>
                                        </p:tgtEl>
                                        <p:attrNameLst>
                                          <p:attrName>style.visibility</p:attrName>
                                        </p:attrNameLst>
                                      </p:cBhvr>
                                      <p:to>
                                        <p:strVal val="visible"/>
                                      </p:to>
                                    </p:set>
                                    <p:animEffect transition="in" filter="blinds(horizontal)">
                                      <p:cBhvr>
                                        <p:cTn id="10" dur="500"/>
                                        <p:tgtEl>
                                          <p:spTgt spid="10957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9575"/>
                                        </p:tgtEl>
                                        <p:attrNameLst>
                                          <p:attrName>style.visibility</p:attrName>
                                        </p:attrNameLst>
                                      </p:cBhvr>
                                      <p:to>
                                        <p:strVal val="visible"/>
                                      </p:to>
                                    </p:set>
                                    <p:animEffect transition="in" filter="blinds(horizontal)">
                                      <p:cBhvr>
                                        <p:cTn id="15" dur="500"/>
                                        <p:tgtEl>
                                          <p:spTgt spid="10957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09574"/>
                                        </p:tgtEl>
                                        <p:attrNameLst>
                                          <p:attrName>style.visibility</p:attrName>
                                        </p:attrNameLst>
                                      </p:cBhvr>
                                      <p:to>
                                        <p:strVal val="visible"/>
                                      </p:to>
                                    </p:set>
                                    <p:animEffect transition="in" filter="blinds(horizontal)">
                                      <p:cBhvr>
                                        <p:cTn id="18" dur="500"/>
                                        <p:tgtEl>
                                          <p:spTgt spid="10957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09573"/>
                                        </p:tgtEl>
                                        <p:attrNameLst>
                                          <p:attrName>style.visibility</p:attrName>
                                        </p:attrNameLst>
                                      </p:cBhvr>
                                      <p:to>
                                        <p:strVal val="visible"/>
                                      </p:to>
                                    </p:set>
                                    <p:animEffect transition="in" filter="blinds(horizontal)">
                                      <p:cBhvr>
                                        <p:cTn id="23" dur="500"/>
                                        <p:tgtEl>
                                          <p:spTgt spid="10957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9572"/>
                                        </p:tgtEl>
                                        <p:attrNameLst>
                                          <p:attrName>style.visibility</p:attrName>
                                        </p:attrNameLst>
                                      </p:cBhvr>
                                      <p:to>
                                        <p:strVal val="visible"/>
                                      </p:to>
                                    </p:set>
                                    <p:animEffect transition="in" filter="blinds(horizontal)">
                                      <p:cBhvr>
                                        <p:cTn id="26" dur="500"/>
                                        <p:tgtEl>
                                          <p:spTgt spid="10957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9571"/>
                                        </p:tgtEl>
                                        <p:attrNameLst>
                                          <p:attrName>style.visibility</p:attrName>
                                        </p:attrNameLst>
                                      </p:cBhvr>
                                      <p:to>
                                        <p:strVal val="visible"/>
                                      </p:to>
                                    </p:set>
                                    <p:animEffect transition="in" filter="blinds(horizontal)">
                                      <p:cBhvr>
                                        <p:cTn id="31" dur="500"/>
                                        <p:tgtEl>
                                          <p:spTgt spid="109571"/>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09570"/>
                                        </p:tgtEl>
                                        <p:attrNameLst>
                                          <p:attrName>style.visibility</p:attrName>
                                        </p:attrNameLst>
                                      </p:cBhvr>
                                      <p:to>
                                        <p:strVal val="visible"/>
                                      </p:to>
                                    </p:set>
                                    <p:animEffect transition="in" filter="blinds(horizontal)">
                                      <p:cBhvr>
                                        <p:cTn id="34" dur="500"/>
                                        <p:tgtEl>
                                          <p:spTgt spid="109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P spid="109571" grpId="0"/>
      <p:bldP spid="109572" grpId="0"/>
      <p:bldP spid="109573" grpId="0"/>
      <p:bldP spid="109574" grpId="0"/>
      <p:bldP spid="109575" grpId="0"/>
      <p:bldP spid="109576" grpId="0"/>
      <p:bldP spid="109577" grpId="0"/>
    </p:bldLst>
  </p:timing>
</p:sld>
</file>

<file path=ppt/slides/slide2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689499F-F476-4104-8E60-23103532A839}"/>
              </a:ext>
            </a:extLst>
          </p:cNvPr>
          <p:cNvSpPr>
            <a:spLocks noChangeArrowheads="1"/>
          </p:cNvSpPr>
          <p:nvPr/>
        </p:nvSpPr>
        <p:spPr bwMode="auto">
          <a:xfrm>
            <a:off x="5334000" y="5126038"/>
            <a:ext cx="30480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Thank you</a:t>
            </a:r>
            <a:endParaRPr lang="en-US" sz="5400" dirty="0">
              <a:solidFill>
                <a:schemeClr val="accent3">
                  <a:lumMod val="20000"/>
                  <a:lumOff val="80000"/>
                </a:schemeClr>
              </a:solidFill>
              <a:latin typeface="Arial" charset="0"/>
              <a:cs typeface="Arial" charset="0"/>
            </a:endParaRPr>
          </a:p>
        </p:txBody>
      </p:sp>
      <p:sp>
        <p:nvSpPr>
          <p:cNvPr id="110595" name="Rectangle 3">
            <a:extLst>
              <a:ext uri="{FF2B5EF4-FFF2-40B4-BE49-F238E27FC236}">
                <a16:creationId xmlns:a16="http://schemas.microsoft.com/office/drawing/2014/main" id="{6DA360E0-EEA0-4A7A-A4D9-89C0CA7F6C47}"/>
              </a:ext>
            </a:extLst>
          </p:cNvPr>
          <p:cNvSpPr>
            <a:spLocks noChangeArrowheads="1"/>
          </p:cNvSpPr>
          <p:nvPr/>
        </p:nvSpPr>
        <p:spPr bwMode="auto">
          <a:xfrm>
            <a:off x="609600" y="512603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@ep`</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hmot</a:t>
            </a:r>
          </a:p>
        </p:txBody>
      </p:sp>
      <p:sp>
        <p:nvSpPr>
          <p:cNvPr id="110596" name="Rectangle 4">
            <a:extLst>
              <a:ext uri="{FF2B5EF4-FFF2-40B4-BE49-F238E27FC236}">
                <a16:creationId xmlns:a16="http://schemas.microsoft.com/office/drawing/2014/main" id="{E2D81FB8-4CD6-425A-B62E-0932FCEBB7B0}"/>
              </a:ext>
            </a:extLst>
          </p:cNvPr>
          <p:cNvSpPr>
            <a:spLocks noChangeArrowheads="1"/>
          </p:cNvSpPr>
          <p:nvPr/>
        </p:nvSpPr>
        <p:spPr bwMode="auto">
          <a:xfrm>
            <a:off x="5257800" y="3963988"/>
            <a:ext cx="35814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The name</a:t>
            </a:r>
            <a:endParaRPr lang="en-US" sz="5400" dirty="0">
              <a:solidFill>
                <a:schemeClr val="accent3">
                  <a:lumMod val="20000"/>
                  <a:lumOff val="80000"/>
                </a:schemeClr>
              </a:solidFill>
              <a:latin typeface="Arial" charset="0"/>
              <a:cs typeface="Arial" charset="0"/>
            </a:endParaRPr>
          </a:p>
        </p:txBody>
      </p:sp>
      <p:sp>
        <p:nvSpPr>
          <p:cNvPr id="110597" name="Rectangle 5">
            <a:extLst>
              <a:ext uri="{FF2B5EF4-FFF2-40B4-BE49-F238E27FC236}">
                <a16:creationId xmlns:a16="http://schemas.microsoft.com/office/drawing/2014/main" id="{E34A7000-BC7D-4458-A223-3A70E3B29725}"/>
              </a:ext>
            </a:extLst>
          </p:cNvPr>
          <p:cNvSpPr>
            <a:spLocks noChangeArrowheads="1"/>
          </p:cNvSpPr>
          <p:nvPr/>
        </p:nvSpPr>
        <p:spPr bwMode="auto">
          <a:xfrm>
            <a:off x="609600" y="396398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`F</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ran </a:t>
            </a:r>
          </a:p>
        </p:txBody>
      </p:sp>
      <p:sp>
        <p:nvSpPr>
          <p:cNvPr id="110598" name="Rectangle 6">
            <a:extLst>
              <a:ext uri="{FF2B5EF4-FFF2-40B4-BE49-F238E27FC236}">
                <a16:creationId xmlns:a16="http://schemas.microsoft.com/office/drawing/2014/main" id="{61BC6683-AF5C-40AE-A0CB-EF40FC393F0D}"/>
              </a:ext>
            </a:extLst>
          </p:cNvPr>
          <p:cNvSpPr>
            <a:spLocks noChangeArrowheads="1"/>
          </p:cNvSpPr>
          <p:nvPr/>
        </p:nvSpPr>
        <p:spPr bwMode="auto">
          <a:xfrm>
            <a:off x="5181600" y="2228850"/>
            <a:ext cx="396240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4400" dirty="0">
                <a:solidFill>
                  <a:schemeClr val="accent3">
                    <a:lumMod val="20000"/>
                    <a:lumOff val="80000"/>
                  </a:schemeClr>
                </a:solidFill>
                <a:latin typeface="Arial" charset="0"/>
                <a:cs typeface="Times New Roman" pitchFamily="18" charset="0"/>
              </a:rPr>
              <a:t>The presbyters (priests) </a:t>
            </a:r>
          </a:p>
        </p:txBody>
      </p:sp>
      <p:sp>
        <p:nvSpPr>
          <p:cNvPr id="110599" name="Rectangle 7">
            <a:extLst>
              <a:ext uri="{FF2B5EF4-FFF2-40B4-BE49-F238E27FC236}">
                <a16:creationId xmlns:a16="http://schemas.microsoft.com/office/drawing/2014/main" id="{7A51655A-8BED-425E-9A9D-4353EDED7C2B}"/>
              </a:ext>
            </a:extLst>
          </p:cNvPr>
          <p:cNvSpPr>
            <a:spLocks noChangeArrowheads="1"/>
          </p:cNvSpPr>
          <p:nvPr/>
        </p:nvSpPr>
        <p:spPr bwMode="auto">
          <a:xfrm>
            <a:off x="457200" y="2209800"/>
            <a:ext cx="510540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`P</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rec</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bv</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te</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roc</a:t>
            </a:r>
          </a:p>
        </p:txBody>
      </p:sp>
      <p:sp>
        <p:nvSpPr>
          <p:cNvPr id="110600" name="Rectangle 8">
            <a:extLst>
              <a:ext uri="{FF2B5EF4-FFF2-40B4-BE49-F238E27FC236}">
                <a16:creationId xmlns:a16="http://schemas.microsoft.com/office/drawing/2014/main" id="{38A90B61-6543-43C9-A28F-81FA741079EE}"/>
              </a:ext>
            </a:extLst>
          </p:cNvPr>
          <p:cNvSpPr>
            <a:spLocks noChangeArrowheads="1"/>
          </p:cNvSpPr>
          <p:nvPr/>
        </p:nvSpPr>
        <p:spPr bwMode="auto">
          <a:xfrm>
            <a:off x="5257800" y="1066800"/>
            <a:ext cx="31242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Of</a:t>
            </a:r>
            <a:endParaRPr lang="en-US" sz="5400" dirty="0">
              <a:solidFill>
                <a:schemeClr val="accent3">
                  <a:lumMod val="20000"/>
                  <a:lumOff val="80000"/>
                </a:schemeClr>
              </a:solidFill>
              <a:latin typeface="Arial" charset="0"/>
              <a:cs typeface="Arial" charset="0"/>
            </a:endParaRPr>
          </a:p>
        </p:txBody>
      </p:sp>
      <p:sp>
        <p:nvSpPr>
          <p:cNvPr id="110601" name="Rectangle 9">
            <a:extLst>
              <a:ext uri="{FF2B5EF4-FFF2-40B4-BE49-F238E27FC236}">
                <a16:creationId xmlns:a16="http://schemas.microsoft.com/office/drawing/2014/main" id="{7BBFC320-DC1C-4EB5-9502-DA80CB2E5D7D}"/>
              </a:ext>
            </a:extLst>
          </p:cNvPr>
          <p:cNvSpPr>
            <a:spLocks noChangeArrowheads="1"/>
          </p:cNvSpPr>
          <p:nvPr/>
        </p:nvSpPr>
        <p:spPr bwMode="auto">
          <a:xfrm>
            <a:off x="609600" y="1066800"/>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`N</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te</a:t>
            </a:r>
          </a:p>
        </p:txBody>
      </p:sp>
      <p:sp>
        <p:nvSpPr>
          <p:cNvPr id="220170" name="Line 10">
            <a:extLst>
              <a:ext uri="{FF2B5EF4-FFF2-40B4-BE49-F238E27FC236}">
                <a16:creationId xmlns:a16="http://schemas.microsoft.com/office/drawing/2014/main" id="{ECCADA63-245F-4589-BD18-4525E9B402D1}"/>
              </a:ext>
            </a:extLst>
          </p:cNvPr>
          <p:cNvSpPr>
            <a:spLocks noChangeShapeType="1"/>
          </p:cNvSpPr>
          <p:nvPr/>
        </p:nvSpPr>
        <p:spPr bwMode="auto">
          <a:xfrm>
            <a:off x="609600" y="1066800"/>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0171" name="Line 11">
            <a:extLst>
              <a:ext uri="{FF2B5EF4-FFF2-40B4-BE49-F238E27FC236}">
                <a16:creationId xmlns:a16="http://schemas.microsoft.com/office/drawing/2014/main" id="{09EF837A-CB16-4466-BF40-4959E966423E}"/>
              </a:ext>
            </a:extLst>
          </p:cNvPr>
          <p:cNvSpPr>
            <a:spLocks noChangeShapeType="1"/>
          </p:cNvSpPr>
          <p:nvPr/>
        </p:nvSpPr>
        <p:spPr bwMode="auto">
          <a:xfrm>
            <a:off x="609600" y="6288088"/>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0172" name="Line 12">
            <a:extLst>
              <a:ext uri="{FF2B5EF4-FFF2-40B4-BE49-F238E27FC236}">
                <a16:creationId xmlns:a16="http://schemas.microsoft.com/office/drawing/2014/main" id="{63C6446D-07C9-4843-946E-EA7857985748}"/>
              </a:ext>
            </a:extLst>
          </p:cNvPr>
          <p:cNvSpPr>
            <a:spLocks noChangeShapeType="1"/>
          </p:cNvSpPr>
          <p:nvPr/>
        </p:nvSpPr>
        <p:spPr bwMode="auto">
          <a:xfrm>
            <a:off x="6096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0173" name="Line 13">
            <a:extLst>
              <a:ext uri="{FF2B5EF4-FFF2-40B4-BE49-F238E27FC236}">
                <a16:creationId xmlns:a16="http://schemas.microsoft.com/office/drawing/2014/main" id="{43F5A056-B471-4458-88E0-BE20D90A56F0}"/>
              </a:ext>
            </a:extLst>
          </p:cNvPr>
          <p:cNvSpPr>
            <a:spLocks noChangeShapeType="1"/>
          </p:cNvSpPr>
          <p:nvPr/>
        </p:nvSpPr>
        <p:spPr bwMode="auto">
          <a:xfrm>
            <a:off x="83820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0601"/>
                                        </p:tgtEl>
                                        <p:attrNameLst>
                                          <p:attrName>style.visibility</p:attrName>
                                        </p:attrNameLst>
                                      </p:cBhvr>
                                      <p:to>
                                        <p:strVal val="visible"/>
                                      </p:to>
                                    </p:set>
                                    <p:animEffect transition="in" filter="blinds(horizontal)">
                                      <p:cBhvr>
                                        <p:cTn id="7" dur="500"/>
                                        <p:tgtEl>
                                          <p:spTgt spid="11060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0600"/>
                                        </p:tgtEl>
                                        <p:attrNameLst>
                                          <p:attrName>style.visibility</p:attrName>
                                        </p:attrNameLst>
                                      </p:cBhvr>
                                      <p:to>
                                        <p:strVal val="visible"/>
                                      </p:to>
                                    </p:set>
                                    <p:animEffect transition="in" filter="blinds(horizontal)">
                                      <p:cBhvr>
                                        <p:cTn id="10" dur="500"/>
                                        <p:tgtEl>
                                          <p:spTgt spid="11060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0599"/>
                                        </p:tgtEl>
                                        <p:attrNameLst>
                                          <p:attrName>style.visibility</p:attrName>
                                        </p:attrNameLst>
                                      </p:cBhvr>
                                      <p:to>
                                        <p:strVal val="visible"/>
                                      </p:to>
                                    </p:set>
                                    <p:animEffect transition="in" filter="blinds(horizontal)">
                                      <p:cBhvr>
                                        <p:cTn id="15" dur="500"/>
                                        <p:tgtEl>
                                          <p:spTgt spid="11059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0598"/>
                                        </p:tgtEl>
                                        <p:attrNameLst>
                                          <p:attrName>style.visibility</p:attrName>
                                        </p:attrNameLst>
                                      </p:cBhvr>
                                      <p:to>
                                        <p:strVal val="visible"/>
                                      </p:to>
                                    </p:set>
                                    <p:animEffect transition="in" filter="blinds(horizontal)">
                                      <p:cBhvr>
                                        <p:cTn id="18" dur="500"/>
                                        <p:tgtEl>
                                          <p:spTgt spid="11059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10597"/>
                                        </p:tgtEl>
                                        <p:attrNameLst>
                                          <p:attrName>style.visibility</p:attrName>
                                        </p:attrNameLst>
                                      </p:cBhvr>
                                      <p:to>
                                        <p:strVal val="visible"/>
                                      </p:to>
                                    </p:set>
                                    <p:animEffect transition="in" filter="blinds(horizontal)">
                                      <p:cBhvr>
                                        <p:cTn id="23" dur="500"/>
                                        <p:tgtEl>
                                          <p:spTgt spid="11059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0596"/>
                                        </p:tgtEl>
                                        <p:attrNameLst>
                                          <p:attrName>style.visibility</p:attrName>
                                        </p:attrNameLst>
                                      </p:cBhvr>
                                      <p:to>
                                        <p:strVal val="visible"/>
                                      </p:to>
                                    </p:set>
                                    <p:animEffect transition="in" filter="blinds(horizontal)">
                                      <p:cBhvr>
                                        <p:cTn id="26" dur="500"/>
                                        <p:tgtEl>
                                          <p:spTgt spid="11059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10595"/>
                                        </p:tgtEl>
                                        <p:attrNameLst>
                                          <p:attrName>style.visibility</p:attrName>
                                        </p:attrNameLst>
                                      </p:cBhvr>
                                      <p:to>
                                        <p:strVal val="visible"/>
                                      </p:to>
                                    </p:set>
                                    <p:animEffect transition="in" filter="blinds(horizontal)">
                                      <p:cBhvr>
                                        <p:cTn id="31" dur="500"/>
                                        <p:tgtEl>
                                          <p:spTgt spid="110595"/>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10594"/>
                                        </p:tgtEl>
                                        <p:attrNameLst>
                                          <p:attrName>style.visibility</p:attrName>
                                        </p:attrNameLst>
                                      </p:cBhvr>
                                      <p:to>
                                        <p:strVal val="visible"/>
                                      </p:to>
                                    </p:set>
                                    <p:animEffect transition="in" filter="blinds(horizontal)">
                                      <p:cBhvr>
                                        <p:cTn id="34" dur="500"/>
                                        <p:tgtEl>
                                          <p:spTgt spid="110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5" grpId="0"/>
      <p:bldP spid="110596" grpId="0"/>
      <p:bldP spid="110597" grpId="0"/>
      <p:bldP spid="110598" grpId="0"/>
      <p:bldP spid="110599" grpId="0"/>
      <p:bldP spid="110600" grpId="0"/>
      <p:bldP spid="110601" grpId="0"/>
    </p:bldLst>
  </p:timing>
</p:sld>
</file>

<file path=ppt/slides/slide2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36BF4EF7-05D6-477C-B9B5-0DC1CB7D887C}"/>
              </a:ext>
            </a:extLst>
          </p:cNvPr>
          <p:cNvSpPr>
            <a:spLocks noChangeArrowheads="1"/>
          </p:cNvSpPr>
          <p:nvPr/>
        </p:nvSpPr>
        <p:spPr bwMode="auto">
          <a:xfrm>
            <a:off x="5105400" y="5126038"/>
            <a:ext cx="32766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Amen</a:t>
            </a:r>
            <a:endParaRPr lang="en-US" sz="5400" dirty="0">
              <a:solidFill>
                <a:schemeClr val="accent3">
                  <a:lumMod val="20000"/>
                  <a:lumOff val="80000"/>
                </a:schemeClr>
              </a:solidFill>
              <a:latin typeface="Arial" charset="0"/>
              <a:cs typeface="Arial" charset="0"/>
            </a:endParaRPr>
          </a:p>
        </p:txBody>
      </p:sp>
      <p:sp>
        <p:nvSpPr>
          <p:cNvPr id="111619" name="Rectangle 3">
            <a:extLst>
              <a:ext uri="{FF2B5EF4-FFF2-40B4-BE49-F238E27FC236}">
                <a16:creationId xmlns:a16="http://schemas.microsoft.com/office/drawing/2014/main" id="{F609CFA0-9676-46A0-AF78-A0EFD66C1A2F}"/>
              </a:ext>
            </a:extLst>
          </p:cNvPr>
          <p:cNvSpPr>
            <a:spLocks noChangeArrowheads="1"/>
          </p:cNvSpPr>
          <p:nvPr/>
        </p:nvSpPr>
        <p:spPr bwMode="auto">
          <a:xfrm>
            <a:off x="609600" y="512603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`A</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m3n</a:t>
            </a:r>
          </a:p>
        </p:txBody>
      </p:sp>
      <p:sp>
        <p:nvSpPr>
          <p:cNvPr id="111620" name="Rectangle 4">
            <a:extLst>
              <a:ext uri="{FF2B5EF4-FFF2-40B4-BE49-F238E27FC236}">
                <a16:creationId xmlns:a16="http://schemas.microsoft.com/office/drawing/2014/main" id="{E7F350DF-BA75-406D-A7D4-35D5B2200A86}"/>
              </a:ext>
            </a:extLst>
          </p:cNvPr>
          <p:cNvSpPr>
            <a:spLocks noChangeArrowheads="1"/>
          </p:cNvSpPr>
          <p:nvPr/>
        </p:nvSpPr>
        <p:spPr bwMode="auto">
          <a:xfrm>
            <a:off x="5105400" y="3963988"/>
            <a:ext cx="37338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The glory</a:t>
            </a:r>
            <a:endParaRPr lang="en-US" sz="5400" dirty="0">
              <a:solidFill>
                <a:schemeClr val="accent3">
                  <a:lumMod val="20000"/>
                  <a:lumOff val="80000"/>
                </a:schemeClr>
              </a:solidFill>
              <a:latin typeface="Arial" charset="0"/>
              <a:cs typeface="Arial" charset="0"/>
            </a:endParaRPr>
          </a:p>
        </p:txBody>
      </p:sp>
      <p:sp>
        <p:nvSpPr>
          <p:cNvPr id="111621" name="Rectangle 5">
            <a:extLst>
              <a:ext uri="{FF2B5EF4-FFF2-40B4-BE49-F238E27FC236}">
                <a16:creationId xmlns:a16="http://schemas.microsoft.com/office/drawing/2014/main" id="{CFF852F5-4B30-4549-810B-375850BE881A}"/>
              </a:ext>
            </a:extLst>
          </p:cNvPr>
          <p:cNvSpPr>
            <a:spLocks noChangeArrowheads="1"/>
          </p:cNvSpPr>
          <p:nvPr/>
        </p:nvSpPr>
        <p:spPr bwMode="auto">
          <a:xfrm>
            <a:off x="609600" y="3963988"/>
            <a:ext cx="3903663"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Pi`</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w</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ov</a:t>
            </a:r>
          </a:p>
        </p:txBody>
      </p:sp>
      <p:sp>
        <p:nvSpPr>
          <p:cNvPr id="111622" name="Rectangle 6">
            <a:extLst>
              <a:ext uri="{FF2B5EF4-FFF2-40B4-BE49-F238E27FC236}">
                <a16:creationId xmlns:a16="http://schemas.microsoft.com/office/drawing/2014/main" id="{D2A79B9B-3E55-408F-AD5B-BCD1E8D30B04}"/>
              </a:ext>
            </a:extLst>
          </p:cNvPr>
          <p:cNvSpPr>
            <a:spLocks noChangeArrowheads="1"/>
          </p:cNvSpPr>
          <p:nvPr/>
        </p:nvSpPr>
        <p:spPr bwMode="auto">
          <a:xfrm>
            <a:off x="5105400" y="2228850"/>
            <a:ext cx="403860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000" dirty="0">
                <a:solidFill>
                  <a:schemeClr val="accent3">
                    <a:lumMod val="20000"/>
                    <a:lumOff val="80000"/>
                  </a:schemeClr>
                </a:solidFill>
                <a:latin typeface="Arial" charset="0"/>
                <a:cs typeface="Times New Roman" pitchFamily="18" charset="0"/>
              </a:rPr>
              <a:t>Truly</a:t>
            </a:r>
            <a:endParaRPr lang="en-US" sz="5400" dirty="0">
              <a:solidFill>
                <a:schemeClr val="accent3">
                  <a:lumMod val="20000"/>
                  <a:lumOff val="80000"/>
                </a:schemeClr>
              </a:solidFill>
              <a:latin typeface="Arial" charset="0"/>
              <a:cs typeface="Times New Roman" pitchFamily="18" charset="0"/>
            </a:endParaRPr>
          </a:p>
        </p:txBody>
      </p:sp>
      <p:sp>
        <p:nvSpPr>
          <p:cNvPr id="111623" name="Rectangle 7">
            <a:extLst>
              <a:ext uri="{FF2B5EF4-FFF2-40B4-BE49-F238E27FC236}">
                <a16:creationId xmlns:a16="http://schemas.microsoft.com/office/drawing/2014/main" id="{7C16315E-D383-40E0-A307-9A1B80444147}"/>
              </a:ext>
            </a:extLst>
          </p:cNvPr>
          <p:cNvSpPr>
            <a:spLocks noChangeArrowheads="1"/>
          </p:cNvSpPr>
          <p:nvPr/>
        </p:nvSpPr>
        <p:spPr bwMode="auto">
          <a:xfrm>
            <a:off x="609600" y="2228850"/>
            <a:ext cx="411480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dirty="0">
                <a:solidFill>
                  <a:srgbClr val="00CCFF"/>
                </a:solidFill>
                <a:latin typeface="Avva_Shenouda" pitchFamily="34" charset="0"/>
                <a:cs typeface="Times New Roman" panose="02020603050405020304" pitchFamily="18" charset="0"/>
              </a:rPr>
              <a:t>`A</a:t>
            </a:r>
            <a:r>
              <a:rPr lang="en-US" altLang="en-US" sz="5400" dirty="0">
                <a:solidFill>
                  <a:srgbClr val="FF0000"/>
                </a:solidFill>
                <a:cs typeface="Times New Roman" panose="02020603050405020304" pitchFamily="18" charset="0"/>
              </a:rPr>
              <a:t>\</a:t>
            </a:r>
            <a:r>
              <a:rPr lang="en-US" altLang="en-US" sz="5400" dirty="0">
                <a:solidFill>
                  <a:srgbClr val="00CCFF"/>
                </a:solidFill>
                <a:latin typeface="Avva_Shenouda" pitchFamily="34" charset="0"/>
                <a:cs typeface="Times New Roman" panose="02020603050405020304" pitchFamily="18" charset="0"/>
              </a:rPr>
              <a:t>l3</a:t>
            </a:r>
            <a:r>
              <a:rPr lang="en-US" altLang="en-US" sz="5400" dirty="0">
                <a:solidFill>
                  <a:srgbClr val="FF0000"/>
                </a:solidFill>
                <a:cs typeface="Times New Roman" panose="02020603050405020304" pitchFamily="18" charset="0"/>
              </a:rPr>
              <a:t>\</a:t>
            </a:r>
            <a:r>
              <a:rPr lang="en-US" altLang="en-US" sz="5400" dirty="0">
                <a:solidFill>
                  <a:srgbClr val="00CCFF"/>
                </a:solidFill>
                <a:latin typeface="Avva_Shenouda" pitchFamily="34" charset="0"/>
                <a:cs typeface="Times New Roman" panose="02020603050405020304" pitchFamily="18" charset="0"/>
              </a:rPr>
              <a:t>0wc</a:t>
            </a:r>
          </a:p>
        </p:txBody>
      </p:sp>
      <p:sp>
        <p:nvSpPr>
          <p:cNvPr id="111624" name="Rectangle 8">
            <a:extLst>
              <a:ext uri="{FF2B5EF4-FFF2-40B4-BE49-F238E27FC236}">
                <a16:creationId xmlns:a16="http://schemas.microsoft.com/office/drawing/2014/main" id="{A0839331-D08B-439C-BF3C-83E117F980BF}"/>
              </a:ext>
            </a:extLst>
          </p:cNvPr>
          <p:cNvSpPr>
            <a:spLocks noChangeArrowheads="1"/>
          </p:cNvSpPr>
          <p:nvPr/>
        </p:nvSpPr>
        <p:spPr bwMode="auto">
          <a:xfrm>
            <a:off x="5105400" y="1066800"/>
            <a:ext cx="35052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defRPr/>
            </a:pPr>
            <a:r>
              <a:rPr lang="en-US" sz="5400" dirty="0">
                <a:solidFill>
                  <a:schemeClr val="accent3">
                    <a:lumMod val="20000"/>
                    <a:lumOff val="80000"/>
                  </a:schemeClr>
                </a:solidFill>
                <a:latin typeface="Arial" charset="0"/>
                <a:cs typeface="Times New Roman" pitchFamily="18" charset="0"/>
              </a:rPr>
              <a:t>Apostle</a:t>
            </a:r>
            <a:endParaRPr lang="en-US" sz="5400" dirty="0">
              <a:solidFill>
                <a:schemeClr val="accent3">
                  <a:lumMod val="20000"/>
                  <a:lumOff val="80000"/>
                </a:schemeClr>
              </a:solidFill>
              <a:latin typeface="Arial" charset="0"/>
              <a:cs typeface="Arial" charset="0"/>
            </a:endParaRPr>
          </a:p>
        </p:txBody>
      </p:sp>
      <p:sp>
        <p:nvSpPr>
          <p:cNvPr id="111625" name="Rectangle 9">
            <a:extLst>
              <a:ext uri="{FF2B5EF4-FFF2-40B4-BE49-F238E27FC236}">
                <a16:creationId xmlns:a16="http://schemas.microsoft.com/office/drawing/2014/main" id="{624A6B3F-0119-42C3-8D55-B4C061D04556}"/>
              </a:ext>
            </a:extLst>
          </p:cNvPr>
          <p:cNvSpPr>
            <a:spLocks noChangeArrowheads="1"/>
          </p:cNvSpPr>
          <p:nvPr/>
        </p:nvSpPr>
        <p:spPr bwMode="auto">
          <a:xfrm>
            <a:off x="609600" y="1066800"/>
            <a:ext cx="434340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00CCFF"/>
                </a:solidFill>
                <a:latin typeface="Avva_Shenouda" pitchFamily="34" charset="0"/>
                <a:cs typeface="Times New Roman" panose="02020603050405020304" pitchFamily="18" charset="0"/>
              </a:rPr>
              <a:t>`A</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poc</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to</a:t>
            </a:r>
            <a:r>
              <a:rPr lang="en-US" altLang="en-US" sz="5400">
                <a:solidFill>
                  <a:srgbClr val="FF0000"/>
                </a:solidFill>
                <a:cs typeface="Times New Roman" panose="02020603050405020304" pitchFamily="18" charset="0"/>
              </a:rPr>
              <a:t>\</a:t>
            </a:r>
            <a:r>
              <a:rPr lang="en-US" altLang="en-US" sz="5400">
                <a:solidFill>
                  <a:srgbClr val="00CCFF"/>
                </a:solidFill>
                <a:latin typeface="Avva_Shenouda" pitchFamily="34" charset="0"/>
                <a:cs typeface="Times New Roman" panose="02020603050405020304" pitchFamily="18" charset="0"/>
              </a:rPr>
              <a:t>loc</a:t>
            </a:r>
          </a:p>
        </p:txBody>
      </p:sp>
      <p:sp>
        <p:nvSpPr>
          <p:cNvPr id="221194" name="Line 10">
            <a:extLst>
              <a:ext uri="{FF2B5EF4-FFF2-40B4-BE49-F238E27FC236}">
                <a16:creationId xmlns:a16="http://schemas.microsoft.com/office/drawing/2014/main" id="{CFF109EB-42C6-464F-8474-976C07212800}"/>
              </a:ext>
            </a:extLst>
          </p:cNvPr>
          <p:cNvSpPr>
            <a:spLocks noChangeShapeType="1"/>
          </p:cNvSpPr>
          <p:nvPr/>
        </p:nvSpPr>
        <p:spPr bwMode="auto">
          <a:xfrm>
            <a:off x="609600" y="1066800"/>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1195" name="Line 11">
            <a:extLst>
              <a:ext uri="{FF2B5EF4-FFF2-40B4-BE49-F238E27FC236}">
                <a16:creationId xmlns:a16="http://schemas.microsoft.com/office/drawing/2014/main" id="{B77C3347-0727-4D7C-B26D-84208CEFF567}"/>
              </a:ext>
            </a:extLst>
          </p:cNvPr>
          <p:cNvSpPr>
            <a:spLocks noChangeShapeType="1"/>
          </p:cNvSpPr>
          <p:nvPr/>
        </p:nvSpPr>
        <p:spPr bwMode="auto">
          <a:xfrm>
            <a:off x="609600" y="6288088"/>
            <a:ext cx="7772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1196" name="Line 12">
            <a:extLst>
              <a:ext uri="{FF2B5EF4-FFF2-40B4-BE49-F238E27FC236}">
                <a16:creationId xmlns:a16="http://schemas.microsoft.com/office/drawing/2014/main" id="{9D8D5280-2639-4778-851B-27E8490CAC99}"/>
              </a:ext>
            </a:extLst>
          </p:cNvPr>
          <p:cNvSpPr>
            <a:spLocks noChangeShapeType="1"/>
          </p:cNvSpPr>
          <p:nvPr/>
        </p:nvSpPr>
        <p:spPr bwMode="auto">
          <a:xfrm>
            <a:off x="6096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1197" name="Line 13">
            <a:extLst>
              <a:ext uri="{FF2B5EF4-FFF2-40B4-BE49-F238E27FC236}">
                <a16:creationId xmlns:a16="http://schemas.microsoft.com/office/drawing/2014/main" id="{3D4CF485-BFAB-4FBA-B471-2D53502B6100}"/>
              </a:ext>
            </a:extLst>
          </p:cNvPr>
          <p:cNvSpPr>
            <a:spLocks noChangeShapeType="1"/>
          </p:cNvSpPr>
          <p:nvPr/>
        </p:nvSpPr>
        <p:spPr bwMode="auto">
          <a:xfrm>
            <a:off x="8382000" y="1066800"/>
            <a:ext cx="0" cy="5221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1625"/>
                                        </p:tgtEl>
                                        <p:attrNameLst>
                                          <p:attrName>style.visibility</p:attrName>
                                        </p:attrNameLst>
                                      </p:cBhvr>
                                      <p:to>
                                        <p:strVal val="visible"/>
                                      </p:to>
                                    </p:set>
                                    <p:animEffect transition="in" filter="blinds(horizontal)">
                                      <p:cBhvr>
                                        <p:cTn id="7" dur="500"/>
                                        <p:tgtEl>
                                          <p:spTgt spid="1116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1624"/>
                                        </p:tgtEl>
                                        <p:attrNameLst>
                                          <p:attrName>style.visibility</p:attrName>
                                        </p:attrNameLst>
                                      </p:cBhvr>
                                      <p:to>
                                        <p:strVal val="visible"/>
                                      </p:to>
                                    </p:set>
                                    <p:animEffect transition="in" filter="blinds(horizontal)">
                                      <p:cBhvr>
                                        <p:cTn id="10" dur="500"/>
                                        <p:tgtEl>
                                          <p:spTgt spid="1116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1623"/>
                                        </p:tgtEl>
                                        <p:attrNameLst>
                                          <p:attrName>style.visibility</p:attrName>
                                        </p:attrNameLst>
                                      </p:cBhvr>
                                      <p:to>
                                        <p:strVal val="visible"/>
                                      </p:to>
                                    </p:set>
                                    <p:animEffect transition="in" filter="blinds(horizontal)">
                                      <p:cBhvr>
                                        <p:cTn id="15" dur="500"/>
                                        <p:tgtEl>
                                          <p:spTgt spid="11162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1622"/>
                                        </p:tgtEl>
                                        <p:attrNameLst>
                                          <p:attrName>style.visibility</p:attrName>
                                        </p:attrNameLst>
                                      </p:cBhvr>
                                      <p:to>
                                        <p:strVal val="visible"/>
                                      </p:to>
                                    </p:set>
                                    <p:animEffect transition="in" filter="blinds(horizontal)">
                                      <p:cBhvr>
                                        <p:cTn id="18" dur="500"/>
                                        <p:tgtEl>
                                          <p:spTgt spid="11162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11621"/>
                                        </p:tgtEl>
                                        <p:attrNameLst>
                                          <p:attrName>style.visibility</p:attrName>
                                        </p:attrNameLst>
                                      </p:cBhvr>
                                      <p:to>
                                        <p:strVal val="visible"/>
                                      </p:to>
                                    </p:set>
                                    <p:animEffect transition="in" filter="blinds(horizontal)">
                                      <p:cBhvr>
                                        <p:cTn id="23" dur="500"/>
                                        <p:tgtEl>
                                          <p:spTgt spid="111621"/>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1620"/>
                                        </p:tgtEl>
                                        <p:attrNameLst>
                                          <p:attrName>style.visibility</p:attrName>
                                        </p:attrNameLst>
                                      </p:cBhvr>
                                      <p:to>
                                        <p:strVal val="visible"/>
                                      </p:to>
                                    </p:set>
                                    <p:animEffect transition="in" filter="blinds(horizontal)">
                                      <p:cBhvr>
                                        <p:cTn id="26" dur="500"/>
                                        <p:tgtEl>
                                          <p:spTgt spid="11162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11619"/>
                                        </p:tgtEl>
                                        <p:attrNameLst>
                                          <p:attrName>style.visibility</p:attrName>
                                        </p:attrNameLst>
                                      </p:cBhvr>
                                      <p:to>
                                        <p:strVal val="visible"/>
                                      </p:to>
                                    </p:set>
                                    <p:animEffect transition="in" filter="blinds(horizontal)">
                                      <p:cBhvr>
                                        <p:cTn id="31" dur="500"/>
                                        <p:tgtEl>
                                          <p:spTgt spid="111619"/>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11618"/>
                                        </p:tgtEl>
                                        <p:attrNameLst>
                                          <p:attrName>style.visibility</p:attrName>
                                        </p:attrNameLst>
                                      </p:cBhvr>
                                      <p:to>
                                        <p:strVal val="visible"/>
                                      </p:to>
                                    </p:set>
                                    <p:animEffect transition="in" filter="blinds(horizontal)">
                                      <p:cBhvr>
                                        <p:cTn id="34" dur="500"/>
                                        <p:tgtEl>
                                          <p:spTgt spid="11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p:bldP spid="111619" grpId="0"/>
      <p:bldP spid="111620" grpId="0"/>
      <p:bldP spid="111621" grpId="0"/>
      <p:bldP spid="111622" grpId="0"/>
      <p:bldP spid="111623" grpId="0"/>
      <p:bldP spid="111624" grpId="0"/>
      <p:bldP spid="1116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2">
            <a:extLst>
              <a:ext uri="{FF2B5EF4-FFF2-40B4-BE49-F238E27FC236}">
                <a16:creationId xmlns:a16="http://schemas.microsoft.com/office/drawing/2014/main" id="{E26CA1B9-C8F1-4437-9149-4C5C4B68C70F}"/>
              </a:ext>
            </a:extLst>
          </p:cNvPr>
          <p:cNvGraphicFramePr>
            <a:graphicFrameLocks/>
          </p:cNvGraphicFramePr>
          <p:nvPr>
            <p:extLst>
              <p:ext uri="{D42A27DB-BD31-4B8C-83A1-F6EECF244321}">
                <p14:modId xmlns:p14="http://schemas.microsoft.com/office/powerpoint/2010/main" val="1682477905"/>
              </p:ext>
            </p:extLst>
          </p:nvPr>
        </p:nvGraphicFramePr>
        <p:xfrm>
          <a:off x="304800" y="16002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r>
                        <a:rPr lang="en-US" sz="4400" i="1">
                          <a:solidFill>
                            <a:schemeClr val="tx1"/>
                          </a:solidFill>
                          <a:effectLst/>
                          <a:latin typeface="Times New Roman"/>
                        </a:rPr>
                        <a:t>Ney</a:t>
                      </a:r>
                      <a:r>
                        <a:rPr lang="en-US" sz="4400">
                          <a:solidFill>
                            <a:schemeClr val="tx1"/>
                          </a:solidFill>
                          <a:effectLst/>
                          <a:latin typeface="Times New Roman"/>
                        </a:rPr>
                        <a:t> </a:t>
                      </a:r>
                    </a:p>
                  </a:txBody>
                  <a:tcPr marL="9525" marR="9525" marT="9513" marB="9513"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a:solidFill>
                            <a:schemeClr val="tx1"/>
                          </a:solidFill>
                          <a:effectLst/>
                          <a:latin typeface="Avva_Shenouda"/>
                          <a:ea typeface="Times New Roman"/>
                        </a:rPr>
                        <a:t>N n</a:t>
                      </a:r>
                      <a:endParaRPr lang="en-US" sz="4400">
                        <a:solidFill>
                          <a:schemeClr val="tx1"/>
                        </a:solidFill>
                        <a:effectLst/>
                        <a:latin typeface="Times New Roman"/>
                        <a:ea typeface="Times New Roman"/>
                      </a:endParaRP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N </a:t>
                      </a:r>
                      <a:br>
                        <a:rPr lang="en-US" sz="4400" i="1" dirty="0">
                          <a:solidFill>
                            <a:schemeClr val="tx1"/>
                          </a:solidFill>
                          <a:effectLst/>
                          <a:latin typeface="Times New Roman"/>
                        </a:rPr>
                      </a:br>
                      <a:r>
                        <a:rPr lang="en-US" sz="4400" i="1" dirty="0">
                          <a:solidFill>
                            <a:schemeClr val="tx1"/>
                          </a:solidFill>
                          <a:effectLst/>
                          <a:latin typeface="Times New Roman"/>
                        </a:rPr>
                        <a:t>(as in </a:t>
                      </a:r>
                      <a:r>
                        <a:rPr lang="en-US" sz="4400" b="1" i="1" u="sng" dirty="0">
                          <a:solidFill>
                            <a:srgbClr val="FFFF00"/>
                          </a:solidFill>
                          <a:effectLst/>
                          <a:latin typeface="Times New Roman"/>
                        </a:rPr>
                        <a:t>N</a:t>
                      </a:r>
                      <a:r>
                        <a:rPr lang="en-US" sz="4400" i="1" dirty="0">
                          <a:solidFill>
                            <a:schemeClr val="tx1"/>
                          </a:solidFill>
                          <a:effectLst/>
                          <a:latin typeface="Times New Roman"/>
                        </a:rPr>
                        <a:t>EAR)</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a:solidFill>
                            <a:schemeClr val="tx1"/>
                          </a:solidFill>
                          <a:effectLst/>
                          <a:latin typeface="Avva_Shenouda"/>
                        </a:rPr>
                        <a:t>a</a:t>
                      </a:r>
                      <a:r>
                        <a:rPr lang="en-US" sz="4400" i="0" dirty="0">
                          <a:solidFill>
                            <a:srgbClr val="FF0000"/>
                          </a:solidFill>
                          <a:effectLst/>
                          <a:latin typeface="Avva_Shenouda"/>
                        </a:rPr>
                        <a:t>n</a:t>
                      </a:r>
                      <a:r>
                        <a:rPr lang="en-US" sz="4400" i="0" dirty="0">
                          <a:solidFill>
                            <a:schemeClr val="tx1"/>
                          </a:solidFill>
                          <a:effectLst/>
                          <a:latin typeface="Avva_Shenouda"/>
                        </a:rPr>
                        <a:t>  </a:t>
                      </a:r>
                      <a:br>
                        <a:rPr lang="en-US" sz="4400" i="0" dirty="0">
                          <a:solidFill>
                            <a:schemeClr val="tx1"/>
                          </a:solidFill>
                          <a:effectLst/>
                          <a:latin typeface="Avva_Shenouda"/>
                        </a:rPr>
                      </a:br>
                      <a:r>
                        <a:rPr lang="en-US" sz="4400" i="0" dirty="0">
                          <a:solidFill>
                            <a:schemeClr val="tx1"/>
                          </a:solidFill>
                          <a:effectLst/>
                          <a:latin typeface="Times New Roman"/>
                        </a:rPr>
                        <a:t>(an = not)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1527" name="Rectangle 24">
            <a:extLst>
              <a:ext uri="{FF2B5EF4-FFF2-40B4-BE49-F238E27FC236}">
                <a16:creationId xmlns:a16="http://schemas.microsoft.com/office/drawing/2014/main" id="{6BC2D978-220B-4CFB-9AD8-A62167971D8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21528" name="Picture 1">
            <a:extLst>
              <a:ext uri="{FF2B5EF4-FFF2-40B4-BE49-F238E27FC236}">
                <a16:creationId xmlns:a16="http://schemas.microsoft.com/office/drawing/2014/main" id="{029C80F9-B831-44F4-A3E4-EF3C4B215B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2971800"/>
            <a:ext cx="1230313"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46" name="Picture 2" descr="Collection Of Shaking Clipart | Free Dow #403669 - PNG Images - PNGio">
            <a:extLst>
              <a:ext uri="{FF2B5EF4-FFF2-40B4-BE49-F238E27FC236}">
                <a16:creationId xmlns:a16="http://schemas.microsoft.com/office/drawing/2014/main" id="{16EA5A80-2D8A-4C83-8F52-5F0BB43EF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800600"/>
            <a:ext cx="1428750" cy="1771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C66B0F6-E796-4C41-BF28-7006330F0D2B}"/>
              </a:ext>
            </a:extLst>
          </p:cNvPr>
          <p:cNvSpPr>
            <a:spLocks noGrp="1" noChangeArrowheads="1"/>
          </p:cNvSpPr>
          <p:nvPr>
            <p:ph type="ctrTitle"/>
          </p:nvPr>
        </p:nvSpPr>
        <p:spPr/>
        <p:txBody>
          <a:bodyPr/>
          <a:lstStyle/>
          <a:p>
            <a:pPr eaLnBrk="1" hangingPunct="1">
              <a:defRPr/>
            </a:pPr>
            <a:r>
              <a:rPr lang="en-US" sz="5400" b="1" dirty="0">
                <a:solidFill>
                  <a:schemeClr val="tx1"/>
                </a:solidFill>
                <a:effectLst>
                  <a:outerShdw blurRad="38100" dist="38100" dir="2700000" algn="tl">
                    <a:srgbClr val="336699"/>
                  </a:outerShdw>
                </a:effectLst>
              </a:rPr>
              <a:t>Coptic Alphabet</a:t>
            </a:r>
            <a:endParaRPr lang="en-US" sz="40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5F9F006-5A2B-47E6-94AB-2146FB7E38FF}"/>
              </a:ext>
            </a:extLst>
          </p:cNvPr>
          <p:cNvGraphicFramePr>
            <a:graphicFrameLocks noGrp="1"/>
          </p:cNvGraphicFramePr>
          <p:nvPr>
            <p:ph/>
            <p:extLst>
              <p:ext uri="{D42A27DB-BD31-4B8C-83A1-F6EECF244321}">
                <p14:modId xmlns:p14="http://schemas.microsoft.com/office/powerpoint/2010/main" val="209817366"/>
              </p:ext>
            </p:extLst>
          </p:nvPr>
        </p:nvGraphicFramePr>
        <p:xfrm>
          <a:off x="0" y="349718"/>
          <a:ext cx="4648200" cy="6339840"/>
        </p:xfrm>
        <a:graphic>
          <a:graphicData uri="http://schemas.openxmlformats.org/drawingml/2006/table">
            <a:tbl>
              <a:tblPr/>
              <a:tblGrid>
                <a:gridCol w="990600">
                  <a:extLst>
                    <a:ext uri="{9D8B030D-6E8A-4147-A177-3AD203B41FA5}">
                      <a16:colId xmlns:a16="http://schemas.microsoft.com/office/drawing/2014/main" val="2045708841"/>
                    </a:ext>
                  </a:extLst>
                </a:gridCol>
                <a:gridCol w="609600">
                  <a:extLst>
                    <a:ext uri="{9D8B030D-6E8A-4147-A177-3AD203B41FA5}">
                      <a16:colId xmlns:a16="http://schemas.microsoft.com/office/drawing/2014/main" val="3680141553"/>
                    </a:ext>
                  </a:extLst>
                </a:gridCol>
                <a:gridCol w="1295400">
                  <a:extLst>
                    <a:ext uri="{9D8B030D-6E8A-4147-A177-3AD203B41FA5}">
                      <a16:colId xmlns:a16="http://schemas.microsoft.com/office/drawing/2014/main" val="1223318542"/>
                    </a:ext>
                  </a:extLst>
                </a:gridCol>
                <a:gridCol w="1752600">
                  <a:extLst>
                    <a:ext uri="{9D8B030D-6E8A-4147-A177-3AD203B41FA5}">
                      <a16:colId xmlns:a16="http://schemas.microsoft.com/office/drawing/2014/main" val="3712623866"/>
                    </a:ext>
                  </a:extLst>
                </a:gridCol>
              </a:tblGrid>
              <a:tr h="261091">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Alpha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 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A (</a:t>
                      </a:r>
                      <a:r>
                        <a:rPr lang="en-US" sz="1800" b="1" i="1" dirty="0">
                          <a:solidFill>
                            <a:srgbClr val="000080"/>
                          </a:solidFill>
                          <a:effectLst/>
                          <a:latin typeface="Arial" panose="020B0604020202020204" pitchFamily="34" charset="0"/>
                          <a:ea typeface="Times New Roman" panose="02020603050405020304" pitchFamily="18" charset="0"/>
                        </a:rPr>
                        <a:t>A</a:t>
                      </a:r>
                      <a:r>
                        <a:rPr lang="en-US" sz="1800" i="1" dirty="0">
                          <a:solidFill>
                            <a:srgbClr val="000080"/>
                          </a:solidFill>
                          <a:effectLst/>
                          <a:latin typeface="Arial" panose="020B0604020202020204" pitchFamily="34" charset="0"/>
                          <a:ea typeface="Times New Roman" panose="02020603050405020304" pitchFamily="18" charset="0"/>
                        </a:rPr>
                        <a:t>RT)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an  </a:t>
                      </a:r>
                      <a:r>
                        <a:rPr lang="en-US" sz="1800" i="1" dirty="0">
                          <a:solidFill>
                            <a:srgbClr val="000080"/>
                          </a:solidFill>
                          <a:effectLst/>
                          <a:latin typeface="Arial" panose="020B0604020202020204" pitchFamily="34" charset="0"/>
                          <a:ea typeface="Times New Roman" panose="02020603050405020304" pitchFamily="18" charset="0"/>
                        </a:rPr>
                        <a:t>(an = not)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077340"/>
                  </a:ext>
                </a:extLst>
              </a:tr>
              <a:tr h="241007">
                <a:tc rowSpan="2">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Vita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B b</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V (</a:t>
                      </a:r>
                      <a:r>
                        <a:rPr lang="en-US" sz="1800" b="1" i="1">
                          <a:solidFill>
                            <a:srgbClr val="000080"/>
                          </a:solidFill>
                          <a:effectLst/>
                          <a:latin typeface="Arial" panose="020B0604020202020204" pitchFamily="34" charset="0"/>
                          <a:ea typeface="Times New Roman" panose="02020603050405020304" pitchFamily="18" charset="0"/>
                        </a:rPr>
                        <a:t>V</a:t>
                      </a:r>
                      <a:r>
                        <a:rPr lang="en-US" sz="1800" i="1">
                          <a:solidFill>
                            <a:srgbClr val="000080"/>
                          </a:solidFill>
                          <a:effectLst/>
                          <a:latin typeface="Arial" panose="020B0604020202020204" pitchFamily="34" charset="0"/>
                          <a:ea typeface="Times New Roman" panose="02020603050405020304" pitchFamily="18" charset="0"/>
                        </a:rPr>
                        <a:t>ALVE)</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abba</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000080"/>
                          </a:solidFill>
                          <a:effectLst/>
                          <a:latin typeface="Arial" panose="020B0604020202020204" pitchFamily="34" charset="0"/>
                          <a:ea typeface="Times New Roman" panose="02020603050405020304" pitchFamily="18" charset="0"/>
                        </a:rPr>
                        <a:t>(ava=father)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766580"/>
                  </a:ext>
                </a:extLst>
              </a:tr>
              <a:tr h="36151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B (</a:t>
                      </a:r>
                      <a:r>
                        <a:rPr lang="en-US" sz="1800" b="1" i="1" dirty="0">
                          <a:solidFill>
                            <a:srgbClr val="000080"/>
                          </a:solidFill>
                          <a:effectLst/>
                          <a:latin typeface="Arial" panose="020B0604020202020204" pitchFamily="34" charset="0"/>
                          <a:ea typeface="Times New Roman" panose="02020603050405020304" pitchFamily="18" charset="0"/>
                        </a:rPr>
                        <a:t>B</a:t>
                      </a:r>
                      <a:r>
                        <a:rPr lang="en-US" sz="1800" i="1" dirty="0">
                          <a:solidFill>
                            <a:srgbClr val="000080"/>
                          </a:solidFill>
                          <a:effectLst/>
                          <a:latin typeface="Arial" panose="020B0604020202020204" pitchFamily="34" charset="0"/>
                          <a:ea typeface="Times New Roman" panose="02020603050405020304" pitchFamily="18" charset="0"/>
                        </a:rPr>
                        <a:t>ELL)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n3b </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neeb</a:t>
                      </a:r>
                      <a:r>
                        <a:rPr lang="en-US" sz="1800" i="1" dirty="0">
                          <a:solidFill>
                            <a:srgbClr val="000080"/>
                          </a:solidFill>
                          <a:effectLst/>
                          <a:latin typeface="Arial" panose="020B0604020202020204" pitchFamily="34" charset="0"/>
                          <a:ea typeface="Times New Roman" panose="02020603050405020304" pitchFamily="18" charset="0"/>
                        </a:rPr>
                        <a:t> = master)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861277"/>
                  </a:ext>
                </a:extLst>
              </a:tr>
              <a:tr h="361510">
                <a:tc rowSpan="3">
                  <a:txBody>
                    <a:bodyPr/>
                    <a:lstStyle/>
                    <a:p>
                      <a:pPr marL="0" marR="0" algn="ctr">
                        <a:spcBef>
                          <a:spcPts val="0"/>
                        </a:spcBef>
                        <a:spcAft>
                          <a:spcPts val="0"/>
                        </a:spcAft>
                      </a:pPr>
                      <a:r>
                        <a:rPr lang="en-US" sz="1700" i="1" dirty="0" err="1">
                          <a:solidFill>
                            <a:srgbClr val="000080"/>
                          </a:solidFill>
                          <a:effectLst/>
                          <a:latin typeface="Arial" panose="020B0604020202020204" pitchFamily="34" charset="0"/>
                          <a:ea typeface="Times New Roman" panose="02020603050405020304" pitchFamily="18" charset="0"/>
                        </a:rPr>
                        <a:t>Ghamma</a:t>
                      </a:r>
                      <a:endParaRPr lang="en-US" sz="17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lgn="ctr">
                        <a:spcBef>
                          <a:spcPts val="0"/>
                        </a:spcBef>
                        <a:spcAft>
                          <a:spcPts val="0"/>
                        </a:spcAft>
                      </a:pPr>
                      <a:r>
                        <a:rPr lang="en-US" sz="2000"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J </a:t>
                      </a:r>
                      <a:r>
                        <a:rPr lang="en-US" sz="2000"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j</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G (as in </a:t>
                      </a:r>
                      <a:r>
                        <a:rPr lang="en-US" sz="1800" b="1" i="1">
                          <a:solidFill>
                            <a:srgbClr val="000080"/>
                          </a:solidFill>
                          <a:effectLst/>
                          <a:latin typeface="Arial" panose="020B0604020202020204" pitchFamily="34" charset="0"/>
                          <a:ea typeface="Times New Roman" panose="02020603050405020304" pitchFamily="18" charset="0"/>
                        </a:rPr>
                        <a:t>G</a:t>
                      </a:r>
                      <a:r>
                        <a:rPr lang="en-US" sz="1800" i="1">
                          <a:solidFill>
                            <a:srgbClr val="000080"/>
                          </a:solidFill>
                          <a:effectLst/>
                          <a:latin typeface="Arial" panose="020B0604020202020204" pitchFamily="34" charset="0"/>
                          <a:ea typeface="Times New Roman" panose="02020603050405020304" pitchFamily="18" charset="0"/>
                        </a:rPr>
                        <a:t>ood)</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Ajioc</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a:solidFill>
                            <a:srgbClr val="000080"/>
                          </a:solidFill>
                          <a:effectLst/>
                          <a:latin typeface="Arial" panose="020B0604020202020204" pitchFamily="34" charset="0"/>
                          <a:ea typeface="Times New Roman" panose="02020603050405020304" pitchFamily="18" charset="0"/>
                        </a:rPr>
                        <a:t>(A-gios = Holy)</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270300"/>
                  </a:ext>
                </a:extLst>
              </a:tr>
              <a:tr h="36151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dirty="0" err="1">
                          <a:solidFill>
                            <a:srgbClr val="000080"/>
                          </a:solidFill>
                          <a:effectLst/>
                          <a:latin typeface="Arial" panose="020B0604020202020204" pitchFamily="34" charset="0"/>
                          <a:ea typeface="Times New Roman" panose="02020603050405020304" pitchFamily="18" charset="0"/>
                        </a:rPr>
                        <a:t>Gh</a:t>
                      </a:r>
                      <a:r>
                        <a:rPr lang="en-US" sz="1800" i="1" dirty="0">
                          <a:solidFill>
                            <a:srgbClr val="000080"/>
                          </a:solidFill>
                          <a:effectLst/>
                          <a:latin typeface="Arial" panose="020B0604020202020204" pitchFamily="34" charset="0"/>
                          <a:ea typeface="Times New Roman" panose="02020603050405020304" pitchFamily="18" charset="0"/>
                        </a:rPr>
                        <a:t> </a:t>
                      </a:r>
                      <a:r>
                        <a:rPr lang="ar-SA" sz="1800" i="1" dirty="0">
                          <a:solidFill>
                            <a:srgbClr val="000080"/>
                          </a:solidFill>
                          <a:effectLst/>
                          <a:latin typeface="Arial" panose="020B0604020202020204" pitchFamily="34" charset="0"/>
                          <a:ea typeface="Times New Roman" panose="02020603050405020304" pitchFamily="18" charset="0"/>
                        </a:rPr>
                        <a:t>غ</a:t>
                      </a:r>
                      <a:r>
                        <a:rPr lang="en-US" sz="1800" i="1" dirty="0">
                          <a:solidFill>
                            <a:srgbClr val="000080"/>
                          </a:solidFill>
                          <a:effectLst/>
                          <a:latin typeface="Arial" panose="020B0604020202020204" pitchFamily="34" charset="0"/>
                          <a:ea typeface="Times New Roman" panose="02020603050405020304" pitchFamily="18" charset="0"/>
                        </a:rPr>
                        <a:t>  (as in </a:t>
                      </a:r>
                      <a:r>
                        <a:rPr lang="en-US" sz="1800" i="1" dirty="0" err="1">
                          <a:solidFill>
                            <a:srgbClr val="000080"/>
                          </a:solidFill>
                          <a:effectLst/>
                          <a:latin typeface="Arial" panose="020B0604020202020204" pitchFamily="34" charset="0"/>
                          <a:ea typeface="Times New Roman" panose="02020603050405020304" pitchFamily="18" charset="0"/>
                        </a:rPr>
                        <a:t>O</a:t>
                      </a:r>
                      <a:r>
                        <a:rPr lang="en-US" sz="1800" b="1" i="1" dirty="0" err="1">
                          <a:solidFill>
                            <a:srgbClr val="000080"/>
                          </a:solidFill>
                          <a:effectLst/>
                          <a:latin typeface="Arial" panose="020B0604020202020204" pitchFamily="34" charset="0"/>
                          <a:ea typeface="Times New Roman" panose="02020603050405020304" pitchFamily="18" charset="0"/>
                        </a:rPr>
                        <a:t>gh</a:t>
                      </a:r>
                      <a:r>
                        <a:rPr lang="en-US" sz="1800" i="1" dirty="0" err="1">
                          <a:solidFill>
                            <a:srgbClr val="000080"/>
                          </a:solidFill>
                          <a:effectLst/>
                          <a:latin typeface="Arial" panose="020B0604020202020204" pitchFamily="34" charset="0"/>
                          <a:ea typeface="Times New Roman" panose="02020603050405020304" pitchFamily="18" charset="0"/>
                        </a:rPr>
                        <a:t>nia</a:t>
                      </a:r>
                      <a:r>
                        <a:rPr lang="en-US" sz="1800" i="1" dirty="0">
                          <a:solidFill>
                            <a:srgbClr val="000080"/>
                          </a:solidFill>
                          <a:effectLst/>
                          <a:latin typeface="Arial" panose="020B0604020202020204" pitchFamily="34" charset="0"/>
                          <a:ea typeface="Times New Roman" panose="02020603050405020304" pitchFamily="18" charset="0"/>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Jabri3l</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a:solidFill>
                            <a:srgbClr val="000080"/>
                          </a:solidFill>
                          <a:effectLst/>
                          <a:latin typeface="Arial" panose="020B0604020202020204" pitchFamily="34" charset="0"/>
                          <a:ea typeface="Times New Roman" panose="02020603050405020304" pitchFamily="18" charset="0"/>
                        </a:rPr>
                        <a:t>(Ghav-riel = Gabiel)</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66857"/>
                  </a:ext>
                </a:extLst>
              </a:tr>
              <a:tr h="36151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NG (as in A</a:t>
                      </a:r>
                      <a:r>
                        <a:rPr lang="en-US" sz="1800" b="1" i="1" dirty="0">
                          <a:solidFill>
                            <a:srgbClr val="000080"/>
                          </a:solidFill>
                          <a:effectLst/>
                          <a:latin typeface="Arial" panose="020B0604020202020204" pitchFamily="34" charset="0"/>
                          <a:ea typeface="Times New Roman" panose="02020603050405020304" pitchFamily="18" charset="0"/>
                        </a:rPr>
                        <a:t>ng</a:t>
                      </a:r>
                      <a:r>
                        <a:rPr lang="en-US" sz="1800" i="1" dirty="0">
                          <a:solidFill>
                            <a:srgbClr val="000080"/>
                          </a:solidFill>
                          <a:effectLst/>
                          <a:latin typeface="Arial" panose="020B0604020202020204" pitchFamily="34" charset="0"/>
                          <a:ea typeface="Times New Roman" panose="02020603050405020304" pitchFamily="18" charset="0"/>
                        </a:rPr>
                        <a:t>el)</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ajjeloc </a:t>
                      </a:r>
                      <a:r>
                        <a:rPr lang="en-US" sz="1800" i="1">
                          <a:solidFill>
                            <a:srgbClr val="000080"/>
                          </a:solidFill>
                          <a:effectLst/>
                          <a:latin typeface="Arial" panose="020B0604020202020204" pitchFamily="34" charset="0"/>
                          <a:ea typeface="Times New Roman" panose="02020603050405020304" pitchFamily="18" charset="0"/>
                        </a:rPr>
                        <a:t>(Angelos = Angel)</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98488"/>
                  </a:ext>
                </a:extLst>
              </a:tr>
              <a:tr h="361510">
                <a:tc rowSpan="2">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Delta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D d</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ZTH (as in </a:t>
                      </a:r>
                      <a:r>
                        <a:rPr lang="en-US" sz="1800" b="1" i="1">
                          <a:solidFill>
                            <a:srgbClr val="000080"/>
                          </a:solidFill>
                          <a:effectLst/>
                          <a:latin typeface="Arial" panose="020B0604020202020204" pitchFamily="34" charset="0"/>
                          <a:ea typeface="Times New Roman" panose="02020603050405020304" pitchFamily="18" charset="0"/>
                        </a:rPr>
                        <a:t>Th</a:t>
                      </a:r>
                      <a:r>
                        <a:rPr lang="en-US" sz="1800" i="1">
                          <a:solidFill>
                            <a:srgbClr val="000080"/>
                          </a:solidFill>
                          <a:effectLst/>
                          <a:latin typeface="Arial" panose="020B0604020202020204" pitchFamily="34" charset="0"/>
                          <a:ea typeface="Times New Roman" panose="02020603050405020304" pitchFamily="18" charset="0"/>
                        </a:rPr>
                        <a:t>en)</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dwron</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Ztho-roon</a:t>
                      </a:r>
                      <a:r>
                        <a:rPr lang="en-US" sz="1800" i="1" dirty="0">
                          <a:solidFill>
                            <a:srgbClr val="000080"/>
                          </a:solidFill>
                          <a:effectLst/>
                          <a:latin typeface="Arial" panose="020B0604020202020204" pitchFamily="34" charset="0"/>
                          <a:ea typeface="Times New Roman" panose="02020603050405020304" pitchFamily="18" charset="0"/>
                        </a:rPr>
                        <a:t> = gift)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449482"/>
                  </a:ext>
                </a:extLst>
              </a:tr>
              <a:tr h="24812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D (as in </a:t>
                      </a:r>
                      <a:r>
                        <a:rPr lang="en-US" sz="1800" b="1" i="1">
                          <a:solidFill>
                            <a:srgbClr val="000080"/>
                          </a:solidFill>
                          <a:effectLst/>
                          <a:latin typeface="Arial" panose="020B0604020202020204" pitchFamily="34" charset="0"/>
                          <a:ea typeface="Times New Roman" panose="02020603050405020304" pitchFamily="18" charset="0"/>
                        </a:rPr>
                        <a:t>D</a:t>
                      </a:r>
                      <a:r>
                        <a:rPr lang="en-US" sz="1800" i="1">
                          <a:solidFill>
                            <a:srgbClr val="000080"/>
                          </a:solidFill>
                          <a:effectLst/>
                          <a:latin typeface="Arial" panose="020B0604020202020204" pitchFamily="34" charset="0"/>
                          <a:ea typeface="Times New Roman" panose="02020603050405020304" pitchFamily="18" charset="0"/>
                        </a:rPr>
                        <a:t>avid)</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Dan </a:t>
                      </a:r>
                      <a:r>
                        <a:rPr lang="en-US" sz="1800" i="1" dirty="0">
                          <a:solidFill>
                            <a:srgbClr val="000080"/>
                          </a:solidFill>
                          <a:effectLst/>
                          <a:latin typeface="Arial" panose="020B0604020202020204" pitchFamily="34" charset="0"/>
                          <a:ea typeface="Times New Roman" panose="02020603050405020304" pitchFamily="18" charset="0"/>
                        </a:rPr>
                        <a:t>(Dan = Dan)</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9448693"/>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Ei</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E e</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E (P</a:t>
                      </a:r>
                      <a:r>
                        <a:rPr lang="en-US" sz="1800" b="1" i="1">
                          <a:solidFill>
                            <a:srgbClr val="000080"/>
                          </a:solidFill>
                          <a:effectLst/>
                          <a:latin typeface="Arial" panose="020B0604020202020204" pitchFamily="34" charset="0"/>
                          <a:ea typeface="Times New Roman" panose="02020603050405020304" pitchFamily="18" charset="0"/>
                        </a:rPr>
                        <a:t>E</a:t>
                      </a:r>
                      <a:r>
                        <a:rPr lang="en-US" sz="1800" i="1">
                          <a:solidFill>
                            <a:srgbClr val="000080"/>
                          </a:solidFill>
                          <a:effectLst/>
                          <a:latin typeface="Arial" panose="020B0604020202020204" pitchFamily="34" charset="0"/>
                          <a:ea typeface="Times New Roman" panose="02020603050405020304" pitchFamily="18" charset="0"/>
                        </a:rPr>
                        <a:t>N)</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en </a:t>
                      </a:r>
                      <a:r>
                        <a:rPr lang="en-US" sz="1800" i="1">
                          <a:solidFill>
                            <a:srgbClr val="000080"/>
                          </a:solidFill>
                          <a:effectLst/>
                          <a:latin typeface="Arial" panose="020B0604020202020204" pitchFamily="34" charset="0"/>
                          <a:ea typeface="Times New Roman" panose="02020603050405020304" pitchFamily="18" charset="0"/>
                        </a:rPr>
                        <a:t>(en = monkey)</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3953265"/>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Soo</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6</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i="1" dirty="0">
                          <a:solidFill>
                            <a:srgbClr val="000080"/>
                          </a:solidFill>
                          <a:effectLst/>
                          <a:latin typeface="Arial" panose="020B0604020202020204" pitchFamily="34" charset="0"/>
                          <a:ea typeface="Times New Roman" panose="02020603050405020304" pitchFamily="18" charset="0"/>
                        </a:rPr>
                        <a:t>Soo</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pi6  </a:t>
                      </a:r>
                      <a:r>
                        <a:rPr lang="en-US" sz="1800" i="1" dirty="0">
                          <a:solidFill>
                            <a:srgbClr val="000080"/>
                          </a:solidFill>
                          <a:effectLst/>
                          <a:latin typeface="Arial" panose="020B0604020202020204" pitchFamily="34" charset="0"/>
                          <a:ea typeface="Times New Roman" panose="02020603050405020304" pitchFamily="18" charset="0"/>
                        </a:rPr>
                        <a:t>(Pi-Soo = the six)</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029377"/>
                  </a:ext>
                </a:extLst>
              </a:tr>
            </a:tbl>
          </a:graphicData>
        </a:graphic>
      </p:graphicFrame>
      <p:graphicFrame>
        <p:nvGraphicFramePr>
          <p:cNvPr id="7" name="Table 6">
            <a:extLst>
              <a:ext uri="{FF2B5EF4-FFF2-40B4-BE49-F238E27FC236}">
                <a16:creationId xmlns:a16="http://schemas.microsoft.com/office/drawing/2014/main" id="{277BA2E7-E756-4C5D-B071-AFBC619C6D1E}"/>
              </a:ext>
            </a:extLst>
          </p:cNvPr>
          <p:cNvGraphicFramePr>
            <a:graphicFrameLocks noGrp="1"/>
          </p:cNvGraphicFramePr>
          <p:nvPr>
            <p:extLst>
              <p:ext uri="{D42A27DB-BD31-4B8C-83A1-F6EECF244321}">
                <p14:modId xmlns:p14="http://schemas.microsoft.com/office/powerpoint/2010/main" val="727031028"/>
              </p:ext>
            </p:extLst>
          </p:nvPr>
        </p:nvGraphicFramePr>
        <p:xfrm>
          <a:off x="4572000" y="349718"/>
          <a:ext cx="4648200" cy="5913120"/>
        </p:xfrm>
        <a:graphic>
          <a:graphicData uri="http://schemas.openxmlformats.org/drawingml/2006/table">
            <a:tbl>
              <a:tblPr/>
              <a:tblGrid>
                <a:gridCol w="1066800">
                  <a:extLst>
                    <a:ext uri="{9D8B030D-6E8A-4147-A177-3AD203B41FA5}">
                      <a16:colId xmlns:a16="http://schemas.microsoft.com/office/drawing/2014/main" val="4039396136"/>
                    </a:ext>
                  </a:extLst>
                </a:gridCol>
                <a:gridCol w="533400">
                  <a:extLst>
                    <a:ext uri="{9D8B030D-6E8A-4147-A177-3AD203B41FA5}">
                      <a16:colId xmlns:a16="http://schemas.microsoft.com/office/drawing/2014/main" val="2470231861"/>
                    </a:ext>
                  </a:extLst>
                </a:gridCol>
                <a:gridCol w="1295400">
                  <a:extLst>
                    <a:ext uri="{9D8B030D-6E8A-4147-A177-3AD203B41FA5}">
                      <a16:colId xmlns:a16="http://schemas.microsoft.com/office/drawing/2014/main" val="376503906"/>
                    </a:ext>
                  </a:extLst>
                </a:gridCol>
                <a:gridCol w="1752600">
                  <a:extLst>
                    <a:ext uri="{9D8B030D-6E8A-4147-A177-3AD203B41FA5}">
                      <a16:colId xmlns:a16="http://schemas.microsoft.com/office/drawing/2014/main" val="1493741719"/>
                    </a:ext>
                  </a:extLst>
                </a:gridCol>
              </a:tblGrid>
              <a:tr h="241007">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Zeta</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Z z</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Z (</a:t>
                      </a:r>
                      <a:r>
                        <a:rPr lang="en-US" sz="1800" b="1" i="1">
                          <a:solidFill>
                            <a:srgbClr val="000080"/>
                          </a:solidFill>
                          <a:effectLst/>
                          <a:latin typeface="Arial" panose="020B0604020202020204" pitchFamily="34" charset="0"/>
                          <a:ea typeface="Times New Roman" panose="02020603050405020304" pitchFamily="18" charset="0"/>
                        </a:rPr>
                        <a:t>Z</a:t>
                      </a:r>
                      <a:r>
                        <a:rPr lang="en-US" sz="1800" i="1">
                          <a:solidFill>
                            <a:srgbClr val="000080"/>
                          </a:solidFill>
                          <a:effectLst/>
                          <a:latin typeface="Arial" panose="020B0604020202020204" pitchFamily="34" charset="0"/>
                          <a:ea typeface="Times New Roman" panose="02020603050405020304" pitchFamily="18" charset="0"/>
                        </a:rPr>
                        <a:t>OO)</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zenzen</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zen-zen</a:t>
                      </a:r>
                      <a:r>
                        <a:rPr lang="en-US" sz="1800" i="1" dirty="0">
                          <a:solidFill>
                            <a:srgbClr val="000080"/>
                          </a:solidFill>
                          <a:effectLst/>
                          <a:latin typeface="Arial" panose="020B0604020202020204" pitchFamily="34" charset="0"/>
                          <a:ea typeface="Times New Roman" panose="02020603050405020304" pitchFamily="18" charset="0"/>
                        </a:rPr>
                        <a:t> = lizard)</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165107"/>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Eeta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3</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EE (F</a:t>
                      </a:r>
                      <a:r>
                        <a:rPr lang="en-US" sz="1800" b="1" i="1" dirty="0">
                          <a:solidFill>
                            <a:srgbClr val="000080"/>
                          </a:solidFill>
                          <a:effectLst/>
                          <a:latin typeface="Arial" panose="020B0604020202020204" pitchFamily="34" charset="0"/>
                          <a:ea typeface="Times New Roman" panose="02020603050405020304" pitchFamily="18" charset="0"/>
                        </a:rPr>
                        <a:t>EE</a:t>
                      </a:r>
                      <a:r>
                        <a:rPr lang="en-US" sz="1800" i="1" dirty="0">
                          <a:solidFill>
                            <a:srgbClr val="000080"/>
                          </a:solidFill>
                          <a:effectLst/>
                          <a:latin typeface="Arial" panose="020B0604020202020204" pitchFamily="34" charset="0"/>
                          <a:ea typeface="Times New Roman" panose="02020603050405020304" pitchFamily="18" charset="0"/>
                        </a:rPr>
                        <a:t>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3rp</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eerp</a:t>
                      </a:r>
                      <a:r>
                        <a:rPr lang="en-US" sz="1800" i="1" dirty="0">
                          <a:solidFill>
                            <a:srgbClr val="000080"/>
                          </a:solidFill>
                          <a:effectLst/>
                          <a:latin typeface="Arial" panose="020B0604020202020204" pitchFamily="34" charset="0"/>
                          <a:ea typeface="Times New Roman" panose="02020603050405020304" pitchFamily="18" charset="0"/>
                        </a:rPr>
                        <a:t> = wine)</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347882"/>
                  </a:ext>
                </a:extLst>
              </a:tr>
              <a:tr h="241007">
                <a:tc rowSpan="2">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Theta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0</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TH (as in </a:t>
                      </a:r>
                      <a:r>
                        <a:rPr lang="en-US" sz="1800" b="1" i="1">
                          <a:solidFill>
                            <a:srgbClr val="000080"/>
                          </a:solidFill>
                          <a:effectLst/>
                          <a:latin typeface="Arial" panose="020B0604020202020204" pitchFamily="34" charset="0"/>
                          <a:ea typeface="Times New Roman" panose="02020603050405020304" pitchFamily="18" charset="0"/>
                        </a:rPr>
                        <a:t>Th</a:t>
                      </a:r>
                      <a:r>
                        <a:rPr lang="en-US" sz="1800" i="1">
                          <a:solidFill>
                            <a:srgbClr val="000080"/>
                          </a:solidFill>
                          <a:effectLst/>
                          <a:latin typeface="Arial" panose="020B0604020202020204" pitchFamily="34" charset="0"/>
                          <a:ea typeface="Times New Roman" panose="02020603050405020304" pitchFamily="18" charset="0"/>
                        </a:rPr>
                        <a:t>ink)</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0ai</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a:solidFill>
                            <a:srgbClr val="000080"/>
                          </a:solidFill>
                          <a:effectLst/>
                          <a:latin typeface="Arial" panose="020B0604020202020204" pitchFamily="34" charset="0"/>
                          <a:ea typeface="Times New Roman" panose="02020603050405020304" pitchFamily="18" charset="0"/>
                        </a:rPr>
                        <a:t>(Thai = this)</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028419"/>
                  </a:ext>
                </a:extLst>
              </a:tr>
              <a:tr h="36151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T (as in </a:t>
                      </a:r>
                      <a:r>
                        <a:rPr lang="en-US" sz="1800" b="1" i="1">
                          <a:solidFill>
                            <a:srgbClr val="000080"/>
                          </a:solidFill>
                          <a:effectLst/>
                          <a:latin typeface="Arial" panose="020B0604020202020204" pitchFamily="34" charset="0"/>
                          <a:ea typeface="Times New Roman" panose="02020603050405020304" pitchFamily="18" charset="0"/>
                        </a:rPr>
                        <a:t>T</a:t>
                      </a:r>
                      <a:r>
                        <a:rPr lang="en-US" sz="1800" i="1">
                          <a:solidFill>
                            <a:srgbClr val="000080"/>
                          </a:solidFill>
                          <a:effectLst/>
                          <a:latin typeface="Arial" panose="020B0604020202020204" pitchFamily="34" charset="0"/>
                          <a:ea typeface="Times New Roman" panose="02020603050405020304" pitchFamily="18" charset="0"/>
                        </a:rPr>
                        <a:t>ree)</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acpazec0e </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000080"/>
                          </a:solidFill>
                          <a:effectLst/>
                          <a:latin typeface="Arial" panose="020B0604020202020204" pitchFamily="34" charset="0"/>
                          <a:ea typeface="Times New Roman" panose="02020603050405020304" pitchFamily="18" charset="0"/>
                        </a:rPr>
                        <a:t>(As-pa-zes-te = Greet)</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660332"/>
                  </a:ext>
                </a:extLst>
              </a:tr>
              <a:tr h="361510">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Yota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I i</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I (S</a:t>
                      </a:r>
                      <a:r>
                        <a:rPr lang="en-US" sz="1800" b="1" i="1">
                          <a:solidFill>
                            <a:srgbClr val="000080"/>
                          </a:solidFill>
                          <a:effectLst/>
                          <a:latin typeface="Arial" panose="020B0604020202020204" pitchFamily="34" charset="0"/>
                          <a:ea typeface="Times New Roman" panose="02020603050405020304" pitchFamily="18" charset="0"/>
                        </a:rPr>
                        <a:t>I</a:t>
                      </a:r>
                      <a:r>
                        <a:rPr lang="en-US" sz="1800" i="1">
                          <a:solidFill>
                            <a:srgbClr val="000080"/>
                          </a:solidFill>
                          <a:effectLst/>
                          <a:latin typeface="Arial" panose="020B0604020202020204" pitchFamily="34" charset="0"/>
                          <a:ea typeface="Times New Roman" panose="02020603050405020304" pitchFamily="18" charset="0"/>
                        </a:rPr>
                        <a:t>T)</a:t>
                      </a:r>
                      <a:br>
                        <a:rPr lang="en-US" sz="1800" i="1">
                          <a:solidFill>
                            <a:srgbClr val="000080"/>
                          </a:solidFill>
                          <a:effectLst/>
                          <a:latin typeface="Arial" panose="020B0604020202020204" pitchFamily="34" charset="0"/>
                          <a:ea typeface="Times New Roman" panose="02020603050405020304" pitchFamily="18" charset="0"/>
                        </a:rPr>
                      </a:br>
                      <a:r>
                        <a:rPr lang="en-US" sz="1800" i="1">
                          <a:solidFill>
                            <a:srgbClr val="000080"/>
                          </a:solidFill>
                          <a:effectLst/>
                          <a:latin typeface="Arial" panose="020B0604020202020204" pitchFamily="34" charset="0"/>
                          <a:ea typeface="Times New Roman" panose="02020603050405020304" pitchFamily="18" charset="0"/>
                        </a:rPr>
                        <a:t>Y (</a:t>
                      </a:r>
                      <a:r>
                        <a:rPr lang="en-US" sz="1800" b="1" i="1">
                          <a:solidFill>
                            <a:srgbClr val="000080"/>
                          </a:solidFill>
                          <a:effectLst/>
                          <a:latin typeface="Arial" panose="020B0604020202020204" pitchFamily="34" charset="0"/>
                          <a:ea typeface="Times New Roman" panose="02020603050405020304" pitchFamily="18" charset="0"/>
                        </a:rPr>
                        <a:t>Y</a:t>
                      </a:r>
                      <a:r>
                        <a:rPr lang="en-US" sz="1800" i="1">
                          <a:solidFill>
                            <a:srgbClr val="000080"/>
                          </a:solidFill>
                          <a:effectLst/>
                          <a:latin typeface="Arial" panose="020B0604020202020204" pitchFamily="34" charset="0"/>
                          <a:ea typeface="Times New Roman" panose="02020603050405020304" pitchFamily="18" charset="0"/>
                        </a:rPr>
                        <a:t>ET)</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iab</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a:solidFill>
                            <a:srgbClr val="000080"/>
                          </a:solidFill>
                          <a:effectLst/>
                          <a:latin typeface="Arial" panose="020B0604020202020204" pitchFamily="34" charset="0"/>
                          <a:ea typeface="Times New Roman" panose="02020603050405020304" pitchFamily="18" charset="0"/>
                        </a:rPr>
                        <a:t>(yab= elephant)</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3646296"/>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Kappa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K k</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 (LI</a:t>
                      </a:r>
                      <a:r>
                        <a:rPr lang="en-US" sz="1800" b="1" i="1">
                          <a:solidFill>
                            <a:srgbClr val="000080"/>
                          </a:solidFill>
                          <a:effectLst/>
                          <a:latin typeface="Arial" panose="020B0604020202020204" pitchFamily="34" charset="0"/>
                          <a:ea typeface="Times New Roman" panose="02020603050405020304" pitchFamily="18" charset="0"/>
                        </a:rPr>
                        <a:t>K</a:t>
                      </a:r>
                      <a:r>
                        <a:rPr lang="en-US" sz="1800" i="1">
                          <a:solidFill>
                            <a:srgbClr val="000080"/>
                          </a:solidFill>
                          <a:effectLst/>
                          <a:latin typeface="Arial" panose="020B0604020202020204" pitchFamily="34" charset="0"/>
                          <a:ea typeface="Times New Roman" panose="02020603050405020304" pitchFamily="18" charset="0"/>
                        </a:rPr>
                        <a:t>E)</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k3k</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keek</a:t>
                      </a:r>
                      <a:r>
                        <a:rPr lang="en-US" sz="1800" i="1" dirty="0">
                          <a:solidFill>
                            <a:srgbClr val="000080"/>
                          </a:solidFill>
                          <a:effectLst/>
                          <a:latin typeface="Arial" panose="020B0604020202020204" pitchFamily="34" charset="0"/>
                          <a:ea typeface="Times New Roman" panose="02020603050405020304" pitchFamily="18" charset="0"/>
                        </a:rPr>
                        <a:t> = cake)</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567175"/>
                  </a:ext>
                </a:extLst>
              </a:tr>
              <a:tr h="261091">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Lola (Lavla)</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L l </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L (as in </a:t>
                      </a:r>
                      <a:r>
                        <a:rPr lang="en-US" sz="1800" b="1" i="1">
                          <a:solidFill>
                            <a:srgbClr val="000080"/>
                          </a:solidFill>
                          <a:effectLst/>
                          <a:latin typeface="Arial" panose="020B0604020202020204" pitchFamily="34" charset="0"/>
                          <a:ea typeface="Times New Roman" panose="02020603050405020304" pitchFamily="18" charset="0"/>
                        </a:rPr>
                        <a:t>L</a:t>
                      </a:r>
                      <a:r>
                        <a:rPr lang="en-US" sz="1800" i="1">
                          <a:solidFill>
                            <a:srgbClr val="000080"/>
                          </a:solidFill>
                          <a:effectLst/>
                          <a:latin typeface="Arial" panose="020B0604020202020204" pitchFamily="34" charset="0"/>
                          <a:ea typeface="Times New Roman" panose="02020603050405020304" pitchFamily="18" charset="0"/>
                        </a:rPr>
                        <a:t>amb)</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err="1">
                          <a:solidFill>
                            <a:srgbClr val="FF0000"/>
                          </a:solidFill>
                          <a:effectLst/>
                          <a:latin typeface="Avva_Shenouda" panose="020B0500000000000000" pitchFamily="34" charset="0"/>
                          <a:ea typeface="Times New Roman" panose="02020603050405020304" pitchFamily="18" charset="0"/>
                        </a:rPr>
                        <a:t>alla</a:t>
                      </a:r>
                      <a:r>
                        <a:rPr lang="en-US" sz="1800" dirty="0">
                          <a:solidFill>
                            <a:srgbClr val="FF0000"/>
                          </a:solidFill>
                          <a:effectLst/>
                          <a:latin typeface="Avva_Shenouda" panose="020B0500000000000000" pitchFamily="34" charset="0"/>
                          <a:ea typeface="Times New Roman" panose="02020603050405020304" pitchFamily="18" charset="0"/>
                        </a:rPr>
                        <a:t> </a:t>
                      </a:r>
                      <a:br>
                        <a:rPr lang="en-US" sz="1800" dirty="0">
                          <a:solidFill>
                            <a:srgbClr val="FF0000"/>
                          </a:solidFill>
                          <a:effectLst/>
                          <a:latin typeface="Avva_Shenouda" panose="020B0500000000000000" pitchFamily="34" charset="0"/>
                          <a:ea typeface="Times New Roman" panose="02020603050405020304" pitchFamily="18" charset="0"/>
                        </a:rPr>
                      </a:br>
                      <a:r>
                        <a:rPr lang="en-US" sz="1800" i="1" dirty="0">
                          <a:solidFill>
                            <a:srgbClr val="000080"/>
                          </a:solidFill>
                          <a:effectLst/>
                          <a:latin typeface="Arial" panose="020B0604020202020204" pitchFamily="34" charset="0"/>
                          <a:ea typeface="Times New Roman" panose="02020603050405020304" pitchFamily="18" charset="0"/>
                        </a:rPr>
                        <a:t>(al-la= but)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619646"/>
                  </a:ext>
                </a:extLst>
              </a:tr>
              <a:tr h="130545">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Mey</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M m</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M (</a:t>
                      </a:r>
                      <a:r>
                        <a:rPr lang="en-US" sz="1800" b="1" i="1">
                          <a:solidFill>
                            <a:srgbClr val="000080"/>
                          </a:solidFill>
                          <a:effectLst/>
                          <a:latin typeface="Arial" panose="020B0604020202020204" pitchFamily="34" charset="0"/>
                          <a:ea typeface="Times New Roman" panose="02020603050405020304" pitchFamily="18" charset="0"/>
                        </a:rPr>
                        <a:t>M</a:t>
                      </a:r>
                      <a:r>
                        <a:rPr lang="en-US" sz="1800" i="1">
                          <a:solidFill>
                            <a:srgbClr val="000080"/>
                          </a:solidFill>
                          <a:effectLst/>
                          <a:latin typeface="Arial" panose="020B0604020202020204" pitchFamily="34" charset="0"/>
                          <a:ea typeface="Times New Roman" panose="02020603050405020304" pitchFamily="18" charset="0"/>
                        </a:rPr>
                        <a:t>OON)</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ma </a:t>
                      </a:r>
                      <a:r>
                        <a:rPr lang="en-US" sz="1800" i="1" dirty="0">
                          <a:solidFill>
                            <a:srgbClr val="000080"/>
                          </a:solidFill>
                          <a:effectLst/>
                          <a:latin typeface="Arial" panose="020B0604020202020204" pitchFamily="34" charset="0"/>
                          <a:ea typeface="Times New Roman" panose="02020603050405020304" pitchFamily="18" charset="0"/>
                        </a:rPr>
                        <a:t>(ma= place)</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9691581"/>
                  </a:ext>
                </a:extLst>
              </a:tr>
              <a:tr h="130545">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Ney</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N n</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N(</a:t>
                      </a:r>
                      <a:r>
                        <a:rPr lang="en-US" sz="1800" b="1" i="1">
                          <a:solidFill>
                            <a:srgbClr val="000080"/>
                          </a:solidFill>
                          <a:effectLst/>
                          <a:latin typeface="Arial" panose="020B0604020202020204" pitchFamily="34" charset="0"/>
                          <a:ea typeface="Times New Roman" panose="02020603050405020304" pitchFamily="18" charset="0"/>
                        </a:rPr>
                        <a:t>N</a:t>
                      </a:r>
                      <a:r>
                        <a:rPr lang="en-US" sz="1800" i="1">
                          <a:solidFill>
                            <a:srgbClr val="000080"/>
                          </a:solidFill>
                          <a:effectLst/>
                          <a:latin typeface="Arial" panose="020B0604020202020204" pitchFamily="34" charset="0"/>
                          <a:ea typeface="Times New Roman" panose="02020603050405020304" pitchFamily="18" charset="0"/>
                        </a:rPr>
                        <a:t>EAR)</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an  </a:t>
                      </a:r>
                      <a:r>
                        <a:rPr lang="en-US" sz="1800" i="1" dirty="0">
                          <a:solidFill>
                            <a:srgbClr val="000080"/>
                          </a:solidFill>
                          <a:effectLst/>
                          <a:latin typeface="Arial" panose="020B0604020202020204" pitchFamily="34" charset="0"/>
                          <a:ea typeface="Times New Roman" panose="02020603050405020304" pitchFamily="18" charset="0"/>
                        </a:rPr>
                        <a:t>(an = not)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0129829"/>
                  </a:ext>
                </a:extLst>
              </a:tr>
              <a:tr h="361510">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Eksi</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&amp; 7</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ks (as in than</a:t>
                      </a:r>
                      <a:r>
                        <a:rPr lang="en-US" sz="1800" b="1" i="1">
                          <a:solidFill>
                            <a:srgbClr val="000080"/>
                          </a:solidFill>
                          <a:effectLst/>
                          <a:latin typeface="Arial" panose="020B0604020202020204" pitchFamily="34" charset="0"/>
                          <a:ea typeface="Times New Roman" panose="02020603050405020304" pitchFamily="18" charset="0"/>
                        </a:rPr>
                        <a:t>ks</a:t>
                      </a:r>
                      <a:r>
                        <a:rPr lang="en-US" sz="1800" i="1">
                          <a:solidFill>
                            <a:srgbClr val="000080"/>
                          </a:solidFill>
                          <a:effectLst/>
                          <a:latin typeface="Arial" panose="020B0604020202020204" pitchFamily="34" charset="0"/>
                          <a:ea typeface="Times New Roman" panose="02020603050405020304" pitchFamily="18" charset="0"/>
                        </a:rPr>
                        <a:t>)</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a7ioc</a:t>
                      </a:r>
                      <a:b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aksios</a:t>
                      </a:r>
                      <a:r>
                        <a:rPr lang="en-US" sz="1800" i="1" dirty="0">
                          <a:solidFill>
                            <a:srgbClr val="000080"/>
                          </a:solidFill>
                          <a:effectLst/>
                          <a:latin typeface="Arial" panose="020B0604020202020204" pitchFamily="34" charset="0"/>
                          <a:ea typeface="Times New Roman" panose="02020603050405020304" pitchFamily="18" charset="0"/>
                        </a:rPr>
                        <a:t>= worthy)</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4831803"/>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O</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O o</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O (N</a:t>
                      </a:r>
                      <a:r>
                        <a:rPr lang="en-US" sz="1800" b="1" i="1">
                          <a:solidFill>
                            <a:srgbClr val="000080"/>
                          </a:solidFill>
                          <a:effectLst/>
                          <a:latin typeface="Arial" panose="020B0604020202020204" pitchFamily="34" charset="0"/>
                          <a:ea typeface="Times New Roman" panose="02020603050405020304" pitchFamily="18" charset="0"/>
                        </a:rPr>
                        <a:t>O</a:t>
                      </a:r>
                      <a:r>
                        <a:rPr lang="en-US" sz="1800" i="1">
                          <a:solidFill>
                            <a:srgbClr val="000080"/>
                          </a:solidFill>
                          <a:effectLst/>
                          <a:latin typeface="Arial" panose="020B0604020202020204" pitchFamily="34" charset="0"/>
                          <a:ea typeface="Times New Roman" panose="02020603050405020304" pitchFamily="18" charset="0"/>
                        </a:rPr>
                        <a:t>T)</a:t>
                      </a:r>
                      <a:endParaRPr lang="en-US" sz="180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oili</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(oily = ram)</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45189" marR="45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2934898"/>
                  </a:ext>
                </a:extLst>
              </a:tr>
            </a:tbl>
          </a:graphicData>
        </a:graphic>
      </p:graphicFrame>
    </p:spTree>
    <p:extLst>
      <p:ext uri="{BB962C8B-B14F-4D97-AF65-F5344CB8AC3E}">
        <p14:creationId xmlns:p14="http://schemas.microsoft.com/office/powerpoint/2010/main" val="19707301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5F9F006-5A2B-47E6-94AB-2146FB7E38FF}"/>
              </a:ext>
            </a:extLst>
          </p:cNvPr>
          <p:cNvGraphicFramePr>
            <a:graphicFrameLocks noGrp="1"/>
          </p:cNvGraphicFramePr>
          <p:nvPr>
            <p:ph/>
            <p:extLst>
              <p:ext uri="{D42A27DB-BD31-4B8C-83A1-F6EECF244321}">
                <p14:modId xmlns:p14="http://schemas.microsoft.com/office/powerpoint/2010/main" val="112910414"/>
              </p:ext>
            </p:extLst>
          </p:nvPr>
        </p:nvGraphicFramePr>
        <p:xfrm>
          <a:off x="0" y="189400"/>
          <a:ext cx="4648200" cy="6548950"/>
        </p:xfrm>
        <a:graphic>
          <a:graphicData uri="http://schemas.openxmlformats.org/drawingml/2006/table">
            <a:tbl>
              <a:tblPr/>
              <a:tblGrid>
                <a:gridCol w="914400">
                  <a:extLst>
                    <a:ext uri="{9D8B030D-6E8A-4147-A177-3AD203B41FA5}">
                      <a16:colId xmlns:a16="http://schemas.microsoft.com/office/drawing/2014/main" val="2045708841"/>
                    </a:ext>
                  </a:extLst>
                </a:gridCol>
                <a:gridCol w="685800">
                  <a:extLst>
                    <a:ext uri="{9D8B030D-6E8A-4147-A177-3AD203B41FA5}">
                      <a16:colId xmlns:a16="http://schemas.microsoft.com/office/drawing/2014/main" val="3680141553"/>
                    </a:ext>
                  </a:extLst>
                </a:gridCol>
                <a:gridCol w="1295400">
                  <a:extLst>
                    <a:ext uri="{9D8B030D-6E8A-4147-A177-3AD203B41FA5}">
                      <a16:colId xmlns:a16="http://schemas.microsoft.com/office/drawing/2014/main" val="1223318542"/>
                    </a:ext>
                  </a:extLst>
                </a:gridCol>
                <a:gridCol w="1752600">
                  <a:extLst>
                    <a:ext uri="{9D8B030D-6E8A-4147-A177-3AD203B41FA5}">
                      <a16:colId xmlns:a16="http://schemas.microsoft.com/office/drawing/2014/main" val="3712623866"/>
                    </a:ext>
                  </a:extLst>
                </a:gridCol>
              </a:tblGrid>
              <a:tr h="261091">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Pee</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P p</a:t>
                      </a:r>
                      <a:r>
                        <a:rPr lang="en-US" sz="2000">
                          <a:solidFill>
                            <a:srgbClr val="000000"/>
                          </a:solidFill>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P (as in </a:t>
                      </a:r>
                      <a:r>
                        <a:rPr lang="en-US" sz="2000" b="1" i="1">
                          <a:solidFill>
                            <a:srgbClr val="000080"/>
                          </a:solidFill>
                          <a:effectLst/>
                          <a:latin typeface="Arial" panose="020B0604020202020204" pitchFamily="34" charset="0"/>
                          <a:ea typeface="Times New Roman" panose="02020603050405020304" pitchFamily="18" charset="0"/>
                        </a:rPr>
                        <a:t>P</a:t>
                      </a:r>
                      <a:r>
                        <a:rPr lang="en-US" sz="2000" i="1">
                          <a:solidFill>
                            <a:srgbClr val="000080"/>
                          </a:solidFill>
                          <a:effectLst/>
                          <a:latin typeface="Arial" panose="020B0604020202020204" pitchFamily="34" charset="0"/>
                          <a:ea typeface="Times New Roman" panose="02020603050405020304" pitchFamily="18" charset="0"/>
                        </a:rPr>
                        <a:t>aul)</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rPr>
                        <a:t>paiwt</a:t>
                      </a:r>
                      <a:r>
                        <a:rPr lang="en-US" sz="2000">
                          <a:solidFill>
                            <a:srgbClr val="FF0000"/>
                          </a:solidFill>
                          <a:effectLst/>
                          <a:latin typeface="Avva_Shenouda" panose="020B0500000000000000" pitchFamily="34" charset="0"/>
                          <a:ea typeface="Times New Roman" panose="02020603050405020304" pitchFamily="18" charset="0"/>
                        </a:rPr>
                        <a:t> </a:t>
                      </a:r>
                      <a:r>
                        <a:rPr lang="en-US" sz="2000" i="1">
                          <a:solidFill>
                            <a:srgbClr val="000080"/>
                          </a:solidFill>
                          <a:effectLst/>
                          <a:latin typeface="Arial" panose="020B0604020202020204" pitchFamily="34" charset="0"/>
                          <a:ea typeface="Times New Roman" panose="02020603050405020304" pitchFamily="18" charset="0"/>
                        </a:rPr>
                        <a:t>(pa-iot = my father)</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077340"/>
                  </a:ext>
                </a:extLst>
              </a:tr>
              <a:tr h="241007">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Ro</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R r</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R (</a:t>
                      </a:r>
                      <a:r>
                        <a:rPr lang="en-US" sz="2000" b="1" i="1">
                          <a:solidFill>
                            <a:srgbClr val="000080"/>
                          </a:solidFill>
                          <a:effectLst/>
                          <a:latin typeface="Arial" panose="020B0604020202020204" pitchFamily="34" charset="0"/>
                          <a:ea typeface="Times New Roman" panose="02020603050405020304" pitchFamily="18" charset="0"/>
                        </a:rPr>
                        <a:t>R</a:t>
                      </a:r>
                      <a:r>
                        <a:rPr lang="en-US" sz="2000" i="1">
                          <a:solidFill>
                            <a:srgbClr val="000080"/>
                          </a:solidFill>
                          <a:effectLst/>
                          <a:latin typeface="Arial" panose="020B0604020202020204" pitchFamily="34" charset="0"/>
                          <a:ea typeface="Times New Roman" panose="02020603050405020304" pitchFamily="18" charset="0"/>
                        </a:rPr>
                        <a:t>OAD)</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rir  </a:t>
                      </a:r>
                      <a:r>
                        <a:rPr lang="en-US" sz="2000" i="1">
                          <a:solidFill>
                            <a:srgbClr val="000080"/>
                          </a:solidFill>
                          <a:effectLst/>
                          <a:latin typeface="Arial" panose="020B0604020202020204" pitchFamily="34" charset="0"/>
                          <a:ea typeface="Times New Roman" panose="02020603050405020304" pitchFamily="18" charset="0"/>
                        </a:rPr>
                        <a:t>(rir = pig)</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766580"/>
                  </a:ext>
                </a:extLst>
              </a:tr>
              <a:tr h="361510">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Sima</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C c</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S (</a:t>
                      </a:r>
                      <a:r>
                        <a:rPr lang="en-US" sz="2000" b="1" i="1">
                          <a:solidFill>
                            <a:srgbClr val="000080"/>
                          </a:solidFill>
                          <a:effectLst/>
                          <a:latin typeface="Arial" panose="020B0604020202020204" pitchFamily="34" charset="0"/>
                          <a:ea typeface="Times New Roman" panose="02020603050405020304" pitchFamily="18" charset="0"/>
                        </a:rPr>
                        <a:t>C</a:t>
                      </a:r>
                      <a:r>
                        <a:rPr lang="en-US" sz="2000" i="1">
                          <a:solidFill>
                            <a:srgbClr val="000080"/>
                          </a:solidFill>
                          <a:effectLst/>
                          <a:latin typeface="Arial" panose="020B0604020202020204" pitchFamily="34" charset="0"/>
                          <a:ea typeface="Times New Roman" panose="02020603050405020304" pitchFamily="18" charset="0"/>
                        </a:rPr>
                        <a:t>ITY)</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cir </a:t>
                      </a:r>
                      <a:r>
                        <a:rPr lang="en-US" sz="2000" i="1">
                          <a:solidFill>
                            <a:srgbClr val="000080"/>
                          </a:solidFill>
                          <a:effectLst/>
                          <a:latin typeface="Arial" panose="020B0604020202020204" pitchFamily="34" charset="0"/>
                          <a:ea typeface="Times New Roman" panose="02020603050405020304" pitchFamily="18" charset="0"/>
                        </a:rPr>
                        <a:t>(sir= well)</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861277"/>
                  </a:ext>
                </a:extLst>
              </a:tr>
              <a:tr h="361510">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Tav</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T t</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T (</a:t>
                      </a:r>
                      <a:r>
                        <a:rPr lang="en-US" sz="2000" b="1" i="1">
                          <a:solidFill>
                            <a:srgbClr val="000080"/>
                          </a:solidFill>
                          <a:effectLst/>
                          <a:latin typeface="Arial" panose="020B0604020202020204" pitchFamily="34" charset="0"/>
                          <a:ea typeface="Times New Roman" panose="02020603050405020304" pitchFamily="18" charset="0"/>
                        </a:rPr>
                        <a:t>T</a:t>
                      </a:r>
                      <a:r>
                        <a:rPr lang="en-US" sz="2000" i="1">
                          <a:solidFill>
                            <a:srgbClr val="000080"/>
                          </a:solidFill>
                          <a:effectLst/>
                          <a:latin typeface="Arial" panose="020B0604020202020204" pitchFamily="34" charset="0"/>
                          <a:ea typeface="Times New Roman" panose="02020603050405020304" pitchFamily="18" charset="0"/>
                        </a:rPr>
                        <a:t>EST)</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tebt </a:t>
                      </a:r>
                      <a:r>
                        <a:rPr lang="en-US" sz="2000" i="1">
                          <a:solidFill>
                            <a:srgbClr val="000080"/>
                          </a:solidFill>
                          <a:effectLst/>
                          <a:latin typeface="Arial" panose="020B0604020202020204" pitchFamily="34" charset="0"/>
                          <a:ea typeface="Times New Roman" panose="02020603050405020304" pitchFamily="18" charset="0"/>
                        </a:rPr>
                        <a:t>(tevt= fish)</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270300"/>
                  </a:ext>
                </a:extLst>
              </a:tr>
              <a:tr h="361510">
                <a:tc rowSpan="3">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Epsilon</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rowSpan="3">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V v </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V (as in na</a:t>
                      </a:r>
                      <a:r>
                        <a:rPr lang="en-US" sz="2000" b="1" i="1">
                          <a:solidFill>
                            <a:srgbClr val="000080"/>
                          </a:solidFill>
                          <a:effectLst/>
                          <a:latin typeface="Arial" panose="020B0604020202020204" pitchFamily="34" charset="0"/>
                          <a:ea typeface="Times New Roman" panose="02020603050405020304" pitchFamily="18" charset="0"/>
                        </a:rPr>
                        <a:t>v</a:t>
                      </a:r>
                      <a:r>
                        <a:rPr lang="en-US" sz="2000" i="1">
                          <a:solidFill>
                            <a:srgbClr val="000080"/>
                          </a:solidFill>
                          <a:effectLst/>
                          <a:latin typeface="Arial" panose="020B0604020202020204" pitchFamily="34" charset="0"/>
                          <a:ea typeface="Times New Roman" panose="02020603050405020304" pitchFamily="18" charset="0"/>
                        </a:rPr>
                        <a:t>e)</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Ctavroc</a:t>
                      </a:r>
                      <a:b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2000" i="1">
                          <a:solidFill>
                            <a:srgbClr val="000080"/>
                          </a:solidFill>
                          <a:effectLst/>
                          <a:latin typeface="Arial" panose="020B0604020202020204" pitchFamily="34" charset="0"/>
                          <a:ea typeface="Times New Roman" panose="02020603050405020304" pitchFamily="18" charset="0"/>
                        </a:rPr>
                        <a:t>(stav-ros = cross)</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66857"/>
                  </a:ext>
                </a:extLst>
              </a:tr>
              <a:tr h="36151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Long O (as in n</a:t>
                      </a:r>
                      <a:r>
                        <a:rPr lang="en-US" sz="2000" b="1" i="1">
                          <a:solidFill>
                            <a:srgbClr val="000080"/>
                          </a:solidFill>
                          <a:effectLst/>
                          <a:latin typeface="Arial" panose="020B0604020202020204" pitchFamily="34" charset="0"/>
                          <a:ea typeface="Times New Roman" panose="02020603050405020304" pitchFamily="18" charset="0"/>
                        </a:rPr>
                        <a:t>o</a:t>
                      </a:r>
                      <a:r>
                        <a:rPr lang="en-US" sz="2000" i="1">
                          <a:solidFill>
                            <a:srgbClr val="000080"/>
                          </a:solidFill>
                          <a:effectLst/>
                          <a:latin typeface="Arial" panose="020B0604020202020204" pitchFamily="34" charset="0"/>
                          <a:ea typeface="Times New Roman" panose="02020603050405020304" pitchFamily="18" charset="0"/>
                        </a:rPr>
                        <a:t>) </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Iwannov</a:t>
                      </a:r>
                      <a:r>
                        <a:rPr lang="en-US" sz="2000" i="1">
                          <a:solidFill>
                            <a:srgbClr val="000080"/>
                          </a:solidFill>
                          <a:effectLst/>
                          <a:latin typeface="Arial" panose="020B0604020202020204" pitchFamily="34" charset="0"/>
                          <a:ea typeface="Times New Roman" panose="02020603050405020304" pitchFamily="18" charset="0"/>
                        </a:rPr>
                        <a:t>(you-an-no = John)</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98488"/>
                  </a:ext>
                </a:extLst>
              </a:tr>
              <a:tr h="361510">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E (as in h</a:t>
                      </a:r>
                      <a:r>
                        <a:rPr lang="en-US" sz="2000" b="1" i="1">
                          <a:solidFill>
                            <a:srgbClr val="000080"/>
                          </a:solidFill>
                          <a:effectLst/>
                          <a:latin typeface="Arial" panose="020B0604020202020204" pitchFamily="34" charset="0"/>
                          <a:ea typeface="Times New Roman" panose="02020603050405020304" pitchFamily="18" charset="0"/>
                        </a:rPr>
                        <a:t>e</a:t>
                      </a:r>
                      <a:r>
                        <a:rPr lang="en-US" sz="2000" i="1">
                          <a:solidFill>
                            <a:srgbClr val="000080"/>
                          </a:solidFill>
                          <a:effectLst/>
                          <a:latin typeface="Arial" panose="020B0604020202020204" pitchFamily="34" charset="0"/>
                          <a:ea typeface="Times New Roman" panose="02020603050405020304" pitchFamily="18" charset="0"/>
                        </a:rPr>
                        <a:t>ro)</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kvrie </a:t>
                      </a:r>
                      <a:r>
                        <a:rPr lang="en-US" sz="2000" i="1">
                          <a:solidFill>
                            <a:srgbClr val="000080"/>
                          </a:solidFill>
                          <a:effectLst/>
                          <a:latin typeface="Arial" panose="020B0604020202020204" pitchFamily="34" charset="0"/>
                          <a:ea typeface="Times New Roman" panose="02020603050405020304" pitchFamily="18" charset="0"/>
                        </a:rPr>
                        <a:t>(Ke-riee = Lord)</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449482"/>
                  </a:ext>
                </a:extLst>
              </a:tr>
              <a:tr h="248120">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Fee</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0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F f</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2000" i="1">
                          <a:solidFill>
                            <a:srgbClr val="000080"/>
                          </a:solidFill>
                          <a:effectLst/>
                          <a:latin typeface="Arial" panose="020B0604020202020204" pitchFamily="34" charset="0"/>
                          <a:ea typeface="Times New Roman" panose="02020603050405020304" pitchFamily="18" charset="0"/>
                        </a:rPr>
                        <a:t>PH (as in </a:t>
                      </a:r>
                      <a:r>
                        <a:rPr lang="en-US" sz="2000" b="1" i="1">
                          <a:solidFill>
                            <a:srgbClr val="000080"/>
                          </a:solidFill>
                          <a:effectLst/>
                          <a:latin typeface="Arial" panose="020B0604020202020204" pitchFamily="34" charset="0"/>
                          <a:ea typeface="Times New Roman" panose="02020603050405020304" pitchFamily="18" charset="0"/>
                        </a:rPr>
                        <a:t>Ph</a:t>
                      </a:r>
                      <a:r>
                        <a:rPr lang="en-US" sz="2000" i="1">
                          <a:solidFill>
                            <a:srgbClr val="000080"/>
                          </a:solidFill>
                          <a:effectLst/>
                          <a:latin typeface="Arial" panose="020B0604020202020204" pitchFamily="34" charset="0"/>
                          <a:ea typeface="Times New Roman" panose="02020603050405020304" pitchFamily="18" charset="0"/>
                        </a:rPr>
                        <a:t>one)</a:t>
                      </a:r>
                      <a:endParaRPr lang="en-US" sz="20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feri</a:t>
                      </a:r>
                      <a:r>
                        <a:rPr lang="en-US" sz="20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2000" i="1" dirty="0">
                          <a:solidFill>
                            <a:srgbClr val="000080"/>
                          </a:solidFill>
                          <a:effectLst/>
                          <a:latin typeface="Arial" panose="020B0604020202020204" pitchFamily="34" charset="0"/>
                          <a:ea typeface="Times New Roman" panose="02020603050405020304" pitchFamily="18" charset="0"/>
                        </a:rPr>
                        <a:t> (</a:t>
                      </a:r>
                      <a:r>
                        <a:rPr lang="en-US" sz="2000" i="1" dirty="0" err="1">
                          <a:solidFill>
                            <a:srgbClr val="000080"/>
                          </a:solidFill>
                          <a:effectLst/>
                          <a:latin typeface="Arial" panose="020B0604020202020204" pitchFamily="34" charset="0"/>
                          <a:ea typeface="Times New Roman" panose="02020603050405020304" pitchFamily="18" charset="0"/>
                        </a:rPr>
                        <a:t>phe-ri</a:t>
                      </a:r>
                      <a:r>
                        <a:rPr lang="en-US" sz="2000" i="1" dirty="0">
                          <a:solidFill>
                            <a:srgbClr val="000080"/>
                          </a:solidFill>
                          <a:effectLst/>
                          <a:latin typeface="Arial" panose="020B0604020202020204" pitchFamily="34" charset="0"/>
                          <a:ea typeface="Times New Roman" panose="02020603050405020304" pitchFamily="18" charset="0"/>
                        </a:rPr>
                        <a:t> = new)</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9448693"/>
                  </a:ext>
                </a:extLst>
              </a:tr>
              <a:tr h="248120">
                <a:tc rowSpan="3">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Key</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rowSpan="3">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X x</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a:t>
                      </a:r>
                      <a:br>
                        <a:rPr lang="en-US" sz="1800" i="1">
                          <a:solidFill>
                            <a:srgbClr val="000080"/>
                          </a:solidFill>
                          <a:effectLst/>
                          <a:latin typeface="Arial" panose="020B0604020202020204" pitchFamily="34" charset="0"/>
                          <a:ea typeface="Times New Roman" panose="02020603050405020304" pitchFamily="18" charset="0"/>
                        </a:rPr>
                      </a:br>
                      <a:r>
                        <a:rPr lang="en-US" sz="1800" b="1" i="1">
                          <a:solidFill>
                            <a:srgbClr val="000080"/>
                          </a:solidFill>
                          <a:effectLst/>
                          <a:latin typeface="Arial" panose="020B0604020202020204" pitchFamily="34" charset="0"/>
                          <a:ea typeface="Times New Roman" panose="02020603050405020304" pitchFamily="18" charset="0"/>
                        </a:rPr>
                        <a:t>(K</a:t>
                      </a:r>
                      <a:r>
                        <a:rPr lang="en-US" sz="1800" i="1">
                          <a:solidFill>
                            <a:srgbClr val="000080"/>
                          </a:solidFill>
                          <a:effectLst/>
                          <a:latin typeface="Arial" panose="020B0604020202020204" pitchFamily="34" charset="0"/>
                          <a:ea typeface="Times New Roman" panose="02020603050405020304" pitchFamily="18" charset="0"/>
                        </a:rPr>
                        <a:t>in)</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x3me </a:t>
                      </a:r>
                      <a:r>
                        <a:rPr lang="en-US" sz="1800" i="1">
                          <a:solidFill>
                            <a:srgbClr val="000080"/>
                          </a:solidFill>
                          <a:effectLst/>
                          <a:latin typeface="Arial" panose="020B0604020202020204" pitchFamily="34" charset="0"/>
                          <a:ea typeface="Times New Roman" panose="02020603050405020304" pitchFamily="18" charset="0"/>
                        </a:rPr>
                        <a:t>(keemi = Egypt)</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480626"/>
                  </a:ext>
                </a:extLst>
              </a:tr>
              <a:tr h="24812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SH</a:t>
                      </a:r>
                      <a:br>
                        <a:rPr lang="en-US" sz="1800" i="1">
                          <a:solidFill>
                            <a:srgbClr val="000080"/>
                          </a:solidFill>
                          <a:effectLst/>
                          <a:latin typeface="Arial" panose="020B0604020202020204" pitchFamily="34" charset="0"/>
                          <a:ea typeface="Times New Roman" panose="02020603050405020304" pitchFamily="18" charset="0"/>
                        </a:rPr>
                      </a:br>
                      <a:r>
                        <a:rPr lang="en-US" sz="1800" b="1" i="1">
                          <a:solidFill>
                            <a:srgbClr val="000080"/>
                          </a:solidFill>
                          <a:effectLst/>
                          <a:latin typeface="Arial" panose="020B0604020202020204" pitchFamily="34" charset="0"/>
                          <a:ea typeface="Times New Roman" panose="02020603050405020304" pitchFamily="18" charset="0"/>
                        </a:rPr>
                        <a:t>(SH</a:t>
                      </a:r>
                      <a:r>
                        <a:rPr lang="en-US" sz="1800" i="1">
                          <a:solidFill>
                            <a:srgbClr val="000080"/>
                          </a:solidFill>
                          <a:effectLst/>
                          <a:latin typeface="Arial" panose="020B0604020202020204" pitchFamily="34" charset="0"/>
                          <a:ea typeface="Times New Roman" panose="02020603050405020304" pitchFamily="18" charset="0"/>
                        </a:rPr>
                        <a:t>OW)</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xere </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000080"/>
                          </a:solidFill>
                          <a:effectLst/>
                          <a:latin typeface="Arial" panose="020B0604020202020204" pitchFamily="34" charset="0"/>
                          <a:ea typeface="Times New Roman" panose="02020603050405020304" pitchFamily="18" charset="0"/>
                        </a:rPr>
                        <a:t>(shere = hail)</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1850076"/>
                  </a:ext>
                </a:extLst>
              </a:tr>
              <a:tr h="248120">
                <a:tc vMerge="1">
                  <a:txBody>
                    <a:bodyPr/>
                    <a:lstStyle/>
                    <a:p>
                      <a:endParaRPr lang="en-US"/>
                    </a:p>
                  </a:txBody>
                  <a:tcPr>
                    <a:lnB w="12700" cap="flat" cmpd="sng" algn="ctr">
                      <a:solidFill>
                        <a:srgbClr val="000000"/>
                      </a:solidFill>
                      <a:prstDash val="solid"/>
                      <a:round/>
                      <a:headEnd type="none" w="med" len="med"/>
                      <a:tailEnd type="none" w="med" len="med"/>
                    </a:lnB>
                  </a:tcPr>
                </a:tc>
                <a:tc vMerge="1">
                  <a:txBody>
                    <a:bodyPr/>
                    <a:lstStyle/>
                    <a:p>
                      <a:endParaRPr lang="en-US"/>
                    </a:p>
                  </a:txBody>
                  <a:tcPr>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000080"/>
                          </a:solidFill>
                          <a:effectLst/>
                          <a:latin typeface="Arial" panose="020B0604020202020204" pitchFamily="34" charset="0"/>
                          <a:ea typeface="Times New Roman" panose="02020603050405020304" pitchFamily="18" charset="0"/>
                        </a:rPr>
                        <a:t>Arabic KH </a:t>
                      </a:r>
                      <a:r>
                        <a:rPr lang="ar-SA" sz="1800" b="1" dirty="0">
                          <a:solidFill>
                            <a:srgbClr val="000000"/>
                          </a:solidFill>
                          <a:effectLst/>
                          <a:latin typeface="Arial" panose="020B0604020202020204" pitchFamily="34" charset="0"/>
                          <a:ea typeface="Times New Roman" panose="02020603050405020304" pitchFamily="18" charset="0"/>
                        </a:rPr>
                        <a:t>خ</a:t>
                      </a:r>
                      <a:r>
                        <a:rPr lang="en-US" sz="1800" i="1" dirty="0">
                          <a:solidFill>
                            <a:srgbClr val="000080"/>
                          </a:solidFill>
                          <a:effectLst/>
                          <a:latin typeface="Arial" panose="020B0604020202020204" pitchFamily="34" charset="0"/>
                          <a:ea typeface="Times New Roman" panose="02020603050405020304" pitchFamily="18" charset="0"/>
                        </a:rPr>
                        <a:t>"KHIAR"</a:t>
                      </a:r>
                      <a:br>
                        <a:rPr lang="en-US" sz="1800" i="1" dirty="0">
                          <a:solidFill>
                            <a:srgbClr val="000080"/>
                          </a:solidFill>
                          <a:effectLst/>
                          <a:latin typeface="Arial" panose="020B0604020202020204" pitchFamily="34" charset="0"/>
                          <a:ea typeface="Times New Roman" panose="02020603050405020304" pitchFamily="18" charset="0"/>
                        </a:rPr>
                      </a:br>
                      <a:r>
                        <a:rPr lang="en-US" sz="1800" i="1" dirty="0">
                          <a:solidFill>
                            <a:srgbClr val="000080"/>
                          </a:solidFill>
                          <a:effectLst/>
                          <a:latin typeface="Arial" panose="020B0604020202020204" pitchFamily="34" charset="0"/>
                          <a:ea typeface="Times New Roman" panose="02020603050405020304" pitchFamily="18" charset="0"/>
                        </a:rPr>
                        <a:t>(cucumber)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t>
                      </a:r>
                      <a:r>
                        <a:rPr lang="en-US" sz="1800"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X</a:t>
                      </a:r>
                      <a:r>
                        <a:rPr lang="en-US" sz="1800" i="1" dirty="0" err="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rictoc</a:t>
                      </a: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ekhristos</a:t>
                      </a:r>
                      <a:r>
                        <a:rPr lang="en-US" sz="1800" i="1" dirty="0">
                          <a:solidFill>
                            <a:srgbClr val="000080"/>
                          </a:solidFill>
                          <a:effectLst/>
                          <a:latin typeface="Arial" panose="020B0604020202020204" pitchFamily="34" charset="0"/>
                          <a:ea typeface="Times New Roman" panose="02020603050405020304" pitchFamily="18" charset="0"/>
                        </a:rPr>
                        <a:t> = Christ)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5201996"/>
                  </a:ext>
                </a:extLst>
              </a:tr>
            </a:tbl>
          </a:graphicData>
        </a:graphic>
      </p:graphicFrame>
      <p:graphicFrame>
        <p:nvGraphicFramePr>
          <p:cNvPr id="7" name="Table 6">
            <a:extLst>
              <a:ext uri="{FF2B5EF4-FFF2-40B4-BE49-F238E27FC236}">
                <a16:creationId xmlns:a16="http://schemas.microsoft.com/office/drawing/2014/main" id="{277BA2E7-E756-4C5D-B071-AFBC619C6D1E}"/>
              </a:ext>
            </a:extLst>
          </p:cNvPr>
          <p:cNvGraphicFramePr>
            <a:graphicFrameLocks noGrp="1"/>
          </p:cNvGraphicFramePr>
          <p:nvPr>
            <p:extLst>
              <p:ext uri="{D42A27DB-BD31-4B8C-83A1-F6EECF244321}">
                <p14:modId xmlns:p14="http://schemas.microsoft.com/office/powerpoint/2010/main" val="1182850595"/>
              </p:ext>
            </p:extLst>
          </p:nvPr>
        </p:nvGraphicFramePr>
        <p:xfrm>
          <a:off x="4572000" y="168442"/>
          <a:ext cx="4648200" cy="6309360"/>
        </p:xfrm>
        <a:graphic>
          <a:graphicData uri="http://schemas.openxmlformats.org/drawingml/2006/table">
            <a:tbl>
              <a:tblPr/>
              <a:tblGrid>
                <a:gridCol w="1066800">
                  <a:extLst>
                    <a:ext uri="{9D8B030D-6E8A-4147-A177-3AD203B41FA5}">
                      <a16:colId xmlns:a16="http://schemas.microsoft.com/office/drawing/2014/main" val="4039396136"/>
                    </a:ext>
                  </a:extLst>
                </a:gridCol>
                <a:gridCol w="533400">
                  <a:extLst>
                    <a:ext uri="{9D8B030D-6E8A-4147-A177-3AD203B41FA5}">
                      <a16:colId xmlns:a16="http://schemas.microsoft.com/office/drawing/2014/main" val="2470231861"/>
                    </a:ext>
                  </a:extLst>
                </a:gridCol>
                <a:gridCol w="1295400">
                  <a:extLst>
                    <a:ext uri="{9D8B030D-6E8A-4147-A177-3AD203B41FA5}">
                      <a16:colId xmlns:a16="http://schemas.microsoft.com/office/drawing/2014/main" val="376503906"/>
                    </a:ext>
                  </a:extLst>
                </a:gridCol>
                <a:gridCol w="1752600">
                  <a:extLst>
                    <a:ext uri="{9D8B030D-6E8A-4147-A177-3AD203B41FA5}">
                      <a16:colId xmlns:a16="http://schemas.microsoft.com/office/drawing/2014/main" val="1493741719"/>
                    </a:ext>
                  </a:extLst>
                </a:gridCol>
              </a:tblGrid>
              <a:tr h="241007">
                <a:tc>
                  <a:txBody>
                    <a:bodyPr/>
                    <a:lstStyle/>
                    <a:p>
                      <a:pPr marL="0" marR="0" algn="ctr">
                        <a:spcBef>
                          <a:spcPts val="0"/>
                        </a:spcBef>
                        <a:spcAft>
                          <a:spcPts val="0"/>
                        </a:spcAft>
                      </a:pPr>
                      <a:r>
                        <a:rPr lang="en-US" sz="1800" i="1" dirty="0" err="1">
                          <a:solidFill>
                            <a:srgbClr val="000080"/>
                          </a:solidFill>
                          <a:effectLst/>
                          <a:latin typeface="Arial" panose="020B0604020202020204" pitchFamily="34" charset="0"/>
                          <a:ea typeface="Times New Roman" panose="02020603050405020304" pitchFamily="18" charset="0"/>
                        </a:rPr>
                        <a:t>Epsi</a:t>
                      </a:r>
                      <a:r>
                        <a:rPr lang="en-US" sz="1800" i="1" dirty="0">
                          <a:solidFill>
                            <a:srgbClr val="000080"/>
                          </a:solidFill>
                          <a:effectLst/>
                          <a:latin typeface="Arial" panose="020B0604020202020204" pitchFamily="34"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Y y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PS (as in </a:t>
                      </a:r>
                      <a:r>
                        <a:rPr lang="en-US" sz="1800" b="1" i="1">
                          <a:solidFill>
                            <a:srgbClr val="000080"/>
                          </a:solidFill>
                          <a:effectLst/>
                          <a:latin typeface="Arial" panose="020B0604020202020204" pitchFamily="34" charset="0"/>
                          <a:ea typeface="Times New Roman" panose="02020603050405020304" pitchFamily="18" charset="0"/>
                        </a:rPr>
                        <a:t>Ps</a:t>
                      </a:r>
                      <a:r>
                        <a:rPr lang="en-US" sz="1800" i="1">
                          <a:solidFill>
                            <a:srgbClr val="000080"/>
                          </a:solidFill>
                          <a:effectLst/>
                          <a:latin typeface="Arial" panose="020B0604020202020204" pitchFamily="34" charset="0"/>
                          <a:ea typeface="Times New Roman" panose="02020603050405020304" pitchFamily="18" charset="0"/>
                        </a:rPr>
                        <a:t>almody)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yalmoc </a:t>
                      </a:r>
                      <a:r>
                        <a:rPr lang="en-US" sz="1800" i="1">
                          <a:solidFill>
                            <a:srgbClr val="000080"/>
                          </a:solidFill>
                          <a:effectLst/>
                          <a:latin typeface="Arial" panose="020B0604020202020204" pitchFamily="34" charset="0"/>
                          <a:ea typeface="Times New Roman" panose="02020603050405020304" pitchFamily="18" charset="0"/>
                        </a:rPr>
                        <a:t>(psal-mos = psalm)</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165107"/>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Oou</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W w</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Oa (B</a:t>
                      </a:r>
                      <a:r>
                        <a:rPr lang="en-US" sz="1800" b="1" i="1">
                          <a:solidFill>
                            <a:srgbClr val="000080"/>
                          </a:solidFill>
                          <a:effectLst/>
                          <a:latin typeface="Arial" panose="020B0604020202020204" pitchFamily="34" charset="0"/>
                          <a:ea typeface="Times New Roman" panose="02020603050405020304" pitchFamily="18" charset="0"/>
                        </a:rPr>
                        <a:t>oa</a:t>
                      </a:r>
                      <a:r>
                        <a:rPr lang="en-US" sz="1800" i="1">
                          <a:solidFill>
                            <a:srgbClr val="000080"/>
                          </a:solidFill>
                          <a:effectLst/>
                          <a:latin typeface="Arial" panose="020B0604020202020204" pitchFamily="34" charset="0"/>
                          <a:ea typeface="Times New Roman" panose="02020603050405020304" pitchFamily="18" charset="0"/>
                        </a:rPr>
                        <a:t>rd)</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0wk</a:t>
                      </a: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b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000080"/>
                          </a:solidFill>
                          <a:effectLst/>
                          <a:latin typeface="Arial" panose="020B0604020202020204" pitchFamily="34" charset="0"/>
                          <a:ea typeface="Times New Roman" panose="02020603050405020304" pitchFamily="18" charset="0"/>
                        </a:rPr>
                        <a:t>(thoak =thine)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347882"/>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Shy</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2</a:t>
                      </a:r>
                      <a:r>
                        <a:rPr lang="en-US" sz="1800">
                          <a:solidFill>
                            <a:srgbClr val="000000"/>
                          </a:solidFill>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Sh (as in </a:t>
                      </a:r>
                      <a:r>
                        <a:rPr lang="en-US" sz="1800" b="1" i="1">
                          <a:solidFill>
                            <a:srgbClr val="000080"/>
                          </a:solidFill>
                          <a:effectLst/>
                          <a:latin typeface="Arial" panose="020B0604020202020204" pitchFamily="34" charset="0"/>
                          <a:ea typeface="Times New Roman" panose="02020603050405020304" pitchFamily="18" charset="0"/>
                        </a:rPr>
                        <a:t>Sh</a:t>
                      </a:r>
                      <a:r>
                        <a:rPr lang="en-US" sz="1800" i="1">
                          <a:solidFill>
                            <a:srgbClr val="000080"/>
                          </a:solidFill>
                          <a:effectLst/>
                          <a:latin typeface="Arial" panose="020B0604020202020204" pitchFamily="34" charset="0"/>
                          <a:ea typeface="Times New Roman" panose="02020603050405020304" pitchFamily="18" charset="0"/>
                        </a:rPr>
                        <a:t>ake)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2ai</a:t>
                      </a:r>
                      <a:r>
                        <a:rPr lang="en-US" sz="1800"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dirty="0">
                          <a:solidFill>
                            <a:srgbClr val="000080"/>
                          </a:solidFill>
                          <a:effectLst/>
                          <a:latin typeface="Arial" panose="020B0604020202020204" pitchFamily="34" charset="0"/>
                          <a:ea typeface="Times New Roman" panose="02020603050405020304" pitchFamily="18" charset="0"/>
                        </a:rPr>
                        <a:t>(</a:t>
                      </a:r>
                      <a:r>
                        <a:rPr lang="en-US" sz="1800" i="1" dirty="0" err="1">
                          <a:solidFill>
                            <a:srgbClr val="000080"/>
                          </a:solidFill>
                          <a:effectLst/>
                          <a:latin typeface="Arial" panose="020B0604020202020204" pitchFamily="34" charset="0"/>
                          <a:ea typeface="Times New Roman" panose="02020603050405020304" pitchFamily="18" charset="0"/>
                        </a:rPr>
                        <a:t>shai</a:t>
                      </a:r>
                      <a:r>
                        <a:rPr lang="en-US" sz="1800" i="1" dirty="0">
                          <a:solidFill>
                            <a:srgbClr val="000080"/>
                          </a:solidFill>
                          <a:effectLst/>
                          <a:latin typeface="Arial" panose="020B0604020202020204" pitchFamily="34" charset="0"/>
                          <a:ea typeface="Times New Roman" panose="02020603050405020304" pitchFamily="18" charset="0"/>
                        </a:rPr>
                        <a:t> =feast)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028419"/>
                  </a:ext>
                </a:extLst>
              </a:tr>
              <a:tr h="361510">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Fai</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$ 4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F (as in </a:t>
                      </a:r>
                      <a:r>
                        <a:rPr lang="en-US" sz="1800" b="1" i="1">
                          <a:solidFill>
                            <a:srgbClr val="000080"/>
                          </a:solidFill>
                          <a:effectLst/>
                          <a:latin typeface="Arial" panose="020B0604020202020204" pitchFamily="34" charset="0"/>
                          <a:ea typeface="Times New Roman" panose="02020603050405020304" pitchFamily="18" charset="0"/>
                        </a:rPr>
                        <a:t>F</a:t>
                      </a:r>
                      <a:r>
                        <a:rPr lang="en-US" sz="1800" i="1">
                          <a:solidFill>
                            <a:srgbClr val="000080"/>
                          </a:solidFill>
                          <a:effectLst/>
                          <a:latin typeface="Arial" panose="020B0604020202020204" pitchFamily="34" charset="0"/>
                          <a:ea typeface="Times New Roman" panose="02020603050405020304" pitchFamily="18" charset="0"/>
                        </a:rPr>
                        <a:t>ish)</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4wi </a:t>
                      </a:r>
                      <a:r>
                        <a:rPr lang="en-US" sz="1800" i="1">
                          <a:solidFill>
                            <a:srgbClr val="000080"/>
                          </a:solidFill>
                          <a:effectLst/>
                          <a:latin typeface="Arial" panose="020B0604020202020204" pitchFamily="34" charset="0"/>
                          <a:ea typeface="Times New Roman" panose="02020603050405020304" pitchFamily="18" charset="0"/>
                        </a:rPr>
                        <a:t> (foi= hair)</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660332"/>
                  </a:ext>
                </a:extLst>
              </a:tr>
              <a:tr h="361510">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Khai</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Q q</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Arabic KH </a:t>
                      </a:r>
                      <a:r>
                        <a:rPr lang="ar-SA" sz="1800" b="1">
                          <a:solidFill>
                            <a:srgbClr val="000000"/>
                          </a:solidFill>
                          <a:effectLst/>
                          <a:latin typeface="Arial" panose="020B0604020202020204" pitchFamily="34" charset="0"/>
                          <a:ea typeface="Times New Roman" panose="02020603050405020304" pitchFamily="18" charset="0"/>
                        </a:rPr>
                        <a:t>خ</a:t>
                      </a:r>
                      <a:r>
                        <a:rPr lang="en-US" sz="1800" i="1">
                          <a:solidFill>
                            <a:srgbClr val="000080"/>
                          </a:solidFill>
                          <a:effectLst/>
                          <a:latin typeface="Arial" panose="020B0604020202020204" pitchFamily="34" charset="0"/>
                          <a:ea typeface="Times New Roman" panose="02020603050405020304" pitchFamily="18" charset="0"/>
                        </a:rPr>
                        <a:t> </a:t>
                      </a:r>
                      <a:endParaRPr lang="en-US" sz="1800">
                        <a:solidFill>
                          <a:srgbClr val="00000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"KHIAR"</a:t>
                      </a:r>
                      <a:br>
                        <a:rPr lang="en-US" sz="1800" i="1">
                          <a:solidFill>
                            <a:srgbClr val="000080"/>
                          </a:solidFill>
                          <a:effectLst/>
                          <a:latin typeface="Arial" panose="020B0604020202020204" pitchFamily="34" charset="0"/>
                          <a:ea typeface="Times New Roman" panose="02020603050405020304" pitchFamily="18" charset="0"/>
                        </a:rPr>
                      </a:br>
                      <a:r>
                        <a:rPr lang="en-US" sz="1800" i="1">
                          <a:solidFill>
                            <a:srgbClr val="000080"/>
                          </a:solidFill>
                          <a:effectLst/>
                          <a:latin typeface="Arial" panose="020B0604020202020204" pitchFamily="34" charset="0"/>
                          <a:ea typeface="Times New Roman" panose="02020603050405020304" pitchFamily="18" charset="0"/>
                        </a:rPr>
                        <a:t>(cucumber)</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qen </a:t>
                      </a:r>
                      <a:r>
                        <a:rPr lang="en-US" sz="1800" i="1">
                          <a:solidFill>
                            <a:srgbClr val="000080"/>
                          </a:solidFill>
                          <a:effectLst/>
                          <a:latin typeface="Arial" panose="020B0604020202020204" pitchFamily="34" charset="0"/>
                          <a:ea typeface="Times New Roman" panose="02020603050405020304" pitchFamily="18" charset="0"/>
                        </a:rPr>
                        <a:t> (khen= with/in)</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3646296"/>
                  </a:ext>
                </a:extLst>
              </a:tr>
              <a:tr h="241007">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Horee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H h</a:t>
                      </a:r>
                      <a:r>
                        <a:rPr lang="en-US" sz="1800">
                          <a:solidFill>
                            <a:srgbClr val="000000"/>
                          </a:solidFill>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H (as in </a:t>
                      </a:r>
                      <a:r>
                        <a:rPr lang="en-US" sz="1800" b="1" i="1">
                          <a:solidFill>
                            <a:srgbClr val="000080"/>
                          </a:solidFill>
                          <a:effectLst/>
                          <a:latin typeface="Arial" panose="020B0604020202020204" pitchFamily="34" charset="0"/>
                          <a:ea typeface="Times New Roman" panose="02020603050405020304" pitchFamily="18" charset="0"/>
                        </a:rPr>
                        <a:t>H</a:t>
                      </a:r>
                      <a:r>
                        <a:rPr lang="en-US" sz="1800" i="1">
                          <a:solidFill>
                            <a:srgbClr val="000080"/>
                          </a:solidFill>
                          <a:effectLst/>
                          <a:latin typeface="Arial" panose="020B0604020202020204" pitchFamily="34" charset="0"/>
                          <a:ea typeface="Times New Roman" panose="02020603050405020304" pitchFamily="18" charset="0"/>
                        </a:rPr>
                        <a:t>ouse)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rPr>
                        <a:t>nahren</a:t>
                      </a:r>
                      <a:r>
                        <a:rPr lang="en-US" sz="1800" i="1">
                          <a:solidFill>
                            <a:srgbClr val="000080"/>
                          </a:solidFill>
                          <a:effectLst/>
                          <a:latin typeface="Avva_Shenouda" panose="020B0500000000000000" pitchFamily="34" charset="0"/>
                          <a:ea typeface="Times New Roman" panose="02020603050405020304" pitchFamily="18" charset="0"/>
                        </a:rPr>
                        <a:t> (</a:t>
                      </a:r>
                      <a:r>
                        <a:rPr lang="en-US" sz="1800" i="1">
                          <a:solidFill>
                            <a:srgbClr val="000080"/>
                          </a:solidFill>
                          <a:effectLst/>
                          <a:latin typeface="Arial" panose="020B0604020202020204" pitchFamily="34" charset="0"/>
                          <a:ea typeface="Times New Roman" panose="02020603050405020304" pitchFamily="18" charset="0"/>
                        </a:rPr>
                        <a:t>(nah-ren = before)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567175"/>
                  </a:ext>
                </a:extLst>
              </a:tr>
              <a:tr h="261091">
                <a:tc rowSpan="2">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Jenja</a:t>
                      </a:r>
                      <a:br>
                        <a:rPr lang="en-US" sz="1800" i="1">
                          <a:solidFill>
                            <a:srgbClr val="000080"/>
                          </a:solidFill>
                          <a:effectLst/>
                          <a:latin typeface="Arial" panose="020B0604020202020204" pitchFamily="34" charset="0"/>
                          <a:ea typeface="Times New Roman" panose="02020603050405020304" pitchFamily="18" charset="0"/>
                        </a:rPr>
                      </a:br>
                      <a:r>
                        <a:rPr lang="en-US" sz="1800" i="1">
                          <a:solidFill>
                            <a:srgbClr val="000080"/>
                          </a:solidFill>
                          <a:effectLst/>
                          <a:latin typeface="Arial" panose="020B0604020202020204" pitchFamily="34" charset="0"/>
                          <a:ea typeface="Times New Roman" panose="02020603050405020304" pitchFamily="18" charset="0"/>
                        </a:rPr>
                        <a:t>(Ganga)</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G g</a:t>
                      </a:r>
                      <a:r>
                        <a:rPr lang="en-US" sz="1800">
                          <a:solidFill>
                            <a:srgbClr val="000000"/>
                          </a:solidFill>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G (as in </a:t>
                      </a:r>
                      <a:r>
                        <a:rPr lang="en-US" sz="1800" b="1" i="1">
                          <a:solidFill>
                            <a:srgbClr val="000080"/>
                          </a:solidFill>
                          <a:effectLst/>
                          <a:latin typeface="Arial" panose="020B0604020202020204" pitchFamily="34" charset="0"/>
                          <a:ea typeface="Times New Roman" panose="02020603050405020304" pitchFamily="18" charset="0"/>
                        </a:rPr>
                        <a:t>G</a:t>
                      </a:r>
                      <a:r>
                        <a:rPr lang="en-US" sz="1800" i="1">
                          <a:solidFill>
                            <a:srgbClr val="000080"/>
                          </a:solidFill>
                          <a:effectLst/>
                          <a:latin typeface="Arial" panose="020B0604020202020204" pitchFamily="34" charset="0"/>
                          <a:ea typeface="Times New Roman" panose="02020603050405020304" pitchFamily="18" charset="0"/>
                        </a:rPr>
                        <a:t>o)</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Agp</a:t>
                      </a:r>
                      <a:b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b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 </a:t>
                      </a:r>
                      <a:r>
                        <a:rPr lang="en-US" sz="1800" i="1">
                          <a:solidFill>
                            <a:srgbClr val="000080"/>
                          </a:solidFill>
                          <a:effectLst/>
                          <a:latin typeface="Arial" panose="020B0604020202020204" pitchFamily="34" charset="0"/>
                          <a:ea typeface="Times New Roman" panose="02020603050405020304" pitchFamily="18" charset="0"/>
                        </a:rPr>
                        <a:t>(Agp = hour)</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619646"/>
                  </a:ext>
                </a:extLst>
              </a:tr>
              <a:tr h="130545">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J (as in </a:t>
                      </a:r>
                      <a:r>
                        <a:rPr lang="en-US" sz="1800" b="1" i="1">
                          <a:solidFill>
                            <a:srgbClr val="000080"/>
                          </a:solidFill>
                          <a:effectLst/>
                          <a:latin typeface="Arial" panose="020B0604020202020204" pitchFamily="34" charset="0"/>
                          <a:ea typeface="Times New Roman" panose="02020603050405020304" pitchFamily="18" charset="0"/>
                        </a:rPr>
                        <a:t>J</a:t>
                      </a:r>
                      <a:r>
                        <a:rPr lang="en-US" sz="1800" i="1">
                          <a:solidFill>
                            <a:srgbClr val="000080"/>
                          </a:solidFill>
                          <a:effectLst/>
                          <a:latin typeface="Arial" panose="020B0604020202020204" pitchFamily="34" charset="0"/>
                          <a:ea typeface="Times New Roman" panose="02020603050405020304" pitchFamily="18" charset="0"/>
                        </a:rPr>
                        <a:t>oy)</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ge </a:t>
                      </a:r>
                      <a:r>
                        <a:rPr lang="en-US" sz="1800" i="1">
                          <a:solidFill>
                            <a:srgbClr val="000080"/>
                          </a:solidFill>
                          <a:effectLst/>
                          <a:latin typeface="Arial" panose="020B0604020202020204" pitchFamily="34" charset="0"/>
                          <a:ea typeface="Times New Roman" panose="02020603050405020304" pitchFamily="18" charset="0"/>
                        </a:rPr>
                        <a:t>(Je = For)</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9691581"/>
                  </a:ext>
                </a:extLst>
              </a:tr>
              <a:tr h="130545">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Cheema</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S s</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ch (as in </a:t>
                      </a:r>
                      <a:r>
                        <a:rPr lang="en-US" sz="1800" b="1" i="1">
                          <a:solidFill>
                            <a:srgbClr val="000080"/>
                          </a:solidFill>
                          <a:effectLst/>
                          <a:latin typeface="Arial" panose="020B0604020202020204" pitchFamily="34" charset="0"/>
                          <a:ea typeface="Times New Roman" panose="02020603050405020304" pitchFamily="18" charset="0"/>
                        </a:rPr>
                        <a:t>ch</a:t>
                      </a:r>
                      <a:r>
                        <a:rPr lang="en-US" sz="1800" i="1">
                          <a:solidFill>
                            <a:srgbClr val="000080"/>
                          </a:solidFill>
                          <a:effectLst/>
                          <a:latin typeface="Arial" panose="020B0604020202020204" pitchFamily="34" charset="0"/>
                          <a:ea typeface="Times New Roman" panose="02020603050405020304" pitchFamily="18" charset="0"/>
                        </a:rPr>
                        <a:t>urch)</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soic </a:t>
                      </a:r>
                      <a:r>
                        <a:rPr lang="en-US" sz="1800" i="1">
                          <a:solidFill>
                            <a:srgbClr val="000080"/>
                          </a:solidFill>
                          <a:effectLst/>
                          <a:latin typeface="Arial" panose="020B0604020202020204" pitchFamily="34" charset="0"/>
                          <a:ea typeface="Times New Roman" panose="02020603050405020304" pitchFamily="18" charset="0"/>
                        </a:rPr>
                        <a:t> (choice= lord)</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0129829"/>
                  </a:ext>
                </a:extLst>
              </a:tr>
              <a:tr h="361510">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Tee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%5</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a:solidFill>
                            <a:srgbClr val="000080"/>
                          </a:solidFill>
                          <a:effectLst/>
                          <a:latin typeface="Arial" panose="020B0604020202020204" pitchFamily="34" charset="0"/>
                          <a:ea typeface="Times New Roman" panose="02020603050405020304" pitchFamily="18" charset="0"/>
                        </a:rPr>
                        <a:t>Ti or tee (as in </a:t>
                      </a:r>
                      <a:r>
                        <a:rPr lang="en-US" sz="1800" b="1" i="1">
                          <a:solidFill>
                            <a:srgbClr val="000080"/>
                          </a:solidFill>
                          <a:effectLst/>
                          <a:latin typeface="Arial" panose="020B0604020202020204" pitchFamily="34" charset="0"/>
                          <a:ea typeface="Times New Roman" panose="02020603050405020304" pitchFamily="18" charset="0"/>
                        </a:rPr>
                        <a:t>tee</a:t>
                      </a:r>
                      <a:r>
                        <a:rPr lang="en-US" sz="1800" i="1">
                          <a:solidFill>
                            <a:srgbClr val="000080"/>
                          </a:solidFill>
                          <a:effectLst/>
                          <a:latin typeface="Arial" panose="020B0604020202020204" pitchFamily="34" charset="0"/>
                          <a:ea typeface="Times New Roman" panose="02020603050405020304" pitchFamily="18" charset="0"/>
                        </a:rPr>
                        <a:t>pee)</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rgbClr val="FF0000"/>
                          </a:solidFill>
                          <a:effectLst/>
                          <a:latin typeface="Avva_Shenouda" panose="020B0500000000000000" pitchFamily="34" charset="0"/>
                          <a:ea typeface="Times New Roman" panose="02020603050405020304" pitchFamily="18" charset="0"/>
                          <a:cs typeface="Arial" panose="020B0604020202020204" pitchFamily="34" charset="0"/>
                        </a:rPr>
                        <a:t>cw5 </a:t>
                      </a:r>
                      <a:r>
                        <a:rPr lang="en-US" sz="1800" i="1" dirty="0">
                          <a:solidFill>
                            <a:srgbClr val="000080"/>
                          </a:solidFill>
                          <a:effectLst/>
                          <a:latin typeface="Arial" panose="020B0604020202020204" pitchFamily="34" charset="0"/>
                          <a:ea typeface="Times New Roman" panose="02020603050405020304" pitchFamily="18" charset="0"/>
                        </a:rPr>
                        <a:t> (</a:t>
                      </a:r>
                      <a:r>
                        <a:rPr lang="en-US" sz="1800" i="1" dirty="0" err="1">
                          <a:solidFill>
                            <a:srgbClr val="000080"/>
                          </a:solidFill>
                          <a:effectLst/>
                          <a:latin typeface="Arial" panose="020B0604020202020204" pitchFamily="34" charset="0"/>
                          <a:ea typeface="Times New Roman" panose="02020603050405020304" pitchFamily="18" charset="0"/>
                        </a:rPr>
                        <a:t>sotee</a:t>
                      </a:r>
                      <a:r>
                        <a:rPr lang="en-US" sz="1800" i="1" dirty="0">
                          <a:solidFill>
                            <a:srgbClr val="000080"/>
                          </a:solidFill>
                          <a:effectLst/>
                          <a:latin typeface="Arial" panose="020B0604020202020204" pitchFamily="34" charset="0"/>
                          <a:ea typeface="Times New Roman" panose="02020603050405020304" pitchFamily="18" charset="0"/>
                        </a:rPr>
                        <a:t>= save)</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4831803"/>
                  </a:ext>
                </a:extLst>
              </a:tr>
            </a:tbl>
          </a:graphicData>
        </a:graphic>
      </p:graphicFrame>
    </p:spTree>
    <p:extLst>
      <p:ext uri="{BB962C8B-B14F-4D97-AF65-F5344CB8AC3E}">
        <p14:creationId xmlns:p14="http://schemas.microsoft.com/office/powerpoint/2010/main" val="1381829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9AE9FFD-7C8E-41F0-8EC0-B16B9B04023F}"/>
              </a:ext>
            </a:extLst>
          </p:cNvPr>
          <p:cNvSpPr>
            <a:spLocks noGrp="1" noChangeArrowheads="1"/>
          </p:cNvSpPr>
          <p:nvPr>
            <p:ph type="ctrTitle"/>
          </p:nvPr>
        </p:nvSpPr>
        <p:spPr/>
        <p:txBody>
          <a:bodyPr/>
          <a:lstStyle/>
          <a:p>
            <a:pPr eaLnBrk="1" hangingPunct="1">
              <a:defRPr/>
            </a:pPr>
            <a:r>
              <a:rPr lang="en-US" sz="5400" b="1" dirty="0">
                <a:solidFill>
                  <a:schemeClr val="tx1"/>
                </a:solidFill>
                <a:effectLst>
                  <a:outerShdw blurRad="38100" dist="38100" dir="2700000" algn="tl">
                    <a:srgbClr val="336699"/>
                  </a:outerShdw>
                </a:effectLst>
              </a:rPr>
              <a:t>Lesson 12</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The Lord’s Prayer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Content Placeholder 2">
            <a:extLst>
              <a:ext uri="{FF2B5EF4-FFF2-40B4-BE49-F238E27FC236}">
                <a16:creationId xmlns:a16="http://schemas.microsoft.com/office/drawing/2014/main" id="{7860DF0A-5C10-401C-BEE9-59277C9EE4DB}"/>
              </a:ext>
            </a:extLst>
          </p:cNvPr>
          <p:cNvSpPr>
            <a:spLocks noGrp="1"/>
          </p:cNvSpPr>
          <p:nvPr>
            <p:ph idx="1"/>
          </p:nvPr>
        </p:nvSpPr>
        <p:spPr>
          <a:xfrm>
            <a:off x="457200" y="381000"/>
            <a:ext cx="8229600" cy="5745163"/>
          </a:xfrm>
        </p:spPr>
        <p:txBody>
          <a:bodyPr/>
          <a:lstStyle/>
          <a:p>
            <a:pPr marL="0" indent="0">
              <a:buFontTx/>
              <a:buNone/>
            </a:pPr>
            <a:r>
              <a:rPr lang="en-US" altLang="en-US" sz="4400" b="1" dirty="0">
                <a:solidFill>
                  <a:srgbClr val="FF0000"/>
                </a:solidFill>
                <a:latin typeface="Coptic" pitchFamily="2" charset="0"/>
              </a:rPr>
              <a:t>Je Pen</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iwt</a:t>
            </a:r>
            <a:r>
              <a:rPr lang="en-US" altLang="en-US" sz="4400" b="1" dirty="0">
                <a:solidFill>
                  <a:srgbClr val="FF0000"/>
                </a:solidFill>
                <a:latin typeface="Coptic" pitchFamily="2" charset="0"/>
              </a:rPr>
              <a:t> et </a:t>
            </a:r>
            <a:r>
              <a:rPr lang="en-US" altLang="en-US" sz="4400" b="1" dirty="0" err="1">
                <a:solidFill>
                  <a:srgbClr val="FF0000"/>
                </a:solidFill>
                <a:latin typeface="Coptic" pitchFamily="2" charset="0"/>
              </a:rPr>
              <a:t>qen</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ni</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rPr>
              <a:t>v/</a:t>
            </a:r>
            <a:r>
              <a:rPr lang="en-US" altLang="en-US" sz="4400" b="1" dirty="0" err="1">
                <a:solidFill>
                  <a:srgbClr val="FF0000"/>
                </a:solidFill>
                <a:latin typeface="Coptic" pitchFamily="2" charset="0"/>
              </a:rPr>
              <a:t>oui</a:t>
            </a:r>
            <a:r>
              <a:rPr lang="en-US" altLang="en-US" sz="4400" b="1" dirty="0">
                <a:solidFill>
                  <a:srgbClr val="FF0000"/>
                </a:solidFill>
                <a:latin typeface="Coptic" pitchFamily="2" charset="0"/>
              </a:rPr>
              <a:t>: </a:t>
            </a:r>
            <a:endParaRPr lang="en-US" altLang="en-US" sz="4400" dirty="0">
              <a:solidFill>
                <a:srgbClr val="FF0000"/>
              </a:solidFill>
              <a:latin typeface="Coptic" pitchFamily="2" charset="0"/>
            </a:endParaRPr>
          </a:p>
          <a:p>
            <a:pPr marL="0" indent="0">
              <a:buFontTx/>
              <a:buNone/>
            </a:pPr>
            <a:r>
              <a:rPr lang="en-US" altLang="en-US" sz="4000" i="1" dirty="0"/>
              <a:t>Our Father who art in heavens</a:t>
            </a:r>
            <a:endParaRPr lang="en-US" altLang="en-US" sz="4000" dirty="0"/>
          </a:p>
          <a:p>
            <a:pPr marL="0" indent="0">
              <a:buFontTx/>
              <a:buNone/>
            </a:pPr>
            <a:r>
              <a:rPr lang="en-US" altLang="en-US" sz="4400" b="1" dirty="0" err="1">
                <a:solidFill>
                  <a:srgbClr val="FF0000"/>
                </a:solidFill>
                <a:latin typeface="Coptic" pitchFamily="2" charset="0"/>
              </a:rPr>
              <a:t>maref</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toubo</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n~je</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pek</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rPr>
              <a:t>ran: </a:t>
            </a:r>
            <a:endParaRPr lang="en-US" altLang="en-US" sz="4400" dirty="0">
              <a:solidFill>
                <a:srgbClr val="FF0000"/>
              </a:solidFill>
              <a:latin typeface="Coptic" pitchFamily="2" charset="0"/>
            </a:endParaRPr>
          </a:p>
          <a:p>
            <a:pPr marL="0" indent="0">
              <a:buFontTx/>
              <a:buNone/>
            </a:pPr>
            <a:r>
              <a:rPr lang="en-US" altLang="en-US" sz="4000" i="1" dirty="0"/>
              <a:t>hallowed be Thy name</a:t>
            </a:r>
            <a:endParaRPr lang="en-US" altLang="en-US" sz="4000" dirty="0"/>
          </a:p>
          <a:p>
            <a:pPr marL="0" indent="0">
              <a:buFontTx/>
              <a:buNone/>
            </a:pPr>
            <a:r>
              <a:rPr lang="en-US" altLang="en-US" sz="4400" b="1" dirty="0" err="1">
                <a:solidFill>
                  <a:srgbClr val="FF0000"/>
                </a:solidFill>
                <a:latin typeface="Coptic" pitchFamily="2" charset="0"/>
              </a:rPr>
              <a:t>mareci</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n~je</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tek</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rPr>
              <a:t>met</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ouro</a:t>
            </a:r>
            <a:r>
              <a:rPr lang="en-US" altLang="en-US" sz="4400" b="1" dirty="0">
                <a:solidFill>
                  <a:srgbClr val="FF0000"/>
                </a:solidFill>
                <a:latin typeface="Coptic" pitchFamily="2" charset="0"/>
              </a:rPr>
              <a:t>: </a:t>
            </a:r>
            <a:endParaRPr lang="en-US" altLang="en-US" sz="4400" dirty="0">
              <a:solidFill>
                <a:srgbClr val="FF0000"/>
              </a:solidFill>
              <a:latin typeface="Coptic" pitchFamily="2" charset="0"/>
            </a:endParaRPr>
          </a:p>
          <a:p>
            <a:pPr marL="0" indent="0">
              <a:buFontTx/>
              <a:buNone/>
            </a:pPr>
            <a:r>
              <a:rPr lang="en-US" altLang="en-US" sz="4000" i="1" dirty="0"/>
              <a:t>Thy kingdom come, </a:t>
            </a:r>
            <a:endParaRPr lang="en-US" altLang="en-US" sz="4000" dirty="0"/>
          </a:p>
          <a:p>
            <a:pPr marL="0" indent="0">
              <a:buFontTx/>
              <a:buNone/>
            </a:pPr>
            <a:endParaRPr lang="en-US" altLang="en-US" sz="4000" dirty="0"/>
          </a:p>
        </p:txBody>
      </p:sp>
      <p:pic>
        <p:nvPicPr>
          <p:cNvPr id="189444" name="Picture 4" descr="Bible Wall Murals - Change your space • Pixers® - We live to change">
            <a:extLst>
              <a:ext uri="{FF2B5EF4-FFF2-40B4-BE49-F238E27FC236}">
                <a16:creationId xmlns:a16="http://schemas.microsoft.com/office/drawing/2014/main" id="{0547C6FD-559B-40A2-8C0D-BE4516E0D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800600"/>
            <a:ext cx="3000375" cy="194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Content Placeholder 2">
            <a:extLst>
              <a:ext uri="{FF2B5EF4-FFF2-40B4-BE49-F238E27FC236}">
                <a16:creationId xmlns:a16="http://schemas.microsoft.com/office/drawing/2014/main" id="{A84A7431-E254-4A49-B17D-C1B3795DEC75}"/>
              </a:ext>
            </a:extLst>
          </p:cNvPr>
          <p:cNvSpPr>
            <a:spLocks noGrp="1"/>
          </p:cNvSpPr>
          <p:nvPr>
            <p:ph idx="1"/>
          </p:nvPr>
        </p:nvSpPr>
        <p:spPr>
          <a:xfrm>
            <a:off x="228600" y="381000"/>
            <a:ext cx="8610600" cy="5745163"/>
          </a:xfrm>
        </p:spPr>
        <p:txBody>
          <a:bodyPr/>
          <a:lstStyle/>
          <a:p>
            <a:pPr marL="0" indent="0">
              <a:buFontTx/>
              <a:buNone/>
            </a:pPr>
            <a:r>
              <a:rPr lang="en-US" altLang="en-US" sz="4400" b="1" dirty="0">
                <a:solidFill>
                  <a:srgbClr val="FF0000"/>
                </a:solidFill>
                <a:latin typeface="Coptic" pitchFamily="2" charset="0"/>
              </a:rPr>
              <a:t>pet</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ehnak</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maref</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swpi</a:t>
            </a:r>
            <a:r>
              <a:rPr lang="en-US" altLang="en-US" sz="4400" b="1" dirty="0">
                <a:solidFill>
                  <a:srgbClr val="FF0000"/>
                </a:solidFill>
                <a:latin typeface="Coptic" pitchFamily="2" charset="0"/>
              </a:rPr>
              <a:t>: </a:t>
            </a:r>
            <a:endParaRPr lang="en-US" altLang="en-US" sz="4400" dirty="0">
              <a:solidFill>
                <a:srgbClr val="FF0000"/>
              </a:solidFill>
              <a:latin typeface="Coptic" pitchFamily="2" charset="0"/>
            </a:endParaRPr>
          </a:p>
          <a:p>
            <a:pPr marL="0" indent="0">
              <a:buFontTx/>
              <a:buNone/>
            </a:pPr>
            <a:r>
              <a:rPr lang="en-US" altLang="en-US" sz="4400" i="1" dirty="0"/>
              <a:t>Thy will be done,</a:t>
            </a:r>
            <a:endParaRPr lang="en-US" altLang="en-US" sz="4400" dirty="0"/>
          </a:p>
          <a:p>
            <a:pPr marL="0" indent="0">
              <a:buFontTx/>
              <a:buNone/>
            </a:pPr>
            <a:r>
              <a:rPr lang="en-US" altLang="en-US" sz="4400" b="1" dirty="0" err="1">
                <a:solidFill>
                  <a:srgbClr val="FF0000"/>
                </a:solidFill>
                <a:latin typeface="Coptic" pitchFamily="2" charset="0"/>
              </a:rPr>
              <a:t>m~v~r</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qen</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t~ve</a:t>
            </a:r>
            <a:r>
              <a:rPr lang="en-US" altLang="en-US" sz="4400" b="1" dirty="0">
                <a:solidFill>
                  <a:srgbClr val="FF0000"/>
                </a:solidFill>
                <a:latin typeface="Coptic" pitchFamily="2" charset="0"/>
              </a:rPr>
              <a:t> </a:t>
            </a:r>
            <a:br>
              <a:rPr lang="en-US" altLang="en-US" sz="4400" b="1" dirty="0">
                <a:solidFill>
                  <a:srgbClr val="FF0000"/>
                </a:solidFill>
                <a:latin typeface="Coptic" pitchFamily="2" charset="0"/>
              </a:rPr>
            </a:br>
            <a:r>
              <a:rPr lang="en-US" altLang="en-US" sz="4400" b="1" dirty="0" err="1">
                <a:solidFill>
                  <a:srgbClr val="FF0000"/>
                </a:solidFill>
                <a:latin typeface="Coptic" pitchFamily="2" charset="0"/>
              </a:rPr>
              <a:t>nem</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hijen</a:t>
            </a:r>
            <a:r>
              <a:rPr lang="en-US" altLang="en-US" sz="4400" b="1" dirty="0">
                <a:solidFill>
                  <a:srgbClr val="FF0000"/>
                </a:solidFill>
                <a:latin typeface="Coptic" pitchFamily="2" charset="0"/>
              </a:rPr>
              <a:t> pi</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kahi</a:t>
            </a:r>
            <a:r>
              <a:rPr lang="en-US" altLang="en-US" sz="4400" b="1" dirty="0">
                <a:solidFill>
                  <a:srgbClr val="FF0000"/>
                </a:solidFill>
                <a:latin typeface="Coptic" pitchFamily="2" charset="0"/>
              </a:rPr>
              <a:t>.</a:t>
            </a:r>
            <a:endParaRPr lang="en-US" altLang="en-US" sz="4400" dirty="0">
              <a:solidFill>
                <a:srgbClr val="FF0000"/>
              </a:solidFill>
              <a:latin typeface="Coptic" pitchFamily="2" charset="0"/>
            </a:endParaRPr>
          </a:p>
          <a:p>
            <a:pPr marL="0" indent="0">
              <a:buFontTx/>
              <a:buNone/>
            </a:pPr>
            <a:r>
              <a:rPr lang="en-US" altLang="en-US" sz="4400" i="1" dirty="0"/>
              <a:t>on earth as it is in heaven.</a:t>
            </a:r>
            <a:r>
              <a:rPr lang="en-US" altLang="en-US" sz="4400" dirty="0"/>
              <a:t> </a:t>
            </a:r>
          </a:p>
          <a:p>
            <a:pPr marL="0" indent="0">
              <a:buFontTx/>
              <a:buNone/>
            </a:pPr>
            <a:r>
              <a:rPr lang="en-US" altLang="en-US" sz="4400" b="1" dirty="0">
                <a:solidFill>
                  <a:srgbClr val="FF0000"/>
                </a:solidFill>
                <a:latin typeface="Coptic" pitchFamily="2" charset="0"/>
              </a:rPr>
              <a:t>Pen</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rPr>
              <a:t>wik</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n~te</a:t>
            </a:r>
            <a:r>
              <a:rPr lang="en-US" altLang="en-US" sz="4400" b="1" dirty="0">
                <a:solidFill>
                  <a:srgbClr val="FF0000"/>
                </a:solidFill>
                <a:latin typeface="Coptic" pitchFamily="2" charset="0"/>
              </a:rPr>
              <a:t> </a:t>
            </a:r>
            <a:r>
              <a:rPr lang="en-US" altLang="en-US" sz="4400" b="1" dirty="0" err="1">
                <a:solidFill>
                  <a:srgbClr val="FF0000"/>
                </a:solidFill>
                <a:latin typeface="Coptic" pitchFamily="2" charset="0"/>
              </a:rPr>
              <a:t>rac</a:t>
            </a:r>
            <a:r>
              <a:rPr lang="en-US" altLang="en-US" sz="4400" b="1" dirty="0">
                <a:solidFill>
                  <a:srgbClr val="FF0000"/>
                </a:solidFill>
                <a:latin typeface="Coptic" pitchFamily="2" charset="0"/>
              </a:rPr>
              <a:t>] </a:t>
            </a:r>
            <a:br>
              <a:rPr lang="en-US" altLang="en-US" sz="4400" b="1" dirty="0">
                <a:solidFill>
                  <a:srgbClr val="FF0000"/>
                </a:solidFill>
                <a:latin typeface="Coptic" pitchFamily="2" charset="0"/>
              </a:rPr>
            </a:br>
            <a:r>
              <a:rPr lang="en-US" altLang="en-US" sz="4400" b="1" dirty="0">
                <a:solidFill>
                  <a:srgbClr val="FF0000"/>
                </a:solidFill>
                <a:latin typeface="Coptic" pitchFamily="2" charset="0"/>
              </a:rPr>
              <a:t>m/if nan </a:t>
            </a:r>
            <a:r>
              <a:rPr lang="en-US" altLang="en-US" sz="4400" b="1" dirty="0" err="1">
                <a:solidFill>
                  <a:srgbClr val="FF0000"/>
                </a:solidFill>
                <a:latin typeface="Coptic" pitchFamily="2" charset="0"/>
              </a:rPr>
              <a:t>m~voou</a:t>
            </a:r>
            <a:r>
              <a:rPr lang="en-US" altLang="en-US" sz="4400" b="1" dirty="0">
                <a:solidFill>
                  <a:srgbClr val="FF0000"/>
                </a:solidFill>
                <a:latin typeface="Coptic" pitchFamily="2" charset="0"/>
              </a:rPr>
              <a:t>: </a:t>
            </a:r>
            <a:endParaRPr lang="en-US" altLang="en-US" sz="4400" dirty="0">
              <a:solidFill>
                <a:srgbClr val="FF0000"/>
              </a:solidFill>
              <a:latin typeface="Coptic" pitchFamily="2" charset="0"/>
            </a:endParaRPr>
          </a:p>
          <a:p>
            <a:pPr marL="0" indent="0">
              <a:buFontTx/>
              <a:buNone/>
            </a:pPr>
            <a:r>
              <a:rPr lang="en-US" altLang="en-US" sz="4400" i="1" dirty="0"/>
              <a:t>Give us this day our daily bread; </a:t>
            </a:r>
            <a:endParaRPr lang="en-US" altLang="en-US" sz="4400" dirty="0"/>
          </a:p>
          <a:p>
            <a:pPr marL="0" indent="0">
              <a:buFontTx/>
              <a:buNone/>
            </a:pPr>
            <a:endParaRPr lang="en-US" altLang="en-US" sz="4000" dirty="0"/>
          </a:p>
        </p:txBody>
      </p:sp>
      <p:pic>
        <p:nvPicPr>
          <p:cNvPr id="201730" name="Picture 2" descr="Abeka | Clip Art | Jesus Breaking Bread">
            <a:extLst>
              <a:ext uri="{FF2B5EF4-FFF2-40B4-BE49-F238E27FC236}">
                <a16:creationId xmlns:a16="http://schemas.microsoft.com/office/drawing/2014/main" id="{2A3FFE79-147A-4DB6-88E6-259DED2BC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41148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Forgiveness">
            <a:extLst>
              <a:ext uri="{FF2B5EF4-FFF2-40B4-BE49-F238E27FC236}">
                <a16:creationId xmlns:a16="http://schemas.microsoft.com/office/drawing/2014/main" id="{930722A0-A1CD-442F-899D-6FFD29C5B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845" y="3124200"/>
            <a:ext cx="3366448" cy="2819400"/>
          </a:xfrm>
          <a:prstGeom prst="rect">
            <a:avLst/>
          </a:prstGeom>
          <a:noFill/>
          <a:extLst>
            <a:ext uri="{909E8E84-426E-40DD-AFC4-6F175D3DCCD1}">
              <a14:hiddenFill xmlns:a14="http://schemas.microsoft.com/office/drawing/2010/main">
                <a:solidFill>
                  <a:srgbClr val="FFFFFF"/>
                </a:solidFill>
              </a14:hiddenFill>
            </a:ext>
          </a:extLst>
        </p:spPr>
      </p:pic>
      <p:sp>
        <p:nvSpPr>
          <p:cNvPr id="229378" name="Content Placeholder 2">
            <a:extLst>
              <a:ext uri="{FF2B5EF4-FFF2-40B4-BE49-F238E27FC236}">
                <a16:creationId xmlns:a16="http://schemas.microsoft.com/office/drawing/2014/main" id="{B1FBC1EB-8771-4C3B-9137-DB747F4C38A4}"/>
              </a:ext>
            </a:extLst>
          </p:cNvPr>
          <p:cNvSpPr>
            <a:spLocks noGrp="1"/>
          </p:cNvSpPr>
          <p:nvPr>
            <p:ph idx="1"/>
          </p:nvPr>
        </p:nvSpPr>
        <p:spPr>
          <a:xfrm>
            <a:off x="266700" y="152400"/>
            <a:ext cx="8610600" cy="6553200"/>
          </a:xfrm>
        </p:spPr>
        <p:txBody>
          <a:bodyPr/>
          <a:lstStyle/>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ouoh</a:t>
            </a:r>
            <a:r>
              <a:rPr lang="en-US" altLang="en-US" sz="4400" b="1" dirty="0">
                <a:solidFill>
                  <a:srgbClr val="FF0000"/>
                </a:solidFill>
                <a:latin typeface="Coptic" pitchFamily="2" charset="0"/>
                <a:cs typeface="Times New Roman" panose="02020603050405020304" pitchFamily="18" charset="0"/>
              </a:rPr>
              <a:t> ,a n/</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e~te</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ron</a:t>
            </a:r>
            <a:r>
              <a:rPr lang="en-US" altLang="en-US" sz="4400" b="1" dirty="0">
                <a:solidFill>
                  <a:srgbClr val="FF0000"/>
                </a:solidFill>
                <a:latin typeface="Coptic" pitchFamily="2" charset="0"/>
                <a:cs typeface="Times New Roman" panose="02020603050405020304" pitchFamily="18" charset="0"/>
              </a:rPr>
              <a:t> nan </a:t>
            </a:r>
            <a:r>
              <a:rPr lang="en-US" altLang="en-US" sz="4400" b="1" dirty="0" err="1">
                <a:solidFill>
                  <a:srgbClr val="FF0000"/>
                </a:solidFill>
                <a:latin typeface="Coptic" pitchFamily="2" charset="0"/>
                <a:cs typeface="Times New Roman" panose="02020603050405020304" pitchFamily="18" charset="0"/>
              </a:rPr>
              <a:t>e~bol</a:t>
            </a:r>
            <a:r>
              <a:rPr lang="en-US" altLang="en-US" sz="4400" b="1" dirty="0">
                <a:solidFill>
                  <a:srgbClr val="FF0000"/>
                </a:solidFill>
                <a:latin typeface="Coptic" pitchFamily="2" charset="0"/>
                <a:cs typeface="Times New Roman" panose="02020603050405020304" pitchFamily="18" charset="0"/>
              </a:rPr>
              <a:t>: </a:t>
            </a:r>
            <a:endParaRPr lang="en-US" altLang="en-US" sz="40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000" i="1" dirty="0">
                <a:latin typeface="Times New Roman" panose="02020603050405020304" pitchFamily="18" charset="0"/>
                <a:cs typeface="Times New Roman" panose="02020603050405020304" pitchFamily="18" charset="0"/>
              </a:rPr>
              <a:t>and forgive us our trespasses,</a:t>
            </a:r>
            <a:endParaRPr lang="en-US" altLang="en-US" sz="4000" dirty="0">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m~v~r</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hwn</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n~ten</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cs typeface="Times New Roman" panose="02020603050405020304" pitchFamily="18" charset="0"/>
              </a:rPr>
              <a:t>,w </a:t>
            </a:r>
            <a:r>
              <a:rPr lang="en-US" altLang="en-US" sz="4400" b="1" dirty="0" err="1">
                <a:solidFill>
                  <a:srgbClr val="FF0000"/>
                </a:solidFill>
                <a:latin typeface="Coptic" pitchFamily="2" charset="0"/>
                <a:cs typeface="Times New Roman" panose="02020603050405020304" pitchFamily="18" charset="0"/>
              </a:rPr>
              <a:t>e~bol</a:t>
            </a:r>
            <a:r>
              <a:rPr lang="en-US" altLang="en-US" sz="4400" b="1" dirty="0">
                <a:solidFill>
                  <a:srgbClr val="FF0000"/>
                </a:solidFill>
                <a:latin typeface="Coptic" pitchFamily="2" charset="0"/>
                <a:cs typeface="Times New Roman" panose="02020603050405020304" pitchFamily="18" charset="0"/>
              </a:rPr>
              <a:t> </a:t>
            </a:r>
            <a:endParaRPr lang="en-US" altLang="en-US" sz="40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000" i="1" dirty="0">
                <a:latin typeface="Times New Roman" panose="02020603050405020304" pitchFamily="18" charset="0"/>
                <a:cs typeface="Times New Roman" panose="02020603050405020304" pitchFamily="18" charset="0"/>
              </a:rPr>
              <a:t>as we forgive those </a:t>
            </a:r>
            <a:endParaRPr lang="en-US" altLang="en-US" sz="4000" dirty="0">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n~n</a:t>
            </a:r>
            <a:r>
              <a:rPr lang="en-US" altLang="en-US" sz="4400" b="1" dirty="0">
                <a:solidFill>
                  <a:srgbClr val="FF0000"/>
                </a:solidFill>
                <a:latin typeface="Coptic" pitchFamily="2" charset="0"/>
                <a:cs typeface="Times New Roman" panose="02020603050405020304" pitchFamily="18" charset="0"/>
              </a:rPr>
              <a:t>/</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e~te</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ouon</a:t>
            </a:r>
            <a:r>
              <a:rPr lang="en-US" altLang="en-US" sz="4400" b="1" dirty="0">
                <a:solidFill>
                  <a:srgbClr val="FF0000"/>
                </a:solidFill>
                <a:latin typeface="Coptic" pitchFamily="2" charset="0"/>
                <a:cs typeface="Times New Roman" panose="02020603050405020304" pitchFamily="18" charset="0"/>
              </a:rPr>
              <a:t> </a:t>
            </a: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n~tan</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e~rwou</a:t>
            </a:r>
            <a:r>
              <a:rPr lang="en-US" altLang="en-US" sz="4400" b="1" dirty="0">
                <a:solidFill>
                  <a:srgbClr val="FF0000"/>
                </a:solidFill>
                <a:latin typeface="Coptic" pitchFamily="2" charset="0"/>
                <a:cs typeface="Times New Roman" panose="02020603050405020304" pitchFamily="18" charset="0"/>
              </a:rPr>
              <a:t>: </a:t>
            </a:r>
            <a:endParaRPr lang="en-US" altLang="en-US" sz="40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000" i="1" dirty="0">
                <a:latin typeface="Times New Roman" panose="02020603050405020304" pitchFamily="18" charset="0"/>
                <a:cs typeface="Times New Roman" panose="02020603050405020304" pitchFamily="18" charset="0"/>
              </a:rPr>
              <a:t>who trespass against us;</a:t>
            </a:r>
            <a:endParaRPr lang="en-US" altLang="en-US" sz="4000" dirty="0">
              <a:latin typeface="Coptic" pitchFamily="2"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Today's Gospel in Art - Jesus tempted by the Devil | ICN">
            <a:extLst>
              <a:ext uri="{FF2B5EF4-FFF2-40B4-BE49-F238E27FC236}">
                <a16:creationId xmlns:a16="http://schemas.microsoft.com/office/drawing/2014/main" id="{80785B1B-EA4A-474D-886F-C5B871CF3F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0884" y="1524000"/>
            <a:ext cx="2647950" cy="3810000"/>
          </a:xfrm>
          <a:prstGeom prst="rect">
            <a:avLst/>
          </a:prstGeom>
          <a:noFill/>
          <a:extLst>
            <a:ext uri="{909E8E84-426E-40DD-AFC4-6F175D3DCCD1}">
              <a14:hiddenFill xmlns:a14="http://schemas.microsoft.com/office/drawing/2010/main">
                <a:solidFill>
                  <a:srgbClr val="FFFFFF"/>
                </a:solidFill>
              </a14:hiddenFill>
            </a:ext>
          </a:extLst>
        </p:spPr>
      </p:pic>
      <p:sp>
        <p:nvSpPr>
          <p:cNvPr id="230402" name="Content Placeholder 2">
            <a:extLst>
              <a:ext uri="{FF2B5EF4-FFF2-40B4-BE49-F238E27FC236}">
                <a16:creationId xmlns:a16="http://schemas.microsoft.com/office/drawing/2014/main" id="{0A4C74B8-3490-48CF-9C53-F70317139CFD}"/>
              </a:ext>
            </a:extLst>
          </p:cNvPr>
          <p:cNvSpPr>
            <a:spLocks noGrp="1"/>
          </p:cNvSpPr>
          <p:nvPr>
            <p:ph idx="1"/>
          </p:nvPr>
        </p:nvSpPr>
        <p:spPr>
          <a:xfrm>
            <a:off x="228600" y="381000"/>
            <a:ext cx="8610600" cy="5745163"/>
          </a:xfrm>
        </p:spPr>
        <p:txBody>
          <a:bodyPr/>
          <a:lstStyle/>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ouoh</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m~per</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enten</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e~qoun</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e~pi</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racmoc</a:t>
            </a:r>
            <a:r>
              <a:rPr lang="en-US" altLang="en-US" sz="4400" b="1" dirty="0">
                <a:solidFill>
                  <a:srgbClr val="FF0000"/>
                </a:solidFill>
                <a:latin typeface="Coptic" pitchFamily="2" charset="0"/>
                <a:cs typeface="Times New Roman" panose="02020603050405020304" pitchFamily="18" charset="0"/>
              </a:rPr>
              <a:t> </a:t>
            </a:r>
            <a:endParaRPr lang="en-US" altLang="en-US" sz="44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i="1" dirty="0">
                <a:latin typeface="Times New Roman" panose="02020603050405020304" pitchFamily="18" charset="0"/>
                <a:cs typeface="Times New Roman" panose="02020603050405020304" pitchFamily="18" charset="0"/>
              </a:rPr>
              <a:t>and lead us not into temptation,</a:t>
            </a:r>
            <a:endParaRPr lang="en-US" altLang="en-US" sz="4400" dirty="0">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alla</a:t>
            </a:r>
            <a:r>
              <a:rPr lang="en-US" altLang="en-US" sz="4400" b="1" dirty="0">
                <a:solidFill>
                  <a:srgbClr val="FF0000"/>
                </a:solidFill>
                <a:latin typeface="Coptic" pitchFamily="2" charset="0"/>
                <a:cs typeface="Times New Roman" panose="02020603050405020304" pitchFamily="18" charset="0"/>
              </a:rPr>
              <a:t> nah</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cs typeface="Times New Roman" panose="02020603050405020304" pitchFamily="18" charset="0"/>
              </a:rPr>
              <a:t>men </a:t>
            </a: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e~bol</a:t>
            </a:r>
            <a:r>
              <a:rPr lang="en-US" altLang="en-US" sz="4400" b="1" dirty="0">
                <a:solidFill>
                  <a:srgbClr val="FF0000"/>
                </a:solidFill>
                <a:latin typeface="Coptic" pitchFamily="2" charset="0"/>
                <a:cs typeface="Times New Roman" panose="02020603050405020304" pitchFamily="18" charset="0"/>
              </a:rPr>
              <a:t> ha pi</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cs typeface="Times New Roman" panose="02020603050405020304" pitchFamily="18" charset="0"/>
              </a:rPr>
              <a:t>pet</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hwou</a:t>
            </a:r>
            <a:r>
              <a:rPr lang="en-US" altLang="en-US" sz="4400" b="1" dirty="0">
                <a:solidFill>
                  <a:srgbClr val="FF0000"/>
                </a:solidFill>
                <a:latin typeface="Coptic" pitchFamily="2" charset="0"/>
                <a:cs typeface="Times New Roman" panose="02020603050405020304" pitchFamily="18" charset="0"/>
              </a:rPr>
              <a:t>.</a:t>
            </a:r>
            <a:endParaRPr lang="en-US" altLang="en-US" sz="44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i="1" dirty="0">
                <a:latin typeface="Times New Roman" panose="02020603050405020304" pitchFamily="18" charset="0"/>
                <a:cs typeface="Times New Roman" panose="02020603050405020304" pitchFamily="18" charset="0"/>
              </a:rPr>
              <a:t>but deliver us from the evil one.</a:t>
            </a:r>
            <a:r>
              <a:rPr lang="en-US" altLang="en-US" sz="4400" i="1" dirty="0">
                <a:latin typeface="Coptic" pitchFamily="2" charset="0"/>
                <a:cs typeface="Times New Roman" panose="02020603050405020304" pitchFamily="18" charset="0"/>
              </a:rPr>
              <a:t> </a:t>
            </a:r>
            <a:endParaRPr lang="en-US" altLang="en-US" sz="4400" dirty="0">
              <a:latin typeface="Coptic" pitchFamily="2"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Content Placeholder 2">
            <a:extLst>
              <a:ext uri="{FF2B5EF4-FFF2-40B4-BE49-F238E27FC236}">
                <a16:creationId xmlns:a16="http://schemas.microsoft.com/office/drawing/2014/main" id="{FF676331-3508-4BC9-9994-702D05B326EF}"/>
              </a:ext>
            </a:extLst>
          </p:cNvPr>
          <p:cNvSpPr>
            <a:spLocks noGrp="1"/>
          </p:cNvSpPr>
          <p:nvPr>
            <p:ph idx="1"/>
          </p:nvPr>
        </p:nvSpPr>
        <p:spPr>
          <a:xfrm>
            <a:off x="228600" y="152400"/>
            <a:ext cx="8610600" cy="6324600"/>
          </a:xfrm>
        </p:spPr>
        <p:txBody>
          <a:bodyPr/>
          <a:lstStyle/>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Qen</a:t>
            </a:r>
            <a:r>
              <a:rPr lang="en-US" altLang="en-US" sz="4400" b="1" dirty="0">
                <a:solidFill>
                  <a:srgbClr val="FF0000"/>
                </a:solidFill>
                <a:latin typeface="Coptic" pitchFamily="2" charset="0"/>
                <a:cs typeface="Times New Roman" panose="02020603050405020304" pitchFamily="18" charset="0"/>
              </a:rPr>
              <a:t> Pi</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rictoc</a:t>
            </a:r>
            <a:r>
              <a:rPr lang="en-US" altLang="en-US" sz="4400" b="1" dirty="0">
                <a:solidFill>
                  <a:srgbClr val="FF0000"/>
                </a:solidFill>
                <a:latin typeface="Coptic" pitchFamily="2" charset="0"/>
                <a:cs typeface="Times New Roman" panose="02020603050405020304" pitchFamily="18" charset="0"/>
              </a:rPr>
              <a:t> I/</a:t>
            </a:r>
            <a:r>
              <a:rPr lang="en-US" altLang="en-US" sz="4400" b="1" dirty="0" err="1">
                <a:solidFill>
                  <a:srgbClr val="FF0000"/>
                </a:solidFill>
                <a:latin typeface="Coptic" pitchFamily="2" charset="0"/>
                <a:cs typeface="Times New Roman" panose="02020603050405020304" pitchFamily="18" charset="0"/>
              </a:rPr>
              <a:t>couc</a:t>
            </a:r>
            <a:r>
              <a:rPr lang="en-US" altLang="en-US" sz="4400" b="1" dirty="0">
                <a:solidFill>
                  <a:srgbClr val="FF0000"/>
                </a:solidFill>
                <a:latin typeface="Coptic" pitchFamily="2" charset="0"/>
                <a:cs typeface="Times New Roman" panose="02020603050405020304" pitchFamily="18" charset="0"/>
              </a:rPr>
              <a:t> Pen</a:t>
            </a:r>
            <a:r>
              <a:rPr lang="en-US" altLang="en-US" sz="4400" dirty="0">
                <a:solidFill>
                  <a:srgbClr val="FFFF00"/>
                </a:solidFill>
                <a:cs typeface="Times New Roman" panose="02020603050405020304" pitchFamily="18" charset="0"/>
              </a:rPr>
              <a:t>\</a:t>
            </a:r>
            <a:r>
              <a:rPr lang="en-US" altLang="en-US" sz="4400" b="1" dirty="0">
                <a:solidFill>
                  <a:srgbClr val="FF0000"/>
                </a:solidFill>
                <a:latin typeface="Coptic" pitchFamily="2" charset="0"/>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oic</a:t>
            </a:r>
            <a:r>
              <a:rPr lang="en-US" altLang="en-US" sz="4400" b="1" dirty="0">
                <a:solidFill>
                  <a:srgbClr val="FF0000"/>
                </a:solidFill>
                <a:latin typeface="Coptic" pitchFamily="2" charset="0"/>
                <a:cs typeface="Times New Roman" panose="02020603050405020304" pitchFamily="18" charset="0"/>
              </a:rPr>
              <a:t>: </a:t>
            </a:r>
            <a:endParaRPr lang="en-US" altLang="en-US" sz="44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000" i="1" dirty="0">
                <a:latin typeface="Times New Roman" panose="02020603050405020304" pitchFamily="18" charset="0"/>
                <a:cs typeface="Times New Roman" panose="02020603050405020304" pitchFamily="18" charset="0"/>
              </a:rPr>
              <a:t>In Christ Jesus our Lord, </a:t>
            </a:r>
            <a:endParaRPr lang="en-US" altLang="en-US" sz="4000" dirty="0">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400" b="1" dirty="0">
                <a:solidFill>
                  <a:srgbClr val="FF0000"/>
                </a:solidFill>
                <a:latin typeface="Coptic" pitchFamily="2" charset="0"/>
                <a:cs typeface="Times New Roman" panose="02020603050405020304" pitchFamily="18" charset="0"/>
              </a:rPr>
              <a:t>je </a:t>
            </a:r>
            <a:r>
              <a:rPr lang="en-US" altLang="en-US" sz="4400" b="1" dirty="0" err="1">
                <a:solidFill>
                  <a:srgbClr val="FF0000"/>
                </a:solidFill>
                <a:latin typeface="Coptic" pitchFamily="2" charset="0"/>
                <a:cs typeface="Times New Roman" panose="02020603050405020304" pitchFamily="18" charset="0"/>
              </a:rPr>
              <a:t>ywk</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te</a:t>
            </a:r>
            <a:r>
              <a:rPr lang="en-US" altLang="en-US" sz="4400" b="1" dirty="0">
                <a:solidFill>
                  <a:srgbClr val="FF0000"/>
                </a:solidFill>
                <a:latin typeface="Coptic" pitchFamily="2" charset="0"/>
                <a:cs typeface="Times New Roman" panose="02020603050405020304" pitchFamily="18" charset="0"/>
              </a:rPr>
              <a:t> ]met</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ouro</a:t>
            </a:r>
            <a:r>
              <a:rPr lang="en-US" altLang="en-US" sz="4400" b="1" dirty="0">
                <a:solidFill>
                  <a:srgbClr val="FF0000"/>
                </a:solidFill>
                <a:latin typeface="Coptic" pitchFamily="2" charset="0"/>
                <a:cs typeface="Times New Roman" panose="02020603050405020304" pitchFamily="18" charset="0"/>
              </a:rPr>
              <a:t> </a:t>
            </a:r>
          </a:p>
          <a:p>
            <a:pPr marL="0" indent="0" algn="justLow">
              <a:lnSpc>
                <a:spcPct val="150000"/>
              </a:lnSpc>
              <a:spcBef>
                <a:spcPct val="0"/>
              </a:spcBef>
              <a:buFontTx/>
              <a:buNone/>
            </a:pPr>
            <a:r>
              <a:rPr lang="en-US" altLang="en-US" sz="4400" i="1" dirty="0">
                <a:latin typeface="Times New Roman" panose="02020603050405020304" pitchFamily="18" charset="0"/>
                <a:cs typeface="Times New Roman" panose="02020603050405020304" pitchFamily="18" charset="0"/>
              </a:rPr>
              <a:t>for Thine is the kingdom </a:t>
            </a:r>
          </a:p>
          <a:p>
            <a:pPr marL="0" indent="0" algn="justLow">
              <a:lnSpc>
                <a:spcPct val="150000"/>
              </a:lnSpc>
              <a:spcBef>
                <a:spcPct val="0"/>
              </a:spcBef>
              <a:buFontTx/>
              <a:buNone/>
            </a:pPr>
            <a:endParaRPr lang="en-US" altLang="en-US" sz="4000" dirty="0">
              <a:latin typeface="Coptic" pitchFamily="2" charset="0"/>
              <a:cs typeface="Times New Roman" panose="02020603050405020304" pitchFamily="18" charset="0"/>
            </a:endParaRPr>
          </a:p>
        </p:txBody>
      </p:sp>
      <p:pic>
        <p:nvPicPr>
          <p:cNvPr id="204802" name="Picture 2" descr="30+ Best Coptic Christian Art images in 2020 | christian art, art, orthodox  icons">
            <a:extLst>
              <a:ext uri="{FF2B5EF4-FFF2-40B4-BE49-F238E27FC236}">
                <a16:creationId xmlns:a16="http://schemas.microsoft.com/office/drawing/2014/main" id="{355E802A-F806-4D94-A969-8D66AB254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8310" y="3581400"/>
            <a:ext cx="2247900"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Content Placeholder 2">
            <a:extLst>
              <a:ext uri="{FF2B5EF4-FFF2-40B4-BE49-F238E27FC236}">
                <a16:creationId xmlns:a16="http://schemas.microsoft.com/office/drawing/2014/main" id="{FF676331-3508-4BC9-9994-702D05B326EF}"/>
              </a:ext>
            </a:extLst>
          </p:cNvPr>
          <p:cNvSpPr>
            <a:spLocks noGrp="1"/>
          </p:cNvSpPr>
          <p:nvPr>
            <p:ph idx="1"/>
          </p:nvPr>
        </p:nvSpPr>
        <p:spPr>
          <a:xfrm>
            <a:off x="228600" y="152400"/>
            <a:ext cx="8610600" cy="6324600"/>
          </a:xfrm>
        </p:spPr>
        <p:txBody>
          <a:bodyPr/>
          <a:lstStyle/>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nem</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jom</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nem</a:t>
            </a:r>
            <a:r>
              <a:rPr lang="en-US" altLang="en-US" sz="4400" b="1" dirty="0">
                <a:solidFill>
                  <a:srgbClr val="FF0000"/>
                </a:solidFill>
                <a:latin typeface="Coptic" pitchFamily="2" charset="0"/>
                <a:cs typeface="Times New Roman" panose="02020603050405020304" pitchFamily="18" charset="0"/>
              </a:rPr>
              <a:t> pi</a:t>
            </a:r>
            <a:r>
              <a:rPr lang="en-US" altLang="en-US" sz="4400" dirty="0">
                <a:solidFill>
                  <a:srgbClr val="FFFF00"/>
                </a:solidFill>
                <a:cs typeface="Times New Roman" panose="02020603050405020304" pitchFamily="18" charset="0"/>
              </a:rPr>
              <a:t>\</a:t>
            </a:r>
            <a:r>
              <a:rPr lang="en-US" altLang="en-US" sz="4400" b="1" dirty="0" err="1">
                <a:solidFill>
                  <a:srgbClr val="FF0000"/>
                </a:solidFill>
                <a:latin typeface="Coptic" pitchFamily="2" charset="0"/>
                <a:cs typeface="Times New Roman" panose="02020603050405020304" pitchFamily="18" charset="0"/>
              </a:rPr>
              <a:t>wou</a:t>
            </a:r>
            <a:r>
              <a:rPr lang="en-US" altLang="en-US" sz="4400" b="1" dirty="0">
                <a:solidFill>
                  <a:srgbClr val="FF0000"/>
                </a:solidFill>
                <a:latin typeface="Coptic" pitchFamily="2" charset="0"/>
                <a:cs typeface="Times New Roman" panose="02020603050405020304" pitchFamily="18" charset="0"/>
              </a:rPr>
              <a:t> </a:t>
            </a:r>
          </a:p>
          <a:p>
            <a:pPr marL="0" indent="0" algn="justLow">
              <a:lnSpc>
                <a:spcPct val="150000"/>
              </a:lnSpc>
              <a:spcBef>
                <a:spcPct val="0"/>
              </a:spcBef>
              <a:buFontTx/>
              <a:buNone/>
            </a:pPr>
            <a:r>
              <a:rPr lang="en-US" altLang="en-US" sz="4400" i="1" dirty="0">
                <a:latin typeface="Times New Roman" panose="02020603050405020304" pitchFamily="18" charset="0"/>
                <a:cs typeface="Times New Roman" panose="02020603050405020304" pitchFamily="18" charset="0"/>
              </a:rPr>
              <a:t>and the power and the glory </a:t>
            </a:r>
          </a:p>
          <a:p>
            <a:pPr marL="0" indent="0" algn="justLow">
              <a:lnSpc>
                <a:spcPct val="150000"/>
              </a:lnSpc>
              <a:spcBef>
                <a:spcPct val="0"/>
              </a:spcBef>
              <a:buFontTx/>
              <a:buNone/>
            </a:pPr>
            <a:r>
              <a:rPr lang="en-US" altLang="en-US" sz="4400" b="1" dirty="0" err="1">
                <a:solidFill>
                  <a:srgbClr val="FF0000"/>
                </a:solidFill>
                <a:latin typeface="Coptic" pitchFamily="2" charset="0"/>
                <a:cs typeface="Times New Roman" panose="02020603050405020304" pitchFamily="18" charset="0"/>
              </a:rPr>
              <a:t>sa</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eneh</a:t>
            </a:r>
            <a:r>
              <a:rPr lang="en-US" altLang="en-US" sz="4400" b="1" dirty="0">
                <a:solidFill>
                  <a:srgbClr val="FF0000"/>
                </a:solidFill>
                <a:latin typeface="Coptic" pitchFamily="2" charset="0"/>
                <a:cs typeface="Times New Roman" panose="02020603050405020304" pitchFamily="18" charset="0"/>
              </a:rPr>
              <a:t>: </a:t>
            </a:r>
            <a:r>
              <a:rPr lang="en-US" altLang="en-US" sz="4400" b="1" dirty="0" err="1">
                <a:solidFill>
                  <a:srgbClr val="FF0000"/>
                </a:solidFill>
                <a:latin typeface="Coptic" pitchFamily="2" charset="0"/>
                <a:cs typeface="Times New Roman" panose="02020603050405020304" pitchFamily="18" charset="0"/>
              </a:rPr>
              <a:t>a~m</a:t>
            </a:r>
            <a:r>
              <a:rPr lang="en-US" altLang="en-US" sz="4400" b="1" dirty="0">
                <a:solidFill>
                  <a:srgbClr val="FF0000"/>
                </a:solidFill>
                <a:latin typeface="Coptic" pitchFamily="2" charset="0"/>
                <a:cs typeface="Times New Roman" panose="02020603050405020304" pitchFamily="18" charset="0"/>
              </a:rPr>
              <a:t>/n.</a:t>
            </a:r>
            <a:endParaRPr lang="en-US" altLang="en-US" sz="4400" dirty="0">
              <a:solidFill>
                <a:srgbClr val="FF0000"/>
              </a:solidFill>
              <a:latin typeface="Coptic" pitchFamily="2" charset="0"/>
              <a:cs typeface="Times New Roman" panose="02020603050405020304" pitchFamily="18" charset="0"/>
            </a:endParaRPr>
          </a:p>
          <a:p>
            <a:pPr marL="0" indent="0" algn="justLow">
              <a:lnSpc>
                <a:spcPct val="150000"/>
              </a:lnSpc>
              <a:spcBef>
                <a:spcPct val="0"/>
              </a:spcBef>
              <a:buFontTx/>
              <a:buNone/>
            </a:pPr>
            <a:r>
              <a:rPr lang="en-US" altLang="en-US" sz="4000" i="1" dirty="0">
                <a:latin typeface="Times New Roman" panose="02020603050405020304" pitchFamily="18" charset="0"/>
                <a:cs typeface="Times New Roman" panose="02020603050405020304" pitchFamily="18" charset="0"/>
              </a:rPr>
              <a:t>forever. Amen.</a:t>
            </a:r>
            <a:endParaRPr lang="en-US" altLang="en-US" sz="4000" dirty="0">
              <a:latin typeface="Coptic" pitchFamily="2" charset="0"/>
              <a:cs typeface="Times New Roman" panose="02020603050405020304" pitchFamily="18" charset="0"/>
            </a:endParaRPr>
          </a:p>
        </p:txBody>
      </p:sp>
      <p:pic>
        <p:nvPicPr>
          <p:cNvPr id="205826" name="Picture 2" descr="ressuection | Orthodox icons, Jesus face, Jesus pictures">
            <a:extLst>
              <a:ext uri="{FF2B5EF4-FFF2-40B4-BE49-F238E27FC236}">
                <a16:creationId xmlns:a16="http://schemas.microsoft.com/office/drawing/2014/main" id="{3A1554CF-55CB-4774-9CFE-CE0E2870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599" y="2232401"/>
            <a:ext cx="2995047" cy="449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364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1CD6CC-141F-4500-885D-6EEC6CCD9744}"/>
              </a:ext>
            </a:extLst>
          </p:cNvPr>
          <p:cNvSpPr>
            <a:spLocks noGrp="1" noChangeArrowheads="1"/>
          </p:cNvSpPr>
          <p:nvPr>
            <p:ph type="ctrTitle"/>
          </p:nvPr>
        </p:nvSpPr>
        <p:spPr>
          <a:xfrm>
            <a:off x="685800" y="2130425"/>
            <a:ext cx="77724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13</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The Coptic Numbers </a:t>
            </a:r>
          </a:p>
        </p:txBody>
      </p:sp>
      <p:sp>
        <p:nvSpPr>
          <p:cNvPr id="3" name="Title 1">
            <a:extLst>
              <a:ext uri="{FF2B5EF4-FFF2-40B4-BE49-F238E27FC236}">
                <a16:creationId xmlns:a16="http://schemas.microsoft.com/office/drawing/2014/main" id="{53748380-236C-4BFE-84B2-AE562F404D06}"/>
              </a:ext>
            </a:extLst>
          </p:cNvPr>
          <p:cNvSpPr txBox="1">
            <a:spLocks/>
          </p:cNvSpPr>
          <p:nvPr/>
        </p:nvSpPr>
        <p:spPr bwMode="auto">
          <a:xfrm>
            <a:off x="304800" y="49530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n-US" altLang="en-US" sz="3200" b="1" kern="0"/>
              <a:t>Coptic numbers are written as letters with bars on top, and they follow the order of the Coptic alphabet. </a:t>
            </a:r>
            <a:endParaRPr lang="en-US" altLang="en-US" sz="3200" kern="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1E7276A-430A-4551-8154-B85BE9501FE4}"/>
              </a:ext>
            </a:extLst>
          </p:cNvPr>
          <p:cNvGraphicFramePr>
            <a:graphicFrameLocks noGrp="1"/>
          </p:cNvGraphicFramePr>
          <p:nvPr>
            <p:ph idx="1"/>
            <p:extLst>
              <p:ext uri="{D42A27DB-BD31-4B8C-83A1-F6EECF244321}">
                <p14:modId xmlns:p14="http://schemas.microsoft.com/office/powerpoint/2010/main" val="534310951"/>
              </p:ext>
            </p:extLst>
          </p:nvPr>
        </p:nvGraphicFramePr>
        <p:xfrm>
          <a:off x="914400" y="1264674"/>
          <a:ext cx="7127875" cy="5318688"/>
        </p:xfrm>
        <a:graphic>
          <a:graphicData uri="http://schemas.openxmlformats.org/drawingml/2006/table">
            <a:tbl>
              <a:tblPr firstRow="1" firstCol="1" bandRow="1">
                <a:tableStyleId>{5C22544A-7EE6-4342-B048-85BDC9FD1C3A}</a:tableStyleId>
              </a:tblPr>
              <a:tblGrid>
                <a:gridCol w="1828645">
                  <a:extLst>
                    <a:ext uri="{9D8B030D-6E8A-4147-A177-3AD203B41FA5}">
                      <a16:colId xmlns:a16="http://schemas.microsoft.com/office/drawing/2014/main" val="20000"/>
                    </a:ext>
                  </a:extLst>
                </a:gridCol>
                <a:gridCol w="2039978">
                  <a:extLst>
                    <a:ext uri="{9D8B030D-6E8A-4147-A177-3AD203B41FA5}">
                      <a16:colId xmlns:a16="http://schemas.microsoft.com/office/drawing/2014/main" val="20001"/>
                    </a:ext>
                  </a:extLst>
                </a:gridCol>
                <a:gridCol w="3259252">
                  <a:extLst>
                    <a:ext uri="{9D8B030D-6E8A-4147-A177-3AD203B41FA5}">
                      <a16:colId xmlns:a16="http://schemas.microsoft.com/office/drawing/2014/main" val="20002"/>
                    </a:ext>
                  </a:extLst>
                </a:gridCol>
              </a:tblGrid>
              <a:tr h="293334">
                <a:tc>
                  <a:txBody>
                    <a:bodyPr/>
                    <a:lstStyle/>
                    <a:p>
                      <a:pPr marL="0" marR="0" algn="ctr">
                        <a:spcBef>
                          <a:spcPts val="0"/>
                        </a:spcBef>
                        <a:spcAft>
                          <a:spcPts val="0"/>
                        </a:spcAft>
                      </a:pPr>
                      <a:r>
                        <a:rPr lang="en-US" sz="1800" dirty="0">
                          <a:effectLst/>
                        </a:rPr>
                        <a:t>Number</a:t>
                      </a:r>
                      <a:endParaRPr lang="en-US" sz="1800" dirty="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effectLst/>
                        </a:rPr>
                        <a:t>Coptic</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effectLst/>
                        </a:rPr>
                        <a:t>Coptic name</a:t>
                      </a:r>
                      <a:endParaRPr lang="en-US" sz="1800">
                        <a:solidFill>
                          <a:srgbClr val="000000"/>
                        </a:solidFill>
                        <a:effectLst/>
                        <a:latin typeface="Times New Roman"/>
                        <a:ea typeface="Times New Roman"/>
                      </a:endParaRPr>
                    </a:p>
                  </a:txBody>
                  <a:tcPr marL="9524" marR="9524" marT="9522" marB="9522" anchor="ctr"/>
                </a:tc>
                <a:extLst>
                  <a:ext uri="{0D108BD9-81ED-4DB2-BD59-A6C34878D82A}">
                    <a16:rowId xmlns:a16="http://schemas.microsoft.com/office/drawing/2014/main" val="10000"/>
                  </a:ext>
                </a:extLst>
              </a:tr>
              <a:tr h="445717">
                <a:tc>
                  <a:txBody>
                    <a:bodyPr/>
                    <a:lstStyle/>
                    <a:p>
                      <a:pPr marL="0" marR="0" algn="ctr">
                        <a:spcBef>
                          <a:spcPts val="0"/>
                        </a:spcBef>
                        <a:spcAft>
                          <a:spcPts val="0"/>
                        </a:spcAft>
                      </a:pPr>
                      <a:r>
                        <a:rPr lang="en-US" sz="1800">
                          <a:effectLst/>
                        </a:rPr>
                        <a:t>1</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=a</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Ovai</a:t>
                      </a:r>
                      <a:endParaRPr lang="en-US" sz="180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1"/>
                  </a:ext>
                </a:extLst>
              </a:tr>
              <a:tr h="445717">
                <a:tc>
                  <a:txBody>
                    <a:bodyPr/>
                    <a:lstStyle/>
                    <a:p>
                      <a:pPr marL="0" marR="0" algn="ctr">
                        <a:spcBef>
                          <a:spcPts val="0"/>
                        </a:spcBef>
                        <a:spcAft>
                          <a:spcPts val="0"/>
                        </a:spcAft>
                      </a:pPr>
                      <a:r>
                        <a:rPr lang="en-US" sz="1800" dirty="0">
                          <a:effectLst/>
                        </a:rPr>
                        <a:t>2</a:t>
                      </a:r>
                      <a:endParaRPr lang="en-US" sz="1800" dirty="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=b</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a:t>
                      </a:r>
                      <a:r>
                        <a:rPr lang="en-US" sz="2800" dirty="0" err="1">
                          <a:solidFill>
                            <a:srgbClr val="FF0000"/>
                          </a:solidFill>
                          <a:effectLst/>
                          <a:latin typeface="Avva_Shenouda" panose="020B0500000000000000" pitchFamily="34" charset="0"/>
                        </a:rPr>
                        <a:t>Cnav</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2"/>
                  </a:ext>
                </a:extLst>
              </a:tr>
              <a:tr h="445717">
                <a:tc>
                  <a:txBody>
                    <a:bodyPr/>
                    <a:lstStyle/>
                    <a:p>
                      <a:pPr marL="0" marR="0" algn="ctr">
                        <a:spcBef>
                          <a:spcPts val="0"/>
                        </a:spcBef>
                        <a:spcAft>
                          <a:spcPts val="0"/>
                        </a:spcAft>
                      </a:pPr>
                      <a:r>
                        <a:rPr lang="en-US" sz="1800">
                          <a:effectLst/>
                        </a:rPr>
                        <a:t>3</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=j</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a:t>
                      </a:r>
                      <a:r>
                        <a:rPr lang="en-US" sz="2800" dirty="0" err="1">
                          <a:solidFill>
                            <a:srgbClr val="FF0000"/>
                          </a:solidFill>
                          <a:effectLst/>
                          <a:latin typeface="Avva_Shenouda" panose="020B0500000000000000" pitchFamily="34" charset="0"/>
                        </a:rPr>
                        <a:t>omt</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3"/>
                  </a:ext>
                </a:extLst>
              </a:tr>
              <a:tr h="445717">
                <a:tc>
                  <a:txBody>
                    <a:bodyPr/>
                    <a:lstStyle/>
                    <a:p>
                      <a:pPr marL="0" marR="0" algn="ctr">
                        <a:spcBef>
                          <a:spcPts val="0"/>
                        </a:spcBef>
                        <a:spcAft>
                          <a:spcPts val="0"/>
                        </a:spcAft>
                      </a:pPr>
                      <a:r>
                        <a:rPr lang="en-US" sz="1800" dirty="0">
                          <a:effectLst/>
                        </a:rPr>
                        <a:t>4</a:t>
                      </a:r>
                      <a:endParaRPr lang="en-US" sz="1800" dirty="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=d</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`$tov</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4"/>
                  </a:ext>
                </a:extLst>
              </a:tr>
              <a:tr h="445717">
                <a:tc>
                  <a:txBody>
                    <a:bodyPr/>
                    <a:lstStyle/>
                    <a:p>
                      <a:pPr marL="0" marR="0" algn="ctr">
                        <a:spcBef>
                          <a:spcPts val="0"/>
                        </a:spcBef>
                        <a:spcAft>
                          <a:spcPts val="0"/>
                        </a:spcAft>
                      </a:pPr>
                      <a:r>
                        <a:rPr lang="en-US" sz="1800">
                          <a:effectLst/>
                        </a:rPr>
                        <a:t>5</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=e</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a:t>
                      </a:r>
                      <a:r>
                        <a:rPr lang="en-US" sz="2800" dirty="0" err="1">
                          <a:solidFill>
                            <a:srgbClr val="FF0000"/>
                          </a:solidFill>
                          <a:effectLst/>
                          <a:latin typeface="Avva_Shenouda" panose="020B0500000000000000" pitchFamily="34" charset="0"/>
                        </a:rPr>
                        <a:t>Tiov</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5"/>
                  </a:ext>
                </a:extLst>
              </a:tr>
              <a:tr h="445717">
                <a:tc>
                  <a:txBody>
                    <a:bodyPr/>
                    <a:lstStyle/>
                    <a:p>
                      <a:pPr marL="0" marR="0" algn="ctr">
                        <a:spcBef>
                          <a:spcPts val="0"/>
                        </a:spcBef>
                        <a:spcAft>
                          <a:spcPts val="0"/>
                        </a:spcAft>
                      </a:pPr>
                      <a:r>
                        <a:rPr lang="en-US" sz="1800">
                          <a:effectLst/>
                        </a:rPr>
                        <a:t>6</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6</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Coov</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6"/>
                  </a:ext>
                </a:extLst>
              </a:tr>
              <a:tr h="445717">
                <a:tc>
                  <a:txBody>
                    <a:bodyPr/>
                    <a:lstStyle/>
                    <a:p>
                      <a:pPr marL="0" marR="0" algn="ctr">
                        <a:spcBef>
                          <a:spcPts val="0"/>
                        </a:spcBef>
                        <a:spcAft>
                          <a:spcPts val="0"/>
                        </a:spcAft>
                      </a:pPr>
                      <a:r>
                        <a:rPr lang="en-US" sz="1800">
                          <a:effectLst/>
                        </a:rPr>
                        <a:t>7</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=z</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@a24</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7"/>
                  </a:ext>
                </a:extLst>
              </a:tr>
              <a:tr h="445717">
                <a:tc>
                  <a:txBody>
                    <a:bodyPr/>
                    <a:lstStyle/>
                    <a:p>
                      <a:pPr marL="0" marR="0" algn="ctr">
                        <a:spcBef>
                          <a:spcPts val="0"/>
                        </a:spcBef>
                        <a:spcAft>
                          <a:spcPts val="0"/>
                        </a:spcAft>
                      </a:pPr>
                      <a:r>
                        <a:rPr lang="en-US" sz="1800">
                          <a:effectLst/>
                        </a:rPr>
                        <a:t>8</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=3</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`@m3n</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8"/>
                  </a:ext>
                </a:extLst>
              </a:tr>
              <a:tr h="445717">
                <a:tc>
                  <a:txBody>
                    <a:bodyPr/>
                    <a:lstStyle/>
                    <a:p>
                      <a:pPr marL="0" marR="0" algn="ctr">
                        <a:spcBef>
                          <a:spcPts val="0"/>
                        </a:spcBef>
                        <a:spcAft>
                          <a:spcPts val="0"/>
                        </a:spcAft>
                      </a:pPr>
                      <a:r>
                        <a:rPr lang="en-US" sz="1800">
                          <a:effectLst/>
                        </a:rPr>
                        <a:t>9</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=0</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Yit</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09"/>
                  </a:ext>
                </a:extLst>
              </a:tr>
              <a:tr h="445717">
                <a:tc>
                  <a:txBody>
                    <a:bodyPr/>
                    <a:lstStyle/>
                    <a:p>
                      <a:pPr marL="0" marR="0" algn="ctr">
                        <a:spcBef>
                          <a:spcPts val="0"/>
                        </a:spcBef>
                        <a:spcAft>
                          <a:spcPts val="0"/>
                        </a:spcAft>
                      </a:pPr>
                      <a:r>
                        <a:rPr lang="en-US" sz="1800">
                          <a:effectLst/>
                        </a:rPr>
                        <a:t>10</a:t>
                      </a:r>
                      <a:endParaRPr lang="en-US" sz="180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=i</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M3t</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10"/>
                  </a:ext>
                </a:extLst>
              </a:tr>
              <a:tr h="567623">
                <a:tc>
                  <a:txBody>
                    <a:bodyPr/>
                    <a:lstStyle/>
                    <a:p>
                      <a:pPr marL="0" marR="0" algn="ctr">
                        <a:spcBef>
                          <a:spcPts val="0"/>
                        </a:spcBef>
                        <a:spcAft>
                          <a:spcPts val="0"/>
                        </a:spcAft>
                      </a:pPr>
                      <a:r>
                        <a:rPr lang="en-US" sz="1800" dirty="0">
                          <a:effectLst/>
                        </a:rPr>
                        <a:t>11 (combination of 10 + 1 )</a:t>
                      </a:r>
                      <a:endParaRPr lang="en-US" sz="1800" dirty="0">
                        <a:solidFill>
                          <a:srgbClr val="000000"/>
                        </a:solidFill>
                        <a:effectLst/>
                        <a:latin typeface="Times New Roman"/>
                        <a:ea typeface="Times New Roman"/>
                      </a:endParaRPr>
                    </a:p>
                  </a:txBody>
                  <a:tcPr marL="9524" marR="9524" marT="9522" marB="9522" anchor="ctr"/>
                </a:tc>
                <a:tc>
                  <a:txBody>
                    <a:bodyPr/>
                    <a:lstStyle/>
                    <a:p>
                      <a:pPr marL="0" marR="0">
                        <a:spcBef>
                          <a:spcPts val="0"/>
                        </a:spcBef>
                        <a:spcAft>
                          <a:spcPts val="0"/>
                        </a:spcAft>
                      </a:pPr>
                      <a:r>
                        <a:rPr lang="en-US" sz="1800">
                          <a:solidFill>
                            <a:srgbClr val="FF0000"/>
                          </a:solidFill>
                          <a:effectLst/>
                          <a:latin typeface="Avva_Shenouda" panose="020B0500000000000000" pitchFamily="34" charset="0"/>
                        </a:rPr>
                        <a:t> </a:t>
                      </a:r>
                      <a:r>
                        <a:rPr lang="en-US" sz="2800">
                          <a:solidFill>
                            <a:srgbClr val="FF0000"/>
                          </a:solidFill>
                          <a:effectLst/>
                          <a:latin typeface="Avva_Shenouda" panose="020B0500000000000000" pitchFamily="34" charset="0"/>
                        </a:rPr>
                        <a:t>=i=a</a:t>
                      </a:r>
                      <a:endParaRPr lang="en-US" sz="1800">
                        <a:solidFill>
                          <a:srgbClr val="FF0000"/>
                        </a:solidFill>
                        <a:effectLst/>
                        <a:latin typeface="Avva_Shenouda" panose="020B0500000000000000" pitchFamily="34" charset="0"/>
                        <a:ea typeface="Times New Roman"/>
                      </a:endParaRPr>
                    </a:p>
                  </a:txBody>
                  <a:tcPr marL="9524" marR="9524" marT="9522" marB="9522" anchor="ctr"/>
                </a:tc>
                <a:tc>
                  <a:txBody>
                    <a:bodyPr/>
                    <a:lstStyle/>
                    <a:p>
                      <a:pPr marL="0" marR="0">
                        <a:spcBef>
                          <a:spcPts val="0"/>
                        </a:spcBef>
                        <a:spcAft>
                          <a:spcPts val="0"/>
                        </a:spcAft>
                      </a:pPr>
                      <a:r>
                        <a:rPr lang="en-US" sz="1800" dirty="0">
                          <a:solidFill>
                            <a:srgbClr val="FF0000"/>
                          </a:solidFill>
                          <a:effectLst/>
                          <a:latin typeface="Avva_Shenouda" panose="020B0500000000000000" pitchFamily="34" charset="0"/>
                        </a:rPr>
                        <a:t> </a:t>
                      </a:r>
                      <a:r>
                        <a:rPr lang="en-US" sz="2800" dirty="0">
                          <a:solidFill>
                            <a:srgbClr val="FF0000"/>
                          </a:solidFill>
                          <a:effectLst/>
                          <a:latin typeface="Avva_Shenouda" panose="020B0500000000000000" pitchFamily="34" charset="0"/>
                        </a:rPr>
                        <a:t>M3t </a:t>
                      </a:r>
                      <a:r>
                        <a:rPr lang="en-US" sz="2800" dirty="0" err="1">
                          <a:solidFill>
                            <a:srgbClr val="FF0000"/>
                          </a:solidFill>
                          <a:effectLst/>
                          <a:latin typeface="Avva_Shenouda" panose="020B0500000000000000" pitchFamily="34" charset="0"/>
                        </a:rPr>
                        <a:t>ovai</a:t>
                      </a:r>
                      <a:endParaRPr lang="en-US" sz="1800" dirty="0">
                        <a:solidFill>
                          <a:srgbClr val="FF0000"/>
                        </a:solidFill>
                        <a:effectLst/>
                        <a:latin typeface="Avva_Shenouda" panose="020B0500000000000000" pitchFamily="34" charset="0"/>
                        <a:ea typeface="Times New Roman"/>
                      </a:endParaRPr>
                    </a:p>
                  </a:txBody>
                  <a:tcPr marL="9524" marR="9524" marT="9522" marB="9522" anchor="ctr"/>
                </a:tc>
                <a:extLst>
                  <a:ext uri="{0D108BD9-81ED-4DB2-BD59-A6C34878D82A}">
                    <a16:rowId xmlns:a16="http://schemas.microsoft.com/office/drawing/2014/main" val="10011"/>
                  </a:ext>
                </a:extLst>
              </a:tr>
            </a:tbl>
          </a:graphicData>
        </a:graphic>
      </p:graphicFrame>
      <p:sp>
        <p:nvSpPr>
          <p:cNvPr id="2" name="Title 1">
            <a:extLst>
              <a:ext uri="{FF2B5EF4-FFF2-40B4-BE49-F238E27FC236}">
                <a16:creationId xmlns:a16="http://schemas.microsoft.com/office/drawing/2014/main" id="{327E4CEC-153C-451C-A80C-CEC0E1C7C1A0}"/>
              </a:ext>
            </a:extLst>
          </p:cNvPr>
          <p:cNvSpPr>
            <a:spLocks noGrp="1"/>
          </p:cNvSpPr>
          <p:nvPr>
            <p:ph type="title"/>
          </p:nvPr>
        </p:nvSpPr>
        <p:spPr/>
        <p:txBody>
          <a:bodyPr/>
          <a:lstStyle/>
          <a:p>
            <a:r>
              <a:rPr lang="en-US" sz="3200" dirty="0"/>
              <a:t>Ones</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a:extLst>
              <a:ext uri="{FF2B5EF4-FFF2-40B4-BE49-F238E27FC236}">
                <a16:creationId xmlns:a16="http://schemas.microsoft.com/office/drawing/2014/main" id="{FAF23EA4-0432-4EE4-A54C-7F2682E3E172}"/>
              </a:ext>
            </a:extLst>
          </p:cNvPr>
          <p:cNvSpPr>
            <a:spLocks noGrp="1"/>
          </p:cNvSpPr>
          <p:nvPr>
            <p:ph type="title"/>
          </p:nvPr>
        </p:nvSpPr>
        <p:spPr/>
        <p:txBody>
          <a:bodyPr/>
          <a:lstStyle/>
          <a:p>
            <a:r>
              <a:rPr lang="en-US" altLang="en-US" sz="3200" b="1" dirty="0"/>
              <a:t>Tens</a:t>
            </a:r>
            <a:endParaRPr lang="en-US" altLang="en-US" sz="3200" dirty="0"/>
          </a:p>
        </p:txBody>
      </p:sp>
      <p:graphicFrame>
        <p:nvGraphicFramePr>
          <p:cNvPr id="4" name="Content Placeholder 3">
            <a:extLst>
              <a:ext uri="{FF2B5EF4-FFF2-40B4-BE49-F238E27FC236}">
                <a16:creationId xmlns:a16="http://schemas.microsoft.com/office/drawing/2014/main" id="{E86CBD09-FD06-4D62-B3C7-05B239E4A0A5}"/>
              </a:ext>
            </a:extLst>
          </p:cNvPr>
          <p:cNvGraphicFramePr>
            <a:graphicFrameLocks noGrp="1"/>
          </p:cNvGraphicFramePr>
          <p:nvPr>
            <p:ph idx="1"/>
            <p:extLst>
              <p:ext uri="{D42A27DB-BD31-4B8C-83A1-F6EECF244321}">
                <p14:modId xmlns:p14="http://schemas.microsoft.com/office/powerpoint/2010/main" val="560469904"/>
              </p:ext>
            </p:extLst>
          </p:nvPr>
        </p:nvGraphicFramePr>
        <p:xfrm>
          <a:off x="914400" y="1516063"/>
          <a:ext cx="7127875" cy="5197470"/>
        </p:xfrm>
        <a:graphic>
          <a:graphicData uri="http://schemas.openxmlformats.org/drawingml/2006/table">
            <a:tbl>
              <a:tblPr firstRow="1" firstCol="1" bandRow="1">
                <a:tableStyleId>{5C22544A-7EE6-4342-B048-85BDC9FD1C3A}</a:tableStyleId>
              </a:tblPr>
              <a:tblGrid>
                <a:gridCol w="1828645">
                  <a:extLst>
                    <a:ext uri="{9D8B030D-6E8A-4147-A177-3AD203B41FA5}">
                      <a16:colId xmlns:a16="http://schemas.microsoft.com/office/drawing/2014/main" val="20000"/>
                    </a:ext>
                  </a:extLst>
                </a:gridCol>
                <a:gridCol w="2039978">
                  <a:extLst>
                    <a:ext uri="{9D8B030D-6E8A-4147-A177-3AD203B41FA5}">
                      <a16:colId xmlns:a16="http://schemas.microsoft.com/office/drawing/2014/main" val="20001"/>
                    </a:ext>
                  </a:extLst>
                </a:gridCol>
                <a:gridCol w="3259252">
                  <a:extLst>
                    <a:ext uri="{9D8B030D-6E8A-4147-A177-3AD203B41FA5}">
                      <a16:colId xmlns:a16="http://schemas.microsoft.com/office/drawing/2014/main" val="20002"/>
                    </a:ext>
                  </a:extLst>
                </a:gridCol>
              </a:tblGrid>
              <a:tr h="293406">
                <a:tc>
                  <a:txBody>
                    <a:bodyPr/>
                    <a:lstStyle/>
                    <a:p>
                      <a:pPr marL="0" marR="0" algn="ctr">
                        <a:spcBef>
                          <a:spcPts val="0"/>
                        </a:spcBef>
                        <a:spcAft>
                          <a:spcPts val="0"/>
                        </a:spcAft>
                      </a:pPr>
                      <a:r>
                        <a:rPr lang="en-US" sz="1800" dirty="0">
                          <a:effectLst/>
                        </a:rPr>
                        <a:t>Number</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effectLst/>
                        </a:rPr>
                        <a:t>Coptic</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effectLst/>
                        </a:rPr>
                        <a:t>Coptic name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0"/>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20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=k</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solidFill>
                            <a:srgbClr val="FF0000"/>
                          </a:solidFill>
                          <a:effectLst/>
                          <a:latin typeface="Times New Roman"/>
                          <a:ea typeface="Times New Roman"/>
                        </a:rPr>
                        <a:t> </a:t>
                      </a:r>
                      <a:r>
                        <a:rPr lang="en-US" sz="2800">
                          <a:solidFill>
                            <a:srgbClr val="FF0000"/>
                          </a:solidFill>
                          <a:effectLst/>
                          <a:latin typeface="Avva_Shenouda"/>
                          <a:ea typeface="Times New Roman"/>
                        </a:rPr>
                        <a:t>Govt</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1"/>
                  </a:ext>
                </a:extLst>
              </a:tr>
              <a:tr h="445824">
                <a:tc>
                  <a:txBody>
                    <a:bodyPr/>
                    <a:lstStyle/>
                    <a:p>
                      <a:pPr marL="0" marR="0" algn="ctr">
                        <a:spcBef>
                          <a:spcPts val="0"/>
                        </a:spcBef>
                        <a:spcAft>
                          <a:spcPts val="0"/>
                        </a:spcAft>
                      </a:pPr>
                      <a:r>
                        <a:rPr lang="en-US" sz="1800" b="1">
                          <a:solidFill>
                            <a:schemeClr val="tx1"/>
                          </a:solidFill>
                          <a:effectLst/>
                          <a:latin typeface="Times New Roman"/>
                          <a:ea typeface="Times New Roman"/>
                        </a:rPr>
                        <a:t>30</a:t>
                      </a:r>
                      <a:endParaRPr lang="en-US" sz="180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=l</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Map</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2"/>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40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=m</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`Hme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3"/>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50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=n</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Tebi</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4"/>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60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=7</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Ce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5"/>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70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=o</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`@be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6"/>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80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=p</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err="1">
                          <a:solidFill>
                            <a:srgbClr val="FF0000"/>
                          </a:solidFill>
                          <a:effectLst/>
                          <a:latin typeface="Avva_Shenouda"/>
                          <a:ea typeface="Times New Roman"/>
                        </a:rPr>
                        <a:t>Qamne</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7"/>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90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=4</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err="1">
                          <a:solidFill>
                            <a:srgbClr val="FF0000"/>
                          </a:solidFill>
                          <a:effectLst/>
                          <a:latin typeface="Avva_Shenouda"/>
                          <a:ea typeface="Times New Roman"/>
                        </a:rPr>
                        <a:t>Pictav</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8"/>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100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=r</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@e</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9"/>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101</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=ra</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@e { </a:t>
                      </a:r>
                      <a:r>
                        <a:rPr lang="en-US" sz="2800" dirty="0" err="1">
                          <a:solidFill>
                            <a:srgbClr val="FF0000"/>
                          </a:solidFill>
                          <a:effectLst/>
                          <a:latin typeface="Avva_Shenouda"/>
                          <a:ea typeface="Times New Roman"/>
                        </a:rPr>
                        <a:t>ovai</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10"/>
                  </a:ext>
                </a:extLst>
              </a:tr>
              <a:tr h="445824">
                <a:tc>
                  <a:txBody>
                    <a:bodyPr/>
                    <a:lstStyle/>
                    <a:p>
                      <a:pPr marL="0" marR="0" algn="ctr">
                        <a:spcBef>
                          <a:spcPts val="0"/>
                        </a:spcBef>
                        <a:spcAft>
                          <a:spcPts val="0"/>
                        </a:spcAft>
                      </a:pPr>
                      <a:r>
                        <a:rPr lang="en-US" sz="1800" b="1" dirty="0">
                          <a:solidFill>
                            <a:schemeClr val="tx1"/>
                          </a:solidFill>
                          <a:effectLst/>
                          <a:latin typeface="Times New Roman"/>
                          <a:ea typeface="Times New Roman"/>
                        </a:rPr>
                        <a:t>110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=r=i</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@e (m3t</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itle 1">
            <a:extLst>
              <a:ext uri="{FF2B5EF4-FFF2-40B4-BE49-F238E27FC236}">
                <a16:creationId xmlns:a16="http://schemas.microsoft.com/office/drawing/2014/main" id="{4A5682B4-FD18-45EC-A174-B116E53A0762}"/>
              </a:ext>
            </a:extLst>
          </p:cNvPr>
          <p:cNvSpPr>
            <a:spLocks noGrp="1"/>
          </p:cNvSpPr>
          <p:nvPr>
            <p:ph type="title"/>
          </p:nvPr>
        </p:nvSpPr>
        <p:spPr/>
        <p:txBody>
          <a:bodyPr/>
          <a:lstStyle/>
          <a:p>
            <a:r>
              <a:rPr lang="en-US" altLang="en-US" sz="3200" b="1" dirty="0"/>
              <a:t>Hundreds</a:t>
            </a:r>
            <a:endParaRPr lang="en-US" altLang="en-US" sz="3200" dirty="0"/>
          </a:p>
        </p:txBody>
      </p:sp>
      <p:graphicFrame>
        <p:nvGraphicFramePr>
          <p:cNvPr id="4" name="Content Placeholder 3">
            <a:extLst>
              <a:ext uri="{FF2B5EF4-FFF2-40B4-BE49-F238E27FC236}">
                <a16:creationId xmlns:a16="http://schemas.microsoft.com/office/drawing/2014/main" id="{ED9FF6F7-4603-4E44-A010-3EB58F8B7432}"/>
              </a:ext>
            </a:extLst>
          </p:cNvPr>
          <p:cNvGraphicFramePr>
            <a:graphicFrameLocks noGrp="1"/>
          </p:cNvGraphicFramePr>
          <p:nvPr>
            <p:ph idx="1"/>
            <p:extLst>
              <p:ext uri="{D42A27DB-BD31-4B8C-83A1-F6EECF244321}">
                <p14:modId xmlns:p14="http://schemas.microsoft.com/office/powerpoint/2010/main" val="1662673523"/>
              </p:ext>
            </p:extLst>
          </p:nvPr>
        </p:nvGraphicFramePr>
        <p:xfrm>
          <a:off x="914400" y="1516063"/>
          <a:ext cx="7127875" cy="4751390"/>
        </p:xfrm>
        <a:graphic>
          <a:graphicData uri="http://schemas.openxmlformats.org/drawingml/2006/table">
            <a:tbl>
              <a:tblPr firstRow="1" firstCol="1" bandRow="1">
                <a:tableStyleId>{5C22544A-7EE6-4342-B048-85BDC9FD1C3A}</a:tableStyleId>
              </a:tblPr>
              <a:tblGrid>
                <a:gridCol w="1828645">
                  <a:extLst>
                    <a:ext uri="{9D8B030D-6E8A-4147-A177-3AD203B41FA5}">
                      <a16:colId xmlns:a16="http://schemas.microsoft.com/office/drawing/2014/main" val="20000"/>
                    </a:ext>
                  </a:extLst>
                </a:gridCol>
                <a:gridCol w="2039978">
                  <a:extLst>
                    <a:ext uri="{9D8B030D-6E8A-4147-A177-3AD203B41FA5}">
                      <a16:colId xmlns:a16="http://schemas.microsoft.com/office/drawing/2014/main" val="20001"/>
                    </a:ext>
                  </a:extLst>
                </a:gridCol>
                <a:gridCol w="3259252">
                  <a:extLst>
                    <a:ext uri="{9D8B030D-6E8A-4147-A177-3AD203B41FA5}">
                      <a16:colId xmlns:a16="http://schemas.microsoft.com/office/drawing/2014/main" val="20002"/>
                    </a:ext>
                  </a:extLst>
                </a:gridCol>
              </a:tblGrid>
              <a:tr h="293390">
                <a:tc>
                  <a:txBody>
                    <a:bodyPr/>
                    <a:lstStyle/>
                    <a:p>
                      <a:pPr marL="0" marR="0" algn="ctr">
                        <a:spcBef>
                          <a:spcPts val="0"/>
                        </a:spcBef>
                        <a:spcAft>
                          <a:spcPts val="0"/>
                        </a:spcAft>
                      </a:pPr>
                      <a:r>
                        <a:rPr lang="en-US" sz="1800" dirty="0">
                          <a:effectLst/>
                        </a:rPr>
                        <a:t>Number</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effectLst/>
                        </a:rPr>
                        <a:t>Coptic</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effectLst/>
                        </a:rPr>
                        <a:t>Coptic name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0"/>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200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=c</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`Cnav 2e(</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1"/>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300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=t</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@omt 2e </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2"/>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400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=v</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a:solidFill>
                            <a:srgbClr val="FF0000"/>
                          </a:solidFill>
                          <a:effectLst/>
                          <a:latin typeface="Times New Roman"/>
                          <a:ea typeface="Times New Roman"/>
                        </a:rPr>
                        <a:t> </a:t>
                      </a:r>
                      <a:r>
                        <a:rPr lang="en-US" sz="2800">
                          <a:solidFill>
                            <a:srgbClr val="FF0000"/>
                          </a:solidFill>
                          <a:effectLst/>
                          <a:latin typeface="Avva_Shenouda"/>
                          <a:ea typeface="Times New Roman"/>
                        </a:rPr>
                        <a:t>`$tov 2e </a:t>
                      </a:r>
                      <a:endParaRPr lang="en-US" sz="180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3"/>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500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=f</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dirty="0">
                          <a:solidFill>
                            <a:srgbClr val="FF0000"/>
                          </a:solidFill>
                          <a:effectLst/>
                          <a:latin typeface="Times New Roman"/>
                          <a:ea typeface="Times New Roman"/>
                        </a:rPr>
                        <a:t> </a:t>
                      </a:r>
                      <a:r>
                        <a:rPr lang="en-US" sz="2800" dirty="0">
                          <a:solidFill>
                            <a:srgbClr val="FF0000"/>
                          </a:solidFill>
                          <a:effectLst/>
                          <a:latin typeface="Avva_Shenouda"/>
                          <a:ea typeface="Times New Roman"/>
                        </a:rPr>
                        <a:t>`</a:t>
                      </a:r>
                      <a:r>
                        <a:rPr lang="en-US" sz="2800" dirty="0" err="1">
                          <a:solidFill>
                            <a:srgbClr val="FF0000"/>
                          </a:solidFill>
                          <a:effectLst/>
                          <a:latin typeface="Avva_Shenouda"/>
                          <a:ea typeface="Times New Roman"/>
                        </a:rPr>
                        <a:t>Tiov</a:t>
                      </a:r>
                      <a:r>
                        <a:rPr lang="en-US" sz="2800" dirty="0">
                          <a:solidFill>
                            <a:srgbClr val="FF0000"/>
                          </a:solidFill>
                          <a:effectLst/>
                          <a:latin typeface="Avva_Shenouda"/>
                          <a:ea typeface="Times New Roman"/>
                        </a:rPr>
                        <a:t> 2e </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4"/>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600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=x</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dirty="0">
                          <a:solidFill>
                            <a:srgbClr val="FF0000"/>
                          </a:solidFill>
                          <a:effectLst/>
                          <a:latin typeface="Times New Roman"/>
                          <a:ea typeface="Times New Roman"/>
                        </a:rPr>
                        <a:t> </a:t>
                      </a:r>
                      <a:r>
                        <a:rPr lang="en-US" sz="2800" dirty="0" err="1">
                          <a:solidFill>
                            <a:srgbClr val="FF0000"/>
                          </a:solidFill>
                          <a:effectLst/>
                          <a:latin typeface="Avva_Shenouda"/>
                          <a:ea typeface="Times New Roman"/>
                        </a:rPr>
                        <a:t>Coov</a:t>
                      </a:r>
                      <a:r>
                        <a:rPr lang="en-US" sz="2800" dirty="0">
                          <a:solidFill>
                            <a:srgbClr val="FF0000"/>
                          </a:solidFill>
                          <a:effectLst/>
                          <a:latin typeface="Avva_Shenouda"/>
                          <a:ea typeface="Times New Roman"/>
                        </a:rPr>
                        <a:t> 2e </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5"/>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700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=y</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dirty="0">
                          <a:solidFill>
                            <a:srgbClr val="FF0000"/>
                          </a:solidFill>
                          <a:effectLst/>
                          <a:latin typeface="Times New Roman"/>
                          <a:ea typeface="Times New Roman"/>
                        </a:rPr>
                        <a:t> </a:t>
                      </a:r>
                      <a:r>
                        <a:rPr lang="en-US" sz="2800" dirty="0">
                          <a:solidFill>
                            <a:srgbClr val="FF0000"/>
                          </a:solidFill>
                          <a:effectLst/>
                          <a:latin typeface="Avva_Shenouda"/>
                          <a:ea typeface="Times New Roman"/>
                        </a:rPr>
                        <a:t>@a24 2e </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6"/>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800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=w</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dirty="0">
                          <a:solidFill>
                            <a:srgbClr val="FF0000"/>
                          </a:solidFill>
                          <a:effectLst/>
                          <a:latin typeface="Times New Roman"/>
                          <a:ea typeface="Times New Roman"/>
                        </a:rPr>
                        <a:t> </a:t>
                      </a:r>
                      <a:r>
                        <a:rPr lang="en-US" sz="2800" dirty="0">
                          <a:solidFill>
                            <a:srgbClr val="FF0000"/>
                          </a:solidFill>
                          <a:effectLst/>
                          <a:latin typeface="Avva_Shenouda"/>
                          <a:ea typeface="Times New Roman"/>
                        </a:rPr>
                        <a:t>`@m3n 2e </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7"/>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900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a:solidFill>
                            <a:srgbClr val="FF0000"/>
                          </a:solidFill>
                          <a:effectLst/>
                          <a:latin typeface="Avva_Shenouda"/>
                          <a:ea typeface="Times New Roman"/>
                        </a:rPr>
                        <a:t>=2</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1800" dirty="0">
                          <a:solidFill>
                            <a:srgbClr val="FF0000"/>
                          </a:solidFill>
                          <a:effectLst/>
                          <a:latin typeface="Times New Roman"/>
                          <a:ea typeface="Times New Roman"/>
                        </a:rPr>
                        <a:t> </a:t>
                      </a:r>
                      <a:r>
                        <a:rPr lang="en-US" sz="2800" dirty="0" err="1">
                          <a:solidFill>
                            <a:srgbClr val="FF0000"/>
                          </a:solidFill>
                          <a:effectLst/>
                          <a:latin typeface="Avva_Shenouda"/>
                          <a:ea typeface="Times New Roman"/>
                        </a:rPr>
                        <a:t>Yit</a:t>
                      </a:r>
                      <a:r>
                        <a:rPr lang="en-US" sz="2800" dirty="0">
                          <a:solidFill>
                            <a:srgbClr val="FF0000"/>
                          </a:solidFill>
                          <a:effectLst/>
                          <a:latin typeface="Avva_Shenouda"/>
                          <a:ea typeface="Times New Roman"/>
                        </a:rPr>
                        <a:t> 2e </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8"/>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1000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u="sng" dirty="0">
                          <a:solidFill>
                            <a:srgbClr val="FF0000"/>
                          </a:solidFill>
                          <a:effectLst/>
                          <a:latin typeface="Avva_Shenouda"/>
                          <a:ea typeface="Times New Roman"/>
                        </a:rPr>
                        <a:t>a </a:t>
                      </a:r>
                      <a:endParaRPr lang="en-US" sz="1800" dirty="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dirty="0">
                          <a:solidFill>
                            <a:srgbClr val="FF0000"/>
                          </a:solidFill>
                          <a:effectLst/>
                          <a:latin typeface="Avva_Shenouda"/>
                          <a:ea typeface="Times New Roman"/>
                        </a:rPr>
                        <a:t>@o</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09"/>
                  </a:ext>
                </a:extLst>
              </a:tr>
              <a:tr h="445800">
                <a:tc>
                  <a:txBody>
                    <a:bodyPr/>
                    <a:lstStyle/>
                    <a:p>
                      <a:pPr marL="0" marR="0" algn="ctr">
                        <a:spcBef>
                          <a:spcPts val="0"/>
                        </a:spcBef>
                        <a:spcAft>
                          <a:spcPts val="0"/>
                        </a:spcAft>
                      </a:pPr>
                      <a:r>
                        <a:rPr lang="en-US" sz="1800" b="1" dirty="0">
                          <a:solidFill>
                            <a:schemeClr val="tx1"/>
                          </a:solidFill>
                          <a:effectLst/>
                          <a:latin typeface="Times New Roman"/>
                          <a:ea typeface="Times New Roman"/>
                        </a:rPr>
                        <a:t>2000</a:t>
                      </a:r>
                      <a:endParaRPr lang="en-US" sz="1800" dirty="0">
                        <a:solidFill>
                          <a:schemeClr val="tx1"/>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u="sng">
                          <a:solidFill>
                            <a:srgbClr val="FF0000"/>
                          </a:solidFill>
                          <a:effectLst/>
                          <a:latin typeface="Avva_Shenouda"/>
                          <a:ea typeface="Times New Roman"/>
                        </a:rPr>
                        <a:t>b</a:t>
                      </a:r>
                      <a:endParaRPr lang="en-US" sz="1800">
                        <a:solidFill>
                          <a:srgbClr val="000000"/>
                        </a:solidFill>
                        <a:effectLst/>
                        <a:latin typeface="Times New Roman"/>
                        <a:ea typeface="Times New Roman"/>
                      </a:endParaRPr>
                    </a:p>
                  </a:txBody>
                  <a:tcPr marL="9524" marR="9524" marT="9526" marB="9526" anchor="ctr"/>
                </a:tc>
                <a:tc>
                  <a:txBody>
                    <a:bodyPr/>
                    <a:lstStyle/>
                    <a:p>
                      <a:pPr marL="0" marR="0">
                        <a:spcBef>
                          <a:spcPts val="0"/>
                        </a:spcBef>
                        <a:spcAft>
                          <a:spcPts val="0"/>
                        </a:spcAft>
                      </a:pPr>
                      <a:r>
                        <a:rPr lang="en-US" sz="2800" u="sng" dirty="0">
                          <a:solidFill>
                            <a:srgbClr val="FF0000"/>
                          </a:solidFill>
                          <a:effectLst/>
                          <a:latin typeface="Avva_Shenouda"/>
                          <a:ea typeface="Times New Roman"/>
                        </a:rPr>
                        <a:t>`</a:t>
                      </a:r>
                      <a:r>
                        <a:rPr lang="en-US" sz="2800" dirty="0" err="1">
                          <a:solidFill>
                            <a:srgbClr val="FF0000"/>
                          </a:solidFill>
                          <a:effectLst/>
                          <a:latin typeface="Avva_Shenouda"/>
                          <a:ea typeface="Times New Roman"/>
                        </a:rPr>
                        <a:t>cnav</a:t>
                      </a:r>
                      <a:r>
                        <a:rPr lang="en-US" sz="2800" dirty="0">
                          <a:solidFill>
                            <a:srgbClr val="FF0000"/>
                          </a:solidFill>
                          <a:effectLst/>
                          <a:latin typeface="Avva_Shenouda"/>
                          <a:ea typeface="Times New Roman"/>
                        </a:rPr>
                        <a:t> 2o</a:t>
                      </a:r>
                      <a:endParaRPr lang="en-US" sz="1800" dirty="0">
                        <a:solidFill>
                          <a:srgbClr val="000000"/>
                        </a:solidFill>
                        <a:effectLst/>
                        <a:latin typeface="Times New Roman"/>
                        <a:ea typeface="Times New Roman"/>
                      </a:endParaRPr>
                    </a:p>
                  </a:txBody>
                  <a:tcPr marL="9524" marR="9524" marT="9526" marB="9526"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a:extLst>
              <a:ext uri="{FF2B5EF4-FFF2-40B4-BE49-F238E27FC236}">
                <a16:creationId xmlns:a16="http://schemas.microsoft.com/office/drawing/2014/main" id="{6DF0D7AC-015D-4FCA-9145-070B1699315B}"/>
              </a:ext>
            </a:extLst>
          </p:cNvPr>
          <p:cNvSpPr>
            <a:spLocks noGrp="1"/>
          </p:cNvSpPr>
          <p:nvPr>
            <p:ph type="title"/>
          </p:nvPr>
        </p:nvSpPr>
        <p:spPr/>
        <p:txBody>
          <a:bodyPr/>
          <a:lstStyle/>
          <a:p>
            <a:r>
              <a:rPr lang="en-US" altLang="en-US" b="1"/>
              <a:t>Do these math exercises:</a:t>
            </a:r>
            <a:r>
              <a:rPr lang="en-US" altLang="en-US"/>
              <a:t> </a:t>
            </a:r>
          </a:p>
        </p:txBody>
      </p:sp>
      <p:sp>
        <p:nvSpPr>
          <p:cNvPr id="3" name="Content Placeholder 2">
            <a:extLst>
              <a:ext uri="{FF2B5EF4-FFF2-40B4-BE49-F238E27FC236}">
                <a16:creationId xmlns:a16="http://schemas.microsoft.com/office/drawing/2014/main" id="{804E304F-B172-4008-9CE8-0DC52BBE0F3B}"/>
              </a:ext>
            </a:extLst>
          </p:cNvPr>
          <p:cNvSpPr>
            <a:spLocks noGrp="1"/>
          </p:cNvSpPr>
          <p:nvPr>
            <p:ph idx="1"/>
          </p:nvPr>
        </p:nvSpPr>
        <p:spPr>
          <a:xfrm>
            <a:off x="457200" y="1607126"/>
            <a:ext cx="5029200" cy="4525963"/>
          </a:xfrm>
        </p:spPr>
        <p:txBody>
          <a:bodyPr/>
          <a:lstStyle/>
          <a:p>
            <a:pPr marL="0" indent="0">
              <a:buFontTx/>
              <a:buNone/>
              <a:defRPr/>
            </a:pPr>
            <a:r>
              <a:rPr lang="en-US" dirty="0">
                <a:latin typeface="Avva_Shenouda" panose="020B0500000000000000" pitchFamily="34" charset="0"/>
              </a:rPr>
              <a:t>=a</a:t>
            </a:r>
            <a:r>
              <a:rPr lang="en-US" dirty="0"/>
              <a:t>  + </a:t>
            </a:r>
            <a:r>
              <a:rPr lang="en-US" dirty="0">
                <a:latin typeface="Avva_Shenouda" panose="020B0500000000000000" pitchFamily="34" charset="0"/>
              </a:rPr>
              <a:t>=e</a:t>
            </a:r>
            <a:r>
              <a:rPr lang="en-US" dirty="0"/>
              <a:t>   =  ? </a:t>
            </a:r>
          </a:p>
          <a:p>
            <a:pPr marL="0" indent="0">
              <a:buFontTx/>
              <a:buNone/>
              <a:defRPr/>
            </a:pPr>
            <a:r>
              <a:rPr lang="en-US" dirty="0">
                <a:latin typeface="Avva_Shenouda" panose="020B0500000000000000" pitchFamily="34" charset="0"/>
              </a:rPr>
              <a:t>=b</a:t>
            </a:r>
            <a:r>
              <a:rPr lang="en-US" dirty="0"/>
              <a:t>  + </a:t>
            </a:r>
            <a:r>
              <a:rPr lang="en-US" dirty="0">
                <a:latin typeface="Avva_Shenouda" panose="020B0500000000000000" pitchFamily="34" charset="0"/>
              </a:rPr>
              <a:t>=3</a:t>
            </a:r>
            <a:r>
              <a:rPr lang="en-US" dirty="0"/>
              <a:t>    =  ? </a:t>
            </a:r>
          </a:p>
          <a:p>
            <a:pPr marL="0" indent="0">
              <a:buFontTx/>
              <a:buNone/>
              <a:defRPr/>
            </a:pPr>
            <a:r>
              <a:rPr lang="en-US" dirty="0">
                <a:latin typeface="Avva_Shenouda" panose="020B0500000000000000" pitchFamily="34" charset="0"/>
              </a:rPr>
              <a:t>=d</a:t>
            </a:r>
            <a:r>
              <a:rPr lang="en-US" dirty="0"/>
              <a:t>  +  </a:t>
            </a:r>
            <a:r>
              <a:rPr lang="en-US" dirty="0">
                <a:latin typeface="Avva_Shenouda" panose="020B0500000000000000" pitchFamily="34" charset="0"/>
              </a:rPr>
              <a:t>=0</a:t>
            </a:r>
            <a:r>
              <a:rPr lang="en-US" dirty="0"/>
              <a:t>  =  ? </a:t>
            </a:r>
          </a:p>
          <a:p>
            <a:pPr marL="0" indent="0">
              <a:buFontTx/>
              <a:buNone/>
              <a:defRPr/>
            </a:pPr>
            <a:r>
              <a:rPr lang="en-US" dirty="0">
                <a:latin typeface="Avva_Shenouda" panose="020B0500000000000000" pitchFamily="34" charset="0"/>
              </a:rPr>
              <a:t>=k </a:t>
            </a:r>
            <a:r>
              <a:rPr lang="en-US" dirty="0"/>
              <a:t> - </a:t>
            </a:r>
            <a:r>
              <a:rPr lang="en-US" dirty="0">
                <a:latin typeface="Avva_Shenouda" panose="020B0500000000000000" pitchFamily="34" charset="0"/>
              </a:rPr>
              <a:t>=z</a:t>
            </a:r>
            <a:r>
              <a:rPr lang="en-US" dirty="0"/>
              <a:t>    =  ? </a:t>
            </a:r>
          </a:p>
          <a:p>
            <a:pPr marL="0" indent="0">
              <a:buFontTx/>
              <a:buNone/>
              <a:defRPr/>
            </a:pPr>
            <a:r>
              <a:rPr lang="en-US" dirty="0">
                <a:latin typeface="Avva_Shenouda" panose="020B0500000000000000" pitchFamily="34" charset="0"/>
              </a:rPr>
              <a:t>=j</a:t>
            </a:r>
            <a:r>
              <a:rPr lang="en-US" dirty="0"/>
              <a:t>  x  </a:t>
            </a:r>
            <a:r>
              <a:rPr lang="en-US" dirty="0">
                <a:latin typeface="Avva_Shenouda" panose="020B0500000000000000" pitchFamily="34" charset="0"/>
              </a:rPr>
              <a:t>=i </a:t>
            </a:r>
            <a:r>
              <a:rPr lang="en-US" dirty="0"/>
              <a:t>   =  ? </a:t>
            </a:r>
          </a:p>
          <a:p>
            <a:pPr marL="0" indent="0">
              <a:buFontTx/>
              <a:buNone/>
              <a:defRPr/>
            </a:pPr>
            <a:r>
              <a:rPr lang="en-US" dirty="0">
                <a:latin typeface="Avva_Shenouda" panose="020B0500000000000000" pitchFamily="34" charset="0"/>
              </a:rPr>
              <a:t>=m</a:t>
            </a:r>
            <a:r>
              <a:rPr lang="en-US" dirty="0"/>
              <a:t>  ÷  </a:t>
            </a:r>
            <a:r>
              <a:rPr lang="en-US" dirty="0">
                <a:latin typeface="Avva_Shenouda" panose="020B0500000000000000" pitchFamily="34" charset="0"/>
              </a:rPr>
              <a:t>=d</a:t>
            </a:r>
            <a:r>
              <a:rPr lang="en-US" dirty="0"/>
              <a:t>    =  ? </a:t>
            </a:r>
          </a:p>
          <a:p>
            <a:pPr marL="0" indent="0">
              <a:buFontTx/>
              <a:buNone/>
              <a:defRPr/>
            </a:pPr>
            <a:r>
              <a:rPr lang="en-US" dirty="0">
                <a:latin typeface="Avva_Shenouda" panose="020B0500000000000000" pitchFamily="34" charset="0"/>
              </a:rPr>
              <a:t>=j</a:t>
            </a:r>
            <a:r>
              <a:rPr lang="en-US" dirty="0"/>
              <a:t> x  [ </a:t>
            </a:r>
            <a:r>
              <a:rPr lang="en-US" dirty="0">
                <a:latin typeface="Avva_Shenouda" panose="020B0500000000000000" pitchFamily="34" charset="0"/>
              </a:rPr>
              <a:t>=n</a:t>
            </a:r>
            <a:r>
              <a:rPr lang="en-US" dirty="0"/>
              <a:t> - ( </a:t>
            </a:r>
            <a:r>
              <a:rPr lang="en-US" dirty="0">
                <a:latin typeface="Avva_Shenouda" panose="020B0500000000000000" pitchFamily="34" charset="0"/>
              </a:rPr>
              <a:t>=e</a:t>
            </a:r>
            <a:r>
              <a:rPr lang="en-US" dirty="0"/>
              <a:t>  x </a:t>
            </a:r>
            <a:r>
              <a:rPr lang="en-US" dirty="0">
                <a:latin typeface="Avva_Shenouda" panose="020B0500000000000000" pitchFamily="34" charset="0"/>
              </a:rPr>
              <a:t>=z</a:t>
            </a:r>
            <a:r>
              <a:rPr lang="en-US" dirty="0"/>
              <a:t> ) + </a:t>
            </a:r>
            <a:r>
              <a:rPr lang="en-US" dirty="0">
                <a:latin typeface="Avva_Shenouda" panose="020B0500000000000000" pitchFamily="34" charset="0"/>
              </a:rPr>
              <a:t>=i3 </a:t>
            </a:r>
            <a:r>
              <a:rPr lang="en-US" dirty="0"/>
              <a:t>] = ? </a:t>
            </a:r>
            <a:br>
              <a:rPr lang="en-US" dirty="0"/>
            </a:br>
            <a:endParaRPr lang="en-US" dirty="0"/>
          </a:p>
        </p:txBody>
      </p:sp>
      <p:sp>
        <p:nvSpPr>
          <p:cNvPr id="4" name="Content Placeholder 2">
            <a:extLst>
              <a:ext uri="{FF2B5EF4-FFF2-40B4-BE49-F238E27FC236}">
                <a16:creationId xmlns:a16="http://schemas.microsoft.com/office/drawing/2014/main" id="{5A977344-F7C6-43AE-8503-A47E9C451945}"/>
              </a:ext>
            </a:extLst>
          </p:cNvPr>
          <p:cNvSpPr txBox="1">
            <a:spLocks/>
          </p:cNvSpPr>
          <p:nvPr/>
        </p:nvSpPr>
        <p:spPr bwMode="auto">
          <a:xfrm>
            <a:off x="5791200" y="1607125"/>
            <a:ext cx="1371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FontTx/>
              <a:buNone/>
              <a:defRPr/>
            </a:pPr>
            <a:r>
              <a:rPr lang="en-US" kern="0" dirty="0">
                <a:solidFill>
                  <a:srgbClr val="FFFF00"/>
                </a:solidFill>
                <a:latin typeface="Avva_Shenouda" panose="020B0500000000000000" pitchFamily="34" charset="0"/>
              </a:rPr>
              <a:t>6</a:t>
            </a:r>
            <a:endParaRPr lang="en-US" kern="0" dirty="0">
              <a:solidFill>
                <a:srgbClr val="FFFF00"/>
              </a:solidFill>
            </a:endParaRPr>
          </a:p>
          <a:p>
            <a:pPr marL="0" indent="0">
              <a:buFontTx/>
              <a:buNone/>
              <a:defRPr/>
            </a:pPr>
            <a:r>
              <a:rPr lang="en-US" kern="0" dirty="0">
                <a:solidFill>
                  <a:srgbClr val="FFFF00"/>
                </a:solidFill>
                <a:latin typeface="Avva_Shenouda" panose="020B0500000000000000" pitchFamily="34" charset="0"/>
              </a:rPr>
              <a:t>=i </a:t>
            </a:r>
            <a:endParaRPr lang="en-US" kern="0" dirty="0">
              <a:solidFill>
                <a:srgbClr val="FFFF00"/>
              </a:solidFill>
            </a:endParaRPr>
          </a:p>
          <a:p>
            <a:pPr marL="0" indent="0">
              <a:buFontTx/>
              <a:buNone/>
              <a:defRPr/>
            </a:pPr>
            <a:r>
              <a:rPr lang="en-US" kern="0" dirty="0">
                <a:solidFill>
                  <a:srgbClr val="FFFF00"/>
                </a:solidFill>
                <a:latin typeface="Avva_Shenouda" panose="020B0500000000000000" pitchFamily="34" charset="0"/>
              </a:rPr>
              <a:t>=</a:t>
            </a:r>
            <a:r>
              <a:rPr lang="en-US" kern="0" dirty="0" err="1">
                <a:solidFill>
                  <a:srgbClr val="FFFF00"/>
                </a:solidFill>
                <a:latin typeface="Avva_Shenouda" panose="020B0500000000000000" pitchFamily="34" charset="0"/>
              </a:rPr>
              <a:t>ij</a:t>
            </a:r>
            <a:endParaRPr lang="en-US" kern="0" dirty="0">
              <a:solidFill>
                <a:srgbClr val="FFFF00"/>
              </a:solidFill>
              <a:latin typeface="Avva_Shenouda" panose="020B0500000000000000" pitchFamily="34" charset="0"/>
            </a:endParaRPr>
          </a:p>
          <a:p>
            <a:pPr marL="0" indent="0">
              <a:buFontTx/>
              <a:buNone/>
              <a:defRPr/>
            </a:pPr>
            <a:r>
              <a:rPr lang="en-US" kern="0" dirty="0">
                <a:solidFill>
                  <a:srgbClr val="FFFF00"/>
                </a:solidFill>
                <a:latin typeface="Avva_Shenouda" panose="020B0500000000000000" pitchFamily="34" charset="0"/>
              </a:rPr>
              <a:t>=</a:t>
            </a:r>
            <a:r>
              <a:rPr lang="en-US" kern="0" dirty="0" err="1">
                <a:solidFill>
                  <a:srgbClr val="FFFF00"/>
                </a:solidFill>
                <a:latin typeface="Avva_Shenouda" panose="020B0500000000000000" pitchFamily="34" charset="0"/>
              </a:rPr>
              <a:t>ij</a:t>
            </a:r>
            <a:endParaRPr lang="en-US" kern="0" dirty="0">
              <a:solidFill>
                <a:srgbClr val="FFFF00"/>
              </a:solidFill>
              <a:latin typeface="Avva_Shenouda" panose="020B0500000000000000" pitchFamily="34" charset="0"/>
            </a:endParaRPr>
          </a:p>
          <a:p>
            <a:pPr marL="0" indent="0">
              <a:buFontTx/>
              <a:buNone/>
              <a:defRPr/>
            </a:pPr>
            <a:r>
              <a:rPr lang="en-US" kern="0" dirty="0">
                <a:solidFill>
                  <a:srgbClr val="FFFF00"/>
                </a:solidFill>
                <a:latin typeface="Avva_Shenouda" panose="020B0500000000000000" pitchFamily="34" charset="0"/>
              </a:rPr>
              <a:t>=l</a:t>
            </a:r>
          </a:p>
          <a:p>
            <a:pPr marL="0" indent="0">
              <a:buFontTx/>
              <a:buNone/>
              <a:defRPr/>
            </a:pPr>
            <a:r>
              <a:rPr lang="en-US" kern="0" dirty="0">
                <a:solidFill>
                  <a:srgbClr val="FFFF00"/>
                </a:solidFill>
                <a:latin typeface="Avva_Shenouda" panose="020B0500000000000000" pitchFamily="34" charset="0"/>
              </a:rPr>
              <a:t>=i</a:t>
            </a:r>
          </a:p>
          <a:p>
            <a:pPr marL="0" indent="0">
              <a:buFontTx/>
              <a:buNone/>
              <a:defRPr/>
            </a:pPr>
            <a:r>
              <a:rPr lang="en-US" kern="0" dirty="0">
                <a:solidFill>
                  <a:srgbClr val="FFFF00"/>
                </a:solidFill>
                <a:latin typeface="Avva_Shenouda" panose="020B0500000000000000" pitchFamily="34" charset="0"/>
              </a:rPr>
              <a:t>==40</a:t>
            </a:r>
            <a:r>
              <a:rPr lang="en-US" kern="0" dirty="0">
                <a:solidFill>
                  <a:srgbClr val="FFFF00"/>
                </a:solidFill>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a:extLst>
              <a:ext uri="{FF2B5EF4-FFF2-40B4-BE49-F238E27FC236}">
                <a16:creationId xmlns:a16="http://schemas.microsoft.com/office/drawing/2014/main" id="{E0ADFCC8-976F-45E2-A31B-AD172AE6EF35}"/>
              </a:ext>
            </a:extLst>
          </p:cNvPr>
          <p:cNvSpPr>
            <a:spLocks noGrp="1"/>
          </p:cNvSpPr>
          <p:nvPr>
            <p:ph type="title"/>
          </p:nvPr>
        </p:nvSpPr>
        <p:spPr/>
        <p:txBody>
          <a:bodyPr/>
          <a:lstStyle/>
          <a:p>
            <a:r>
              <a:rPr lang="en-US" altLang="en-US"/>
              <a:t>  </a:t>
            </a:r>
            <a:br>
              <a:rPr lang="en-US" altLang="en-US"/>
            </a:br>
            <a:r>
              <a:rPr lang="en-US" altLang="en-US" b="1"/>
              <a:t>Some numbers used in the church hymns: </a:t>
            </a:r>
            <a:br>
              <a:rPr lang="en-US" altLang="en-US"/>
            </a:br>
            <a:endParaRPr lang="en-US" altLang="en-US"/>
          </a:p>
        </p:txBody>
      </p:sp>
      <p:graphicFrame>
        <p:nvGraphicFramePr>
          <p:cNvPr id="4" name="Content Placeholder 3">
            <a:extLst>
              <a:ext uri="{FF2B5EF4-FFF2-40B4-BE49-F238E27FC236}">
                <a16:creationId xmlns:a16="http://schemas.microsoft.com/office/drawing/2014/main" id="{8A8F8CB3-7056-40C7-92C1-E468A081D0C8}"/>
              </a:ext>
            </a:extLst>
          </p:cNvPr>
          <p:cNvGraphicFramePr>
            <a:graphicFrameLocks noGrp="1"/>
          </p:cNvGraphicFramePr>
          <p:nvPr>
            <p:ph idx="1"/>
            <p:extLst>
              <p:ext uri="{D42A27DB-BD31-4B8C-83A1-F6EECF244321}">
                <p14:modId xmlns:p14="http://schemas.microsoft.com/office/powerpoint/2010/main" val="4254525382"/>
              </p:ext>
            </p:extLst>
          </p:nvPr>
        </p:nvGraphicFramePr>
        <p:xfrm>
          <a:off x="457200" y="1447800"/>
          <a:ext cx="8382001" cy="5303838"/>
        </p:xfrm>
        <a:graphic>
          <a:graphicData uri="http://schemas.openxmlformats.org/drawingml/2006/table">
            <a:tbl>
              <a:tblPr firstCol="1" bandRow="1">
                <a:tableStyleId>{5C22544A-7EE6-4342-B048-85BDC9FD1C3A}</a:tableStyleId>
              </a:tblPr>
              <a:tblGrid>
                <a:gridCol w="967154">
                  <a:extLst>
                    <a:ext uri="{9D8B030D-6E8A-4147-A177-3AD203B41FA5}">
                      <a16:colId xmlns:a16="http://schemas.microsoft.com/office/drawing/2014/main" val="20000"/>
                    </a:ext>
                  </a:extLst>
                </a:gridCol>
                <a:gridCol w="1853712">
                  <a:extLst>
                    <a:ext uri="{9D8B030D-6E8A-4147-A177-3AD203B41FA5}">
                      <a16:colId xmlns:a16="http://schemas.microsoft.com/office/drawing/2014/main" val="20001"/>
                    </a:ext>
                  </a:extLst>
                </a:gridCol>
                <a:gridCol w="3732334">
                  <a:extLst>
                    <a:ext uri="{9D8B030D-6E8A-4147-A177-3AD203B41FA5}">
                      <a16:colId xmlns:a16="http://schemas.microsoft.com/office/drawing/2014/main" val="20002"/>
                    </a:ext>
                  </a:extLst>
                </a:gridCol>
                <a:gridCol w="1828801">
                  <a:extLst>
                    <a:ext uri="{9D8B030D-6E8A-4147-A177-3AD203B41FA5}">
                      <a16:colId xmlns:a16="http://schemas.microsoft.com/office/drawing/2014/main" val="20003"/>
                    </a:ext>
                  </a:extLst>
                </a:gridCol>
              </a:tblGrid>
              <a:tr h="548673">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=d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dirty="0">
                          <a:solidFill>
                            <a:srgbClr val="FF0000"/>
                          </a:solidFill>
                          <a:effectLst/>
                          <a:latin typeface="Avva_Shenouda" panose="020B0500000000000000" pitchFamily="34" charset="0"/>
                        </a:rPr>
                        <a:t>``$tov</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=d `</a:t>
                      </a:r>
                      <a:r>
                        <a:rPr lang="en-US" sz="2400" dirty="0" err="1">
                          <a:solidFill>
                            <a:srgbClr val="FF0000"/>
                          </a:solidFill>
                          <a:effectLst/>
                          <a:latin typeface="Avva_Shenouda" panose="020B0500000000000000" pitchFamily="34" charset="0"/>
                        </a:rPr>
                        <a:t>nzwon</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nacwmatoc</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dirty="0">
                          <a:effectLst/>
                        </a:rPr>
                        <a:t>4 incorporeal creatures</a:t>
                      </a:r>
                      <a:endParaRPr lang="en-US" sz="16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65782">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=z</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dirty="0">
                          <a:solidFill>
                            <a:srgbClr val="FF0000"/>
                          </a:solidFill>
                          <a:effectLst/>
                          <a:latin typeface="Avva_Shenouda" panose="020B0500000000000000" pitchFamily="34" charset="0"/>
                        </a:rPr>
                        <a:t>@a24</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=z  `narx3ajjeloc</a:t>
                      </a:r>
                      <a:r>
                        <a:rPr lang="en-US" sz="1600">
                          <a:solidFill>
                            <a:srgbClr val="FF0000"/>
                          </a:solidFill>
                          <a:effectLst/>
                          <a:latin typeface="Avva_Shenouda" panose="020B0500000000000000" pitchFamily="34" charset="0"/>
                        </a:rPr>
                        <a:t>               </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a:effectLst/>
                        </a:rPr>
                        <a:t>7 archangels</a:t>
                      </a:r>
                      <a:endParaRPr lang="en-US" sz="160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65782">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=ib </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M3t `</a:t>
                      </a:r>
                      <a:r>
                        <a:rPr lang="en-US" sz="2400" dirty="0" err="1">
                          <a:solidFill>
                            <a:srgbClr val="FF0000"/>
                          </a:solidFill>
                          <a:effectLst/>
                          <a:latin typeface="Avva_Shenouda" panose="020B0500000000000000" pitchFamily="34" charset="0"/>
                        </a:rPr>
                        <a:t>Cnav</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a:t>
                      </a:r>
                      <a:r>
                        <a:rPr lang="en-US" sz="2400" dirty="0" err="1">
                          <a:solidFill>
                            <a:srgbClr val="FF0000"/>
                          </a:solidFill>
                          <a:effectLst/>
                          <a:latin typeface="Avva_Shenouda" panose="020B0500000000000000" pitchFamily="34" charset="0"/>
                        </a:rPr>
                        <a:t>ib</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napoctoloc</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a:effectLst/>
                        </a:rPr>
                        <a:t>12 apostles</a:t>
                      </a:r>
                      <a:endParaRPr lang="en-US" sz="160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65782">
                <a:tc>
                  <a:txBody>
                    <a:bodyPr/>
                    <a:lstStyle/>
                    <a:p>
                      <a:pPr marL="0" marR="0">
                        <a:spcBef>
                          <a:spcPts val="0"/>
                        </a:spcBef>
                        <a:spcAft>
                          <a:spcPts val="0"/>
                        </a:spcAft>
                      </a:pPr>
                      <a:r>
                        <a:rPr lang="en-US" sz="2400">
                          <a:solidFill>
                            <a:srgbClr val="FF0000"/>
                          </a:solidFill>
                          <a:effectLst/>
                          <a:latin typeface="Avva_Shenouda" panose="020B0500000000000000" pitchFamily="34" charset="0"/>
                        </a:rPr>
                        <a:t>=k=d</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dirty="0" err="1">
                          <a:solidFill>
                            <a:srgbClr val="FF0000"/>
                          </a:solidFill>
                          <a:effectLst/>
                          <a:latin typeface="Avva_Shenouda" panose="020B0500000000000000" pitchFamily="34" charset="0"/>
                        </a:rPr>
                        <a:t>Gwt</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toov</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dirty="0">
                          <a:solidFill>
                            <a:srgbClr val="FF0000"/>
                          </a:solidFill>
                          <a:effectLst/>
                          <a:latin typeface="Avva_Shenouda" panose="020B0500000000000000" pitchFamily="34" charset="0"/>
                        </a:rPr>
                        <a:t>=k=d `</a:t>
                      </a:r>
                      <a:r>
                        <a:rPr lang="en-US" sz="2400" dirty="0" err="1">
                          <a:solidFill>
                            <a:srgbClr val="FF0000"/>
                          </a:solidFill>
                          <a:effectLst/>
                          <a:latin typeface="Avva_Shenouda" panose="020B0500000000000000" pitchFamily="34" charset="0"/>
                        </a:rPr>
                        <a:t>m`precbvteroc</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dirty="0">
                          <a:effectLst/>
                        </a:rPr>
                        <a:t>24 Priests</a:t>
                      </a:r>
                      <a:endParaRPr lang="en-US" sz="16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731564">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=m</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dirty="0" err="1">
                          <a:solidFill>
                            <a:srgbClr val="FF0000"/>
                          </a:solidFill>
                          <a:effectLst/>
                          <a:latin typeface="Avva_Shenouda" panose="020B0500000000000000" pitchFamily="34" charset="0"/>
                        </a:rPr>
                        <a:t>Hme</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=m `</a:t>
                      </a:r>
                      <a:r>
                        <a:rPr lang="en-US" sz="2400" dirty="0" err="1">
                          <a:solidFill>
                            <a:srgbClr val="FF0000"/>
                          </a:solidFill>
                          <a:effectLst/>
                          <a:latin typeface="Avva_Shenouda" panose="020B0500000000000000" pitchFamily="34" charset="0"/>
                        </a:rPr>
                        <a:t>n`ehoov</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ne,m</a:t>
                      </a:r>
                      <a:r>
                        <a:rPr lang="en-US" sz="2400" dirty="0">
                          <a:solidFill>
                            <a:srgbClr val="FF0000"/>
                          </a:solidFill>
                          <a:effectLst/>
                          <a:latin typeface="Avva_Shenouda" panose="020B0500000000000000" pitchFamily="34" charset="0"/>
                        </a:rPr>
                        <a:t> =m `</a:t>
                      </a:r>
                      <a:r>
                        <a:rPr lang="en-US" sz="2400" dirty="0" err="1">
                          <a:solidFill>
                            <a:srgbClr val="FF0000"/>
                          </a:solidFill>
                          <a:effectLst/>
                          <a:latin typeface="Avva_Shenouda" panose="020B0500000000000000" pitchFamily="34" charset="0"/>
                        </a:rPr>
                        <a:t>n`egwrh</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a:effectLst/>
                        </a:rPr>
                        <a:t>40 days and 40 nights</a:t>
                      </a:r>
                      <a:endParaRPr lang="en-US" sz="160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823009">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=r=n</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a:solidFill>
                            <a:srgbClr val="FF0000"/>
                          </a:solidFill>
                          <a:effectLst/>
                          <a:latin typeface="Avva_Shenouda" panose="020B0500000000000000" pitchFamily="34" charset="0"/>
                        </a:rPr>
                        <a:t>@e Tebi</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=r=n `</a:t>
                      </a:r>
                      <a:r>
                        <a:rPr lang="en-US" sz="2400" dirty="0" err="1">
                          <a:solidFill>
                            <a:srgbClr val="FF0000"/>
                          </a:solidFill>
                          <a:effectLst/>
                          <a:latin typeface="Avva_Shenouda" panose="020B0500000000000000" pitchFamily="34" charset="0"/>
                        </a:rPr>
                        <a:t>nte</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Kwctantinopolic</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dirty="0">
                          <a:effectLst/>
                        </a:rPr>
                        <a:t>150 at Constantinople</a:t>
                      </a:r>
                      <a:endParaRPr lang="en-US" sz="16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548673">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=c </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a:solidFill>
                            <a:srgbClr val="FF0000"/>
                          </a:solidFill>
                          <a:effectLst/>
                          <a:latin typeface="Avva_Shenouda" panose="020B0500000000000000" pitchFamily="34" charset="0"/>
                        </a:rPr>
                        <a:t>`Cnav 2e</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=c  `</a:t>
                      </a:r>
                      <a:r>
                        <a:rPr lang="en-US" sz="2400" dirty="0" err="1">
                          <a:solidFill>
                            <a:srgbClr val="FF0000"/>
                          </a:solidFill>
                          <a:effectLst/>
                          <a:latin typeface="Avva_Shenouda" panose="020B0500000000000000" pitchFamily="34" charset="0"/>
                        </a:rPr>
                        <a:t>nte</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Efecoc</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a:effectLst/>
                        </a:rPr>
                        <a:t>200 at Ephesus</a:t>
                      </a:r>
                      <a:endParaRPr lang="en-US" sz="160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823009">
                <a:tc>
                  <a:txBody>
                    <a:bodyPr/>
                    <a:lstStyle/>
                    <a:p>
                      <a:pPr marL="0" marR="0">
                        <a:spcBef>
                          <a:spcPts val="0"/>
                        </a:spcBef>
                        <a:spcAft>
                          <a:spcPts val="0"/>
                        </a:spcAft>
                      </a:pPr>
                      <a:r>
                        <a:rPr lang="en-US" sz="1600">
                          <a:solidFill>
                            <a:srgbClr val="FF0000"/>
                          </a:solidFill>
                          <a:effectLst/>
                          <a:latin typeface="Avva_Shenouda" panose="020B0500000000000000" pitchFamily="34" charset="0"/>
                        </a:rPr>
                        <a:t> </a:t>
                      </a:r>
                      <a:r>
                        <a:rPr lang="en-US" sz="2400">
                          <a:solidFill>
                            <a:srgbClr val="FF0000"/>
                          </a:solidFill>
                          <a:effectLst/>
                          <a:latin typeface="Avva_Shenouda" panose="020B0500000000000000" pitchFamily="34" charset="0"/>
                        </a:rPr>
                        <a:t>=ji=3</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a:solidFill>
                            <a:srgbClr val="FF0000"/>
                          </a:solidFill>
                          <a:effectLst/>
                          <a:latin typeface="Avva_Shenouda" panose="020B0500000000000000" pitchFamily="34" charset="0"/>
                        </a:rPr>
                        <a:t>@omt 2e met`2m3n </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a:t>
                      </a:r>
                      <a:r>
                        <a:rPr lang="en-US" sz="2400" dirty="0" err="1">
                          <a:solidFill>
                            <a:srgbClr val="FF0000"/>
                          </a:solidFill>
                          <a:effectLst/>
                          <a:latin typeface="Avva_Shenouda" panose="020B0500000000000000" pitchFamily="34" charset="0"/>
                        </a:rPr>
                        <a:t>ji</a:t>
                      </a:r>
                      <a:r>
                        <a:rPr lang="en-US" sz="2400" dirty="0">
                          <a:solidFill>
                            <a:srgbClr val="FF0000"/>
                          </a:solidFill>
                          <a:effectLst/>
                          <a:latin typeface="Avva_Shenouda" panose="020B0500000000000000" pitchFamily="34" charset="0"/>
                        </a:rPr>
                        <a:t>=3</a:t>
                      </a: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etav0wov5 </a:t>
                      </a:r>
                      <a:r>
                        <a:rPr lang="en-US" sz="2400" dirty="0" err="1">
                          <a:solidFill>
                            <a:srgbClr val="FF0000"/>
                          </a:solidFill>
                          <a:effectLst/>
                          <a:latin typeface="Avva_Shenouda" panose="020B0500000000000000" pitchFamily="34" charset="0"/>
                        </a:rPr>
                        <a:t>qen</a:t>
                      </a:r>
                      <a:r>
                        <a:rPr lang="en-US" sz="2400" dirty="0">
                          <a:solidFill>
                            <a:srgbClr val="FF0000"/>
                          </a:solidFill>
                          <a:effectLst/>
                          <a:latin typeface="Avva_Shenouda" panose="020B0500000000000000" pitchFamily="34" charset="0"/>
                        </a:rPr>
                        <a:t> </a:t>
                      </a:r>
                      <a:r>
                        <a:rPr lang="en-US" sz="2400" dirty="0" err="1">
                          <a:solidFill>
                            <a:srgbClr val="FF0000"/>
                          </a:solidFill>
                          <a:effectLst/>
                          <a:latin typeface="Avva_Shenouda" panose="020B0500000000000000" pitchFamily="34" charset="0"/>
                        </a:rPr>
                        <a:t>Nikie`a</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a:effectLst/>
                        </a:rPr>
                        <a:t>318 assembled at Nicaea</a:t>
                      </a:r>
                      <a:endParaRPr lang="en-US" sz="160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731564">
                <a:tc>
                  <a:txBody>
                    <a:bodyPr/>
                    <a:lstStyle/>
                    <a:p>
                      <a:pPr marL="0" marR="0">
                        <a:spcBef>
                          <a:spcPts val="0"/>
                        </a:spcBef>
                        <a:spcAft>
                          <a:spcPts val="0"/>
                        </a:spcAft>
                      </a:pPr>
                      <a:r>
                        <a:rPr lang="en-US" sz="2400" u="sng">
                          <a:solidFill>
                            <a:srgbClr val="FF0000"/>
                          </a:solidFill>
                          <a:effectLst/>
                          <a:latin typeface="Avva_Shenouda" panose="020B0500000000000000" pitchFamily="34" charset="0"/>
                        </a:rPr>
                        <a:t>a</a:t>
                      </a:r>
                      <a:r>
                        <a:rPr lang="en-US" sz="2400">
                          <a:solidFill>
                            <a:srgbClr val="FF0000"/>
                          </a:solidFill>
                          <a:effectLst/>
                          <a:latin typeface="Avva_Shenouda" panose="020B0500000000000000" pitchFamily="34" charset="0"/>
                        </a:rPr>
                        <a:t>=r==m=d </a:t>
                      </a:r>
                      <a:r>
                        <a:rPr lang="en-US" sz="1600">
                          <a:solidFill>
                            <a:srgbClr val="FF0000"/>
                          </a:solidFill>
                          <a:effectLst/>
                          <a:latin typeface="Avva_Shenouda" panose="020B0500000000000000" pitchFamily="34" charset="0"/>
                        </a:rPr>
                        <a:t>  </a:t>
                      </a:r>
                      <a:endParaRPr lang="en-US" sz="160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2e `</a:t>
                      </a:r>
                      <a:r>
                        <a:rPr lang="en-US" sz="2400" dirty="0" err="1">
                          <a:solidFill>
                            <a:srgbClr val="FF0000"/>
                          </a:solidFill>
                          <a:effectLst/>
                          <a:latin typeface="Avva_Shenouda" panose="020B0500000000000000" pitchFamily="34" charset="0"/>
                        </a:rPr>
                        <a:t>hme</a:t>
                      </a:r>
                      <a:r>
                        <a:rPr lang="en-US" sz="2400" dirty="0">
                          <a:solidFill>
                            <a:srgbClr val="FF0000"/>
                          </a:solidFill>
                          <a:effectLst/>
                          <a:latin typeface="Avva_Shenouda" panose="020B0500000000000000" pitchFamily="34" charset="0"/>
                        </a:rPr>
                        <a:t> </a:t>
                      </a:r>
                      <a:br>
                        <a:rPr lang="en-US" sz="2400" dirty="0">
                          <a:solidFill>
                            <a:srgbClr val="FF0000"/>
                          </a:solidFill>
                          <a:effectLst/>
                          <a:latin typeface="Avva_Shenouda" panose="020B0500000000000000" pitchFamily="34" charset="0"/>
                        </a:rPr>
                      </a:br>
                      <a:r>
                        <a:rPr lang="en-US" sz="2400" dirty="0">
                          <a:solidFill>
                            <a:srgbClr val="FF0000"/>
                          </a:solidFill>
                          <a:effectLst/>
                          <a:latin typeface="Avva_Shenouda" panose="020B0500000000000000" pitchFamily="34" charset="0"/>
                        </a:rPr>
                        <a:t>`4toov `n2o</a:t>
                      </a:r>
                      <a:r>
                        <a:rPr lang="en-US" sz="1600" dirty="0">
                          <a:solidFill>
                            <a:srgbClr val="FF0000"/>
                          </a:solidFill>
                          <a:effectLst/>
                          <a:latin typeface="Avva_Shenouda" panose="020B0500000000000000" pitchFamily="34" charset="0"/>
                        </a:rPr>
                        <a:t> </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2400" u="sng" dirty="0">
                          <a:solidFill>
                            <a:srgbClr val="FF0000"/>
                          </a:solidFill>
                          <a:effectLst/>
                          <a:latin typeface="Avva_Shenouda" panose="020B0500000000000000" pitchFamily="34" charset="0"/>
                        </a:rPr>
                        <a:t>a</a:t>
                      </a:r>
                      <a:r>
                        <a:rPr lang="en-US" sz="2400" dirty="0">
                          <a:solidFill>
                            <a:srgbClr val="FF0000"/>
                          </a:solidFill>
                          <a:effectLst/>
                          <a:latin typeface="Avva_Shenouda" panose="020B0500000000000000" pitchFamily="34" charset="0"/>
                        </a:rPr>
                        <a:t>=r==m=d</a:t>
                      </a:r>
                      <a:r>
                        <a:rPr lang="en-US" sz="1600" dirty="0">
                          <a:solidFill>
                            <a:srgbClr val="FF0000"/>
                          </a:solidFill>
                          <a:effectLst/>
                          <a:latin typeface="Avva_Shenouda" panose="020B0500000000000000" pitchFamily="34" charset="0"/>
                        </a:rPr>
                        <a:t> </a:t>
                      </a:r>
                      <a:r>
                        <a:rPr lang="en-US" sz="2400" dirty="0">
                          <a:solidFill>
                            <a:srgbClr val="FF0000"/>
                          </a:solidFill>
                          <a:effectLst/>
                          <a:latin typeface="Avva_Shenouda" panose="020B0500000000000000" pitchFamily="34" charset="0"/>
                        </a:rPr>
                        <a:t>nipar0enoc</a:t>
                      </a:r>
                      <a:endParaRPr lang="en-US" sz="1600" dirty="0">
                        <a:solidFill>
                          <a:srgbClr val="FF0000"/>
                        </a:solidFill>
                        <a:effectLst/>
                        <a:latin typeface="Avva_Shenouda" panose="020B0500000000000000" pitchFamily="34" charset="0"/>
                        <a:ea typeface="Times New Roman"/>
                      </a:endParaRPr>
                    </a:p>
                  </a:txBody>
                  <a:tcPr marL="68580" marR="68580" marT="0" marB="0"/>
                </a:tc>
                <a:tc>
                  <a:txBody>
                    <a:bodyPr/>
                    <a:lstStyle/>
                    <a:p>
                      <a:pPr marL="0" marR="0">
                        <a:spcBef>
                          <a:spcPts val="0"/>
                        </a:spcBef>
                        <a:spcAft>
                          <a:spcPts val="0"/>
                        </a:spcAft>
                      </a:pPr>
                      <a:r>
                        <a:rPr lang="en-US" sz="1800" dirty="0">
                          <a:effectLst/>
                        </a:rPr>
                        <a:t>144,000  virgins</a:t>
                      </a:r>
                      <a:endParaRPr lang="en-US" sz="16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5CB7262-A2E5-41A2-91BF-98A7D918741C}"/>
              </a:ext>
            </a:extLst>
          </p:cNvPr>
          <p:cNvSpPr>
            <a:spLocks noGrp="1" noChangeArrowheads="1"/>
          </p:cNvSpPr>
          <p:nvPr>
            <p:ph type="ctrTitle"/>
          </p:nvPr>
        </p:nvSpPr>
        <p:spPr>
          <a:xfrm>
            <a:off x="533400" y="2130425"/>
            <a:ext cx="82296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14</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Words for Common Conversation 1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Title 1">
            <a:extLst>
              <a:ext uri="{FF2B5EF4-FFF2-40B4-BE49-F238E27FC236}">
                <a16:creationId xmlns:a16="http://schemas.microsoft.com/office/drawing/2014/main" id="{B68B9796-B5B8-4E8E-B041-A43CD4798301}"/>
              </a:ext>
            </a:extLst>
          </p:cNvPr>
          <p:cNvSpPr>
            <a:spLocks noGrp="1"/>
          </p:cNvSpPr>
          <p:nvPr>
            <p:ph type="title"/>
          </p:nvPr>
        </p:nvSpPr>
        <p:spPr>
          <a:xfrm>
            <a:off x="457200" y="76200"/>
            <a:ext cx="8229600" cy="868363"/>
          </a:xfrm>
        </p:spPr>
        <p:txBody>
          <a:bodyPr/>
          <a:lstStyle/>
          <a:p>
            <a:r>
              <a:rPr lang="en-US" altLang="en-US" sz="2800" b="1"/>
              <a:t>Here are some Coptic words that you can easily learn and use in common conversations.</a:t>
            </a:r>
            <a:endParaRPr lang="en-US" altLang="en-US" sz="2800"/>
          </a:p>
        </p:txBody>
      </p:sp>
      <p:graphicFrame>
        <p:nvGraphicFramePr>
          <p:cNvPr id="3" name="Content Placeholder 2">
            <a:extLst>
              <a:ext uri="{FF2B5EF4-FFF2-40B4-BE49-F238E27FC236}">
                <a16:creationId xmlns:a16="http://schemas.microsoft.com/office/drawing/2014/main" id="{FAB70FE7-1640-4FA6-ACF4-2C3C1DD06985}"/>
              </a:ext>
            </a:extLst>
          </p:cNvPr>
          <p:cNvGraphicFramePr>
            <a:graphicFrameLocks noGrp="1"/>
          </p:cNvGraphicFramePr>
          <p:nvPr>
            <p:ph idx="1"/>
            <p:extLst>
              <p:ext uri="{D42A27DB-BD31-4B8C-83A1-F6EECF244321}">
                <p14:modId xmlns:p14="http://schemas.microsoft.com/office/powerpoint/2010/main" val="1189766455"/>
              </p:ext>
            </p:extLst>
          </p:nvPr>
        </p:nvGraphicFramePr>
        <p:xfrm>
          <a:off x="477078" y="1144114"/>
          <a:ext cx="3810000" cy="3735282"/>
        </p:xfrm>
        <a:graphic>
          <a:graphicData uri="http://schemas.openxmlformats.org/drawingml/2006/table">
            <a:tbl>
              <a:tblPr firstCol="1" bandRow="1">
                <a:tableStyleId>{5C22544A-7EE6-4342-B048-85BDC9FD1C3A}</a:tableStyleId>
              </a:tblPr>
              <a:tblGrid>
                <a:gridCol w="1808922">
                  <a:extLst>
                    <a:ext uri="{9D8B030D-6E8A-4147-A177-3AD203B41FA5}">
                      <a16:colId xmlns:a16="http://schemas.microsoft.com/office/drawing/2014/main" val="1337675203"/>
                    </a:ext>
                  </a:extLst>
                </a:gridCol>
                <a:gridCol w="2001078">
                  <a:extLst>
                    <a:ext uri="{9D8B030D-6E8A-4147-A177-3AD203B41FA5}">
                      <a16:colId xmlns:a16="http://schemas.microsoft.com/office/drawing/2014/main" val="3500160922"/>
                    </a:ext>
                  </a:extLst>
                </a:gridCol>
              </a:tblGrid>
              <a:tr h="382482">
                <a:tc gridSpan="2">
                  <a:txBody>
                    <a:bodyPr/>
                    <a:lstStyle/>
                    <a:p>
                      <a:pPr marL="0" marR="0" algn="ctr">
                        <a:spcBef>
                          <a:spcPts val="0"/>
                        </a:spcBef>
                        <a:spcAft>
                          <a:spcPts val="0"/>
                        </a:spcAft>
                      </a:pPr>
                      <a:r>
                        <a:rPr lang="en-US" sz="1800" b="1" dirty="0">
                          <a:solidFill>
                            <a:schemeClr val="tx1"/>
                          </a:solidFill>
                          <a:effectLst/>
                          <a:latin typeface="Arial" panose="020B0604020202020204" pitchFamily="34" charset="0"/>
                          <a:ea typeface="Times New Roman" panose="02020603050405020304" pitchFamily="18" charset="0"/>
                        </a:rPr>
                        <a:t>Greetings</a:t>
                      </a:r>
                      <a:endParaRPr lang="en-US" sz="180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US"/>
                    </a:p>
                  </a:txBody>
                  <a:tcPr/>
                </a:tc>
                <a:extLst>
                  <a:ext uri="{0D108BD9-81ED-4DB2-BD59-A6C34878D82A}">
                    <a16:rowId xmlns:a16="http://schemas.microsoft.com/office/drawing/2014/main" val="725202615"/>
                  </a:ext>
                </a:extLst>
              </a:tr>
              <a:tr h="382482">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Ce</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Yes</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920936937"/>
                  </a:ext>
                </a:extLst>
              </a:tr>
              <a:tr h="382482">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a:t>
                      </a:r>
                      <a:r>
                        <a:rPr lang="en-US" sz="2800" b="0" dirty="0" err="1">
                          <a:solidFill>
                            <a:srgbClr val="FF0000"/>
                          </a:solidFill>
                          <a:effectLst/>
                          <a:latin typeface="Avva_Shenouda" panose="020B0500000000000000" pitchFamily="34" charset="0"/>
                          <a:ea typeface="Times New Roman" panose="02020603050405020304" pitchFamily="18" charset="0"/>
                        </a:rPr>
                        <a:t>Mmon</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No</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425793210"/>
                  </a:ext>
                </a:extLst>
              </a:tr>
              <a:tr h="382482">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No4ri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“Hello”, “Hi” </a:t>
                      </a:r>
                      <a:br>
                        <a:rPr lang="en-US" sz="1800" dirty="0">
                          <a:solidFill>
                            <a:srgbClr val="000099"/>
                          </a:solidFill>
                          <a:effectLst/>
                          <a:latin typeface="Arial" panose="020B0604020202020204" pitchFamily="34" charset="0"/>
                          <a:ea typeface="Times New Roman" panose="02020603050405020304" pitchFamily="18" charset="0"/>
                        </a:rPr>
                      </a:br>
                      <a:r>
                        <a:rPr lang="en-US" sz="1800" dirty="0">
                          <a:solidFill>
                            <a:srgbClr val="000099"/>
                          </a:solidFill>
                          <a:effectLst/>
                          <a:latin typeface="Arial" panose="020B0604020202020204" pitchFamily="34" charset="0"/>
                          <a:ea typeface="Times New Roman" panose="02020603050405020304" pitchFamily="18" charset="0"/>
                        </a:rPr>
                        <a:t>(Good / Happy)</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86913504"/>
                  </a:ext>
                </a:extLst>
              </a:tr>
              <a:tr h="487680">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Ovgai</a:t>
                      </a:r>
                      <a:r>
                        <a:rPr lang="en-US" sz="2800" b="0" dirty="0">
                          <a:solidFill>
                            <a:srgbClr val="FF0000"/>
                          </a:solidFill>
                          <a:effectLst/>
                          <a:latin typeface="Avva_Shenouda" panose="020B0500000000000000" pitchFamily="34" charset="0"/>
                          <a:ea typeface="Times New Roman" panose="02020603050405020304" pitchFamily="18" charset="0"/>
                        </a:rPr>
                        <a:t> </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"Goodbye" (farewell)</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40442848"/>
                  </a:ext>
                </a:extLst>
              </a:tr>
              <a:tr h="382482">
                <a:tc>
                  <a:txBody>
                    <a:bodyPr/>
                    <a:lstStyle/>
                    <a:p>
                      <a:pPr marL="0" marR="0">
                        <a:spcBef>
                          <a:spcPts val="0"/>
                        </a:spcBef>
                        <a:spcAft>
                          <a:spcPts val="0"/>
                        </a:spcAft>
                      </a:pPr>
                      <a:r>
                        <a:rPr lang="en-US" sz="2800" b="0">
                          <a:solidFill>
                            <a:srgbClr val="FF0000"/>
                          </a:solidFill>
                          <a:effectLst/>
                          <a:latin typeface="Avva_Shenouda" panose="020B0500000000000000" pitchFamily="34" charset="0"/>
                          <a:ea typeface="Times New Roman" panose="02020603050405020304" pitchFamily="18" charset="0"/>
                        </a:rPr>
                        <a:t>@ai</a:t>
                      </a:r>
                      <a:endParaRPr lang="en-US" sz="1800" b="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Feast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491595942"/>
                  </a:ext>
                </a:extLst>
              </a:tr>
              <a:tr h="382482">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2ep`hmot</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Thanks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778942359"/>
                  </a:ext>
                </a:extLst>
              </a:tr>
              <a:tr h="487680">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a:t>
                      </a:r>
                      <a:r>
                        <a:rPr lang="en-US" sz="2800" b="0" dirty="0" err="1">
                          <a:solidFill>
                            <a:srgbClr val="FF0000"/>
                          </a:solidFill>
                          <a:effectLst/>
                          <a:latin typeface="Avva_Shenouda" panose="020B0500000000000000" pitchFamily="34" charset="0"/>
                          <a:ea typeface="Times New Roman" panose="02020603050405020304" pitchFamily="18" charset="0"/>
                        </a:rPr>
                        <a:t>Mmon</a:t>
                      </a:r>
                      <a:r>
                        <a:rPr lang="en-US" sz="2800" b="0" dirty="0">
                          <a:solidFill>
                            <a:srgbClr val="FF0000"/>
                          </a:solidFill>
                          <a:effectLst/>
                          <a:latin typeface="Avva_Shenouda" panose="020B0500000000000000" pitchFamily="34" charset="0"/>
                          <a:ea typeface="Times New Roman" panose="02020603050405020304" pitchFamily="18" charset="0"/>
                        </a:rPr>
                        <a:t> `</a:t>
                      </a:r>
                      <a:r>
                        <a:rPr lang="en-US" sz="2800" b="0" dirty="0" err="1">
                          <a:solidFill>
                            <a:srgbClr val="FF0000"/>
                          </a:solidFill>
                          <a:effectLst/>
                          <a:latin typeface="Avva_Shenouda" panose="020B0500000000000000" pitchFamily="34" charset="0"/>
                          <a:ea typeface="Times New Roman" panose="02020603050405020304" pitchFamily="18" charset="0"/>
                        </a:rPr>
                        <a:t>hli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you're welcome </a:t>
                      </a:r>
                      <a:br>
                        <a:rPr lang="en-US" sz="1800" dirty="0">
                          <a:solidFill>
                            <a:srgbClr val="000099"/>
                          </a:solidFill>
                          <a:effectLst/>
                          <a:latin typeface="Arial" panose="020B0604020202020204" pitchFamily="34" charset="0"/>
                          <a:ea typeface="Times New Roman" panose="02020603050405020304" pitchFamily="18" charset="0"/>
                        </a:rPr>
                      </a:br>
                      <a:r>
                        <a:rPr lang="en-US" sz="1800" dirty="0">
                          <a:solidFill>
                            <a:srgbClr val="000099"/>
                          </a:solidFill>
                          <a:effectLst/>
                          <a:latin typeface="Arial" panose="020B0604020202020204" pitchFamily="34" charset="0"/>
                          <a:ea typeface="Times New Roman" panose="02020603050405020304" pitchFamily="18" charset="0"/>
                        </a:rPr>
                        <a:t>(It’s nothing)</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39521968"/>
                  </a:ext>
                </a:extLst>
              </a:tr>
            </a:tbl>
          </a:graphicData>
        </a:graphic>
      </p:graphicFrame>
      <p:graphicFrame>
        <p:nvGraphicFramePr>
          <p:cNvPr id="2" name="Table 1">
            <a:extLst>
              <a:ext uri="{FF2B5EF4-FFF2-40B4-BE49-F238E27FC236}">
                <a16:creationId xmlns:a16="http://schemas.microsoft.com/office/drawing/2014/main" id="{5B9661B4-EDC2-4267-9084-C406A9998D11}"/>
              </a:ext>
            </a:extLst>
          </p:cNvPr>
          <p:cNvGraphicFramePr>
            <a:graphicFrameLocks noGrp="1"/>
          </p:cNvGraphicFramePr>
          <p:nvPr>
            <p:extLst>
              <p:ext uri="{D42A27DB-BD31-4B8C-83A1-F6EECF244321}">
                <p14:modId xmlns:p14="http://schemas.microsoft.com/office/powerpoint/2010/main" val="1049173465"/>
              </p:ext>
            </p:extLst>
          </p:nvPr>
        </p:nvGraphicFramePr>
        <p:xfrm>
          <a:off x="4777409" y="1144114"/>
          <a:ext cx="3124200" cy="3943300"/>
        </p:xfrm>
        <a:graphic>
          <a:graphicData uri="http://schemas.openxmlformats.org/drawingml/2006/table">
            <a:tbl>
              <a:tblPr firstCol="1" bandRow="1">
                <a:tableStyleId>{5C22544A-7EE6-4342-B048-85BDC9FD1C3A}</a:tableStyleId>
              </a:tblPr>
              <a:tblGrid>
                <a:gridCol w="1470991">
                  <a:extLst>
                    <a:ext uri="{9D8B030D-6E8A-4147-A177-3AD203B41FA5}">
                      <a16:colId xmlns:a16="http://schemas.microsoft.com/office/drawing/2014/main" val="1606294318"/>
                    </a:ext>
                  </a:extLst>
                </a:gridCol>
                <a:gridCol w="1653209">
                  <a:extLst>
                    <a:ext uri="{9D8B030D-6E8A-4147-A177-3AD203B41FA5}">
                      <a16:colId xmlns:a16="http://schemas.microsoft.com/office/drawing/2014/main" val="2811760554"/>
                    </a:ext>
                  </a:extLst>
                </a:gridCol>
              </a:tblGrid>
              <a:tr h="382504">
                <a:tc gridSpan="2">
                  <a:txBody>
                    <a:bodyPr/>
                    <a:lstStyle/>
                    <a:p>
                      <a:pPr marL="0" marR="0" algn="ctr">
                        <a:spcBef>
                          <a:spcPts val="0"/>
                        </a:spcBef>
                        <a:spcAft>
                          <a:spcPts val="0"/>
                        </a:spcAft>
                      </a:pPr>
                      <a:r>
                        <a:rPr lang="en-US" sz="1800" b="1" dirty="0">
                          <a:solidFill>
                            <a:schemeClr val="tx1"/>
                          </a:solidFill>
                          <a:effectLst/>
                          <a:latin typeface="Arial" panose="020B0604020202020204" pitchFamily="34" charset="0"/>
                          <a:ea typeface="Times New Roman" panose="02020603050405020304" pitchFamily="18" charset="0"/>
                        </a:rPr>
                        <a:t>My Family</a:t>
                      </a:r>
                      <a:endParaRPr lang="en-US" sz="180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US"/>
                    </a:p>
                  </a:txBody>
                  <a:tcPr/>
                </a:tc>
                <a:extLst>
                  <a:ext uri="{0D108BD9-81ED-4DB2-BD59-A6C34878D82A}">
                    <a16:rowId xmlns:a16="http://schemas.microsoft.com/office/drawing/2014/main" val="3280415971"/>
                  </a:ext>
                </a:extLst>
              </a:tr>
              <a:tr h="382504">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Paiwt</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father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276150645"/>
                  </a:ext>
                </a:extLst>
              </a:tr>
              <a:tr h="382504">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Tamav</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mother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358938310"/>
                  </a:ext>
                </a:extLst>
              </a:tr>
              <a:tr h="382504">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Pacon</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brother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502989234"/>
                  </a:ext>
                </a:extLst>
              </a:tr>
              <a:tr h="573756">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Tacwni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sister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970427315"/>
                  </a:ext>
                </a:extLst>
              </a:tr>
              <a:tr h="382504">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Pa23ri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son</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31945147"/>
                  </a:ext>
                </a:extLst>
              </a:tr>
              <a:tr h="382504">
                <a:tc>
                  <a:txBody>
                    <a:bodyPr/>
                    <a:lstStyle/>
                    <a:p>
                      <a:pPr marL="0" marR="0">
                        <a:spcBef>
                          <a:spcPts val="0"/>
                        </a:spcBef>
                        <a:spcAft>
                          <a:spcPts val="0"/>
                        </a:spcAft>
                      </a:pPr>
                      <a:r>
                        <a:rPr lang="en-US" sz="2800" b="0" dirty="0">
                          <a:solidFill>
                            <a:srgbClr val="FF0000"/>
                          </a:solidFill>
                          <a:effectLst/>
                          <a:latin typeface="Avva_Shenouda" panose="020B0500000000000000" pitchFamily="34" charset="0"/>
                          <a:ea typeface="Times New Roman" panose="02020603050405020304" pitchFamily="18" charset="0"/>
                        </a:rPr>
                        <a:t>Ta2eri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daughter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98193184"/>
                  </a:ext>
                </a:extLst>
              </a:tr>
              <a:tr h="382504">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Pahai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husband</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673104694"/>
                  </a:ext>
                </a:extLst>
              </a:tr>
              <a:tr h="382504">
                <a:tc>
                  <a:txBody>
                    <a:bodyPr/>
                    <a:lstStyle/>
                    <a:p>
                      <a:pPr marL="0" marR="0">
                        <a:spcBef>
                          <a:spcPts val="0"/>
                        </a:spcBef>
                        <a:spcAft>
                          <a:spcPts val="0"/>
                        </a:spcAft>
                      </a:pPr>
                      <a:r>
                        <a:rPr lang="en-US" sz="2800" b="0" dirty="0" err="1">
                          <a:solidFill>
                            <a:srgbClr val="FF0000"/>
                          </a:solidFill>
                          <a:effectLst/>
                          <a:latin typeface="Avva_Shenouda" panose="020B0500000000000000" pitchFamily="34" charset="0"/>
                          <a:ea typeface="Times New Roman" panose="02020603050405020304" pitchFamily="18" charset="0"/>
                        </a:rPr>
                        <a:t>Ta`chimi</a:t>
                      </a:r>
                      <a:endParaRPr lang="en-US" sz="18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solidFill>
                            <a:srgbClr val="000099"/>
                          </a:solidFill>
                          <a:effectLst/>
                          <a:latin typeface="Arial" panose="020B0604020202020204" pitchFamily="34" charset="0"/>
                          <a:ea typeface="Times New Roman" panose="02020603050405020304" pitchFamily="18" charset="0"/>
                        </a:rPr>
                        <a:t>My wife</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09350655"/>
                  </a:ext>
                </a:extLst>
              </a:tr>
            </a:tbl>
          </a:graphicData>
        </a:graphic>
      </p:graphicFrame>
      <p:pic>
        <p:nvPicPr>
          <p:cNvPr id="239667" name="Picture 51" descr="Image result for family">
            <a:extLst>
              <a:ext uri="{FF2B5EF4-FFF2-40B4-BE49-F238E27FC236}">
                <a16:creationId xmlns:a16="http://schemas.microsoft.com/office/drawing/2014/main" id="{F1EAF077-E920-44BC-BE8C-A0E3B4B4B6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4275" y="5022850"/>
            <a:ext cx="2206625"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9669" name="Picture 53" descr="Image result for Greetings">
            <a:extLst>
              <a:ext uri="{FF2B5EF4-FFF2-40B4-BE49-F238E27FC236}">
                <a16:creationId xmlns:a16="http://schemas.microsoft.com/office/drawing/2014/main" id="{62064C80-9341-4020-A183-441D9562F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255" y="4881375"/>
            <a:ext cx="26257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966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96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itle 1">
            <a:extLst>
              <a:ext uri="{FF2B5EF4-FFF2-40B4-BE49-F238E27FC236}">
                <a16:creationId xmlns:a16="http://schemas.microsoft.com/office/drawing/2014/main" id="{2A0C5D7F-DB92-4598-9D3D-C6593ED6611F}"/>
              </a:ext>
            </a:extLst>
          </p:cNvPr>
          <p:cNvSpPr>
            <a:spLocks noGrp="1"/>
          </p:cNvSpPr>
          <p:nvPr>
            <p:ph type="title"/>
          </p:nvPr>
        </p:nvSpPr>
        <p:spPr>
          <a:xfrm>
            <a:off x="457200" y="274638"/>
            <a:ext cx="8229600" cy="487362"/>
          </a:xfrm>
        </p:spPr>
        <p:txBody>
          <a:bodyPr/>
          <a:lstStyle/>
          <a:p>
            <a:r>
              <a:rPr lang="en-US" altLang="en-US" sz="2800" b="1"/>
              <a:t>Try to read these simple sentences: </a:t>
            </a:r>
            <a:endParaRPr lang="en-US" altLang="en-US" sz="2800"/>
          </a:p>
        </p:txBody>
      </p:sp>
      <p:sp>
        <p:nvSpPr>
          <p:cNvPr id="240643" name="Content Placeholder 1">
            <a:extLst>
              <a:ext uri="{FF2B5EF4-FFF2-40B4-BE49-F238E27FC236}">
                <a16:creationId xmlns:a16="http://schemas.microsoft.com/office/drawing/2014/main" id="{C4676B64-D129-4D53-90D9-E81DE71C4FA0}"/>
              </a:ext>
            </a:extLst>
          </p:cNvPr>
          <p:cNvSpPr>
            <a:spLocks noGrp="1"/>
          </p:cNvSpPr>
          <p:nvPr>
            <p:ph idx="1"/>
          </p:nvPr>
        </p:nvSpPr>
        <p:spPr/>
        <p:txBody>
          <a:bodyPr/>
          <a:lstStyle/>
          <a:p>
            <a:endParaRPr lang="en-US" altLang="en-US"/>
          </a:p>
        </p:txBody>
      </p:sp>
      <p:graphicFrame>
        <p:nvGraphicFramePr>
          <p:cNvPr id="5" name="Content Placeholder 2">
            <a:extLst>
              <a:ext uri="{FF2B5EF4-FFF2-40B4-BE49-F238E27FC236}">
                <a16:creationId xmlns:a16="http://schemas.microsoft.com/office/drawing/2014/main" id="{ECFEB266-5073-44C2-AB5F-A6A12BE4BDCB}"/>
              </a:ext>
            </a:extLst>
          </p:cNvPr>
          <p:cNvGraphicFramePr>
            <a:graphicFrameLocks/>
          </p:cNvGraphicFramePr>
          <p:nvPr>
            <p:extLst>
              <p:ext uri="{D42A27DB-BD31-4B8C-83A1-F6EECF244321}">
                <p14:modId xmlns:p14="http://schemas.microsoft.com/office/powerpoint/2010/main" val="2913432051"/>
              </p:ext>
            </p:extLst>
          </p:nvPr>
        </p:nvGraphicFramePr>
        <p:xfrm>
          <a:off x="304800" y="914400"/>
          <a:ext cx="8382000" cy="5937811"/>
        </p:xfrm>
        <a:graphic>
          <a:graphicData uri="http://schemas.openxmlformats.org/drawingml/2006/table">
            <a:tbl>
              <a:tblPr firstCol="1" bandRow="1">
                <a:tableStyleId>{5C22544A-7EE6-4342-B048-85BDC9FD1C3A}</a:tableStyleId>
              </a:tblPr>
              <a:tblGrid>
                <a:gridCol w="4038600">
                  <a:extLst>
                    <a:ext uri="{9D8B030D-6E8A-4147-A177-3AD203B41FA5}">
                      <a16:colId xmlns:a16="http://schemas.microsoft.com/office/drawing/2014/main" val="1337675203"/>
                    </a:ext>
                  </a:extLst>
                </a:gridCol>
                <a:gridCol w="4343400">
                  <a:extLst>
                    <a:ext uri="{9D8B030D-6E8A-4147-A177-3AD203B41FA5}">
                      <a16:colId xmlns:a16="http://schemas.microsoft.com/office/drawing/2014/main" val="3807958668"/>
                    </a:ext>
                  </a:extLst>
                </a:gridCol>
              </a:tblGrid>
              <a:tr h="426657">
                <a:tc>
                  <a:txBody>
                    <a:bodyPr/>
                    <a:lstStyle/>
                    <a:p>
                      <a:pPr marL="0" marR="0">
                        <a:spcBef>
                          <a:spcPts val="0"/>
                        </a:spcBef>
                        <a:spcAft>
                          <a:spcPts val="0"/>
                        </a:spcAft>
                      </a:pPr>
                      <a:r>
                        <a:rPr lang="en-US" sz="2400" b="0" dirty="0">
                          <a:solidFill>
                            <a:schemeClr val="tx1"/>
                          </a:solidFill>
                          <a:effectLst/>
                          <a:latin typeface="Avva_Shenouda" panose="020B0500000000000000" pitchFamily="34" charset="0"/>
                          <a:ea typeface="Times New Roman" panose="02020603050405020304" pitchFamily="18" charset="0"/>
                        </a:rPr>
                        <a:t>Ce </a:t>
                      </a:r>
                      <a:r>
                        <a:rPr lang="en-US" sz="2400" b="0" dirty="0" err="1">
                          <a:solidFill>
                            <a:schemeClr val="tx1"/>
                          </a:solidFill>
                          <a:effectLst/>
                          <a:latin typeface="Avva_Shenouda" panose="020B0500000000000000" pitchFamily="34" charset="0"/>
                          <a:ea typeface="Times New Roman" panose="02020603050405020304" pitchFamily="18" charset="0"/>
                        </a:rPr>
                        <a:t>pacwn</a:t>
                      </a:r>
                      <a:r>
                        <a:rPr lang="en-US" sz="2400" b="0" dirty="0">
                          <a:solidFill>
                            <a:schemeClr val="tx1"/>
                          </a:solidFill>
                          <a:effectLst/>
                          <a:latin typeface="Avva_Shenouda" panose="020B0500000000000000" pitchFamily="34" charset="0"/>
                          <a:ea typeface="Times New Roman" panose="02020603050405020304" pitchFamily="18" charset="0"/>
                        </a:rPr>
                        <a:t> `</a:t>
                      </a:r>
                      <a:r>
                        <a:rPr lang="en-US" sz="2400" b="0" dirty="0" err="1">
                          <a:solidFill>
                            <a:schemeClr val="tx1"/>
                          </a:solidFill>
                          <a:effectLst/>
                          <a:latin typeface="Avva_Shenouda" panose="020B0500000000000000" pitchFamily="34" charset="0"/>
                          <a:ea typeface="Times New Roman" panose="02020603050405020304" pitchFamily="18" charset="0"/>
                        </a:rPr>
                        <a:t>Ctefanoc</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a:solidFill>
                            <a:srgbClr val="000099"/>
                          </a:solidFill>
                          <a:effectLst/>
                          <a:latin typeface="Arial" panose="020B0604020202020204" pitchFamily="34" charset="0"/>
                          <a:ea typeface="Times New Roman" panose="02020603050405020304" pitchFamily="18" charset="0"/>
                        </a:rPr>
                        <a:t>Yes, my brother Stephen</a:t>
                      </a:r>
                      <a:endParaRPr lang="en-US" sz="2400" b="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920936937"/>
                  </a:ext>
                </a:extLst>
              </a:tr>
              <a:tr h="426657">
                <a:tc>
                  <a:txBody>
                    <a:bodyPr/>
                    <a:lstStyle/>
                    <a:p>
                      <a:pPr marL="0" marR="0">
                        <a:spcBef>
                          <a:spcPts val="0"/>
                        </a:spcBef>
                        <a:spcAft>
                          <a:spcPts val="0"/>
                        </a:spcAft>
                      </a:pPr>
                      <a:r>
                        <a:rPr lang="en-US" sz="2400" b="0" dirty="0">
                          <a:solidFill>
                            <a:schemeClr val="tx1"/>
                          </a:solidFill>
                          <a:effectLst/>
                          <a:latin typeface="Avva_Shenouda" panose="020B0500000000000000" pitchFamily="34" charset="0"/>
                          <a:ea typeface="Times New Roman" panose="02020603050405020304" pitchFamily="18" charset="0"/>
                        </a:rPr>
                        <a:t>Ce </a:t>
                      </a:r>
                      <a:r>
                        <a:rPr lang="en-US" sz="2400" b="0" dirty="0" err="1">
                          <a:solidFill>
                            <a:schemeClr val="tx1"/>
                          </a:solidFill>
                          <a:effectLst/>
                          <a:latin typeface="Avva_Shenouda" panose="020B0500000000000000" pitchFamily="34" charset="0"/>
                          <a:ea typeface="Times New Roman" panose="02020603050405020304" pitchFamily="18" charset="0"/>
                        </a:rPr>
                        <a:t>Tamav</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a:solidFill>
                            <a:srgbClr val="000099"/>
                          </a:solidFill>
                          <a:effectLst/>
                          <a:latin typeface="Arial" panose="020B0604020202020204" pitchFamily="34" charset="0"/>
                          <a:ea typeface="Times New Roman" panose="02020603050405020304" pitchFamily="18" charset="0"/>
                        </a:rPr>
                        <a:t>Yes, (my) mother</a:t>
                      </a:r>
                      <a:endParaRPr lang="en-US" sz="2400" b="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425793210"/>
                  </a:ext>
                </a:extLst>
              </a:tr>
              <a:tr h="426657">
                <a:tc>
                  <a:txBody>
                    <a:bodyPr/>
                    <a:lstStyle/>
                    <a:p>
                      <a:pPr marL="0" marR="0">
                        <a:spcBef>
                          <a:spcPts val="0"/>
                        </a:spcBef>
                        <a:spcAft>
                          <a:spcPts val="0"/>
                        </a:spcAft>
                      </a:pPr>
                      <a:r>
                        <a:rPr lang="en-US" sz="2400" b="0" dirty="0">
                          <a:solidFill>
                            <a:schemeClr val="tx1"/>
                          </a:solidFill>
                          <a:effectLst/>
                          <a:latin typeface="Avva_Shenouda" panose="020B0500000000000000" pitchFamily="34" charset="0"/>
                          <a:ea typeface="Times New Roman" panose="02020603050405020304" pitchFamily="18" charset="0"/>
                        </a:rPr>
                        <a:t>`</a:t>
                      </a:r>
                      <a:r>
                        <a:rPr lang="en-US" sz="2400" b="0" dirty="0" err="1">
                          <a:solidFill>
                            <a:schemeClr val="tx1"/>
                          </a:solidFill>
                          <a:effectLst/>
                          <a:latin typeface="Avva_Shenouda" panose="020B0500000000000000" pitchFamily="34" charset="0"/>
                          <a:ea typeface="Times New Roman" panose="02020603050405020304" pitchFamily="18" charset="0"/>
                        </a:rPr>
                        <a:t>Mmon</a:t>
                      </a:r>
                      <a:r>
                        <a:rPr lang="en-US" sz="2400" b="0" dirty="0">
                          <a:solidFill>
                            <a:schemeClr val="tx1"/>
                          </a:solidFill>
                          <a:effectLst/>
                          <a:latin typeface="Avva_Shenouda" panose="020B0500000000000000" pitchFamily="34" charset="0"/>
                          <a:ea typeface="Times New Roman" panose="02020603050405020304" pitchFamily="18" charset="0"/>
                        </a:rPr>
                        <a:t> ov2ep`hmot</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a:solidFill>
                            <a:srgbClr val="000099"/>
                          </a:solidFill>
                          <a:effectLst/>
                          <a:latin typeface="Arial" panose="020B0604020202020204" pitchFamily="34" charset="0"/>
                          <a:ea typeface="Times New Roman" panose="02020603050405020304" pitchFamily="18" charset="0"/>
                        </a:rPr>
                        <a:t>No, thanks</a:t>
                      </a:r>
                      <a:endParaRPr lang="en-US" sz="2400" b="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86913504"/>
                  </a:ext>
                </a:extLst>
              </a:tr>
              <a:tr h="426657">
                <a:tc>
                  <a:txBody>
                    <a:bodyPr/>
                    <a:lstStyle/>
                    <a:p>
                      <a:pPr marL="0" marR="0">
                        <a:spcBef>
                          <a:spcPts val="0"/>
                        </a:spcBef>
                        <a:spcAft>
                          <a:spcPts val="0"/>
                        </a:spcAft>
                      </a:pPr>
                      <a:r>
                        <a:rPr lang="en-US" sz="2400" b="0" dirty="0">
                          <a:solidFill>
                            <a:schemeClr val="tx1"/>
                          </a:solidFill>
                          <a:effectLst/>
                          <a:latin typeface="Avva_Shenouda" panose="020B0500000000000000" pitchFamily="34" charset="0"/>
                          <a:ea typeface="Times New Roman" panose="02020603050405020304" pitchFamily="18" charset="0"/>
                        </a:rPr>
                        <a:t>No4ri </a:t>
                      </a:r>
                      <a:r>
                        <a:rPr lang="en-US" sz="2400" b="0" dirty="0" err="1">
                          <a:solidFill>
                            <a:schemeClr val="tx1"/>
                          </a:solidFill>
                          <a:effectLst/>
                          <a:latin typeface="Avva_Shenouda" panose="020B0500000000000000" pitchFamily="34" charset="0"/>
                          <a:ea typeface="Times New Roman" panose="02020603050405020304" pitchFamily="18" charset="0"/>
                        </a:rPr>
                        <a:t>tamav</a:t>
                      </a:r>
                      <a:r>
                        <a:rPr lang="en-US" sz="2400" b="0" dirty="0">
                          <a:solidFill>
                            <a:schemeClr val="tx1"/>
                          </a:solidFill>
                          <a:effectLst/>
                          <a:latin typeface="Avva_Shenouda" panose="020B0500000000000000" pitchFamily="34" charset="0"/>
                          <a:ea typeface="Times New Roman" panose="02020603050405020304" pitchFamily="18" charset="0"/>
                        </a:rPr>
                        <a:t> `</a:t>
                      </a:r>
                      <a:r>
                        <a:rPr lang="en-US" sz="2400" b="0" dirty="0" err="1">
                          <a:solidFill>
                            <a:schemeClr val="tx1"/>
                          </a:solidFill>
                          <a:effectLst/>
                          <a:latin typeface="Avva_Shenouda" panose="020B0500000000000000" pitchFamily="34" charset="0"/>
                          <a:ea typeface="Times New Roman" panose="02020603050405020304" pitchFamily="18" charset="0"/>
                        </a:rPr>
                        <a:t>mmenrit</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Hello, my beloved mother</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40442848"/>
                  </a:ext>
                </a:extLst>
              </a:tr>
              <a:tr h="609624">
                <a:tc>
                  <a:txBody>
                    <a:bodyPr/>
                    <a:lstStyle/>
                    <a:p>
                      <a:pPr marL="0" marR="0">
                        <a:spcBef>
                          <a:spcPts val="0"/>
                        </a:spcBef>
                        <a:spcAft>
                          <a:spcPts val="0"/>
                        </a:spcAft>
                      </a:pPr>
                      <a:r>
                        <a:rPr lang="en-US" sz="2400" b="0" dirty="0" err="1">
                          <a:solidFill>
                            <a:schemeClr val="tx1"/>
                          </a:solidFill>
                          <a:effectLst/>
                          <a:latin typeface="Avva_Shenouda" panose="020B0500000000000000" pitchFamily="34" charset="0"/>
                          <a:ea typeface="Times New Roman" panose="02020603050405020304" pitchFamily="18" charset="0"/>
                        </a:rPr>
                        <a:t>ovgai</a:t>
                      </a:r>
                      <a:r>
                        <a:rPr lang="en-US" sz="2400" b="0" dirty="0">
                          <a:solidFill>
                            <a:schemeClr val="tx1"/>
                          </a:solidFill>
                          <a:effectLst/>
                          <a:latin typeface="Avva_Shenouda" panose="020B0500000000000000" pitchFamily="34" charset="0"/>
                          <a:ea typeface="Times New Roman" panose="02020603050405020304" pitchFamily="18" charset="0"/>
                        </a:rPr>
                        <a:t> </a:t>
                      </a:r>
                      <a:r>
                        <a:rPr lang="en-US" sz="2400" b="0" dirty="0" err="1">
                          <a:solidFill>
                            <a:schemeClr val="tx1"/>
                          </a:solidFill>
                          <a:effectLst/>
                          <a:latin typeface="Avva_Shenouda" panose="020B0500000000000000" pitchFamily="34" charset="0"/>
                          <a:ea typeface="Times New Roman" panose="02020603050405020304" pitchFamily="18" charset="0"/>
                        </a:rPr>
                        <a:t>pahai</a:t>
                      </a:r>
                      <a:r>
                        <a:rPr lang="en-US" sz="2400" b="0" dirty="0">
                          <a:solidFill>
                            <a:schemeClr val="tx1"/>
                          </a:solidFill>
                          <a:effectLst/>
                          <a:latin typeface="Avva_Shenouda" panose="020B0500000000000000" pitchFamily="34" charset="0"/>
                          <a:ea typeface="Times New Roman" panose="02020603050405020304" pitchFamily="18" charset="0"/>
                        </a:rPr>
                        <a:t> `</a:t>
                      </a:r>
                      <a:r>
                        <a:rPr lang="en-US" sz="2400" b="0" dirty="0" err="1">
                          <a:solidFill>
                            <a:schemeClr val="tx1"/>
                          </a:solidFill>
                          <a:effectLst/>
                          <a:latin typeface="Avva_Shenouda" panose="020B0500000000000000" pitchFamily="34" charset="0"/>
                          <a:ea typeface="Times New Roman" panose="02020603050405020304" pitchFamily="18" charset="0"/>
                        </a:rPr>
                        <a:t>mmenrit</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Goodbye, my beloved husband</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491595942"/>
                  </a:ext>
                </a:extLst>
              </a:tr>
              <a:tr h="609624">
                <a:tc>
                  <a:txBody>
                    <a:bodyPr/>
                    <a:lstStyle/>
                    <a:p>
                      <a:pPr marL="0" marR="0">
                        <a:spcBef>
                          <a:spcPts val="0"/>
                        </a:spcBef>
                        <a:spcAft>
                          <a:spcPts val="0"/>
                        </a:spcAft>
                      </a:pPr>
                      <a:r>
                        <a:rPr lang="en-US" sz="2400" b="0" dirty="0">
                          <a:solidFill>
                            <a:schemeClr val="tx1"/>
                          </a:solidFill>
                          <a:effectLst/>
                          <a:latin typeface="Avva_Shenouda" panose="020B0500000000000000" pitchFamily="34" charset="0"/>
                          <a:ea typeface="Times New Roman" panose="02020603050405020304" pitchFamily="18" charset="0"/>
                        </a:rPr>
                        <a:t>No4ri 2ai</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Happy Feast (“</a:t>
                      </a:r>
                      <a:r>
                        <a:rPr lang="en-US" sz="2400" b="0" dirty="0" err="1">
                          <a:solidFill>
                            <a:srgbClr val="000099"/>
                          </a:solidFill>
                          <a:effectLst/>
                          <a:latin typeface="Arial" panose="020B0604020202020204" pitchFamily="34" charset="0"/>
                          <a:ea typeface="Times New Roman" panose="02020603050405020304" pitchFamily="18" charset="0"/>
                        </a:rPr>
                        <a:t>Kol</a:t>
                      </a:r>
                      <a:r>
                        <a:rPr lang="en-US" sz="2400" b="0" dirty="0">
                          <a:solidFill>
                            <a:srgbClr val="000099"/>
                          </a:solidFill>
                          <a:effectLst/>
                          <a:latin typeface="Arial" panose="020B0604020202020204" pitchFamily="34" charset="0"/>
                          <a:ea typeface="Times New Roman" panose="02020603050405020304" pitchFamily="18" charset="0"/>
                        </a:rPr>
                        <a:t> </a:t>
                      </a:r>
                      <a:r>
                        <a:rPr lang="en-US" sz="2400" b="0" dirty="0" err="1">
                          <a:solidFill>
                            <a:srgbClr val="000099"/>
                          </a:solidFill>
                          <a:effectLst/>
                          <a:latin typeface="Arial" panose="020B0604020202020204" pitchFamily="34" charset="0"/>
                          <a:ea typeface="Times New Roman" panose="02020603050405020304" pitchFamily="18" charset="0"/>
                        </a:rPr>
                        <a:t>sana</a:t>
                      </a:r>
                      <a:r>
                        <a:rPr lang="en-US" sz="2400" b="0" dirty="0">
                          <a:solidFill>
                            <a:srgbClr val="000099"/>
                          </a:solidFill>
                          <a:effectLst/>
                          <a:latin typeface="Arial" panose="020B0604020202020204" pitchFamily="34" charset="0"/>
                          <a:ea typeface="Times New Roman" panose="02020603050405020304" pitchFamily="18" charset="0"/>
                        </a:rPr>
                        <a:t> we </a:t>
                      </a:r>
                      <a:r>
                        <a:rPr lang="en-US" sz="2400" b="0" dirty="0" err="1">
                          <a:solidFill>
                            <a:srgbClr val="000099"/>
                          </a:solidFill>
                          <a:effectLst/>
                          <a:latin typeface="Arial" panose="020B0604020202020204" pitchFamily="34" charset="0"/>
                          <a:ea typeface="Times New Roman" panose="02020603050405020304" pitchFamily="18" charset="0"/>
                        </a:rPr>
                        <a:t>enta</a:t>
                      </a:r>
                      <a:r>
                        <a:rPr lang="en-US" sz="2400" b="0" dirty="0">
                          <a:solidFill>
                            <a:srgbClr val="000099"/>
                          </a:solidFill>
                          <a:effectLst/>
                          <a:latin typeface="Arial" panose="020B0604020202020204" pitchFamily="34" charset="0"/>
                          <a:ea typeface="Times New Roman" panose="02020603050405020304" pitchFamily="18" charset="0"/>
                        </a:rPr>
                        <a:t> </a:t>
                      </a:r>
                      <a:r>
                        <a:rPr lang="en-US" sz="2400" b="0" dirty="0" err="1">
                          <a:solidFill>
                            <a:srgbClr val="000099"/>
                          </a:solidFill>
                          <a:effectLst/>
                          <a:latin typeface="Arial" panose="020B0604020202020204" pitchFamily="34" charset="0"/>
                          <a:ea typeface="Times New Roman" panose="02020603050405020304" pitchFamily="18" charset="0"/>
                        </a:rPr>
                        <a:t>tayeb</a:t>
                      </a:r>
                      <a:r>
                        <a:rPr lang="en-US" sz="2400" b="0" dirty="0">
                          <a:solidFill>
                            <a:srgbClr val="000099"/>
                          </a:solidFill>
                          <a:effectLst/>
                          <a:latin typeface="Arial" panose="020B0604020202020204" pitchFamily="34" charset="0"/>
                          <a:ea typeface="Times New Roman" panose="02020603050405020304" pitchFamily="18" charset="0"/>
                        </a:rPr>
                        <a:t>”)</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39521968"/>
                  </a:ext>
                </a:extLst>
              </a:tr>
              <a:tr h="609624">
                <a:tc>
                  <a:txBody>
                    <a:bodyPr/>
                    <a:lstStyle/>
                    <a:p>
                      <a:pPr marL="0" marR="0">
                        <a:spcBef>
                          <a:spcPts val="0"/>
                        </a:spcBef>
                        <a:spcAft>
                          <a:spcPts val="0"/>
                        </a:spcAft>
                      </a:pPr>
                      <a:r>
                        <a:rPr lang="en-US" sz="2400" b="0">
                          <a:solidFill>
                            <a:schemeClr val="tx1"/>
                          </a:solidFill>
                          <a:effectLst/>
                          <a:latin typeface="Avva_Shenouda" panose="020B0500000000000000" pitchFamily="34" charset="0"/>
                          <a:ea typeface="Times New Roman" panose="02020603050405020304" pitchFamily="18" charset="0"/>
                        </a:rPr>
                        <a:t>%2ep`hmot Abba Iwc3f</a:t>
                      </a:r>
                      <a:endParaRPr lang="en-US" sz="24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Thank you, Ava (</a:t>
                      </a:r>
                      <a:r>
                        <a:rPr lang="en-US" sz="2400" b="0" dirty="0" err="1">
                          <a:solidFill>
                            <a:srgbClr val="000099"/>
                          </a:solidFill>
                          <a:effectLst/>
                          <a:latin typeface="Arial" panose="020B0604020202020204" pitchFamily="34" charset="0"/>
                          <a:ea typeface="Times New Roman" panose="02020603050405020304" pitchFamily="18" charset="0"/>
                        </a:rPr>
                        <a:t>Anba</a:t>
                      </a:r>
                      <a:r>
                        <a:rPr lang="en-US" sz="2400" b="0" dirty="0">
                          <a:solidFill>
                            <a:srgbClr val="000099"/>
                          </a:solidFill>
                          <a:effectLst/>
                          <a:latin typeface="Arial" panose="020B0604020202020204" pitchFamily="34" charset="0"/>
                          <a:ea typeface="Times New Roman" panose="02020603050405020304" pitchFamily="18" charset="0"/>
                        </a:rPr>
                        <a:t>) Youssef. </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145661469"/>
                  </a:ext>
                </a:extLst>
              </a:tr>
              <a:tr h="426657">
                <a:tc>
                  <a:txBody>
                    <a:bodyPr/>
                    <a:lstStyle/>
                    <a:p>
                      <a:pPr marL="0" marR="0">
                        <a:spcBef>
                          <a:spcPts val="0"/>
                        </a:spcBef>
                        <a:spcAft>
                          <a:spcPts val="0"/>
                        </a:spcAft>
                      </a:pPr>
                      <a:r>
                        <a:rPr lang="en-US" sz="2400" b="0">
                          <a:solidFill>
                            <a:schemeClr val="tx1"/>
                          </a:solidFill>
                          <a:effectLst/>
                          <a:latin typeface="Avva_Shenouda" panose="020B0500000000000000" pitchFamily="34" charset="0"/>
                          <a:ea typeface="Times New Roman" panose="02020603050405020304" pitchFamily="18" charset="0"/>
                        </a:rPr>
                        <a:t>Mmon `hli Tacwni</a:t>
                      </a:r>
                      <a:endParaRPr lang="en-US" sz="24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You’re Welcome, sister</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234471270"/>
                  </a:ext>
                </a:extLst>
              </a:tr>
              <a:tr h="426657">
                <a:tc>
                  <a:txBody>
                    <a:bodyPr/>
                    <a:lstStyle/>
                    <a:p>
                      <a:pPr marL="0" marR="0">
                        <a:spcBef>
                          <a:spcPts val="0"/>
                        </a:spcBef>
                        <a:spcAft>
                          <a:spcPts val="0"/>
                        </a:spcAft>
                      </a:pPr>
                      <a:r>
                        <a:rPr lang="en-US" sz="2400" b="0">
                          <a:solidFill>
                            <a:schemeClr val="tx1"/>
                          </a:solidFill>
                          <a:effectLst/>
                          <a:latin typeface="Avva_Shenouda" panose="020B0500000000000000" pitchFamily="34" charset="0"/>
                          <a:ea typeface="Times New Roman" panose="02020603050405020304" pitchFamily="18" charset="0"/>
                        </a:rPr>
                        <a:t>Ovagi peniwt Iwnac</a:t>
                      </a:r>
                      <a:endParaRPr lang="en-US" sz="24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Goodbye, Fr. </a:t>
                      </a:r>
                      <a:r>
                        <a:rPr lang="en-US" sz="2400" b="0" dirty="0" err="1">
                          <a:solidFill>
                            <a:srgbClr val="000099"/>
                          </a:solidFill>
                          <a:effectLst/>
                          <a:latin typeface="Arial" panose="020B0604020202020204" pitchFamily="34" charset="0"/>
                          <a:ea typeface="Times New Roman" panose="02020603050405020304" pitchFamily="18" charset="0"/>
                        </a:rPr>
                        <a:t>Younan</a:t>
                      </a:r>
                      <a:r>
                        <a:rPr lang="en-US" sz="2400" b="0" dirty="0">
                          <a:solidFill>
                            <a:srgbClr val="000099"/>
                          </a:solidFill>
                          <a:effectLst/>
                          <a:latin typeface="Arial" panose="020B0604020202020204" pitchFamily="34" charset="0"/>
                          <a:ea typeface="Times New Roman" panose="02020603050405020304" pitchFamily="18" charset="0"/>
                        </a:rPr>
                        <a:t>. </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46918051"/>
                  </a:ext>
                </a:extLst>
              </a:tr>
              <a:tr h="609624">
                <a:tc>
                  <a:txBody>
                    <a:bodyPr/>
                    <a:lstStyle/>
                    <a:p>
                      <a:pPr marL="0" marR="0">
                        <a:spcBef>
                          <a:spcPts val="0"/>
                        </a:spcBef>
                        <a:spcAft>
                          <a:spcPts val="0"/>
                        </a:spcAft>
                      </a:pPr>
                      <a:r>
                        <a:rPr lang="en-US" sz="2400" b="0">
                          <a:solidFill>
                            <a:schemeClr val="tx1"/>
                          </a:solidFill>
                          <a:effectLst/>
                          <a:latin typeface="Avva_Shenouda" panose="020B0500000000000000" pitchFamily="34" charset="0"/>
                          <a:ea typeface="Times New Roman" panose="02020603050405020304" pitchFamily="18" charset="0"/>
                        </a:rPr>
                        <a:t>Ovagi qen Psoic</a:t>
                      </a:r>
                      <a:endParaRPr lang="en-US" sz="24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"farewell in the Lord"  (Goodbye)</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087106141"/>
                  </a:ext>
                </a:extLst>
              </a:tr>
              <a:tr h="573685">
                <a:tc>
                  <a:txBody>
                    <a:bodyPr/>
                    <a:lstStyle/>
                    <a:p>
                      <a:pPr marL="0" marR="0">
                        <a:spcBef>
                          <a:spcPts val="0"/>
                        </a:spcBef>
                        <a:spcAft>
                          <a:spcPts val="0"/>
                        </a:spcAft>
                      </a:pPr>
                      <a:r>
                        <a:rPr lang="en-US" sz="2400" b="0">
                          <a:solidFill>
                            <a:schemeClr val="tx1"/>
                          </a:solidFill>
                          <a:effectLst/>
                          <a:latin typeface="Avva_Shenouda" panose="020B0500000000000000" pitchFamily="34" charset="0"/>
                          <a:ea typeface="Times New Roman" panose="02020603050405020304" pitchFamily="18" charset="0"/>
                        </a:rPr>
                        <a:t>Am3n ec`e2wpi</a:t>
                      </a:r>
                      <a:endParaRPr lang="en-US" sz="24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400" b="0" dirty="0">
                          <a:solidFill>
                            <a:srgbClr val="000099"/>
                          </a:solidFill>
                          <a:effectLst/>
                          <a:latin typeface="Arial" panose="020B0604020202020204" pitchFamily="34" charset="0"/>
                          <a:ea typeface="Times New Roman" panose="02020603050405020304" pitchFamily="18" charset="0"/>
                        </a:rPr>
                        <a:t>Amen so be it</a:t>
                      </a:r>
                      <a:endParaRPr lang="en-US" sz="2400" b="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07718524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itle 1">
            <a:extLst>
              <a:ext uri="{FF2B5EF4-FFF2-40B4-BE49-F238E27FC236}">
                <a16:creationId xmlns:a16="http://schemas.microsoft.com/office/drawing/2014/main" id="{1B0168ED-3B02-496E-9A3F-4C9D914D1D96}"/>
              </a:ext>
            </a:extLst>
          </p:cNvPr>
          <p:cNvSpPr>
            <a:spLocks noGrp="1"/>
          </p:cNvSpPr>
          <p:nvPr>
            <p:ph type="title"/>
          </p:nvPr>
        </p:nvSpPr>
        <p:spPr>
          <a:xfrm>
            <a:off x="457200" y="274638"/>
            <a:ext cx="8229600" cy="487362"/>
          </a:xfrm>
        </p:spPr>
        <p:txBody>
          <a:bodyPr/>
          <a:lstStyle/>
          <a:p>
            <a:r>
              <a:rPr lang="en-US" altLang="en-US" b="1"/>
              <a:t>The Sign of the Cross</a:t>
            </a:r>
            <a:endParaRPr lang="en-US" altLang="en-US" sz="2800"/>
          </a:p>
        </p:txBody>
      </p:sp>
      <p:graphicFrame>
        <p:nvGraphicFramePr>
          <p:cNvPr id="3" name="Content Placeholder 2">
            <a:extLst>
              <a:ext uri="{FF2B5EF4-FFF2-40B4-BE49-F238E27FC236}">
                <a16:creationId xmlns:a16="http://schemas.microsoft.com/office/drawing/2014/main" id="{59368FD6-BDB6-481D-955A-5BA3759B1E5C}"/>
              </a:ext>
            </a:extLst>
          </p:cNvPr>
          <p:cNvGraphicFramePr>
            <a:graphicFrameLocks noGrp="1"/>
          </p:cNvGraphicFramePr>
          <p:nvPr>
            <p:ph idx="1"/>
            <p:extLst>
              <p:ext uri="{D42A27DB-BD31-4B8C-83A1-F6EECF244321}">
                <p14:modId xmlns:p14="http://schemas.microsoft.com/office/powerpoint/2010/main" val="270801540"/>
              </p:ext>
            </p:extLst>
          </p:nvPr>
        </p:nvGraphicFramePr>
        <p:xfrm>
          <a:off x="228600" y="1120775"/>
          <a:ext cx="8915400" cy="2560320"/>
        </p:xfrm>
        <a:graphic>
          <a:graphicData uri="http://schemas.openxmlformats.org/drawingml/2006/table">
            <a:tbl>
              <a:tblPr firstCol="1" bandRow="1">
                <a:tableStyleId>{5C22544A-7EE6-4342-B048-85BDC9FD1C3A}</a:tableStyleId>
              </a:tblPr>
              <a:tblGrid>
                <a:gridCol w="5486400">
                  <a:extLst>
                    <a:ext uri="{9D8B030D-6E8A-4147-A177-3AD203B41FA5}">
                      <a16:colId xmlns:a16="http://schemas.microsoft.com/office/drawing/2014/main" val="1337675203"/>
                    </a:ext>
                  </a:extLst>
                </a:gridCol>
                <a:gridCol w="3429000">
                  <a:extLst>
                    <a:ext uri="{9D8B030D-6E8A-4147-A177-3AD203B41FA5}">
                      <a16:colId xmlns:a16="http://schemas.microsoft.com/office/drawing/2014/main" val="3807958668"/>
                    </a:ext>
                  </a:extLst>
                </a:gridCol>
              </a:tblGrid>
              <a:tr h="1706563">
                <a:tc>
                  <a:txBody>
                    <a:bodyPr/>
                    <a:lstStyle/>
                    <a:p>
                      <a:pPr marL="0" marR="0">
                        <a:spcBef>
                          <a:spcPts val="0"/>
                        </a:spcBef>
                        <a:spcAft>
                          <a:spcPts val="0"/>
                        </a:spcAft>
                      </a:pPr>
                      <a:r>
                        <a:rPr lang="en-US" sz="4000" b="0" dirty="0" err="1">
                          <a:solidFill>
                            <a:schemeClr val="tx1"/>
                          </a:solidFill>
                          <a:effectLst/>
                          <a:latin typeface="Coptic" pitchFamily="2" charset="0"/>
                          <a:ea typeface="Times New Roman" panose="02020603050405020304" pitchFamily="18" charset="0"/>
                        </a:rPr>
                        <a:t>Qen</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v~ran</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m~v~iwt</a:t>
                      </a:r>
                      <a:r>
                        <a:rPr lang="en-US" sz="4000" b="0" dirty="0">
                          <a:solidFill>
                            <a:schemeClr val="tx1"/>
                          </a:solidFill>
                          <a:effectLst/>
                          <a:latin typeface="Coptic" pitchFamily="2" charset="0"/>
                          <a:ea typeface="Times New Roman" panose="02020603050405020304" pitchFamily="18" charset="0"/>
                        </a:rPr>
                        <a:t> </a:t>
                      </a:r>
                    </a:p>
                    <a:p>
                      <a:pPr marL="0" marR="0">
                        <a:spcBef>
                          <a:spcPts val="0"/>
                        </a:spcBef>
                        <a:spcAft>
                          <a:spcPts val="0"/>
                        </a:spcAft>
                      </a:pPr>
                      <a:r>
                        <a:rPr lang="en-US" sz="4000" b="0" dirty="0" err="1">
                          <a:solidFill>
                            <a:schemeClr val="tx1"/>
                          </a:solidFill>
                          <a:effectLst/>
                          <a:latin typeface="Coptic" pitchFamily="2" charset="0"/>
                          <a:ea typeface="Times New Roman" panose="02020603050405020304" pitchFamily="18" charset="0"/>
                        </a:rPr>
                        <a:t>nem</a:t>
                      </a:r>
                      <a:r>
                        <a:rPr lang="en-US" sz="4000" b="0" dirty="0">
                          <a:solidFill>
                            <a:schemeClr val="tx1"/>
                          </a:solidFill>
                          <a:effectLst/>
                          <a:latin typeface="Coptic" pitchFamily="2" charset="0"/>
                          <a:ea typeface="Times New Roman" panose="02020603050405020304" pitchFamily="18" charset="0"/>
                        </a:rPr>
                        <a:t> P~s/</a:t>
                      </a:r>
                      <a:r>
                        <a:rPr lang="en-US" sz="4000" b="0" dirty="0" err="1">
                          <a:solidFill>
                            <a:schemeClr val="tx1"/>
                          </a:solidFill>
                          <a:effectLst/>
                          <a:latin typeface="Coptic" pitchFamily="2" charset="0"/>
                          <a:ea typeface="Times New Roman" panose="02020603050405020304" pitchFamily="18" charset="0"/>
                        </a:rPr>
                        <a:t>ri</a:t>
                      </a:r>
                      <a:r>
                        <a:rPr lang="en-US" sz="4000" b="0" dirty="0">
                          <a:solidFill>
                            <a:schemeClr val="tx1"/>
                          </a:solidFill>
                          <a:effectLst/>
                          <a:latin typeface="Coptic" pitchFamily="2" charset="0"/>
                          <a:ea typeface="Times New Roman" panose="02020603050405020304" pitchFamily="18" charset="0"/>
                        </a:rPr>
                        <a:t> </a:t>
                      </a:r>
                    </a:p>
                    <a:p>
                      <a:pPr marL="0" marR="0">
                        <a:spcBef>
                          <a:spcPts val="0"/>
                        </a:spcBef>
                        <a:spcAft>
                          <a:spcPts val="0"/>
                        </a:spcAft>
                      </a:pPr>
                      <a:r>
                        <a:rPr lang="en-US" sz="4000" b="0" dirty="0" err="1">
                          <a:solidFill>
                            <a:schemeClr val="tx1"/>
                          </a:solidFill>
                          <a:effectLst/>
                          <a:latin typeface="Coptic" pitchFamily="2" charset="0"/>
                          <a:ea typeface="Times New Roman" panose="02020603050405020304" pitchFamily="18" charset="0"/>
                        </a:rPr>
                        <a:t>nem</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Pip~neuma</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eyouab</a:t>
                      </a:r>
                      <a:r>
                        <a:rPr lang="en-US" sz="4000" b="0" dirty="0">
                          <a:solidFill>
                            <a:schemeClr val="tx1"/>
                          </a:solidFill>
                          <a:effectLst/>
                          <a:latin typeface="Coptic" pitchFamily="2" charset="0"/>
                          <a:ea typeface="Times New Roman" panose="02020603050405020304" pitchFamily="18" charset="0"/>
                        </a:rPr>
                        <a:t> </a:t>
                      </a:r>
                    </a:p>
                    <a:p>
                      <a:pPr marL="0" marR="0">
                        <a:spcBef>
                          <a:spcPts val="0"/>
                        </a:spcBef>
                        <a:spcAft>
                          <a:spcPts val="0"/>
                        </a:spcAft>
                      </a:pPr>
                      <a:r>
                        <a:rPr lang="en-US" sz="4000" b="0" dirty="0" err="1">
                          <a:solidFill>
                            <a:schemeClr val="tx1"/>
                          </a:solidFill>
                          <a:effectLst/>
                          <a:latin typeface="Coptic" pitchFamily="2" charset="0"/>
                          <a:ea typeface="Times New Roman" panose="02020603050405020304" pitchFamily="18" charset="0"/>
                        </a:rPr>
                        <a:t>ounou</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n~ouwt</a:t>
                      </a:r>
                      <a:r>
                        <a:rPr lang="en-US" sz="4000" b="0" dirty="0">
                          <a:solidFill>
                            <a:schemeClr val="tx1"/>
                          </a:solidFill>
                          <a:effectLst/>
                          <a:latin typeface="Coptic" pitchFamily="2" charset="0"/>
                          <a:ea typeface="Times New Roman" panose="02020603050405020304" pitchFamily="18" charset="0"/>
                        </a:rPr>
                        <a:t>: </a:t>
                      </a:r>
                      <a:r>
                        <a:rPr lang="en-US" sz="4000" b="0" dirty="0" err="1">
                          <a:solidFill>
                            <a:schemeClr val="tx1"/>
                          </a:solidFill>
                          <a:effectLst/>
                          <a:latin typeface="Coptic" pitchFamily="2" charset="0"/>
                          <a:ea typeface="Times New Roman" panose="02020603050405020304" pitchFamily="18" charset="0"/>
                        </a:rPr>
                        <a:t>a~m</a:t>
                      </a:r>
                      <a:r>
                        <a:rPr lang="en-US" sz="4000" b="0" dirty="0">
                          <a:solidFill>
                            <a:schemeClr val="tx1"/>
                          </a:solidFill>
                          <a:effectLst/>
                          <a:latin typeface="Coptic" pitchFamily="2" charset="0"/>
                          <a:ea typeface="Times New Roman" panose="02020603050405020304" pitchFamily="18" charset="0"/>
                        </a:rPr>
                        <a:t>/n.</a:t>
                      </a:r>
                    </a:p>
                  </a:txBody>
                  <a:tcPr marL="0" marR="0" marT="0" marB="0" anchor="ctr"/>
                </a:tc>
                <a:tc>
                  <a:txBody>
                    <a:bodyPr/>
                    <a:lstStyle/>
                    <a:p>
                      <a:pPr marL="0" marR="0">
                        <a:spcBef>
                          <a:spcPts val="0"/>
                        </a:spcBef>
                        <a:spcAft>
                          <a:spcPts val="0"/>
                        </a:spcAft>
                      </a:pPr>
                      <a:r>
                        <a:rPr lang="en-US" sz="2400" dirty="0">
                          <a:solidFill>
                            <a:srgbClr val="000099"/>
                          </a:solidFill>
                          <a:effectLst/>
                          <a:latin typeface="Arial" panose="020B0604020202020204" pitchFamily="34" charset="0"/>
                          <a:ea typeface="Times New Roman" panose="02020603050405020304" pitchFamily="18" charset="0"/>
                        </a:rPr>
                        <a:t>In the name of the Father </a:t>
                      </a:r>
                    </a:p>
                    <a:p>
                      <a:pPr marL="0" marR="0">
                        <a:spcBef>
                          <a:spcPts val="0"/>
                        </a:spcBef>
                        <a:spcAft>
                          <a:spcPts val="0"/>
                        </a:spcAft>
                      </a:pPr>
                      <a:endParaRPr lang="en-US" sz="2400" dirty="0">
                        <a:solidFill>
                          <a:srgbClr val="000099"/>
                        </a:solidFill>
                        <a:effectLst/>
                        <a:latin typeface="Arial" panose="020B0604020202020204" pitchFamily="34" charset="0"/>
                        <a:ea typeface="Times New Roman" panose="02020603050405020304" pitchFamily="18" charset="0"/>
                      </a:endParaRPr>
                    </a:p>
                    <a:p>
                      <a:pPr marL="0" marR="0">
                        <a:spcBef>
                          <a:spcPts val="0"/>
                        </a:spcBef>
                        <a:spcAft>
                          <a:spcPts val="0"/>
                        </a:spcAft>
                      </a:pPr>
                      <a:r>
                        <a:rPr lang="en-US" sz="2400" dirty="0">
                          <a:solidFill>
                            <a:srgbClr val="000099"/>
                          </a:solidFill>
                          <a:effectLst/>
                          <a:latin typeface="Arial" panose="020B0604020202020204" pitchFamily="34" charset="0"/>
                          <a:ea typeface="Times New Roman" panose="02020603050405020304" pitchFamily="18" charset="0"/>
                        </a:rPr>
                        <a:t>and the Son </a:t>
                      </a:r>
                    </a:p>
                    <a:p>
                      <a:pPr marL="0" marR="0">
                        <a:spcBef>
                          <a:spcPts val="0"/>
                        </a:spcBef>
                        <a:spcAft>
                          <a:spcPts val="0"/>
                        </a:spcAft>
                      </a:pPr>
                      <a:endParaRPr lang="en-US" sz="2400" dirty="0">
                        <a:solidFill>
                          <a:srgbClr val="000099"/>
                        </a:solidFill>
                        <a:effectLst/>
                        <a:latin typeface="Arial" panose="020B0604020202020204" pitchFamily="34" charset="0"/>
                        <a:ea typeface="Times New Roman" panose="02020603050405020304" pitchFamily="18" charset="0"/>
                      </a:endParaRPr>
                    </a:p>
                    <a:p>
                      <a:pPr marL="0" marR="0">
                        <a:spcBef>
                          <a:spcPts val="0"/>
                        </a:spcBef>
                        <a:spcAft>
                          <a:spcPts val="0"/>
                        </a:spcAft>
                      </a:pPr>
                      <a:r>
                        <a:rPr lang="en-US" sz="2400" dirty="0">
                          <a:solidFill>
                            <a:srgbClr val="000099"/>
                          </a:solidFill>
                          <a:effectLst/>
                          <a:latin typeface="Arial" panose="020B0604020202020204" pitchFamily="34" charset="0"/>
                          <a:ea typeface="Times New Roman" panose="02020603050405020304" pitchFamily="18" charset="0"/>
                        </a:rPr>
                        <a:t>and the Holy Spirit, </a:t>
                      </a:r>
                    </a:p>
                    <a:p>
                      <a:pPr marL="0" marR="0">
                        <a:spcBef>
                          <a:spcPts val="0"/>
                        </a:spcBef>
                        <a:spcAft>
                          <a:spcPts val="0"/>
                        </a:spcAft>
                      </a:pPr>
                      <a:endParaRPr lang="en-US" sz="2400" dirty="0">
                        <a:solidFill>
                          <a:srgbClr val="000099"/>
                        </a:solidFill>
                        <a:effectLst/>
                        <a:latin typeface="Arial" panose="020B0604020202020204" pitchFamily="34" charset="0"/>
                        <a:ea typeface="Times New Roman" panose="02020603050405020304" pitchFamily="18" charset="0"/>
                      </a:endParaRPr>
                    </a:p>
                    <a:p>
                      <a:pPr marL="0" marR="0">
                        <a:spcBef>
                          <a:spcPts val="0"/>
                        </a:spcBef>
                        <a:spcAft>
                          <a:spcPts val="0"/>
                        </a:spcAft>
                      </a:pPr>
                      <a:r>
                        <a:rPr lang="en-US" sz="2400" dirty="0">
                          <a:solidFill>
                            <a:srgbClr val="000099"/>
                          </a:solidFill>
                          <a:effectLst/>
                          <a:latin typeface="Arial" panose="020B0604020202020204" pitchFamily="34" charset="0"/>
                          <a:ea typeface="Times New Roman" panose="02020603050405020304" pitchFamily="18" charset="0"/>
                        </a:rPr>
                        <a:t>one God. Amen.</a:t>
                      </a:r>
                    </a:p>
                  </a:txBody>
                  <a:tcPr marL="0" marR="0" marT="0" marB="0" anchor="ctr"/>
                </a:tc>
                <a:extLst>
                  <a:ext uri="{0D108BD9-81ED-4DB2-BD59-A6C34878D82A}">
                    <a16:rowId xmlns:a16="http://schemas.microsoft.com/office/drawing/2014/main" val="3920936937"/>
                  </a:ext>
                </a:extLst>
              </a:tr>
            </a:tbl>
          </a:graphicData>
        </a:graphic>
      </p:graphicFrame>
      <p:pic>
        <p:nvPicPr>
          <p:cNvPr id="241675" name="Picture 2" descr="http://imgc.allpostersimages.com/images/P-473-488-90/70/7073/31QL100Z/posters/coptic-orthodox-sign-of-the-cross.jpg">
            <a:extLst>
              <a:ext uri="{FF2B5EF4-FFF2-40B4-BE49-F238E27FC236}">
                <a16:creationId xmlns:a16="http://schemas.microsoft.com/office/drawing/2014/main" id="{D42C876A-03DF-4F8B-9E2A-26F3A4487FA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857625" y="4343400"/>
            <a:ext cx="142875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48" name="Group 44">
            <a:extLst>
              <a:ext uri="{FF2B5EF4-FFF2-40B4-BE49-F238E27FC236}">
                <a16:creationId xmlns:a16="http://schemas.microsoft.com/office/drawing/2014/main" id="{81653977-3868-4EDB-BF80-C3139927B61C}"/>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Avva_Shenouda" pitchFamily="34" charset="0"/>
                          <a:ea typeface="SimSun" pitchFamily="2" charset="-122"/>
                          <a:cs typeface="Arial" pitchFamily="34" charset="0"/>
                        </a:rPr>
                        <a:t>nan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pitchFamily="34" charset="0"/>
                        <a:ea typeface="SimSun" pitchFamily="2" charset="-122"/>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pitchFamily="34" charset="0"/>
                          <a:cs typeface="Arial" pitchFamily="34" charset="0"/>
                        </a:rPr>
                        <a:t>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3569" name="Picture 46" descr="http://atlanticcapecasa.org/resources/1/Kids%20Running.png">
            <a:extLst>
              <a:ext uri="{FF2B5EF4-FFF2-40B4-BE49-F238E27FC236}">
                <a16:creationId xmlns:a16="http://schemas.microsoft.com/office/drawing/2014/main" id="{385418F9-4563-4433-B0C6-48529F6F0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733800"/>
            <a:ext cx="51911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EB9C8DEF-BF98-4806-899F-ADCC15487EE7}"/>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nan</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5108F12-F824-446F-B276-C99FD01B2583}"/>
              </a:ext>
            </a:extLst>
          </p:cNvPr>
          <p:cNvSpPr>
            <a:spLocks noGrp="1" noChangeArrowheads="1"/>
          </p:cNvSpPr>
          <p:nvPr>
            <p:ph type="ctrTitle"/>
          </p:nvPr>
        </p:nvSpPr>
        <p:spPr>
          <a:xfrm>
            <a:off x="533400" y="2130425"/>
            <a:ext cx="82296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15</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Words for Common Conversation 2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650B2A2-CF80-42DE-80B9-66E9B11A6640}"/>
              </a:ext>
            </a:extLst>
          </p:cNvPr>
          <p:cNvGraphicFramePr>
            <a:graphicFrameLocks noGrp="1"/>
          </p:cNvGraphicFramePr>
          <p:nvPr>
            <p:extLst>
              <p:ext uri="{D42A27DB-BD31-4B8C-83A1-F6EECF244321}">
                <p14:modId xmlns:p14="http://schemas.microsoft.com/office/powerpoint/2010/main" val="602119129"/>
              </p:ext>
            </p:extLst>
          </p:nvPr>
        </p:nvGraphicFramePr>
        <p:xfrm>
          <a:off x="609600" y="14844"/>
          <a:ext cx="7239000" cy="7053557"/>
        </p:xfrm>
        <a:graphic>
          <a:graphicData uri="http://schemas.openxmlformats.org/drawingml/2006/table">
            <a:tbl>
              <a:tblPr firstRow="1" firstCol="1" bandRow="1">
                <a:tableStyleId>{5C22544A-7EE6-4342-B048-85BDC9FD1C3A}</a:tableStyleId>
              </a:tblPr>
              <a:tblGrid>
                <a:gridCol w="4038600">
                  <a:extLst>
                    <a:ext uri="{9D8B030D-6E8A-4147-A177-3AD203B41FA5}">
                      <a16:colId xmlns:a16="http://schemas.microsoft.com/office/drawing/2014/main" val="2615504947"/>
                    </a:ext>
                  </a:extLst>
                </a:gridCol>
                <a:gridCol w="3200400">
                  <a:extLst>
                    <a:ext uri="{9D8B030D-6E8A-4147-A177-3AD203B41FA5}">
                      <a16:colId xmlns:a16="http://schemas.microsoft.com/office/drawing/2014/main" val="254439556"/>
                    </a:ext>
                  </a:extLst>
                </a:gridCol>
              </a:tblGrid>
              <a:tr h="267996">
                <a:tc gridSpan="2">
                  <a:txBody>
                    <a:bodyPr/>
                    <a:lstStyle/>
                    <a:p>
                      <a:pPr marL="0" marR="0" algn="ctr">
                        <a:spcBef>
                          <a:spcPts val="0"/>
                        </a:spcBef>
                        <a:spcAft>
                          <a:spcPts val="0"/>
                        </a:spcAft>
                      </a:pPr>
                      <a:r>
                        <a:rPr lang="en-US" sz="1800" dirty="0">
                          <a:effectLst/>
                        </a:rPr>
                        <a:t>Greetings</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en-US"/>
                    </a:p>
                  </a:txBody>
                  <a:tcPr/>
                </a:tc>
                <a:extLst>
                  <a:ext uri="{0D108BD9-81ED-4DB2-BD59-A6C34878D82A}">
                    <a16:rowId xmlns:a16="http://schemas.microsoft.com/office/drawing/2014/main" val="1511981950"/>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A2 </a:t>
                      </a:r>
                      <a:r>
                        <a:rPr lang="en-US" sz="2800" dirty="0" err="1">
                          <a:solidFill>
                            <a:srgbClr val="FF0000"/>
                          </a:solidFill>
                          <a:effectLst/>
                          <a:latin typeface="Avva_Shenouda" panose="020B0500000000000000" pitchFamily="34" charset="0"/>
                        </a:rPr>
                        <a:t>pe</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pekran</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What is your name? (M)</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153267548"/>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A2 </a:t>
                      </a:r>
                      <a:r>
                        <a:rPr lang="en-US" sz="2800" dirty="0" err="1">
                          <a:solidFill>
                            <a:srgbClr val="FF0000"/>
                          </a:solidFill>
                          <a:effectLst/>
                          <a:latin typeface="Avva_Shenouda" panose="020B0500000000000000" pitchFamily="34" charset="0"/>
                        </a:rPr>
                        <a:t>pe</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peran</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What is your name? (F)</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921513321"/>
                  </a:ext>
                </a:extLst>
              </a:tr>
              <a:tr h="416883">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Paran</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pe</a:t>
                      </a:r>
                      <a:r>
                        <a:rPr lang="en-US" sz="2800" dirty="0">
                          <a:solidFill>
                            <a:srgbClr val="FF0000"/>
                          </a:solidFill>
                          <a:effectLst/>
                          <a:latin typeface="Avva_Shenouda" panose="020B0500000000000000" pitchFamily="34" charset="0"/>
                        </a:rPr>
                        <a:t>... </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My name is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782155048"/>
                  </a:ext>
                </a:extLst>
              </a:tr>
              <a:tr h="416883">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Nane</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Good, fine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451567385"/>
                  </a:ext>
                </a:extLst>
              </a:tr>
              <a:tr h="416883">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Nane</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atoovi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Good morning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292537422"/>
                  </a:ext>
                </a:extLst>
              </a:tr>
              <a:tr h="416883">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Nane</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rovhi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Good evening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943060701"/>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No4ri `</a:t>
                      </a:r>
                      <a:r>
                        <a:rPr lang="en-US" sz="2800" dirty="0" err="1">
                          <a:solidFill>
                            <a:srgbClr val="FF0000"/>
                          </a:solidFill>
                          <a:effectLst/>
                          <a:latin typeface="Avva_Shenouda" panose="020B0500000000000000" pitchFamily="34" charset="0"/>
                        </a:rPr>
                        <a:t>ehoov</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Good day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937209952"/>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No4ri `</a:t>
                      </a:r>
                      <a:r>
                        <a:rPr lang="en-US" sz="2800" dirty="0" err="1">
                          <a:solidFill>
                            <a:srgbClr val="FF0000"/>
                          </a:solidFill>
                          <a:effectLst/>
                          <a:latin typeface="Avva_Shenouda" panose="020B0500000000000000" pitchFamily="34" charset="0"/>
                        </a:rPr>
                        <a:t>egwrh</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Good night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43363627"/>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`Ir3n3 </a:t>
                      </a:r>
                      <a:r>
                        <a:rPr lang="en-US" sz="2800" dirty="0" err="1">
                          <a:solidFill>
                            <a:srgbClr val="FF0000"/>
                          </a:solidFill>
                          <a:effectLst/>
                          <a:latin typeface="Avva_Shenouda" panose="020B0500000000000000" pitchFamily="34" charset="0"/>
                        </a:rPr>
                        <a:t>paci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Peace be with all</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440924130"/>
                  </a:ext>
                </a:extLst>
              </a:tr>
              <a:tr h="416883">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Agapi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“Hello” (Love)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382776656"/>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@e `</a:t>
                      </a:r>
                      <a:r>
                        <a:rPr lang="en-US" sz="2800" dirty="0" err="1">
                          <a:solidFill>
                            <a:srgbClr val="FF0000"/>
                          </a:solidFill>
                          <a:effectLst/>
                          <a:latin typeface="Avva_Shenouda" panose="020B0500000000000000" pitchFamily="34" charset="0"/>
                        </a:rPr>
                        <a:t>nrompi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(for) a hundred years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762456393"/>
                  </a:ext>
                </a:extLst>
              </a:tr>
              <a:tr h="527977">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`N0ok 2omt 2e  `</a:t>
                      </a:r>
                      <a:r>
                        <a:rPr lang="en-US" sz="2800" dirty="0" err="1">
                          <a:solidFill>
                            <a:srgbClr val="FF0000"/>
                          </a:solidFill>
                          <a:effectLst/>
                          <a:latin typeface="Avva_Shenouda" panose="020B0500000000000000" pitchFamily="34" charset="0"/>
                        </a:rPr>
                        <a:t>nrompi</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You (for) three hundred years </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97506651"/>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`Mpair35 an</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Not like this</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875490837"/>
                  </a:ext>
                </a:extLst>
              </a:tr>
              <a:tr h="416883">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Ce `mpair35</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yes, like this</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057544322"/>
                  </a:ext>
                </a:extLst>
              </a:tr>
              <a:tr h="703900">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Mare `Fnov5 2wpi </a:t>
                      </a:r>
                      <a:r>
                        <a:rPr lang="en-US" sz="2800" dirty="0" err="1">
                          <a:solidFill>
                            <a:srgbClr val="FF0000"/>
                          </a:solidFill>
                          <a:effectLst/>
                          <a:latin typeface="Avva_Shenouda" panose="020B0500000000000000" pitchFamily="34" charset="0"/>
                        </a:rPr>
                        <a:t>nemak</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May God be with you(m)</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60215699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ACB90AE-C6B1-4A37-B9E7-718C45FBF75F}"/>
              </a:ext>
            </a:extLst>
          </p:cNvPr>
          <p:cNvGraphicFramePr>
            <a:graphicFrameLocks noGrp="1"/>
          </p:cNvGraphicFramePr>
          <p:nvPr>
            <p:extLst>
              <p:ext uri="{D42A27DB-BD31-4B8C-83A1-F6EECF244321}">
                <p14:modId xmlns:p14="http://schemas.microsoft.com/office/powerpoint/2010/main" val="619542275"/>
              </p:ext>
            </p:extLst>
          </p:nvPr>
        </p:nvGraphicFramePr>
        <p:xfrm>
          <a:off x="2400300" y="381000"/>
          <a:ext cx="4838700" cy="5450978"/>
        </p:xfrm>
        <a:graphic>
          <a:graphicData uri="http://schemas.openxmlformats.org/drawingml/2006/table">
            <a:tbl>
              <a:tblPr firstRow="1" firstCol="1" bandRow="1">
                <a:tableStyleId>{5C22544A-7EE6-4342-B048-85BDC9FD1C3A}</a:tableStyleId>
              </a:tblPr>
              <a:tblGrid>
                <a:gridCol w="2775863">
                  <a:extLst>
                    <a:ext uri="{9D8B030D-6E8A-4147-A177-3AD203B41FA5}">
                      <a16:colId xmlns:a16="http://schemas.microsoft.com/office/drawing/2014/main" val="168339004"/>
                    </a:ext>
                  </a:extLst>
                </a:gridCol>
                <a:gridCol w="2062837">
                  <a:extLst>
                    <a:ext uri="{9D8B030D-6E8A-4147-A177-3AD203B41FA5}">
                      <a16:colId xmlns:a16="http://schemas.microsoft.com/office/drawing/2014/main" val="229106590"/>
                    </a:ext>
                  </a:extLst>
                </a:gridCol>
              </a:tblGrid>
              <a:tr h="263611">
                <a:tc gridSpan="2">
                  <a:txBody>
                    <a:bodyPr/>
                    <a:lstStyle/>
                    <a:p>
                      <a:pPr marL="0" marR="0" algn="ctr">
                        <a:spcBef>
                          <a:spcPts val="0"/>
                        </a:spcBef>
                        <a:spcAft>
                          <a:spcPts val="0"/>
                        </a:spcAft>
                      </a:pPr>
                      <a:r>
                        <a:rPr lang="en-US" sz="1800" dirty="0">
                          <a:effectLst/>
                          <a:latin typeface="+mj-lt"/>
                        </a:rPr>
                        <a:t>The Church Leaders</a:t>
                      </a:r>
                      <a:endParaRPr lang="en-US" sz="1800" dirty="0">
                        <a:solidFill>
                          <a:srgbClr val="000000"/>
                        </a:solidFill>
                        <a:effectLst/>
                        <a:latin typeface="+mj-lt"/>
                        <a:ea typeface="Times New Roman" panose="02020603050405020304" pitchFamily="18" charset="0"/>
                      </a:endParaRPr>
                    </a:p>
                  </a:txBody>
                  <a:tcPr marL="0" marR="0" marT="0" marB="0" anchor="ctr"/>
                </a:tc>
                <a:tc hMerge="1">
                  <a:txBody>
                    <a:bodyPr/>
                    <a:lstStyle/>
                    <a:p>
                      <a:endParaRPr lang="en-US"/>
                    </a:p>
                  </a:txBody>
                  <a:tcPr/>
                </a:tc>
                <a:extLst>
                  <a:ext uri="{0D108BD9-81ED-4DB2-BD59-A6C34878D82A}">
                    <a16:rowId xmlns:a16="http://schemas.microsoft.com/office/drawing/2014/main" val="2754669698"/>
                  </a:ext>
                </a:extLst>
              </a:tr>
              <a:tr h="395416">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I3covc </a:t>
                      </a:r>
                      <a:r>
                        <a:rPr lang="en-US" sz="2800" dirty="0" err="1">
                          <a:solidFill>
                            <a:srgbClr val="FF0000"/>
                          </a:solidFill>
                          <a:effectLst/>
                          <a:latin typeface="Avva_Shenouda" panose="020B0500000000000000" pitchFamily="34" charset="0"/>
                        </a:rPr>
                        <a:t>Pixrictoc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a:effectLst/>
                        </a:rPr>
                        <a:t>Jesus Christ</a:t>
                      </a:r>
                      <a:endParaRPr lang="en-US" sz="18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542024144"/>
                  </a:ext>
                </a:extLst>
              </a:tr>
              <a:tr h="527222">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Pipatrairx3c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The Patriarch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078068724"/>
                  </a:ext>
                </a:extLst>
              </a:tr>
              <a:tr h="527222">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Pimetropolitic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The Metropolitan</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881414356"/>
                  </a:ext>
                </a:extLst>
              </a:tr>
              <a:tr h="395416">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Piepickopoc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The Bishop</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455643147"/>
                  </a:ext>
                </a:extLst>
              </a:tr>
              <a:tr h="527222">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Penn3b</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a:t>
                      </a:r>
                      <a:r>
                        <a:rPr lang="en-US" sz="1800" dirty="0" err="1">
                          <a:effectLst/>
                        </a:rPr>
                        <a:t>Sayedna</a:t>
                      </a:r>
                      <a:r>
                        <a:rPr lang="en-US" sz="1800" dirty="0">
                          <a:effectLst/>
                        </a:rPr>
                        <a:t>” </a:t>
                      </a:r>
                      <a:br>
                        <a:rPr lang="en-US" sz="1800" dirty="0">
                          <a:effectLst/>
                        </a:rPr>
                      </a:br>
                      <a:r>
                        <a:rPr lang="en-US" sz="1800" dirty="0">
                          <a:effectLst/>
                        </a:rPr>
                        <a:t>(Our master)</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35944781"/>
                  </a:ext>
                </a:extLst>
              </a:tr>
              <a:tr h="527222">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Abba Iwc3f</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Ava Youssef</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235295568"/>
                  </a:ext>
                </a:extLst>
              </a:tr>
              <a:tr h="790832">
                <a:tc>
                  <a:txBody>
                    <a:bodyPr/>
                    <a:lstStyle/>
                    <a:p>
                      <a:pPr marL="0" marR="0">
                        <a:spcBef>
                          <a:spcPts val="0"/>
                        </a:spcBef>
                        <a:spcAft>
                          <a:spcPts val="0"/>
                        </a:spcAft>
                      </a:pPr>
                      <a:r>
                        <a:rPr lang="en-US" sz="2800" dirty="0">
                          <a:solidFill>
                            <a:srgbClr val="FF0000"/>
                          </a:solidFill>
                          <a:effectLst/>
                          <a:latin typeface="Avva_Shenouda" panose="020B0500000000000000" pitchFamily="34" charset="0"/>
                        </a:rPr>
                        <a:t>`</a:t>
                      </a:r>
                      <a:r>
                        <a:rPr lang="en-US" sz="2800" dirty="0" err="1">
                          <a:solidFill>
                            <a:srgbClr val="FF0000"/>
                          </a:solidFill>
                          <a:effectLst/>
                          <a:latin typeface="Avva_Shenouda" panose="020B0500000000000000" pitchFamily="34" charset="0"/>
                        </a:rPr>
                        <a:t>Precbvteroc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The Presbyter (Priest)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561843954"/>
                  </a:ext>
                </a:extLst>
              </a:tr>
              <a:tr h="527222">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Peniwt</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a:t>
                      </a:r>
                      <a:r>
                        <a:rPr lang="en-US" sz="1800" dirty="0" err="1">
                          <a:effectLst/>
                        </a:rPr>
                        <a:t>Abouna</a:t>
                      </a:r>
                      <a:r>
                        <a:rPr lang="en-US" sz="1800" dirty="0">
                          <a:effectLst/>
                        </a:rPr>
                        <a:t>” </a:t>
                      </a:r>
                      <a:br>
                        <a:rPr lang="en-US" sz="1800" dirty="0">
                          <a:effectLst/>
                        </a:rPr>
                      </a:br>
                      <a:r>
                        <a:rPr lang="en-US" sz="1800" dirty="0">
                          <a:effectLst/>
                        </a:rPr>
                        <a:t>(Our father)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78977345"/>
                  </a:ext>
                </a:extLst>
              </a:tr>
              <a:tr h="213360">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Apa</a:t>
                      </a:r>
                      <a:r>
                        <a:rPr lang="en-US" sz="2800" dirty="0">
                          <a:solidFill>
                            <a:srgbClr val="FF0000"/>
                          </a:solidFill>
                          <a:effectLst/>
                          <a:latin typeface="Avva_Shenouda" panose="020B0500000000000000" pitchFamily="34" charset="0"/>
                        </a:rPr>
                        <a:t> </a:t>
                      </a:r>
                      <a:r>
                        <a:rPr lang="en-US" sz="2800" dirty="0" err="1">
                          <a:solidFill>
                            <a:srgbClr val="FF0000"/>
                          </a:solidFill>
                          <a:effectLst/>
                          <a:latin typeface="Avva_Shenouda" panose="020B0500000000000000" pitchFamily="34" charset="0"/>
                        </a:rPr>
                        <a:t>Iwnac</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Abba Jonah</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10194086"/>
                  </a:ext>
                </a:extLst>
              </a:tr>
              <a:tr h="213360">
                <a:tc>
                  <a:txBody>
                    <a:bodyPr/>
                    <a:lstStyle/>
                    <a:p>
                      <a:pPr marL="0" marR="0">
                        <a:spcBef>
                          <a:spcPts val="0"/>
                        </a:spcBef>
                        <a:spcAft>
                          <a:spcPts val="0"/>
                        </a:spcAft>
                      </a:pPr>
                      <a:r>
                        <a:rPr lang="en-US" sz="2800" dirty="0" err="1">
                          <a:solidFill>
                            <a:srgbClr val="FF0000"/>
                          </a:solidFill>
                          <a:effectLst/>
                          <a:latin typeface="Avva_Shenouda" panose="020B0500000000000000" pitchFamily="34" charset="0"/>
                        </a:rPr>
                        <a:t>Pidiakwn</a:t>
                      </a:r>
                      <a:endParaRPr lang="en-US" sz="1800" dirty="0">
                        <a:solidFill>
                          <a:srgbClr val="FF0000"/>
                        </a:solidFill>
                        <a:effectLst/>
                        <a:latin typeface="Avva_Shenouda" panose="020B0500000000000000" pitchFamily="34"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1800" dirty="0">
                          <a:effectLst/>
                        </a:rPr>
                        <a:t>The Deacon</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156077911"/>
                  </a:ext>
                </a:extLst>
              </a:tr>
            </a:tbl>
          </a:graphicData>
        </a:graphic>
      </p:graphicFrame>
    </p:spTree>
    <p:extLst>
      <p:ext uri="{BB962C8B-B14F-4D97-AF65-F5344CB8AC3E}">
        <p14:creationId xmlns:p14="http://schemas.microsoft.com/office/powerpoint/2010/main" val="2913302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itle 1">
            <a:extLst>
              <a:ext uri="{FF2B5EF4-FFF2-40B4-BE49-F238E27FC236}">
                <a16:creationId xmlns:a16="http://schemas.microsoft.com/office/drawing/2014/main" id="{082355FC-D2F0-4FDF-A266-E7EEA180F017}"/>
              </a:ext>
            </a:extLst>
          </p:cNvPr>
          <p:cNvSpPr>
            <a:spLocks noGrp="1"/>
          </p:cNvSpPr>
          <p:nvPr>
            <p:ph type="title"/>
          </p:nvPr>
        </p:nvSpPr>
        <p:spPr>
          <a:xfrm>
            <a:off x="390939" y="0"/>
            <a:ext cx="8229600" cy="487362"/>
          </a:xfrm>
        </p:spPr>
        <p:txBody>
          <a:bodyPr/>
          <a:lstStyle/>
          <a:p>
            <a:r>
              <a:rPr lang="en-US" altLang="en-US" sz="2800" b="1" dirty="0"/>
              <a:t>Try to read these simple sentences: </a:t>
            </a:r>
            <a:endParaRPr lang="en-US" altLang="en-US" sz="2800" dirty="0"/>
          </a:p>
        </p:txBody>
      </p:sp>
      <p:graphicFrame>
        <p:nvGraphicFramePr>
          <p:cNvPr id="5" name="Content Placeholder 2">
            <a:extLst>
              <a:ext uri="{FF2B5EF4-FFF2-40B4-BE49-F238E27FC236}">
                <a16:creationId xmlns:a16="http://schemas.microsoft.com/office/drawing/2014/main" id="{0875FEF3-5D15-48C5-88A7-DD0C763006B1}"/>
              </a:ext>
            </a:extLst>
          </p:cNvPr>
          <p:cNvGraphicFramePr>
            <a:graphicFrameLocks/>
          </p:cNvGraphicFramePr>
          <p:nvPr>
            <p:extLst>
              <p:ext uri="{D42A27DB-BD31-4B8C-83A1-F6EECF244321}">
                <p14:modId xmlns:p14="http://schemas.microsoft.com/office/powerpoint/2010/main" val="190465084"/>
              </p:ext>
            </p:extLst>
          </p:nvPr>
        </p:nvGraphicFramePr>
        <p:xfrm>
          <a:off x="848139" y="487362"/>
          <a:ext cx="7772400" cy="6432861"/>
        </p:xfrm>
        <a:graphic>
          <a:graphicData uri="http://schemas.openxmlformats.org/drawingml/2006/table">
            <a:tbl>
              <a:tblPr firstCol="1" bandRow="1">
                <a:tableStyleId>{5C22544A-7EE6-4342-B048-85BDC9FD1C3A}</a:tableStyleId>
              </a:tblPr>
              <a:tblGrid>
                <a:gridCol w="3429000">
                  <a:extLst>
                    <a:ext uri="{9D8B030D-6E8A-4147-A177-3AD203B41FA5}">
                      <a16:colId xmlns:a16="http://schemas.microsoft.com/office/drawing/2014/main" val="1337675203"/>
                    </a:ext>
                  </a:extLst>
                </a:gridCol>
                <a:gridCol w="4343400">
                  <a:extLst>
                    <a:ext uri="{9D8B030D-6E8A-4147-A177-3AD203B41FA5}">
                      <a16:colId xmlns:a16="http://schemas.microsoft.com/office/drawing/2014/main" val="3807958668"/>
                    </a:ext>
                  </a:extLst>
                </a:gridCol>
              </a:tblGrid>
              <a:tr h="448954">
                <a:tc>
                  <a:txBody>
                    <a:bodyPr/>
                    <a:lstStyle/>
                    <a:p>
                      <a:pPr marL="0" marR="0">
                        <a:spcBef>
                          <a:spcPts val="0"/>
                        </a:spcBef>
                        <a:spcAft>
                          <a:spcPts val="0"/>
                        </a:spcAft>
                      </a:pPr>
                      <a:r>
                        <a:rPr lang="en-US" sz="2500" b="0" dirty="0" err="1">
                          <a:solidFill>
                            <a:schemeClr val="tx1"/>
                          </a:solidFill>
                          <a:effectLst/>
                          <a:latin typeface="Avva_Shenouda" panose="020B0500000000000000" pitchFamily="34" charset="0"/>
                          <a:ea typeface="Times New Roman" panose="02020603050405020304" pitchFamily="18" charset="0"/>
                        </a:rPr>
                        <a:t>Nane</a:t>
                      </a:r>
                      <a:r>
                        <a:rPr lang="en-US" sz="2500" b="0" dirty="0">
                          <a:solidFill>
                            <a:schemeClr val="tx1"/>
                          </a:solidFill>
                          <a:effectLst/>
                          <a:latin typeface="Avva_Shenouda" panose="020B0500000000000000" pitchFamily="34" charset="0"/>
                          <a:ea typeface="Times New Roman" panose="02020603050405020304" pitchFamily="18" charset="0"/>
                        </a:rPr>
                        <a:t> `</a:t>
                      </a:r>
                      <a:r>
                        <a:rPr lang="en-US" sz="2500" b="0" dirty="0" err="1">
                          <a:solidFill>
                            <a:schemeClr val="tx1"/>
                          </a:solidFill>
                          <a:effectLst/>
                          <a:latin typeface="Avva_Shenouda" panose="020B0500000000000000" pitchFamily="34" charset="0"/>
                          <a:ea typeface="Times New Roman" panose="02020603050405020304" pitchFamily="18" charset="0"/>
                        </a:rPr>
                        <a:t>toovi</a:t>
                      </a:r>
                      <a:r>
                        <a:rPr lang="en-US" sz="2500" b="0" dirty="0">
                          <a:solidFill>
                            <a:schemeClr val="tx1"/>
                          </a:solidFill>
                          <a:effectLst/>
                          <a:latin typeface="Avva_Shenouda" panose="020B0500000000000000" pitchFamily="34" charset="0"/>
                          <a:ea typeface="Times New Roman" panose="02020603050405020304" pitchFamily="18" charset="0"/>
                        </a:rPr>
                        <a:t> </a:t>
                      </a:r>
                      <a:r>
                        <a:rPr lang="en-US" sz="2500" b="0" dirty="0" err="1">
                          <a:solidFill>
                            <a:schemeClr val="tx1"/>
                          </a:solidFill>
                          <a:effectLst/>
                          <a:latin typeface="Avva_Shenouda" panose="020B0500000000000000" pitchFamily="34" charset="0"/>
                          <a:ea typeface="Times New Roman" panose="02020603050405020304" pitchFamily="18" charset="0"/>
                        </a:rPr>
                        <a:t>paiwt</a:t>
                      </a:r>
                      <a:endParaRPr lang="en-US" sz="25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a:solidFill>
                            <a:srgbClr val="000099"/>
                          </a:solidFill>
                          <a:effectLst/>
                          <a:latin typeface="Arial" panose="020B0604020202020204" pitchFamily="34" charset="0"/>
                          <a:ea typeface="Times New Roman" panose="02020603050405020304" pitchFamily="18" charset="0"/>
                        </a:rPr>
                        <a:t>Good Morning, father. </a:t>
                      </a:r>
                      <a:endParaRPr lang="en-US" sz="25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920936937"/>
                  </a:ext>
                </a:extLst>
              </a:tr>
              <a:tr h="448954">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Nane rovhi tamav</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a:solidFill>
                            <a:srgbClr val="000099"/>
                          </a:solidFill>
                          <a:effectLst/>
                          <a:latin typeface="Arial" panose="020B0604020202020204" pitchFamily="34" charset="0"/>
                          <a:ea typeface="Times New Roman" panose="02020603050405020304" pitchFamily="18" charset="0"/>
                        </a:rPr>
                        <a:t>Good evening, mother. </a:t>
                      </a:r>
                      <a:endParaRPr lang="en-US" sz="250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425793210"/>
                  </a:ext>
                </a:extLst>
              </a:tr>
              <a:tr h="769779">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No4ri `egwrh tacwni `mmenrit</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Good night, </a:t>
                      </a:r>
                      <a:br>
                        <a:rPr lang="en-US" sz="2500" dirty="0">
                          <a:solidFill>
                            <a:srgbClr val="000099"/>
                          </a:solidFill>
                          <a:effectLst/>
                          <a:latin typeface="Arial" panose="020B0604020202020204" pitchFamily="34" charset="0"/>
                          <a:ea typeface="Times New Roman" panose="02020603050405020304" pitchFamily="18" charset="0"/>
                        </a:rPr>
                      </a:br>
                      <a:r>
                        <a:rPr lang="en-US" sz="2500" dirty="0">
                          <a:solidFill>
                            <a:srgbClr val="000099"/>
                          </a:solidFill>
                          <a:effectLst/>
                          <a:latin typeface="Arial" panose="020B0604020202020204" pitchFamily="34" charset="0"/>
                          <a:ea typeface="Times New Roman" panose="02020603050405020304" pitchFamily="18" charset="0"/>
                        </a:rPr>
                        <a:t>my beloved sister. </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686913504"/>
                  </a:ext>
                </a:extLst>
              </a:tr>
              <a:tr h="448954">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No4ri penn3b `mmenrit</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Hello, our beloved bishop</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40442848"/>
                  </a:ext>
                </a:extLst>
              </a:tr>
              <a:tr h="448954">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Agapi penn3b</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Hello, </a:t>
                      </a:r>
                      <a:r>
                        <a:rPr lang="en-US" sz="2500" dirty="0" err="1">
                          <a:solidFill>
                            <a:srgbClr val="000099"/>
                          </a:solidFill>
                          <a:effectLst/>
                          <a:latin typeface="Arial" panose="020B0604020202020204" pitchFamily="34" charset="0"/>
                          <a:ea typeface="Times New Roman" panose="02020603050405020304" pitchFamily="18" charset="0"/>
                        </a:rPr>
                        <a:t>Sayedna</a:t>
                      </a:r>
                      <a:r>
                        <a:rPr lang="en-US" sz="2500" dirty="0">
                          <a:solidFill>
                            <a:srgbClr val="000099"/>
                          </a:solidFill>
                          <a:effectLst/>
                          <a:latin typeface="Arial" panose="020B0604020202020204" pitchFamily="34" charset="0"/>
                          <a:ea typeface="Times New Roman" panose="02020603050405020304" pitchFamily="18" charset="0"/>
                        </a:rPr>
                        <a:t> (our master)</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491595942"/>
                  </a:ext>
                </a:extLst>
              </a:tr>
              <a:tr h="513089">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Agapi peniwt</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Hello, </a:t>
                      </a:r>
                      <a:r>
                        <a:rPr lang="en-US" sz="2500" dirty="0" err="1">
                          <a:solidFill>
                            <a:srgbClr val="000099"/>
                          </a:solidFill>
                          <a:effectLst/>
                          <a:latin typeface="Arial" panose="020B0604020202020204" pitchFamily="34" charset="0"/>
                          <a:ea typeface="Times New Roman" panose="02020603050405020304" pitchFamily="18" charset="0"/>
                        </a:rPr>
                        <a:t>Abouna</a:t>
                      </a:r>
                      <a:r>
                        <a:rPr lang="en-US" sz="2500" dirty="0">
                          <a:solidFill>
                            <a:srgbClr val="000099"/>
                          </a:solidFill>
                          <a:effectLst/>
                          <a:latin typeface="Arial" panose="020B0604020202020204" pitchFamily="34" charset="0"/>
                          <a:ea typeface="Times New Roman" panose="02020603050405020304" pitchFamily="18" charset="0"/>
                        </a:rPr>
                        <a:t> (our father)</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39521968"/>
                  </a:ext>
                </a:extLst>
              </a:tr>
              <a:tr h="448954">
                <a:tc>
                  <a:txBody>
                    <a:bodyPr/>
                    <a:lstStyle/>
                    <a:p>
                      <a:pPr marL="0" marR="0">
                        <a:spcBef>
                          <a:spcPts val="0"/>
                        </a:spcBef>
                        <a:spcAft>
                          <a:spcPts val="0"/>
                        </a:spcAft>
                      </a:pPr>
                      <a:r>
                        <a:rPr lang="en-US" sz="2500" b="0" dirty="0">
                          <a:solidFill>
                            <a:schemeClr val="tx1"/>
                          </a:solidFill>
                          <a:effectLst/>
                          <a:latin typeface="Avva_Shenouda" panose="020B0500000000000000" pitchFamily="34" charset="0"/>
                          <a:ea typeface="Times New Roman" panose="02020603050405020304" pitchFamily="18" charset="0"/>
                        </a:rPr>
                        <a:t>`Mpair35 an </a:t>
                      </a:r>
                      <a:br>
                        <a:rPr lang="en-US" sz="2500" b="0" dirty="0">
                          <a:solidFill>
                            <a:schemeClr val="tx1"/>
                          </a:solidFill>
                          <a:effectLst/>
                          <a:latin typeface="Avva_Shenouda" panose="020B0500000000000000" pitchFamily="34" charset="0"/>
                          <a:ea typeface="Times New Roman" panose="02020603050405020304" pitchFamily="18" charset="0"/>
                        </a:rPr>
                      </a:br>
                      <a:r>
                        <a:rPr lang="en-US" sz="2500" b="0" dirty="0" err="1">
                          <a:solidFill>
                            <a:schemeClr val="tx1"/>
                          </a:solidFill>
                          <a:effectLst/>
                          <a:latin typeface="Avva_Shenouda" panose="020B0500000000000000" pitchFamily="34" charset="0"/>
                          <a:ea typeface="Times New Roman" panose="02020603050405020304" pitchFamily="18" charset="0"/>
                        </a:rPr>
                        <a:t>tacwni</a:t>
                      </a:r>
                      <a:r>
                        <a:rPr lang="en-US" sz="2500" b="0" dirty="0">
                          <a:solidFill>
                            <a:schemeClr val="tx1"/>
                          </a:solidFill>
                          <a:effectLst/>
                          <a:latin typeface="Avva_Shenouda" panose="020B0500000000000000" pitchFamily="34" charset="0"/>
                          <a:ea typeface="Times New Roman" panose="02020603050405020304" pitchFamily="18" charset="0"/>
                        </a:rPr>
                        <a:t> Maria</a:t>
                      </a:r>
                      <a:endParaRPr lang="en-US" sz="25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Not like this, my sister Maria</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145661469"/>
                  </a:ext>
                </a:extLst>
              </a:tr>
              <a:tr h="769779">
                <a:tc>
                  <a:txBody>
                    <a:bodyPr/>
                    <a:lstStyle/>
                    <a:p>
                      <a:pPr marL="0" marR="0">
                        <a:spcBef>
                          <a:spcPts val="0"/>
                        </a:spcBef>
                        <a:spcAft>
                          <a:spcPts val="0"/>
                        </a:spcAft>
                      </a:pPr>
                      <a:r>
                        <a:rPr lang="en-US" sz="2500" b="0" dirty="0">
                          <a:solidFill>
                            <a:schemeClr val="tx1"/>
                          </a:solidFill>
                          <a:effectLst/>
                          <a:latin typeface="Avva_Shenouda" panose="020B0500000000000000" pitchFamily="34" charset="0"/>
                          <a:ea typeface="Times New Roman" panose="02020603050405020304" pitchFamily="18" charset="0"/>
                        </a:rPr>
                        <a:t>I3covc </a:t>
                      </a:r>
                      <a:r>
                        <a:rPr lang="en-US" sz="2500" b="0" dirty="0" err="1">
                          <a:solidFill>
                            <a:schemeClr val="tx1"/>
                          </a:solidFill>
                          <a:effectLst/>
                          <a:latin typeface="Avva_Shenouda" panose="020B0500000000000000" pitchFamily="34" charset="0"/>
                          <a:ea typeface="Times New Roman" panose="02020603050405020304" pitchFamily="18" charset="0"/>
                        </a:rPr>
                        <a:t>Pixrictoc</a:t>
                      </a:r>
                      <a:r>
                        <a:rPr lang="en-US" sz="2500" b="0" dirty="0">
                          <a:solidFill>
                            <a:schemeClr val="tx1"/>
                          </a:solidFill>
                          <a:effectLst/>
                          <a:latin typeface="Avva_Shenouda" panose="020B0500000000000000" pitchFamily="34" charset="0"/>
                          <a:ea typeface="Times New Roman" panose="02020603050405020304" pitchFamily="18" charset="0"/>
                        </a:rPr>
                        <a:t> `</a:t>
                      </a:r>
                      <a:br>
                        <a:rPr lang="en-US" sz="2500" b="0" dirty="0">
                          <a:solidFill>
                            <a:schemeClr val="tx1"/>
                          </a:solidFill>
                          <a:effectLst/>
                          <a:latin typeface="Avva_Shenouda" panose="020B0500000000000000" pitchFamily="34" charset="0"/>
                          <a:ea typeface="Times New Roman" panose="02020603050405020304" pitchFamily="18" charset="0"/>
                        </a:rPr>
                      </a:br>
                      <a:r>
                        <a:rPr lang="en-US" sz="2500" b="0" dirty="0">
                          <a:solidFill>
                            <a:schemeClr val="tx1"/>
                          </a:solidFill>
                          <a:effectLst/>
                          <a:latin typeface="Avva_Shenouda" panose="020B0500000000000000" pitchFamily="34" charset="0"/>
                          <a:ea typeface="Times New Roman" panose="02020603050405020304" pitchFamily="18" charset="0"/>
                        </a:rPr>
                        <a:t>mm3ni </a:t>
                      </a:r>
                      <a:r>
                        <a:rPr lang="en-US" sz="2500" b="0" dirty="0" err="1">
                          <a:solidFill>
                            <a:schemeClr val="tx1"/>
                          </a:solidFill>
                          <a:effectLst/>
                          <a:latin typeface="Avva_Shenouda" panose="020B0500000000000000" pitchFamily="34" charset="0"/>
                          <a:ea typeface="Times New Roman" panose="02020603050405020304" pitchFamily="18" charset="0"/>
                        </a:rPr>
                        <a:t>nemak</a:t>
                      </a:r>
                      <a:r>
                        <a:rPr lang="en-US" sz="2500" b="0" dirty="0">
                          <a:solidFill>
                            <a:schemeClr val="tx1"/>
                          </a:solidFill>
                          <a:effectLst/>
                          <a:latin typeface="Avva_Shenouda" panose="020B0500000000000000" pitchFamily="34" charset="0"/>
                          <a:ea typeface="Times New Roman" panose="02020603050405020304" pitchFamily="18" charset="0"/>
                        </a:rPr>
                        <a:t> </a:t>
                      </a:r>
                      <a:endParaRPr lang="en-US" sz="25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Jesus Christ </a:t>
                      </a:r>
                      <a:br>
                        <a:rPr lang="en-US" sz="2500" dirty="0">
                          <a:solidFill>
                            <a:srgbClr val="000099"/>
                          </a:solidFill>
                          <a:effectLst/>
                          <a:latin typeface="Arial" panose="020B0604020202020204" pitchFamily="34" charset="0"/>
                          <a:ea typeface="Times New Roman" panose="02020603050405020304" pitchFamily="18" charset="0"/>
                        </a:rPr>
                      </a:br>
                      <a:r>
                        <a:rPr lang="en-US" sz="2500" dirty="0">
                          <a:solidFill>
                            <a:srgbClr val="000099"/>
                          </a:solidFill>
                          <a:effectLst/>
                          <a:latin typeface="Arial" panose="020B0604020202020204" pitchFamily="34" charset="0"/>
                          <a:ea typeface="Times New Roman" panose="02020603050405020304" pitchFamily="18" charset="0"/>
                        </a:rPr>
                        <a:t>is always with you. </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234471270"/>
                  </a:ext>
                </a:extLst>
              </a:tr>
              <a:tr h="769779">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%2ep`hmot `ntotk piepickopoc Iwc3f</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Thank you, </a:t>
                      </a:r>
                      <a:br>
                        <a:rPr lang="en-US" sz="2500" dirty="0">
                          <a:solidFill>
                            <a:srgbClr val="000099"/>
                          </a:solidFill>
                          <a:effectLst/>
                          <a:latin typeface="Arial" panose="020B0604020202020204" pitchFamily="34" charset="0"/>
                          <a:ea typeface="Times New Roman" panose="02020603050405020304" pitchFamily="18" charset="0"/>
                        </a:rPr>
                      </a:br>
                      <a:r>
                        <a:rPr lang="en-US" sz="2500" dirty="0">
                          <a:solidFill>
                            <a:srgbClr val="000099"/>
                          </a:solidFill>
                          <a:effectLst/>
                          <a:latin typeface="Arial" panose="020B0604020202020204" pitchFamily="34" charset="0"/>
                          <a:ea typeface="Times New Roman" panose="02020603050405020304" pitchFamily="18" charset="0"/>
                        </a:rPr>
                        <a:t>Bishop Youssef. </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746918051"/>
                  </a:ext>
                </a:extLst>
              </a:tr>
              <a:tr h="448954">
                <a:tc>
                  <a:txBody>
                    <a:bodyPr/>
                    <a:lstStyle/>
                    <a:p>
                      <a:pPr marL="0" marR="0">
                        <a:spcBef>
                          <a:spcPts val="0"/>
                        </a:spcBef>
                        <a:spcAft>
                          <a:spcPts val="0"/>
                        </a:spcAft>
                      </a:pPr>
                      <a:r>
                        <a:rPr lang="en-US" sz="2500" b="0">
                          <a:solidFill>
                            <a:schemeClr val="tx1"/>
                          </a:solidFill>
                          <a:effectLst/>
                          <a:latin typeface="Avva_Shenouda" panose="020B0500000000000000" pitchFamily="34" charset="0"/>
                          <a:ea typeface="Times New Roman" panose="02020603050405020304" pitchFamily="18" charset="0"/>
                        </a:rPr>
                        <a:t>Nane toovi paiwt</a:t>
                      </a:r>
                      <a:endParaRPr lang="en-US" sz="2500" b="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Good Morning, (my) father. </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087106141"/>
                  </a:ext>
                </a:extLst>
              </a:tr>
              <a:tr h="603665">
                <a:tc>
                  <a:txBody>
                    <a:bodyPr/>
                    <a:lstStyle/>
                    <a:p>
                      <a:pPr marL="0" marR="0">
                        <a:spcBef>
                          <a:spcPts val="0"/>
                        </a:spcBef>
                        <a:spcAft>
                          <a:spcPts val="0"/>
                        </a:spcAft>
                      </a:pPr>
                      <a:r>
                        <a:rPr lang="en-US" sz="2500" b="0" dirty="0" err="1">
                          <a:solidFill>
                            <a:schemeClr val="tx1"/>
                          </a:solidFill>
                          <a:effectLst/>
                          <a:latin typeface="Avva_Shenouda" panose="020B0500000000000000" pitchFamily="34" charset="0"/>
                          <a:ea typeface="Times New Roman" panose="02020603050405020304" pitchFamily="18" charset="0"/>
                        </a:rPr>
                        <a:t>Nane</a:t>
                      </a:r>
                      <a:r>
                        <a:rPr lang="en-US" sz="2500" b="0" dirty="0">
                          <a:solidFill>
                            <a:schemeClr val="tx1"/>
                          </a:solidFill>
                          <a:effectLst/>
                          <a:latin typeface="Avva_Shenouda" panose="020B0500000000000000" pitchFamily="34" charset="0"/>
                          <a:ea typeface="Times New Roman" panose="02020603050405020304" pitchFamily="18" charset="0"/>
                        </a:rPr>
                        <a:t> </a:t>
                      </a:r>
                      <a:r>
                        <a:rPr lang="en-US" sz="2500" b="0" dirty="0" err="1">
                          <a:solidFill>
                            <a:schemeClr val="tx1"/>
                          </a:solidFill>
                          <a:effectLst/>
                          <a:latin typeface="Avva_Shenouda" panose="020B0500000000000000" pitchFamily="34" charset="0"/>
                          <a:ea typeface="Times New Roman" panose="02020603050405020304" pitchFamily="18" charset="0"/>
                        </a:rPr>
                        <a:t>rovhi</a:t>
                      </a:r>
                      <a:r>
                        <a:rPr lang="en-US" sz="2500" b="0" dirty="0">
                          <a:solidFill>
                            <a:schemeClr val="tx1"/>
                          </a:solidFill>
                          <a:effectLst/>
                          <a:latin typeface="Avva_Shenouda" panose="020B0500000000000000" pitchFamily="34" charset="0"/>
                          <a:ea typeface="Times New Roman" panose="02020603050405020304" pitchFamily="18" charset="0"/>
                        </a:rPr>
                        <a:t> </a:t>
                      </a:r>
                      <a:r>
                        <a:rPr lang="en-US" sz="2500" b="0" dirty="0" err="1">
                          <a:solidFill>
                            <a:schemeClr val="tx1"/>
                          </a:solidFill>
                          <a:effectLst/>
                          <a:latin typeface="Avva_Shenouda" panose="020B0500000000000000" pitchFamily="34" charset="0"/>
                          <a:ea typeface="Times New Roman" panose="02020603050405020304" pitchFamily="18" charset="0"/>
                        </a:rPr>
                        <a:t>tamav</a:t>
                      </a:r>
                      <a:endParaRPr lang="en-US" sz="25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marR="0">
                        <a:spcBef>
                          <a:spcPts val="0"/>
                        </a:spcBef>
                        <a:spcAft>
                          <a:spcPts val="0"/>
                        </a:spcAft>
                      </a:pPr>
                      <a:r>
                        <a:rPr lang="en-US" sz="2500" dirty="0">
                          <a:solidFill>
                            <a:srgbClr val="000099"/>
                          </a:solidFill>
                          <a:effectLst/>
                          <a:latin typeface="Arial" panose="020B0604020202020204" pitchFamily="34" charset="0"/>
                          <a:ea typeface="Times New Roman" panose="02020603050405020304" pitchFamily="18" charset="0"/>
                        </a:rPr>
                        <a:t>Good evening, (my) mother. </a:t>
                      </a:r>
                      <a:endParaRPr lang="en-US" sz="2500" dirty="0">
                        <a:solidFill>
                          <a:srgbClr val="0000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07718524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AB3C3BC-1526-46A5-AA22-CC55A530DF55}"/>
              </a:ext>
            </a:extLst>
          </p:cNvPr>
          <p:cNvSpPr>
            <a:spLocks noGrp="1" noChangeArrowheads="1"/>
          </p:cNvSpPr>
          <p:nvPr>
            <p:ph type="ctrTitle"/>
          </p:nvPr>
        </p:nvSpPr>
        <p:spPr>
          <a:xfrm>
            <a:off x="533400" y="2130425"/>
            <a:ext cx="82296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16</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Indefinite and Definite Articles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B8A2F798-E15D-457F-B325-A13F0540D611}"/>
              </a:ext>
            </a:extLst>
          </p:cNvPr>
          <p:cNvGraphicFramePr>
            <a:graphicFrameLocks noGrp="1"/>
          </p:cNvGraphicFramePr>
          <p:nvPr>
            <p:ph idx="1"/>
            <p:extLst>
              <p:ext uri="{D42A27DB-BD31-4B8C-83A1-F6EECF244321}">
                <p14:modId xmlns:p14="http://schemas.microsoft.com/office/powerpoint/2010/main" val="216920427"/>
              </p:ext>
            </p:extLst>
          </p:nvPr>
        </p:nvGraphicFramePr>
        <p:xfrm>
          <a:off x="457200" y="26894"/>
          <a:ext cx="8229600" cy="2199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452732145"/>
                    </a:ext>
                  </a:extLst>
                </a:gridCol>
                <a:gridCol w="2743200">
                  <a:extLst>
                    <a:ext uri="{9D8B030D-6E8A-4147-A177-3AD203B41FA5}">
                      <a16:colId xmlns:a16="http://schemas.microsoft.com/office/drawing/2014/main" val="955693655"/>
                    </a:ext>
                  </a:extLst>
                </a:gridCol>
                <a:gridCol w="914400">
                  <a:extLst>
                    <a:ext uri="{9D8B030D-6E8A-4147-A177-3AD203B41FA5}">
                      <a16:colId xmlns:a16="http://schemas.microsoft.com/office/drawing/2014/main" val="1536208553"/>
                    </a:ext>
                  </a:extLst>
                </a:gridCol>
                <a:gridCol w="457200">
                  <a:extLst>
                    <a:ext uri="{9D8B030D-6E8A-4147-A177-3AD203B41FA5}">
                      <a16:colId xmlns:a16="http://schemas.microsoft.com/office/drawing/2014/main" val="3033561864"/>
                    </a:ext>
                  </a:extLst>
                </a:gridCol>
                <a:gridCol w="457200">
                  <a:extLst>
                    <a:ext uri="{9D8B030D-6E8A-4147-A177-3AD203B41FA5}">
                      <a16:colId xmlns:a16="http://schemas.microsoft.com/office/drawing/2014/main" val="1809731897"/>
                    </a:ext>
                  </a:extLst>
                </a:gridCol>
                <a:gridCol w="914400">
                  <a:extLst>
                    <a:ext uri="{9D8B030D-6E8A-4147-A177-3AD203B41FA5}">
                      <a16:colId xmlns:a16="http://schemas.microsoft.com/office/drawing/2014/main" val="766351063"/>
                    </a:ext>
                  </a:extLst>
                </a:gridCol>
              </a:tblGrid>
              <a:tr h="370840">
                <a:tc>
                  <a:txBody>
                    <a:bodyPr/>
                    <a:lstStyle/>
                    <a:p>
                      <a:r>
                        <a:rPr lang="en-US" dirty="0"/>
                        <a:t>Gender</a:t>
                      </a:r>
                    </a:p>
                  </a:txBody>
                  <a:tcPr/>
                </a:tc>
                <a:tc>
                  <a:txBody>
                    <a:bodyPr/>
                    <a:lstStyle/>
                    <a:p>
                      <a:r>
                        <a:rPr lang="en-US" dirty="0"/>
                        <a:t>Indefinite Article (a, an)</a:t>
                      </a:r>
                    </a:p>
                  </a:txBody>
                  <a:tcPr/>
                </a:tc>
                <a:tc gridSpan="4">
                  <a:txBody>
                    <a:bodyPr/>
                    <a:lstStyle/>
                    <a:p>
                      <a:r>
                        <a:rPr lang="en-US" dirty="0"/>
                        <a:t>Definite Article </a:t>
                      </a:r>
                      <a:r>
                        <a:rPr lang="en-US" i="1" dirty="0"/>
                        <a:t>(the)</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70170479"/>
                  </a:ext>
                </a:extLst>
              </a:tr>
              <a:tr h="370840">
                <a:tc>
                  <a:txBody>
                    <a:bodyPr/>
                    <a:lstStyle/>
                    <a:p>
                      <a:r>
                        <a:rPr lang="en-US" sz="2000" dirty="0"/>
                        <a:t>Masculine</a:t>
                      </a:r>
                    </a:p>
                  </a:txBody>
                  <a:tcPr/>
                </a:tc>
                <a:tc>
                  <a:txBody>
                    <a:bodyPr/>
                    <a:lstStyle/>
                    <a:p>
                      <a:r>
                        <a:rPr lang="en-US" sz="2000" dirty="0" err="1">
                          <a:latin typeface="Coptic" pitchFamily="2" charset="0"/>
                        </a:rPr>
                        <a:t>ou</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pi</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v~</a:t>
                      </a:r>
                    </a:p>
                  </a:txBody>
                  <a:tcPr/>
                </a:tc>
                <a:extLst>
                  <a:ext uri="{0D108BD9-81ED-4DB2-BD59-A6C34878D82A}">
                    <a16:rowId xmlns:a16="http://schemas.microsoft.com/office/drawing/2014/main" val="4213140009"/>
                  </a:ext>
                </a:extLst>
              </a:tr>
              <a:tr h="370840">
                <a:tc>
                  <a:txBody>
                    <a:bodyPr/>
                    <a:lstStyle/>
                    <a:p>
                      <a:r>
                        <a:rPr lang="en-US" sz="2000" dirty="0"/>
                        <a:t>Feminine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ou</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t~</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y~</a:t>
                      </a:r>
                    </a:p>
                  </a:txBody>
                  <a:tcPr/>
                </a:tc>
                <a:extLst>
                  <a:ext uri="{0D108BD9-81ED-4DB2-BD59-A6C34878D82A}">
                    <a16:rowId xmlns:a16="http://schemas.microsoft.com/office/drawing/2014/main" val="3569958751"/>
                  </a:ext>
                </a:extLst>
              </a:tr>
              <a:tr h="370840">
                <a:tc>
                  <a:txBody>
                    <a:bodyPr/>
                    <a:lstStyle/>
                    <a:p>
                      <a:r>
                        <a:rPr lang="en-US" sz="2000" dirty="0"/>
                        <a:t>Plural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han</a:t>
                      </a:r>
                      <a:endParaRPr lang="en-US" sz="2000" dirty="0">
                        <a:latin typeface="Coptic" pitchFamily="2" charset="0"/>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ni</a:t>
                      </a:r>
                      <a:endParaRPr lang="en-US" sz="2000" dirty="0">
                        <a:latin typeface="Coptic" pitchFamily="2" charset="0"/>
                      </a:endParaRPr>
                    </a:p>
                  </a:txBody>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nen</a:t>
                      </a:r>
                      <a:endParaRPr lang="en-US" sz="2000"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2869105582"/>
                  </a:ext>
                </a:extLst>
              </a:tr>
              <a:tr h="37084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If the noun start with one of the letters (</a:t>
                      </a:r>
                      <a:r>
                        <a:rPr lang="en-US" dirty="0">
                          <a:solidFill>
                            <a:schemeClr val="accent2"/>
                          </a:solidFill>
                          <a:latin typeface="Coptic" pitchFamily="2" charset="0"/>
                        </a:rPr>
                        <a:t>b i l m n o r</a:t>
                      </a:r>
                      <a:r>
                        <a:rPr lang="en-US" dirty="0"/>
                        <a:t>) </a:t>
                      </a:r>
                      <a:r>
                        <a:rPr lang="en-US" dirty="0">
                          <a:solidFill>
                            <a:srgbClr val="FF0000"/>
                          </a:solidFill>
                          <a:latin typeface="Avva_Shenouda" panose="020B0500000000000000" pitchFamily="34" charset="0"/>
                        </a:rPr>
                        <a:t>`</a:t>
                      </a:r>
                      <a:r>
                        <a:rPr lang="en-US" dirty="0">
                          <a:solidFill>
                            <a:srgbClr val="FF0000"/>
                          </a:solidFill>
                          <a:latin typeface="Coptic" pitchFamily="2" charset="0"/>
                        </a:rPr>
                        <a:t>v </a:t>
                      </a:r>
                      <a:r>
                        <a:rPr lang="en-US" dirty="0"/>
                        <a:t>or</a:t>
                      </a:r>
                      <a:r>
                        <a:rPr lang="en-US" dirty="0">
                          <a:solidFill>
                            <a:srgbClr val="FF0000"/>
                          </a:solidFill>
                          <a:latin typeface="Coptic" pitchFamily="2" charset="0"/>
                        </a:rPr>
                        <a:t> y~</a:t>
                      </a:r>
                      <a:r>
                        <a:rPr lang="en-US" dirty="0">
                          <a:latin typeface="Coptic" pitchFamily="2" charset="0"/>
                        </a:rPr>
                        <a:t> </a:t>
                      </a:r>
                      <a:r>
                        <a:rPr lang="en-US" dirty="0"/>
                        <a:t>is used.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If </a:t>
                      </a:r>
                      <a:r>
                        <a:rPr lang="en-US" dirty="0">
                          <a:solidFill>
                            <a:srgbClr val="FF0000"/>
                          </a:solidFill>
                          <a:latin typeface="Avva_Shenouda" panose="020B0500000000000000" pitchFamily="34" charset="0"/>
                        </a:rPr>
                        <a:t>`n</a:t>
                      </a:r>
                      <a:r>
                        <a:rPr lang="en-US" dirty="0"/>
                        <a:t> or </a:t>
                      </a:r>
                      <a:r>
                        <a:rPr lang="en-US" dirty="0">
                          <a:solidFill>
                            <a:srgbClr val="FF0000"/>
                          </a:solidFill>
                          <a:latin typeface="Avva_Shenouda" panose="020B0500000000000000" pitchFamily="34" charset="0"/>
                        </a:rPr>
                        <a:t>`m</a:t>
                      </a:r>
                      <a:r>
                        <a:rPr lang="en-US" dirty="0"/>
                        <a:t> is used on a 2nd noun, then  </a:t>
                      </a:r>
                      <a:r>
                        <a:rPr lang="en-US" dirty="0" err="1">
                          <a:solidFill>
                            <a:srgbClr val="FF0000"/>
                          </a:solidFill>
                          <a:latin typeface="Coptic" pitchFamily="2" charset="0"/>
                        </a:rPr>
                        <a:t>nen</a:t>
                      </a:r>
                      <a:r>
                        <a:rPr lang="en-US" dirty="0">
                          <a:solidFill>
                            <a:srgbClr val="FFFF00"/>
                          </a:solidFill>
                          <a:latin typeface="Coptic" pitchFamily="2" charset="0"/>
                        </a:rPr>
                        <a:t> </a:t>
                      </a:r>
                      <a:r>
                        <a:rPr lang="en-US" dirty="0"/>
                        <a:t>is used : </a:t>
                      </a:r>
                      <a:r>
                        <a:rPr lang="en-US" dirty="0" err="1">
                          <a:solidFill>
                            <a:srgbClr val="FF0000"/>
                          </a:solidFill>
                          <a:latin typeface="Coptic" pitchFamily="2" charset="0"/>
                        </a:rPr>
                        <a:t>nen</a:t>
                      </a:r>
                      <a:r>
                        <a:rPr lang="en-US" dirty="0" err="1">
                          <a:latin typeface="Coptic" pitchFamily="2" charset="0"/>
                        </a:rPr>
                        <a:t>s</a:t>
                      </a:r>
                      <a:r>
                        <a:rPr lang="en-US" dirty="0">
                          <a:latin typeface="Coptic" pitchFamily="2" charset="0"/>
                        </a:rPr>
                        <a:t>/</a:t>
                      </a:r>
                      <a:r>
                        <a:rPr lang="en-US" dirty="0" err="1">
                          <a:latin typeface="Coptic" pitchFamily="2" charset="0"/>
                        </a:rPr>
                        <a:t>ri</a:t>
                      </a:r>
                      <a:r>
                        <a:rPr lang="en-US" dirty="0">
                          <a:solidFill>
                            <a:srgbClr val="FF0000"/>
                          </a:solidFill>
                          <a:latin typeface="Coptic" pitchFamily="2" charset="0"/>
                        </a:rPr>
                        <a:t> </a:t>
                      </a:r>
                      <a:r>
                        <a:rPr lang="en-US" dirty="0" err="1">
                          <a:solidFill>
                            <a:schemeClr val="accent2"/>
                          </a:solidFill>
                          <a:latin typeface="Coptic" pitchFamily="2" charset="0"/>
                        </a:rPr>
                        <a:t>m~</a:t>
                      </a:r>
                      <a:r>
                        <a:rPr lang="en-US" dirty="0" err="1">
                          <a:latin typeface="Coptic" pitchFamily="2" charset="0"/>
                        </a:rPr>
                        <a:t>piIcra</a:t>
                      </a:r>
                      <a:r>
                        <a:rPr lang="en-US" dirty="0">
                          <a:latin typeface="Coptic" pitchFamily="2" charset="0"/>
                        </a:rPr>
                        <a:t>/l</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optic" pitchFamily="2"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226837"/>
                  </a:ext>
                </a:extLst>
              </a:tr>
            </a:tbl>
          </a:graphicData>
        </a:graphic>
      </p:graphicFrame>
      <p:graphicFrame>
        <p:nvGraphicFramePr>
          <p:cNvPr id="2" name="Table 2">
            <a:extLst>
              <a:ext uri="{FF2B5EF4-FFF2-40B4-BE49-F238E27FC236}">
                <a16:creationId xmlns:a16="http://schemas.microsoft.com/office/drawing/2014/main" id="{EBAC162E-8328-404A-A6AC-9E2B61064770}"/>
              </a:ext>
            </a:extLst>
          </p:cNvPr>
          <p:cNvGraphicFramePr>
            <a:graphicFrameLocks noGrp="1"/>
          </p:cNvGraphicFramePr>
          <p:nvPr>
            <p:extLst>
              <p:ext uri="{D42A27DB-BD31-4B8C-83A1-F6EECF244321}">
                <p14:modId xmlns:p14="http://schemas.microsoft.com/office/powerpoint/2010/main" val="1986016342"/>
              </p:ext>
            </p:extLst>
          </p:nvPr>
        </p:nvGraphicFramePr>
        <p:xfrm>
          <a:off x="457200" y="2186193"/>
          <a:ext cx="8229600" cy="2621280"/>
        </p:xfrm>
        <a:graphic>
          <a:graphicData uri="http://schemas.openxmlformats.org/drawingml/2006/table">
            <a:tbl>
              <a:tblPr firstRow="1" bandRow="1">
                <a:tableStyleId>{5C22544A-7EE6-4342-B048-85BDC9FD1C3A}</a:tableStyleId>
              </a:tblPr>
              <a:tblGrid>
                <a:gridCol w="548640">
                  <a:extLst>
                    <a:ext uri="{9D8B030D-6E8A-4147-A177-3AD203B41FA5}">
                      <a16:colId xmlns:a16="http://schemas.microsoft.com/office/drawing/2014/main" val="2698562060"/>
                    </a:ext>
                  </a:extLst>
                </a:gridCol>
                <a:gridCol w="1959429">
                  <a:extLst>
                    <a:ext uri="{9D8B030D-6E8A-4147-A177-3AD203B41FA5}">
                      <a16:colId xmlns:a16="http://schemas.microsoft.com/office/drawing/2014/main" val="1088103270"/>
                    </a:ext>
                  </a:extLst>
                </a:gridCol>
                <a:gridCol w="1759131">
                  <a:extLst>
                    <a:ext uri="{9D8B030D-6E8A-4147-A177-3AD203B41FA5}">
                      <a16:colId xmlns:a16="http://schemas.microsoft.com/office/drawing/2014/main" val="3734600304"/>
                    </a:ext>
                  </a:extLst>
                </a:gridCol>
                <a:gridCol w="1454332">
                  <a:extLst>
                    <a:ext uri="{9D8B030D-6E8A-4147-A177-3AD203B41FA5}">
                      <a16:colId xmlns:a16="http://schemas.microsoft.com/office/drawing/2014/main" val="2934574854"/>
                    </a:ext>
                  </a:extLst>
                </a:gridCol>
                <a:gridCol w="1155678">
                  <a:extLst>
                    <a:ext uri="{9D8B030D-6E8A-4147-A177-3AD203B41FA5}">
                      <a16:colId xmlns:a16="http://schemas.microsoft.com/office/drawing/2014/main" val="1142651738"/>
                    </a:ext>
                  </a:extLst>
                </a:gridCol>
                <a:gridCol w="1352390">
                  <a:extLst>
                    <a:ext uri="{9D8B030D-6E8A-4147-A177-3AD203B41FA5}">
                      <a16:colId xmlns:a16="http://schemas.microsoft.com/office/drawing/2014/main" val="217796404"/>
                    </a:ext>
                  </a:extLst>
                </a:gridCol>
              </a:tblGrid>
              <a:tr h="370840">
                <a:tc rowSpan="6">
                  <a:txBody>
                    <a:bodyPr/>
                    <a:lstStyle/>
                    <a:p>
                      <a:r>
                        <a:rPr lang="en-US" dirty="0"/>
                        <a:t>Mescaline Nouns </a:t>
                      </a:r>
                    </a:p>
                  </a:txBody>
                  <a:tcPr vert="vert270"/>
                </a:tc>
                <a:tc>
                  <a:txBody>
                    <a:bodyPr/>
                    <a:lstStyle/>
                    <a:p>
                      <a:r>
                        <a:rPr lang="en-US" dirty="0"/>
                        <a:t>Noun</a:t>
                      </a:r>
                    </a:p>
                  </a:txBody>
                  <a:tcPr/>
                </a:tc>
                <a:tc>
                  <a:txBody>
                    <a:bodyPr/>
                    <a:lstStyle/>
                    <a:p>
                      <a:r>
                        <a:rPr lang="en-US" dirty="0"/>
                        <a:t>Meaning</a:t>
                      </a:r>
                    </a:p>
                  </a:txBody>
                  <a:tcPr/>
                </a:tc>
                <a:tc>
                  <a:txBody>
                    <a:bodyPr/>
                    <a:lstStyle/>
                    <a:p>
                      <a:r>
                        <a:rPr lang="en-US" dirty="0"/>
                        <a:t>Indefinite</a:t>
                      </a:r>
                    </a:p>
                  </a:txBody>
                  <a:tcPr/>
                </a:tc>
                <a:tc>
                  <a:txBody>
                    <a:bodyPr/>
                    <a:lstStyle/>
                    <a:p>
                      <a:r>
                        <a:rPr lang="en-US" dirty="0"/>
                        <a:t>Definite</a:t>
                      </a:r>
                    </a:p>
                  </a:txBody>
                  <a:tcPr/>
                </a:tc>
                <a:tc>
                  <a:txBody>
                    <a:bodyPr/>
                    <a:lstStyle/>
                    <a:p>
                      <a:r>
                        <a:rPr lang="en-US" dirty="0"/>
                        <a:t>Short Definite</a:t>
                      </a:r>
                    </a:p>
                  </a:txBody>
                  <a:tcPr/>
                </a:tc>
                <a:extLst>
                  <a:ext uri="{0D108BD9-81ED-4DB2-BD59-A6C34878D82A}">
                    <a16:rowId xmlns:a16="http://schemas.microsoft.com/office/drawing/2014/main" val="4243200980"/>
                  </a:ext>
                </a:extLst>
              </a:tr>
              <a:tr h="370840">
                <a:tc vMerge="1">
                  <a:txBody>
                    <a:bodyPr/>
                    <a:lstStyle/>
                    <a:p>
                      <a:endParaRPr lang="en-US" dirty="0">
                        <a:latin typeface="Coptic" pitchFamily="2" charset="0"/>
                      </a:endParaRPr>
                    </a:p>
                  </a:txBody>
                  <a:tcPr/>
                </a:tc>
                <a:tc>
                  <a:txBody>
                    <a:bodyPr/>
                    <a:lstStyle/>
                    <a:p>
                      <a:r>
                        <a:rPr lang="en-US" sz="2000" dirty="0">
                          <a:latin typeface="Coptic" pitchFamily="2" charset="0"/>
                        </a:rPr>
                        <a:t>,ahi</a:t>
                      </a:r>
                    </a:p>
                  </a:txBody>
                  <a:tcPr/>
                </a:tc>
                <a:tc>
                  <a:txBody>
                    <a:bodyPr/>
                    <a:lstStyle/>
                    <a:p>
                      <a:r>
                        <a:rPr lang="en-US" sz="2000" dirty="0">
                          <a:latin typeface="+mn-lt"/>
                        </a:rPr>
                        <a:t>Earth</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,ahi</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pi</a:t>
                      </a:r>
                      <a:r>
                        <a:rPr lang="en-US" sz="2000" dirty="0" err="1">
                          <a:latin typeface="Coptic" pitchFamily="2" charset="0"/>
                        </a:rPr>
                        <a:t>,ahi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p~</a:t>
                      </a:r>
                      <a:r>
                        <a:rPr lang="en-US" sz="2000" dirty="0" err="1">
                          <a:latin typeface="Coptic" pitchFamily="2" charset="0"/>
                        </a:rPr>
                        <a:t>,ahi</a:t>
                      </a:r>
                      <a:endParaRPr lang="en-US" sz="2000" dirty="0">
                        <a:solidFill>
                          <a:srgbClr val="FF0000"/>
                        </a:solidFill>
                        <a:latin typeface="Coptic" pitchFamily="2" charset="0"/>
                      </a:endParaRPr>
                    </a:p>
                  </a:txBody>
                  <a:tcPr/>
                </a:tc>
                <a:extLst>
                  <a:ext uri="{0D108BD9-81ED-4DB2-BD59-A6C34878D82A}">
                    <a16:rowId xmlns:a16="http://schemas.microsoft.com/office/drawing/2014/main" val="888626911"/>
                  </a:ext>
                </a:extLst>
              </a:tr>
              <a:tr h="370840">
                <a:tc vMerge="1">
                  <a:txBody>
                    <a:bodyPr/>
                    <a:lstStyle/>
                    <a:p>
                      <a:endParaRPr lang="en-US" dirty="0">
                        <a:latin typeface="Coptic" pitchFamily="2" charset="0"/>
                      </a:endParaRPr>
                    </a:p>
                  </a:txBody>
                  <a:tcPr/>
                </a:tc>
                <a:tc>
                  <a:txBody>
                    <a:bodyPr/>
                    <a:lstStyle/>
                    <a:p>
                      <a:r>
                        <a:rPr lang="en-US" sz="2000" dirty="0">
                          <a:latin typeface="Coptic" pitchFamily="2" charset="0"/>
                        </a:rPr>
                        <a:t>s/</a:t>
                      </a:r>
                      <a:r>
                        <a:rPr lang="en-US" sz="2000" dirty="0" err="1">
                          <a:latin typeface="Coptic" pitchFamily="2" charset="0"/>
                        </a:rPr>
                        <a:t>ri</a:t>
                      </a:r>
                      <a:endParaRPr lang="en-US" sz="2000" dirty="0">
                        <a:latin typeface="Coptic" pitchFamily="2" charset="0"/>
                      </a:endParaRPr>
                    </a:p>
                  </a:txBody>
                  <a:tcPr/>
                </a:tc>
                <a:tc>
                  <a:txBody>
                    <a:bodyPr/>
                    <a:lstStyle/>
                    <a:p>
                      <a:r>
                        <a:rPr lang="en-US" sz="2000" dirty="0">
                          <a:latin typeface="+mn-lt"/>
                        </a:rPr>
                        <a:t>Son</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s</a:t>
                      </a:r>
                      <a:r>
                        <a:rPr lang="en-US" sz="2000" dirty="0">
                          <a:latin typeface="Coptic" pitchFamily="2" charset="0"/>
                        </a:rPr>
                        <a:t>/</a:t>
                      </a:r>
                      <a:r>
                        <a:rPr lang="en-US" sz="2000" dirty="0" err="1">
                          <a:latin typeface="Coptic" pitchFamily="2" charset="0"/>
                        </a:rPr>
                        <a:t>ri</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pi</a:t>
                      </a:r>
                      <a:r>
                        <a:rPr lang="en-US" sz="2000" dirty="0" err="1">
                          <a:latin typeface="Coptic" pitchFamily="2" charset="0"/>
                        </a:rPr>
                        <a:t>s</a:t>
                      </a:r>
                      <a:r>
                        <a:rPr lang="en-US" sz="2000" dirty="0">
                          <a:latin typeface="Coptic" pitchFamily="2" charset="0"/>
                        </a:rPr>
                        <a:t>/</a:t>
                      </a:r>
                      <a:r>
                        <a:rPr lang="en-US" sz="2000" dirty="0" err="1">
                          <a:latin typeface="Coptic" pitchFamily="2" charset="0"/>
                        </a:rPr>
                        <a:t>ri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p~</a:t>
                      </a:r>
                      <a:r>
                        <a:rPr lang="en-US" sz="2000" dirty="0">
                          <a:latin typeface="Coptic" pitchFamily="2" charset="0"/>
                        </a:rPr>
                        <a:t>s/</a:t>
                      </a:r>
                      <a:r>
                        <a:rPr lang="en-US" sz="2000" dirty="0" err="1">
                          <a:latin typeface="Coptic" pitchFamily="2" charset="0"/>
                        </a:rPr>
                        <a:t>ri</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339608377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iwt</a:t>
                      </a:r>
                      <a:endParaRPr lang="en-US" sz="2000" dirty="0">
                        <a:latin typeface="Coptic" pitchFamily="2" charset="0"/>
                      </a:endParaRPr>
                    </a:p>
                  </a:txBody>
                  <a:tcPr/>
                </a:tc>
                <a:tc>
                  <a:txBody>
                    <a:bodyPr/>
                    <a:lstStyle/>
                    <a:p>
                      <a:r>
                        <a:rPr lang="en-US" sz="2000" dirty="0">
                          <a:latin typeface="+mn-lt"/>
                        </a:rPr>
                        <a:t>Father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ou</a:t>
                      </a:r>
                      <a:r>
                        <a:rPr lang="en-US" sz="2000" dirty="0" err="1">
                          <a:latin typeface="Coptic" pitchFamily="2" charset="0"/>
                        </a:rPr>
                        <a:t>iwt</a:t>
                      </a:r>
                      <a:endParaRPr lang="en-US" sz="2000" dirty="0">
                        <a:latin typeface="Coptic" pitchFamily="2" charset="0"/>
                      </a:endParaRPr>
                    </a:p>
                  </a:txBody>
                  <a:tcPr/>
                </a:tc>
                <a:tc>
                  <a:txBody>
                    <a:bodyPr/>
                    <a:lstStyle/>
                    <a:p>
                      <a:r>
                        <a:rPr lang="en-US" sz="2000" dirty="0" err="1">
                          <a:solidFill>
                            <a:srgbClr val="FF0000"/>
                          </a:solidFill>
                          <a:latin typeface="Coptic" pitchFamily="2" charset="0"/>
                        </a:rPr>
                        <a:t>pi</a:t>
                      </a:r>
                      <a:r>
                        <a:rPr lang="en-US" sz="2000" dirty="0" err="1">
                          <a:latin typeface="Coptic" pitchFamily="2" charset="0"/>
                        </a:rPr>
                        <a:t>iwt</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v~</a:t>
                      </a:r>
                      <a:r>
                        <a:rPr lang="en-US" sz="2000" dirty="0" err="1">
                          <a:latin typeface="Coptic" pitchFamily="2" charset="0"/>
                        </a:rPr>
                        <a:t>iwt</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1165597224"/>
                  </a:ext>
                </a:extLst>
              </a:tr>
              <a:tr h="370840">
                <a:tc vMerge="1">
                  <a:txBody>
                    <a:bodyPr/>
                    <a:lstStyle/>
                    <a:p>
                      <a:endParaRPr lang="en-US" dirty="0">
                        <a:latin typeface="Coptic" pitchFamily="2" charset="0"/>
                      </a:endParaRPr>
                    </a:p>
                  </a:txBody>
                  <a:tcPr/>
                </a:tc>
                <a:tc>
                  <a:txBody>
                    <a:bodyPr/>
                    <a:lstStyle/>
                    <a:p>
                      <a:r>
                        <a:rPr lang="en-US" sz="2000" dirty="0">
                          <a:latin typeface="Coptic" pitchFamily="2" charset="0"/>
                        </a:rPr>
                        <a:t>con</a:t>
                      </a:r>
                    </a:p>
                  </a:txBody>
                  <a:tcPr/>
                </a:tc>
                <a:tc>
                  <a:txBody>
                    <a:bodyPr/>
                    <a:lstStyle/>
                    <a:p>
                      <a:r>
                        <a:rPr lang="en-US" sz="2000" dirty="0">
                          <a:latin typeface="+mn-lt"/>
                        </a:rPr>
                        <a:t>Brother</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con</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pi</a:t>
                      </a:r>
                      <a:r>
                        <a:rPr lang="en-US" sz="2000" dirty="0" err="1">
                          <a:latin typeface="Coptic" pitchFamily="2" charset="0"/>
                        </a:rPr>
                        <a:t>con</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p~</a:t>
                      </a:r>
                      <a:r>
                        <a:rPr lang="en-US" sz="2000" dirty="0" err="1">
                          <a:latin typeface="Coptic" pitchFamily="2" charset="0"/>
                        </a:rPr>
                        <a:t>con</a:t>
                      </a:r>
                      <a:endParaRPr lang="en-US" sz="2000" dirty="0">
                        <a:solidFill>
                          <a:srgbClr val="FF0000"/>
                        </a:solidFill>
                        <a:latin typeface="Coptic" pitchFamily="2" charset="0"/>
                      </a:endParaRPr>
                    </a:p>
                  </a:txBody>
                  <a:tcPr/>
                </a:tc>
                <a:extLst>
                  <a:ext uri="{0D108BD9-81ED-4DB2-BD59-A6C34878D82A}">
                    <a16:rowId xmlns:a16="http://schemas.microsoft.com/office/drawing/2014/main" val="1258502462"/>
                  </a:ext>
                </a:extLst>
              </a:tr>
              <a:tr h="370840">
                <a:tc vMerge="1">
                  <a:txBody>
                    <a:bodyPr/>
                    <a:lstStyle/>
                    <a:p>
                      <a:endParaRPr lang="en-US" dirty="0">
                        <a:latin typeface="Coptic" pitchFamily="2" charset="0"/>
                      </a:endParaRPr>
                    </a:p>
                  </a:txBody>
                  <a:tcPr/>
                </a:tc>
                <a:tc>
                  <a:txBody>
                    <a:bodyPr/>
                    <a:lstStyle/>
                    <a:p>
                      <a:r>
                        <a:rPr lang="en-US" sz="2000" dirty="0">
                          <a:latin typeface="Coptic" pitchFamily="2" charset="0"/>
                        </a:rPr>
                        <a:t>ran</a:t>
                      </a:r>
                    </a:p>
                  </a:txBody>
                  <a:tcPr/>
                </a:tc>
                <a:tc>
                  <a:txBody>
                    <a:bodyPr/>
                    <a:lstStyle/>
                    <a:p>
                      <a:r>
                        <a:rPr lang="en-US" sz="2000" dirty="0">
                          <a:latin typeface="+mn-lt"/>
                        </a:rPr>
                        <a:t>Name</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ran</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pi</a:t>
                      </a:r>
                      <a:r>
                        <a:rPr lang="en-US" sz="2000" dirty="0" err="1">
                          <a:latin typeface="Coptic" pitchFamily="2" charset="0"/>
                        </a:rPr>
                        <a:t>ran</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v~</a:t>
                      </a:r>
                      <a:r>
                        <a:rPr lang="en-US" sz="2000" dirty="0">
                          <a:latin typeface="Coptic" pitchFamily="2" charset="0"/>
                        </a:rPr>
                        <a:t>ran</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2495128628"/>
                  </a:ext>
                </a:extLst>
              </a:tr>
            </a:tbl>
          </a:graphicData>
        </a:graphic>
      </p:graphicFrame>
      <p:graphicFrame>
        <p:nvGraphicFramePr>
          <p:cNvPr id="5" name="Table 2">
            <a:extLst>
              <a:ext uri="{FF2B5EF4-FFF2-40B4-BE49-F238E27FC236}">
                <a16:creationId xmlns:a16="http://schemas.microsoft.com/office/drawing/2014/main" id="{A71E3A51-A63B-4977-AAF8-DB420E4231B8}"/>
              </a:ext>
            </a:extLst>
          </p:cNvPr>
          <p:cNvGraphicFramePr>
            <a:graphicFrameLocks noGrp="1"/>
          </p:cNvGraphicFramePr>
          <p:nvPr>
            <p:extLst>
              <p:ext uri="{D42A27DB-BD31-4B8C-83A1-F6EECF244321}">
                <p14:modId xmlns:p14="http://schemas.microsoft.com/office/powerpoint/2010/main" val="3608395050"/>
              </p:ext>
            </p:extLst>
          </p:nvPr>
        </p:nvGraphicFramePr>
        <p:xfrm>
          <a:off x="457200" y="4807473"/>
          <a:ext cx="8229600" cy="1981200"/>
        </p:xfrm>
        <a:graphic>
          <a:graphicData uri="http://schemas.openxmlformats.org/drawingml/2006/table">
            <a:tbl>
              <a:tblPr bandRow="1">
                <a:tableStyleId>{5C22544A-7EE6-4342-B048-85BDC9FD1C3A}</a:tableStyleId>
              </a:tblPr>
              <a:tblGrid>
                <a:gridCol w="548640">
                  <a:extLst>
                    <a:ext uri="{9D8B030D-6E8A-4147-A177-3AD203B41FA5}">
                      <a16:colId xmlns:a16="http://schemas.microsoft.com/office/drawing/2014/main" val="2698562060"/>
                    </a:ext>
                  </a:extLst>
                </a:gridCol>
                <a:gridCol w="1959429">
                  <a:extLst>
                    <a:ext uri="{9D8B030D-6E8A-4147-A177-3AD203B41FA5}">
                      <a16:colId xmlns:a16="http://schemas.microsoft.com/office/drawing/2014/main" val="1088103270"/>
                    </a:ext>
                  </a:extLst>
                </a:gridCol>
                <a:gridCol w="1759131">
                  <a:extLst>
                    <a:ext uri="{9D8B030D-6E8A-4147-A177-3AD203B41FA5}">
                      <a16:colId xmlns:a16="http://schemas.microsoft.com/office/drawing/2014/main" val="2200087158"/>
                    </a:ext>
                  </a:extLst>
                </a:gridCol>
                <a:gridCol w="1454332">
                  <a:extLst>
                    <a:ext uri="{9D8B030D-6E8A-4147-A177-3AD203B41FA5}">
                      <a16:colId xmlns:a16="http://schemas.microsoft.com/office/drawing/2014/main" val="2934574854"/>
                    </a:ext>
                  </a:extLst>
                </a:gridCol>
                <a:gridCol w="1155678">
                  <a:extLst>
                    <a:ext uri="{9D8B030D-6E8A-4147-A177-3AD203B41FA5}">
                      <a16:colId xmlns:a16="http://schemas.microsoft.com/office/drawing/2014/main" val="1142651738"/>
                    </a:ext>
                  </a:extLst>
                </a:gridCol>
                <a:gridCol w="1352390">
                  <a:extLst>
                    <a:ext uri="{9D8B030D-6E8A-4147-A177-3AD203B41FA5}">
                      <a16:colId xmlns:a16="http://schemas.microsoft.com/office/drawing/2014/main" val="217796404"/>
                    </a:ext>
                  </a:extLst>
                </a:gridCol>
              </a:tblGrid>
              <a:tr h="370840">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Feminine Nouns </a:t>
                      </a:r>
                    </a:p>
                    <a:p>
                      <a:endParaRPr lang="en-US" dirty="0">
                        <a:latin typeface="Coptic" pitchFamily="2" charset="0"/>
                      </a:endParaRPr>
                    </a:p>
                  </a:txBody>
                  <a:tcPr vert="vert270"/>
                </a:tc>
                <a:tc>
                  <a:txBody>
                    <a:bodyPr/>
                    <a:lstStyle/>
                    <a:p>
                      <a:r>
                        <a:rPr lang="en-US" sz="2000" dirty="0" err="1">
                          <a:latin typeface="Coptic" pitchFamily="2" charset="0"/>
                        </a:rPr>
                        <a:t>ve</a:t>
                      </a:r>
                      <a:endParaRPr lang="en-US" sz="2000" dirty="0">
                        <a:latin typeface="Coptic" pitchFamily="2" charset="0"/>
                      </a:endParaRPr>
                    </a:p>
                  </a:txBody>
                  <a:tcPr/>
                </a:tc>
                <a:tc>
                  <a:txBody>
                    <a:bodyPr/>
                    <a:lstStyle/>
                    <a:p>
                      <a:r>
                        <a:rPr lang="en-US" sz="2000" dirty="0">
                          <a:latin typeface="+mn-lt"/>
                        </a:rPr>
                        <a:t>Heaven</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ve</a:t>
                      </a:r>
                      <a:endParaRPr lang="en-US" sz="2000" dirty="0">
                        <a:solidFill>
                          <a:srgbClr val="FF0000"/>
                        </a:solidFill>
                        <a:latin typeface="Coptic" pitchFamily="2" charset="0"/>
                      </a:endParaRPr>
                    </a:p>
                  </a:txBody>
                  <a:tcPr/>
                </a:tc>
                <a:tc>
                  <a:txBody>
                    <a:bodyPr/>
                    <a:lstStyle/>
                    <a:p>
                      <a:r>
                        <a:rPr lang="en-US" sz="2000" dirty="0">
                          <a:solidFill>
                            <a:srgbClr val="FF0000"/>
                          </a:solidFill>
                          <a:latin typeface="Coptic" pitchFamily="2" charset="0"/>
                        </a:rPr>
                        <a:t>]</a:t>
                      </a:r>
                      <a:r>
                        <a:rPr lang="en-US" sz="2000" dirty="0" err="1">
                          <a:latin typeface="Coptic" pitchFamily="2" charset="0"/>
                        </a:rPr>
                        <a:t>ve</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t~</a:t>
                      </a:r>
                      <a:r>
                        <a:rPr lang="en-US" sz="2000" dirty="0" err="1">
                          <a:latin typeface="Coptic" pitchFamily="2" charset="0"/>
                        </a:rPr>
                        <a:t>ve</a:t>
                      </a:r>
                      <a:endParaRPr lang="en-US" sz="2000" dirty="0">
                        <a:solidFill>
                          <a:srgbClr val="FF0000"/>
                        </a:solidFill>
                        <a:latin typeface="Coptic" pitchFamily="2" charset="0"/>
                      </a:endParaRPr>
                    </a:p>
                  </a:txBody>
                  <a:tcPr/>
                </a:tc>
                <a:extLst>
                  <a:ext uri="{0D108BD9-81ED-4DB2-BD59-A6C34878D82A}">
                    <a16:rowId xmlns:a16="http://schemas.microsoft.com/office/drawing/2014/main" val="888626911"/>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seri</a:t>
                      </a:r>
                      <a:endParaRPr lang="en-US" sz="2000" dirty="0">
                        <a:latin typeface="Coptic" pitchFamily="2" charset="0"/>
                      </a:endParaRPr>
                    </a:p>
                  </a:txBody>
                  <a:tcPr/>
                </a:tc>
                <a:tc>
                  <a:txBody>
                    <a:bodyPr/>
                    <a:lstStyle/>
                    <a:p>
                      <a:r>
                        <a:rPr lang="en-US" sz="2000" dirty="0">
                          <a:latin typeface="+mn-lt"/>
                        </a:rPr>
                        <a:t>Daughter</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seri</a:t>
                      </a:r>
                      <a:endParaRPr lang="en-US" sz="2000" dirty="0">
                        <a:solidFill>
                          <a:srgbClr val="FF0000"/>
                        </a:solidFill>
                        <a:latin typeface="Coptic" pitchFamily="2" charset="0"/>
                      </a:endParaRPr>
                    </a:p>
                  </a:txBody>
                  <a:tcPr/>
                </a:tc>
                <a:tc>
                  <a:txBody>
                    <a:bodyPr/>
                    <a:lstStyle/>
                    <a:p>
                      <a:r>
                        <a:rPr lang="en-US" sz="2000" dirty="0">
                          <a:solidFill>
                            <a:srgbClr val="FF0000"/>
                          </a:solidFill>
                          <a:latin typeface="Coptic" pitchFamily="2" charset="0"/>
                        </a:rPr>
                        <a:t>]</a:t>
                      </a:r>
                      <a:r>
                        <a:rPr lang="en-US" sz="2000" dirty="0" err="1">
                          <a:latin typeface="Coptic" pitchFamily="2" charset="0"/>
                        </a:rPr>
                        <a:t>seri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t~</a:t>
                      </a:r>
                      <a:r>
                        <a:rPr lang="en-US" sz="2000" dirty="0" err="1">
                          <a:latin typeface="Coptic" pitchFamily="2" charset="0"/>
                        </a:rPr>
                        <a:t>seri</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339608377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mau</a:t>
                      </a:r>
                      <a:endParaRPr lang="en-US" sz="2000" dirty="0">
                        <a:latin typeface="Coptic" pitchFamily="2" charset="0"/>
                      </a:endParaRPr>
                    </a:p>
                  </a:txBody>
                  <a:tcPr/>
                </a:tc>
                <a:tc>
                  <a:txBody>
                    <a:bodyPr/>
                    <a:lstStyle/>
                    <a:p>
                      <a:r>
                        <a:rPr lang="en-US" sz="2000" dirty="0">
                          <a:latin typeface="+mn-lt"/>
                        </a:rPr>
                        <a:t>Mother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ou</a:t>
                      </a:r>
                      <a:r>
                        <a:rPr lang="en-US" sz="2000" dirty="0" err="1">
                          <a:latin typeface="Coptic" pitchFamily="2" charset="0"/>
                        </a:rPr>
                        <a:t>mau</a:t>
                      </a:r>
                      <a:endParaRPr lang="en-US" sz="2000" dirty="0">
                        <a:latin typeface="Coptic" pitchFamily="2" charset="0"/>
                      </a:endParaRPr>
                    </a:p>
                  </a:txBody>
                  <a:tcPr/>
                </a:tc>
                <a:tc>
                  <a:txBody>
                    <a:bodyPr/>
                    <a:lstStyle/>
                    <a:p>
                      <a:r>
                        <a:rPr lang="en-US" sz="2000" dirty="0">
                          <a:solidFill>
                            <a:srgbClr val="FF0000"/>
                          </a:solidFill>
                          <a:latin typeface="Coptic" pitchFamily="2" charset="0"/>
                        </a:rPr>
                        <a:t>]</a:t>
                      </a:r>
                      <a:r>
                        <a:rPr lang="en-US" sz="2000" dirty="0" err="1">
                          <a:latin typeface="Coptic" pitchFamily="2" charset="0"/>
                        </a:rPr>
                        <a:t>mau</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y~</a:t>
                      </a:r>
                      <a:r>
                        <a:rPr lang="en-US" sz="2000" dirty="0" err="1">
                          <a:latin typeface="Coptic" pitchFamily="2" charset="0"/>
                        </a:rPr>
                        <a:t>mau</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116559722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cwni</a:t>
                      </a:r>
                      <a:endParaRPr lang="en-US" sz="2000" dirty="0">
                        <a:latin typeface="Coptic" pitchFamily="2" charset="0"/>
                      </a:endParaRPr>
                    </a:p>
                  </a:txBody>
                  <a:tcPr/>
                </a:tc>
                <a:tc>
                  <a:txBody>
                    <a:bodyPr/>
                    <a:lstStyle/>
                    <a:p>
                      <a:r>
                        <a:rPr lang="en-US" sz="2000" dirty="0">
                          <a:latin typeface="+mn-lt"/>
                        </a:rPr>
                        <a:t>Sister</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cwni</a:t>
                      </a:r>
                      <a:endParaRPr lang="en-US" sz="2000" dirty="0">
                        <a:solidFill>
                          <a:srgbClr val="FF0000"/>
                        </a:solidFill>
                        <a:latin typeface="Coptic" pitchFamily="2" charset="0"/>
                      </a:endParaRPr>
                    </a:p>
                  </a:txBody>
                  <a:tcPr/>
                </a:tc>
                <a:tc>
                  <a:txBody>
                    <a:bodyPr/>
                    <a:lstStyle/>
                    <a:p>
                      <a:r>
                        <a:rPr lang="en-US" sz="2000" dirty="0">
                          <a:solidFill>
                            <a:srgbClr val="FF0000"/>
                          </a:solidFill>
                          <a:latin typeface="Coptic" pitchFamily="2" charset="0"/>
                        </a:rPr>
                        <a:t>]</a:t>
                      </a:r>
                      <a:r>
                        <a:rPr lang="en-US" sz="2000" dirty="0" err="1">
                          <a:latin typeface="Coptic" pitchFamily="2" charset="0"/>
                        </a:rPr>
                        <a:t>cwni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t~</a:t>
                      </a:r>
                      <a:r>
                        <a:rPr lang="en-US" sz="2000" dirty="0" err="1">
                          <a:latin typeface="Coptic" pitchFamily="2" charset="0"/>
                        </a:rPr>
                        <a:t>cwni</a:t>
                      </a:r>
                      <a:endParaRPr lang="en-US" sz="2000" dirty="0">
                        <a:solidFill>
                          <a:srgbClr val="FF0000"/>
                        </a:solidFill>
                        <a:latin typeface="Coptic" pitchFamily="2" charset="0"/>
                      </a:endParaRPr>
                    </a:p>
                  </a:txBody>
                  <a:tcPr/>
                </a:tc>
                <a:extLst>
                  <a:ext uri="{0D108BD9-81ED-4DB2-BD59-A6C34878D82A}">
                    <a16:rowId xmlns:a16="http://schemas.microsoft.com/office/drawing/2014/main" val="1258502462"/>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baki</a:t>
                      </a:r>
                      <a:endParaRPr lang="en-US" sz="2000" dirty="0">
                        <a:latin typeface="Coptic" pitchFamily="2" charset="0"/>
                      </a:endParaRPr>
                    </a:p>
                  </a:txBody>
                  <a:tcPr/>
                </a:tc>
                <a:tc>
                  <a:txBody>
                    <a:bodyPr/>
                    <a:lstStyle/>
                    <a:p>
                      <a:r>
                        <a:rPr lang="en-US" sz="2000" dirty="0">
                          <a:latin typeface="+mn-lt"/>
                        </a:rPr>
                        <a:t>City</a:t>
                      </a:r>
                    </a:p>
                  </a:txBody>
                  <a:tcPr/>
                </a:tc>
                <a:tc>
                  <a:txBody>
                    <a:bodyPr/>
                    <a:lstStyle/>
                    <a:p>
                      <a:r>
                        <a:rPr lang="en-US" sz="2000" dirty="0" err="1">
                          <a:solidFill>
                            <a:srgbClr val="FF0000"/>
                          </a:solidFill>
                          <a:latin typeface="Coptic" pitchFamily="2" charset="0"/>
                        </a:rPr>
                        <a:t>ou</a:t>
                      </a:r>
                      <a:r>
                        <a:rPr lang="en-US" sz="2000" dirty="0" err="1">
                          <a:latin typeface="Coptic" pitchFamily="2" charset="0"/>
                        </a:rPr>
                        <a:t>baki</a:t>
                      </a:r>
                      <a:endParaRPr lang="en-US" sz="2000" dirty="0">
                        <a:solidFill>
                          <a:srgbClr val="FF0000"/>
                        </a:solidFill>
                        <a:latin typeface="Coptic" pitchFamily="2" charset="0"/>
                      </a:endParaRPr>
                    </a:p>
                  </a:txBody>
                  <a:tcPr/>
                </a:tc>
                <a:tc>
                  <a:txBody>
                    <a:bodyPr/>
                    <a:lstStyle/>
                    <a:p>
                      <a:r>
                        <a:rPr lang="en-US" sz="2000" dirty="0">
                          <a:solidFill>
                            <a:srgbClr val="FF0000"/>
                          </a:solidFill>
                          <a:latin typeface="Coptic" pitchFamily="2" charset="0"/>
                        </a:rPr>
                        <a:t>]</a:t>
                      </a:r>
                      <a:r>
                        <a:rPr lang="en-US" sz="2000" dirty="0" err="1">
                          <a:latin typeface="Coptic" pitchFamily="2" charset="0"/>
                        </a:rPr>
                        <a:t>baki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rPr>
                        <a:t>y~</a:t>
                      </a:r>
                      <a:r>
                        <a:rPr lang="en-US" sz="2000" dirty="0" err="1">
                          <a:latin typeface="Coptic" pitchFamily="2" charset="0"/>
                        </a:rPr>
                        <a:t>baki</a:t>
                      </a:r>
                      <a:endParaRPr kumimoji="0" lang="en-US" sz="2000" b="0" i="0" u="none" strike="noStrike" kern="1200" cap="none" spc="0" normalizeH="0" baseline="0" noProof="0" dirty="0">
                        <a:ln>
                          <a:noFill/>
                        </a:ln>
                        <a:solidFill>
                          <a:srgbClr val="FF0000"/>
                        </a:solidFill>
                        <a:effectLst/>
                        <a:uLnTx/>
                        <a:uFillTx/>
                        <a:latin typeface="Coptic" pitchFamily="2" charset="0"/>
                        <a:ea typeface="+mn-ea"/>
                        <a:cs typeface="Arial"/>
                      </a:endParaRPr>
                    </a:p>
                  </a:txBody>
                  <a:tcPr/>
                </a:tc>
                <a:extLst>
                  <a:ext uri="{0D108BD9-81ED-4DB2-BD59-A6C34878D82A}">
                    <a16:rowId xmlns:a16="http://schemas.microsoft.com/office/drawing/2014/main" val="2495128628"/>
                  </a:ext>
                </a:extLst>
              </a:tr>
            </a:tbl>
          </a:graphicData>
        </a:graphic>
      </p:graphicFrame>
    </p:spTree>
    <p:extLst>
      <p:ext uri="{BB962C8B-B14F-4D97-AF65-F5344CB8AC3E}">
        <p14:creationId xmlns:p14="http://schemas.microsoft.com/office/powerpoint/2010/main" val="2405180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B8A2F798-E15D-457F-B325-A13F0540D611}"/>
              </a:ext>
            </a:extLst>
          </p:cNvPr>
          <p:cNvGraphicFramePr>
            <a:graphicFrameLocks noGrp="1"/>
          </p:cNvGraphicFramePr>
          <p:nvPr>
            <p:ph idx="1"/>
            <p:extLst>
              <p:ext uri="{D42A27DB-BD31-4B8C-83A1-F6EECF244321}">
                <p14:modId xmlns:p14="http://schemas.microsoft.com/office/powerpoint/2010/main" val="909038224"/>
              </p:ext>
            </p:extLst>
          </p:nvPr>
        </p:nvGraphicFramePr>
        <p:xfrm>
          <a:off x="457200" y="26894"/>
          <a:ext cx="8229600" cy="2199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452732145"/>
                    </a:ext>
                  </a:extLst>
                </a:gridCol>
                <a:gridCol w="2743200">
                  <a:extLst>
                    <a:ext uri="{9D8B030D-6E8A-4147-A177-3AD203B41FA5}">
                      <a16:colId xmlns:a16="http://schemas.microsoft.com/office/drawing/2014/main" val="955693655"/>
                    </a:ext>
                  </a:extLst>
                </a:gridCol>
                <a:gridCol w="914400">
                  <a:extLst>
                    <a:ext uri="{9D8B030D-6E8A-4147-A177-3AD203B41FA5}">
                      <a16:colId xmlns:a16="http://schemas.microsoft.com/office/drawing/2014/main" val="1536208553"/>
                    </a:ext>
                  </a:extLst>
                </a:gridCol>
                <a:gridCol w="457200">
                  <a:extLst>
                    <a:ext uri="{9D8B030D-6E8A-4147-A177-3AD203B41FA5}">
                      <a16:colId xmlns:a16="http://schemas.microsoft.com/office/drawing/2014/main" val="3033561864"/>
                    </a:ext>
                  </a:extLst>
                </a:gridCol>
                <a:gridCol w="457200">
                  <a:extLst>
                    <a:ext uri="{9D8B030D-6E8A-4147-A177-3AD203B41FA5}">
                      <a16:colId xmlns:a16="http://schemas.microsoft.com/office/drawing/2014/main" val="1809731897"/>
                    </a:ext>
                  </a:extLst>
                </a:gridCol>
                <a:gridCol w="914400">
                  <a:extLst>
                    <a:ext uri="{9D8B030D-6E8A-4147-A177-3AD203B41FA5}">
                      <a16:colId xmlns:a16="http://schemas.microsoft.com/office/drawing/2014/main" val="766351063"/>
                    </a:ext>
                  </a:extLst>
                </a:gridCol>
              </a:tblGrid>
              <a:tr h="370840">
                <a:tc>
                  <a:txBody>
                    <a:bodyPr/>
                    <a:lstStyle/>
                    <a:p>
                      <a:r>
                        <a:rPr lang="en-US" dirty="0"/>
                        <a:t>Gender</a:t>
                      </a:r>
                    </a:p>
                  </a:txBody>
                  <a:tcPr/>
                </a:tc>
                <a:tc>
                  <a:txBody>
                    <a:bodyPr/>
                    <a:lstStyle/>
                    <a:p>
                      <a:r>
                        <a:rPr lang="en-US" dirty="0"/>
                        <a:t>Indefinite Article (a, an)</a:t>
                      </a:r>
                    </a:p>
                  </a:txBody>
                  <a:tcPr/>
                </a:tc>
                <a:tc gridSpan="4">
                  <a:txBody>
                    <a:bodyPr/>
                    <a:lstStyle/>
                    <a:p>
                      <a:r>
                        <a:rPr lang="en-US" dirty="0"/>
                        <a:t>Definite Article </a:t>
                      </a:r>
                      <a:r>
                        <a:rPr lang="en-US" i="1" dirty="0"/>
                        <a:t>(the)</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70170479"/>
                  </a:ext>
                </a:extLst>
              </a:tr>
              <a:tr h="370840">
                <a:tc>
                  <a:txBody>
                    <a:bodyPr/>
                    <a:lstStyle/>
                    <a:p>
                      <a:r>
                        <a:rPr lang="en-US" sz="2000" dirty="0"/>
                        <a:t>Masculine</a:t>
                      </a:r>
                    </a:p>
                  </a:txBody>
                  <a:tcPr/>
                </a:tc>
                <a:tc>
                  <a:txBody>
                    <a:bodyPr/>
                    <a:lstStyle/>
                    <a:p>
                      <a:r>
                        <a:rPr lang="en-US" sz="2000" dirty="0" err="1">
                          <a:latin typeface="Coptic" pitchFamily="2" charset="0"/>
                        </a:rPr>
                        <a:t>ou</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pi</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v~</a:t>
                      </a:r>
                    </a:p>
                  </a:txBody>
                  <a:tcPr/>
                </a:tc>
                <a:extLst>
                  <a:ext uri="{0D108BD9-81ED-4DB2-BD59-A6C34878D82A}">
                    <a16:rowId xmlns:a16="http://schemas.microsoft.com/office/drawing/2014/main" val="4213140009"/>
                  </a:ext>
                </a:extLst>
              </a:tr>
              <a:tr h="370840">
                <a:tc>
                  <a:txBody>
                    <a:bodyPr/>
                    <a:lstStyle/>
                    <a:p>
                      <a:r>
                        <a:rPr lang="en-US" sz="2000" dirty="0"/>
                        <a:t>Feminine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ou</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t~</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y~</a:t>
                      </a:r>
                    </a:p>
                  </a:txBody>
                  <a:tcPr/>
                </a:tc>
                <a:extLst>
                  <a:ext uri="{0D108BD9-81ED-4DB2-BD59-A6C34878D82A}">
                    <a16:rowId xmlns:a16="http://schemas.microsoft.com/office/drawing/2014/main" val="3569958751"/>
                  </a:ext>
                </a:extLst>
              </a:tr>
              <a:tr h="370840">
                <a:tc>
                  <a:txBody>
                    <a:bodyPr/>
                    <a:lstStyle/>
                    <a:p>
                      <a:r>
                        <a:rPr lang="en-US" sz="2000" dirty="0"/>
                        <a:t>Plural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han</a:t>
                      </a:r>
                      <a:endParaRPr lang="en-US" sz="2000" dirty="0">
                        <a:latin typeface="Coptic" pitchFamily="2" charset="0"/>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ni</a:t>
                      </a:r>
                      <a:endParaRPr lang="en-US" sz="2000" dirty="0">
                        <a:latin typeface="Coptic" pitchFamily="2" charset="0"/>
                      </a:endParaRPr>
                    </a:p>
                  </a:txBody>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nen</a:t>
                      </a:r>
                      <a:endParaRPr lang="en-US" sz="2000"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2869105582"/>
                  </a:ext>
                </a:extLst>
              </a:tr>
              <a:tr h="37084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If the noun start with one of the letters (</a:t>
                      </a:r>
                      <a:r>
                        <a:rPr lang="en-US" dirty="0">
                          <a:solidFill>
                            <a:schemeClr val="accent2"/>
                          </a:solidFill>
                          <a:latin typeface="Coptic" pitchFamily="2" charset="0"/>
                        </a:rPr>
                        <a:t>b i l m n o r</a:t>
                      </a:r>
                      <a:r>
                        <a:rPr lang="en-US" dirty="0"/>
                        <a:t>) </a:t>
                      </a:r>
                      <a:r>
                        <a:rPr lang="en-US" dirty="0">
                          <a:solidFill>
                            <a:srgbClr val="FF0000"/>
                          </a:solidFill>
                          <a:latin typeface="Avva_Shenouda" panose="020B0500000000000000" pitchFamily="34" charset="0"/>
                        </a:rPr>
                        <a:t>`</a:t>
                      </a:r>
                      <a:r>
                        <a:rPr lang="en-US" dirty="0">
                          <a:solidFill>
                            <a:srgbClr val="FF0000"/>
                          </a:solidFill>
                          <a:latin typeface="Coptic" pitchFamily="2" charset="0"/>
                        </a:rPr>
                        <a:t>v </a:t>
                      </a:r>
                      <a:r>
                        <a:rPr lang="en-US" dirty="0"/>
                        <a:t>or</a:t>
                      </a:r>
                      <a:r>
                        <a:rPr lang="en-US" dirty="0">
                          <a:solidFill>
                            <a:srgbClr val="FF0000"/>
                          </a:solidFill>
                          <a:latin typeface="Coptic" pitchFamily="2" charset="0"/>
                        </a:rPr>
                        <a:t> y~</a:t>
                      </a:r>
                      <a:r>
                        <a:rPr lang="en-US" dirty="0">
                          <a:latin typeface="Coptic" pitchFamily="2" charset="0"/>
                        </a:rPr>
                        <a:t> </a:t>
                      </a:r>
                      <a:r>
                        <a:rPr lang="en-US" dirty="0"/>
                        <a:t>is used.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If </a:t>
                      </a:r>
                      <a:r>
                        <a:rPr lang="en-US" dirty="0">
                          <a:solidFill>
                            <a:srgbClr val="FF0000"/>
                          </a:solidFill>
                          <a:latin typeface="Avva_Shenouda" panose="020B0500000000000000" pitchFamily="34" charset="0"/>
                        </a:rPr>
                        <a:t>`n</a:t>
                      </a:r>
                      <a:r>
                        <a:rPr lang="en-US" dirty="0"/>
                        <a:t> or </a:t>
                      </a:r>
                      <a:r>
                        <a:rPr lang="en-US" dirty="0">
                          <a:solidFill>
                            <a:srgbClr val="FF0000"/>
                          </a:solidFill>
                          <a:latin typeface="Avva_Shenouda" panose="020B0500000000000000" pitchFamily="34" charset="0"/>
                        </a:rPr>
                        <a:t>`m</a:t>
                      </a:r>
                      <a:r>
                        <a:rPr lang="en-US" dirty="0"/>
                        <a:t> is used on a 2nd noun, then  </a:t>
                      </a:r>
                      <a:r>
                        <a:rPr lang="en-US" dirty="0" err="1">
                          <a:solidFill>
                            <a:srgbClr val="FF0000"/>
                          </a:solidFill>
                          <a:latin typeface="Coptic" pitchFamily="2" charset="0"/>
                        </a:rPr>
                        <a:t>nen</a:t>
                      </a:r>
                      <a:r>
                        <a:rPr lang="en-US" dirty="0">
                          <a:solidFill>
                            <a:srgbClr val="FFFF00"/>
                          </a:solidFill>
                          <a:latin typeface="Coptic" pitchFamily="2" charset="0"/>
                        </a:rPr>
                        <a:t> </a:t>
                      </a:r>
                      <a:r>
                        <a:rPr lang="en-US" dirty="0"/>
                        <a:t>is used : </a:t>
                      </a:r>
                      <a:r>
                        <a:rPr lang="en-US" dirty="0" err="1">
                          <a:solidFill>
                            <a:srgbClr val="FF0000"/>
                          </a:solidFill>
                          <a:latin typeface="Coptic" pitchFamily="2" charset="0"/>
                        </a:rPr>
                        <a:t>nen</a:t>
                      </a:r>
                      <a:r>
                        <a:rPr lang="en-US" dirty="0" err="1">
                          <a:latin typeface="Coptic" pitchFamily="2" charset="0"/>
                        </a:rPr>
                        <a:t>s</a:t>
                      </a:r>
                      <a:r>
                        <a:rPr lang="en-US" dirty="0">
                          <a:latin typeface="Coptic" pitchFamily="2" charset="0"/>
                        </a:rPr>
                        <a:t>/</a:t>
                      </a:r>
                      <a:r>
                        <a:rPr lang="en-US" dirty="0" err="1">
                          <a:latin typeface="Coptic" pitchFamily="2" charset="0"/>
                        </a:rPr>
                        <a:t>ri</a:t>
                      </a:r>
                      <a:r>
                        <a:rPr lang="en-US" dirty="0">
                          <a:solidFill>
                            <a:srgbClr val="FF0000"/>
                          </a:solidFill>
                          <a:latin typeface="Coptic" pitchFamily="2" charset="0"/>
                        </a:rPr>
                        <a:t> </a:t>
                      </a:r>
                      <a:r>
                        <a:rPr lang="en-US" dirty="0" err="1">
                          <a:solidFill>
                            <a:schemeClr val="accent2"/>
                          </a:solidFill>
                          <a:latin typeface="Coptic" pitchFamily="2" charset="0"/>
                        </a:rPr>
                        <a:t>m~</a:t>
                      </a:r>
                      <a:r>
                        <a:rPr lang="en-US" dirty="0" err="1">
                          <a:latin typeface="Coptic" pitchFamily="2" charset="0"/>
                        </a:rPr>
                        <a:t>piIcra</a:t>
                      </a:r>
                      <a:r>
                        <a:rPr lang="en-US" dirty="0">
                          <a:latin typeface="Coptic" pitchFamily="2" charset="0"/>
                        </a:rPr>
                        <a:t>/l</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optic" pitchFamily="2"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226837"/>
                  </a:ext>
                </a:extLst>
              </a:tr>
            </a:tbl>
          </a:graphicData>
        </a:graphic>
      </p:graphicFrame>
      <p:graphicFrame>
        <p:nvGraphicFramePr>
          <p:cNvPr id="2" name="Table 2">
            <a:extLst>
              <a:ext uri="{FF2B5EF4-FFF2-40B4-BE49-F238E27FC236}">
                <a16:creationId xmlns:a16="http://schemas.microsoft.com/office/drawing/2014/main" id="{EBAC162E-8328-404A-A6AC-9E2B61064770}"/>
              </a:ext>
            </a:extLst>
          </p:cNvPr>
          <p:cNvGraphicFramePr>
            <a:graphicFrameLocks noGrp="1"/>
          </p:cNvGraphicFramePr>
          <p:nvPr>
            <p:extLst>
              <p:ext uri="{D42A27DB-BD31-4B8C-83A1-F6EECF244321}">
                <p14:modId xmlns:p14="http://schemas.microsoft.com/office/powerpoint/2010/main" val="3498557252"/>
              </p:ext>
            </p:extLst>
          </p:nvPr>
        </p:nvGraphicFramePr>
        <p:xfrm>
          <a:off x="228600" y="2186193"/>
          <a:ext cx="8839199" cy="2621280"/>
        </p:xfrm>
        <a:graphic>
          <a:graphicData uri="http://schemas.openxmlformats.org/drawingml/2006/table">
            <a:tbl>
              <a:tblPr firstRow="1" bandRow="1">
                <a:tableStyleId>{5C22544A-7EE6-4342-B048-85BDC9FD1C3A}</a:tableStyleId>
              </a:tblPr>
              <a:tblGrid>
                <a:gridCol w="589280">
                  <a:extLst>
                    <a:ext uri="{9D8B030D-6E8A-4147-A177-3AD203B41FA5}">
                      <a16:colId xmlns:a16="http://schemas.microsoft.com/office/drawing/2014/main" val="2698562060"/>
                    </a:ext>
                  </a:extLst>
                </a:gridCol>
                <a:gridCol w="2104572">
                  <a:extLst>
                    <a:ext uri="{9D8B030D-6E8A-4147-A177-3AD203B41FA5}">
                      <a16:colId xmlns:a16="http://schemas.microsoft.com/office/drawing/2014/main" val="1088103270"/>
                    </a:ext>
                  </a:extLst>
                </a:gridCol>
                <a:gridCol w="1451968">
                  <a:extLst>
                    <a:ext uri="{9D8B030D-6E8A-4147-A177-3AD203B41FA5}">
                      <a16:colId xmlns:a16="http://schemas.microsoft.com/office/drawing/2014/main" val="3734600304"/>
                    </a:ext>
                  </a:extLst>
                </a:gridCol>
                <a:gridCol w="1642683">
                  <a:extLst>
                    <a:ext uri="{9D8B030D-6E8A-4147-A177-3AD203B41FA5}">
                      <a16:colId xmlns:a16="http://schemas.microsoft.com/office/drawing/2014/main" val="2934574854"/>
                    </a:ext>
                  </a:extLst>
                </a:gridCol>
                <a:gridCol w="1408014">
                  <a:extLst>
                    <a:ext uri="{9D8B030D-6E8A-4147-A177-3AD203B41FA5}">
                      <a16:colId xmlns:a16="http://schemas.microsoft.com/office/drawing/2014/main" val="1142651738"/>
                    </a:ext>
                  </a:extLst>
                </a:gridCol>
                <a:gridCol w="1642682">
                  <a:extLst>
                    <a:ext uri="{9D8B030D-6E8A-4147-A177-3AD203B41FA5}">
                      <a16:colId xmlns:a16="http://schemas.microsoft.com/office/drawing/2014/main" val="217796404"/>
                    </a:ext>
                  </a:extLst>
                </a:gridCol>
              </a:tblGrid>
              <a:tr h="370840">
                <a:tc rowSpan="6">
                  <a:txBody>
                    <a:bodyPr/>
                    <a:lstStyle/>
                    <a:p>
                      <a:r>
                        <a:rPr lang="en-US" sz="1600" dirty="0"/>
                        <a:t>Plural Mescaline Nouns </a:t>
                      </a:r>
                    </a:p>
                  </a:txBody>
                  <a:tcPr vert="vert270"/>
                </a:tc>
                <a:tc>
                  <a:txBody>
                    <a:bodyPr/>
                    <a:lstStyle/>
                    <a:p>
                      <a:r>
                        <a:rPr lang="en-US" dirty="0"/>
                        <a:t>Noun</a:t>
                      </a:r>
                    </a:p>
                  </a:txBody>
                  <a:tcPr/>
                </a:tc>
                <a:tc>
                  <a:txBody>
                    <a:bodyPr/>
                    <a:lstStyle/>
                    <a:p>
                      <a:r>
                        <a:rPr lang="en-US" dirty="0"/>
                        <a:t>Meaning</a:t>
                      </a:r>
                    </a:p>
                  </a:txBody>
                  <a:tcPr/>
                </a:tc>
                <a:tc>
                  <a:txBody>
                    <a:bodyPr/>
                    <a:lstStyle/>
                    <a:p>
                      <a:r>
                        <a:rPr lang="en-US" dirty="0"/>
                        <a:t>Indefinite</a:t>
                      </a:r>
                    </a:p>
                  </a:txBody>
                  <a:tcPr/>
                </a:tc>
                <a:tc>
                  <a:txBody>
                    <a:bodyPr/>
                    <a:lstStyle/>
                    <a:p>
                      <a:r>
                        <a:rPr lang="en-US" dirty="0"/>
                        <a:t>Definite</a:t>
                      </a:r>
                    </a:p>
                  </a:txBody>
                  <a:tcPr/>
                </a:tc>
                <a:tc>
                  <a:txBody>
                    <a:bodyPr/>
                    <a:lstStyle/>
                    <a:p>
                      <a:r>
                        <a:rPr lang="en-US" dirty="0"/>
                        <a:t>Definite multiple</a:t>
                      </a:r>
                    </a:p>
                  </a:txBody>
                  <a:tcPr/>
                </a:tc>
                <a:extLst>
                  <a:ext uri="{0D108BD9-81ED-4DB2-BD59-A6C34878D82A}">
                    <a16:rowId xmlns:a16="http://schemas.microsoft.com/office/drawing/2014/main" val="4243200980"/>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nou</a:t>
                      </a:r>
                      <a:r>
                        <a:rPr lang="en-US" sz="2000" dirty="0">
                          <a:latin typeface="Coptic" pitchFamily="2" charset="0"/>
                        </a:rPr>
                        <a:t>]</a:t>
                      </a:r>
                    </a:p>
                  </a:txBody>
                  <a:tcPr/>
                </a:tc>
                <a:tc>
                  <a:txBody>
                    <a:bodyPr/>
                    <a:lstStyle/>
                    <a:p>
                      <a:r>
                        <a:rPr lang="en-US" sz="2000" dirty="0">
                          <a:latin typeface="+mn-lt"/>
                        </a:rPr>
                        <a:t>God</a:t>
                      </a:r>
                    </a:p>
                  </a:txBody>
                  <a:tcPr/>
                </a:tc>
                <a:tc>
                  <a:txBody>
                    <a:bodyPr/>
                    <a:lstStyle/>
                    <a:p>
                      <a:r>
                        <a:rPr lang="en-US" sz="2000" dirty="0" err="1">
                          <a:solidFill>
                            <a:srgbClr val="FF0000"/>
                          </a:solidFill>
                          <a:latin typeface="Coptic" pitchFamily="2" charset="0"/>
                        </a:rPr>
                        <a:t>han</a:t>
                      </a:r>
                      <a:r>
                        <a:rPr lang="en-US" sz="2000" dirty="0" err="1">
                          <a:latin typeface="Coptic" pitchFamily="2" charset="0"/>
                        </a:rPr>
                        <a:t>nou</a:t>
                      </a:r>
                      <a:r>
                        <a:rPr lang="en-US" sz="2000" dirty="0">
                          <a:latin typeface="Coptic" pitchFamily="2" charset="0"/>
                        </a:rPr>
                        <a:t>]</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nou</a:t>
                      </a:r>
                      <a:r>
                        <a:rPr lang="en-US" sz="2000" dirty="0">
                          <a:latin typeface="Coptic" pitchFamily="2" charset="0"/>
                        </a:rPr>
                        <a:t>]</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nou</a:t>
                      </a:r>
                      <a:r>
                        <a:rPr lang="en-US" sz="2000" dirty="0">
                          <a:latin typeface="Coptic" pitchFamily="2" charset="0"/>
                        </a:rPr>
                        <a:t>]</a:t>
                      </a:r>
                      <a:endParaRPr lang="en-US" sz="2000" dirty="0">
                        <a:solidFill>
                          <a:srgbClr val="FF0000"/>
                        </a:solidFill>
                        <a:latin typeface="Coptic" pitchFamily="2" charset="0"/>
                      </a:endParaRPr>
                    </a:p>
                  </a:txBody>
                  <a:tcPr/>
                </a:tc>
                <a:extLst>
                  <a:ext uri="{0D108BD9-81ED-4DB2-BD59-A6C34878D82A}">
                    <a16:rowId xmlns:a16="http://schemas.microsoft.com/office/drawing/2014/main" val="888626911"/>
                  </a:ext>
                </a:extLst>
              </a:tr>
              <a:tr h="370840">
                <a:tc vMerge="1">
                  <a:txBody>
                    <a:bodyPr/>
                    <a:lstStyle/>
                    <a:p>
                      <a:endParaRPr lang="en-US" dirty="0">
                        <a:latin typeface="Coptic" pitchFamily="2" charset="0"/>
                      </a:endParaRPr>
                    </a:p>
                  </a:txBody>
                  <a:tcPr/>
                </a:tc>
                <a:tc>
                  <a:txBody>
                    <a:bodyPr/>
                    <a:lstStyle/>
                    <a:p>
                      <a:r>
                        <a:rPr lang="en-US" sz="2000" dirty="0">
                          <a:latin typeface="Coptic" pitchFamily="2" charset="0"/>
                        </a:rPr>
                        <a:t>[</a:t>
                      </a:r>
                      <a:r>
                        <a:rPr lang="en-US" sz="2000" dirty="0" err="1">
                          <a:latin typeface="Coptic" pitchFamily="2" charset="0"/>
                        </a:rPr>
                        <a:t>oic</a:t>
                      </a:r>
                      <a:endParaRPr lang="en-US" sz="2000" dirty="0">
                        <a:latin typeface="Coptic" pitchFamily="2" charset="0"/>
                      </a:endParaRPr>
                    </a:p>
                  </a:txBody>
                  <a:tcPr/>
                </a:tc>
                <a:tc>
                  <a:txBody>
                    <a:bodyPr/>
                    <a:lstStyle/>
                    <a:p>
                      <a:r>
                        <a:rPr lang="en-US" sz="2000" dirty="0">
                          <a:latin typeface="+mn-lt"/>
                        </a:rPr>
                        <a:t>Lord</a:t>
                      </a:r>
                    </a:p>
                  </a:txBody>
                  <a:tcPr/>
                </a:tc>
                <a:tc>
                  <a:txBody>
                    <a:bodyPr/>
                    <a:lstStyle/>
                    <a:p>
                      <a:r>
                        <a:rPr lang="en-US" sz="2000" dirty="0" err="1">
                          <a:solidFill>
                            <a:srgbClr val="FF0000"/>
                          </a:solidFill>
                          <a:latin typeface="Coptic" pitchFamily="2" charset="0"/>
                        </a:rPr>
                        <a:t>han</a:t>
                      </a:r>
                      <a:r>
                        <a:rPr lang="en-US" sz="2000" dirty="0">
                          <a:latin typeface="Coptic" pitchFamily="2" charset="0"/>
                        </a:rPr>
                        <a:t>[</a:t>
                      </a:r>
                      <a:r>
                        <a:rPr lang="en-US" sz="2000" dirty="0" err="1">
                          <a:latin typeface="Coptic" pitchFamily="2" charset="0"/>
                        </a:rPr>
                        <a:t>oic</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a:latin typeface="Coptic" pitchFamily="2" charset="0"/>
                        </a:rPr>
                        <a:t>[</a:t>
                      </a:r>
                      <a:r>
                        <a:rPr lang="en-US" sz="2000" dirty="0" err="1">
                          <a:latin typeface="Coptic" pitchFamily="2" charset="0"/>
                        </a:rPr>
                        <a:t>oic</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a:latin typeface="Coptic" pitchFamily="2" charset="0"/>
                        </a:rPr>
                        <a:t>[</a:t>
                      </a:r>
                      <a:r>
                        <a:rPr lang="en-US" sz="2000" dirty="0" err="1">
                          <a:latin typeface="Coptic" pitchFamily="2" charset="0"/>
                        </a:rPr>
                        <a:t>oic</a:t>
                      </a:r>
                      <a:endParaRPr lang="en-US" sz="2000" dirty="0">
                        <a:solidFill>
                          <a:srgbClr val="FF0000"/>
                        </a:solidFill>
                        <a:latin typeface="Coptic" pitchFamily="2" charset="0"/>
                      </a:endParaRPr>
                    </a:p>
                  </a:txBody>
                  <a:tcPr/>
                </a:tc>
                <a:extLst>
                  <a:ext uri="{0D108BD9-81ED-4DB2-BD59-A6C34878D82A}">
                    <a16:rowId xmlns:a16="http://schemas.microsoft.com/office/drawing/2014/main" val="3396083774"/>
                  </a:ext>
                </a:extLst>
              </a:tr>
              <a:tr h="165847">
                <a:tc vMerge="1">
                  <a:txBody>
                    <a:bodyPr/>
                    <a:lstStyle/>
                    <a:p>
                      <a:endParaRPr lang="en-US" dirty="0">
                        <a:latin typeface="Coptic" pitchFamily="2" charset="0"/>
                      </a:endParaRPr>
                    </a:p>
                  </a:txBody>
                  <a:tcPr/>
                </a:tc>
                <a:tc>
                  <a:txBody>
                    <a:bodyPr/>
                    <a:lstStyle/>
                    <a:p>
                      <a:r>
                        <a:rPr lang="en-US" sz="2000" dirty="0" err="1">
                          <a:latin typeface="Coptic" pitchFamily="2" charset="0"/>
                        </a:rPr>
                        <a:t>p~neuma</a:t>
                      </a:r>
                      <a:endParaRPr lang="en-US" sz="2000" dirty="0">
                        <a:latin typeface="Coptic" pitchFamily="2" charset="0"/>
                      </a:endParaRPr>
                    </a:p>
                  </a:txBody>
                  <a:tcPr/>
                </a:tc>
                <a:tc>
                  <a:txBody>
                    <a:bodyPr/>
                    <a:lstStyle/>
                    <a:p>
                      <a:r>
                        <a:rPr lang="en-US" sz="2000" dirty="0">
                          <a:latin typeface="+mn-lt"/>
                        </a:rPr>
                        <a:t>Spirit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han</a:t>
                      </a:r>
                      <a:r>
                        <a:rPr lang="en-US" sz="2000" dirty="0" err="1">
                          <a:latin typeface="Coptic" pitchFamily="2" charset="0"/>
                        </a:rPr>
                        <a:t>p~neuma</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ni</a:t>
                      </a:r>
                      <a:r>
                        <a:rPr lang="en-US" sz="2000" dirty="0" err="1">
                          <a:latin typeface="Coptic" pitchFamily="2" charset="0"/>
                        </a:rPr>
                        <a:t>p~neuma</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p~neuma</a:t>
                      </a:r>
                      <a:endParaRPr lang="en-US" sz="2000" dirty="0">
                        <a:latin typeface="Coptic" pitchFamily="2" charset="0"/>
                      </a:endParaRPr>
                    </a:p>
                  </a:txBody>
                  <a:tcPr/>
                </a:tc>
                <a:extLst>
                  <a:ext uri="{0D108BD9-81ED-4DB2-BD59-A6C34878D82A}">
                    <a16:rowId xmlns:a16="http://schemas.microsoft.com/office/drawing/2014/main" val="116559722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aggeloc</a:t>
                      </a:r>
                      <a:endParaRPr lang="en-US" sz="2000" dirty="0">
                        <a:latin typeface="Coptic" pitchFamily="2" charset="0"/>
                      </a:endParaRPr>
                    </a:p>
                  </a:txBody>
                  <a:tcPr/>
                </a:tc>
                <a:tc>
                  <a:txBody>
                    <a:bodyPr/>
                    <a:lstStyle/>
                    <a:p>
                      <a:r>
                        <a:rPr lang="en-US" sz="2000" dirty="0">
                          <a:latin typeface="+mn-lt"/>
                        </a:rPr>
                        <a:t>Angel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han</a:t>
                      </a:r>
                      <a:r>
                        <a:rPr lang="en-US" sz="2000" dirty="0" err="1">
                          <a:latin typeface="Coptic" pitchFamily="2" charset="0"/>
                        </a:rPr>
                        <a:t>aggeloc</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ni</a:t>
                      </a:r>
                      <a:r>
                        <a:rPr lang="en-US" sz="2000" dirty="0" err="1">
                          <a:latin typeface="Coptic" pitchFamily="2" charset="0"/>
                        </a:rPr>
                        <a:t>aggeloc</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aggeloc</a:t>
                      </a:r>
                      <a:endParaRPr lang="en-US" sz="2000" dirty="0">
                        <a:latin typeface="Coptic" pitchFamily="2" charset="0"/>
                      </a:endParaRPr>
                    </a:p>
                  </a:txBody>
                  <a:tcPr/>
                </a:tc>
                <a:extLst>
                  <a:ext uri="{0D108BD9-81ED-4DB2-BD59-A6C34878D82A}">
                    <a16:rowId xmlns:a16="http://schemas.microsoft.com/office/drawing/2014/main" val="1258502462"/>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wik</a:t>
                      </a:r>
                      <a:endParaRPr lang="en-US" sz="2000" dirty="0">
                        <a:latin typeface="Coptic" pitchFamily="2" charset="0"/>
                      </a:endParaRPr>
                    </a:p>
                  </a:txBody>
                  <a:tcPr/>
                </a:tc>
                <a:tc>
                  <a:txBody>
                    <a:bodyPr/>
                    <a:lstStyle/>
                    <a:p>
                      <a:r>
                        <a:rPr lang="en-US" sz="2000" dirty="0">
                          <a:latin typeface="+mn-lt"/>
                        </a:rPr>
                        <a:t>Bread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han</a:t>
                      </a:r>
                      <a:r>
                        <a:rPr lang="en-US" sz="2000" dirty="0" err="1">
                          <a:latin typeface="Coptic" pitchFamily="2" charset="0"/>
                        </a:rPr>
                        <a:t>wik</a:t>
                      </a:r>
                      <a:endParaRPr lang="en-US" sz="2000" dirty="0">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wik</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wik</a:t>
                      </a:r>
                      <a:endParaRPr lang="en-US" sz="2000" dirty="0">
                        <a:solidFill>
                          <a:srgbClr val="FF0000"/>
                        </a:solidFill>
                        <a:latin typeface="Coptic" pitchFamily="2" charset="0"/>
                      </a:endParaRPr>
                    </a:p>
                  </a:txBody>
                  <a:tcPr/>
                </a:tc>
                <a:extLst>
                  <a:ext uri="{0D108BD9-81ED-4DB2-BD59-A6C34878D82A}">
                    <a16:rowId xmlns:a16="http://schemas.microsoft.com/office/drawing/2014/main" val="2495128628"/>
                  </a:ext>
                </a:extLst>
              </a:tr>
            </a:tbl>
          </a:graphicData>
        </a:graphic>
      </p:graphicFrame>
      <p:graphicFrame>
        <p:nvGraphicFramePr>
          <p:cNvPr id="5" name="Table 2">
            <a:extLst>
              <a:ext uri="{FF2B5EF4-FFF2-40B4-BE49-F238E27FC236}">
                <a16:creationId xmlns:a16="http://schemas.microsoft.com/office/drawing/2014/main" id="{A71E3A51-A63B-4977-AAF8-DB420E4231B8}"/>
              </a:ext>
            </a:extLst>
          </p:cNvPr>
          <p:cNvGraphicFramePr>
            <a:graphicFrameLocks noGrp="1"/>
          </p:cNvGraphicFramePr>
          <p:nvPr>
            <p:extLst>
              <p:ext uri="{D42A27DB-BD31-4B8C-83A1-F6EECF244321}">
                <p14:modId xmlns:p14="http://schemas.microsoft.com/office/powerpoint/2010/main" val="1800469592"/>
              </p:ext>
            </p:extLst>
          </p:nvPr>
        </p:nvGraphicFramePr>
        <p:xfrm>
          <a:off x="228600" y="4807473"/>
          <a:ext cx="8839198" cy="1981200"/>
        </p:xfrm>
        <a:graphic>
          <a:graphicData uri="http://schemas.openxmlformats.org/drawingml/2006/table">
            <a:tbl>
              <a:tblPr bandRow="1">
                <a:tableStyleId>{5C22544A-7EE6-4342-B048-85BDC9FD1C3A}</a:tableStyleId>
              </a:tblPr>
              <a:tblGrid>
                <a:gridCol w="589280">
                  <a:extLst>
                    <a:ext uri="{9D8B030D-6E8A-4147-A177-3AD203B41FA5}">
                      <a16:colId xmlns:a16="http://schemas.microsoft.com/office/drawing/2014/main" val="2698562060"/>
                    </a:ext>
                  </a:extLst>
                </a:gridCol>
                <a:gridCol w="2104572">
                  <a:extLst>
                    <a:ext uri="{9D8B030D-6E8A-4147-A177-3AD203B41FA5}">
                      <a16:colId xmlns:a16="http://schemas.microsoft.com/office/drawing/2014/main" val="1088103270"/>
                    </a:ext>
                  </a:extLst>
                </a:gridCol>
                <a:gridCol w="1461289">
                  <a:extLst>
                    <a:ext uri="{9D8B030D-6E8A-4147-A177-3AD203B41FA5}">
                      <a16:colId xmlns:a16="http://schemas.microsoft.com/office/drawing/2014/main" val="2200087158"/>
                    </a:ext>
                  </a:extLst>
                </a:gridCol>
                <a:gridCol w="1640541">
                  <a:extLst>
                    <a:ext uri="{9D8B030D-6E8A-4147-A177-3AD203B41FA5}">
                      <a16:colId xmlns:a16="http://schemas.microsoft.com/office/drawing/2014/main" val="2934574854"/>
                    </a:ext>
                  </a:extLst>
                </a:gridCol>
                <a:gridCol w="1398494">
                  <a:extLst>
                    <a:ext uri="{9D8B030D-6E8A-4147-A177-3AD203B41FA5}">
                      <a16:colId xmlns:a16="http://schemas.microsoft.com/office/drawing/2014/main" val="1142651738"/>
                    </a:ext>
                  </a:extLst>
                </a:gridCol>
                <a:gridCol w="1645022">
                  <a:extLst>
                    <a:ext uri="{9D8B030D-6E8A-4147-A177-3AD203B41FA5}">
                      <a16:colId xmlns:a16="http://schemas.microsoft.com/office/drawing/2014/main" val="217796404"/>
                    </a:ext>
                  </a:extLst>
                </a:gridCol>
              </a:tblGrid>
              <a:tr h="370840">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Plural Feminine Nouns </a:t>
                      </a:r>
                    </a:p>
                    <a:p>
                      <a:endParaRPr lang="en-US" sz="1600" dirty="0">
                        <a:latin typeface="Coptic" pitchFamily="2" charset="0"/>
                      </a:endParaRPr>
                    </a:p>
                  </a:txBody>
                  <a:tcPr vert="vert270"/>
                </a:tc>
                <a:tc>
                  <a:txBody>
                    <a:bodyPr/>
                    <a:lstStyle/>
                    <a:p>
                      <a:r>
                        <a:rPr lang="en-US" sz="2000" dirty="0" err="1">
                          <a:latin typeface="Coptic" pitchFamily="2" charset="0"/>
                        </a:rPr>
                        <a:t>jom</a:t>
                      </a:r>
                      <a:endParaRPr lang="en-US" sz="2000" dirty="0">
                        <a:latin typeface="Coptic" pitchFamily="2" charset="0"/>
                      </a:endParaRPr>
                    </a:p>
                  </a:txBody>
                  <a:tcPr/>
                </a:tc>
                <a:tc>
                  <a:txBody>
                    <a:bodyPr/>
                    <a:lstStyle/>
                    <a:p>
                      <a:r>
                        <a:rPr lang="en-US" sz="2000" dirty="0">
                          <a:latin typeface="+mn-lt"/>
                        </a:rPr>
                        <a:t>Power</a:t>
                      </a:r>
                    </a:p>
                  </a:txBody>
                  <a:tcPr/>
                </a:tc>
                <a:tc>
                  <a:txBody>
                    <a:bodyPr/>
                    <a:lstStyle/>
                    <a:p>
                      <a:r>
                        <a:rPr lang="en-US" sz="2000" dirty="0" err="1">
                          <a:solidFill>
                            <a:srgbClr val="FF0000"/>
                          </a:solidFill>
                          <a:latin typeface="Coptic" pitchFamily="2" charset="0"/>
                        </a:rPr>
                        <a:t>han</a:t>
                      </a:r>
                      <a:r>
                        <a:rPr lang="en-US" sz="2000" dirty="0" err="1">
                          <a:latin typeface="Coptic" pitchFamily="2" charset="0"/>
                        </a:rPr>
                        <a:t>jom</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jom</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jom</a:t>
                      </a:r>
                      <a:endParaRPr lang="en-US" sz="2000" dirty="0">
                        <a:solidFill>
                          <a:srgbClr val="FF0000"/>
                        </a:solidFill>
                        <a:latin typeface="Coptic" pitchFamily="2" charset="0"/>
                      </a:endParaRPr>
                    </a:p>
                  </a:txBody>
                  <a:tcPr/>
                </a:tc>
                <a:extLst>
                  <a:ext uri="{0D108BD9-81ED-4DB2-BD59-A6C34878D82A}">
                    <a16:rowId xmlns:a16="http://schemas.microsoft.com/office/drawing/2014/main" val="888626911"/>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bw</a:t>
                      </a:r>
                      <a:endParaRPr lang="en-US" sz="2000" dirty="0">
                        <a:latin typeface="Coptic" pitchFamily="2" charset="0"/>
                      </a:endParaRPr>
                    </a:p>
                  </a:txBody>
                  <a:tcPr/>
                </a:tc>
                <a:tc>
                  <a:txBody>
                    <a:bodyPr/>
                    <a:lstStyle/>
                    <a:p>
                      <a:r>
                        <a:rPr lang="en-US" sz="2000" dirty="0">
                          <a:latin typeface="+mn-lt"/>
                        </a:rPr>
                        <a:t>Tree</a:t>
                      </a:r>
                    </a:p>
                  </a:txBody>
                  <a:tcPr/>
                </a:tc>
                <a:tc>
                  <a:txBody>
                    <a:bodyPr/>
                    <a:lstStyle/>
                    <a:p>
                      <a:r>
                        <a:rPr lang="en-US" sz="2000" dirty="0" err="1">
                          <a:solidFill>
                            <a:srgbClr val="FF0000"/>
                          </a:solidFill>
                          <a:latin typeface="Coptic" pitchFamily="2" charset="0"/>
                        </a:rPr>
                        <a:t>han</a:t>
                      </a:r>
                      <a:r>
                        <a:rPr lang="en-US" sz="2000" dirty="0" err="1">
                          <a:latin typeface="Coptic" pitchFamily="2" charset="0"/>
                        </a:rPr>
                        <a:t>bw</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bw</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bw</a:t>
                      </a:r>
                      <a:endParaRPr lang="en-US" sz="2000" dirty="0">
                        <a:solidFill>
                          <a:srgbClr val="FF0000"/>
                        </a:solidFill>
                        <a:latin typeface="Coptic" pitchFamily="2" charset="0"/>
                      </a:endParaRPr>
                    </a:p>
                  </a:txBody>
                  <a:tcPr/>
                </a:tc>
                <a:extLst>
                  <a:ext uri="{0D108BD9-81ED-4DB2-BD59-A6C34878D82A}">
                    <a16:rowId xmlns:a16="http://schemas.microsoft.com/office/drawing/2014/main" val="339608377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metouro</a:t>
                      </a:r>
                      <a:endParaRPr lang="en-US" sz="2000" dirty="0">
                        <a:latin typeface="Coptic" pitchFamily="2" charset="0"/>
                      </a:endParaRPr>
                    </a:p>
                  </a:txBody>
                  <a:tcPr/>
                </a:tc>
                <a:tc>
                  <a:txBody>
                    <a:bodyPr/>
                    <a:lstStyle/>
                    <a:p>
                      <a:r>
                        <a:rPr lang="en-US" sz="2000" dirty="0">
                          <a:latin typeface="+mn-lt"/>
                        </a:rPr>
                        <a:t>Kingdom</a:t>
                      </a:r>
                    </a:p>
                  </a:txBody>
                  <a:tcPr/>
                </a:tc>
                <a:tc>
                  <a:txBody>
                    <a:bodyPr/>
                    <a:lstStyle/>
                    <a:p>
                      <a:r>
                        <a:rPr lang="en-US" sz="2000" dirty="0" err="1">
                          <a:solidFill>
                            <a:srgbClr val="FF0000"/>
                          </a:solidFill>
                          <a:latin typeface="Coptic" pitchFamily="2" charset="0"/>
                        </a:rPr>
                        <a:t>han</a:t>
                      </a:r>
                      <a:r>
                        <a:rPr lang="en-US" sz="2000" dirty="0" err="1">
                          <a:latin typeface="Coptic" pitchFamily="2" charset="0"/>
                        </a:rPr>
                        <a:t>metouro</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metouro</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metouro</a:t>
                      </a:r>
                      <a:endParaRPr lang="en-US" sz="2000" dirty="0">
                        <a:solidFill>
                          <a:srgbClr val="FF0000"/>
                        </a:solidFill>
                        <a:latin typeface="Coptic" pitchFamily="2" charset="0"/>
                      </a:endParaRPr>
                    </a:p>
                  </a:txBody>
                  <a:tcPr/>
                </a:tc>
                <a:extLst>
                  <a:ext uri="{0D108BD9-81ED-4DB2-BD59-A6C34878D82A}">
                    <a16:rowId xmlns:a16="http://schemas.microsoft.com/office/drawing/2014/main" val="1165597224"/>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hiomi</a:t>
                      </a:r>
                      <a:endParaRPr lang="en-US" sz="2000" dirty="0">
                        <a:latin typeface="Coptic" pitchFamily="2" charset="0"/>
                      </a:endParaRPr>
                    </a:p>
                  </a:txBody>
                  <a:tcPr/>
                </a:tc>
                <a:tc>
                  <a:txBody>
                    <a:bodyPr/>
                    <a:lstStyle/>
                    <a:p>
                      <a:r>
                        <a:rPr lang="en-US" sz="2000" dirty="0">
                          <a:latin typeface="+mn-lt"/>
                        </a:rPr>
                        <a:t>Women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han</a:t>
                      </a:r>
                      <a:r>
                        <a:rPr lang="en-US" sz="2000" dirty="0" err="1">
                          <a:latin typeface="Coptic" pitchFamily="2" charset="0"/>
                        </a:rPr>
                        <a:t>hiomi</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ni</a:t>
                      </a:r>
                      <a:r>
                        <a:rPr lang="en-US" sz="2000" dirty="0" err="1">
                          <a:latin typeface="Coptic" pitchFamily="2" charset="0"/>
                        </a:rPr>
                        <a:t>hiomi</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hiomi</a:t>
                      </a:r>
                      <a:endParaRPr lang="en-US" sz="2000" dirty="0">
                        <a:latin typeface="Coptic" pitchFamily="2" charset="0"/>
                      </a:endParaRPr>
                    </a:p>
                  </a:txBody>
                  <a:tcPr/>
                </a:tc>
                <a:extLst>
                  <a:ext uri="{0D108BD9-81ED-4DB2-BD59-A6C34878D82A}">
                    <a16:rowId xmlns:a16="http://schemas.microsoft.com/office/drawing/2014/main" val="1258502462"/>
                  </a:ext>
                </a:extLst>
              </a:tr>
              <a:tr h="370840">
                <a:tc vMerge="1">
                  <a:txBody>
                    <a:bodyPr/>
                    <a:lstStyle/>
                    <a:p>
                      <a:endParaRPr lang="en-US" dirty="0">
                        <a:latin typeface="Coptic" pitchFamily="2" charset="0"/>
                      </a:endParaRPr>
                    </a:p>
                  </a:txBody>
                  <a:tcPr/>
                </a:tc>
                <a:tc>
                  <a:txBody>
                    <a:bodyPr/>
                    <a:lstStyle/>
                    <a:p>
                      <a:r>
                        <a:rPr lang="en-US" sz="2000" dirty="0" err="1">
                          <a:latin typeface="Coptic" pitchFamily="2" charset="0"/>
                        </a:rPr>
                        <a:t>rompi</a:t>
                      </a:r>
                      <a:endParaRPr lang="en-US" sz="2000" dirty="0">
                        <a:latin typeface="Coptic" pitchFamily="2" charset="0"/>
                      </a:endParaRPr>
                    </a:p>
                  </a:txBody>
                  <a:tcPr/>
                </a:tc>
                <a:tc>
                  <a:txBody>
                    <a:bodyPr/>
                    <a:lstStyle/>
                    <a:p>
                      <a:r>
                        <a:rPr lang="en-US" sz="2000" dirty="0">
                          <a:latin typeface="+mn-lt"/>
                        </a:rPr>
                        <a:t>Year</a:t>
                      </a:r>
                    </a:p>
                  </a:txBody>
                  <a:tcPr/>
                </a:tc>
                <a:tc>
                  <a:txBody>
                    <a:bodyPr/>
                    <a:lstStyle/>
                    <a:p>
                      <a:r>
                        <a:rPr lang="en-US" sz="2000" dirty="0" err="1">
                          <a:solidFill>
                            <a:srgbClr val="FF0000"/>
                          </a:solidFill>
                          <a:latin typeface="Coptic" pitchFamily="2" charset="0"/>
                        </a:rPr>
                        <a:t>han</a:t>
                      </a:r>
                      <a:r>
                        <a:rPr lang="en-US" sz="2000" dirty="0" err="1">
                          <a:latin typeface="Coptic" pitchFamily="2" charset="0"/>
                        </a:rPr>
                        <a:t>rompi</a:t>
                      </a:r>
                      <a:endParaRPr lang="en-US" sz="2000" dirty="0">
                        <a:solidFill>
                          <a:srgbClr val="FF0000"/>
                        </a:solidFill>
                        <a:latin typeface="Coptic" pitchFamily="2" charset="0"/>
                      </a:endParaRPr>
                    </a:p>
                  </a:txBody>
                  <a:tcPr/>
                </a:tc>
                <a:tc>
                  <a:txBody>
                    <a:bodyPr/>
                    <a:lstStyle/>
                    <a:p>
                      <a:r>
                        <a:rPr lang="en-US" sz="2000" dirty="0" err="1">
                          <a:solidFill>
                            <a:srgbClr val="FF0000"/>
                          </a:solidFill>
                          <a:latin typeface="Coptic" pitchFamily="2" charset="0"/>
                        </a:rPr>
                        <a:t>ni</a:t>
                      </a:r>
                      <a:r>
                        <a:rPr lang="en-US" sz="2000" dirty="0" err="1">
                          <a:latin typeface="Coptic" pitchFamily="2" charset="0"/>
                        </a:rPr>
                        <a:t>rompi</a:t>
                      </a:r>
                      <a:endParaRPr lang="en-US" sz="20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0000"/>
                          </a:solidFill>
                          <a:latin typeface="Coptic" pitchFamily="2" charset="0"/>
                        </a:rPr>
                        <a:t>nen</a:t>
                      </a:r>
                      <a:r>
                        <a:rPr lang="en-US" sz="2000" dirty="0" err="1">
                          <a:latin typeface="Coptic" pitchFamily="2" charset="0"/>
                        </a:rPr>
                        <a:t>rompi</a:t>
                      </a:r>
                      <a:endParaRPr lang="en-US" sz="2000" dirty="0">
                        <a:solidFill>
                          <a:srgbClr val="FF0000"/>
                        </a:solidFill>
                        <a:latin typeface="Coptic" pitchFamily="2" charset="0"/>
                      </a:endParaRPr>
                    </a:p>
                  </a:txBody>
                  <a:tcPr/>
                </a:tc>
                <a:extLst>
                  <a:ext uri="{0D108BD9-81ED-4DB2-BD59-A6C34878D82A}">
                    <a16:rowId xmlns:a16="http://schemas.microsoft.com/office/drawing/2014/main" val="2495128628"/>
                  </a:ext>
                </a:extLst>
              </a:tr>
            </a:tbl>
          </a:graphicData>
        </a:graphic>
      </p:graphicFrame>
    </p:spTree>
    <p:extLst>
      <p:ext uri="{BB962C8B-B14F-4D97-AF65-F5344CB8AC3E}">
        <p14:creationId xmlns:p14="http://schemas.microsoft.com/office/powerpoint/2010/main" val="3542558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2" name="Picture 1">
            <a:extLst>
              <a:ext uri="{FF2B5EF4-FFF2-40B4-BE49-F238E27FC236}">
                <a16:creationId xmlns:a16="http://schemas.microsoft.com/office/drawing/2014/main" id="{07E7E14B-A0FD-4B94-BD59-2F4D922DD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1913"/>
            <a:ext cx="5159375"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1B7CB38-4BCC-4120-9E1E-A66AEC0E31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3546" b="71908"/>
          <a:stretch/>
        </p:blipFill>
        <p:spPr bwMode="auto">
          <a:xfrm>
            <a:off x="6991350" y="619758"/>
            <a:ext cx="1851025" cy="14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a:extLst>
              <a:ext uri="{FF2B5EF4-FFF2-40B4-BE49-F238E27FC236}">
                <a16:creationId xmlns:a16="http://schemas.microsoft.com/office/drawing/2014/main" id="{AFD43302-BF64-4626-8541-7359F3B27D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454" b="71908"/>
          <a:stretch/>
        </p:blipFill>
        <p:spPr bwMode="auto">
          <a:xfrm>
            <a:off x="6991350" y="2514600"/>
            <a:ext cx="2133599" cy="14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399CE5F-9580-4CFE-A434-CD364068578A}"/>
              </a:ext>
            </a:extLst>
          </p:cNvPr>
          <p:cNvSpPr/>
          <p:nvPr/>
        </p:nvSpPr>
        <p:spPr>
          <a:xfrm>
            <a:off x="661240" y="1401575"/>
            <a:ext cx="5638800" cy="2324100"/>
          </a:xfrm>
          <a:prstGeom prst="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1BA230A-F4A4-438A-8AAF-19C5D9B60FF7}"/>
              </a:ext>
            </a:extLst>
          </p:cNvPr>
          <p:cNvSpPr/>
          <p:nvPr/>
        </p:nvSpPr>
        <p:spPr>
          <a:xfrm>
            <a:off x="674687" y="3725676"/>
            <a:ext cx="5638800" cy="1600200"/>
          </a:xfrm>
          <a:prstGeom prst="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FE35073-96EA-4657-B7B7-33B84BDA5F0E}"/>
              </a:ext>
            </a:extLst>
          </p:cNvPr>
          <p:cNvSpPr/>
          <p:nvPr/>
        </p:nvSpPr>
        <p:spPr>
          <a:xfrm>
            <a:off x="685800" y="5267326"/>
            <a:ext cx="5638800" cy="1600200"/>
          </a:xfrm>
          <a:prstGeom prst="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9F0F4D1-FE8A-4D20-BF28-C701E914EE02}"/>
              </a:ext>
            </a:extLst>
          </p:cNvPr>
          <p:cNvSpPr>
            <a:spLocks noGrp="1" noChangeArrowheads="1"/>
          </p:cNvSpPr>
          <p:nvPr>
            <p:ph type="ctrTitle"/>
          </p:nvPr>
        </p:nvSpPr>
        <p:spPr>
          <a:xfrm>
            <a:off x="533400" y="2130425"/>
            <a:ext cx="82296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17</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The Holy Bible</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64" name="Picture 8" descr="Related image">
            <a:extLst>
              <a:ext uri="{FF2B5EF4-FFF2-40B4-BE49-F238E27FC236}">
                <a16:creationId xmlns:a16="http://schemas.microsoft.com/office/drawing/2014/main" id="{4157BC57-E681-4554-90EE-EAD3F8457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257800"/>
            <a:ext cx="2590800" cy="1470279"/>
          </a:xfrm>
          <a:prstGeom prst="rect">
            <a:avLst/>
          </a:prstGeom>
          <a:noFill/>
          <a:extLst>
            <a:ext uri="{909E8E84-426E-40DD-AFC4-6F175D3DCCD1}">
              <a14:hiddenFill xmlns:a14="http://schemas.microsoft.com/office/drawing/2010/main">
                <a:solidFill>
                  <a:srgbClr val="FFFFFF"/>
                </a:solidFill>
              </a14:hiddenFill>
            </a:ext>
          </a:extLst>
        </p:spPr>
      </p:pic>
      <p:sp>
        <p:nvSpPr>
          <p:cNvPr id="249858" name="Content Placeholder 2">
            <a:extLst>
              <a:ext uri="{FF2B5EF4-FFF2-40B4-BE49-F238E27FC236}">
                <a16:creationId xmlns:a16="http://schemas.microsoft.com/office/drawing/2014/main" id="{F7D4DA52-0838-4D68-90F5-0C5043740294}"/>
              </a:ext>
            </a:extLst>
          </p:cNvPr>
          <p:cNvSpPr>
            <a:spLocks noGrp="1"/>
          </p:cNvSpPr>
          <p:nvPr>
            <p:ph idx="1"/>
          </p:nvPr>
        </p:nvSpPr>
        <p:spPr/>
        <p:txBody>
          <a:bodyPr/>
          <a:lstStyle/>
          <a:p>
            <a:pPr marL="0" indent="0">
              <a:buFontTx/>
              <a:buNone/>
            </a:pPr>
            <a:r>
              <a:rPr lang="en-US" altLang="en-US" dirty="0" err="1">
                <a:solidFill>
                  <a:srgbClr val="FF0000"/>
                </a:solidFill>
                <a:latin typeface="Avva_Shenouda" pitchFamily="34" charset="0"/>
              </a:rPr>
              <a:t>Pigwm</a:t>
            </a:r>
            <a:r>
              <a:rPr lang="en-US" altLang="en-US" dirty="0">
                <a:solidFill>
                  <a:srgbClr val="FF0000"/>
                </a:solidFill>
                <a:latin typeface="Avva_Shenouda" pitchFamily="34" charset="0"/>
              </a:rPr>
              <a:t> e0ovab 	</a:t>
            </a:r>
            <a:r>
              <a:rPr lang="en-US" altLang="en-US" dirty="0"/>
              <a:t>The Holy Book (Bible) </a:t>
            </a:r>
          </a:p>
          <a:p>
            <a:pPr marL="0" indent="0">
              <a:buFontTx/>
              <a:buNone/>
            </a:pPr>
            <a:r>
              <a:rPr lang="en-US" altLang="en-US" i="1" dirty="0"/>
              <a:t>		is divided into two (</a:t>
            </a:r>
            <a:r>
              <a:rPr lang="en-US" altLang="en-US" dirty="0">
                <a:solidFill>
                  <a:srgbClr val="FF0000"/>
                </a:solidFill>
                <a:latin typeface="Avva_Shenouda" pitchFamily="34" charset="0"/>
              </a:rPr>
              <a:t>=b</a:t>
            </a:r>
            <a:r>
              <a:rPr lang="en-US" altLang="en-US" i="1" dirty="0"/>
              <a:t>) parts</a:t>
            </a:r>
            <a:br>
              <a:rPr lang="en-US" altLang="en-US" dirty="0"/>
            </a:br>
            <a:r>
              <a:rPr lang="en-US" altLang="en-US" dirty="0">
                <a:solidFill>
                  <a:srgbClr val="FF0000"/>
                </a:solidFill>
                <a:latin typeface="Avva_Shenouda" pitchFamily="34" charset="0"/>
              </a:rPr>
              <a:t>%dia03k3 `</a:t>
            </a:r>
            <a:r>
              <a:rPr lang="en-US" altLang="en-US" dirty="0" err="1">
                <a:solidFill>
                  <a:srgbClr val="FF0000"/>
                </a:solidFill>
                <a:latin typeface="Avva_Shenouda" pitchFamily="34" charset="0"/>
              </a:rPr>
              <a:t>n`apac</a:t>
            </a:r>
            <a:r>
              <a:rPr lang="en-US" altLang="en-US" dirty="0">
                <a:solidFill>
                  <a:srgbClr val="FF0000"/>
                </a:solidFill>
                <a:latin typeface="Avva_Shenouda" pitchFamily="34" charset="0"/>
              </a:rPr>
              <a:t> </a:t>
            </a:r>
            <a:r>
              <a:rPr lang="en-US" altLang="en-US" dirty="0"/>
              <a:t>	</a:t>
            </a:r>
            <a:r>
              <a:rPr lang="en-US" altLang="en-US" dirty="0">
                <a:solidFill>
                  <a:srgbClr val="FF0000"/>
                </a:solidFill>
                <a:latin typeface="Avva_Shenouda" pitchFamily="34" charset="0"/>
              </a:rPr>
              <a:t>     %dia03k3 `</a:t>
            </a:r>
            <a:r>
              <a:rPr lang="en-US" altLang="en-US" dirty="0" err="1">
                <a:solidFill>
                  <a:srgbClr val="FF0000"/>
                </a:solidFill>
                <a:latin typeface="Avva_Shenouda" pitchFamily="34" charset="0"/>
              </a:rPr>
              <a:t>mberi</a:t>
            </a:r>
            <a:endParaRPr lang="en-US" altLang="en-US" dirty="0"/>
          </a:p>
          <a:p>
            <a:pPr marL="0" indent="0">
              <a:buFontTx/>
              <a:buNone/>
            </a:pPr>
            <a:br>
              <a:rPr lang="en-US" altLang="en-US" dirty="0"/>
            </a:br>
            <a:r>
              <a:rPr lang="en-US" altLang="en-US" dirty="0"/>
              <a:t>The Old Testament 	     The New Testament</a:t>
            </a:r>
          </a:p>
          <a:p>
            <a:pPr marL="0" indent="0">
              <a:buFontTx/>
              <a:buNone/>
            </a:pPr>
            <a:r>
              <a:rPr lang="en-US" altLang="en-US" dirty="0"/>
              <a:t>  </a:t>
            </a:r>
          </a:p>
        </p:txBody>
      </p:sp>
      <p:pic>
        <p:nvPicPr>
          <p:cNvPr id="249862" name="Picture 6" descr="Image result for The Holy Book (Bible)Â ">
            <a:extLst>
              <a:ext uri="{FF2B5EF4-FFF2-40B4-BE49-F238E27FC236}">
                <a16:creationId xmlns:a16="http://schemas.microsoft.com/office/drawing/2014/main" id="{B3CDB8DE-784E-4E2F-A353-19CEAAF72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152400"/>
            <a:ext cx="16097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49866" name="Picture 10" descr="Image result for new testament">
            <a:extLst>
              <a:ext uri="{FF2B5EF4-FFF2-40B4-BE49-F238E27FC236}">
                <a16:creationId xmlns:a16="http://schemas.microsoft.com/office/drawing/2014/main" id="{13A2A502-7D55-4C9D-B465-6CAE17E2C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5104787"/>
            <a:ext cx="2447925" cy="1623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98" name="Group 26">
            <a:extLst>
              <a:ext uri="{FF2B5EF4-FFF2-40B4-BE49-F238E27FC236}">
                <a16:creationId xmlns:a16="http://schemas.microsoft.com/office/drawing/2014/main" id="{1C26D852-C42D-4F77-B461-533E8EC33E61}"/>
              </a:ext>
            </a:extLst>
          </p:cNvPr>
          <p:cNvGraphicFramePr>
            <a:graphicFrameLocks noGrp="1"/>
          </p:cNvGraphicFramePr>
          <p:nvPr>
            <p:ph type="tbl" idx="1"/>
            <p:extLst>
              <p:ext uri="{D42A27DB-BD31-4B8C-83A1-F6EECF244321}">
                <p14:modId xmlns:p14="http://schemas.microsoft.com/office/powerpoint/2010/main" val="4174298487"/>
              </p:ext>
            </p:extLst>
          </p:nvPr>
        </p:nvGraphicFramePr>
        <p:xfrm>
          <a:off x="457200" y="1600200"/>
          <a:ext cx="83820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pitchFamily="34" charset="0"/>
                        </a:rPr>
                        <a:t>Zen</a:t>
                      </a:r>
                      <a:r>
                        <a:rPr lang="en-US" altLang="en-US" sz="4400" kern="1200" dirty="0">
                          <a:solidFill>
                            <a:srgbClr val="FF0000"/>
                          </a:solidFill>
                          <a:latin typeface="+mn-lt"/>
                          <a:ea typeface="+mn-ea"/>
                          <a:cs typeface="+mn-cs"/>
                        </a:rPr>
                        <a:t>/</a:t>
                      </a:r>
                      <a:r>
                        <a:rPr kumimoji="0" lang="en-US" sz="4400" b="0" i="0" u="none" strike="noStrike" cap="none" normalizeH="0" baseline="0" dirty="0" err="1">
                          <a:ln>
                            <a:noFill/>
                          </a:ln>
                          <a:solidFill>
                            <a:schemeClr val="tx1"/>
                          </a:solidFill>
                          <a:effectLst/>
                          <a:latin typeface="Avva_Shenouda" pitchFamily="34" charset="0"/>
                          <a:ea typeface="SimSun" pitchFamily="2" charset="-122"/>
                          <a:cs typeface="Arial" pitchFamily="34" charset="0"/>
                        </a:rPr>
                        <a:t>zen</a:t>
                      </a:r>
                      <a:r>
                        <a:rPr kumimoji="0" lang="en-US" sz="4400" b="0" i="0" u="none" strike="noStrike" cap="none" normalizeH="0" baseline="0" dirty="0">
                          <a:ln>
                            <a:noFill/>
                          </a:ln>
                          <a:solidFill>
                            <a:schemeClr val="tx1"/>
                          </a:solidFill>
                          <a:effectLst/>
                          <a:latin typeface="Avva_Shenouda" pitchFamily="34" charset="0"/>
                          <a:ea typeface="SimSun" pitchFamily="2" charset="-122"/>
                          <a:cs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pitchFamily="34" charset="0"/>
                          <a:cs typeface="Arial" pitchFamily="34" charset="0"/>
                        </a:rPr>
                        <a:t>Lizard</a:t>
                      </a:r>
                      <a:endParaRPr kumimoji="0" lang="en-US" sz="44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3DDD686-94B7-4EB4-B5D1-FF525A3A6B2E}"/>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Zen-</a:t>
            </a:r>
            <a:r>
              <a:rPr lang="en-US" altLang="en-US" sz="4000" i="1" dirty="0" err="1">
                <a:solidFill>
                  <a:schemeClr val="bg1">
                    <a:lumMod val="65000"/>
                    <a:lumOff val="35000"/>
                  </a:schemeClr>
                </a:solidFill>
              </a:rPr>
              <a:t>zen</a:t>
            </a:r>
            <a:endParaRPr lang="en-US" altLang="en-US" sz="4000" i="1" dirty="0">
              <a:solidFill>
                <a:schemeClr val="bg1">
                  <a:lumMod val="65000"/>
                  <a:lumOff val="35000"/>
                </a:schemeClr>
              </a:solidFill>
            </a:endParaRPr>
          </a:p>
        </p:txBody>
      </p:sp>
      <p:pic>
        <p:nvPicPr>
          <p:cNvPr id="183298" name="Picture 2" descr="Free Lizard Cliparts, Download Free Clip Art, Free Clip Art on Clipart  Library">
            <a:extLst>
              <a:ext uri="{FF2B5EF4-FFF2-40B4-BE49-F238E27FC236}">
                <a16:creationId xmlns:a16="http://schemas.microsoft.com/office/drawing/2014/main" id="{846FBC8D-9BF5-4692-939C-865356095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150" y="4574284"/>
            <a:ext cx="4457700" cy="2228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300" name="Picture 4" descr="How is the Old Testament organized? – DeeperStudy">
            <a:extLst>
              <a:ext uri="{FF2B5EF4-FFF2-40B4-BE49-F238E27FC236}">
                <a16:creationId xmlns:a16="http://schemas.microsoft.com/office/drawing/2014/main" id="{DBCA5109-120F-448B-A6D8-B3A6724C0F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054064" y="-759819"/>
            <a:ext cx="3296223" cy="5727950"/>
          </a:xfrm>
          <a:prstGeom prst="rect">
            <a:avLst/>
          </a:prstGeom>
          <a:noFill/>
          <a:extLst>
            <a:ext uri="{909E8E84-426E-40DD-AFC4-6F175D3DCCD1}">
              <a14:hiddenFill xmlns:a14="http://schemas.microsoft.com/office/drawing/2010/main">
                <a:solidFill>
                  <a:srgbClr val="FFFFFF"/>
                </a:solidFill>
              </a14:hiddenFill>
            </a:ext>
          </a:extLst>
        </p:spPr>
      </p:pic>
      <p:pic>
        <p:nvPicPr>
          <p:cNvPr id="184324" name="Picture 4" descr="The Christian Old Testament | Triangulations">
            <a:extLst>
              <a:ext uri="{FF2B5EF4-FFF2-40B4-BE49-F238E27FC236}">
                <a16:creationId xmlns:a16="http://schemas.microsoft.com/office/drawing/2014/main" id="{B46C6879-CA3D-4AAC-8519-6703B0EEBF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969"/>
          <a:stretch/>
        </p:blipFill>
        <p:spPr bwMode="auto">
          <a:xfrm rot="5400000">
            <a:off x="4099532" y="2247851"/>
            <a:ext cx="4047039" cy="57997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4380FE8-BD91-4214-A9B6-6B6DB28F1CD1}"/>
              </a:ext>
            </a:extLst>
          </p:cNvPr>
          <p:cNvSpPr/>
          <p:nvPr/>
        </p:nvSpPr>
        <p:spPr>
          <a:xfrm rot="16200000">
            <a:off x="-567103" y="1338748"/>
            <a:ext cx="1980029" cy="369332"/>
          </a:xfrm>
          <a:prstGeom prst="rect">
            <a:avLst/>
          </a:prstGeom>
        </p:spPr>
        <p:txBody>
          <a:bodyPr wrap="none">
            <a:spAutoFit/>
          </a:bodyPr>
          <a:lstStyle/>
          <a:p>
            <a:pPr lvl="0" algn="ctr" eaLnBrk="1" fontAlgn="auto" hangingPunct="1">
              <a:spcBef>
                <a:spcPts val="0"/>
              </a:spcBef>
              <a:spcAft>
                <a:spcPts val="0"/>
              </a:spcAft>
              <a:defRPr/>
            </a:pPr>
            <a:r>
              <a:rPr lang="en-US" dirty="0">
                <a:solidFill>
                  <a:srgbClr val="FF0000"/>
                </a:solidFill>
              </a:rPr>
              <a:t>Protestant Canon</a:t>
            </a:r>
            <a:endParaRPr lang="en-US" dirty="0">
              <a:solidFill>
                <a:srgbClr val="FF0000"/>
              </a:solidFill>
              <a:ea typeface="Times New Roman" panose="02020603050405020304" pitchFamily="18" charset="0"/>
            </a:endParaRPr>
          </a:p>
        </p:txBody>
      </p:sp>
      <p:sp>
        <p:nvSpPr>
          <p:cNvPr id="4" name="Rectangle 3">
            <a:extLst>
              <a:ext uri="{FF2B5EF4-FFF2-40B4-BE49-F238E27FC236}">
                <a16:creationId xmlns:a16="http://schemas.microsoft.com/office/drawing/2014/main" id="{7C9DBB3A-571B-4BDD-B1D2-C31A5B7C7F18}"/>
              </a:ext>
            </a:extLst>
          </p:cNvPr>
          <p:cNvSpPr/>
          <p:nvPr/>
        </p:nvSpPr>
        <p:spPr>
          <a:xfrm rot="16200000">
            <a:off x="-515808" y="5201217"/>
            <a:ext cx="1877437" cy="369332"/>
          </a:xfrm>
          <a:prstGeom prst="rect">
            <a:avLst/>
          </a:prstGeom>
        </p:spPr>
        <p:txBody>
          <a:bodyPr wrap="none">
            <a:spAutoFit/>
          </a:bodyPr>
          <a:lstStyle/>
          <a:p>
            <a:pPr marL="0" marR="0" algn="ctr">
              <a:spcBef>
                <a:spcPts val="0"/>
              </a:spcBef>
              <a:spcAft>
                <a:spcPts val="0"/>
              </a:spcAft>
            </a:pPr>
            <a:r>
              <a:rPr lang="en-US" dirty="0">
                <a:solidFill>
                  <a:srgbClr val="FF0000"/>
                </a:solidFill>
              </a:rPr>
              <a:t>Orthodox Canon</a:t>
            </a:r>
            <a:endParaRPr lang="en-US" dirty="0">
              <a:solidFill>
                <a:srgbClr val="FF0000"/>
              </a:solidFill>
              <a:ea typeface="Times New Roman" panose="02020603050405020304" pitchFamily="18" charset="0"/>
            </a:endParaRPr>
          </a:p>
        </p:txBody>
      </p:sp>
      <p:graphicFrame>
        <p:nvGraphicFramePr>
          <p:cNvPr id="5" name="Table 4">
            <a:extLst>
              <a:ext uri="{FF2B5EF4-FFF2-40B4-BE49-F238E27FC236}">
                <a16:creationId xmlns:a16="http://schemas.microsoft.com/office/drawing/2014/main" id="{D5CF020F-A5EA-4959-B0DB-5482C42F050A}"/>
              </a:ext>
            </a:extLst>
          </p:cNvPr>
          <p:cNvGraphicFramePr>
            <a:graphicFrameLocks noGrp="1"/>
          </p:cNvGraphicFramePr>
          <p:nvPr>
            <p:extLst>
              <p:ext uri="{D42A27DB-BD31-4B8C-83A1-F6EECF244321}">
                <p14:modId xmlns:p14="http://schemas.microsoft.com/office/powerpoint/2010/main" val="1986375381"/>
              </p:ext>
            </p:extLst>
          </p:nvPr>
        </p:nvGraphicFramePr>
        <p:xfrm>
          <a:off x="838200" y="0"/>
          <a:ext cx="6262996" cy="443484"/>
        </p:xfrm>
        <a:graphic>
          <a:graphicData uri="http://schemas.openxmlformats.org/drawingml/2006/table">
            <a:tbl>
              <a:tblPr firstCol="1" bandRow="1">
                <a:tableStyleId>{9D7B26C5-4107-4FEC-AEDC-1716B250A1EF}</a:tableStyleId>
              </a:tblPr>
              <a:tblGrid>
                <a:gridCol w="3672847">
                  <a:extLst>
                    <a:ext uri="{9D8B030D-6E8A-4147-A177-3AD203B41FA5}">
                      <a16:colId xmlns:a16="http://schemas.microsoft.com/office/drawing/2014/main" val="3867886313"/>
                    </a:ext>
                  </a:extLst>
                </a:gridCol>
                <a:gridCol w="2590149">
                  <a:extLst>
                    <a:ext uri="{9D8B030D-6E8A-4147-A177-3AD203B41FA5}">
                      <a16:colId xmlns:a16="http://schemas.microsoft.com/office/drawing/2014/main" val="4179270129"/>
                    </a:ext>
                  </a:extLst>
                </a:gridCol>
              </a:tblGrid>
              <a:tr h="443484">
                <a:tc>
                  <a:txBody>
                    <a:bodyPr/>
                    <a:lstStyle/>
                    <a:p>
                      <a:pPr marL="0" marR="0" algn="ctr">
                        <a:lnSpc>
                          <a:spcPts val="1500"/>
                        </a:lnSpc>
                        <a:spcBef>
                          <a:spcPts val="0"/>
                        </a:spcBef>
                        <a:spcAft>
                          <a:spcPts val="0"/>
                        </a:spcAft>
                      </a:pPr>
                      <a:r>
                        <a:rPr lang="en-US" sz="1400" dirty="0">
                          <a:solidFill>
                            <a:srgbClr val="FF0000"/>
                          </a:solidFill>
                          <a:effectLst/>
                          <a:latin typeface="Avva_Shenouda" panose="020B0500000000000000" pitchFamily="34" charset="0"/>
                        </a:rPr>
                        <a:t>	</a:t>
                      </a:r>
                      <a:br>
                        <a:rPr lang="en-US" sz="1400" dirty="0">
                          <a:solidFill>
                            <a:srgbClr val="FF0000"/>
                          </a:solidFill>
                          <a:effectLst/>
                          <a:latin typeface="Avva_Shenouda" panose="020B0500000000000000" pitchFamily="34" charset="0"/>
                        </a:rPr>
                      </a:br>
                      <a:r>
                        <a:rPr lang="en-US" sz="2400" dirty="0">
                          <a:solidFill>
                            <a:srgbClr val="FF0000"/>
                          </a:solidFill>
                          <a:effectLst/>
                          <a:latin typeface="Avva_Shenouda" panose="020B0500000000000000" pitchFamily="34" charset="0"/>
                        </a:rPr>
                        <a:t>%dia03k3 `</a:t>
                      </a:r>
                      <a:r>
                        <a:rPr lang="en-US" sz="2400" dirty="0" err="1">
                          <a:solidFill>
                            <a:srgbClr val="FF0000"/>
                          </a:solidFill>
                          <a:effectLst/>
                          <a:latin typeface="Avva_Shenouda" panose="020B0500000000000000" pitchFamily="34" charset="0"/>
                        </a:rPr>
                        <a:t>n`apac</a:t>
                      </a:r>
                      <a:endParaRPr lang="en-US" sz="1400" dirty="0">
                        <a:solidFill>
                          <a:srgbClr val="FF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lgn="ctr">
                        <a:lnSpc>
                          <a:spcPts val="1500"/>
                        </a:lnSpc>
                        <a:spcBef>
                          <a:spcPts val="0"/>
                        </a:spcBef>
                        <a:spcAft>
                          <a:spcPts val="0"/>
                        </a:spcAft>
                      </a:pPr>
                      <a:endParaRPr lang="en-US" sz="1800" dirty="0">
                        <a:solidFill>
                          <a:srgbClr val="FF0000"/>
                        </a:solidFill>
                        <a:effectLst/>
                      </a:endParaRPr>
                    </a:p>
                    <a:p>
                      <a:pPr marL="0" marR="0" algn="ctr">
                        <a:lnSpc>
                          <a:spcPts val="1500"/>
                        </a:lnSpc>
                        <a:spcBef>
                          <a:spcPts val="0"/>
                        </a:spcBef>
                        <a:spcAft>
                          <a:spcPts val="0"/>
                        </a:spcAft>
                      </a:pPr>
                      <a:r>
                        <a:rPr lang="en-US" sz="1800" dirty="0">
                          <a:solidFill>
                            <a:srgbClr val="FF0000"/>
                          </a:solidFill>
                          <a:effectLst/>
                        </a:rPr>
                        <a:t>The Old Testament </a:t>
                      </a:r>
                      <a:endParaRPr lang="en-US" sz="1800" dirty="0">
                        <a:solidFill>
                          <a:srgbClr val="FF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777899280"/>
                  </a:ext>
                </a:extLst>
              </a:tr>
            </a:tbl>
          </a:graphicData>
        </a:graphic>
      </p:graphicFrame>
      <p:sp>
        <p:nvSpPr>
          <p:cNvPr id="3" name="Rectangle 2">
            <a:extLst>
              <a:ext uri="{FF2B5EF4-FFF2-40B4-BE49-F238E27FC236}">
                <a16:creationId xmlns:a16="http://schemas.microsoft.com/office/drawing/2014/main" id="{2811405D-3FA4-424F-A608-CF962910378A}"/>
              </a:ext>
            </a:extLst>
          </p:cNvPr>
          <p:cNvSpPr/>
          <p:nvPr/>
        </p:nvSpPr>
        <p:spPr>
          <a:xfrm>
            <a:off x="6677286" y="626828"/>
            <a:ext cx="441146" cy="1477328"/>
          </a:xfrm>
          <a:prstGeom prst="rect">
            <a:avLst/>
          </a:prstGeom>
        </p:spPr>
        <p:txBody>
          <a:bodyPr wrap="none">
            <a:spAutoFit/>
          </a:bodyPr>
          <a:lstStyle/>
          <a:p>
            <a:r>
              <a:rPr lang="en-US" altLang="en-US" dirty="0"/>
              <a:t>5</a:t>
            </a:r>
          </a:p>
          <a:p>
            <a:r>
              <a:rPr lang="en-US" dirty="0"/>
              <a:t>12</a:t>
            </a:r>
          </a:p>
          <a:p>
            <a:r>
              <a:rPr lang="en-US" dirty="0"/>
              <a:t>5</a:t>
            </a:r>
          </a:p>
          <a:p>
            <a:r>
              <a:rPr lang="en-US" dirty="0"/>
              <a:t>5</a:t>
            </a:r>
          </a:p>
          <a:p>
            <a:r>
              <a:rPr lang="en-US" dirty="0"/>
              <a:t>12</a:t>
            </a:r>
          </a:p>
        </p:txBody>
      </p:sp>
      <p:sp>
        <p:nvSpPr>
          <p:cNvPr id="8" name="Rectangle 7">
            <a:extLst>
              <a:ext uri="{FF2B5EF4-FFF2-40B4-BE49-F238E27FC236}">
                <a16:creationId xmlns:a16="http://schemas.microsoft.com/office/drawing/2014/main" id="{E0DDF729-F8ED-410D-B3E3-D10EF1C7C14E}"/>
              </a:ext>
            </a:extLst>
          </p:cNvPr>
          <p:cNvSpPr/>
          <p:nvPr/>
        </p:nvSpPr>
        <p:spPr>
          <a:xfrm>
            <a:off x="7093851" y="626828"/>
            <a:ext cx="1980029" cy="1477328"/>
          </a:xfrm>
          <a:prstGeom prst="rect">
            <a:avLst/>
          </a:prstGeom>
        </p:spPr>
        <p:txBody>
          <a:bodyPr wrap="none">
            <a:spAutoFit/>
          </a:bodyPr>
          <a:lstStyle/>
          <a:p>
            <a:r>
              <a:rPr lang="en-US" altLang="en-US" dirty="0"/>
              <a:t>Pentateuch</a:t>
            </a:r>
          </a:p>
          <a:p>
            <a:r>
              <a:rPr lang="en-US" dirty="0"/>
              <a:t>Historical</a:t>
            </a:r>
          </a:p>
          <a:p>
            <a:r>
              <a:rPr lang="en-US" dirty="0"/>
              <a:t>Poetic</a:t>
            </a:r>
          </a:p>
          <a:p>
            <a:r>
              <a:rPr lang="en-US" dirty="0"/>
              <a:t>Major Prophecies</a:t>
            </a:r>
          </a:p>
          <a:p>
            <a:r>
              <a:rPr lang="en-US" dirty="0"/>
              <a:t>Minor Prophecies</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4324"/>
                                        </p:tgtEl>
                                        <p:attrNameLst>
                                          <p:attrName>style.visibility</p:attrName>
                                        </p:attrNameLst>
                                      </p:cBhvr>
                                      <p:to>
                                        <p:strVal val="visible"/>
                                      </p:to>
                                    </p:set>
                                    <p:animEffect transition="in" filter="fade">
                                      <p:cBhvr>
                                        <p:cTn id="19" dur="500"/>
                                        <p:tgtEl>
                                          <p:spTgt spid="184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8" grpId="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300" name="Picture 4" descr="How is the Old Testament organized? – DeeperStudy">
            <a:extLst>
              <a:ext uri="{FF2B5EF4-FFF2-40B4-BE49-F238E27FC236}">
                <a16:creationId xmlns:a16="http://schemas.microsoft.com/office/drawing/2014/main" id="{DBCA5109-120F-448B-A6D8-B3A6724C0F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0"/>
            <a:ext cx="3946525"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ontent Placeholder 3">
            <a:extLst>
              <a:ext uri="{FF2B5EF4-FFF2-40B4-BE49-F238E27FC236}">
                <a16:creationId xmlns:a16="http://schemas.microsoft.com/office/drawing/2014/main" id="{902534D3-4988-4B9F-BD56-6F11A5A5A8E9}"/>
              </a:ext>
            </a:extLst>
          </p:cNvPr>
          <p:cNvGraphicFramePr>
            <a:graphicFrameLocks noGrp="1"/>
          </p:cNvGraphicFramePr>
          <p:nvPr>
            <p:ph idx="1"/>
            <p:extLst>
              <p:ext uri="{D42A27DB-BD31-4B8C-83A1-F6EECF244321}">
                <p14:modId xmlns:p14="http://schemas.microsoft.com/office/powerpoint/2010/main" val="421668011"/>
              </p:ext>
            </p:extLst>
          </p:nvPr>
        </p:nvGraphicFramePr>
        <p:xfrm>
          <a:off x="228600" y="115094"/>
          <a:ext cx="5462588" cy="579120"/>
        </p:xfrm>
        <a:graphic>
          <a:graphicData uri="http://schemas.openxmlformats.org/drawingml/2006/table">
            <a:tbl>
              <a:tblPr firstCol="1" bandRow="1">
                <a:tableStyleId>{5C22544A-7EE6-4342-B048-85BDC9FD1C3A}</a:tableStyleId>
              </a:tblPr>
              <a:tblGrid>
                <a:gridCol w="3203459">
                  <a:extLst>
                    <a:ext uri="{9D8B030D-6E8A-4147-A177-3AD203B41FA5}">
                      <a16:colId xmlns:a16="http://schemas.microsoft.com/office/drawing/2014/main" val="877314700"/>
                    </a:ext>
                  </a:extLst>
                </a:gridCol>
                <a:gridCol w="2259129">
                  <a:extLst>
                    <a:ext uri="{9D8B030D-6E8A-4147-A177-3AD203B41FA5}">
                      <a16:colId xmlns:a16="http://schemas.microsoft.com/office/drawing/2014/main" val="346706172"/>
                    </a:ext>
                  </a:extLst>
                </a:gridCol>
              </a:tblGrid>
              <a:tr h="579120">
                <a:tc>
                  <a:txBody>
                    <a:bodyPr/>
                    <a:lstStyle/>
                    <a:p>
                      <a:pPr marL="0" marR="0">
                        <a:spcBef>
                          <a:spcPts val="0"/>
                        </a:spcBef>
                        <a:spcAft>
                          <a:spcPts val="0"/>
                        </a:spcAft>
                      </a:pPr>
                      <a:r>
                        <a:rPr lang="en-US" sz="1400" dirty="0">
                          <a:solidFill>
                            <a:srgbClr val="FF0000"/>
                          </a:solidFill>
                          <a:effectLst/>
                          <a:latin typeface="Avva_Shenouda" panose="020B0500000000000000" pitchFamily="34" charset="0"/>
                        </a:rPr>
                        <a:t>	</a:t>
                      </a:r>
                      <a:br>
                        <a:rPr lang="en-US" sz="1400" dirty="0">
                          <a:solidFill>
                            <a:srgbClr val="FF0000"/>
                          </a:solidFill>
                          <a:effectLst/>
                          <a:latin typeface="Avva_Shenouda" panose="020B0500000000000000" pitchFamily="34" charset="0"/>
                        </a:rPr>
                      </a:br>
                      <a:r>
                        <a:rPr lang="en-US" sz="2400" dirty="0">
                          <a:solidFill>
                            <a:srgbClr val="FF0000"/>
                          </a:solidFill>
                          <a:effectLst/>
                          <a:latin typeface="Avva_Shenouda" panose="020B0500000000000000" pitchFamily="34" charset="0"/>
                        </a:rPr>
                        <a:t>%dia03k3 `</a:t>
                      </a:r>
                      <a:r>
                        <a:rPr lang="en-US" sz="2400" dirty="0" err="1">
                          <a:solidFill>
                            <a:srgbClr val="FF0000"/>
                          </a:solidFill>
                          <a:effectLst/>
                          <a:latin typeface="Avva_Shenouda" panose="020B0500000000000000" pitchFamily="34" charset="0"/>
                        </a:rPr>
                        <a:t>n`apac</a:t>
                      </a:r>
                      <a:endParaRPr lang="en-US" sz="1400" dirty="0">
                        <a:solidFill>
                          <a:srgbClr val="FF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endParaRPr lang="en-US" sz="1400" dirty="0">
                        <a:solidFill>
                          <a:srgbClr val="FF0000"/>
                        </a:solidFill>
                        <a:effectLst/>
                      </a:endParaRPr>
                    </a:p>
                    <a:p>
                      <a:pPr marL="0" marR="0">
                        <a:spcBef>
                          <a:spcPts val="0"/>
                        </a:spcBef>
                        <a:spcAft>
                          <a:spcPts val="0"/>
                        </a:spcAft>
                      </a:pPr>
                      <a:r>
                        <a:rPr lang="en-US" sz="1400" dirty="0">
                          <a:solidFill>
                            <a:srgbClr val="FF0000"/>
                          </a:solidFill>
                          <a:effectLst/>
                        </a:rPr>
                        <a:t>The Old Testament </a:t>
                      </a:r>
                      <a:endParaRPr lang="en-US" sz="1400" dirty="0">
                        <a:solidFill>
                          <a:srgbClr val="FF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521964173"/>
                  </a:ext>
                </a:extLst>
              </a:tr>
            </a:tbl>
          </a:graphicData>
        </a:graphic>
      </p:graphicFrame>
      <p:graphicFrame>
        <p:nvGraphicFramePr>
          <p:cNvPr id="2" name="Table 1">
            <a:extLst>
              <a:ext uri="{FF2B5EF4-FFF2-40B4-BE49-F238E27FC236}">
                <a16:creationId xmlns:a16="http://schemas.microsoft.com/office/drawing/2014/main" id="{F27B50F6-42ED-4C6F-9043-FC5DFB4F8C59}"/>
              </a:ext>
            </a:extLst>
          </p:cNvPr>
          <p:cNvGraphicFramePr>
            <a:graphicFrameLocks noGrp="1"/>
          </p:cNvGraphicFramePr>
          <p:nvPr>
            <p:extLst>
              <p:ext uri="{D42A27DB-BD31-4B8C-83A1-F6EECF244321}">
                <p14:modId xmlns:p14="http://schemas.microsoft.com/office/powerpoint/2010/main" val="2358971817"/>
              </p:ext>
            </p:extLst>
          </p:nvPr>
        </p:nvGraphicFramePr>
        <p:xfrm>
          <a:off x="228600" y="1425734"/>
          <a:ext cx="5462588" cy="2255520"/>
        </p:xfrm>
        <a:graphic>
          <a:graphicData uri="http://schemas.openxmlformats.org/drawingml/2006/table">
            <a:tbl>
              <a:tblPr firstCol="1" bandRow="1">
                <a:tableStyleId>{5C22544A-7EE6-4342-B048-85BDC9FD1C3A}</a:tableStyleId>
              </a:tblPr>
              <a:tblGrid>
                <a:gridCol w="3203459">
                  <a:extLst>
                    <a:ext uri="{9D8B030D-6E8A-4147-A177-3AD203B41FA5}">
                      <a16:colId xmlns:a16="http://schemas.microsoft.com/office/drawing/2014/main" val="3146639887"/>
                    </a:ext>
                  </a:extLst>
                </a:gridCol>
                <a:gridCol w="2259129">
                  <a:extLst>
                    <a:ext uri="{9D8B030D-6E8A-4147-A177-3AD203B41FA5}">
                      <a16:colId xmlns:a16="http://schemas.microsoft.com/office/drawing/2014/main" val="4059524137"/>
                    </a:ext>
                  </a:extLst>
                </a:gridCol>
              </a:tblGrid>
              <a:tr h="365760">
                <a:tc>
                  <a:txBody>
                    <a:bodyPr/>
                    <a:lstStyle/>
                    <a:p>
                      <a:pPr marL="0" marR="0">
                        <a:spcBef>
                          <a:spcPts val="0"/>
                        </a:spcBef>
                        <a:spcAft>
                          <a:spcPts val="0"/>
                        </a:spcAft>
                      </a:pPr>
                      <a:r>
                        <a:rPr lang="en-US" sz="2400" dirty="0" err="1">
                          <a:effectLst/>
                          <a:latin typeface="Avva_Shenouda" panose="020B0500000000000000" pitchFamily="34" charset="0"/>
                        </a:rPr>
                        <a:t>Nigwm</a:t>
                      </a:r>
                      <a:r>
                        <a:rPr lang="en-US" sz="2400" dirty="0">
                          <a:effectLst/>
                          <a:latin typeface="Avva_Shenouda" panose="020B0500000000000000" pitchFamily="34" charset="0"/>
                        </a:rPr>
                        <a:t> `noi3t3c          </a:t>
                      </a:r>
                      <a:r>
                        <a:rPr lang="en-US" sz="1400" dirty="0">
                          <a:effectLst/>
                          <a:latin typeface="Avva_Shenouda" panose="020B0500000000000000" pitchFamily="34" charset="0"/>
                        </a:rPr>
                        <a:t>=9e</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The Poetic Books          </a:t>
                      </a:r>
                      <a:r>
                        <a:rPr lang="en-US" sz="1400" i="1" dirty="0">
                          <a:effectLst/>
                        </a:rPr>
                        <a:t>(5)</a:t>
                      </a:r>
                      <a:endParaRPr lang="en-US" sz="1400" i="1"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041451251"/>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Iwb</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Job</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425826998"/>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Niyalmoc</a:t>
                      </a:r>
                      <a:r>
                        <a:rPr lang="en-US" sz="1400" dirty="0">
                          <a:solidFill>
                            <a:srgbClr val="00B0F0"/>
                          </a:solidFill>
                          <a:effectLst/>
                          <a:latin typeface="Avva_Shenouda" panose="020B0500000000000000" pitchFamily="34" charset="0"/>
                        </a:rPr>
                        <a:t> </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The Psalms</a:t>
                      </a:r>
                      <a:r>
                        <a:rPr lang="en-US" sz="1100" dirty="0">
                          <a:solidFill>
                            <a:srgbClr val="00B0F0"/>
                          </a:solidFill>
                          <a:effectLst/>
                        </a:rPr>
                        <a:t> </a:t>
                      </a:r>
                      <a:r>
                        <a:rPr lang="en-US" sz="1400" dirty="0">
                          <a:solidFill>
                            <a:srgbClr val="00B0F0"/>
                          </a:solidFill>
                          <a:effectLst/>
                        </a:rPr>
                        <a:t> </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73458855"/>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Niparamoia</a:t>
                      </a:r>
                      <a:r>
                        <a:rPr lang="en-US" sz="1400" dirty="0">
                          <a:solidFill>
                            <a:srgbClr val="00B0F0"/>
                          </a:solidFill>
                          <a:effectLst/>
                          <a:latin typeface="Avva_Shenouda" panose="020B0500000000000000" pitchFamily="34" charset="0"/>
                        </a:rPr>
                        <a:t> </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The Proverbs</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2885784139"/>
                  </a:ext>
                </a:extLst>
              </a:tr>
              <a:tr h="365760">
                <a:tc>
                  <a:txBody>
                    <a:bodyPr/>
                    <a:lstStyle/>
                    <a:p>
                      <a:pPr marL="0" marR="0">
                        <a:spcBef>
                          <a:spcPts val="0"/>
                        </a:spcBef>
                        <a:spcAft>
                          <a:spcPts val="0"/>
                        </a:spcAft>
                      </a:pPr>
                      <a:r>
                        <a:rPr lang="en-US" sz="2400">
                          <a:solidFill>
                            <a:srgbClr val="00B0F0"/>
                          </a:solidFill>
                          <a:effectLst/>
                          <a:latin typeface="Avva_Shenouda" panose="020B0500000000000000" pitchFamily="34" charset="0"/>
                        </a:rPr>
                        <a:t>   Pek`kliciactic</a:t>
                      </a:r>
                      <a:endParaRPr lang="en-US" sz="140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Ecclesiastes</a:t>
                      </a:r>
                      <a:r>
                        <a:rPr lang="en-US" sz="2400" dirty="0">
                          <a:solidFill>
                            <a:srgbClr val="00B0F0"/>
                          </a:solidFill>
                          <a:effectLst/>
                        </a:rPr>
                        <a:t> </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917329774"/>
                  </a:ext>
                </a:extLst>
              </a:tr>
              <a:tr h="42672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P</a:t>
                      </a:r>
                      <a:r>
                        <a:rPr lang="en-US" sz="1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igw</a:t>
                      </a: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nte</a:t>
                      </a: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nigw</a:t>
                      </a:r>
                      <a:r>
                        <a:rPr lang="en-US" sz="1400" dirty="0">
                          <a:solidFill>
                            <a:srgbClr val="00B0F0"/>
                          </a:solidFill>
                          <a:effectLst/>
                          <a:latin typeface="Avva_Shenouda" panose="020B0500000000000000" pitchFamily="34" charset="0"/>
                        </a:rPr>
                        <a:t> </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The Song of songs</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857018448"/>
                  </a:ext>
                </a:extLst>
              </a:tr>
            </a:tbl>
          </a:graphicData>
        </a:graphic>
      </p:graphicFrame>
      <p:graphicFrame>
        <p:nvGraphicFramePr>
          <p:cNvPr id="3" name="Table 2">
            <a:extLst>
              <a:ext uri="{FF2B5EF4-FFF2-40B4-BE49-F238E27FC236}">
                <a16:creationId xmlns:a16="http://schemas.microsoft.com/office/drawing/2014/main" id="{FFAAD923-D51F-4A9C-820B-0E7456DE21DF}"/>
              </a:ext>
            </a:extLst>
          </p:cNvPr>
          <p:cNvGraphicFramePr>
            <a:graphicFrameLocks noGrp="1"/>
          </p:cNvGraphicFramePr>
          <p:nvPr>
            <p:extLst>
              <p:ext uri="{D42A27DB-BD31-4B8C-83A1-F6EECF244321}">
                <p14:modId xmlns:p14="http://schemas.microsoft.com/office/powerpoint/2010/main" val="3256088407"/>
              </p:ext>
            </p:extLst>
          </p:nvPr>
        </p:nvGraphicFramePr>
        <p:xfrm>
          <a:off x="228600" y="3685429"/>
          <a:ext cx="5462588" cy="3099752"/>
        </p:xfrm>
        <a:graphic>
          <a:graphicData uri="http://schemas.openxmlformats.org/drawingml/2006/table">
            <a:tbl>
              <a:tblPr firstCol="1" bandRow="1">
                <a:tableStyleId>{5C22544A-7EE6-4342-B048-85BDC9FD1C3A}</a:tableStyleId>
              </a:tblPr>
              <a:tblGrid>
                <a:gridCol w="3203459">
                  <a:extLst>
                    <a:ext uri="{9D8B030D-6E8A-4147-A177-3AD203B41FA5}">
                      <a16:colId xmlns:a16="http://schemas.microsoft.com/office/drawing/2014/main" val="3995069452"/>
                    </a:ext>
                  </a:extLst>
                </a:gridCol>
                <a:gridCol w="2259129">
                  <a:extLst>
                    <a:ext uri="{9D8B030D-6E8A-4147-A177-3AD203B41FA5}">
                      <a16:colId xmlns:a16="http://schemas.microsoft.com/office/drawing/2014/main" val="2273201169"/>
                    </a:ext>
                  </a:extLst>
                </a:gridCol>
              </a:tblGrid>
              <a:tr h="365760">
                <a:tc>
                  <a:txBody>
                    <a:bodyPr/>
                    <a:lstStyle/>
                    <a:p>
                      <a:pPr marL="0" marR="0">
                        <a:spcBef>
                          <a:spcPts val="0"/>
                        </a:spcBef>
                        <a:spcAft>
                          <a:spcPts val="0"/>
                        </a:spcAft>
                      </a:pPr>
                      <a:r>
                        <a:rPr lang="en-US" sz="2400" dirty="0">
                          <a:effectLst/>
                          <a:latin typeface="Avva_Shenouda" panose="020B0500000000000000" pitchFamily="34" charset="0"/>
                        </a:rPr>
                        <a:t>Ni`prof3t3c</a:t>
                      </a:r>
                      <a:r>
                        <a:rPr lang="en-US" sz="1400" dirty="0">
                          <a:effectLst/>
                          <a:latin typeface="Avva_Shenouda" panose="020B0500000000000000" pitchFamily="34" charset="0"/>
                        </a:rPr>
                        <a:t> </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The Prophets </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66102124"/>
                  </a:ext>
                </a:extLst>
              </a:tr>
              <a:tr h="365760">
                <a:tc>
                  <a:txBody>
                    <a:bodyPr/>
                    <a:lstStyle/>
                    <a:p>
                      <a:pPr marL="0" marR="0">
                        <a:spcBef>
                          <a:spcPts val="0"/>
                        </a:spcBef>
                        <a:spcAft>
                          <a:spcPts val="0"/>
                        </a:spcAft>
                      </a:pPr>
                      <a:r>
                        <a:rPr lang="en-US" sz="2400" dirty="0">
                          <a:effectLst/>
                          <a:latin typeface="Avva_Shenouda" panose="020B0500000000000000" pitchFamily="34" charset="0"/>
                        </a:rPr>
                        <a:t>   ni`prof3t3c</a:t>
                      </a:r>
                      <a:r>
                        <a:rPr lang="en-US" sz="1400" dirty="0">
                          <a:effectLst/>
                          <a:latin typeface="Avva_Shenouda" panose="020B0500000000000000" pitchFamily="34" charset="0"/>
                        </a:rPr>
                        <a:t> </a:t>
                      </a:r>
                      <a:r>
                        <a:rPr lang="en-US" sz="2400" dirty="0">
                          <a:effectLst/>
                          <a:latin typeface="Avva_Shenouda" panose="020B0500000000000000" pitchFamily="34" charset="0"/>
                        </a:rPr>
                        <a:t>nini25  </a:t>
                      </a:r>
                      <a:r>
                        <a:rPr lang="en-US" sz="1400" dirty="0">
                          <a:effectLst/>
                          <a:latin typeface="Avva_Shenouda" panose="020B0500000000000000" pitchFamily="34" charset="0"/>
                        </a:rPr>
                        <a:t>=9e</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Major Prophets              </a:t>
                      </a:r>
                      <a:r>
                        <a:rPr lang="en-US" sz="1400" i="1" dirty="0">
                          <a:effectLst/>
                        </a:rPr>
                        <a:t>(5)</a:t>
                      </a:r>
                      <a:endParaRPr lang="en-US" sz="1400" i="1"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151651546"/>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#ca3ac</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Isaiah</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265178802"/>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Ieremiac</a:t>
                      </a:r>
                      <a:r>
                        <a:rPr lang="en-US" sz="2400" dirty="0">
                          <a:solidFill>
                            <a:srgbClr val="00B0F0"/>
                          </a:solidFill>
                          <a:effectLst/>
                          <a:latin typeface="Avva_Shenouda" panose="020B0500000000000000" pitchFamily="34" charset="0"/>
                        </a:rPr>
                        <a:t> </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Jeremiah</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4021141663"/>
                  </a:ext>
                </a:extLst>
              </a:tr>
              <a:tr h="452596">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rinoi</a:t>
                      </a: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nte</a:t>
                      </a: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Ieremiac</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Lamentations of Jeremiah</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200791933"/>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Iezeki3l</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Ezekiel</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437261366"/>
                  </a:ext>
                </a:extLst>
              </a:tr>
              <a:tr h="365760">
                <a:tc>
                  <a:txBody>
                    <a:bodyPr/>
                    <a:lstStyle/>
                    <a:p>
                      <a:pPr marL="0" marR="0">
                        <a:spcBef>
                          <a:spcPts val="0"/>
                        </a:spcBef>
                        <a:spcAft>
                          <a:spcPts val="0"/>
                        </a:spcAft>
                      </a:pPr>
                      <a:r>
                        <a:rPr lang="en-US" sz="2400" dirty="0">
                          <a:solidFill>
                            <a:srgbClr val="00B0F0"/>
                          </a:solidFill>
                          <a:effectLst/>
                          <a:latin typeface="Avva_Shenouda" panose="020B0500000000000000" pitchFamily="34" charset="0"/>
                        </a:rPr>
                        <a:t>      Dani3l</a:t>
                      </a:r>
                      <a:r>
                        <a:rPr lang="en-US" sz="1400" dirty="0">
                          <a:solidFill>
                            <a:srgbClr val="00B0F0"/>
                          </a:solidFill>
                          <a:effectLst/>
                          <a:latin typeface="Avva_Shenouda" panose="020B0500000000000000" pitchFamily="34" charset="0"/>
                        </a:rPr>
                        <a:t> </a:t>
                      </a:r>
                      <a:endParaRPr lang="en-US" sz="1400" dirty="0">
                        <a:solidFill>
                          <a:srgbClr val="00B0F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solidFill>
                            <a:srgbClr val="00B0F0"/>
                          </a:solidFill>
                          <a:effectLst/>
                        </a:rPr>
                        <a:t>Daniel</a:t>
                      </a:r>
                      <a:endParaRPr lang="en-US" sz="1400" dirty="0">
                        <a:solidFill>
                          <a:srgbClr val="00B0F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4110287783"/>
                  </a:ext>
                </a:extLst>
              </a:tr>
              <a:tr h="452596">
                <a:tc>
                  <a:txBody>
                    <a:bodyPr/>
                    <a:lstStyle/>
                    <a:p>
                      <a:pPr marL="0" marR="0">
                        <a:spcBef>
                          <a:spcPts val="0"/>
                        </a:spcBef>
                        <a:spcAft>
                          <a:spcPts val="0"/>
                        </a:spcAft>
                      </a:pPr>
                      <a:r>
                        <a:rPr lang="en-US" sz="2400" dirty="0">
                          <a:effectLst/>
                          <a:latin typeface="Avva_Shenouda" panose="020B0500000000000000" pitchFamily="34" charset="0"/>
                        </a:rPr>
                        <a:t>   ni`prof3t3c</a:t>
                      </a:r>
                      <a:r>
                        <a:rPr lang="en-US" sz="1400" dirty="0">
                          <a:effectLst/>
                          <a:latin typeface="Avva_Shenouda" panose="020B0500000000000000" pitchFamily="34" charset="0"/>
                        </a:rPr>
                        <a:t> </a:t>
                      </a:r>
                      <a:r>
                        <a:rPr lang="en-US" sz="2400" dirty="0" err="1">
                          <a:effectLst/>
                          <a:latin typeface="Avva_Shenouda" panose="020B0500000000000000" pitchFamily="34" charset="0"/>
                        </a:rPr>
                        <a:t>nikovgi</a:t>
                      </a:r>
                      <a:r>
                        <a:rPr lang="en-US" sz="1400" dirty="0">
                          <a:effectLst/>
                          <a:latin typeface="Avva_Shenouda" panose="020B0500000000000000" pitchFamily="34" charset="0"/>
                        </a:rPr>
                        <a:t>   =</a:t>
                      </a:r>
                      <a:r>
                        <a:rPr lang="en-US" sz="1400" dirty="0" err="1">
                          <a:effectLst/>
                          <a:latin typeface="Avva_Shenouda" panose="020B0500000000000000" pitchFamily="34" charset="0"/>
                        </a:rPr>
                        <a:t>ib</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Minor Prophets            </a:t>
                      </a:r>
                      <a:r>
                        <a:rPr lang="en-US" sz="1400" i="1" dirty="0">
                          <a:effectLst/>
                        </a:rPr>
                        <a:t>(12)</a:t>
                      </a:r>
                      <a:endParaRPr lang="en-US" sz="1400" i="1"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2425105067"/>
                  </a:ext>
                </a:extLst>
              </a:tr>
            </a:tbl>
          </a:graphicData>
        </a:graphic>
      </p:graphicFrame>
      <p:graphicFrame>
        <p:nvGraphicFramePr>
          <p:cNvPr id="7" name="Table 6">
            <a:extLst>
              <a:ext uri="{FF2B5EF4-FFF2-40B4-BE49-F238E27FC236}">
                <a16:creationId xmlns:a16="http://schemas.microsoft.com/office/drawing/2014/main" id="{56012C64-1F57-492F-9736-748C26596BDC}"/>
              </a:ext>
            </a:extLst>
          </p:cNvPr>
          <p:cNvGraphicFramePr>
            <a:graphicFrameLocks noGrp="1"/>
          </p:cNvGraphicFramePr>
          <p:nvPr>
            <p:extLst>
              <p:ext uri="{D42A27DB-BD31-4B8C-83A1-F6EECF244321}">
                <p14:modId xmlns:p14="http://schemas.microsoft.com/office/powerpoint/2010/main" val="2041861154"/>
              </p:ext>
            </p:extLst>
          </p:nvPr>
        </p:nvGraphicFramePr>
        <p:xfrm>
          <a:off x="228600" y="694214"/>
          <a:ext cx="5462588" cy="731520"/>
        </p:xfrm>
        <a:graphic>
          <a:graphicData uri="http://schemas.openxmlformats.org/drawingml/2006/table">
            <a:tbl>
              <a:tblPr firstCol="1" bandRow="1">
                <a:tableStyleId>{5C22544A-7EE6-4342-B048-85BDC9FD1C3A}</a:tableStyleId>
              </a:tblPr>
              <a:tblGrid>
                <a:gridCol w="3203459">
                  <a:extLst>
                    <a:ext uri="{9D8B030D-6E8A-4147-A177-3AD203B41FA5}">
                      <a16:colId xmlns:a16="http://schemas.microsoft.com/office/drawing/2014/main" val="4043230411"/>
                    </a:ext>
                  </a:extLst>
                </a:gridCol>
                <a:gridCol w="2259129">
                  <a:extLst>
                    <a:ext uri="{9D8B030D-6E8A-4147-A177-3AD203B41FA5}">
                      <a16:colId xmlns:a16="http://schemas.microsoft.com/office/drawing/2014/main" val="1504998362"/>
                    </a:ext>
                  </a:extLst>
                </a:gridCol>
              </a:tblGrid>
              <a:tr h="365760">
                <a:tc>
                  <a:txBody>
                    <a:bodyPr/>
                    <a:lstStyle/>
                    <a:p>
                      <a:pPr marL="0" marR="0">
                        <a:spcBef>
                          <a:spcPts val="0"/>
                        </a:spcBef>
                        <a:spcAft>
                          <a:spcPts val="0"/>
                        </a:spcAft>
                      </a:pPr>
                      <a:r>
                        <a:rPr lang="en-US" sz="2400" dirty="0" err="1">
                          <a:effectLst/>
                          <a:latin typeface="Avva_Shenouda" panose="020B0500000000000000" pitchFamily="34" charset="0"/>
                        </a:rPr>
                        <a:t>Nigwm</a:t>
                      </a:r>
                      <a:r>
                        <a:rPr lang="en-US" sz="2400" dirty="0">
                          <a:effectLst/>
                          <a:latin typeface="Avva_Shenouda" panose="020B0500000000000000" pitchFamily="34" charset="0"/>
                        </a:rPr>
                        <a:t> `</a:t>
                      </a:r>
                      <a:r>
                        <a:rPr lang="en-US" sz="2400" dirty="0" err="1">
                          <a:effectLst/>
                          <a:latin typeface="Avva_Shenouda" panose="020B0500000000000000" pitchFamily="34" charset="0"/>
                        </a:rPr>
                        <a:t>nte</a:t>
                      </a:r>
                      <a:r>
                        <a:rPr lang="en-US" sz="2400" dirty="0">
                          <a:effectLst/>
                          <a:latin typeface="Avva_Shenouda" panose="020B0500000000000000" pitchFamily="34" charset="0"/>
                        </a:rPr>
                        <a:t> Mwic3c</a:t>
                      </a:r>
                      <a:r>
                        <a:rPr lang="en-US" sz="1400" dirty="0">
                          <a:effectLst/>
                          <a:latin typeface="Avva_Shenouda" panose="020B0500000000000000" pitchFamily="34" charset="0"/>
                        </a:rPr>
                        <a:t>      =9e</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The Books of Moses      </a:t>
                      </a:r>
                      <a:r>
                        <a:rPr lang="en-US" sz="1400" i="1" dirty="0">
                          <a:effectLst/>
                        </a:rPr>
                        <a:t>(5)</a:t>
                      </a:r>
                      <a:endParaRPr lang="en-US" sz="1400" i="1"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1348037064"/>
                  </a:ext>
                </a:extLst>
              </a:tr>
              <a:tr h="365760">
                <a:tc>
                  <a:txBody>
                    <a:bodyPr/>
                    <a:lstStyle/>
                    <a:p>
                      <a:pPr marL="0" marR="0">
                        <a:spcBef>
                          <a:spcPts val="0"/>
                        </a:spcBef>
                        <a:spcAft>
                          <a:spcPts val="0"/>
                        </a:spcAft>
                      </a:pPr>
                      <a:r>
                        <a:rPr lang="en-US" sz="2400" dirty="0" err="1">
                          <a:effectLst/>
                          <a:latin typeface="Avva_Shenouda" panose="020B0500000000000000" pitchFamily="34" charset="0"/>
                        </a:rPr>
                        <a:t>Nigwm</a:t>
                      </a:r>
                      <a:r>
                        <a:rPr lang="en-US" sz="2400" dirty="0">
                          <a:effectLst/>
                          <a:latin typeface="Avva_Shenouda" panose="020B0500000000000000" pitchFamily="34" charset="0"/>
                        </a:rPr>
                        <a:t> `nhictor3k3</a:t>
                      </a:r>
                      <a:r>
                        <a:rPr lang="en-US" sz="1400" dirty="0">
                          <a:effectLst/>
                          <a:latin typeface="Avva_Shenouda" panose="020B0500000000000000" pitchFamily="34" charset="0"/>
                        </a:rPr>
                        <a:t>      =</a:t>
                      </a:r>
                      <a:r>
                        <a:rPr lang="en-US" sz="1400" dirty="0" err="1">
                          <a:effectLst/>
                          <a:latin typeface="Avva_Shenouda" panose="020B0500000000000000" pitchFamily="34" charset="0"/>
                        </a:rPr>
                        <a:t>ib</a:t>
                      </a:r>
                      <a:endParaRPr lang="en-US" sz="1400" dirty="0">
                        <a:solidFill>
                          <a:srgbClr val="000000"/>
                        </a:solidFill>
                        <a:effectLst/>
                        <a:latin typeface="Avva_Shenouda" panose="020B0500000000000000" pitchFamily="34" charset="0"/>
                        <a:ea typeface="Times New Roman" panose="02020603050405020304" pitchFamily="18" charset="0"/>
                      </a:endParaRPr>
                    </a:p>
                  </a:txBody>
                  <a:tcPr marL="56582" marR="56582" marT="0" marB="0"/>
                </a:tc>
                <a:tc>
                  <a:txBody>
                    <a:bodyPr/>
                    <a:lstStyle/>
                    <a:p>
                      <a:pPr marL="0" marR="0">
                        <a:spcBef>
                          <a:spcPts val="0"/>
                        </a:spcBef>
                        <a:spcAft>
                          <a:spcPts val="0"/>
                        </a:spcAft>
                      </a:pPr>
                      <a:r>
                        <a:rPr lang="en-US" sz="1400" dirty="0">
                          <a:effectLst/>
                        </a:rPr>
                        <a:t>The Historical Books   </a:t>
                      </a:r>
                      <a:r>
                        <a:rPr lang="en-US" sz="1400" i="1" dirty="0">
                          <a:effectLst/>
                        </a:rPr>
                        <a:t> (12)</a:t>
                      </a:r>
                      <a:endParaRPr lang="en-US" sz="1400" i="1" dirty="0">
                        <a:solidFill>
                          <a:srgbClr val="000000"/>
                        </a:solidFill>
                        <a:effectLst/>
                        <a:latin typeface="Times New Roman" panose="02020603050405020304" pitchFamily="18" charset="0"/>
                        <a:ea typeface="Times New Roman" panose="02020603050405020304" pitchFamily="18" charset="0"/>
                      </a:endParaRPr>
                    </a:p>
                  </a:txBody>
                  <a:tcPr marL="56582" marR="56582" marT="0" marB="0"/>
                </a:tc>
                <a:extLst>
                  <a:ext uri="{0D108BD9-81ED-4DB2-BD59-A6C34878D82A}">
                    <a16:rowId xmlns:a16="http://schemas.microsoft.com/office/drawing/2014/main" val="3918149165"/>
                  </a:ext>
                </a:extLst>
              </a:tr>
            </a:tbl>
          </a:graphicData>
        </a:graphic>
      </p:graphicFrame>
    </p:spTree>
    <p:extLst>
      <p:ext uri="{BB962C8B-B14F-4D97-AF65-F5344CB8AC3E}">
        <p14:creationId xmlns:p14="http://schemas.microsoft.com/office/powerpoint/2010/main" val="2278491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322A8A-6C6A-4A91-98AA-3BEF20A5F60F}"/>
              </a:ext>
            </a:extLst>
          </p:cNvPr>
          <p:cNvGraphicFramePr>
            <a:graphicFrameLocks noGrp="1"/>
          </p:cNvGraphicFramePr>
          <p:nvPr>
            <p:ph idx="1"/>
            <p:extLst>
              <p:ext uri="{D42A27DB-BD31-4B8C-83A1-F6EECF244321}">
                <p14:modId xmlns:p14="http://schemas.microsoft.com/office/powerpoint/2010/main" val="4230379372"/>
              </p:ext>
            </p:extLst>
          </p:nvPr>
        </p:nvGraphicFramePr>
        <p:xfrm>
          <a:off x="152400" y="129894"/>
          <a:ext cx="5943600" cy="479706"/>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3793905896"/>
                    </a:ext>
                  </a:extLst>
                </a:gridCol>
                <a:gridCol w="2500838">
                  <a:extLst>
                    <a:ext uri="{9D8B030D-6E8A-4147-A177-3AD203B41FA5}">
                      <a16:colId xmlns:a16="http://schemas.microsoft.com/office/drawing/2014/main" val="2488752658"/>
                    </a:ext>
                  </a:extLst>
                </a:gridCol>
              </a:tblGrid>
              <a:tr h="479706">
                <a:tc>
                  <a:txBody>
                    <a:bodyPr/>
                    <a:lstStyle/>
                    <a:p>
                      <a:pPr marL="0" marR="0" indent="0" algn="justLow">
                        <a:lnSpc>
                          <a:spcPct val="100000"/>
                        </a:lnSpc>
                        <a:spcBef>
                          <a:spcPts val="0"/>
                        </a:spcBef>
                        <a:spcAft>
                          <a:spcPts val="0"/>
                        </a:spcAft>
                      </a:pPr>
                      <a:r>
                        <a:rPr lang="en-US" sz="2400" dirty="0">
                          <a:solidFill>
                            <a:srgbClr val="FF0000"/>
                          </a:solidFill>
                          <a:effectLst/>
                          <a:latin typeface="Avva_Shenouda" panose="020B0500000000000000" pitchFamily="34" charset="0"/>
                        </a:rPr>
                        <a:t>%dia03k3 `</a:t>
                      </a:r>
                      <a:r>
                        <a:rPr lang="en-US" sz="2400" dirty="0" err="1">
                          <a:solidFill>
                            <a:srgbClr val="FF0000"/>
                          </a:solidFill>
                          <a:effectLst/>
                          <a:latin typeface="Avva_Shenouda" panose="020B0500000000000000" pitchFamily="34" charset="0"/>
                        </a:rPr>
                        <a:t>mberi</a:t>
                      </a:r>
                      <a:endParaRPr lang="en-US" sz="1800" dirty="0">
                        <a:solidFill>
                          <a:srgbClr val="FF000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justLow">
                        <a:lnSpc>
                          <a:spcPct val="100000"/>
                        </a:lnSpc>
                        <a:spcBef>
                          <a:spcPts val="0"/>
                        </a:spcBef>
                        <a:spcAft>
                          <a:spcPts val="0"/>
                        </a:spcAft>
                      </a:pPr>
                      <a:r>
                        <a:rPr lang="en-US" sz="1600" dirty="0">
                          <a:solidFill>
                            <a:srgbClr val="FF0000"/>
                          </a:solidFill>
                          <a:effectLst/>
                        </a:rPr>
                        <a:t>The New Testament </a:t>
                      </a:r>
                      <a:endParaRPr lang="en-US" sz="1800" dirty="0">
                        <a:solidFill>
                          <a:srgbClr val="FF000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56276592"/>
                  </a:ext>
                </a:extLst>
              </a:tr>
            </a:tbl>
          </a:graphicData>
        </a:graphic>
      </p:graphicFrame>
      <p:pic>
        <p:nvPicPr>
          <p:cNvPr id="251963" name="Picture 59" descr="Image result for new testament books">
            <a:extLst>
              <a:ext uri="{FF2B5EF4-FFF2-40B4-BE49-F238E27FC236}">
                <a16:creationId xmlns:a16="http://schemas.microsoft.com/office/drawing/2014/main" id="{1E54D86E-BD32-4293-85C4-39BEECE6C5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828800"/>
            <a:ext cx="2381250" cy="30003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E4A6AE47-0692-4724-A19E-D0D0DC1DFB1B}"/>
              </a:ext>
            </a:extLst>
          </p:cNvPr>
          <p:cNvGraphicFramePr>
            <a:graphicFrameLocks noGrp="1"/>
          </p:cNvGraphicFramePr>
          <p:nvPr>
            <p:extLst>
              <p:ext uri="{D42A27DB-BD31-4B8C-83A1-F6EECF244321}">
                <p14:modId xmlns:p14="http://schemas.microsoft.com/office/powerpoint/2010/main" val="1215162405"/>
              </p:ext>
            </p:extLst>
          </p:nvPr>
        </p:nvGraphicFramePr>
        <p:xfrm>
          <a:off x="152400" y="609600"/>
          <a:ext cx="5943600" cy="2160256"/>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3030535783"/>
                    </a:ext>
                  </a:extLst>
                </a:gridCol>
                <a:gridCol w="2500838">
                  <a:extLst>
                    <a:ext uri="{9D8B030D-6E8A-4147-A177-3AD203B41FA5}">
                      <a16:colId xmlns:a16="http://schemas.microsoft.com/office/drawing/2014/main" val="3561787657"/>
                    </a:ext>
                  </a:extLst>
                </a:gridCol>
              </a:tblGrid>
              <a:tr h="697216">
                <a:tc>
                  <a:txBody>
                    <a:bodyPr/>
                    <a:lstStyle/>
                    <a:p>
                      <a:pPr marL="0" marR="0" indent="0" algn="justLow">
                        <a:lnSpc>
                          <a:spcPct val="100000"/>
                        </a:lnSpc>
                        <a:spcBef>
                          <a:spcPts val="0"/>
                        </a:spcBef>
                        <a:spcAft>
                          <a:spcPts val="0"/>
                        </a:spcAft>
                      </a:pPr>
                      <a:r>
                        <a:rPr lang="en-US" sz="2400" dirty="0" err="1">
                          <a:effectLst/>
                          <a:latin typeface="Avva_Shenouda" panose="020B0500000000000000" pitchFamily="34" charset="0"/>
                        </a:rPr>
                        <a:t>Nievajjelion</a:t>
                      </a:r>
                      <a:r>
                        <a:rPr lang="en-US" sz="2400" dirty="0">
                          <a:effectLst/>
                          <a:latin typeface="Avva_Shenouda" panose="020B0500000000000000" pitchFamily="34" charset="0"/>
                        </a:rPr>
                        <a:t> kata</a:t>
                      </a:r>
                      <a:r>
                        <a:rPr lang="en-US" sz="1600" dirty="0">
                          <a:effectLst/>
                          <a:latin typeface="Avva_Shenouda" panose="020B0500000000000000" pitchFamily="34" charset="0"/>
                        </a:rPr>
                        <a:t>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lnT w="12700" cap="flat" cmpd="sng" algn="ctr">
                      <a:solidFill>
                        <a:schemeClr val="tx1"/>
                      </a:solidFill>
                      <a:prstDash val="solid"/>
                      <a:round/>
                      <a:headEnd type="none" w="med" len="med"/>
                      <a:tailEnd type="none" w="med" len="med"/>
                    </a:lnT>
                  </a:tcPr>
                </a:tc>
                <a:tc>
                  <a:txBody>
                    <a:bodyPr/>
                    <a:lstStyle/>
                    <a:p>
                      <a:pPr marL="0" marR="0" indent="0" algn="justLow">
                        <a:lnSpc>
                          <a:spcPct val="100000"/>
                        </a:lnSpc>
                        <a:spcBef>
                          <a:spcPts val="0"/>
                        </a:spcBef>
                        <a:spcAft>
                          <a:spcPts val="0"/>
                        </a:spcAft>
                      </a:pPr>
                      <a:r>
                        <a:rPr lang="en-US" sz="1600" dirty="0">
                          <a:effectLst/>
                        </a:rPr>
                        <a:t>The Gospels according to:</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2755326073"/>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Mat0eon</a:t>
                      </a:r>
                      <a:r>
                        <a:rPr lang="en-US" sz="16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Matthew</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3948277443"/>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Markon</a:t>
                      </a:r>
                      <a:r>
                        <a:rPr lang="en-US" sz="16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Mark</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526508662"/>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Lovkan</a:t>
                      </a:r>
                      <a:r>
                        <a:rPr lang="en-US" sz="16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Luke</a:t>
                      </a:r>
                      <a:r>
                        <a:rPr lang="en-US" sz="1100" dirty="0">
                          <a:solidFill>
                            <a:srgbClr val="00B0F0"/>
                          </a:solidFill>
                          <a:effectLst/>
                        </a:rPr>
                        <a:t> </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1059056860"/>
                  </a:ext>
                </a:extLst>
              </a:tr>
              <a:tr h="365732">
                <a:tc>
                  <a:txBody>
                    <a:bodyPr/>
                    <a:lstStyle/>
                    <a:p>
                      <a:pPr marL="0" marR="0" indent="0" algn="justLow">
                        <a:lnSpc>
                          <a:spcPct val="100000"/>
                        </a:lnSpc>
                        <a:spcBef>
                          <a:spcPts val="0"/>
                        </a:spcBef>
                        <a:spcAft>
                          <a:spcPts val="0"/>
                        </a:spcAft>
                      </a:pPr>
                      <a:r>
                        <a:rPr lang="en-US" sz="2400">
                          <a:solidFill>
                            <a:srgbClr val="00B0F0"/>
                          </a:solidFill>
                          <a:effectLst/>
                          <a:latin typeface="Avva_Shenouda" panose="020B0500000000000000" pitchFamily="34" charset="0"/>
                        </a:rPr>
                        <a:t>   Iwann3n</a:t>
                      </a:r>
                      <a:r>
                        <a:rPr lang="en-US" sz="1600">
                          <a:solidFill>
                            <a:srgbClr val="00B0F0"/>
                          </a:solidFill>
                          <a:effectLst/>
                          <a:latin typeface="Avva_Shenouda" panose="020B0500000000000000" pitchFamily="34" charset="0"/>
                        </a:rPr>
                        <a:t> 	 </a:t>
                      </a:r>
                      <a:endParaRPr lang="en-US" sz="180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John</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204268632"/>
                  </a:ext>
                </a:extLst>
              </a:tr>
            </a:tbl>
          </a:graphicData>
        </a:graphic>
      </p:graphicFrame>
      <p:graphicFrame>
        <p:nvGraphicFramePr>
          <p:cNvPr id="3" name="Table 2">
            <a:extLst>
              <a:ext uri="{FF2B5EF4-FFF2-40B4-BE49-F238E27FC236}">
                <a16:creationId xmlns:a16="http://schemas.microsoft.com/office/drawing/2014/main" id="{6F2BCDE6-EDF3-4A7F-89D7-9DE41CA80F82}"/>
              </a:ext>
            </a:extLst>
          </p:cNvPr>
          <p:cNvGraphicFramePr>
            <a:graphicFrameLocks noGrp="1"/>
          </p:cNvGraphicFramePr>
          <p:nvPr>
            <p:extLst>
              <p:ext uri="{D42A27DB-BD31-4B8C-83A1-F6EECF244321}">
                <p14:modId xmlns:p14="http://schemas.microsoft.com/office/powerpoint/2010/main" val="290804557"/>
              </p:ext>
            </p:extLst>
          </p:nvPr>
        </p:nvGraphicFramePr>
        <p:xfrm>
          <a:off x="152400" y="2769856"/>
          <a:ext cx="5943600" cy="489429"/>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2748773874"/>
                    </a:ext>
                  </a:extLst>
                </a:gridCol>
                <a:gridCol w="2500838">
                  <a:extLst>
                    <a:ext uri="{9D8B030D-6E8A-4147-A177-3AD203B41FA5}">
                      <a16:colId xmlns:a16="http://schemas.microsoft.com/office/drawing/2014/main" val="1176545467"/>
                    </a:ext>
                  </a:extLst>
                </a:gridCol>
              </a:tblGrid>
              <a:tr h="489429">
                <a:tc>
                  <a:txBody>
                    <a:bodyPr/>
                    <a:lstStyle/>
                    <a:p>
                      <a:pPr marL="0" marR="0" indent="0" algn="justLow">
                        <a:lnSpc>
                          <a:spcPct val="100000"/>
                        </a:lnSpc>
                        <a:spcBef>
                          <a:spcPts val="0"/>
                        </a:spcBef>
                        <a:spcAft>
                          <a:spcPts val="0"/>
                        </a:spcAft>
                      </a:pPr>
                      <a:r>
                        <a:rPr lang="en-US" sz="2400" dirty="0">
                          <a:effectLst/>
                          <a:latin typeface="Avva_Shenouda" panose="020B0500000000000000" pitchFamily="34" charset="0"/>
                        </a:rPr>
                        <a:t>Ni`pra7ic</a:t>
                      </a:r>
                      <a:r>
                        <a:rPr lang="en-US" sz="1600" dirty="0">
                          <a:effectLst/>
                          <a:latin typeface="Avva_Shenouda" panose="020B0500000000000000" pitchFamily="34" charset="0"/>
                        </a:rPr>
                        <a:t>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effectLst/>
                        </a:rPr>
                        <a:t>Praxis (Acts)</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1408845768"/>
                  </a:ext>
                </a:extLst>
              </a:tr>
            </a:tbl>
          </a:graphicData>
        </a:graphic>
      </p:graphicFrame>
      <p:graphicFrame>
        <p:nvGraphicFramePr>
          <p:cNvPr id="6" name="Table 5">
            <a:extLst>
              <a:ext uri="{FF2B5EF4-FFF2-40B4-BE49-F238E27FC236}">
                <a16:creationId xmlns:a16="http://schemas.microsoft.com/office/drawing/2014/main" id="{FCD49FF7-1475-4FCC-97CA-ADD1DD99E06B}"/>
              </a:ext>
            </a:extLst>
          </p:cNvPr>
          <p:cNvGraphicFramePr>
            <a:graphicFrameLocks noGrp="1"/>
          </p:cNvGraphicFramePr>
          <p:nvPr>
            <p:extLst>
              <p:ext uri="{D42A27DB-BD31-4B8C-83A1-F6EECF244321}">
                <p14:modId xmlns:p14="http://schemas.microsoft.com/office/powerpoint/2010/main" val="33582306"/>
              </p:ext>
            </p:extLst>
          </p:nvPr>
        </p:nvGraphicFramePr>
        <p:xfrm>
          <a:off x="152400" y="3259285"/>
          <a:ext cx="5943600" cy="855189"/>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490203821"/>
                    </a:ext>
                  </a:extLst>
                </a:gridCol>
                <a:gridCol w="2500838">
                  <a:extLst>
                    <a:ext uri="{9D8B030D-6E8A-4147-A177-3AD203B41FA5}">
                      <a16:colId xmlns:a16="http://schemas.microsoft.com/office/drawing/2014/main" val="3726164029"/>
                    </a:ext>
                  </a:extLst>
                </a:gridCol>
              </a:tblGrid>
              <a:tr h="365732">
                <a:tc>
                  <a:txBody>
                    <a:bodyPr/>
                    <a:lstStyle/>
                    <a:p>
                      <a:pPr marL="0" marR="0" indent="0" algn="justLow">
                        <a:lnSpc>
                          <a:spcPct val="100000"/>
                        </a:lnSpc>
                        <a:spcBef>
                          <a:spcPts val="0"/>
                        </a:spcBef>
                        <a:spcAft>
                          <a:spcPts val="0"/>
                        </a:spcAft>
                      </a:pPr>
                      <a:r>
                        <a:rPr lang="en-US" sz="2400">
                          <a:effectLst/>
                          <a:latin typeface="Avva_Shenouda" panose="020B0500000000000000" pitchFamily="34" charset="0"/>
                        </a:rPr>
                        <a:t>Ni`epictol3 `</a:t>
                      </a:r>
                      <a:r>
                        <a:rPr lang="en-US" sz="2400" dirty="0" err="1">
                          <a:effectLst/>
                          <a:latin typeface="Avva_Shenouda" panose="020B0500000000000000" pitchFamily="34" charset="0"/>
                        </a:rPr>
                        <a:t>nte</a:t>
                      </a:r>
                      <a:r>
                        <a:rPr lang="en-US" sz="1600" dirty="0">
                          <a:effectLst/>
                          <a:latin typeface="Avva_Shenouda" panose="020B0500000000000000" pitchFamily="34" charset="0"/>
                        </a:rPr>
                        <a:t>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effectLst/>
                        </a:rPr>
                        <a:t>The Epistles of:</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2459346632"/>
                  </a:ext>
                </a:extLst>
              </a:tr>
              <a:tr h="489429">
                <a:tc>
                  <a:txBody>
                    <a:bodyPr/>
                    <a:lstStyle/>
                    <a:p>
                      <a:pPr marL="0" marR="0" indent="0" algn="justLow">
                        <a:lnSpc>
                          <a:spcPct val="100000"/>
                        </a:lnSpc>
                        <a:spcBef>
                          <a:spcPts val="0"/>
                        </a:spcBef>
                        <a:spcAft>
                          <a:spcPts val="0"/>
                        </a:spcAft>
                      </a:pPr>
                      <a:r>
                        <a:rPr lang="en-US" sz="2400" dirty="0">
                          <a:effectLst/>
                          <a:latin typeface="Avva_Shenouda" panose="020B0500000000000000" pitchFamily="34" charset="0"/>
                        </a:rPr>
                        <a:t>   </a:t>
                      </a:r>
                      <a:r>
                        <a:rPr lang="en-US" sz="2400" dirty="0" err="1">
                          <a:effectLst/>
                          <a:latin typeface="Avva_Shenouda" panose="020B0500000000000000" pitchFamily="34" charset="0"/>
                        </a:rPr>
                        <a:t>Pavloc</a:t>
                      </a:r>
                      <a:r>
                        <a:rPr lang="en-US" sz="2400" dirty="0">
                          <a:effectLst/>
                          <a:latin typeface="Avva_Shenouda" panose="020B0500000000000000" pitchFamily="34" charset="0"/>
                        </a:rPr>
                        <a:t> </a:t>
                      </a:r>
                      <a:r>
                        <a:rPr lang="en-US" sz="1600" dirty="0">
                          <a:effectLst/>
                          <a:latin typeface="Avva_Shenouda" panose="020B0500000000000000" pitchFamily="34" charset="0"/>
                        </a:rPr>
                        <a:t> 		    =id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effectLst/>
                        </a:rPr>
                        <a:t>Paul                           (14)</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1764516419"/>
                  </a:ext>
                </a:extLst>
              </a:tr>
            </a:tbl>
          </a:graphicData>
        </a:graphic>
      </p:graphicFrame>
      <p:graphicFrame>
        <p:nvGraphicFramePr>
          <p:cNvPr id="8" name="Table 7">
            <a:extLst>
              <a:ext uri="{FF2B5EF4-FFF2-40B4-BE49-F238E27FC236}">
                <a16:creationId xmlns:a16="http://schemas.microsoft.com/office/drawing/2014/main" id="{5909FB8C-3EF9-4BD5-8C41-D310EB275B9F}"/>
              </a:ext>
            </a:extLst>
          </p:cNvPr>
          <p:cNvGraphicFramePr>
            <a:graphicFrameLocks noGrp="1"/>
          </p:cNvGraphicFramePr>
          <p:nvPr>
            <p:extLst>
              <p:ext uri="{D42A27DB-BD31-4B8C-83A1-F6EECF244321}">
                <p14:modId xmlns:p14="http://schemas.microsoft.com/office/powerpoint/2010/main" val="3426087018"/>
              </p:ext>
            </p:extLst>
          </p:nvPr>
        </p:nvGraphicFramePr>
        <p:xfrm>
          <a:off x="152400" y="4114474"/>
          <a:ext cx="5943600" cy="1828800"/>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520597031"/>
                    </a:ext>
                  </a:extLst>
                </a:gridCol>
                <a:gridCol w="2500838">
                  <a:extLst>
                    <a:ext uri="{9D8B030D-6E8A-4147-A177-3AD203B41FA5}">
                      <a16:colId xmlns:a16="http://schemas.microsoft.com/office/drawing/2014/main" val="997073323"/>
                    </a:ext>
                  </a:extLst>
                </a:gridCol>
              </a:tblGrid>
              <a:tr h="365732">
                <a:tc>
                  <a:txBody>
                    <a:bodyPr/>
                    <a:lstStyle/>
                    <a:p>
                      <a:pPr marL="0" marR="0" indent="0" algn="justLow">
                        <a:lnSpc>
                          <a:spcPct val="100000"/>
                        </a:lnSpc>
                        <a:spcBef>
                          <a:spcPts val="0"/>
                        </a:spcBef>
                        <a:spcAft>
                          <a:spcPts val="0"/>
                        </a:spcAft>
                      </a:pPr>
                      <a:r>
                        <a:rPr lang="en-US" sz="2400" dirty="0">
                          <a:effectLst/>
                          <a:latin typeface="Avva_Shenouda" panose="020B0500000000000000" pitchFamily="34" charset="0"/>
                        </a:rPr>
                        <a:t>   Ka0ovl3kon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effectLst/>
                        </a:rPr>
                        <a:t>Catholic (epistles)</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3823034092"/>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Iakwboc</a:t>
                      </a:r>
                      <a:r>
                        <a:rPr lang="en-US" sz="1600" dirty="0">
                          <a:solidFill>
                            <a:srgbClr val="00B0F0"/>
                          </a:solidFill>
                          <a:effectLst/>
                          <a:latin typeface="Avva_Shenouda" panose="020B0500000000000000" pitchFamily="34" charset="0"/>
                        </a:rPr>
                        <a:t> </a:t>
                      </a:r>
                      <a:r>
                        <a:rPr lang="en-US" sz="1600" dirty="0">
                          <a:effectLst/>
                          <a:latin typeface="Avva_Shenouda" panose="020B0500000000000000" pitchFamily="34" charset="0"/>
                        </a:rPr>
                        <a:t>	              =a </a:t>
                      </a:r>
                      <a:r>
                        <a:rPr lang="en-US" sz="16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James (Jacob)</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2969655599"/>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a:t>
                      </a:r>
                      <a:r>
                        <a:rPr lang="en-US" sz="2400" dirty="0" err="1">
                          <a:solidFill>
                            <a:srgbClr val="00B0F0"/>
                          </a:solidFill>
                          <a:effectLst/>
                          <a:latin typeface="Avva_Shenouda" panose="020B0500000000000000" pitchFamily="34" charset="0"/>
                        </a:rPr>
                        <a:t>Petroc</a:t>
                      </a:r>
                      <a:r>
                        <a:rPr lang="en-US" sz="2400" dirty="0">
                          <a:solidFill>
                            <a:srgbClr val="00B0F0"/>
                          </a:solidFill>
                          <a:effectLst/>
                          <a:latin typeface="Avva_Shenouda" panose="020B0500000000000000" pitchFamily="34" charset="0"/>
                        </a:rPr>
                        <a:t> </a:t>
                      </a:r>
                      <a:r>
                        <a:rPr lang="en-US" sz="2400" dirty="0">
                          <a:effectLst/>
                          <a:latin typeface="Avva_Shenouda" panose="020B0500000000000000" pitchFamily="34" charset="0"/>
                        </a:rPr>
                        <a:t>	         </a:t>
                      </a:r>
                      <a:r>
                        <a:rPr lang="en-US" sz="1600" dirty="0">
                          <a:effectLst/>
                          <a:latin typeface="Avva_Shenouda" panose="020B0500000000000000" pitchFamily="34" charset="0"/>
                        </a:rPr>
                        <a:t>=b </a:t>
                      </a:r>
                      <a:r>
                        <a:rPr lang="en-US" sz="24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Peter</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1838613017"/>
                  </a:ext>
                </a:extLst>
              </a:tr>
              <a:tr h="365732">
                <a:tc>
                  <a:txBody>
                    <a:bodyPr/>
                    <a:lstStyle/>
                    <a:p>
                      <a:pPr marL="0" marR="0" indent="0" algn="justLow">
                        <a:lnSpc>
                          <a:spcPct val="100000"/>
                        </a:lnSpc>
                        <a:spcBef>
                          <a:spcPts val="0"/>
                        </a:spcBef>
                        <a:spcAft>
                          <a:spcPts val="0"/>
                        </a:spcAft>
                      </a:pPr>
                      <a:r>
                        <a:rPr lang="en-US" sz="2400" dirty="0">
                          <a:solidFill>
                            <a:srgbClr val="00B0F0"/>
                          </a:solidFill>
                          <a:effectLst/>
                          <a:latin typeface="Avva_Shenouda" panose="020B0500000000000000" pitchFamily="34" charset="0"/>
                        </a:rPr>
                        <a:t>      Iwann3n</a:t>
                      </a:r>
                      <a:r>
                        <a:rPr lang="en-US" sz="1600" dirty="0">
                          <a:effectLst/>
                          <a:latin typeface="Avva_Shenouda" panose="020B0500000000000000" pitchFamily="34" charset="0"/>
                        </a:rPr>
                        <a:t>	             =j</a:t>
                      </a:r>
                      <a:r>
                        <a:rPr lang="en-US" sz="1600" dirty="0">
                          <a:solidFill>
                            <a:srgbClr val="00B0F0"/>
                          </a:solidFill>
                          <a:effectLst/>
                          <a:latin typeface="Avva_Shenouda" panose="020B0500000000000000" pitchFamily="34" charset="0"/>
                        </a:rPr>
                        <a:t> </a:t>
                      </a:r>
                      <a:r>
                        <a:rPr lang="en-US" sz="2400" dirty="0">
                          <a:solidFill>
                            <a:srgbClr val="00B0F0"/>
                          </a:solidFill>
                          <a:effectLst/>
                          <a:latin typeface="Avva_Shenouda" panose="020B0500000000000000" pitchFamily="34" charset="0"/>
                        </a:rPr>
                        <a:t>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John</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3678639828"/>
                  </a:ext>
                </a:extLst>
              </a:tr>
              <a:tr h="365732">
                <a:tc>
                  <a:txBody>
                    <a:bodyPr/>
                    <a:lstStyle/>
                    <a:p>
                      <a:pPr marL="0" marR="0" indent="0" algn="justLow">
                        <a:lnSpc>
                          <a:spcPct val="100000"/>
                        </a:lnSpc>
                        <a:spcBef>
                          <a:spcPts val="0"/>
                        </a:spcBef>
                        <a:spcAft>
                          <a:spcPts val="0"/>
                        </a:spcAft>
                      </a:pPr>
                      <a:r>
                        <a:rPr kumimoji="0" lang="en-US" sz="2400" b="1" i="0" u="none" strike="noStrike" kern="1200" cap="none" spc="0" normalizeH="0" baseline="0" noProof="0" dirty="0">
                          <a:ln>
                            <a:noFill/>
                          </a:ln>
                          <a:solidFill>
                            <a:srgbClr val="00B0F0"/>
                          </a:solidFill>
                          <a:effectLst/>
                          <a:uLnTx/>
                          <a:uFillTx/>
                          <a:latin typeface="Avva_Shenouda" panose="020B0500000000000000" pitchFamily="34" charset="0"/>
                          <a:ea typeface="+mn-ea"/>
                          <a:cs typeface="+mn-cs"/>
                        </a:rPr>
                        <a:t>      </a:t>
                      </a:r>
                      <a:r>
                        <a:rPr kumimoji="0" lang="en-US" sz="2400" b="1" i="0" u="none" strike="noStrike" kern="1200" cap="none" spc="0" normalizeH="0" baseline="0" noProof="0" dirty="0" err="1">
                          <a:ln>
                            <a:noFill/>
                          </a:ln>
                          <a:solidFill>
                            <a:srgbClr val="00B0F0"/>
                          </a:solidFill>
                          <a:effectLst/>
                          <a:uLnTx/>
                          <a:uFillTx/>
                          <a:latin typeface="Avva_Shenouda" panose="020B0500000000000000" pitchFamily="34" charset="0"/>
                          <a:ea typeface="+mn-ea"/>
                          <a:cs typeface="+mn-cs"/>
                        </a:rPr>
                        <a:t>Iovda</a:t>
                      </a:r>
                      <a:r>
                        <a:rPr lang="en-US" sz="1800" dirty="0">
                          <a:effectLst/>
                          <a:latin typeface="Avva_Shenouda" panose="020B0500000000000000" pitchFamily="34" charset="0"/>
                        </a:rPr>
                        <a:t>	            =a </a:t>
                      </a:r>
                      <a:endParaRPr lang="en-US" sz="1800" dirty="0">
                        <a:solidFill>
                          <a:srgbClr val="00B0F0"/>
                        </a:solidFill>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solidFill>
                            <a:srgbClr val="00B0F0"/>
                          </a:solidFill>
                          <a:effectLst/>
                        </a:rPr>
                        <a:t>Jude</a:t>
                      </a:r>
                      <a:endParaRPr lang="en-US" sz="1800" dirty="0">
                        <a:solidFill>
                          <a:srgbClr val="00B0F0"/>
                        </a:solidFill>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322731064"/>
                  </a:ext>
                </a:extLst>
              </a:tr>
            </a:tbl>
          </a:graphicData>
        </a:graphic>
      </p:graphicFrame>
      <p:graphicFrame>
        <p:nvGraphicFramePr>
          <p:cNvPr id="9" name="Table 8">
            <a:extLst>
              <a:ext uri="{FF2B5EF4-FFF2-40B4-BE49-F238E27FC236}">
                <a16:creationId xmlns:a16="http://schemas.microsoft.com/office/drawing/2014/main" id="{10555E3E-504A-4BFA-9F08-C24735397BBA}"/>
              </a:ext>
            </a:extLst>
          </p:cNvPr>
          <p:cNvGraphicFramePr>
            <a:graphicFrameLocks noGrp="1"/>
          </p:cNvGraphicFramePr>
          <p:nvPr>
            <p:extLst>
              <p:ext uri="{D42A27DB-BD31-4B8C-83A1-F6EECF244321}">
                <p14:modId xmlns:p14="http://schemas.microsoft.com/office/powerpoint/2010/main" val="3363223841"/>
              </p:ext>
            </p:extLst>
          </p:nvPr>
        </p:nvGraphicFramePr>
        <p:xfrm>
          <a:off x="152400" y="5943274"/>
          <a:ext cx="5943600" cy="697216"/>
        </p:xfrm>
        <a:graphic>
          <a:graphicData uri="http://schemas.openxmlformats.org/drawingml/2006/table">
            <a:tbl>
              <a:tblPr firstCol="1" bandRow="1">
                <a:tableStyleId>{5C22544A-7EE6-4342-B048-85BDC9FD1C3A}</a:tableStyleId>
              </a:tblPr>
              <a:tblGrid>
                <a:gridCol w="3442762">
                  <a:extLst>
                    <a:ext uri="{9D8B030D-6E8A-4147-A177-3AD203B41FA5}">
                      <a16:colId xmlns:a16="http://schemas.microsoft.com/office/drawing/2014/main" val="3230327872"/>
                    </a:ext>
                  </a:extLst>
                </a:gridCol>
                <a:gridCol w="2500838">
                  <a:extLst>
                    <a:ext uri="{9D8B030D-6E8A-4147-A177-3AD203B41FA5}">
                      <a16:colId xmlns:a16="http://schemas.microsoft.com/office/drawing/2014/main" val="233740278"/>
                    </a:ext>
                  </a:extLst>
                </a:gridCol>
              </a:tblGrid>
              <a:tr h="697216">
                <a:tc>
                  <a:txBody>
                    <a:bodyPr/>
                    <a:lstStyle/>
                    <a:p>
                      <a:pPr marL="0" marR="0" indent="0" algn="justLow">
                        <a:lnSpc>
                          <a:spcPct val="100000"/>
                        </a:lnSpc>
                        <a:spcBef>
                          <a:spcPts val="0"/>
                        </a:spcBef>
                        <a:spcAft>
                          <a:spcPts val="0"/>
                        </a:spcAft>
                      </a:pPr>
                      <a:r>
                        <a:rPr lang="en-US" sz="1600" dirty="0">
                          <a:effectLst/>
                          <a:latin typeface="Avva_Shenouda" panose="020B0500000000000000" pitchFamily="34" charset="0"/>
                        </a:rPr>
                        <a:t> </a:t>
                      </a:r>
                      <a:r>
                        <a:rPr lang="en-US" sz="2400" dirty="0">
                          <a:effectLst/>
                          <a:latin typeface="Avva_Shenouda" panose="020B0500000000000000" pitchFamily="34" charset="0"/>
                        </a:rPr>
                        <a:t>%</a:t>
                      </a:r>
                      <a:r>
                        <a:rPr lang="en-US" sz="2400" dirty="0" err="1">
                          <a:effectLst/>
                          <a:latin typeface="Avva_Shenouda" panose="020B0500000000000000" pitchFamily="34" charset="0"/>
                        </a:rPr>
                        <a:t>apokalvyic</a:t>
                      </a:r>
                      <a:r>
                        <a:rPr lang="en-US" sz="1600" dirty="0">
                          <a:effectLst/>
                          <a:latin typeface="Avva_Shenouda" panose="020B0500000000000000" pitchFamily="34" charset="0"/>
                        </a:rPr>
                        <a:t> </a:t>
                      </a:r>
                      <a:endParaRPr lang="en-US" sz="1800" dirty="0">
                        <a:effectLst/>
                        <a:latin typeface="Avva_Shenouda" panose="020B0500000000000000" pitchFamily="34" charset="0"/>
                        <a:ea typeface="Times New Roman" panose="02020603050405020304" pitchFamily="18" charset="0"/>
                        <a:cs typeface="Traditional Arabic" panose="02020603050405020304" pitchFamily="18" charset="-78"/>
                      </a:endParaRPr>
                    </a:p>
                  </a:txBody>
                  <a:tcPr marL="67844" marR="67844" marT="0" marB="0"/>
                </a:tc>
                <a:tc>
                  <a:txBody>
                    <a:bodyPr/>
                    <a:lstStyle/>
                    <a:p>
                      <a:pPr marL="0" marR="0" indent="0" algn="justLow">
                        <a:lnSpc>
                          <a:spcPct val="100000"/>
                        </a:lnSpc>
                        <a:spcBef>
                          <a:spcPts val="0"/>
                        </a:spcBef>
                        <a:spcAft>
                          <a:spcPts val="0"/>
                        </a:spcAft>
                      </a:pPr>
                      <a:r>
                        <a:rPr lang="en-US" sz="1600" dirty="0">
                          <a:effectLst/>
                        </a:rPr>
                        <a:t>Revelation (Apocalypse)</a:t>
                      </a:r>
                      <a:endParaRPr lang="en-US" sz="1800" dirty="0">
                        <a:effectLst/>
                        <a:latin typeface="Coptic" pitchFamily="2" charset="0"/>
                        <a:ea typeface="Times New Roman" panose="02020603050405020304" pitchFamily="18" charset="0"/>
                        <a:cs typeface="Traditional Arabic" panose="02020603050405020304" pitchFamily="18" charset="-78"/>
                      </a:endParaRPr>
                    </a:p>
                  </a:txBody>
                  <a:tcPr marL="67844" marR="67844" marT="0" marB="0"/>
                </a:tc>
                <a:extLst>
                  <a:ext uri="{0D108BD9-81ED-4DB2-BD59-A6C34878D82A}">
                    <a16:rowId xmlns:a16="http://schemas.microsoft.com/office/drawing/2014/main" val="6967813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9F0F4D1-FE8A-4D20-BF28-C701E914EE02}"/>
              </a:ext>
            </a:extLst>
          </p:cNvPr>
          <p:cNvSpPr>
            <a:spLocks noGrp="1" noChangeArrowheads="1"/>
          </p:cNvSpPr>
          <p:nvPr>
            <p:ph type="ctrTitle"/>
          </p:nvPr>
        </p:nvSpPr>
        <p:spPr>
          <a:xfrm>
            <a:off x="533400" y="2130425"/>
            <a:ext cx="8229600" cy="1984375"/>
          </a:xfrm>
        </p:spPr>
        <p:txBody>
          <a:bodyPr/>
          <a:lstStyle/>
          <a:p>
            <a:pPr eaLnBrk="1" hangingPunct="1">
              <a:defRPr/>
            </a:pPr>
            <a:r>
              <a:rPr lang="en-US" sz="5400" b="1" dirty="0">
                <a:solidFill>
                  <a:schemeClr val="tx1"/>
                </a:solidFill>
                <a:effectLst>
                  <a:outerShdw blurRad="38100" dist="38100" dir="2700000" algn="tl">
                    <a:srgbClr val="336699"/>
                  </a:outerShdw>
                </a:effectLst>
              </a:rPr>
              <a:t>Lesson 18</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The Preposition ‘Of’</a:t>
            </a:r>
          </a:p>
        </p:txBody>
      </p:sp>
    </p:spTree>
    <p:extLst>
      <p:ext uri="{BB962C8B-B14F-4D97-AF65-F5344CB8AC3E}">
        <p14:creationId xmlns:p14="http://schemas.microsoft.com/office/powerpoint/2010/main" val="3757002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76E7BE-B9B8-42C7-A60C-7CE54DABD08A}"/>
              </a:ext>
            </a:extLst>
          </p:cNvPr>
          <p:cNvSpPr>
            <a:spLocks noGrp="1"/>
          </p:cNvSpPr>
          <p:nvPr>
            <p:ph idx="1"/>
          </p:nvPr>
        </p:nvSpPr>
        <p:spPr>
          <a:xfrm>
            <a:off x="457200" y="533400"/>
            <a:ext cx="8305800" cy="5715000"/>
          </a:xfrm>
        </p:spPr>
        <p:txBody>
          <a:bodyPr/>
          <a:lstStyle/>
          <a:p>
            <a:r>
              <a:rPr lang="en-US" dirty="0"/>
              <a:t>The preposition </a:t>
            </a:r>
            <a:r>
              <a:rPr lang="en-US" dirty="0">
                <a:solidFill>
                  <a:srgbClr val="FF0000"/>
                </a:solidFill>
              </a:rPr>
              <a:t>‘of’ </a:t>
            </a:r>
            <a:r>
              <a:rPr lang="en-US" dirty="0"/>
              <a:t>comes between two nouns to indicate: </a:t>
            </a:r>
          </a:p>
          <a:p>
            <a:pPr lvl="1"/>
            <a:r>
              <a:rPr lang="en-US" dirty="0"/>
              <a:t>possession of the second to the first. </a:t>
            </a:r>
          </a:p>
          <a:p>
            <a:pPr lvl="2"/>
            <a:r>
              <a:rPr lang="en-US" dirty="0"/>
              <a:t>“the book </a:t>
            </a:r>
            <a:r>
              <a:rPr lang="en-US" dirty="0">
                <a:solidFill>
                  <a:srgbClr val="FF0000"/>
                </a:solidFill>
              </a:rPr>
              <a:t>of</a:t>
            </a:r>
            <a:r>
              <a:rPr lang="en-US" dirty="0"/>
              <a:t> Mark” → Mark owns the book</a:t>
            </a:r>
          </a:p>
          <a:p>
            <a:pPr lvl="1"/>
            <a:r>
              <a:rPr lang="en-US" dirty="0"/>
              <a:t>‘objective genitive’ </a:t>
            </a:r>
            <a:r>
              <a:rPr lang="en-US" sz="2400" i="1" dirty="0"/>
              <a:t>(the direct object of the action is contained in another noun)</a:t>
            </a:r>
          </a:p>
          <a:p>
            <a:pPr lvl="2"/>
            <a:r>
              <a:rPr lang="en-US" dirty="0"/>
              <a:t>“the love </a:t>
            </a:r>
            <a:r>
              <a:rPr lang="en-US" dirty="0">
                <a:solidFill>
                  <a:srgbClr val="FF0000"/>
                </a:solidFill>
              </a:rPr>
              <a:t>of</a:t>
            </a:r>
            <a:r>
              <a:rPr lang="en-US" dirty="0"/>
              <a:t> God” </a:t>
            </a:r>
            <a:r>
              <a:rPr lang="en-US" i="1" dirty="0"/>
              <a:t>(God doesn’t own the love. He is actually the loved one not the lover in this context) </a:t>
            </a:r>
          </a:p>
          <a:p>
            <a:pPr lvl="1"/>
            <a:r>
              <a:rPr lang="en-US" dirty="0"/>
              <a:t>expressing quality or quantity </a:t>
            </a:r>
          </a:p>
          <a:p>
            <a:pPr lvl="2"/>
            <a:r>
              <a:rPr lang="en-US" dirty="0"/>
              <a:t>“A man </a:t>
            </a:r>
            <a:r>
              <a:rPr lang="en-US" dirty="0">
                <a:solidFill>
                  <a:srgbClr val="FF0000"/>
                </a:solidFill>
              </a:rPr>
              <a:t>of</a:t>
            </a:r>
            <a:r>
              <a:rPr lang="en-US" dirty="0"/>
              <a:t> action”, “a speed </a:t>
            </a:r>
            <a:r>
              <a:rPr lang="en-US" dirty="0">
                <a:solidFill>
                  <a:srgbClr val="FF0000"/>
                </a:solidFill>
              </a:rPr>
              <a:t>of</a:t>
            </a:r>
            <a:r>
              <a:rPr lang="en-US" dirty="0"/>
              <a:t> 40 mph”</a:t>
            </a:r>
          </a:p>
          <a:p>
            <a:r>
              <a:rPr lang="en-US" dirty="0"/>
              <a:t>In Coptic, </a:t>
            </a:r>
            <a:r>
              <a:rPr lang="en-US" dirty="0">
                <a:latin typeface="Avva_Shenouda" panose="020B0500000000000000" pitchFamily="34" charset="0"/>
              </a:rPr>
              <a:t>8</a:t>
            </a:r>
            <a:r>
              <a:rPr lang="en-US" dirty="0">
                <a:solidFill>
                  <a:srgbClr val="FF0000"/>
                </a:solidFill>
                <a:latin typeface="Avva_Shenouda" panose="020B0500000000000000" pitchFamily="34" charset="0"/>
              </a:rPr>
              <a:t>`nte</a:t>
            </a:r>
            <a:r>
              <a:rPr lang="en-US" dirty="0">
                <a:solidFill>
                  <a:srgbClr val="FF0000"/>
                </a:solidFill>
              </a:rPr>
              <a:t> </a:t>
            </a:r>
            <a:r>
              <a:rPr lang="en-US" dirty="0"/>
              <a:t>serves the preposition:</a:t>
            </a:r>
          </a:p>
          <a:p>
            <a:pPr lvl="1"/>
            <a:r>
              <a:rPr lang="en-US" sz="2400" dirty="0" err="1">
                <a:latin typeface="Coptic" pitchFamily="2" charset="0"/>
              </a:rPr>
              <a:t>abba</a:t>
            </a:r>
            <a:r>
              <a:rPr lang="en-US" sz="2400" dirty="0">
                <a:latin typeface="Coptic" pitchFamily="2" charset="0"/>
              </a:rPr>
              <a:t> M/</a:t>
            </a:r>
            <a:r>
              <a:rPr lang="en-US" sz="2400" dirty="0" err="1">
                <a:latin typeface="Coptic" pitchFamily="2" charset="0"/>
              </a:rPr>
              <a:t>na</a:t>
            </a:r>
            <a:r>
              <a:rPr lang="en-US" sz="2400" dirty="0">
                <a:latin typeface="Coptic" pitchFamily="2" charset="0"/>
              </a:rPr>
              <a:t> </a:t>
            </a:r>
            <a:r>
              <a:rPr lang="en-US" sz="2400" dirty="0" err="1">
                <a:solidFill>
                  <a:srgbClr val="FF0000"/>
                </a:solidFill>
                <a:latin typeface="Coptic" pitchFamily="2" charset="0"/>
              </a:rPr>
              <a:t>n~te</a:t>
            </a:r>
            <a:r>
              <a:rPr lang="en-US" sz="2400" dirty="0">
                <a:solidFill>
                  <a:srgbClr val="FF0000"/>
                </a:solidFill>
                <a:latin typeface="Coptic" pitchFamily="2" charset="0"/>
              </a:rPr>
              <a:t> </a:t>
            </a:r>
            <a:r>
              <a:rPr lang="en-US" sz="2400" dirty="0" err="1">
                <a:latin typeface="Coptic" pitchFamily="2" charset="0"/>
              </a:rPr>
              <a:t>nivaiat</a:t>
            </a:r>
            <a:r>
              <a:rPr lang="en-US" sz="2400" dirty="0">
                <a:latin typeface="Coptic" pitchFamily="2" charset="0"/>
              </a:rPr>
              <a:t> : </a:t>
            </a:r>
            <a:r>
              <a:rPr lang="en-US" sz="2400" dirty="0"/>
              <a:t>Abba Mena </a:t>
            </a:r>
            <a:r>
              <a:rPr lang="en-US" sz="2400" dirty="0">
                <a:solidFill>
                  <a:srgbClr val="FF0000"/>
                </a:solidFill>
              </a:rPr>
              <a:t>of</a:t>
            </a:r>
            <a:r>
              <a:rPr lang="en-US" sz="2400" dirty="0"/>
              <a:t> (the) </a:t>
            </a:r>
            <a:r>
              <a:rPr lang="en-US" sz="2400" dirty="0" err="1"/>
              <a:t>Bayad</a:t>
            </a:r>
            <a:endParaRPr lang="en-US" sz="2400" dirty="0">
              <a:latin typeface="Coptic" pitchFamily="2" charset="0"/>
            </a:endParaRPr>
          </a:p>
        </p:txBody>
      </p:sp>
    </p:spTree>
    <p:extLst>
      <p:ext uri="{BB962C8B-B14F-4D97-AF65-F5344CB8AC3E}">
        <p14:creationId xmlns:p14="http://schemas.microsoft.com/office/powerpoint/2010/main" val="2124387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57B7E-6D1A-4E63-841B-9E2844FBF56D}"/>
              </a:ext>
            </a:extLst>
          </p:cNvPr>
          <p:cNvSpPr>
            <a:spLocks noGrp="1"/>
          </p:cNvSpPr>
          <p:nvPr>
            <p:ph type="title"/>
          </p:nvPr>
        </p:nvSpPr>
        <p:spPr>
          <a:xfrm>
            <a:off x="457200" y="274638"/>
            <a:ext cx="8229600" cy="563562"/>
          </a:xfrm>
        </p:spPr>
        <p:txBody>
          <a:bodyPr/>
          <a:lstStyle/>
          <a:p>
            <a:r>
              <a:rPr lang="en-US" dirty="0"/>
              <a:t>Preposition Rules</a:t>
            </a:r>
          </a:p>
        </p:txBody>
      </p:sp>
      <p:sp>
        <p:nvSpPr>
          <p:cNvPr id="3" name="Content Placeholder 2">
            <a:extLst>
              <a:ext uri="{FF2B5EF4-FFF2-40B4-BE49-F238E27FC236}">
                <a16:creationId xmlns:a16="http://schemas.microsoft.com/office/drawing/2014/main" id="{065C4323-B2EB-444B-AA6F-C78BA42C8419}"/>
              </a:ext>
            </a:extLst>
          </p:cNvPr>
          <p:cNvSpPr>
            <a:spLocks noGrp="1"/>
          </p:cNvSpPr>
          <p:nvPr>
            <p:ph idx="1"/>
          </p:nvPr>
        </p:nvSpPr>
        <p:spPr>
          <a:xfrm>
            <a:off x="451884" y="1066800"/>
            <a:ext cx="8229600" cy="5287963"/>
          </a:xfrm>
        </p:spPr>
        <p:txBody>
          <a:bodyPr/>
          <a:lstStyle/>
          <a:p>
            <a:pPr marL="514350" indent="-514350">
              <a:buFont typeface="+mj-lt"/>
              <a:buAutoNum type="arabicPeriod"/>
            </a:pPr>
            <a:r>
              <a:rPr lang="en-US" dirty="0"/>
              <a:t> </a:t>
            </a:r>
            <a:r>
              <a:rPr lang="en-US" dirty="0">
                <a:solidFill>
                  <a:srgbClr val="FF0000"/>
                </a:solidFill>
                <a:latin typeface="Avva_Shenouda" panose="020B0500000000000000" pitchFamily="34" charset="0"/>
              </a:rPr>
              <a:t>`</a:t>
            </a:r>
            <a:r>
              <a:rPr lang="en-US" dirty="0" err="1">
                <a:solidFill>
                  <a:srgbClr val="FF0000"/>
                </a:solidFill>
                <a:latin typeface="Avva_Shenouda" panose="020B0500000000000000" pitchFamily="34" charset="0"/>
              </a:rPr>
              <a:t>nte</a:t>
            </a:r>
            <a:r>
              <a:rPr lang="en-US" dirty="0"/>
              <a:t> can be shortened to </a:t>
            </a:r>
            <a:r>
              <a:rPr lang="en-US" dirty="0">
                <a:solidFill>
                  <a:srgbClr val="FF0000"/>
                </a:solidFill>
                <a:latin typeface="Avva_Shenouda" panose="020B0500000000000000" pitchFamily="34" charset="0"/>
              </a:rPr>
              <a:t>`n</a:t>
            </a:r>
            <a:r>
              <a:rPr lang="en-US" dirty="0"/>
              <a:t> and attached to the beginning of the second noun. </a:t>
            </a:r>
          </a:p>
          <a:p>
            <a:pPr lvl="1"/>
            <a:r>
              <a:rPr lang="en-US" dirty="0" err="1">
                <a:solidFill>
                  <a:schemeClr val="accent2"/>
                </a:solidFill>
                <a:latin typeface="Coptic" pitchFamily="2" charset="0"/>
              </a:rPr>
              <a:t>y~mau</a:t>
            </a:r>
            <a:r>
              <a:rPr lang="en-US" dirty="0">
                <a:solidFill>
                  <a:schemeClr val="accent2"/>
                </a:solidFill>
                <a:latin typeface="Coptic" pitchFamily="2" charset="0"/>
              </a:rPr>
              <a:t> </a:t>
            </a:r>
            <a:r>
              <a:rPr lang="en-US" dirty="0" err="1">
                <a:solidFill>
                  <a:srgbClr val="FF0000"/>
                </a:solidFill>
                <a:latin typeface="Coptic" pitchFamily="2" charset="0"/>
              </a:rPr>
              <a:t>n~te</a:t>
            </a:r>
            <a:r>
              <a:rPr lang="en-US" dirty="0">
                <a:solidFill>
                  <a:srgbClr val="FF0000"/>
                </a:solidFill>
                <a:latin typeface="Coptic" pitchFamily="2" charset="0"/>
              </a:rPr>
              <a:t> </a:t>
            </a:r>
            <a:r>
              <a:rPr lang="en-US" dirty="0">
                <a:solidFill>
                  <a:schemeClr val="accent2"/>
                </a:solidFill>
                <a:latin typeface="Coptic" pitchFamily="2" charset="0"/>
              </a:rPr>
              <a:t>I/</a:t>
            </a:r>
            <a:r>
              <a:rPr lang="en-US" dirty="0" err="1">
                <a:solidFill>
                  <a:schemeClr val="accent2"/>
                </a:solidFill>
                <a:latin typeface="Coptic" pitchFamily="2" charset="0"/>
              </a:rPr>
              <a:t>couc</a:t>
            </a:r>
            <a:r>
              <a:rPr lang="en-US" dirty="0">
                <a:solidFill>
                  <a:schemeClr val="accent2"/>
                </a:solidFill>
                <a:latin typeface="Coptic" pitchFamily="2" charset="0"/>
              </a:rPr>
              <a:t> </a:t>
            </a:r>
            <a:r>
              <a:rPr lang="en-US" dirty="0"/>
              <a:t>→ </a:t>
            </a:r>
            <a:r>
              <a:rPr lang="en-US" dirty="0" err="1">
                <a:solidFill>
                  <a:schemeClr val="accent2"/>
                </a:solidFill>
                <a:latin typeface="Coptic" pitchFamily="2" charset="0"/>
              </a:rPr>
              <a:t>y~mau</a:t>
            </a:r>
            <a:r>
              <a:rPr lang="en-US" dirty="0">
                <a:solidFill>
                  <a:schemeClr val="accent2"/>
                </a:solidFill>
                <a:latin typeface="Coptic" pitchFamily="2" charset="0"/>
              </a:rPr>
              <a:t> </a:t>
            </a:r>
            <a:r>
              <a:rPr lang="en-US" dirty="0" err="1">
                <a:solidFill>
                  <a:srgbClr val="FF0000"/>
                </a:solidFill>
                <a:latin typeface="Coptic" pitchFamily="2" charset="0"/>
              </a:rPr>
              <a:t>n~</a:t>
            </a:r>
            <a:r>
              <a:rPr lang="en-US" dirty="0" err="1">
                <a:solidFill>
                  <a:schemeClr val="accent2"/>
                </a:solidFill>
                <a:latin typeface="Coptic" pitchFamily="2" charset="0"/>
              </a:rPr>
              <a:t>I</a:t>
            </a:r>
            <a:r>
              <a:rPr lang="en-US" dirty="0">
                <a:solidFill>
                  <a:schemeClr val="accent2"/>
                </a:solidFill>
                <a:latin typeface="Coptic" pitchFamily="2" charset="0"/>
              </a:rPr>
              <a:t>/</a:t>
            </a:r>
            <a:r>
              <a:rPr lang="en-US" dirty="0" err="1">
                <a:solidFill>
                  <a:schemeClr val="accent2"/>
                </a:solidFill>
                <a:latin typeface="Coptic" pitchFamily="2" charset="0"/>
              </a:rPr>
              <a:t>couc</a:t>
            </a:r>
            <a:r>
              <a:rPr lang="en-US" dirty="0">
                <a:solidFill>
                  <a:schemeClr val="accent2"/>
                </a:solidFill>
                <a:latin typeface="Coptic" pitchFamily="2" charset="0"/>
              </a:rPr>
              <a:t> </a:t>
            </a:r>
          </a:p>
          <a:p>
            <a:pPr marL="514350" indent="-514350">
              <a:buFont typeface="+mj-lt"/>
              <a:buAutoNum type="arabicPeriod"/>
            </a:pPr>
            <a:r>
              <a:rPr lang="en-US" dirty="0"/>
              <a:t>If the second noun start with one of the letters (</a:t>
            </a:r>
            <a:r>
              <a:rPr lang="en-US" dirty="0">
                <a:solidFill>
                  <a:schemeClr val="accent2"/>
                </a:solidFill>
                <a:latin typeface="Coptic" pitchFamily="2" charset="0"/>
              </a:rPr>
              <a:t>b y m p v '</a:t>
            </a:r>
            <a:r>
              <a:rPr lang="en-US" dirty="0"/>
              <a:t>) </a:t>
            </a:r>
            <a:r>
              <a:rPr lang="en-US" dirty="0">
                <a:solidFill>
                  <a:srgbClr val="FF0000"/>
                </a:solidFill>
                <a:latin typeface="Avva_Shenouda" panose="020B0500000000000000" pitchFamily="34" charset="0"/>
              </a:rPr>
              <a:t>`m</a:t>
            </a:r>
            <a:r>
              <a:rPr lang="en-US" dirty="0"/>
              <a:t> is used. </a:t>
            </a:r>
          </a:p>
          <a:p>
            <a:pPr marL="914400" lvl="1" indent="-514350"/>
            <a:r>
              <a:rPr lang="en-US" dirty="0">
                <a:solidFill>
                  <a:schemeClr val="accent2"/>
                </a:solidFill>
                <a:latin typeface="Coptic" pitchFamily="2" charset="0"/>
              </a:rPr>
              <a:t>~Ps/</a:t>
            </a:r>
            <a:r>
              <a:rPr lang="en-US" dirty="0" err="1">
                <a:solidFill>
                  <a:schemeClr val="accent2"/>
                </a:solidFill>
                <a:latin typeface="Coptic" pitchFamily="2" charset="0"/>
              </a:rPr>
              <a:t>ri</a:t>
            </a:r>
            <a:r>
              <a:rPr lang="en-US" dirty="0">
                <a:solidFill>
                  <a:schemeClr val="accent2"/>
                </a:solidFill>
                <a:latin typeface="Coptic" pitchFamily="2" charset="0"/>
              </a:rPr>
              <a:t> </a:t>
            </a:r>
            <a:r>
              <a:rPr lang="en-US" dirty="0" err="1">
                <a:solidFill>
                  <a:srgbClr val="FF0000"/>
                </a:solidFill>
                <a:latin typeface="Coptic" pitchFamily="2" charset="0"/>
              </a:rPr>
              <a:t>n~te</a:t>
            </a:r>
            <a:r>
              <a:rPr lang="en-US" dirty="0">
                <a:solidFill>
                  <a:srgbClr val="FF0000"/>
                </a:solidFill>
                <a:latin typeface="Coptic" pitchFamily="2" charset="0"/>
              </a:rPr>
              <a:t> </a:t>
            </a:r>
            <a:r>
              <a:rPr lang="en-US" dirty="0">
                <a:solidFill>
                  <a:schemeClr val="accent2"/>
                </a:solidFill>
                <a:latin typeface="Coptic" pitchFamily="2" charset="0"/>
              </a:rPr>
              <a:t>V]</a:t>
            </a:r>
            <a:r>
              <a:rPr lang="en-US" dirty="0"/>
              <a:t> → </a:t>
            </a:r>
            <a:r>
              <a:rPr lang="en-US" dirty="0">
                <a:solidFill>
                  <a:schemeClr val="accent2"/>
                </a:solidFill>
                <a:latin typeface="Coptic" pitchFamily="2" charset="0"/>
              </a:rPr>
              <a:t>~Ps/</a:t>
            </a:r>
            <a:r>
              <a:rPr lang="en-US" dirty="0" err="1">
                <a:solidFill>
                  <a:schemeClr val="accent2"/>
                </a:solidFill>
                <a:latin typeface="Coptic" pitchFamily="2" charset="0"/>
              </a:rPr>
              <a:t>ri</a:t>
            </a:r>
            <a:r>
              <a:rPr lang="en-US" dirty="0">
                <a:solidFill>
                  <a:schemeClr val="accent2"/>
                </a:solidFill>
                <a:latin typeface="Coptic" pitchFamily="2" charset="0"/>
              </a:rPr>
              <a:t> </a:t>
            </a:r>
            <a:r>
              <a:rPr lang="en-US" dirty="0" err="1">
                <a:solidFill>
                  <a:srgbClr val="FF0000"/>
                </a:solidFill>
                <a:latin typeface="Coptic" pitchFamily="2" charset="0"/>
              </a:rPr>
              <a:t>m~</a:t>
            </a:r>
            <a:r>
              <a:rPr lang="en-US" dirty="0" err="1">
                <a:solidFill>
                  <a:schemeClr val="accent2"/>
                </a:solidFill>
                <a:latin typeface="Coptic" pitchFamily="2" charset="0"/>
              </a:rPr>
              <a:t>V</a:t>
            </a:r>
            <a:r>
              <a:rPr lang="en-US" dirty="0">
                <a:solidFill>
                  <a:schemeClr val="accent2"/>
                </a:solidFill>
                <a:latin typeface="Coptic" pitchFamily="2" charset="0"/>
              </a:rPr>
              <a:t>]</a:t>
            </a:r>
          </a:p>
          <a:p>
            <a:pPr marL="514350" indent="-514350">
              <a:buFont typeface="+mj-lt"/>
              <a:buAutoNum type="arabicPeriod"/>
            </a:pPr>
            <a:r>
              <a:rPr lang="en-US" dirty="0"/>
              <a:t>If the first noun is plural, </a:t>
            </a:r>
            <a:r>
              <a:rPr lang="en-US" u="sng" dirty="0"/>
              <a:t>and</a:t>
            </a:r>
            <a:r>
              <a:rPr lang="en-US" dirty="0"/>
              <a:t> </a:t>
            </a:r>
            <a:r>
              <a:rPr lang="en-US" dirty="0">
                <a:solidFill>
                  <a:srgbClr val="FF0000"/>
                </a:solidFill>
                <a:latin typeface="Avva_Shenouda" panose="020B0500000000000000" pitchFamily="34" charset="0"/>
              </a:rPr>
              <a:t>`n</a:t>
            </a:r>
            <a:r>
              <a:rPr lang="en-US" dirty="0"/>
              <a:t> or </a:t>
            </a:r>
            <a:r>
              <a:rPr lang="en-US" dirty="0">
                <a:solidFill>
                  <a:srgbClr val="FF0000"/>
                </a:solidFill>
                <a:latin typeface="Avva_Shenouda" panose="020B0500000000000000" pitchFamily="34" charset="0"/>
              </a:rPr>
              <a:t>`m</a:t>
            </a:r>
            <a:r>
              <a:rPr lang="en-US" dirty="0"/>
              <a:t> are used, the definite article of the first noun is changed from </a:t>
            </a:r>
            <a:r>
              <a:rPr lang="en-US" dirty="0" err="1">
                <a:solidFill>
                  <a:schemeClr val="accent2"/>
                </a:solidFill>
                <a:latin typeface="Coptic" pitchFamily="2" charset="0"/>
              </a:rPr>
              <a:t>ni</a:t>
            </a:r>
            <a:r>
              <a:rPr lang="en-US" dirty="0"/>
              <a:t> to </a:t>
            </a:r>
            <a:r>
              <a:rPr lang="en-US" dirty="0" err="1">
                <a:solidFill>
                  <a:schemeClr val="accent2"/>
                </a:solidFill>
                <a:latin typeface="Coptic" pitchFamily="2" charset="0"/>
              </a:rPr>
              <a:t>nen</a:t>
            </a:r>
            <a:endParaRPr lang="en-US" dirty="0">
              <a:solidFill>
                <a:schemeClr val="accent2"/>
              </a:solidFill>
              <a:latin typeface="Coptic" pitchFamily="2" charset="0"/>
            </a:endParaRPr>
          </a:p>
          <a:p>
            <a:pPr marL="914400" lvl="1" indent="-514350"/>
            <a:r>
              <a:rPr lang="en-US" dirty="0" err="1">
                <a:solidFill>
                  <a:schemeClr val="accent2"/>
                </a:solidFill>
                <a:latin typeface="Coptic" pitchFamily="2" charset="0"/>
              </a:rPr>
              <a:t>ni</a:t>
            </a:r>
            <a:r>
              <a:rPr lang="en-US" dirty="0" err="1">
                <a:latin typeface="Coptic" pitchFamily="2" charset="0"/>
              </a:rPr>
              <a:t>s</a:t>
            </a:r>
            <a:r>
              <a:rPr lang="en-US" dirty="0">
                <a:latin typeface="Coptic" pitchFamily="2" charset="0"/>
              </a:rPr>
              <a:t>/</a:t>
            </a:r>
            <a:r>
              <a:rPr lang="en-US" dirty="0" err="1">
                <a:latin typeface="Coptic" pitchFamily="2" charset="0"/>
              </a:rPr>
              <a:t>ri</a:t>
            </a:r>
            <a:r>
              <a:rPr lang="en-US" dirty="0">
                <a:latin typeface="Coptic" pitchFamily="2" charset="0"/>
              </a:rPr>
              <a:t> </a:t>
            </a:r>
            <a:r>
              <a:rPr lang="en-US" dirty="0" err="1">
                <a:solidFill>
                  <a:srgbClr val="FF0000"/>
                </a:solidFill>
                <a:latin typeface="Coptic" pitchFamily="2" charset="0"/>
              </a:rPr>
              <a:t>n~te</a:t>
            </a:r>
            <a:r>
              <a:rPr lang="en-US" dirty="0">
                <a:solidFill>
                  <a:srgbClr val="FF0000"/>
                </a:solidFill>
                <a:latin typeface="Coptic" pitchFamily="2" charset="0"/>
              </a:rPr>
              <a:t> </a:t>
            </a:r>
            <a:r>
              <a:rPr lang="en-US" dirty="0" err="1">
                <a:latin typeface="Coptic" pitchFamily="2" charset="0"/>
              </a:rPr>
              <a:t>nirwmi</a:t>
            </a:r>
            <a:r>
              <a:rPr lang="en-US" dirty="0">
                <a:latin typeface="Coptic" pitchFamily="2" charset="0"/>
              </a:rPr>
              <a:t> </a:t>
            </a:r>
            <a:r>
              <a:rPr lang="en-US" dirty="0"/>
              <a:t>→ </a:t>
            </a:r>
            <a:r>
              <a:rPr lang="en-US" dirty="0" err="1">
                <a:solidFill>
                  <a:schemeClr val="accent2"/>
                </a:solidFill>
                <a:latin typeface="Coptic" pitchFamily="2" charset="0"/>
              </a:rPr>
              <a:t>nen</a:t>
            </a:r>
            <a:r>
              <a:rPr lang="en-US" dirty="0" err="1">
                <a:latin typeface="Coptic" pitchFamily="2" charset="0"/>
              </a:rPr>
              <a:t>s</a:t>
            </a:r>
            <a:r>
              <a:rPr lang="en-US" dirty="0">
                <a:latin typeface="Coptic" pitchFamily="2" charset="0"/>
              </a:rPr>
              <a:t>/</a:t>
            </a:r>
            <a:r>
              <a:rPr lang="en-US" dirty="0" err="1">
                <a:latin typeface="Coptic" pitchFamily="2" charset="0"/>
              </a:rPr>
              <a:t>ri</a:t>
            </a:r>
            <a:r>
              <a:rPr lang="en-US" dirty="0">
                <a:latin typeface="Coptic" pitchFamily="2" charset="0"/>
              </a:rPr>
              <a:t> </a:t>
            </a:r>
            <a:r>
              <a:rPr lang="en-US" dirty="0" err="1">
                <a:solidFill>
                  <a:srgbClr val="FF0000"/>
                </a:solidFill>
                <a:latin typeface="Coptic" pitchFamily="2" charset="0"/>
              </a:rPr>
              <a:t>n~</a:t>
            </a:r>
            <a:r>
              <a:rPr lang="en-US" dirty="0" err="1">
                <a:latin typeface="Coptic" pitchFamily="2" charset="0"/>
              </a:rPr>
              <a:t>nirwmi</a:t>
            </a:r>
            <a:r>
              <a:rPr lang="en-US" dirty="0">
                <a:latin typeface="Coptic" pitchFamily="2" charset="0"/>
              </a:rPr>
              <a:t> </a:t>
            </a:r>
            <a:endParaRPr lang="en-US" dirty="0">
              <a:solidFill>
                <a:srgbClr val="FFFF00"/>
              </a:solidFill>
              <a:latin typeface="Coptic" pitchFamily="2" charset="0"/>
            </a:endParaRPr>
          </a:p>
        </p:txBody>
      </p:sp>
    </p:spTree>
    <p:extLst>
      <p:ext uri="{BB962C8B-B14F-4D97-AF65-F5344CB8AC3E}">
        <p14:creationId xmlns:p14="http://schemas.microsoft.com/office/powerpoint/2010/main" val="1901240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54C8AE3-7E63-4D0E-A16D-E2C0FFDD0081}"/>
              </a:ext>
            </a:extLst>
          </p:cNvPr>
          <p:cNvGraphicFramePr>
            <a:graphicFrameLocks noGrp="1"/>
          </p:cNvGraphicFramePr>
          <p:nvPr>
            <p:ph idx="1"/>
            <p:extLst>
              <p:ext uri="{D42A27DB-BD31-4B8C-83A1-F6EECF244321}">
                <p14:modId xmlns:p14="http://schemas.microsoft.com/office/powerpoint/2010/main" val="82273828"/>
              </p:ext>
            </p:extLst>
          </p:nvPr>
        </p:nvGraphicFramePr>
        <p:xfrm>
          <a:off x="457200" y="647700"/>
          <a:ext cx="8229600" cy="1483360"/>
        </p:xfrm>
        <a:graphic>
          <a:graphicData uri="http://schemas.openxmlformats.org/drawingml/2006/table">
            <a:tbl>
              <a:tblPr bandRow="1">
                <a:tableStyleId>{5C22544A-7EE6-4342-B048-85BDC9FD1C3A}</a:tableStyleId>
              </a:tblPr>
              <a:tblGrid>
                <a:gridCol w="381000">
                  <a:extLst>
                    <a:ext uri="{9D8B030D-6E8A-4147-A177-3AD203B41FA5}">
                      <a16:colId xmlns:a16="http://schemas.microsoft.com/office/drawing/2014/main" val="185153547"/>
                    </a:ext>
                  </a:extLst>
                </a:gridCol>
                <a:gridCol w="3962400">
                  <a:extLst>
                    <a:ext uri="{9D8B030D-6E8A-4147-A177-3AD203B41FA5}">
                      <a16:colId xmlns:a16="http://schemas.microsoft.com/office/drawing/2014/main" val="1949148047"/>
                    </a:ext>
                  </a:extLst>
                </a:gridCol>
                <a:gridCol w="3886200">
                  <a:extLst>
                    <a:ext uri="{9D8B030D-6E8A-4147-A177-3AD203B41FA5}">
                      <a16:colId xmlns:a16="http://schemas.microsoft.com/office/drawing/2014/main" val="1543843214"/>
                    </a:ext>
                  </a:extLst>
                </a:gridCol>
              </a:tblGrid>
              <a:tr h="370840">
                <a:tc rowSpan="4">
                  <a:txBody>
                    <a:bodyPr/>
                    <a:lstStyle/>
                    <a:p>
                      <a:pPr algn="ctr"/>
                      <a:r>
                        <a:rPr lang="en-US" sz="1800" kern="1200" dirty="0" err="1">
                          <a:solidFill>
                            <a:schemeClr val="dk1"/>
                          </a:solidFill>
                          <a:effectLst/>
                          <a:latin typeface="Coptic" pitchFamily="2" charset="0"/>
                          <a:ea typeface="+mn-ea"/>
                          <a:cs typeface="+mn-cs"/>
                        </a:rPr>
                        <a:t>n~te</a:t>
                      </a:r>
                      <a:r>
                        <a:rPr lang="en-US" sz="1800" kern="1200" dirty="0">
                          <a:solidFill>
                            <a:schemeClr val="dk1"/>
                          </a:solidFill>
                          <a:effectLst/>
                          <a:latin typeface="Coptic" pitchFamily="2" charset="0"/>
                          <a:ea typeface="+mn-ea"/>
                          <a:cs typeface="+mn-cs"/>
                        </a:rPr>
                        <a:t> </a:t>
                      </a:r>
                      <a:endParaRPr lang="en-US" dirty="0">
                        <a:latin typeface="Coptic" pitchFamily="2" charset="0"/>
                      </a:endParaRPr>
                    </a:p>
                  </a:txBody>
                  <a:tcPr vert="vert270" anchor="ctr"/>
                </a:tc>
                <a:tc>
                  <a:txBody>
                    <a:bodyPr/>
                    <a:lstStyle/>
                    <a:p>
                      <a:pPr rtl="0"/>
                      <a:r>
                        <a:rPr lang="en-US" sz="1800" kern="1200" dirty="0">
                          <a:solidFill>
                            <a:schemeClr val="dk1"/>
                          </a:solidFill>
                          <a:effectLst/>
                          <a:latin typeface="Coptic" pitchFamily="2" charset="0"/>
                          <a:ea typeface="+mn-ea"/>
                          <a:cs typeface="+mn-cs"/>
                        </a:rPr>
                        <a:t>p~/i </a:t>
                      </a:r>
                      <a:r>
                        <a:rPr lang="en-US" sz="1800" kern="1200" dirty="0" err="1">
                          <a:solidFill>
                            <a:srgbClr val="FF0000"/>
                          </a:solidFill>
                          <a:effectLst/>
                          <a:latin typeface="Coptic" pitchFamily="2" charset="0"/>
                          <a:ea typeface="+mn-ea"/>
                          <a:cs typeface="+mn-cs"/>
                        </a:rPr>
                        <a:t>n~te</a:t>
                      </a:r>
                      <a:r>
                        <a:rPr lang="en-US" sz="1800" kern="1200" dirty="0">
                          <a:solidFill>
                            <a:srgbClr val="FF0000"/>
                          </a:solidFill>
                          <a:effectLst/>
                          <a:latin typeface="Coptic" pitchFamily="2" charset="0"/>
                          <a:ea typeface="+mn-ea"/>
                          <a:cs typeface="+mn-cs"/>
                        </a:rPr>
                        <a:t> </a:t>
                      </a:r>
                      <a:r>
                        <a:rPr lang="en-US" sz="1800" kern="1200" dirty="0" err="1">
                          <a:solidFill>
                            <a:schemeClr val="dk1"/>
                          </a:solidFill>
                          <a:effectLst/>
                          <a:latin typeface="Coptic" pitchFamily="2" charset="0"/>
                          <a:ea typeface="+mn-ea"/>
                          <a:cs typeface="+mn-cs"/>
                        </a:rPr>
                        <a:t>niaggeloc</a:t>
                      </a:r>
                      <a:endParaRPr lang="en-US" dirty="0">
                        <a:latin typeface="Coptic" pitchFamily="2" charset="0"/>
                      </a:endParaRPr>
                    </a:p>
                  </a:txBody>
                  <a:tcPr/>
                </a:tc>
                <a:tc>
                  <a:txBody>
                    <a:bodyPr/>
                    <a:lstStyle/>
                    <a:p>
                      <a:r>
                        <a:rPr lang="en-US" sz="1800" kern="1200" dirty="0">
                          <a:solidFill>
                            <a:schemeClr val="dk1"/>
                          </a:solidFill>
                          <a:effectLst/>
                          <a:latin typeface="+mn-lt"/>
                          <a:ea typeface="+mn-ea"/>
                          <a:cs typeface="+mn-cs"/>
                        </a:rPr>
                        <a:t>The house </a:t>
                      </a:r>
                      <a:r>
                        <a:rPr lang="en-US" sz="1800" kern="1200" dirty="0">
                          <a:solidFill>
                            <a:srgbClr val="FF0000"/>
                          </a:solidFill>
                          <a:effectLst/>
                          <a:latin typeface="+mn-lt"/>
                          <a:ea typeface="+mn-ea"/>
                          <a:cs typeface="+mn-cs"/>
                        </a:rPr>
                        <a:t>of </a:t>
                      </a:r>
                      <a:r>
                        <a:rPr lang="en-US" sz="1800" kern="1200" dirty="0">
                          <a:solidFill>
                            <a:schemeClr val="dk1"/>
                          </a:solidFill>
                          <a:effectLst/>
                          <a:latin typeface="+mn-lt"/>
                          <a:ea typeface="+mn-ea"/>
                          <a:cs typeface="+mn-cs"/>
                        </a:rPr>
                        <a:t>the angels</a:t>
                      </a:r>
                      <a:endParaRPr lang="en-US" dirty="0"/>
                    </a:p>
                  </a:txBody>
                  <a:tcPr/>
                </a:tc>
                <a:extLst>
                  <a:ext uri="{0D108BD9-81ED-4DB2-BD59-A6C34878D82A}">
                    <a16:rowId xmlns:a16="http://schemas.microsoft.com/office/drawing/2014/main" val="1331417038"/>
                  </a:ext>
                </a:extLst>
              </a:tr>
              <a:tr h="370840">
                <a:tc vMerge="1">
                  <a:txBody>
                    <a:bodyPr/>
                    <a:lstStyle/>
                    <a:p>
                      <a:endParaRPr lang="en-US" dirty="0">
                        <a:latin typeface="Coptic" pitchFamily="2" charset="0"/>
                      </a:endParaRPr>
                    </a:p>
                  </a:txBody>
                  <a:tcPr/>
                </a:tc>
                <a:tc>
                  <a:txBody>
                    <a:bodyPr/>
                    <a:lstStyle/>
                    <a:p>
                      <a:pPr rtl="0"/>
                      <a:r>
                        <a:rPr lang="en-US" dirty="0">
                          <a:latin typeface="Coptic" pitchFamily="2" charset="0"/>
                        </a:rPr>
                        <a:t>P[</a:t>
                      </a:r>
                      <a:r>
                        <a:rPr lang="en-US" dirty="0" err="1">
                          <a:latin typeface="Coptic" pitchFamily="2" charset="0"/>
                        </a:rPr>
                        <a:t>oic</a:t>
                      </a:r>
                      <a:r>
                        <a:rPr lang="en-US" dirty="0">
                          <a:latin typeface="Coptic" pitchFamily="2" charset="0"/>
                        </a:rPr>
                        <a:t> </a:t>
                      </a:r>
                      <a:r>
                        <a:rPr lang="en-US" sz="1800" kern="1200" dirty="0" err="1">
                          <a:solidFill>
                            <a:srgbClr val="FF0000"/>
                          </a:solidFill>
                          <a:effectLst/>
                          <a:latin typeface="Coptic" pitchFamily="2" charset="0"/>
                          <a:ea typeface="+mn-ea"/>
                          <a:cs typeface="+mn-cs"/>
                        </a:rPr>
                        <a:t>n~te</a:t>
                      </a:r>
                      <a:r>
                        <a:rPr lang="en-US" sz="1800" kern="1200" dirty="0">
                          <a:solidFill>
                            <a:srgbClr val="FF0000"/>
                          </a:solidFill>
                          <a:effectLst/>
                          <a:latin typeface="Coptic" pitchFamily="2" charset="0"/>
                          <a:ea typeface="+mn-ea"/>
                          <a:cs typeface="+mn-cs"/>
                        </a:rPr>
                        <a:t> </a:t>
                      </a:r>
                      <a:r>
                        <a:rPr lang="en-US" dirty="0" err="1">
                          <a:latin typeface="Coptic" pitchFamily="2" charset="0"/>
                        </a:rPr>
                        <a:t>nijom</a:t>
                      </a:r>
                      <a:endParaRPr lang="en-US" dirty="0">
                        <a:latin typeface="Coptic" pitchFamily="2" charset="0"/>
                      </a:endParaRPr>
                    </a:p>
                  </a:txBody>
                  <a:tcPr/>
                </a:tc>
                <a:tc>
                  <a:txBody>
                    <a:bodyPr/>
                    <a:lstStyle/>
                    <a:p>
                      <a:r>
                        <a:rPr lang="en-US" dirty="0"/>
                        <a:t>The Lord </a:t>
                      </a:r>
                      <a:r>
                        <a:rPr lang="en-US" sz="1800" kern="1200" dirty="0">
                          <a:solidFill>
                            <a:srgbClr val="FF0000"/>
                          </a:solidFill>
                          <a:effectLst/>
                          <a:latin typeface="+mn-lt"/>
                          <a:ea typeface="+mn-ea"/>
                          <a:cs typeface="+mn-cs"/>
                        </a:rPr>
                        <a:t>of </a:t>
                      </a:r>
                      <a:r>
                        <a:rPr lang="en-US" dirty="0"/>
                        <a:t>the powers</a:t>
                      </a:r>
                    </a:p>
                  </a:txBody>
                  <a:tcPr/>
                </a:tc>
                <a:extLst>
                  <a:ext uri="{0D108BD9-81ED-4DB2-BD59-A6C34878D82A}">
                    <a16:rowId xmlns:a16="http://schemas.microsoft.com/office/drawing/2014/main" val="1713070299"/>
                  </a:ext>
                </a:extLst>
              </a:tr>
              <a:tr h="370840">
                <a:tc vMerge="1">
                  <a:txBody>
                    <a:bodyPr/>
                    <a:lstStyle/>
                    <a:p>
                      <a:endParaRPr lang="en-US" dirty="0">
                        <a:latin typeface="Coptic" pitchFamily="2" charset="0"/>
                      </a:endParaRPr>
                    </a:p>
                  </a:txBody>
                  <a:tcPr/>
                </a:tc>
                <a:tc>
                  <a:txBody>
                    <a:bodyPr/>
                    <a:lstStyle/>
                    <a:p>
                      <a:r>
                        <a:rPr lang="en-US" dirty="0" err="1">
                          <a:latin typeface="Coptic" pitchFamily="2" charset="0"/>
                        </a:rPr>
                        <a:t>p~jwm</a:t>
                      </a:r>
                      <a:r>
                        <a:rPr lang="en-US" dirty="0">
                          <a:latin typeface="Coptic" pitchFamily="2" charset="0"/>
                        </a:rPr>
                        <a:t> </a:t>
                      </a:r>
                      <a:r>
                        <a:rPr lang="en-US" sz="1800" kern="1200" dirty="0" err="1">
                          <a:solidFill>
                            <a:srgbClr val="FF0000"/>
                          </a:solidFill>
                          <a:effectLst/>
                          <a:latin typeface="Coptic" pitchFamily="2" charset="0"/>
                          <a:ea typeface="+mn-ea"/>
                          <a:cs typeface="+mn-cs"/>
                        </a:rPr>
                        <a:t>n~te</a:t>
                      </a:r>
                      <a:r>
                        <a:rPr lang="en-US" sz="1800" kern="1200" dirty="0">
                          <a:solidFill>
                            <a:srgbClr val="FF0000"/>
                          </a:solidFill>
                          <a:effectLst/>
                          <a:latin typeface="Coptic" pitchFamily="2" charset="0"/>
                          <a:ea typeface="+mn-ea"/>
                          <a:cs typeface="+mn-cs"/>
                        </a:rPr>
                        <a:t> </a:t>
                      </a:r>
                      <a:r>
                        <a:rPr lang="en-US" dirty="0" err="1">
                          <a:latin typeface="Coptic" pitchFamily="2" charset="0"/>
                        </a:rPr>
                        <a:t>ni'almoc</a:t>
                      </a:r>
                      <a:endParaRPr lang="en-US" dirty="0">
                        <a:latin typeface="Coptic" pitchFamily="2" charset="0"/>
                      </a:endParaRPr>
                    </a:p>
                  </a:txBody>
                  <a:tcPr/>
                </a:tc>
                <a:tc>
                  <a:txBody>
                    <a:bodyPr/>
                    <a:lstStyle/>
                    <a:p>
                      <a:r>
                        <a:rPr lang="en-CA" sz="1800" kern="1200" dirty="0">
                          <a:solidFill>
                            <a:schemeClr val="dk1"/>
                          </a:solidFill>
                          <a:effectLst/>
                          <a:latin typeface="+mn-lt"/>
                          <a:ea typeface="+mn-ea"/>
                          <a:cs typeface="+mn-cs"/>
                        </a:rPr>
                        <a:t>The book </a:t>
                      </a:r>
                      <a:r>
                        <a:rPr lang="en-US" sz="1800" kern="1200" dirty="0">
                          <a:solidFill>
                            <a:srgbClr val="FF0000"/>
                          </a:solidFill>
                          <a:effectLst/>
                          <a:latin typeface="+mn-lt"/>
                          <a:ea typeface="+mn-ea"/>
                          <a:cs typeface="+mn-cs"/>
                        </a:rPr>
                        <a:t>of </a:t>
                      </a:r>
                      <a:r>
                        <a:rPr lang="en-CA" sz="1800" kern="1200" dirty="0">
                          <a:solidFill>
                            <a:schemeClr val="dk1"/>
                          </a:solidFill>
                          <a:effectLst/>
                          <a:latin typeface="+mn-lt"/>
                          <a:ea typeface="+mn-ea"/>
                          <a:cs typeface="+mn-cs"/>
                        </a:rPr>
                        <a:t>the Psalms</a:t>
                      </a:r>
                      <a:endParaRPr lang="en-US" dirty="0"/>
                    </a:p>
                  </a:txBody>
                  <a:tcPr/>
                </a:tc>
                <a:extLst>
                  <a:ext uri="{0D108BD9-81ED-4DB2-BD59-A6C34878D82A}">
                    <a16:rowId xmlns:a16="http://schemas.microsoft.com/office/drawing/2014/main" val="3311280488"/>
                  </a:ext>
                </a:extLst>
              </a:tr>
              <a:tr h="370840">
                <a:tc vMerge="1">
                  <a:txBody>
                    <a:bodyPr/>
                    <a:lstStyle/>
                    <a:p>
                      <a:endParaRPr lang="en-US" dirty="0">
                        <a:latin typeface="Coptic" pitchFamily="2" charset="0"/>
                      </a:endParaRPr>
                    </a:p>
                  </a:txBody>
                  <a:tcPr/>
                </a:tc>
                <a:tc>
                  <a:txBody>
                    <a:bodyPr/>
                    <a:lstStyle/>
                    <a:p>
                      <a:r>
                        <a:rPr lang="en-US" dirty="0">
                          <a:latin typeface="Coptic" pitchFamily="2" charset="0"/>
                        </a:rPr>
                        <a:t>],</a:t>
                      </a:r>
                      <a:r>
                        <a:rPr lang="en-US" dirty="0" err="1">
                          <a:latin typeface="Coptic" pitchFamily="2" charset="0"/>
                        </a:rPr>
                        <a:t>wra</a:t>
                      </a:r>
                      <a:r>
                        <a:rPr lang="en-US" dirty="0">
                          <a:latin typeface="Coptic" pitchFamily="2" charset="0"/>
                        </a:rPr>
                        <a:t> </a:t>
                      </a:r>
                      <a:r>
                        <a:rPr lang="en-US" sz="1800" kern="1200" dirty="0" err="1">
                          <a:solidFill>
                            <a:srgbClr val="FF0000"/>
                          </a:solidFill>
                          <a:effectLst/>
                          <a:latin typeface="Coptic" pitchFamily="2" charset="0"/>
                          <a:ea typeface="+mn-ea"/>
                          <a:cs typeface="+mn-cs"/>
                        </a:rPr>
                        <a:t>n~te</a:t>
                      </a:r>
                      <a:r>
                        <a:rPr lang="en-US" sz="1800" kern="1200" dirty="0">
                          <a:solidFill>
                            <a:srgbClr val="FF0000"/>
                          </a:solidFill>
                          <a:effectLst/>
                          <a:latin typeface="Coptic" pitchFamily="2" charset="0"/>
                          <a:ea typeface="+mn-ea"/>
                          <a:cs typeface="+mn-cs"/>
                        </a:rPr>
                        <a:t> </a:t>
                      </a:r>
                      <a:r>
                        <a:rPr lang="en-US" dirty="0">
                          <a:latin typeface="Coptic" pitchFamily="2" charset="0"/>
                        </a:rPr>
                        <a:t>,/mi</a:t>
                      </a:r>
                    </a:p>
                  </a:txBody>
                  <a:tcPr/>
                </a:tc>
                <a:tc>
                  <a:txBody>
                    <a:bodyPr/>
                    <a:lstStyle/>
                    <a:p>
                      <a:r>
                        <a:rPr lang="en-US" dirty="0"/>
                        <a:t>The land </a:t>
                      </a:r>
                      <a:r>
                        <a:rPr lang="en-US" sz="1800" kern="1200" dirty="0">
                          <a:solidFill>
                            <a:srgbClr val="FF0000"/>
                          </a:solidFill>
                          <a:effectLst/>
                          <a:latin typeface="+mn-lt"/>
                          <a:ea typeface="+mn-ea"/>
                          <a:cs typeface="+mn-cs"/>
                        </a:rPr>
                        <a:t>of </a:t>
                      </a:r>
                      <a:r>
                        <a:rPr lang="en-US" dirty="0"/>
                        <a:t>Egypt</a:t>
                      </a:r>
                    </a:p>
                  </a:txBody>
                  <a:tcPr/>
                </a:tc>
                <a:extLst>
                  <a:ext uri="{0D108BD9-81ED-4DB2-BD59-A6C34878D82A}">
                    <a16:rowId xmlns:a16="http://schemas.microsoft.com/office/drawing/2014/main" val="900771736"/>
                  </a:ext>
                </a:extLst>
              </a:tr>
            </a:tbl>
          </a:graphicData>
        </a:graphic>
      </p:graphicFrame>
      <p:graphicFrame>
        <p:nvGraphicFramePr>
          <p:cNvPr id="2" name="Table 1">
            <a:extLst>
              <a:ext uri="{FF2B5EF4-FFF2-40B4-BE49-F238E27FC236}">
                <a16:creationId xmlns:a16="http://schemas.microsoft.com/office/drawing/2014/main" id="{E0182979-ABD4-45F9-8DB2-956032B7A058}"/>
              </a:ext>
            </a:extLst>
          </p:cNvPr>
          <p:cNvGraphicFramePr>
            <a:graphicFrameLocks noGrp="1"/>
          </p:cNvGraphicFramePr>
          <p:nvPr>
            <p:extLst>
              <p:ext uri="{D42A27DB-BD31-4B8C-83A1-F6EECF244321}">
                <p14:modId xmlns:p14="http://schemas.microsoft.com/office/powerpoint/2010/main" val="2092252466"/>
              </p:ext>
            </p:extLst>
          </p:nvPr>
        </p:nvGraphicFramePr>
        <p:xfrm>
          <a:off x="457200" y="2131060"/>
          <a:ext cx="8229600" cy="1483360"/>
        </p:xfrm>
        <a:graphic>
          <a:graphicData uri="http://schemas.openxmlformats.org/drawingml/2006/table">
            <a:tbl>
              <a:tblPr bandRow="1">
                <a:tableStyleId>{5C22544A-7EE6-4342-B048-85BDC9FD1C3A}</a:tableStyleId>
              </a:tblPr>
              <a:tblGrid>
                <a:gridCol w="381000">
                  <a:extLst>
                    <a:ext uri="{9D8B030D-6E8A-4147-A177-3AD203B41FA5}">
                      <a16:colId xmlns:a16="http://schemas.microsoft.com/office/drawing/2014/main" val="3072046175"/>
                    </a:ext>
                  </a:extLst>
                </a:gridCol>
                <a:gridCol w="3962400">
                  <a:extLst>
                    <a:ext uri="{9D8B030D-6E8A-4147-A177-3AD203B41FA5}">
                      <a16:colId xmlns:a16="http://schemas.microsoft.com/office/drawing/2014/main" val="2306912718"/>
                    </a:ext>
                  </a:extLst>
                </a:gridCol>
                <a:gridCol w="3886200">
                  <a:extLst>
                    <a:ext uri="{9D8B030D-6E8A-4147-A177-3AD203B41FA5}">
                      <a16:colId xmlns:a16="http://schemas.microsoft.com/office/drawing/2014/main" val="296398835"/>
                    </a:ext>
                  </a:extLst>
                </a:gridCol>
              </a:tblGrid>
              <a:tr h="370840">
                <a:tc rowSpan="4">
                  <a:txBody>
                    <a:bodyPr/>
                    <a:lstStyle/>
                    <a:p>
                      <a:pPr algn="ctr"/>
                      <a:r>
                        <a:rPr lang="en-US" dirty="0">
                          <a:latin typeface="Coptic" pitchFamily="2" charset="0"/>
                        </a:rPr>
                        <a:t>n~</a:t>
                      </a:r>
                    </a:p>
                  </a:txBody>
                  <a:tcPr vert="vert270" anchor="ctr"/>
                </a:tc>
                <a:tc>
                  <a:txBody>
                    <a:bodyPr/>
                    <a:lstStyle/>
                    <a:p>
                      <a:r>
                        <a:rPr lang="en-US" dirty="0" err="1">
                          <a:latin typeface="Coptic" pitchFamily="2" charset="0"/>
                        </a:rPr>
                        <a:t>p~cuggen</a:t>
                      </a:r>
                      <a:r>
                        <a:rPr lang="en-US" dirty="0">
                          <a:latin typeface="Coptic" pitchFamily="2" charset="0"/>
                        </a:rPr>
                        <a:t>/c</a:t>
                      </a:r>
                      <a:r>
                        <a:rPr lang="en-US" dirty="0">
                          <a:solidFill>
                            <a:srgbClr val="FF0000"/>
                          </a:solidFill>
                          <a:latin typeface="Coptic" pitchFamily="2" charset="0"/>
                        </a:rPr>
                        <a:t> </a:t>
                      </a:r>
                      <a:r>
                        <a:rPr lang="en-US" dirty="0" err="1">
                          <a:solidFill>
                            <a:srgbClr val="FF0000"/>
                          </a:solidFill>
                          <a:latin typeface="Coptic" pitchFamily="2" charset="0"/>
                        </a:rPr>
                        <a:t>n~</a:t>
                      </a:r>
                      <a:r>
                        <a:rPr lang="en-US" dirty="0" err="1">
                          <a:latin typeface="Coptic" pitchFamily="2" charset="0"/>
                        </a:rPr>
                        <a:t>Emmanou</a:t>
                      </a:r>
                      <a:r>
                        <a:rPr lang="en-US" dirty="0">
                          <a:latin typeface="Coptic" pitchFamily="2" charset="0"/>
                        </a:rPr>
                        <a:t>/l</a:t>
                      </a:r>
                    </a:p>
                  </a:txBody>
                  <a:tcPr/>
                </a:tc>
                <a:tc>
                  <a:txBody>
                    <a:bodyPr/>
                    <a:lstStyle/>
                    <a:p>
                      <a:r>
                        <a:rPr lang="en-US" dirty="0"/>
                        <a:t>The kinsman </a:t>
                      </a:r>
                      <a:r>
                        <a:rPr lang="en-US" sz="1800" kern="1200" dirty="0">
                          <a:solidFill>
                            <a:srgbClr val="FF0000"/>
                          </a:solidFill>
                          <a:effectLst/>
                          <a:latin typeface="+mn-lt"/>
                          <a:ea typeface="+mn-ea"/>
                          <a:cs typeface="+mn-cs"/>
                        </a:rPr>
                        <a:t>of </a:t>
                      </a:r>
                      <a:r>
                        <a:rPr lang="en-US" dirty="0"/>
                        <a:t>Emmanuel</a:t>
                      </a:r>
                    </a:p>
                  </a:txBody>
                  <a:tcPr/>
                </a:tc>
                <a:extLst>
                  <a:ext uri="{0D108BD9-81ED-4DB2-BD59-A6C34878D82A}">
                    <a16:rowId xmlns:a16="http://schemas.microsoft.com/office/drawing/2014/main" val="3158279456"/>
                  </a:ext>
                </a:extLst>
              </a:tr>
              <a:tr h="370840">
                <a:tc vMerge="1">
                  <a:txBody>
                    <a:bodyPr/>
                    <a:lstStyle/>
                    <a:p>
                      <a:endParaRPr lang="en-US" dirty="0">
                        <a:latin typeface="Coptic" pitchFamily="2" charset="0"/>
                      </a:endParaRPr>
                    </a:p>
                  </a:txBody>
                  <a:tcPr/>
                </a:tc>
                <a:tc>
                  <a:txBody>
                    <a:bodyPr/>
                    <a:lstStyle/>
                    <a:p>
                      <a:r>
                        <a:rPr lang="fr-FR" dirty="0" err="1">
                          <a:latin typeface="Coptic" pitchFamily="2" charset="0"/>
                        </a:rPr>
                        <a:t>y~mau</a:t>
                      </a:r>
                      <a:r>
                        <a:rPr lang="en-US" dirty="0">
                          <a:solidFill>
                            <a:srgbClr val="FF0000"/>
                          </a:solidFill>
                          <a:latin typeface="Coptic" pitchFamily="2" charset="0"/>
                        </a:rPr>
                        <a:t> n~</a:t>
                      </a:r>
                      <a:r>
                        <a:rPr lang="fr-FR" dirty="0">
                          <a:latin typeface="Coptic" pitchFamily="2" charset="0"/>
                        </a:rPr>
                        <a:t>I/</a:t>
                      </a:r>
                      <a:r>
                        <a:rPr lang="fr-FR" dirty="0" err="1">
                          <a:latin typeface="Coptic" pitchFamily="2" charset="0"/>
                        </a:rPr>
                        <a:t>couc</a:t>
                      </a:r>
                      <a:r>
                        <a:rPr lang="fr-FR" dirty="0">
                          <a:latin typeface="Coptic" pitchFamily="2" charset="0"/>
                        </a:rPr>
                        <a:t> </a:t>
                      </a:r>
                      <a:r>
                        <a:rPr lang="fr-FR" dirty="0" err="1">
                          <a:latin typeface="Coptic" pitchFamily="2" charset="0"/>
                        </a:rPr>
                        <a:t>Pi,rictoc</a:t>
                      </a:r>
                      <a:endParaRPr lang="fr-FR" dirty="0">
                        <a:latin typeface="Coptic" pitchFamily="2" charset="0"/>
                      </a:endParaRPr>
                    </a:p>
                  </a:txBody>
                  <a:tcPr/>
                </a:tc>
                <a:tc>
                  <a:txBody>
                    <a:bodyPr/>
                    <a:lstStyle/>
                    <a:p>
                      <a:r>
                        <a:rPr lang="en-US" dirty="0"/>
                        <a:t>The mother </a:t>
                      </a:r>
                      <a:r>
                        <a:rPr lang="en-US" sz="1800" kern="1200" dirty="0">
                          <a:solidFill>
                            <a:srgbClr val="FF0000"/>
                          </a:solidFill>
                          <a:effectLst/>
                          <a:latin typeface="+mn-lt"/>
                          <a:ea typeface="+mn-ea"/>
                          <a:cs typeface="+mn-cs"/>
                        </a:rPr>
                        <a:t>of </a:t>
                      </a:r>
                      <a:r>
                        <a:rPr lang="en-US" dirty="0"/>
                        <a:t>Jesus (the) Christ</a:t>
                      </a:r>
                    </a:p>
                  </a:txBody>
                  <a:tcPr/>
                </a:tc>
                <a:extLst>
                  <a:ext uri="{0D108BD9-81ED-4DB2-BD59-A6C34878D82A}">
                    <a16:rowId xmlns:a16="http://schemas.microsoft.com/office/drawing/2014/main" val="1079151527"/>
                  </a:ext>
                </a:extLst>
              </a:tr>
              <a:tr h="370840">
                <a:tc vMerge="1">
                  <a:txBody>
                    <a:bodyPr/>
                    <a:lstStyle/>
                    <a:p>
                      <a:endParaRPr lang="en-US" dirty="0">
                        <a:latin typeface="Coptic" pitchFamily="2" charset="0"/>
                      </a:endParaRPr>
                    </a:p>
                  </a:txBody>
                  <a:tcPr/>
                </a:tc>
                <a:tc>
                  <a:txBody>
                    <a:bodyPr/>
                    <a:lstStyle/>
                    <a:p>
                      <a:r>
                        <a:rPr lang="en-US" dirty="0" err="1">
                          <a:latin typeface="Coptic" pitchFamily="2" charset="0"/>
                        </a:rPr>
                        <a:t>t~seri</a:t>
                      </a:r>
                      <a:r>
                        <a:rPr lang="en-US" dirty="0">
                          <a:solidFill>
                            <a:srgbClr val="FF0000"/>
                          </a:solidFill>
                          <a:latin typeface="Coptic" pitchFamily="2" charset="0"/>
                        </a:rPr>
                        <a:t> </a:t>
                      </a:r>
                      <a:r>
                        <a:rPr lang="en-US" dirty="0" err="1">
                          <a:solidFill>
                            <a:srgbClr val="FF0000"/>
                          </a:solidFill>
                          <a:latin typeface="Coptic" pitchFamily="2" charset="0"/>
                        </a:rPr>
                        <a:t>n~</a:t>
                      </a:r>
                      <a:r>
                        <a:rPr lang="en-US" dirty="0" err="1">
                          <a:latin typeface="Coptic" pitchFamily="2" charset="0"/>
                        </a:rPr>
                        <a:t>Ciwn</a:t>
                      </a:r>
                      <a:endParaRPr lang="en-US" dirty="0">
                        <a:latin typeface="Coptic" pitchFamily="2" charset="0"/>
                      </a:endParaRPr>
                    </a:p>
                  </a:txBody>
                  <a:tcPr/>
                </a:tc>
                <a:tc>
                  <a:txBody>
                    <a:bodyPr/>
                    <a:lstStyle/>
                    <a:p>
                      <a:r>
                        <a:rPr lang="en-US" dirty="0"/>
                        <a:t>The daughter </a:t>
                      </a:r>
                      <a:r>
                        <a:rPr lang="en-US" sz="1800" kern="1200" dirty="0">
                          <a:solidFill>
                            <a:srgbClr val="FF0000"/>
                          </a:solidFill>
                          <a:effectLst/>
                          <a:latin typeface="+mn-lt"/>
                          <a:ea typeface="+mn-ea"/>
                          <a:cs typeface="+mn-cs"/>
                        </a:rPr>
                        <a:t>of </a:t>
                      </a:r>
                      <a:r>
                        <a:rPr lang="en-US" dirty="0"/>
                        <a:t>Zion</a:t>
                      </a:r>
                    </a:p>
                  </a:txBody>
                  <a:tcPr/>
                </a:tc>
                <a:extLst>
                  <a:ext uri="{0D108BD9-81ED-4DB2-BD59-A6C34878D82A}">
                    <a16:rowId xmlns:a16="http://schemas.microsoft.com/office/drawing/2014/main" val="2753770383"/>
                  </a:ext>
                </a:extLst>
              </a:tr>
              <a:tr h="370840">
                <a:tc vMerge="1">
                  <a:txBody>
                    <a:bodyPr/>
                    <a:lstStyle/>
                    <a:p>
                      <a:endParaRPr lang="en-US" dirty="0">
                        <a:latin typeface="Coptic" pitchFamily="2" charset="0"/>
                      </a:endParaRPr>
                    </a:p>
                  </a:txBody>
                  <a:tcPr/>
                </a:tc>
                <a:tc>
                  <a:txBody>
                    <a:bodyPr/>
                    <a:lstStyle/>
                    <a:p>
                      <a:r>
                        <a:rPr lang="en-US" dirty="0" err="1">
                          <a:latin typeface="Coptic" pitchFamily="2" charset="0"/>
                        </a:rPr>
                        <a:t>m~V</a:t>
                      </a:r>
                      <a:r>
                        <a:rPr lang="en-US" dirty="0">
                          <a:latin typeface="Coptic" pitchFamily="2" charset="0"/>
                        </a:rPr>
                        <a:t>]</a:t>
                      </a:r>
                      <a:r>
                        <a:rPr lang="en-US" dirty="0">
                          <a:solidFill>
                            <a:srgbClr val="FF0000"/>
                          </a:solidFill>
                          <a:latin typeface="Coptic" pitchFamily="2" charset="0"/>
                        </a:rPr>
                        <a:t> </a:t>
                      </a:r>
                      <a:r>
                        <a:rPr lang="en-US" dirty="0" err="1">
                          <a:solidFill>
                            <a:srgbClr val="FF0000"/>
                          </a:solidFill>
                          <a:latin typeface="Coptic" pitchFamily="2" charset="0"/>
                        </a:rPr>
                        <a:t>n~</a:t>
                      </a:r>
                      <a:r>
                        <a:rPr lang="en-US" dirty="0" err="1">
                          <a:latin typeface="Coptic" pitchFamily="2" charset="0"/>
                        </a:rPr>
                        <a:t>Iakwb</a:t>
                      </a:r>
                      <a:endParaRPr lang="en-US" dirty="0">
                        <a:latin typeface="Coptic" pitchFamily="2" charset="0"/>
                      </a:endParaRPr>
                    </a:p>
                  </a:txBody>
                  <a:tcPr/>
                </a:tc>
                <a:tc>
                  <a:txBody>
                    <a:bodyPr/>
                    <a:lstStyle/>
                    <a:p>
                      <a:r>
                        <a:rPr lang="en-US" dirty="0"/>
                        <a:t>The God </a:t>
                      </a:r>
                      <a:r>
                        <a:rPr lang="en-US" sz="1800" kern="1200" dirty="0">
                          <a:solidFill>
                            <a:srgbClr val="FF0000"/>
                          </a:solidFill>
                          <a:effectLst/>
                          <a:latin typeface="+mn-lt"/>
                          <a:ea typeface="+mn-ea"/>
                          <a:cs typeface="+mn-cs"/>
                        </a:rPr>
                        <a:t>of </a:t>
                      </a:r>
                      <a:r>
                        <a:rPr lang="en-US" dirty="0"/>
                        <a:t>Jacob</a:t>
                      </a:r>
                    </a:p>
                  </a:txBody>
                  <a:tcPr/>
                </a:tc>
                <a:extLst>
                  <a:ext uri="{0D108BD9-81ED-4DB2-BD59-A6C34878D82A}">
                    <a16:rowId xmlns:a16="http://schemas.microsoft.com/office/drawing/2014/main" val="1968492639"/>
                  </a:ext>
                </a:extLst>
              </a:tr>
            </a:tbl>
          </a:graphicData>
        </a:graphic>
      </p:graphicFrame>
      <p:graphicFrame>
        <p:nvGraphicFramePr>
          <p:cNvPr id="7" name="Table 6">
            <a:extLst>
              <a:ext uri="{FF2B5EF4-FFF2-40B4-BE49-F238E27FC236}">
                <a16:creationId xmlns:a16="http://schemas.microsoft.com/office/drawing/2014/main" id="{CD64DE88-E743-4113-A400-AF218A5B30EB}"/>
              </a:ext>
            </a:extLst>
          </p:cNvPr>
          <p:cNvGraphicFramePr>
            <a:graphicFrameLocks noGrp="1"/>
          </p:cNvGraphicFramePr>
          <p:nvPr>
            <p:extLst>
              <p:ext uri="{D42A27DB-BD31-4B8C-83A1-F6EECF244321}">
                <p14:modId xmlns:p14="http://schemas.microsoft.com/office/powerpoint/2010/main" val="3996016636"/>
              </p:ext>
            </p:extLst>
          </p:nvPr>
        </p:nvGraphicFramePr>
        <p:xfrm>
          <a:off x="457200" y="3614420"/>
          <a:ext cx="8229600" cy="1483360"/>
        </p:xfrm>
        <a:graphic>
          <a:graphicData uri="http://schemas.openxmlformats.org/drawingml/2006/table">
            <a:tbl>
              <a:tblPr bandRow="1">
                <a:tableStyleId>{5C22544A-7EE6-4342-B048-85BDC9FD1C3A}</a:tableStyleId>
              </a:tblPr>
              <a:tblGrid>
                <a:gridCol w="381000">
                  <a:extLst>
                    <a:ext uri="{9D8B030D-6E8A-4147-A177-3AD203B41FA5}">
                      <a16:colId xmlns:a16="http://schemas.microsoft.com/office/drawing/2014/main" val="3209959184"/>
                    </a:ext>
                  </a:extLst>
                </a:gridCol>
                <a:gridCol w="3962400">
                  <a:extLst>
                    <a:ext uri="{9D8B030D-6E8A-4147-A177-3AD203B41FA5}">
                      <a16:colId xmlns:a16="http://schemas.microsoft.com/office/drawing/2014/main" val="2056825595"/>
                    </a:ext>
                  </a:extLst>
                </a:gridCol>
                <a:gridCol w="3886200">
                  <a:extLst>
                    <a:ext uri="{9D8B030D-6E8A-4147-A177-3AD203B41FA5}">
                      <a16:colId xmlns:a16="http://schemas.microsoft.com/office/drawing/2014/main" val="406582759"/>
                    </a:ext>
                  </a:extLst>
                </a:gridCol>
              </a:tblGrid>
              <a:tr h="370840">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ptic" pitchFamily="2" charset="0"/>
                        </a:rPr>
                        <a:t>m~</a:t>
                      </a:r>
                    </a:p>
                  </a:txBody>
                  <a:tcPr vert="vert270" anchor="ctr"/>
                </a:tc>
                <a:tc>
                  <a:txBody>
                    <a:bodyPr/>
                    <a:lstStyle/>
                    <a:p>
                      <a:r>
                        <a:rPr lang="en-US" dirty="0">
                          <a:latin typeface="Coptic" pitchFamily="2" charset="0"/>
                        </a:rPr>
                        <a:t>P~s/</a:t>
                      </a:r>
                      <a:r>
                        <a:rPr lang="en-US" dirty="0" err="1">
                          <a:latin typeface="Coptic" pitchFamily="2" charset="0"/>
                        </a:rPr>
                        <a:t>ri</a:t>
                      </a:r>
                      <a:r>
                        <a:rPr lang="en-US" dirty="0">
                          <a:solidFill>
                            <a:srgbClr val="FF0000"/>
                          </a:solidFill>
                          <a:latin typeface="Coptic" pitchFamily="2" charset="0"/>
                        </a:rPr>
                        <a:t> </a:t>
                      </a:r>
                      <a:r>
                        <a:rPr lang="en-US" dirty="0" err="1">
                          <a:solidFill>
                            <a:srgbClr val="FF0000"/>
                          </a:solidFill>
                          <a:latin typeface="Coptic" pitchFamily="2" charset="0"/>
                        </a:rPr>
                        <a:t>m~</a:t>
                      </a:r>
                      <a:r>
                        <a:rPr lang="en-US" dirty="0" err="1">
                          <a:latin typeface="Coptic" pitchFamily="2" charset="0"/>
                        </a:rPr>
                        <a:t>V~nou</a:t>
                      </a:r>
                      <a:r>
                        <a:rPr lang="en-US" dirty="0">
                          <a:latin typeface="Coptic" pitchFamily="2" charset="0"/>
                        </a:rPr>
                        <a:t>]</a:t>
                      </a:r>
                    </a:p>
                  </a:txBody>
                  <a:tcPr/>
                </a:tc>
                <a:tc>
                  <a:txBody>
                    <a:bodyPr/>
                    <a:lstStyle/>
                    <a:p>
                      <a:r>
                        <a:rPr lang="en-US" dirty="0"/>
                        <a:t>The Son </a:t>
                      </a:r>
                      <a:r>
                        <a:rPr lang="en-US" sz="1800" kern="1200" dirty="0">
                          <a:solidFill>
                            <a:srgbClr val="FF0000"/>
                          </a:solidFill>
                          <a:effectLst/>
                          <a:latin typeface="+mn-lt"/>
                          <a:ea typeface="+mn-ea"/>
                          <a:cs typeface="+mn-cs"/>
                        </a:rPr>
                        <a:t>of </a:t>
                      </a:r>
                      <a:r>
                        <a:rPr lang="en-US" dirty="0"/>
                        <a:t>God</a:t>
                      </a:r>
                    </a:p>
                  </a:txBody>
                  <a:tcPr/>
                </a:tc>
                <a:extLst>
                  <a:ext uri="{0D108BD9-81ED-4DB2-BD59-A6C34878D82A}">
                    <a16:rowId xmlns:a16="http://schemas.microsoft.com/office/drawing/2014/main" val="1677453195"/>
                  </a:ext>
                </a:extLst>
              </a:tr>
              <a:tr h="370840">
                <a:tc vMerge="1">
                  <a:txBody>
                    <a:bodyPr/>
                    <a:lstStyle/>
                    <a:p>
                      <a:pPr algn="ctr"/>
                      <a:endParaRPr lang="en-US" dirty="0">
                        <a:latin typeface="Coptic" pitchFamily="2" charset="0"/>
                      </a:endParaRPr>
                    </a:p>
                  </a:txBody>
                  <a:tcPr anchor="ctr"/>
                </a:tc>
                <a:tc>
                  <a:txBody>
                    <a:bodyPr/>
                    <a:lstStyle/>
                    <a:p>
                      <a:r>
                        <a:rPr lang="en-US" dirty="0" err="1">
                          <a:latin typeface="Coptic" pitchFamily="2" charset="0"/>
                        </a:rPr>
                        <a:t>Qen</a:t>
                      </a:r>
                      <a:r>
                        <a:rPr lang="en-US" dirty="0">
                          <a:latin typeface="Coptic" pitchFamily="2" charset="0"/>
                        </a:rPr>
                        <a:t> </a:t>
                      </a:r>
                      <a:r>
                        <a:rPr lang="en-US" dirty="0" err="1">
                          <a:latin typeface="Coptic" pitchFamily="2" charset="0"/>
                        </a:rPr>
                        <a:t>v~ran</a:t>
                      </a:r>
                      <a:r>
                        <a:rPr lang="en-US" dirty="0">
                          <a:solidFill>
                            <a:srgbClr val="FF0000"/>
                          </a:solidFill>
                          <a:latin typeface="Coptic" pitchFamily="2" charset="0"/>
                        </a:rPr>
                        <a:t> </a:t>
                      </a:r>
                      <a:r>
                        <a:rPr lang="en-US" dirty="0" err="1">
                          <a:solidFill>
                            <a:srgbClr val="FF0000"/>
                          </a:solidFill>
                          <a:latin typeface="Coptic" pitchFamily="2" charset="0"/>
                        </a:rPr>
                        <a:t>m~</a:t>
                      </a:r>
                      <a:r>
                        <a:rPr lang="en-US" dirty="0" err="1">
                          <a:latin typeface="Coptic" pitchFamily="2" charset="0"/>
                        </a:rPr>
                        <a:t>Viwt</a:t>
                      </a:r>
                      <a:r>
                        <a:rPr lang="en-US" dirty="0">
                          <a:latin typeface="Coptic" pitchFamily="2" charset="0"/>
                        </a:rPr>
                        <a:t> </a:t>
                      </a:r>
                    </a:p>
                  </a:txBody>
                  <a:tcPr/>
                </a:tc>
                <a:tc>
                  <a:txBody>
                    <a:bodyPr/>
                    <a:lstStyle/>
                    <a:p>
                      <a:r>
                        <a:rPr lang="en-US" dirty="0"/>
                        <a:t>In the Name </a:t>
                      </a:r>
                      <a:r>
                        <a:rPr lang="en-US" sz="1800" kern="1200" dirty="0">
                          <a:solidFill>
                            <a:srgbClr val="FF0000"/>
                          </a:solidFill>
                          <a:effectLst/>
                          <a:latin typeface="+mn-lt"/>
                          <a:ea typeface="+mn-ea"/>
                          <a:cs typeface="+mn-cs"/>
                        </a:rPr>
                        <a:t>of </a:t>
                      </a:r>
                      <a:r>
                        <a:rPr lang="en-US" dirty="0"/>
                        <a:t>the Father</a:t>
                      </a:r>
                    </a:p>
                  </a:txBody>
                  <a:tcPr/>
                </a:tc>
                <a:extLst>
                  <a:ext uri="{0D108BD9-81ED-4DB2-BD59-A6C34878D82A}">
                    <a16:rowId xmlns:a16="http://schemas.microsoft.com/office/drawing/2014/main" val="1853954141"/>
                  </a:ext>
                </a:extLst>
              </a:tr>
              <a:tr h="370840">
                <a:tc vMerge="1">
                  <a:txBody>
                    <a:bodyPr/>
                    <a:lstStyle/>
                    <a:p>
                      <a:pPr algn="ctr"/>
                      <a:endParaRPr lang="en-US" dirty="0">
                        <a:latin typeface="Coptic" pitchFamily="2" charset="0"/>
                      </a:endParaRPr>
                    </a:p>
                  </a:txBody>
                  <a:tcPr anchor="ctr"/>
                </a:tc>
                <a:tc>
                  <a:txBody>
                    <a:bodyPr/>
                    <a:lstStyle/>
                    <a:p>
                      <a:r>
                        <a:rPr lang="en-US" dirty="0" err="1">
                          <a:latin typeface="Coptic" pitchFamily="2" charset="0"/>
                        </a:rPr>
                        <a:t>Za,ariac</a:t>
                      </a:r>
                      <a:r>
                        <a:rPr lang="en-US" dirty="0">
                          <a:latin typeface="Coptic" pitchFamily="2" charset="0"/>
                        </a:rPr>
                        <a:t> </a:t>
                      </a:r>
                      <a:r>
                        <a:rPr lang="en-US" dirty="0" err="1">
                          <a:latin typeface="Coptic" pitchFamily="2" charset="0"/>
                        </a:rPr>
                        <a:t>p~s</a:t>
                      </a:r>
                      <a:r>
                        <a:rPr lang="en-US" dirty="0">
                          <a:latin typeface="Coptic" pitchFamily="2" charset="0"/>
                        </a:rPr>
                        <a:t>/</a:t>
                      </a:r>
                      <a:r>
                        <a:rPr lang="en-US" dirty="0" err="1">
                          <a:latin typeface="Coptic" pitchFamily="2" charset="0"/>
                        </a:rPr>
                        <a:t>ri</a:t>
                      </a:r>
                      <a:r>
                        <a:rPr lang="en-US" dirty="0">
                          <a:solidFill>
                            <a:srgbClr val="FF0000"/>
                          </a:solidFill>
                          <a:latin typeface="Coptic" pitchFamily="2" charset="0"/>
                        </a:rPr>
                        <a:t> </a:t>
                      </a:r>
                      <a:r>
                        <a:rPr lang="en-US" dirty="0" err="1">
                          <a:solidFill>
                            <a:srgbClr val="FF0000"/>
                          </a:solidFill>
                          <a:latin typeface="Coptic" pitchFamily="2" charset="0"/>
                        </a:rPr>
                        <a:t>m~</a:t>
                      </a:r>
                      <a:r>
                        <a:rPr lang="en-US" dirty="0" err="1">
                          <a:latin typeface="Coptic" pitchFamily="2" charset="0"/>
                        </a:rPr>
                        <a:t>Bara,iac</a:t>
                      </a:r>
                      <a:r>
                        <a:rPr lang="en-US" dirty="0">
                          <a:latin typeface="Coptic" pitchFamily="2" charset="0"/>
                        </a:rPr>
                        <a:t> </a:t>
                      </a:r>
                    </a:p>
                  </a:txBody>
                  <a:tcPr/>
                </a:tc>
                <a:tc>
                  <a:txBody>
                    <a:bodyPr/>
                    <a:lstStyle/>
                    <a:p>
                      <a:r>
                        <a:rPr lang="en-US" dirty="0"/>
                        <a:t>Zachariah, the son </a:t>
                      </a:r>
                      <a:r>
                        <a:rPr lang="en-US" sz="1800" kern="1200" dirty="0">
                          <a:solidFill>
                            <a:srgbClr val="FF0000"/>
                          </a:solidFill>
                          <a:effectLst/>
                          <a:latin typeface="+mn-lt"/>
                          <a:ea typeface="+mn-ea"/>
                          <a:cs typeface="+mn-cs"/>
                        </a:rPr>
                        <a:t>of </a:t>
                      </a:r>
                      <a:r>
                        <a:rPr lang="en-US" dirty="0" err="1"/>
                        <a:t>Barachiah</a:t>
                      </a:r>
                      <a:endParaRPr lang="en-US" dirty="0"/>
                    </a:p>
                  </a:txBody>
                  <a:tcPr/>
                </a:tc>
                <a:extLst>
                  <a:ext uri="{0D108BD9-81ED-4DB2-BD59-A6C34878D82A}">
                    <a16:rowId xmlns:a16="http://schemas.microsoft.com/office/drawing/2014/main" val="1185323003"/>
                  </a:ext>
                </a:extLst>
              </a:tr>
              <a:tr h="370840">
                <a:tc vMerge="1">
                  <a:txBody>
                    <a:bodyPr/>
                    <a:lstStyle/>
                    <a:p>
                      <a:pPr algn="ctr"/>
                      <a:endParaRPr lang="en-US" dirty="0">
                        <a:latin typeface="Coptic" pitchFamily="2" charset="0"/>
                      </a:endParaRPr>
                    </a:p>
                  </a:txBody>
                  <a:tcPr anchor="ctr"/>
                </a:tc>
                <a:tc>
                  <a:txBody>
                    <a:bodyPr/>
                    <a:lstStyle/>
                    <a:p>
                      <a:r>
                        <a:rPr lang="en-US" dirty="0" err="1">
                          <a:latin typeface="Coptic" pitchFamily="2" charset="0"/>
                        </a:rPr>
                        <a:t>p~cwjp</a:t>
                      </a:r>
                      <a:r>
                        <a:rPr lang="en-US" dirty="0">
                          <a:solidFill>
                            <a:srgbClr val="FF0000"/>
                          </a:solidFill>
                          <a:latin typeface="Coptic" pitchFamily="2" charset="0"/>
                        </a:rPr>
                        <a:t> </a:t>
                      </a:r>
                      <a:r>
                        <a:rPr lang="en-US" dirty="0" err="1">
                          <a:solidFill>
                            <a:srgbClr val="FF0000"/>
                          </a:solidFill>
                          <a:latin typeface="Coptic" pitchFamily="2" charset="0"/>
                        </a:rPr>
                        <a:t>m~</a:t>
                      </a:r>
                      <a:r>
                        <a:rPr lang="en-US" dirty="0" err="1">
                          <a:latin typeface="Coptic" pitchFamily="2" charset="0"/>
                        </a:rPr>
                        <a:t>peklaoc</a:t>
                      </a:r>
                      <a:endParaRPr lang="en-US" dirty="0">
                        <a:latin typeface="Coptic" pitchFamily="2" charset="0"/>
                      </a:endParaRPr>
                    </a:p>
                  </a:txBody>
                  <a:tcPr/>
                </a:tc>
                <a:tc>
                  <a:txBody>
                    <a:bodyPr/>
                    <a:lstStyle/>
                    <a:p>
                      <a:r>
                        <a:rPr lang="en-US" dirty="0"/>
                        <a:t>The rest </a:t>
                      </a:r>
                      <a:r>
                        <a:rPr lang="en-US" sz="1800" kern="1200" dirty="0">
                          <a:solidFill>
                            <a:srgbClr val="FF0000"/>
                          </a:solidFill>
                          <a:effectLst/>
                          <a:latin typeface="+mn-lt"/>
                          <a:ea typeface="+mn-ea"/>
                          <a:cs typeface="+mn-cs"/>
                        </a:rPr>
                        <a:t>of </a:t>
                      </a:r>
                      <a:r>
                        <a:rPr lang="en-US" dirty="0"/>
                        <a:t>Your people</a:t>
                      </a:r>
                    </a:p>
                  </a:txBody>
                  <a:tcPr/>
                </a:tc>
                <a:extLst>
                  <a:ext uri="{0D108BD9-81ED-4DB2-BD59-A6C34878D82A}">
                    <a16:rowId xmlns:a16="http://schemas.microsoft.com/office/drawing/2014/main" val="1706280985"/>
                  </a:ext>
                </a:extLst>
              </a:tr>
            </a:tbl>
          </a:graphicData>
        </a:graphic>
      </p:graphicFrame>
      <p:graphicFrame>
        <p:nvGraphicFramePr>
          <p:cNvPr id="8" name="Table 7">
            <a:extLst>
              <a:ext uri="{FF2B5EF4-FFF2-40B4-BE49-F238E27FC236}">
                <a16:creationId xmlns:a16="http://schemas.microsoft.com/office/drawing/2014/main" id="{8B11FC86-9969-4BF4-A994-97A17D8B360F}"/>
              </a:ext>
            </a:extLst>
          </p:cNvPr>
          <p:cNvGraphicFramePr>
            <a:graphicFrameLocks noGrp="1"/>
          </p:cNvGraphicFramePr>
          <p:nvPr>
            <p:extLst>
              <p:ext uri="{D42A27DB-BD31-4B8C-83A1-F6EECF244321}">
                <p14:modId xmlns:p14="http://schemas.microsoft.com/office/powerpoint/2010/main" val="3452371755"/>
              </p:ext>
            </p:extLst>
          </p:nvPr>
        </p:nvGraphicFramePr>
        <p:xfrm>
          <a:off x="457200" y="5097780"/>
          <a:ext cx="8229600" cy="1112520"/>
        </p:xfrm>
        <a:graphic>
          <a:graphicData uri="http://schemas.openxmlformats.org/drawingml/2006/table">
            <a:tbl>
              <a:tblPr bandRow="1">
                <a:tableStyleId>{5C22544A-7EE6-4342-B048-85BDC9FD1C3A}</a:tableStyleId>
              </a:tblPr>
              <a:tblGrid>
                <a:gridCol w="381000">
                  <a:extLst>
                    <a:ext uri="{9D8B030D-6E8A-4147-A177-3AD203B41FA5}">
                      <a16:colId xmlns:a16="http://schemas.microsoft.com/office/drawing/2014/main" val="2505479391"/>
                    </a:ext>
                  </a:extLst>
                </a:gridCol>
                <a:gridCol w="3962400">
                  <a:extLst>
                    <a:ext uri="{9D8B030D-6E8A-4147-A177-3AD203B41FA5}">
                      <a16:colId xmlns:a16="http://schemas.microsoft.com/office/drawing/2014/main" val="427706381"/>
                    </a:ext>
                  </a:extLst>
                </a:gridCol>
                <a:gridCol w="3886200">
                  <a:extLst>
                    <a:ext uri="{9D8B030D-6E8A-4147-A177-3AD203B41FA5}">
                      <a16:colId xmlns:a16="http://schemas.microsoft.com/office/drawing/2014/main" val="1551797151"/>
                    </a:ext>
                  </a:extLst>
                </a:gridCol>
              </a:tblGrid>
              <a:tr h="370840">
                <a:tc rowSpan="3">
                  <a:txBody>
                    <a:bodyPr/>
                    <a:lstStyle/>
                    <a:p>
                      <a:pPr algn="ctr"/>
                      <a:r>
                        <a:rPr lang="en-US" dirty="0" err="1">
                          <a:latin typeface="Coptic" pitchFamily="2" charset="0"/>
                        </a:rPr>
                        <a:t>nen</a:t>
                      </a:r>
                      <a:endParaRPr lang="en-US" dirty="0">
                        <a:latin typeface="Coptic" pitchFamily="2" charset="0"/>
                      </a:endParaRPr>
                    </a:p>
                  </a:txBody>
                  <a:tcPr vert="vert270" anchor="ctr"/>
                </a:tc>
                <a:tc>
                  <a:txBody>
                    <a:bodyPr/>
                    <a:lstStyle/>
                    <a:p>
                      <a:r>
                        <a:rPr lang="en-US" dirty="0" err="1">
                          <a:solidFill>
                            <a:schemeClr val="accent2"/>
                          </a:solidFill>
                          <a:latin typeface="Coptic" pitchFamily="2" charset="0"/>
                        </a:rPr>
                        <a:t>Nen</a:t>
                      </a:r>
                      <a:r>
                        <a:rPr lang="en-US" dirty="0" err="1">
                          <a:latin typeface="Coptic" pitchFamily="2" charset="0"/>
                        </a:rPr>
                        <a:t>s</a:t>
                      </a:r>
                      <a:r>
                        <a:rPr lang="en-US" dirty="0">
                          <a:latin typeface="Coptic" pitchFamily="2" charset="0"/>
                        </a:rPr>
                        <a:t>/</a:t>
                      </a:r>
                      <a:r>
                        <a:rPr lang="en-US" dirty="0" err="1">
                          <a:latin typeface="Coptic" pitchFamily="2" charset="0"/>
                        </a:rPr>
                        <a:t>ri</a:t>
                      </a:r>
                      <a:r>
                        <a:rPr lang="en-US" dirty="0">
                          <a:solidFill>
                            <a:srgbClr val="FF0000"/>
                          </a:solidFill>
                          <a:latin typeface="Coptic" pitchFamily="2" charset="0"/>
                        </a:rPr>
                        <a:t> </a:t>
                      </a:r>
                      <a:r>
                        <a:rPr lang="en-US" dirty="0" err="1">
                          <a:solidFill>
                            <a:srgbClr val="FF0000"/>
                          </a:solidFill>
                          <a:latin typeface="Coptic" pitchFamily="2" charset="0"/>
                        </a:rPr>
                        <a:t>m~</a:t>
                      </a:r>
                      <a:r>
                        <a:rPr lang="en-US" dirty="0" err="1">
                          <a:latin typeface="Coptic" pitchFamily="2" charset="0"/>
                        </a:rPr>
                        <a:t>piIcra</a:t>
                      </a:r>
                      <a:r>
                        <a:rPr lang="en-US" dirty="0">
                          <a:latin typeface="Coptic" pitchFamily="2" charset="0"/>
                        </a:rPr>
                        <a:t>/l</a:t>
                      </a:r>
                    </a:p>
                  </a:txBody>
                  <a:tcPr/>
                </a:tc>
                <a:tc>
                  <a:txBody>
                    <a:bodyPr/>
                    <a:lstStyle/>
                    <a:p>
                      <a:r>
                        <a:rPr lang="en-US" dirty="0"/>
                        <a:t>The sons </a:t>
                      </a:r>
                      <a:r>
                        <a:rPr lang="en-US" sz="1800" kern="1200" dirty="0">
                          <a:solidFill>
                            <a:srgbClr val="FF0000"/>
                          </a:solidFill>
                          <a:effectLst/>
                          <a:latin typeface="+mn-lt"/>
                          <a:ea typeface="+mn-ea"/>
                          <a:cs typeface="+mn-cs"/>
                        </a:rPr>
                        <a:t>of </a:t>
                      </a:r>
                      <a:r>
                        <a:rPr lang="en-US" dirty="0" err="1"/>
                        <a:t>Isreal</a:t>
                      </a:r>
                      <a:endParaRPr lang="en-US" dirty="0"/>
                    </a:p>
                  </a:txBody>
                  <a:tcPr/>
                </a:tc>
                <a:extLst>
                  <a:ext uri="{0D108BD9-81ED-4DB2-BD59-A6C34878D82A}">
                    <a16:rowId xmlns:a16="http://schemas.microsoft.com/office/drawing/2014/main" val="1673633971"/>
                  </a:ext>
                </a:extLst>
              </a:tr>
              <a:tr h="370840">
                <a:tc vMerge="1">
                  <a:txBody>
                    <a:bodyPr/>
                    <a:lstStyle/>
                    <a:p>
                      <a:pPr algn="ctr"/>
                      <a:endParaRPr lang="en-US" dirty="0">
                        <a:latin typeface="Coptic" pitchFamily="2" charset="0"/>
                      </a:endParaRPr>
                    </a:p>
                  </a:txBody>
                  <a:tcPr anchor="ctr"/>
                </a:tc>
                <a:tc>
                  <a:txBody>
                    <a:bodyPr/>
                    <a:lstStyle/>
                    <a:p>
                      <a:r>
                        <a:rPr lang="de-DE" dirty="0">
                          <a:latin typeface="Coptic" pitchFamily="2" charset="0"/>
                        </a:rPr>
                        <a:t>hiten </a:t>
                      </a:r>
                      <a:r>
                        <a:rPr lang="de-DE" dirty="0">
                          <a:solidFill>
                            <a:schemeClr val="accent2"/>
                          </a:solidFill>
                          <a:latin typeface="Coptic" pitchFamily="2" charset="0"/>
                        </a:rPr>
                        <a:t>nen</a:t>
                      </a:r>
                      <a:r>
                        <a:rPr lang="de-DE" dirty="0">
                          <a:latin typeface="Coptic" pitchFamily="2" charset="0"/>
                        </a:rPr>
                        <a:t>twbh</a:t>
                      </a:r>
                      <a:r>
                        <a:rPr lang="en-US" dirty="0">
                          <a:solidFill>
                            <a:srgbClr val="FF0000"/>
                          </a:solidFill>
                          <a:latin typeface="Coptic" pitchFamily="2" charset="0"/>
                        </a:rPr>
                        <a:t> m~</a:t>
                      </a:r>
                      <a:r>
                        <a:rPr lang="de-DE" dirty="0">
                          <a:latin typeface="Coptic" pitchFamily="2" charset="0"/>
                        </a:rPr>
                        <a:t>Mi,a/l</a:t>
                      </a:r>
                      <a:endParaRPr lang="en-US" dirty="0">
                        <a:latin typeface="Coptic" pitchFamily="2" charset="0"/>
                      </a:endParaRPr>
                    </a:p>
                  </a:txBody>
                  <a:tcPr/>
                </a:tc>
                <a:tc>
                  <a:txBody>
                    <a:bodyPr/>
                    <a:lstStyle/>
                    <a:p>
                      <a:r>
                        <a:rPr lang="en-US" dirty="0"/>
                        <a:t>Through the prayers </a:t>
                      </a:r>
                      <a:r>
                        <a:rPr lang="en-US" sz="1800" kern="1200" dirty="0">
                          <a:solidFill>
                            <a:srgbClr val="FF0000"/>
                          </a:solidFill>
                          <a:effectLst/>
                          <a:latin typeface="+mn-lt"/>
                          <a:ea typeface="+mn-ea"/>
                          <a:cs typeface="+mn-cs"/>
                        </a:rPr>
                        <a:t>of </a:t>
                      </a:r>
                      <a:r>
                        <a:rPr lang="en-US" dirty="0"/>
                        <a:t>Michael</a:t>
                      </a:r>
                    </a:p>
                  </a:txBody>
                  <a:tcPr/>
                </a:tc>
                <a:extLst>
                  <a:ext uri="{0D108BD9-81ED-4DB2-BD59-A6C34878D82A}">
                    <a16:rowId xmlns:a16="http://schemas.microsoft.com/office/drawing/2014/main" val="803285491"/>
                  </a:ext>
                </a:extLst>
              </a:tr>
              <a:tr h="370840">
                <a:tc vMerge="1">
                  <a:txBody>
                    <a:bodyPr/>
                    <a:lstStyle/>
                    <a:p>
                      <a:pPr algn="ctr"/>
                      <a:endParaRPr lang="en-US" dirty="0">
                        <a:latin typeface="Coptic" pitchFamily="2" charset="0"/>
                      </a:endParaRPr>
                    </a:p>
                  </a:txBody>
                  <a:tcPr anchor="ctr"/>
                </a:tc>
                <a:tc>
                  <a:txBody>
                    <a:bodyPr/>
                    <a:lstStyle/>
                    <a:p>
                      <a:r>
                        <a:rPr lang="en-US" dirty="0" err="1">
                          <a:latin typeface="Coptic" pitchFamily="2" charset="0"/>
                        </a:rPr>
                        <a:t>etqen</a:t>
                      </a:r>
                      <a:r>
                        <a:rPr lang="en-US" dirty="0">
                          <a:latin typeface="Coptic" pitchFamily="2" charset="0"/>
                        </a:rPr>
                        <a:t> </a:t>
                      </a:r>
                      <a:r>
                        <a:rPr lang="en-US" dirty="0" err="1">
                          <a:solidFill>
                            <a:schemeClr val="accent2"/>
                          </a:solidFill>
                          <a:latin typeface="Coptic" pitchFamily="2" charset="0"/>
                        </a:rPr>
                        <a:t>nen</a:t>
                      </a:r>
                      <a:r>
                        <a:rPr lang="en-US" dirty="0" err="1">
                          <a:latin typeface="Coptic" pitchFamily="2" charset="0"/>
                        </a:rPr>
                        <a:t>jij</a:t>
                      </a:r>
                      <a:r>
                        <a:rPr lang="en-US" dirty="0">
                          <a:solidFill>
                            <a:srgbClr val="FF0000"/>
                          </a:solidFill>
                          <a:latin typeface="Coptic" pitchFamily="2" charset="0"/>
                        </a:rPr>
                        <a:t> </a:t>
                      </a:r>
                      <a:r>
                        <a:rPr lang="en-US" dirty="0" err="1">
                          <a:solidFill>
                            <a:srgbClr val="FF0000"/>
                          </a:solidFill>
                          <a:latin typeface="Coptic" pitchFamily="2" charset="0"/>
                        </a:rPr>
                        <a:t>n~</a:t>
                      </a:r>
                      <a:r>
                        <a:rPr lang="en-US" dirty="0" err="1">
                          <a:latin typeface="Coptic" pitchFamily="2" charset="0"/>
                        </a:rPr>
                        <a:t>Aa~rwn</a:t>
                      </a:r>
                      <a:r>
                        <a:rPr lang="en-US" dirty="0">
                          <a:latin typeface="Coptic" pitchFamily="2" charset="0"/>
                        </a:rPr>
                        <a:t> </a:t>
                      </a:r>
                      <a:r>
                        <a:rPr lang="en-US" dirty="0" err="1">
                          <a:latin typeface="Coptic" pitchFamily="2" charset="0"/>
                        </a:rPr>
                        <a:t>piou</a:t>
                      </a:r>
                      <a:r>
                        <a:rPr lang="en-US" dirty="0">
                          <a:latin typeface="Coptic" pitchFamily="2" charset="0"/>
                        </a:rPr>
                        <a:t>/b </a:t>
                      </a:r>
                    </a:p>
                  </a:txBody>
                  <a:tcPr/>
                </a:tc>
                <a:tc>
                  <a:txBody>
                    <a:bodyPr/>
                    <a:lstStyle/>
                    <a:p>
                      <a:r>
                        <a:rPr lang="en-US" dirty="0"/>
                        <a:t>in the hands </a:t>
                      </a:r>
                      <a:r>
                        <a:rPr lang="en-US" sz="1800" kern="1200" dirty="0">
                          <a:solidFill>
                            <a:srgbClr val="FF0000"/>
                          </a:solidFill>
                          <a:effectLst/>
                          <a:latin typeface="+mn-lt"/>
                          <a:ea typeface="+mn-ea"/>
                          <a:cs typeface="+mn-cs"/>
                        </a:rPr>
                        <a:t>of </a:t>
                      </a:r>
                      <a:r>
                        <a:rPr lang="en-US" dirty="0"/>
                        <a:t>Aaron the priest</a:t>
                      </a:r>
                    </a:p>
                  </a:txBody>
                  <a:tcPr/>
                </a:tc>
                <a:extLst>
                  <a:ext uri="{0D108BD9-81ED-4DB2-BD59-A6C34878D82A}">
                    <a16:rowId xmlns:a16="http://schemas.microsoft.com/office/drawing/2014/main" val="1693608062"/>
                  </a:ext>
                </a:extLst>
              </a:tr>
            </a:tbl>
          </a:graphicData>
        </a:graphic>
      </p:graphicFrame>
      <p:sp>
        <p:nvSpPr>
          <p:cNvPr id="9" name="Rectangle 8">
            <a:extLst>
              <a:ext uri="{FF2B5EF4-FFF2-40B4-BE49-F238E27FC236}">
                <a16:creationId xmlns:a16="http://schemas.microsoft.com/office/drawing/2014/main" id="{597C4014-F28E-41FC-B8A7-560D1B4DA00F}"/>
              </a:ext>
            </a:extLst>
          </p:cNvPr>
          <p:cNvSpPr/>
          <p:nvPr/>
        </p:nvSpPr>
        <p:spPr>
          <a:xfrm>
            <a:off x="3973118" y="76200"/>
            <a:ext cx="1197764" cy="369332"/>
          </a:xfrm>
          <a:prstGeom prst="rect">
            <a:avLst/>
          </a:prstGeom>
        </p:spPr>
        <p:txBody>
          <a:bodyPr wrap="none">
            <a:spAutoFit/>
          </a:bodyPr>
          <a:lstStyle/>
          <a:p>
            <a:r>
              <a:rPr lang="en-US" dirty="0"/>
              <a:t>Examples</a:t>
            </a:r>
          </a:p>
        </p:txBody>
      </p:sp>
    </p:spTree>
    <p:extLst>
      <p:ext uri="{BB962C8B-B14F-4D97-AF65-F5344CB8AC3E}">
        <p14:creationId xmlns:p14="http://schemas.microsoft.com/office/powerpoint/2010/main" val="4094750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9F0F4D1-FE8A-4D20-BF28-C701E914EE02}"/>
              </a:ext>
            </a:extLst>
          </p:cNvPr>
          <p:cNvSpPr>
            <a:spLocks noGrp="1" noChangeArrowheads="1"/>
          </p:cNvSpPr>
          <p:nvPr>
            <p:ph type="ctrTitle"/>
          </p:nvPr>
        </p:nvSpPr>
        <p:spPr>
          <a:xfrm>
            <a:off x="533400" y="228601"/>
            <a:ext cx="8229600" cy="6324600"/>
          </a:xfrm>
        </p:spPr>
        <p:txBody>
          <a:bodyPr/>
          <a:lstStyle/>
          <a:p>
            <a:pPr eaLnBrk="1" hangingPunct="1">
              <a:defRPr/>
            </a:pPr>
            <a:r>
              <a:rPr lang="en-US" sz="5400" b="1" dirty="0">
                <a:solidFill>
                  <a:schemeClr val="tx1"/>
                </a:solidFill>
                <a:effectLst>
                  <a:outerShdw blurRad="38100" dist="38100" dir="2700000" algn="tl">
                    <a:srgbClr val="336699"/>
                  </a:outerShdw>
                </a:effectLst>
              </a:rPr>
              <a:t>Lesson 19</a:t>
            </a:r>
            <a:br>
              <a:rPr lang="en-US" sz="5400" b="1" dirty="0">
                <a:solidFill>
                  <a:schemeClr val="tx1"/>
                </a:solidFill>
                <a:effectLst>
                  <a:outerShdw blurRad="38100" dist="38100" dir="2700000" algn="tl">
                    <a:srgbClr val="336699"/>
                  </a:outerShdw>
                </a:effectLst>
              </a:rPr>
            </a:br>
            <a:br>
              <a:rPr lang="en-US" sz="5400" b="1" dirty="0">
                <a:solidFill>
                  <a:schemeClr val="tx1"/>
                </a:solidFill>
                <a:effectLst>
                  <a:outerShdw blurRad="38100" dist="38100" dir="2700000" algn="tl">
                    <a:srgbClr val="336699"/>
                  </a:outerShdw>
                </a:effectLst>
              </a:rPr>
            </a:br>
            <a:r>
              <a:rPr lang="en-US" sz="4000" dirty="0"/>
              <a:t>Coptic Abbreviations</a:t>
            </a:r>
            <a:br>
              <a:rPr lang="en-US" sz="4000" dirty="0"/>
            </a:br>
            <a:br>
              <a:rPr lang="en-US" sz="4000" dirty="0"/>
            </a:br>
            <a:r>
              <a:rPr lang="en-US" sz="3600" dirty="0"/>
              <a:t>Abbreviations are a form of short hand that was used mainly because of books were hand-inscribed. </a:t>
            </a:r>
            <a:br>
              <a:rPr lang="en-US" sz="3600" dirty="0"/>
            </a:br>
            <a:r>
              <a:rPr lang="en-US" sz="3600" dirty="0"/>
              <a:t>Abbreviations were used for the most common words</a:t>
            </a:r>
            <a:endParaRPr lang="en-US" sz="4000" dirty="0"/>
          </a:p>
        </p:txBody>
      </p:sp>
    </p:spTree>
    <p:extLst>
      <p:ext uri="{BB962C8B-B14F-4D97-AF65-F5344CB8AC3E}">
        <p14:creationId xmlns:p14="http://schemas.microsoft.com/office/powerpoint/2010/main" val="3993269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4DDD01C-736E-4343-BD07-6C5206E8BB7D}"/>
              </a:ext>
            </a:extLst>
          </p:cNvPr>
          <p:cNvGraphicFramePr>
            <a:graphicFrameLocks noGrp="1"/>
          </p:cNvGraphicFramePr>
          <p:nvPr>
            <p:ph idx="1"/>
            <p:extLst>
              <p:ext uri="{D42A27DB-BD31-4B8C-83A1-F6EECF244321}">
                <p14:modId xmlns:p14="http://schemas.microsoft.com/office/powerpoint/2010/main" val="2873667260"/>
              </p:ext>
            </p:extLst>
          </p:nvPr>
        </p:nvGraphicFramePr>
        <p:xfrm>
          <a:off x="199360" y="109892"/>
          <a:ext cx="8745280" cy="1844840"/>
        </p:xfrm>
        <a:graphic>
          <a:graphicData uri="http://schemas.openxmlformats.org/drawingml/2006/table">
            <a:tbl>
              <a:tblPr firstRow="1" bandRow="1">
                <a:tableStyleId>{5C22544A-7EE6-4342-B048-85BDC9FD1C3A}</a:tableStyleId>
              </a:tblPr>
              <a:tblGrid>
                <a:gridCol w="4129715">
                  <a:extLst>
                    <a:ext uri="{9D8B030D-6E8A-4147-A177-3AD203B41FA5}">
                      <a16:colId xmlns:a16="http://schemas.microsoft.com/office/drawing/2014/main" val="1975167999"/>
                    </a:ext>
                  </a:extLst>
                </a:gridCol>
                <a:gridCol w="2429245">
                  <a:extLst>
                    <a:ext uri="{9D8B030D-6E8A-4147-A177-3AD203B41FA5}">
                      <a16:colId xmlns:a16="http://schemas.microsoft.com/office/drawing/2014/main" val="3198012039"/>
                    </a:ext>
                  </a:extLst>
                </a:gridCol>
                <a:gridCol w="2186320">
                  <a:extLst>
                    <a:ext uri="{9D8B030D-6E8A-4147-A177-3AD203B41FA5}">
                      <a16:colId xmlns:a16="http://schemas.microsoft.com/office/drawing/2014/main" val="521449333"/>
                    </a:ext>
                  </a:extLst>
                </a:gridCol>
              </a:tblGrid>
              <a:tr h="368968">
                <a:tc>
                  <a:txBody>
                    <a:bodyPr/>
                    <a:lstStyle/>
                    <a:p>
                      <a:r>
                        <a:rPr lang="en-US" dirty="0"/>
                        <a:t>Coptic Full Word</a:t>
                      </a:r>
                    </a:p>
                  </a:txBody>
                  <a:tcPr/>
                </a:tc>
                <a:tc>
                  <a:txBody>
                    <a:bodyPr/>
                    <a:lstStyle/>
                    <a:p>
                      <a:r>
                        <a:rPr lang="en-US" dirty="0"/>
                        <a:t>Abbreviation</a:t>
                      </a:r>
                    </a:p>
                  </a:txBody>
                  <a:tcPr/>
                </a:tc>
                <a:tc>
                  <a:txBody>
                    <a:bodyPr/>
                    <a:lstStyle/>
                    <a:p>
                      <a:r>
                        <a:rPr lang="en-US" dirty="0"/>
                        <a:t>Meaning</a:t>
                      </a:r>
                    </a:p>
                  </a:txBody>
                  <a:tcPr/>
                </a:tc>
                <a:extLst>
                  <a:ext uri="{0D108BD9-81ED-4DB2-BD59-A6C34878D82A}">
                    <a16:rowId xmlns:a16="http://schemas.microsoft.com/office/drawing/2014/main" val="1370637795"/>
                  </a:ext>
                </a:extLst>
              </a:tr>
              <a:tr h="368968">
                <a:tc>
                  <a:txBody>
                    <a:bodyPr/>
                    <a:lstStyle/>
                    <a:p>
                      <a:r>
                        <a:rPr lang="en-US" dirty="0">
                          <a:latin typeface="Coptic" pitchFamily="2" charset="0"/>
                        </a:rPr>
                        <a:t>All/</a:t>
                      </a:r>
                      <a:r>
                        <a:rPr lang="en-US" dirty="0" err="1">
                          <a:latin typeface="Coptic" pitchFamily="2" charset="0"/>
                        </a:rPr>
                        <a:t>louia</a:t>
                      </a:r>
                      <a:endParaRPr lang="en-US" dirty="0">
                        <a:latin typeface="Coptic" pitchFamily="2" charset="0"/>
                      </a:endParaRPr>
                    </a:p>
                  </a:txBody>
                  <a:tcPr/>
                </a:tc>
                <a:tc>
                  <a:txBody>
                    <a:bodyPr/>
                    <a:lstStyle/>
                    <a:p>
                      <a:r>
                        <a:rPr lang="en-US" dirty="0" err="1">
                          <a:latin typeface="Coptic" pitchFamily="2" charset="0"/>
                        </a:rPr>
                        <a:t>A#l</a:t>
                      </a:r>
                      <a:r>
                        <a:rPr lang="en-US" dirty="0">
                          <a:latin typeface="Coptic" pitchFamily="2" charset="0"/>
                        </a:rPr>
                        <a:t>#</a:t>
                      </a:r>
                    </a:p>
                  </a:txBody>
                  <a:tcPr/>
                </a:tc>
                <a:tc>
                  <a:txBody>
                    <a:bodyPr/>
                    <a:lstStyle/>
                    <a:p>
                      <a:r>
                        <a:rPr lang="en-US" dirty="0"/>
                        <a:t>Alleluia</a:t>
                      </a:r>
                    </a:p>
                  </a:txBody>
                  <a:tcPr/>
                </a:tc>
                <a:extLst>
                  <a:ext uri="{0D108BD9-81ED-4DB2-BD59-A6C34878D82A}">
                    <a16:rowId xmlns:a16="http://schemas.microsoft.com/office/drawing/2014/main" val="2656648161"/>
                  </a:ext>
                </a:extLst>
              </a:tr>
              <a:tr h="368968">
                <a:tc>
                  <a:txBody>
                    <a:bodyPr/>
                    <a:lstStyle/>
                    <a:p>
                      <a:r>
                        <a:rPr lang="en-US" dirty="0" err="1">
                          <a:latin typeface="Coptic" pitchFamily="2" charset="0"/>
                        </a:rPr>
                        <a:t>Eyouab</a:t>
                      </a:r>
                      <a:endParaRPr lang="en-US" dirty="0">
                        <a:latin typeface="Coptic" pitchFamily="2" charset="0"/>
                      </a:endParaRPr>
                    </a:p>
                  </a:txBody>
                  <a:tcPr/>
                </a:tc>
                <a:tc>
                  <a:txBody>
                    <a:bodyPr/>
                    <a:lstStyle/>
                    <a:p>
                      <a:r>
                        <a:rPr lang="en-US" dirty="0" err="1">
                          <a:latin typeface="Coptic" pitchFamily="2" charset="0"/>
                        </a:rPr>
                        <a:t>e#y#u</a:t>
                      </a:r>
                      <a:r>
                        <a:rPr lang="en-US" dirty="0">
                          <a:latin typeface="Coptic" pitchFamily="2" charset="0"/>
                        </a:rPr>
                        <a:t>#</a:t>
                      </a:r>
                    </a:p>
                  </a:txBody>
                  <a:tcPr/>
                </a:tc>
                <a:tc>
                  <a:txBody>
                    <a:bodyPr/>
                    <a:lstStyle/>
                    <a:p>
                      <a:r>
                        <a:rPr lang="en-US" dirty="0"/>
                        <a:t>Holy</a:t>
                      </a:r>
                    </a:p>
                  </a:txBody>
                  <a:tcPr/>
                </a:tc>
                <a:extLst>
                  <a:ext uri="{0D108BD9-81ED-4DB2-BD59-A6C34878D82A}">
                    <a16:rowId xmlns:a16="http://schemas.microsoft.com/office/drawing/2014/main" val="4099145095"/>
                  </a:ext>
                </a:extLst>
              </a:tr>
              <a:tr h="368968">
                <a:tc>
                  <a:txBody>
                    <a:bodyPr/>
                    <a:lstStyle/>
                    <a:p>
                      <a:r>
                        <a:rPr lang="en-US" dirty="0">
                          <a:latin typeface="Coptic" pitchFamily="2" charset="0"/>
                        </a:rPr>
                        <a:t> ~</a:t>
                      </a:r>
                      <a:r>
                        <a:rPr lang="en-US" dirty="0" err="1">
                          <a:latin typeface="Coptic" pitchFamily="2" charset="0"/>
                        </a:rPr>
                        <a:t>Vnou</a:t>
                      </a:r>
                      <a:r>
                        <a:rPr lang="en-US" dirty="0">
                          <a:latin typeface="Coptic" pitchFamily="2" charset="0"/>
                        </a:rPr>
                        <a:t>]</a:t>
                      </a:r>
                    </a:p>
                  </a:txBody>
                  <a:tcPr/>
                </a:tc>
                <a:tc>
                  <a:txBody>
                    <a:bodyPr/>
                    <a:lstStyle/>
                    <a:p>
                      <a:r>
                        <a:rPr lang="en-US" dirty="0">
                          <a:latin typeface="Coptic" pitchFamily="2" charset="0"/>
                        </a:rPr>
                        <a:t>V}</a:t>
                      </a:r>
                    </a:p>
                  </a:txBody>
                  <a:tcPr/>
                </a:tc>
                <a:tc>
                  <a:txBody>
                    <a:bodyPr/>
                    <a:lstStyle/>
                    <a:p>
                      <a:r>
                        <a:rPr lang="en-US" dirty="0"/>
                        <a:t>God</a:t>
                      </a:r>
                    </a:p>
                  </a:txBody>
                  <a:tcPr/>
                </a:tc>
                <a:extLst>
                  <a:ext uri="{0D108BD9-81ED-4DB2-BD59-A6C34878D82A}">
                    <a16:rowId xmlns:a16="http://schemas.microsoft.com/office/drawing/2014/main" val="1155336844"/>
                  </a:ext>
                </a:extLst>
              </a:tr>
              <a:tr h="368968">
                <a:tc>
                  <a:txBody>
                    <a:bodyPr/>
                    <a:lstStyle/>
                    <a:p>
                      <a:r>
                        <a:rPr lang="en-US" dirty="0" err="1">
                          <a:latin typeface="Coptic" pitchFamily="2" charset="0"/>
                        </a:rPr>
                        <a:t>Yeoc</a:t>
                      </a:r>
                      <a:r>
                        <a:rPr lang="en-US" dirty="0">
                          <a:latin typeface="Coptic" pitchFamily="2" charset="0"/>
                        </a:rPr>
                        <a:t> - </a:t>
                      </a:r>
                      <a:r>
                        <a:rPr lang="en-US" dirty="0" err="1">
                          <a:latin typeface="Coptic" pitchFamily="2" charset="0"/>
                        </a:rPr>
                        <a:t>Yeou</a:t>
                      </a:r>
                      <a:endParaRPr lang="en-US" dirty="0">
                        <a:latin typeface="Coptic" pitchFamily="2" charset="0"/>
                      </a:endParaRPr>
                    </a:p>
                  </a:txBody>
                  <a:tcPr/>
                </a:tc>
                <a:tc>
                  <a:txBody>
                    <a:bodyPr/>
                    <a:lstStyle/>
                    <a:p>
                      <a:r>
                        <a:rPr lang="en-US" dirty="0" err="1">
                          <a:latin typeface="Coptic" pitchFamily="2" charset="0"/>
                        </a:rPr>
                        <a:t>y#c</a:t>
                      </a:r>
                      <a:r>
                        <a:rPr lang="en-US" dirty="0">
                          <a:latin typeface="Coptic" pitchFamily="2" charset="0"/>
                        </a:rPr>
                        <a:t># - </a:t>
                      </a:r>
                      <a:r>
                        <a:rPr lang="en-US" dirty="0" err="1">
                          <a:latin typeface="Coptic" pitchFamily="2" charset="0"/>
                        </a:rPr>
                        <a:t>y#u</a:t>
                      </a:r>
                      <a:r>
                        <a:rPr lang="en-US" dirty="0">
                          <a:latin typeface="Coptic" pitchFamily="2" charset="0"/>
                        </a:rPr>
                        <a:t># </a:t>
                      </a:r>
                    </a:p>
                  </a:txBody>
                  <a:tcPr/>
                </a:tc>
                <a:tc>
                  <a:txBody>
                    <a:bodyPr/>
                    <a:lstStyle/>
                    <a:p>
                      <a:r>
                        <a:rPr lang="en-US" dirty="0"/>
                        <a:t>God </a:t>
                      </a:r>
                      <a:r>
                        <a:rPr lang="en-US" i="1" dirty="0"/>
                        <a:t>(Gr)</a:t>
                      </a:r>
                    </a:p>
                  </a:txBody>
                  <a:tcPr/>
                </a:tc>
                <a:extLst>
                  <a:ext uri="{0D108BD9-81ED-4DB2-BD59-A6C34878D82A}">
                    <a16:rowId xmlns:a16="http://schemas.microsoft.com/office/drawing/2014/main" val="4155192378"/>
                  </a:ext>
                </a:extLst>
              </a:tr>
            </a:tbl>
          </a:graphicData>
        </a:graphic>
      </p:graphicFrame>
      <p:graphicFrame>
        <p:nvGraphicFramePr>
          <p:cNvPr id="5" name="Table 4">
            <a:extLst>
              <a:ext uri="{FF2B5EF4-FFF2-40B4-BE49-F238E27FC236}">
                <a16:creationId xmlns:a16="http://schemas.microsoft.com/office/drawing/2014/main" id="{D7960C12-8BC5-4BF8-92DD-FDBB98D39D57}"/>
              </a:ext>
            </a:extLst>
          </p:cNvPr>
          <p:cNvGraphicFramePr>
            <a:graphicFrameLocks noGrp="1"/>
          </p:cNvGraphicFramePr>
          <p:nvPr>
            <p:extLst>
              <p:ext uri="{D42A27DB-BD31-4B8C-83A1-F6EECF244321}">
                <p14:modId xmlns:p14="http://schemas.microsoft.com/office/powerpoint/2010/main" val="1957853609"/>
              </p:ext>
            </p:extLst>
          </p:nvPr>
        </p:nvGraphicFramePr>
        <p:xfrm>
          <a:off x="199360" y="1954732"/>
          <a:ext cx="8745280" cy="1841632"/>
        </p:xfrm>
        <a:graphic>
          <a:graphicData uri="http://schemas.openxmlformats.org/drawingml/2006/table">
            <a:tbl>
              <a:tblPr bandRow="1">
                <a:tableStyleId>{5C22544A-7EE6-4342-B048-85BDC9FD1C3A}</a:tableStyleId>
              </a:tblPr>
              <a:tblGrid>
                <a:gridCol w="4129715">
                  <a:extLst>
                    <a:ext uri="{9D8B030D-6E8A-4147-A177-3AD203B41FA5}">
                      <a16:colId xmlns:a16="http://schemas.microsoft.com/office/drawing/2014/main" val="1054917968"/>
                    </a:ext>
                  </a:extLst>
                </a:gridCol>
                <a:gridCol w="2429245">
                  <a:extLst>
                    <a:ext uri="{9D8B030D-6E8A-4147-A177-3AD203B41FA5}">
                      <a16:colId xmlns:a16="http://schemas.microsoft.com/office/drawing/2014/main" val="2681409980"/>
                    </a:ext>
                  </a:extLst>
                </a:gridCol>
                <a:gridCol w="2186320">
                  <a:extLst>
                    <a:ext uri="{9D8B030D-6E8A-4147-A177-3AD203B41FA5}">
                      <a16:colId xmlns:a16="http://schemas.microsoft.com/office/drawing/2014/main" val="36607680"/>
                    </a:ext>
                  </a:extLst>
                </a:gridCol>
              </a:tblGrid>
              <a:tr h="368968">
                <a:tc>
                  <a:txBody>
                    <a:bodyPr/>
                    <a:lstStyle/>
                    <a:p>
                      <a:r>
                        <a:rPr lang="en-US" dirty="0" err="1">
                          <a:latin typeface="Coptic" pitchFamily="2" charset="0"/>
                        </a:rPr>
                        <a:t>Uioc</a:t>
                      </a:r>
                      <a:r>
                        <a:rPr lang="en-US" dirty="0">
                          <a:latin typeface="Coptic" pitchFamily="2" charset="0"/>
                        </a:rPr>
                        <a:t> – </a:t>
                      </a:r>
                      <a:r>
                        <a:rPr lang="en-US" dirty="0" err="1">
                          <a:latin typeface="Coptic" pitchFamily="2" charset="0"/>
                        </a:rPr>
                        <a:t>Uiou</a:t>
                      </a:r>
                      <a:endParaRPr lang="en-US" dirty="0">
                        <a:latin typeface="Coptic" pitchFamily="2" charset="0"/>
                      </a:endParaRPr>
                    </a:p>
                  </a:txBody>
                  <a:tcPr/>
                </a:tc>
                <a:tc>
                  <a:txBody>
                    <a:bodyPr/>
                    <a:lstStyle/>
                    <a:p>
                      <a:r>
                        <a:rPr lang="en-US" dirty="0" err="1">
                          <a:latin typeface="Coptic" pitchFamily="2" charset="0"/>
                        </a:rPr>
                        <a:t>u#c</a:t>
                      </a:r>
                      <a:r>
                        <a:rPr lang="en-US" dirty="0">
                          <a:latin typeface="Coptic" pitchFamily="2" charset="0"/>
                        </a:rPr>
                        <a:t># - </a:t>
                      </a:r>
                      <a:r>
                        <a:rPr lang="en-US" dirty="0" err="1">
                          <a:latin typeface="Coptic" pitchFamily="2" charset="0"/>
                        </a:rPr>
                        <a:t>u#u</a:t>
                      </a:r>
                      <a:r>
                        <a:rPr lang="en-US" dirty="0">
                          <a:latin typeface="Coptic" pitchFamily="2" charset="0"/>
                        </a:rPr>
                        <a:t>#</a:t>
                      </a:r>
                    </a:p>
                  </a:txBody>
                  <a:tcPr/>
                </a:tc>
                <a:tc>
                  <a:txBody>
                    <a:bodyPr/>
                    <a:lstStyle/>
                    <a:p>
                      <a:r>
                        <a:rPr lang="en-US" dirty="0"/>
                        <a:t>Son</a:t>
                      </a:r>
                    </a:p>
                  </a:txBody>
                  <a:tcPr/>
                </a:tc>
                <a:extLst>
                  <a:ext uri="{0D108BD9-81ED-4DB2-BD59-A6C34878D82A}">
                    <a16:rowId xmlns:a16="http://schemas.microsoft.com/office/drawing/2014/main" val="1461882778"/>
                  </a:ext>
                </a:extLst>
              </a:tr>
              <a:tr h="300792">
                <a:tc>
                  <a:txBody>
                    <a:bodyPr/>
                    <a:lstStyle/>
                    <a:p>
                      <a:r>
                        <a:rPr lang="en-US" dirty="0">
                          <a:latin typeface="Coptic" pitchFamily="2" charset="0"/>
                        </a:rPr>
                        <a:t> ~P[</a:t>
                      </a:r>
                      <a:r>
                        <a:rPr lang="en-US" dirty="0" err="1">
                          <a:latin typeface="Coptic" pitchFamily="2" charset="0"/>
                        </a:rPr>
                        <a:t>oic</a:t>
                      </a:r>
                      <a:r>
                        <a:rPr lang="en-US" dirty="0">
                          <a:latin typeface="Coptic" pitchFamily="2" charset="0"/>
                        </a:rPr>
                        <a:t> - [</a:t>
                      </a:r>
                      <a:r>
                        <a:rPr lang="en-US" dirty="0" err="1">
                          <a:latin typeface="Coptic" pitchFamily="2" charset="0"/>
                        </a:rPr>
                        <a:t>oic</a:t>
                      </a:r>
                      <a:r>
                        <a:rPr lang="en-US" dirty="0">
                          <a:latin typeface="Coptic" pitchFamily="2" charset="0"/>
                        </a:rPr>
                        <a:t> </a:t>
                      </a:r>
                    </a:p>
                  </a:txBody>
                  <a:tcPr/>
                </a:tc>
                <a:tc>
                  <a:txBody>
                    <a:bodyPr/>
                    <a:lstStyle/>
                    <a:p>
                      <a:r>
                        <a:rPr lang="en-US" dirty="0">
                          <a:latin typeface="Coptic" pitchFamily="2" charset="0"/>
                        </a:rPr>
                        <a:t>P% - %</a:t>
                      </a:r>
                    </a:p>
                  </a:txBody>
                  <a:tcPr/>
                </a:tc>
                <a:tc>
                  <a:txBody>
                    <a:bodyPr/>
                    <a:lstStyle/>
                    <a:p>
                      <a:r>
                        <a:rPr lang="en-US" dirty="0"/>
                        <a:t>(The) Lord</a:t>
                      </a:r>
                    </a:p>
                  </a:txBody>
                  <a:tcPr/>
                </a:tc>
                <a:extLst>
                  <a:ext uri="{0D108BD9-81ED-4DB2-BD59-A6C34878D82A}">
                    <a16:rowId xmlns:a16="http://schemas.microsoft.com/office/drawing/2014/main" val="3063558412"/>
                  </a:ext>
                </a:extLst>
              </a:tr>
              <a:tr h="368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Kurioc</a:t>
                      </a:r>
                      <a:r>
                        <a:rPr lang="en-US" dirty="0">
                          <a:latin typeface="Coptic" pitchFamily="2" charset="0"/>
                        </a:rPr>
                        <a:t> - </a:t>
                      </a:r>
                      <a:r>
                        <a:rPr lang="en-US" dirty="0" err="1">
                          <a:latin typeface="Coptic" pitchFamily="2" charset="0"/>
                        </a:rPr>
                        <a:t>Kuriou</a:t>
                      </a:r>
                      <a:r>
                        <a:rPr lang="en-US" dirty="0">
                          <a:latin typeface="Coptic" pitchFamily="2" charset="0"/>
                        </a:rPr>
                        <a:t> - </a:t>
                      </a:r>
                      <a:r>
                        <a:rPr lang="en-US" dirty="0" err="1">
                          <a:latin typeface="Coptic" pitchFamily="2" charset="0"/>
                        </a:rPr>
                        <a:t>Kurion</a:t>
                      </a:r>
                      <a:r>
                        <a:rPr lang="en-US" dirty="0">
                          <a:latin typeface="Coptic" pitchFamily="2" charset="0"/>
                        </a:rPr>
                        <a:t> - </a:t>
                      </a:r>
                      <a:r>
                        <a:rPr lang="en-US" dirty="0" err="1">
                          <a:latin typeface="Coptic" pitchFamily="2" charset="0"/>
                        </a:rPr>
                        <a:t>Kurie</a:t>
                      </a:r>
                      <a:endParaRPr lang="en-US"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k#c</a:t>
                      </a:r>
                      <a:r>
                        <a:rPr lang="en-US" dirty="0">
                          <a:latin typeface="Coptic" pitchFamily="2" charset="0"/>
                        </a:rPr>
                        <a:t># - </a:t>
                      </a:r>
                      <a:r>
                        <a:rPr lang="en-US" dirty="0" err="1">
                          <a:latin typeface="Coptic" pitchFamily="2" charset="0"/>
                        </a:rPr>
                        <a:t>k#u</a:t>
                      </a:r>
                      <a:r>
                        <a:rPr lang="en-US" dirty="0">
                          <a:latin typeface="Coptic" pitchFamily="2" charset="0"/>
                        </a:rPr>
                        <a:t># - </a:t>
                      </a:r>
                      <a:r>
                        <a:rPr lang="en-US" dirty="0" err="1">
                          <a:latin typeface="Coptic" pitchFamily="2" charset="0"/>
                        </a:rPr>
                        <a:t>k#n</a:t>
                      </a:r>
                      <a:r>
                        <a:rPr lang="en-US" dirty="0">
                          <a:latin typeface="Coptic" pitchFamily="2" charset="0"/>
                        </a:rPr>
                        <a:t># - </a:t>
                      </a:r>
                      <a:r>
                        <a:rPr lang="en-US" dirty="0" err="1">
                          <a:latin typeface="Coptic" pitchFamily="2" charset="0"/>
                        </a:rPr>
                        <a:t>k#e</a:t>
                      </a:r>
                      <a:r>
                        <a:rPr lang="en-US" dirty="0">
                          <a:latin typeface="Coptic" pitchFamily="2" charset="0"/>
                        </a:rPr>
                        <a:t>#</a:t>
                      </a:r>
                    </a:p>
                  </a:txBody>
                  <a:tcPr/>
                </a:tc>
                <a:tc>
                  <a:txBody>
                    <a:bodyPr/>
                    <a:lstStyle/>
                    <a:p>
                      <a:r>
                        <a:rPr lang="en-US" dirty="0"/>
                        <a:t>The Lord </a:t>
                      </a:r>
                      <a:r>
                        <a:rPr lang="en-US" i="1" dirty="0"/>
                        <a:t>(Gr)</a:t>
                      </a:r>
                    </a:p>
                  </a:txBody>
                  <a:tcPr/>
                </a:tc>
                <a:extLst>
                  <a:ext uri="{0D108BD9-81ED-4DB2-BD59-A6C34878D82A}">
                    <a16:rowId xmlns:a16="http://schemas.microsoft.com/office/drawing/2014/main" val="1499977494"/>
                  </a:ext>
                </a:extLst>
              </a:tr>
              <a:tr h="368968">
                <a:tc>
                  <a:txBody>
                    <a:bodyPr/>
                    <a:lstStyle/>
                    <a:p>
                      <a:r>
                        <a:rPr lang="en-US" dirty="0">
                          <a:latin typeface="Coptic" pitchFamily="2" charset="0"/>
                        </a:rPr>
                        <a:t>I/</a:t>
                      </a:r>
                      <a:r>
                        <a:rPr lang="en-US" dirty="0" err="1">
                          <a:latin typeface="Coptic" pitchFamily="2" charset="0"/>
                        </a:rPr>
                        <a:t>couc</a:t>
                      </a:r>
                      <a:endParaRPr lang="en-US" dirty="0">
                        <a:latin typeface="Coptic" pitchFamily="2" charset="0"/>
                      </a:endParaRPr>
                    </a:p>
                  </a:txBody>
                  <a:tcPr/>
                </a:tc>
                <a:tc>
                  <a:txBody>
                    <a:bodyPr/>
                    <a:lstStyle/>
                    <a:p>
                      <a:r>
                        <a:rPr lang="en-US" dirty="0">
                          <a:latin typeface="Coptic" pitchFamily="2" charset="0"/>
                        </a:rPr>
                        <a:t>I/#</a:t>
                      </a:r>
                      <a:r>
                        <a:rPr lang="en-US" dirty="0" err="1">
                          <a:latin typeface="Coptic" pitchFamily="2" charset="0"/>
                        </a:rPr>
                        <a:t>c#</a:t>
                      </a:r>
                      <a:endParaRPr lang="en-US" dirty="0">
                        <a:latin typeface="Coptic" pitchFamily="2" charset="0"/>
                      </a:endParaRPr>
                    </a:p>
                  </a:txBody>
                  <a:tcPr/>
                </a:tc>
                <a:tc>
                  <a:txBody>
                    <a:bodyPr/>
                    <a:lstStyle/>
                    <a:p>
                      <a:r>
                        <a:rPr lang="en-US" dirty="0"/>
                        <a:t>Jesus</a:t>
                      </a:r>
                    </a:p>
                  </a:txBody>
                  <a:tcPr/>
                </a:tc>
                <a:extLst>
                  <a:ext uri="{0D108BD9-81ED-4DB2-BD59-A6C34878D82A}">
                    <a16:rowId xmlns:a16="http://schemas.microsoft.com/office/drawing/2014/main" val="3824264459"/>
                  </a:ext>
                </a:extLst>
              </a:tr>
              <a:tr h="368968">
                <a:tc>
                  <a:txBody>
                    <a:bodyPr/>
                    <a:lstStyle/>
                    <a:p>
                      <a:r>
                        <a:rPr lang="en-US" dirty="0">
                          <a:latin typeface="Coptic" pitchFamily="2" charset="0"/>
                        </a:rPr>
                        <a:t>Pi,~</a:t>
                      </a:r>
                      <a:r>
                        <a:rPr lang="en-US" dirty="0" err="1">
                          <a:latin typeface="Coptic" pitchFamily="2" charset="0"/>
                        </a:rPr>
                        <a:t>rictoc</a:t>
                      </a:r>
                      <a:r>
                        <a:rPr lang="en-US" dirty="0">
                          <a:latin typeface="Coptic" pitchFamily="2" charset="0"/>
                        </a:rPr>
                        <a:t> - ,~</a:t>
                      </a:r>
                      <a:r>
                        <a:rPr lang="en-US" dirty="0" err="1">
                          <a:latin typeface="Coptic" pitchFamily="2" charset="0"/>
                        </a:rPr>
                        <a:t>rictoc</a:t>
                      </a:r>
                      <a:endParaRPr lang="en-US" dirty="0">
                        <a:latin typeface="Coptic" pitchFamily="2" charset="0"/>
                      </a:endParaRPr>
                    </a:p>
                  </a:txBody>
                  <a:tcPr/>
                </a:tc>
                <a:tc>
                  <a:txBody>
                    <a:bodyPr/>
                    <a:lstStyle/>
                    <a:p>
                      <a:r>
                        <a:rPr lang="en-US" dirty="0" err="1">
                          <a:latin typeface="Coptic" pitchFamily="2" charset="0"/>
                        </a:rPr>
                        <a:t>P,#c</a:t>
                      </a:r>
                      <a:r>
                        <a:rPr lang="en-US" dirty="0">
                          <a:latin typeface="Coptic" pitchFamily="2" charset="0"/>
                        </a:rPr>
                        <a:t># - ,#</a:t>
                      </a:r>
                      <a:r>
                        <a:rPr lang="en-US" dirty="0" err="1">
                          <a:latin typeface="Coptic" pitchFamily="2" charset="0"/>
                        </a:rPr>
                        <a:t>c#</a:t>
                      </a:r>
                      <a:endParaRPr lang="en-US" dirty="0">
                        <a:latin typeface="Coptic" pitchFamily="2" charset="0"/>
                      </a:endParaRPr>
                    </a:p>
                  </a:txBody>
                  <a:tcPr/>
                </a:tc>
                <a:tc>
                  <a:txBody>
                    <a:bodyPr/>
                    <a:lstStyle/>
                    <a:p>
                      <a:r>
                        <a:rPr lang="en-US" dirty="0"/>
                        <a:t>(The) Christ</a:t>
                      </a:r>
                    </a:p>
                  </a:txBody>
                  <a:tcPr/>
                </a:tc>
                <a:extLst>
                  <a:ext uri="{0D108BD9-81ED-4DB2-BD59-A6C34878D82A}">
                    <a16:rowId xmlns:a16="http://schemas.microsoft.com/office/drawing/2014/main" val="233198529"/>
                  </a:ext>
                </a:extLst>
              </a:tr>
            </a:tbl>
          </a:graphicData>
        </a:graphic>
      </p:graphicFrame>
      <p:graphicFrame>
        <p:nvGraphicFramePr>
          <p:cNvPr id="6" name="Table 5">
            <a:extLst>
              <a:ext uri="{FF2B5EF4-FFF2-40B4-BE49-F238E27FC236}">
                <a16:creationId xmlns:a16="http://schemas.microsoft.com/office/drawing/2014/main" id="{F3176AA1-8167-48EF-91C1-378A9705DF84}"/>
              </a:ext>
            </a:extLst>
          </p:cNvPr>
          <p:cNvGraphicFramePr>
            <a:graphicFrameLocks noGrp="1"/>
          </p:cNvGraphicFramePr>
          <p:nvPr>
            <p:extLst>
              <p:ext uri="{D42A27DB-BD31-4B8C-83A1-F6EECF244321}">
                <p14:modId xmlns:p14="http://schemas.microsoft.com/office/powerpoint/2010/main" val="1451671140"/>
              </p:ext>
            </p:extLst>
          </p:nvPr>
        </p:nvGraphicFramePr>
        <p:xfrm>
          <a:off x="199360" y="3796364"/>
          <a:ext cx="8745280" cy="1475872"/>
        </p:xfrm>
        <a:graphic>
          <a:graphicData uri="http://schemas.openxmlformats.org/drawingml/2006/table">
            <a:tbl>
              <a:tblPr bandRow="1">
                <a:tableStyleId>{5C22544A-7EE6-4342-B048-85BDC9FD1C3A}</a:tableStyleId>
              </a:tblPr>
              <a:tblGrid>
                <a:gridCol w="4129715">
                  <a:extLst>
                    <a:ext uri="{9D8B030D-6E8A-4147-A177-3AD203B41FA5}">
                      <a16:colId xmlns:a16="http://schemas.microsoft.com/office/drawing/2014/main" val="3794130782"/>
                    </a:ext>
                  </a:extLst>
                </a:gridCol>
                <a:gridCol w="2429245">
                  <a:extLst>
                    <a:ext uri="{9D8B030D-6E8A-4147-A177-3AD203B41FA5}">
                      <a16:colId xmlns:a16="http://schemas.microsoft.com/office/drawing/2014/main" val="2479235299"/>
                    </a:ext>
                  </a:extLst>
                </a:gridCol>
                <a:gridCol w="2186320">
                  <a:extLst>
                    <a:ext uri="{9D8B030D-6E8A-4147-A177-3AD203B41FA5}">
                      <a16:colId xmlns:a16="http://schemas.microsoft.com/office/drawing/2014/main" val="1071234054"/>
                    </a:ext>
                  </a:extLst>
                </a:gridCol>
              </a:tblGrid>
              <a:tr h="368968">
                <a:tc>
                  <a:txBody>
                    <a:bodyPr/>
                    <a:lstStyle/>
                    <a:p>
                      <a:r>
                        <a:rPr lang="en-US" dirty="0">
                          <a:latin typeface="Coptic" pitchFamily="2" charset="0"/>
                        </a:rPr>
                        <a:t>Cwt/r</a:t>
                      </a:r>
                    </a:p>
                  </a:txBody>
                  <a:tcPr/>
                </a:tc>
                <a:tc>
                  <a:txBody>
                    <a:bodyPr/>
                    <a:lstStyle/>
                    <a:p>
                      <a:r>
                        <a:rPr lang="en-US" dirty="0" err="1">
                          <a:latin typeface="Coptic" pitchFamily="2" charset="0"/>
                        </a:rPr>
                        <a:t>c#w#r</a:t>
                      </a:r>
                      <a:r>
                        <a:rPr lang="en-US" dirty="0">
                          <a:latin typeface="Coptic" pitchFamily="2" charset="0"/>
                        </a:rPr>
                        <a:t>#</a:t>
                      </a:r>
                    </a:p>
                  </a:txBody>
                  <a:tcPr/>
                </a:tc>
                <a:tc>
                  <a:txBody>
                    <a:bodyPr/>
                    <a:lstStyle/>
                    <a:p>
                      <a:r>
                        <a:rPr lang="en-US" dirty="0"/>
                        <a:t>Savior</a:t>
                      </a:r>
                    </a:p>
                  </a:txBody>
                  <a:tcPr/>
                </a:tc>
                <a:extLst>
                  <a:ext uri="{0D108BD9-81ED-4DB2-BD59-A6C34878D82A}">
                    <a16:rowId xmlns:a16="http://schemas.microsoft.com/office/drawing/2014/main" val="1073846349"/>
                  </a:ext>
                </a:extLst>
              </a:tr>
              <a:tr h="368968">
                <a:tc>
                  <a:txBody>
                    <a:bodyPr/>
                    <a:lstStyle/>
                    <a:p>
                      <a:r>
                        <a:rPr lang="en-US" dirty="0">
                          <a:latin typeface="Coptic" pitchFamily="2" charset="0"/>
                        </a:rPr>
                        <a:t> ~Pneuma</a:t>
                      </a:r>
                    </a:p>
                  </a:txBody>
                  <a:tcPr/>
                </a:tc>
                <a:tc>
                  <a:txBody>
                    <a:bodyPr/>
                    <a:lstStyle/>
                    <a:p>
                      <a:r>
                        <a:rPr lang="en-US" dirty="0" err="1">
                          <a:latin typeface="Coptic" pitchFamily="2" charset="0"/>
                        </a:rPr>
                        <a:t>Pn#a</a:t>
                      </a:r>
                      <a:r>
                        <a:rPr lang="en-US" dirty="0">
                          <a:latin typeface="Coptic" pitchFamily="2" charset="0"/>
                        </a:rPr>
                        <a:t>#</a:t>
                      </a:r>
                    </a:p>
                  </a:txBody>
                  <a:tcPr/>
                </a:tc>
                <a:tc>
                  <a:txBody>
                    <a:bodyPr/>
                    <a:lstStyle/>
                    <a:p>
                      <a:r>
                        <a:rPr lang="en-US" dirty="0"/>
                        <a:t>Spirit</a:t>
                      </a:r>
                    </a:p>
                  </a:txBody>
                  <a:tcPr/>
                </a:tc>
                <a:extLst>
                  <a:ext uri="{0D108BD9-81ED-4DB2-BD59-A6C34878D82A}">
                    <a16:rowId xmlns:a16="http://schemas.microsoft.com/office/drawing/2014/main" val="1205499713"/>
                  </a:ext>
                </a:extLst>
              </a:tr>
              <a:tr h="368968">
                <a:tc>
                  <a:txBody>
                    <a:bodyPr/>
                    <a:lstStyle/>
                    <a:p>
                      <a:r>
                        <a:rPr lang="en-US" dirty="0" err="1">
                          <a:latin typeface="Coptic" pitchFamily="2" charset="0"/>
                        </a:rPr>
                        <a:t>Marturoc</a:t>
                      </a:r>
                      <a:endParaRPr lang="en-US" dirty="0">
                        <a:latin typeface="Coptic" pitchFamily="2" charset="0"/>
                      </a:endParaRPr>
                    </a:p>
                  </a:txBody>
                  <a:tcPr/>
                </a:tc>
                <a:tc>
                  <a:txBody>
                    <a:bodyPr/>
                    <a:lstStyle/>
                    <a:p>
                      <a:r>
                        <a:rPr lang="en-US" dirty="0">
                          <a:latin typeface="Coptic" pitchFamily="2" charset="0"/>
                        </a:rPr>
                        <a:t>&amp;</a:t>
                      </a:r>
                    </a:p>
                  </a:txBody>
                  <a:tcPr/>
                </a:tc>
                <a:tc>
                  <a:txBody>
                    <a:bodyPr/>
                    <a:lstStyle/>
                    <a:p>
                      <a:r>
                        <a:rPr lang="en-US" dirty="0"/>
                        <a:t>Martyr</a:t>
                      </a:r>
                    </a:p>
                  </a:txBody>
                  <a:tcPr/>
                </a:tc>
                <a:extLst>
                  <a:ext uri="{0D108BD9-81ED-4DB2-BD59-A6C34878D82A}">
                    <a16:rowId xmlns:a16="http://schemas.microsoft.com/office/drawing/2014/main" val="1775729291"/>
                  </a:ext>
                </a:extLst>
              </a:tr>
              <a:tr h="368968">
                <a:tc>
                  <a:txBody>
                    <a:bodyPr/>
                    <a:lstStyle/>
                    <a:p>
                      <a:r>
                        <a:rPr lang="en-US" dirty="0">
                          <a:latin typeface="Coptic" pitchFamily="2" charset="0"/>
                        </a:rPr>
                        <a:t> ~</a:t>
                      </a:r>
                      <a:r>
                        <a:rPr lang="en-US" dirty="0" err="1">
                          <a:latin typeface="Coptic" pitchFamily="2" charset="0"/>
                        </a:rPr>
                        <a:t>Ctauroc</a:t>
                      </a:r>
                      <a:endParaRPr lang="en-US" dirty="0">
                        <a:latin typeface="Coptic" pitchFamily="2" charset="0"/>
                      </a:endParaRPr>
                    </a:p>
                  </a:txBody>
                  <a:tcPr/>
                </a:tc>
                <a:tc>
                  <a:txBody>
                    <a:bodyPr/>
                    <a:lstStyle/>
                    <a:p>
                      <a:r>
                        <a:rPr lang="en-US" dirty="0">
                          <a:latin typeface="Coptic" pitchFamily="2" charset="0"/>
                        </a:rPr>
                        <a:t>*</a:t>
                      </a:r>
                    </a:p>
                  </a:txBody>
                  <a:tcPr/>
                </a:tc>
                <a:tc>
                  <a:txBody>
                    <a:bodyPr/>
                    <a:lstStyle/>
                    <a:p>
                      <a:r>
                        <a:rPr lang="en-US" dirty="0"/>
                        <a:t>Cross</a:t>
                      </a:r>
                    </a:p>
                  </a:txBody>
                  <a:tcPr/>
                </a:tc>
                <a:extLst>
                  <a:ext uri="{0D108BD9-81ED-4DB2-BD59-A6C34878D82A}">
                    <a16:rowId xmlns:a16="http://schemas.microsoft.com/office/drawing/2014/main" val="1079831999"/>
                  </a:ext>
                </a:extLst>
              </a:tr>
            </a:tbl>
          </a:graphicData>
        </a:graphic>
      </p:graphicFrame>
      <p:graphicFrame>
        <p:nvGraphicFramePr>
          <p:cNvPr id="7" name="Table 6">
            <a:extLst>
              <a:ext uri="{FF2B5EF4-FFF2-40B4-BE49-F238E27FC236}">
                <a16:creationId xmlns:a16="http://schemas.microsoft.com/office/drawing/2014/main" id="{85AB5689-22B5-4F6B-B68F-68B531EC1906}"/>
              </a:ext>
            </a:extLst>
          </p:cNvPr>
          <p:cNvGraphicFramePr>
            <a:graphicFrameLocks noGrp="1"/>
          </p:cNvGraphicFramePr>
          <p:nvPr>
            <p:extLst>
              <p:ext uri="{D42A27DB-BD31-4B8C-83A1-F6EECF244321}">
                <p14:modId xmlns:p14="http://schemas.microsoft.com/office/powerpoint/2010/main" val="2931828149"/>
              </p:ext>
            </p:extLst>
          </p:nvPr>
        </p:nvGraphicFramePr>
        <p:xfrm>
          <a:off x="199360" y="5272236"/>
          <a:ext cx="8745280" cy="1475872"/>
        </p:xfrm>
        <a:graphic>
          <a:graphicData uri="http://schemas.openxmlformats.org/drawingml/2006/table">
            <a:tbl>
              <a:tblPr bandRow="1">
                <a:tableStyleId>{5C22544A-7EE6-4342-B048-85BDC9FD1C3A}</a:tableStyleId>
              </a:tblPr>
              <a:tblGrid>
                <a:gridCol w="4129715">
                  <a:extLst>
                    <a:ext uri="{9D8B030D-6E8A-4147-A177-3AD203B41FA5}">
                      <a16:colId xmlns:a16="http://schemas.microsoft.com/office/drawing/2014/main" val="1162797063"/>
                    </a:ext>
                  </a:extLst>
                </a:gridCol>
                <a:gridCol w="2429245">
                  <a:extLst>
                    <a:ext uri="{9D8B030D-6E8A-4147-A177-3AD203B41FA5}">
                      <a16:colId xmlns:a16="http://schemas.microsoft.com/office/drawing/2014/main" val="1445890294"/>
                    </a:ext>
                  </a:extLst>
                </a:gridCol>
                <a:gridCol w="2186320">
                  <a:extLst>
                    <a:ext uri="{9D8B030D-6E8A-4147-A177-3AD203B41FA5}">
                      <a16:colId xmlns:a16="http://schemas.microsoft.com/office/drawing/2014/main" val="1945913543"/>
                    </a:ext>
                  </a:extLst>
                </a:gridCol>
              </a:tblGrid>
              <a:tr h="368968">
                <a:tc>
                  <a:txBody>
                    <a:bodyPr/>
                    <a:lstStyle/>
                    <a:p>
                      <a:r>
                        <a:rPr lang="en-US" dirty="0" err="1">
                          <a:latin typeface="Coptic" pitchFamily="2" charset="0"/>
                        </a:rPr>
                        <a:t>Dauid</a:t>
                      </a:r>
                      <a:endParaRPr lang="en-US" dirty="0">
                        <a:latin typeface="Coptic" pitchFamily="2" charset="0"/>
                      </a:endParaRPr>
                    </a:p>
                  </a:txBody>
                  <a:tcPr/>
                </a:tc>
                <a:tc>
                  <a:txBody>
                    <a:bodyPr/>
                    <a:lstStyle/>
                    <a:p>
                      <a:r>
                        <a:rPr lang="en-US" dirty="0" err="1">
                          <a:latin typeface="Coptic" pitchFamily="2" charset="0"/>
                        </a:rPr>
                        <a:t>d#a#d</a:t>
                      </a:r>
                      <a:r>
                        <a:rPr lang="en-US" dirty="0">
                          <a:latin typeface="Coptic" pitchFamily="2" charset="0"/>
                        </a:rPr>
                        <a:t>#</a:t>
                      </a:r>
                    </a:p>
                  </a:txBody>
                  <a:tcPr/>
                </a:tc>
                <a:tc>
                  <a:txBody>
                    <a:bodyPr/>
                    <a:lstStyle/>
                    <a:p>
                      <a:r>
                        <a:rPr lang="en-US" dirty="0"/>
                        <a:t>David</a:t>
                      </a:r>
                    </a:p>
                  </a:txBody>
                  <a:tcPr/>
                </a:tc>
                <a:extLst>
                  <a:ext uri="{0D108BD9-81ED-4DB2-BD59-A6C34878D82A}">
                    <a16:rowId xmlns:a16="http://schemas.microsoft.com/office/drawing/2014/main" val="2523061777"/>
                  </a:ext>
                </a:extLst>
              </a:tr>
              <a:tr h="368968">
                <a:tc>
                  <a:txBody>
                    <a:bodyPr/>
                    <a:lstStyle/>
                    <a:p>
                      <a:r>
                        <a:rPr lang="en-US" dirty="0" err="1">
                          <a:latin typeface="Coptic" pitchFamily="2" charset="0"/>
                        </a:rPr>
                        <a:t>Ieroucal</a:t>
                      </a:r>
                      <a:r>
                        <a:rPr lang="en-US" dirty="0">
                          <a:latin typeface="Coptic" pitchFamily="2" charset="0"/>
                        </a:rPr>
                        <a:t>/m</a:t>
                      </a:r>
                    </a:p>
                  </a:txBody>
                  <a:tcPr/>
                </a:tc>
                <a:tc>
                  <a:txBody>
                    <a:bodyPr/>
                    <a:lstStyle/>
                    <a:p>
                      <a:r>
                        <a:rPr lang="en-US" dirty="0">
                          <a:latin typeface="Coptic" pitchFamily="2" charset="0"/>
                        </a:rPr>
                        <a:t>Il#/#m#</a:t>
                      </a:r>
                    </a:p>
                  </a:txBody>
                  <a:tcPr/>
                </a:tc>
                <a:tc>
                  <a:txBody>
                    <a:bodyPr/>
                    <a:lstStyle/>
                    <a:p>
                      <a:r>
                        <a:rPr lang="en-US" dirty="0"/>
                        <a:t>Jerusalem</a:t>
                      </a:r>
                    </a:p>
                  </a:txBody>
                  <a:tcPr/>
                </a:tc>
                <a:extLst>
                  <a:ext uri="{0D108BD9-81ED-4DB2-BD59-A6C34878D82A}">
                    <a16:rowId xmlns:a16="http://schemas.microsoft.com/office/drawing/2014/main" val="195165986"/>
                  </a:ext>
                </a:extLst>
              </a:tr>
              <a:tr h="368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Iwann</a:t>
                      </a:r>
                      <a:r>
                        <a:rPr lang="en-US" dirty="0">
                          <a:latin typeface="Coptic" pitchFamily="2" charset="0"/>
                        </a:rPr>
                        <a:t>/n - </a:t>
                      </a:r>
                      <a:r>
                        <a:rPr lang="en-US" dirty="0" err="1">
                          <a:latin typeface="Coptic" pitchFamily="2" charset="0"/>
                        </a:rPr>
                        <a:t>Iwann</a:t>
                      </a:r>
                      <a:r>
                        <a:rPr lang="en-US" dirty="0">
                          <a:latin typeface="Coptic" pitchFamily="2" charset="0"/>
                        </a:rPr>
                        <a:t>/c</a:t>
                      </a:r>
                    </a:p>
                  </a:txBody>
                  <a:tcPr/>
                </a:tc>
                <a:tc>
                  <a:txBody>
                    <a:bodyPr/>
                    <a:lstStyle/>
                    <a:p>
                      <a:r>
                        <a:rPr lang="en-US" dirty="0" err="1">
                          <a:latin typeface="Coptic" pitchFamily="2" charset="0"/>
                        </a:rPr>
                        <a:t>Iw#a</a:t>
                      </a:r>
                      <a:r>
                        <a:rPr lang="en-US" dirty="0">
                          <a:latin typeface="Coptic" pitchFamily="2" charset="0"/>
                        </a:rPr>
                        <a:t>#</a:t>
                      </a:r>
                    </a:p>
                  </a:txBody>
                  <a:tcPr/>
                </a:tc>
                <a:tc>
                  <a:txBody>
                    <a:bodyPr/>
                    <a:lstStyle/>
                    <a:p>
                      <a:r>
                        <a:rPr lang="en-US" dirty="0"/>
                        <a:t>John</a:t>
                      </a:r>
                    </a:p>
                  </a:txBody>
                  <a:tcPr/>
                </a:tc>
                <a:extLst>
                  <a:ext uri="{0D108BD9-81ED-4DB2-BD59-A6C34878D82A}">
                    <a16:rowId xmlns:a16="http://schemas.microsoft.com/office/drawing/2014/main" val="1230957146"/>
                  </a:ext>
                </a:extLst>
              </a:tr>
              <a:tr h="368968">
                <a:tc>
                  <a:txBody>
                    <a:bodyPr/>
                    <a:lstStyle/>
                    <a:p>
                      <a:r>
                        <a:rPr lang="en-US" dirty="0">
                          <a:latin typeface="Coptic" pitchFamily="2" charset="0"/>
                        </a:rPr>
                        <a:t>Sa </a:t>
                      </a:r>
                      <a:r>
                        <a:rPr lang="en-US" dirty="0" err="1">
                          <a:latin typeface="Coptic" pitchFamily="2" charset="0"/>
                        </a:rPr>
                        <a:t>e~bol</a:t>
                      </a:r>
                      <a:endParaRPr lang="en-US" dirty="0">
                        <a:latin typeface="Coptic" pitchFamily="2" charset="0"/>
                      </a:endParaRPr>
                    </a:p>
                  </a:txBody>
                  <a:tcPr/>
                </a:tc>
                <a:tc>
                  <a:txBody>
                    <a:bodyPr/>
                    <a:lstStyle/>
                    <a:p>
                      <a:r>
                        <a:rPr lang="en-US" dirty="0" err="1">
                          <a:latin typeface="Coptic" pitchFamily="2" charset="0"/>
                        </a:rPr>
                        <a:t>s#b#l</a:t>
                      </a:r>
                      <a:r>
                        <a:rPr lang="en-US" dirty="0">
                          <a:latin typeface="Coptic" pitchFamily="2" charset="0"/>
                        </a:rPr>
                        <a:t>#</a:t>
                      </a:r>
                    </a:p>
                  </a:txBody>
                  <a:tcPr/>
                </a:tc>
                <a:tc>
                  <a:txBody>
                    <a:bodyPr/>
                    <a:lstStyle/>
                    <a:p>
                      <a:r>
                        <a:rPr lang="en-US" dirty="0"/>
                        <a:t>To the end</a:t>
                      </a:r>
                    </a:p>
                  </a:txBody>
                  <a:tcPr/>
                </a:tc>
                <a:extLst>
                  <a:ext uri="{0D108BD9-81ED-4DB2-BD59-A6C34878D82A}">
                    <a16:rowId xmlns:a16="http://schemas.microsoft.com/office/drawing/2014/main" val="3417578949"/>
                  </a:ext>
                </a:extLst>
              </a:tr>
            </a:tbl>
          </a:graphicData>
        </a:graphic>
      </p:graphicFrame>
    </p:spTree>
    <p:extLst>
      <p:ext uri="{BB962C8B-B14F-4D97-AF65-F5344CB8AC3E}">
        <p14:creationId xmlns:p14="http://schemas.microsoft.com/office/powerpoint/2010/main" val="887327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219CC-1100-443C-BF01-46DA9139FDAA}"/>
              </a:ext>
            </a:extLst>
          </p:cNvPr>
          <p:cNvSpPr>
            <a:spLocks noGrp="1"/>
          </p:cNvSpPr>
          <p:nvPr>
            <p:ph type="title"/>
          </p:nvPr>
        </p:nvSpPr>
        <p:spPr>
          <a:xfrm>
            <a:off x="457200" y="274638"/>
            <a:ext cx="8229600" cy="639762"/>
          </a:xfrm>
        </p:spPr>
        <p:txBody>
          <a:bodyPr/>
          <a:lstStyle/>
          <a:p>
            <a:r>
              <a:rPr lang="en-US" dirty="0"/>
              <a:t>Liturgical Examples</a:t>
            </a:r>
          </a:p>
        </p:txBody>
      </p:sp>
      <p:graphicFrame>
        <p:nvGraphicFramePr>
          <p:cNvPr id="4" name="Table 4">
            <a:extLst>
              <a:ext uri="{FF2B5EF4-FFF2-40B4-BE49-F238E27FC236}">
                <a16:creationId xmlns:a16="http://schemas.microsoft.com/office/drawing/2014/main" id="{7ECD47E2-7689-49DE-8CEB-DEEF09DEEF69}"/>
              </a:ext>
            </a:extLst>
          </p:cNvPr>
          <p:cNvGraphicFramePr>
            <a:graphicFrameLocks noGrp="1"/>
          </p:cNvGraphicFramePr>
          <p:nvPr>
            <p:ph idx="1"/>
            <p:extLst>
              <p:ext uri="{D42A27DB-BD31-4B8C-83A1-F6EECF244321}">
                <p14:modId xmlns:p14="http://schemas.microsoft.com/office/powerpoint/2010/main" val="3013916810"/>
              </p:ext>
            </p:extLst>
          </p:nvPr>
        </p:nvGraphicFramePr>
        <p:xfrm>
          <a:off x="152400" y="921774"/>
          <a:ext cx="8839200" cy="1920240"/>
        </p:xfrm>
        <a:graphic>
          <a:graphicData uri="http://schemas.openxmlformats.org/drawingml/2006/table">
            <a:tbl>
              <a:tblPr bandRow="1">
                <a:tableStyleId>{5C22544A-7EE6-4342-B048-85BDC9FD1C3A}</a:tableStyleId>
              </a:tblPr>
              <a:tblGrid>
                <a:gridCol w="4343400">
                  <a:extLst>
                    <a:ext uri="{9D8B030D-6E8A-4147-A177-3AD203B41FA5}">
                      <a16:colId xmlns:a16="http://schemas.microsoft.com/office/drawing/2014/main" val="241454661"/>
                    </a:ext>
                  </a:extLst>
                </a:gridCol>
                <a:gridCol w="4495800">
                  <a:extLst>
                    <a:ext uri="{9D8B030D-6E8A-4147-A177-3AD203B41FA5}">
                      <a16:colId xmlns:a16="http://schemas.microsoft.com/office/drawing/2014/main" val="12309819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A#l</a:t>
                      </a:r>
                      <a:r>
                        <a:rPr lang="en-US" dirty="0">
                          <a:latin typeface="Coptic" pitchFamily="2" charset="0"/>
                        </a:rPr>
                        <a:t>#</a:t>
                      </a:r>
                      <a:r>
                        <a:rPr lang="en-US" sz="1800" kern="1200" dirty="0">
                          <a:solidFill>
                            <a:schemeClr val="dk1"/>
                          </a:solidFill>
                          <a:effectLst/>
                          <a:latin typeface="Coptic" pitchFamily="2" charset="0"/>
                          <a:ea typeface="+mn-ea"/>
                          <a:cs typeface="+mn-cs"/>
                        </a:rPr>
                        <a:t>~ </a:t>
                      </a:r>
                      <a:r>
                        <a:rPr lang="en-US" sz="1800" i="1" kern="1200" dirty="0">
                          <a:solidFill>
                            <a:srgbClr val="FF0000"/>
                          </a:solidFill>
                          <a:effectLst/>
                          <a:latin typeface="Coptic" pitchFamily="2" charset="0"/>
                          <a:ea typeface="+mn-ea"/>
                          <a:cs typeface="+mn-cs"/>
                        </a:rPr>
                        <a:t>(</a:t>
                      </a:r>
                      <a:r>
                        <a:rPr lang="en-US" i="1" dirty="0">
                          <a:solidFill>
                            <a:srgbClr val="FF0000"/>
                          </a:solidFill>
                          <a:latin typeface="Coptic" pitchFamily="2" charset="0"/>
                        </a:rPr>
                        <a:t>All/</a:t>
                      </a:r>
                      <a:r>
                        <a:rPr lang="en-US" i="1" dirty="0" err="1">
                          <a:solidFill>
                            <a:srgbClr val="FF0000"/>
                          </a:solidFill>
                          <a:latin typeface="Coptic" pitchFamily="2" charset="0"/>
                        </a:rPr>
                        <a:t>louia</a:t>
                      </a:r>
                      <a:r>
                        <a:rPr lang="en-US" sz="1800" i="1" kern="1200" dirty="0">
                          <a:solidFill>
                            <a:srgbClr val="FF0000"/>
                          </a:solidFill>
                          <a:effectLst/>
                          <a:latin typeface="Coptic" pitchFamily="2" charset="0"/>
                          <a:ea typeface="+mn-ea"/>
                          <a:cs typeface="+mn-cs"/>
                        </a:rPr>
                        <a:t>)</a:t>
                      </a:r>
                      <a:r>
                        <a:rPr lang="en-US" sz="1800" kern="1200" dirty="0">
                          <a:solidFill>
                            <a:schemeClr val="dk1"/>
                          </a:solidFill>
                          <a:effectLst/>
                          <a:latin typeface="Coptic" pitchFamily="2" charset="0"/>
                          <a:ea typeface="+mn-ea"/>
                          <a:cs typeface="+mn-cs"/>
                        </a:rPr>
                        <a:t>: </a:t>
                      </a:r>
                      <a:r>
                        <a:rPr lang="en-US" sz="1800" kern="1200" dirty="0" err="1">
                          <a:solidFill>
                            <a:schemeClr val="dk1"/>
                          </a:solidFill>
                          <a:effectLst/>
                          <a:latin typeface="Coptic" pitchFamily="2" charset="0"/>
                          <a:ea typeface="+mn-ea"/>
                          <a:cs typeface="+mn-cs"/>
                        </a:rPr>
                        <a:t>vai</a:t>
                      </a:r>
                      <a:r>
                        <a:rPr lang="en-US" sz="1800" kern="1200" dirty="0">
                          <a:solidFill>
                            <a:schemeClr val="dk1"/>
                          </a:solidFill>
                          <a:effectLst/>
                          <a:latin typeface="Coptic" pitchFamily="2" charset="0"/>
                          <a:ea typeface="+mn-ea"/>
                          <a:cs typeface="+mn-cs"/>
                        </a:rPr>
                        <a:t> pe </a:t>
                      </a:r>
                      <a:r>
                        <a:rPr lang="en-US" sz="1800" kern="1200" dirty="0" err="1">
                          <a:solidFill>
                            <a:schemeClr val="dk1"/>
                          </a:solidFill>
                          <a:effectLst/>
                          <a:latin typeface="Coptic" pitchFamily="2" charset="0"/>
                          <a:ea typeface="+mn-ea"/>
                          <a:cs typeface="+mn-cs"/>
                        </a:rPr>
                        <a:t>pie~hoou</a:t>
                      </a:r>
                      <a:r>
                        <a:rPr lang="en-US" sz="1800" kern="1200" dirty="0">
                          <a:solidFill>
                            <a:schemeClr val="dk1"/>
                          </a:solidFill>
                          <a:effectLst/>
                          <a:latin typeface="Coptic" pitchFamily="2" charset="0"/>
                          <a:ea typeface="+mn-ea"/>
                          <a:cs typeface="+mn-cs"/>
                        </a:rPr>
                        <a:t> </a:t>
                      </a:r>
                      <a:br>
                        <a:rPr lang="en-US" sz="1800" kern="1200" dirty="0">
                          <a:solidFill>
                            <a:schemeClr val="dk1"/>
                          </a:solidFill>
                          <a:effectLst/>
                          <a:latin typeface="Coptic" pitchFamily="2" charset="0"/>
                          <a:ea typeface="+mn-ea"/>
                          <a:cs typeface="+mn-cs"/>
                        </a:rPr>
                      </a:br>
                      <a:r>
                        <a:rPr lang="en-US" sz="1800" kern="1200" dirty="0" err="1">
                          <a:solidFill>
                            <a:schemeClr val="dk1"/>
                          </a:solidFill>
                          <a:effectLst/>
                          <a:latin typeface="Coptic" pitchFamily="2" charset="0"/>
                          <a:ea typeface="+mn-ea"/>
                          <a:cs typeface="+mn-cs"/>
                        </a:rPr>
                        <a:t>e~ta</a:t>
                      </a:r>
                      <a:r>
                        <a:rPr lang="en-US" sz="1800" kern="1200" dirty="0">
                          <a:solidFill>
                            <a:schemeClr val="dk1"/>
                          </a:solidFill>
                          <a:effectLst/>
                          <a:latin typeface="Coptic" pitchFamily="2" charset="0"/>
                          <a:ea typeface="+mn-ea"/>
                          <a:cs typeface="+mn-cs"/>
                        </a:rPr>
                        <a:t> </a:t>
                      </a:r>
                      <a:r>
                        <a:rPr lang="en-US" dirty="0">
                          <a:latin typeface="Coptic" pitchFamily="2" charset="0"/>
                        </a:rPr>
                        <a:t>P% </a:t>
                      </a:r>
                      <a:r>
                        <a:rPr lang="en-US" sz="1400" i="1" dirty="0">
                          <a:solidFill>
                            <a:srgbClr val="FF0000"/>
                          </a:solidFill>
                          <a:latin typeface="Coptic" pitchFamily="2" charset="0"/>
                        </a:rPr>
                        <a:t>( ~P[</a:t>
                      </a:r>
                      <a:r>
                        <a:rPr lang="en-US" sz="1400" i="1" dirty="0" err="1">
                          <a:solidFill>
                            <a:srgbClr val="FF0000"/>
                          </a:solidFill>
                          <a:latin typeface="Coptic" pitchFamily="2" charset="0"/>
                        </a:rPr>
                        <a:t>oic</a:t>
                      </a:r>
                      <a:r>
                        <a:rPr lang="en-US" sz="1400" i="1" dirty="0">
                          <a:solidFill>
                            <a:srgbClr val="FF0000"/>
                          </a:solidFill>
                          <a:latin typeface="Coptic" pitchFamily="2" charset="0"/>
                        </a:rPr>
                        <a:t>)</a:t>
                      </a:r>
                      <a:r>
                        <a:rPr lang="en-US" sz="1400" i="1" dirty="0">
                          <a:latin typeface="Coptic" pitchFamily="2" charset="0"/>
                        </a:rPr>
                        <a:t> </a:t>
                      </a:r>
                      <a:r>
                        <a:rPr lang="en-US" sz="1800" kern="1200" dirty="0" err="1">
                          <a:solidFill>
                            <a:schemeClr val="dk1"/>
                          </a:solidFill>
                          <a:effectLst/>
                          <a:latin typeface="Coptic" pitchFamily="2" charset="0"/>
                          <a:ea typeface="+mn-ea"/>
                          <a:cs typeface="+mn-cs"/>
                        </a:rPr>
                        <a:t>yamiof</a:t>
                      </a:r>
                      <a:endParaRPr lang="en-US" dirty="0">
                        <a:latin typeface="Coptic" pitchFamily="2" charset="0"/>
                      </a:endParaRPr>
                    </a:p>
                  </a:txBody>
                  <a:tcPr/>
                </a:tc>
                <a:tc>
                  <a:txBody>
                    <a:bodyPr/>
                    <a:lstStyle/>
                    <a:p>
                      <a:r>
                        <a:rPr lang="en-US" dirty="0"/>
                        <a:t>Alleluia. This is the day </a:t>
                      </a:r>
                      <a:br>
                        <a:rPr lang="en-US" dirty="0"/>
                      </a:br>
                      <a:r>
                        <a:rPr lang="en-US" dirty="0"/>
                        <a:t>which the Lord has made</a:t>
                      </a:r>
                    </a:p>
                  </a:txBody>
                  <a:tcPr/>
                </a:tc>
                <a:extLst>
                  <a:ext uri="{0D108BD9-81ED-4DB2-BD59-A6C34878D82A}">
                    <a16:rowId xmlns:a16="http://schemas.microsoft.com/office/drawing/2014/main" val="4617018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Fc~marwout</a:t>
                      </a:r>
                      <a:r>
                        <a:rPr lang="en-US" dirty="0">
                          <a:latin typeface="Coptic" pitchFamily="2" charset="0"/>
                        </a:rPr>
                        <a:t> </a:t>
                      </a:r>
                      <a:r>
                        <a:rPr lang="en-US" dirty="0" err="1">
                          <a:latin typeface="Coptic" pitchFamily="2" charset="0"/>
                        </a:rPr>
                        <a:t>n~je</a:t>
                      </a:r>
                      <a:r>
                        <a:rPr lang="en-US" dirty="0">
                          <a:latin typeface="Coptic" pitchFamily="2" charset="0"/>
                        </a:rPr>
                        <a:t> </a:t>
                      </a:r>
                      <a:r>
                        <a:rPr lang="en-US" dirty="0" err="1">
                          <a:latin typeface="Coptic" pitchFamily="2" charset="0"/>
                        </a:rPr>
                        <a:t>piPn#a</a:t>
                      </a:r>
                      <a:r>
                        <a:rPr lang="en-US" dirty="0">
                          <a:latin typeface="Coptic" pitchFamily="2" charset="0"/>
                        </a:rPr>
                        <a:t># </a:t>
                      </a:r>
                      <a:r>
                        <a:rPr lang="en-US" sz="1400" i="1" dirty="0">
                          <a:solidFill>
                            <a:srgbClr val="FF0000"/>
                          </a:solidFill>
                          <a:latin typeface="Coptic" pitchFamily="2" charset="0"/>
                        </a:rPr>
                        <a:t>( ~Pneuma)</a:t>
                      </a:r>
                      <a:endParaRPr lang="en-US" i="1" dirty="0">
                        <a:solidFill>
                          <a:srgbClr val="FF0000"/>
                        </a:solidFill>
                        <a:latin typeface="Coptic"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e#y#u</a:t>
                      </a:r>
                      <a:r>
                        <a:rPr lang="en-US" dirty="0">
                          <a:latin typeface="Coptic" pitchFamily="2" charset="0"/>
                        </a:rPr>
                        <a:t># </a:t>
                      </a:r>
                      <a:r>
                        <a:rPr lang="en-US" sz="1400" i="1" dirty="0">
                          <a:solidFill>
                            <a:srgbClr val="FF0000"/>
                          </a:solidFill>
                          <a:latin typeface="Coptic" pitchFamily="2" charset="0"/>
                        </a:rPr>
                        <a:t>(</a:t>
                      </a:r>
                      <a:r>
                        <a:rPr lang="en-US" sz="1400" i="1" dirty="0" err="1">
                          <a:solidFill>
                            <a:srgbClr val="FF0000"/>
                          </a:solidFill>
                          <a:latin typeface="Coptic" pitchFamily="2" charset="0"/>
                        </a:rPr>
                        <a:t>eyouab</a:t>
                      </a:r>
                      <a:r>
                        <a:rPr lang="en-US" sz="1400" i="1" dirty="0">
                          <a:solidFill>
                            <a:srgbClr val="FF0000"/>
                          </a:solidFill>
                          <a:latin typeface="Coptic" pitchFamily="2" charset="0"/>
                        </a:rPr>
                        <a:t>)</a:t>
                      </a:r>
                      <a:r>
                        <a:rPr lang="en-US" sz="1400" dirty="0">
                          <a:latin typeface="Coptic" pitchFamily="2" charset="0"/>
                        </a:rPr>
                        <a:t> </a:t>
                      </a:r>
                      <a:r>
                        <a:rPr lang="en-US" dirty="0" err="1">
                          <a:latin typeface="Coptic" pitchFamily="2" charset="0"/>
                        </a:rPr>
                        <a:t>m~parakl</a:t>
                      </a:r>
                      <a:r>
                        <a:rPr lang="en-US" dirty="0">
                          <a:latin typeface="Coptic" pitchFamily="2" charset="0"/>
                        </a:rPr>
                        <a:t>/ton</a:t>
                      </a:r>
                    </a:p>
                  </a:txBody>
                  <a:tcPr/>
                </a:tc>
                <a:tc>
                  <a:txBody>
                    <a:bodyPr/>
                    <a:lstStyle/>
                    <a:p>
                      <a:r>
                        <a:rPr lang="en-US" dirty="0"/>
                        <a:t>Blessed be the Holy Spirit, </a:t>
                      </a:r>
                    </a:p>
                    <a:p>
                      <a:r>
                        <a:rPr lang="en-US" dirty="0"/>
                        <a:t>the Paraclete</a:t>
                      </a:r>
                    </a:p>
                  </a:txBody>
                  <a:tcPr/>
                </a:tc>
                <a:extLst>
                  <a:ext uri="{0D108BD9-81ED-4DB2-BD59-A6C34878D82A}">
                    <a16:rowId xmlns:a16="http://schemas.microsoft.com/office/drawing/2014/main" val="33619405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ptic" pitchFamily="2" charset="0"/>
                        </a:rPr>
                        <a:t>I/#</a:t>
                      </a:r>
                      <a:r>
                        <a:rPr lang="en-US" dirty="0" err="1">
                          <a:latin typeface="Coptic" pitchFamily="2" charset="0"/>
                        </a:rPr>
                        <a:t>c#</a:t>
                      </a:r>
                      <a:r>
                        <a:rPr lang="en-US" dirty="0">
                          <a:latin typeface="Coptic" pitchFamily="2" charset="0"/>
                        </a:rPr>
                        <a:t> </a:t>
                      </a:r>
                      <a:r>
                        <a:rPr lang="en-US" sz="1400" i="1" dirty="0">
                          <a:solidFill>
                            <a:srgbClr val="FF0000"/>
                          </a:solidFill>
                          <a:latin typeface="Coptic" pitchFamily="2" charset="0"/>
                        </a:rPr>
                        <a:t>(I/</a:t>
                      </a:r>
                      <a:r>
                        <a:rPr lang="en-US" sz="1400" i="1" dirty="0" err="1">
                          <a:solidFill>
                            <a:srgbClr val="FF0000"/>
                          </a:solidFill>
                          <a:latin typeface="Coptic" pitchFamily="2" charset="0"/>
                        </a:rPr>
                        <a:t>couc</a:t>
                      </a:r>
                      <a:r>
                        <a:rPr lang="en-US" sz="1400" i="1" dirty="0">
                          <a:solidFill>
                            <a:srgbClr val="FF0000"/>
                          </a:solidFill>
                          <a:latin typeface="Coptic" pitchFamily="2" charset="0"/>
                        </a:rPr>
                        <a:t>)</a:t>
                      </a:r>
                      <a:r>
                        <a:rPr lang="en-US" dirty="0">
                          <a:latin typeface="Coptic" pitchFamily="2" charset="0"/>
                        </a:rPr>
                        <a:t> </a:t>
                      </a:r>
                      <a:r>
                        <a:rPr lang="en-US" dirty="0" err="1">
                          <a:latin typeface="Coptic" pitchFamily="2" charset="0"/>
                        </a:rPr>
                        <a:t>P,#c</a:t>
                      </a:r>
                      <a:r>
                        <a:rPr lang="en-US" dirty="0">
                          <a:latin typeface="Coptic" pitchFamily="2" charset="0"/>
                        </a:rPr>
                        <a:t># </a:t>
                      </a:r>
                      <a:r>
                        <a:rPr lang="en-US" sz="1400" i="1" dirty="0">
                          <a:solidFill>
                            <a:srgbClr val="FF0000"/>
                          </a:solidFill>
                          <a:latin typeface="Coptic" pitchFamily="2" charset="0"/>
                        </a:rPr>
                        <a:t>(Pi,~</a:t>
                      </a:r>
                      <a:r>
                        <a:rPr lang="en-US" sz="1400" i="1" dirty="0" err="1">
                          <a:solidFill>
                            <a:srgbClr val="FF0000"/>
                          </a:solidFill>
                          <a:latin typeface="Coptic" pitchFamily="2" charset="0"/>
                        </a:rPr>
                        <a:t>rictoc</a:t>
                      </a:r>
                      <a:r>
                        <a:rPr lang="en-US" sz="1400" i="1" dirty="0">
                          <a:solidFill>
                            <a:srgbClr val="FF0000"/>
                          </a:solidFill>
                          <a:latin typeface="Coptic" pitchFamily="2" charset="0"/>
                        </a:rPr>
                        <a:t>)</a:t>
                      </a:r>
                      <a:r>
                        <a:rPr lang="en-US" dirty="0">
                          <a:latin typeface="Coptic" pitchFamily="2" charset="0"/>
                        </a:rPr>
                        <a:t> </a:t>
                      </a:r>
                      <a:br>
                        <a:rPr lang="en-US" dirty="0">
                          <a:latin typeface="Coptic" pitchFamily="2" charset="0"/>
                        </a:rPr>
                      </a:br>
                      <a:r>
                        <a:rPr lang="en-US" dirty="0">
                          <a:latin typeface="Coptic" pitchFamily="2" charset="0"/>
                        </a:rPr>
                        <a:t> ~Ps/</a:t>
                      </a:r>
                      <a:r>
                        <a:rPr lang="en-US" dirty="0" err="1">
                          <a:latin typeface="Coptic" pitchFamily="2" charset="0"/>
                        </a:rPr>
                        <a:t>ri</a:t>
                      </a:r>
                      <a:r>
                        <a:rPr lang="en-US" dirty="0">
                          <a:latin typeface="Coptic" pitchFamily="2" charset="0"/>
                        </a:rPr>
                        <a:t> </a:t>
                      </a:r>
                      <a:r>
                        <a:rPr lang="en-US" dirty="0" err="1">
                          <a:latin typeface="Coptic" pitchFamily="2" charset="0"/>
                        </a:rPr>
                        <a:t>m~V</a:t>
                      </a:r>
                      <a:r>
                        <a:rPr lang="en-US" dirty="0">
                          <a:latin typeface="Coptic" pitchFamily="2" charset="0"/>
                        </a:rPr>
                        <a:t>] </a:t>
                      </a:r>
                      <a:r>
                        <a:rPr lang="en-US" sz="1400" i="1" dirty="0">
                          <a:solidFill>
                            <a:srgbClr val="FF0000"/>
                          </a:solidFill>
                          <a:latin typeface="Coptic" pitchFamily="2" charset="0"/>
                        </a:rPr>
                        <a:t> ( ~</a:t>
                      </a:r>
                      <a:r>
                        <a:rPr lang="en-US" sz="1400" i="1" dirty="0" err="1">
                          <a:solidFill>
                            <a:srgbClr val="FF0000"/>
                          </a:solidFill>
                          <a:latin typeface="Coptic" pitchFamily="2" charset="0"/>
                        </a:rPr>
                        <a:t>Vnou</a:t>
                      </a:r>
                      <a:r>
                        <a:rPr lang="en-US" sz="1400" i="1" dirty="0">
                          <a:solidFill>
                            <a:srgbClr val="FF0000"/>
                          </a:solidFill>
                          <a:latin typeface="Coptic" pitchFamily="2" charset="0"/>
                        </a:rPr>
                        <a:t>]) </a:t>
                      </a:r>
                      <a:r>
                        <a:rPr lang="en-US" dirty="0" err="1">
                          <a:latin typeface="Coptic" pitchFamily="2" charset="0"/>
                        </a:rPr>
                        <a:t>etonq</a:t>
                      </a:r>
                      <a:endParaRPr lang="en-US" dirty="0">
                        <a:latin typeface="Coptic" pitchFamily="2" charset="0"/>
                      </a:endParaRPr>
                    </a:p>
                  </a:txBody>
                  <a:tcPr/>
                </a:tc>
                <a:tc>
                  <a:txBody>
                    <a:bodyPr/>
                    <a:lstStyle/>
                    <a:p>
                      <a:r>
                        <a:rPr lang="en-US" dirty="0"/>
                        <a:t>Jesus Christ, </a:t>
                      </a:r>
                      <a:br>
                        <a:rPr lang="en-US" dirty="0"/>
                      </a:br>
                      <a:r>
                        <a:rPr lang="en-US" dirty="0"/>
                        <a:t>the Son of the living God</a:t>
                      </a:r>
                    </a:p>
                  </a:txBody>
                  <a:tcPr/>
                </a:tc>
                <a:extLst>
                  <a:ext uri="{0D108BD9-81ED-4DB2-BD59-A6C34878D82A}">
                    <a16:rowId xmlns:a16="http://schemas.microsoft.com/office/drawing/2014/main" val="4148271885"/>
                  </a:ext>
                </a:extLst>
              </a:tr>
            </a:tbl>
          </a:graphicData>
        </a:graphic>
      </p:graphicFrame>
      <p:graphicFrame>
        <p:nvGraphicFramePr>
          <p:cNvPr id="6" name="Table 5">
            <a:extLst>
              <a:ext uri="{FF2B5EF4-FFF2-40B4-BE49-F238E27FC236}">
                <a16:creationId xmlns:a16="http://schemas.microsoft.com/office/drawing/2014/main" id="{02637323-6B22-4D7A-A752-0797A196934C}"/>
              </a:ext>
            </a:extLst>
          </p:cNvPr>
          <p:cNvGraphicFramePr>
            <a:graphicFrameLocks noGrp="1"/>
          </p:cNvGraphicFramePr>
          <p:nvPr>
            <p:extLst>
              <p:ext uri="{D42A27DB-BD31-4B8C-83A1-F6EECF244321}">
                <p14:modId xmlns:p14="http://schemas.microsoft.com/office/powerpoint/2010/main" val="3824813756"/>
              </p:ext>
            </p:extLst>
          </p:nvPr>
        </p:nvGraphicFramePr>
        <p:xfrm>
          <a:off x="152400" y="2842014"/>
          <a:ext cx="8839200" cy="2194560"/>
        </p:xfrm>
        <a:graphic>
          <a:graphicData uri="http://schemas.openxmlformats.org/drawingml/2006/table">
            <a:tbl>
              <a:tblPr bandRow="1">
                <a:tableStyleId>{5C22544A-7EE6-4342-B048-85BDC9FD1C3A}</a:tableStyleId>
              </a:tblPr>
              <a:tblGrid>
                <a:gridCol w="4343400">
                  <a:extLst>
                    <a:ext uri="{9D8B030D-6E8A-4147-A177-3AD203B41FA5}">
                      <a16:colId xmlns:a16="http://schemas.microsoft.com/office/drawing/2014/main" val="2828506958"/>
                    </a:ext>
                  </a:extLst>
                </a:gridCol>
                <a:gridCol w="4495800">
                  <a:extLst>
                    <a:ext uri="{9D8B030D-6E8A-4147-A177-3AD203B41FA5}">
                      <a16:colId xmlns:a16="http://schemas.microsoft.com/office/drawing/2014/main" val="973179971"/>
                    </a:ext>
                  </a:extLst>
                </a:gridCol>
              </a:tblGrid>
              <a:tr h="370840">
                <a:tc>
                  <a:txBody>
                    <a:bodyPr/>
                    <a:lstStyle/>
                    <a:p>
                      <a:r>
                        <a:rPr lang="en-US" dirty="0" err="1">
                          <a:latin typeface="Coptic" pitchFamily="2" charset="0"/>
                        </a:rPr>
                        <a:t>Eulog</a:t>
                      </a:r>
                      <a:r>
                        <a:rPr lang="en-US" dirty="0">
                          <a:latin typeface="Coptic" pitchFamily="2" charset="0"/>
                        </a:rPr>
                        <a:t>/toc </a:t>
                      </a:r>
                      <a:r>
                        <a:rPr lang="en-US" dirty="0" err="1">
                          <a:latin typeface="Coptic" pitchFamily="2" charset="0"/>
                        </a:rPr>
                        <a:t>k#c</a:t>
                      </a:r>
                      <a:r>
                        <a:rPr lang="en-US" dirty="0">
                          <a:latin typeface="Coptic" pitchFamily="2" charset="0"/>
                        </a:rPr>
                        <a:t># </a:t>
                      </a:r>
                      <a:r>
                        <a:rPr lang="en-US" sz="1400" i="1" dirty="0">
                          <a:solidFill>
                            <a:srgbClr val="FF0000"/>
                          </a:solidFill>
                          <a:latin typeface="Coptic" pitchFamily="2" charset="0"/>
                        </a:rPr>
                        <a:t>(</a:t>
                      </a:r>
                      <a:r>
                        <a:rPr lang="en-US" sz="1400" i="1" dirty="0" err="1">
                          <a:solidFill>
                            <a:srgbClr val="FF0000"/>
                          </a:solidFill>
                          <a:latin typeface="Coptic" pitchFamily="2" charset="0"/>
                        </a:rPr>
                        <a:t>Kurioc</a:t>
                      </a:r>
                      <a:r>
                        <a:rPr lang="en-US" sz="1400" i="1" dirty="0">
                          <a:solidFill>
                            <a:srgbClr val="FF0000"/>
                          </a:solidFill>
                          <a:latin typeface="Coptic" pitchFamily="2" charset="0"/>
                        </a:rPr>
                        <a:t>)</a:t>
                      </a:r>
                      <a:r>
                        <a:rPr lang="en-US" dirty="0">
                          <a:latin typeface="Coptic" pitchFamily="2" charset="0"/>
                        </a:rPr>
                        <a:t> I/#</a:t>
                      </a:r>
                      <a:r>
                        <a:rPr lang="en-US" dirty="0" err="1">
                          <a:latin typeface="Coptic" pitchFamily="2" charset="0"/>
                        </a:rPr>
                        <a:t>c#</a:t>
                      </a:r>
                      <a:r>
                        <a:rPr lang="en-US" dirty="0">
                          <a:latin typeface="Coptic" pitchFamily="2" charset="0"/>
                        </a:rPr>
                        <a:t> ,#</a:t>
                      </a:r>
                      <a:r>
                        <a:rPr lang="en-US" dirty="0" err="1">
                          <a:latin typeface="Coptic" pitchFamily="2" charset="0"/>
                        </a:rPr>
                        <a:t>c#</a:t>
                      </a:r>
                      <a:r>
                        <a:rPr lang="en-US" dirty="0">
                          <a:latin typeface="Coptic" pitchFamily="2" charset="0"/>
                        </a:rPr>
                        <a:t> </a:t>
                      </a:r>
                    </a:p>
                    <a:p>
                      <a:r>
                        <a:rPr lang="en-US" dirty="0" err="1">
                          <a:latin typeface="Coptic" pitchFamily="2" charset="0"/>
                        </a:rPr>
                        <a:t>u#c</a:t>
                      </a:r>
                      <a:r>
                        <a:rPr lang="en-US" dirty="0">
                          <a:latin typeface="Coptic" pitchFamily="2" charset="0"/>
                        </a:rPr>
                        <a:t># </a:t>
                      </a:r>
                      <a:r>
                        <a:rPr lang="en-US" sz="1400" i="1" dirty="0">
                          <a:solidFill>
                            <a:srgbClr val="FF0000"/>
                          </a:solidFill>
                          <a:latin typeface="Coptic" pitchFamily="2" charset="0"/>
                        </a:rPr>
                        <a:t>(</a:t>
                      </a:r>
                      <a:r>
                        <a:rPr lang="en-US" sz="1400" i="1" dirty="0" err="1">
                          <a:solidFill>
                            <a:srgbClr val="FF0000"/>
                          </a:solidFill>
                          <a:latin typeface="Coptic" pitchFamily="2" charset="0"/>
                        </a:rPr>
                        <a:t>Uioc</a:t>
                      </a:r>
                      <a:r>
                        <a:rPr lang="en-US" sz="1400" i="1" dirty="0">
                          <a:solidFill>
                            <a:srgbClr val="FF0000"/>
                          </a:solidFill>
                          <a:latin typeface="Coptic" pitchFamily="2" charset="0"/>
                        </a:rPr>
                        <a:t>)</a:t>
                      </a:r>
                      <a:r>
                        <a:rPr lang="en-US" dirty="0">
                          <a:latin typeface="Coptic" pitchFamily="2" charset="0"/>
                        </a:rPr>
                        <a:t> </a:t>
                      </a:r>
                      <a:r>
                        <a:rPr lang="en-US" dirty="0" err="1">
                          <a:latin typeface="Coptic" pitchFamily="2" charset="0"/>
                        </a:rPr>
                        <a:t>y#c</a:t>
                      </a:r>
                      <a:r>
                        <a:rPr lang="en-US" dirty="0">
                          <a:latin typeface="Coptic" pitchFamily="2" charset="0"/>
                        </a:rPr>
                        <a:t># </a:t>
                      </a:r>
                      <a:r>
                        <a:rPr lang="en-US" sz="1400" i="1" dirty="0">
                          <a:solidFill>
                            <a:srgbClr val="FF0000"/>
                          </a:solidFill>
                          <a:latin typeface="Coptic" pitchFamily="2" charset="0"/>
                        </a:rPr>
                        <a:t>(</a:t>
                      </a:r>
                      <a:r>
                        <a:rPr lang="en-US" sz="1400" i="1" dirty="0" err="1">
                          <a:solidFill>
                            <a:srgbClr val="FF0000"/>
                          </a:solidFill>
                          <a:latin typeface="Coptic" pitchFamily="2" charset="0"/>
                        </a:rPr>
                        <a:t>Yeoc</a:t>
                      </a:r>
                      <a:r>
                        <a:rPr lang="en-US" sz="1400" i="1" dirty="0">
                          <a:solidFill>
                            <a:srgbClr val="FF0000"/>
                          </a:solidFill>
                          <a:latin typeface="Coptic" pitchFamily="2" charset="0"/>
                        </a:rPr>
                        <a:t>) </a:t>
                      </a:r>
                    </a:p>
                    <a:p>
                      <a:r>
                        <a:rPr lang="en-US" dirty="0" err="1">
                          <a:latin typeface="Coptic" pitchFamily="2" charset="0"/>
                        </a:rPr>
                        <a:t>a~giacmoc</a:t>
                      </a:r>
                      <a:r>
                        <a:rPr lang="en-US" dirty="0">
                          <a:latin typeface="Coptic" pitchFamily="2" charset="0"/>
                        </a:rPr>
                        <a:t> </a:t>
                      </a:r>
                      <a:r>
                        <a:rPr lang="en-US" dirty="0" err="1">
                          <a:latin typeface="Coptic" pitchFamily="2" charset="0"/>
                        </a:rPr>
                        <a:t>Pn#a</a:t>
                      </a:r>
                      <a:r>
                        <a:rPr lang="en-US" dirty="0">
                          <a:latin typeface="Coptic" pitchFamily="2" charset="0"/>
                        </a:rPr>
                        <a:t> </a:t>
                      </a:r>
                      <a:r>
                        <a:rPr lang="en-US" dirty="0" err="1">
                          <a:latin typeface="Coptic" pitchFamily="2" charset="0"/>
                        </a:rPr>
                        <a:t>a~gion</a:t>
                      </a:r>
                      <a:r>
                        <a:rPr lang="en-US" dirty="0">
                          <a:latin typeface="Coptic" pitchFamily="2" charset="0"/>
                        </a:rPr>
                        <a:t>. Am/n</a:t>
                      </a:r>
                    </a:p>
                  </a:txBody>
                  <a:tcPr/>
                </a:tc>
                <a:tc>
                  <a:txBody>
                    <a:bodyPr/>
                    <a:lstStyle/>
                    <a:p>
                      <a:r>
                        <a:rPr lang="en-US" sz="1800" kern="1200" dirty="0">
                          <a:solidFill>
                            <a:schemeClr val="dk1"/>
                          </a:solidFill>
                          <a:effectLst/>
                          <a:latin typeface="+mn-lt"/>
                          <a:ea typeface="+mn-ea"/>
                          <a:cs typeface="+mn-cs"/>
                        </a:rPr>
                        <a:t>Blessed be the Lord Jesus Christ, </a:t>
                      </a:r>
                    </a:p>
                    <a:p>
                      <a:r>
                        <a:rPr lang="en-US" sz="1800" kern="1200" dirty="0">
                          <a:solidFill>
                            <a:schemeClr val="dk1"/>
                          </a:solidFill>
                          <a:effectLst/>
                          <a:latin typeface="+mn-lt"/>
                          <a:ea typeface="+mn-ea"/>
                          <a:cs typeface="+mn-cs"/>
                        </a:rPr>
                        <a:t>the Son of God; the </a:t>
                      </a:r>
                    </a:p>
                    <a:p>
                      <a:r>
                        <a:rPr lang="en-US" sz="1800" kern="1200" dirty="0">
                          <a:solidFill>
                            <a:schemeClr val="dk1"/>
                          </a:solidFill>
                          <a:effectLst/>
                          <a:latin typeface="+mn-lt"/>
                          <a:ea typeface="+mn-ea"/>
                          <a:cs typeface="+mn-cs"/>
                        </a:rPr>
                        <a:t>sanctification is by the Holy Spirit. Amen.</a:t>
                      </a:r>
                      <a:endParaRPr lang="en-US" dirty="0"/>
                    </a:p>
                  </a:txBody>
                  <a:tcPr/>
                </a:tc>
                <a:extLst>
                  <a:ext uri="{0D108BD9-81ED-4DB2-BD59-A6C34878D82A}">
                    <a16:rowId xmlns:a16="http://schemas.microsoft.com/office/drawing/2014/main" val="18103663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ptic" pitchFamily="2" charset="0"/>
                        </a:rPr>
                        <a:t>Pen% </a:t>
                      </a:r>
                      <a:r>
                        <a:rPr lang="en-US" dirty="0" err="1">
                          <a:latin typeface="Coptic" pitchFamily="2" charset="0"/>
                        </a:rPr>
                        <a:t>ouoh</a:t>
                      </a:r>
                      <a:r>
                        <a:rPr lang="en-US" dirty="0">
                          <a:latin typeface="Coptic" pitchFamily="2" charset="0"/>
                        </a:rPr>
                        <a:t> </a:t>
                      </a:r>
                      <a:r>
                        <a:rPr lang="en-US" dirty="0" err="1">
                          <a:latin typeface="Coptic" pitchFamily="2" charset="0"/>
                        </a:rPr>
                        <a:t>Pennou</a:t>
                      </a:r>
                      <a:r>
                        <a:rPr lang="en-US" dirty="0">
                          <a:latin typeface="Coptic" pitchFamily="2" charset="0"/>
                        </a:rPr>
                        <a:t>] </a:t>
                      </a:r>
                      <a:br>
                        <a:rPr lang="en-US" dirty="0">
                          <a:latin typeface="Coptic" pitchFamily="2" charset="0"/>
                        </a:rPr>
                      </a:br>
                      <a:r>
                        <a:rPr lang="en-US" dirty="0" err="1">
                          <a:latin typeface="Coptic" pitchFamily="2" charset="0"/>
                        </a:rPr>
                        <a:t>ouoh</a:t>
                      </a:r>
                      <a:r>
                        <a:rPr lang="en-US" dirty="0">
                          <a:latin typeface="Coptic" pitchFamily="2" charset="0"/>
                        </a:rPr>
                        <a:t> </a:t>
                      </a:r>
                      <a:r>
                        <a:rPr lang="en-US" dirty="0" err="1">
                          <a:latin typeface="Coptic" pitchFamily="2" charset="0"/>
                        </a:rPr>
                        <a:t>penc#w#r</a:t>
                      </a:r>
                      <a:r>
                        <a:rPr lang="en-US" dirty="0">
                          <a:latin typeface="Coptic" pitchFamily="2" charset="0"/>
                        </a:rPr>
                        <a:t># </a:t>
                      </a:r>
                      <a:r>
                        <a:rPr lang="en-US" sz="1400" i="1" dirty="0">
                          <a:solidFill>
                            <a:srgbClr val="FF0000"/>
                          </a:solidFill>
                          <a:latin typeface="Coptic" pitchFamily="2" charset="0"/>
                        </a:rPr>
                        <a:t>(Cwt/r)</a:t>
                      </a:r>
                      <a:r>
                        <a:rPr lang="en-US" dirty="0">
                          <a:latin typeface="Coptic" pitchFamily="2" charset="0"/>
                        </a:rPr>
                        <a:t> I/#</a:t>
                      </a:r>
                      <a:r>
                        <a:rPr lang="en-US" dirty="0" err="1">
                          <a:latin typeface="Coptic" pitchFamily="2" charset="0"/>
                        </a:rPr>
                        <a:t>c#</a:t>
                      </a:r>
                      <a:r>
                        <a:rPr lang="en-US" dirty="0">
                          <a:latin typeface="Coptic" pitchFamily="2" charset="0"/>
                        </a:rPr>
                        <a:t> </a:t>
                      </a:r>
                      <a:r>
                        <a:rPr lang="en-US" dirty="0" err="1">
                          <a:latin typeface="Coptic" pitchFamily="2" charset="0"/>
                        </a:rPr>
                        <a:t>P,#c</a:t>
                      </a:r>
                      <a:r>
                        <a:rPr lang="en-US" dirty="0">
                          <a:latin typeface="Coptic" pitchFamily="2" charset="0"/>
                        </a:rPr>
                        <a:t>#</a:t>
                      </a:r>
                    </a:p>
                  </a:txBody>
                  <a:tcPr/>
                </a:tc>
                <a:tc>
                  <a:txBody>
                    <a:bodyPr/>
                    <a:lstStyle/>
                    <a:p>
                      <a:r>
                        <a:rPr lang="en-US" dirty="0"/>
                        <a:t>our Lord, God, </a:t>
                      </a:r>
                      <a:br>
                        <a:rPr lang="en-US" dirty="0"/>
                      </a:br>
                      <a:r>
                        <a:rPr lang="en-US" dirty="0"/>
                        <a:t>and Savior Jesus Christ</a:t>
                      </a:r>
                    </a:p>
                  </a:txBody>
                  <a:tcPr/>
                </a:tc>
                <a:extLst>
                  <a:ext uri="{0D108BD9-81ED-4DB2-BD59-A6C34878D82A}">
                    <a16:rowId xmlns:a16="http://schemas.microsoft.com/office/drawing/2014/main" val="3339360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piaylovoroc</a:t>
                      </a:r>
                      <a:r>
                        <a:rPr lang="en-US" dirty="0">
                          <a:latin typeface="Coptic" pitchFamily="2" charset="0"/>
                        </a:rPr>
                        <a:t> m~&amp; </a:t>
                      </a:r>
                      <a:r>
                        <a:rPr lang="en-US" sz="1400" i="1" dirty="0">
                          <a:solidFill>
                            <a:srgbClr val="FF0000"/>
                          </a:solidFill>
                          <a:latin typeface="Coptic" pitchFamily="2" charset="0"/>
                        </a:rPr>
                        <a:t>(</a:t>
                      </a:r>
                      <a:r>
                        <a:rPr lang="en-US" sz="1400" i="1" dirty="0" err="1">
                          <a:solidFill>
                            <a:srgbClr val="FF0000"/>
                          </a:solidFill>
                          <a:latin typeface="Coptic" pitchFamily="2" charset="0"/>
                        </a:rPr>
                        <a:t>marturoc</a:t>
                      </a:r>
                      <a:r>
                        <a:rPr lang="en-US" sz="1400" i="1" dirty="0">
                          <a:solidFill>
                            <a:srgbClr val="FF0000"/>
                          </a:solidFill>
                          <a:latin typeface="Coptic" pitchFamily="2" charset="0"/>
                        </a:rPr>
                        <a:t>)</a:t>
                      </a:r>
                      <a:r>
                        <a:rPr lang="en-US" dirty="0">
                          <a:latin typeface="Coptic" pitchFamily="2" charset="0"/>
                        </a:rPr>
                        <a:t>: </a:t>
                      </a:r>
                      <a:br>
                        <a:rPr lang="en-US" dirty="0">
                          <a:latin typeface="Coptic" pitchFamily="2" charset="0"/>
                        </a:rPr>
                      </a:br>
                      <a:r>
                        <a:rPr lang="en-US" dirty="0">
                          <a:latin typeface="Coptic" pitchFamily="2" charset="0"/>
                        </a:rPr>
                        <a:t>pa% </a:t>
                      </a:r>
                      <a:r>
                        <a:rPr lang="en-US" dirty="0" err="1">
                          <a:latin typeface="Coptic" pitchFamily="2" charset="0"/>
                        </a:rPr>
                        <a:t>p~ouro</a:t>
                      </a:r>
                      <a:r>
                        <a:rPr lang="en-US" dirty="0">
                          <a:latin typeface="Coptic" pitchFamily="2" charset="0"/>
                        </a:rPr>
                        <a:t> </a:t>
                      </a:r>
                      <a:r>
                        <a:rPr lang="en-US" dirty="0" err="1">
                          <a:latin typeface="Coptic" pitchFamily="2" charset="0"/>
                        </a:rPr>
                        <a:t>Gewrgioc</a:t>
                      </a:r>
                      <a:endParaRPr lang="en-US" dirty="0">
                        <a:latin typeface="Coptic" pitchFamily="2" charset="0"/>
                      </a:endParaRPr>
                    </a:p>
                  </a:txBody>
                  <a:tcPr/>
                </a:tc>
                <a:tc>
                  <a:txBody>
                    <a:bodyPr/>
                    <a:lstStyle/>
                    <a:p>
                      <a:r>
                        <a:rPr lang="en-US" dirty="0"/>
                        <a:t>The struggle-mantled martyr, </a:t>
                      </a:r>
                      <a:br>
                        <a:rPr lang="en-US" dirty="0"/>
                      </a:br>
                      <a:r>
                        <a:rPr lang="en-US" dirty="0"/>
                        <a:t>my Lord, King George</a:t>
                      </a:r>
                    </a:p>
                  </a:txBody>
                  <a:tcPr/>
                </a:tc>
                <a:extLst>
                  <a:ext uri="{0D108BD9-81ED-4DB2-BD59-A6C34878D82A}">
                    <a16:rowId xmlns:a16="http://schemas.microsoft.com/office/drawing/2014/main" val="4117002981"/>
                  </a:ext>
                </a:extLst>
              </a:tr>
            </a:tbl>
          </a:graphicData>
        </a:graphic>
      </p:graphicFrame>
      <p:graphicFrame>
        <p:nvGraphicFramePr>
          <p:cNvPr id="7" name="Table 6">
            <a:extLst>
              <a:ext uri="{FF2B5EF4-FFF2-40B4-BE49-F238E27FC236}">
                <a16:creationId xmlns:a16="http://schemas.microsoft.com/office/drawing/2014/main" id="{E1CF37DC-923D-4EEC-8EDF-5ADDF5741C6E}"/>
              </a:ext>
            </a:extLst>
          </p:cNvPr>
          <p:cNvGraphicFramePr>
            <a:graphicFrameLocks noGrp="1"/>
          </p:cNvGraphicFramePr>
          <p:nvPr>
            <p:extLst>
              <p:ext uri="{D42A27DB-BD31-4B8C-83A1-F6EECF244321}">
                <p14:modId xmlns:p14="http://schemas.microsoft.com/office/powerpoint/2010/main" val="1516255723"/>
              </p:ext>
            </p:extLst>
          </p:nvPr>
        </p:nvGraphicFramePr>
        <p:xfrm>
          <a:off x="152400" y="5036574"/>
          <a:ext cx="8839200" cy="1651000"/>
        </p:xfrm>
        <a:graphic>
          <a:graphicData uri="http://schemas.openxmlformats.org/drawingml/2006/table">
            <a:tbl>
              <a:tblPr bandRow="1">
                <a:tableStyleId>{5C22544A-7EE6-4342-B048-85BDC9FD1C3A}</a:tableStyleId>
              </a:tblPr>
              <a:tblGrid>
                <a:gridCol w="4343400">
                  <a:extLst>
                    <a:ext uri="{9D8B030D-6E8A-4147-A177-3AD203B41FA5}">
                      <a16:colId xmlns:a16="http://schemas.microsoft.com/office/drawing/2014/main" val="3621426468"/>
                    </a:ext>
                  </a:extLst>
                </a:gridCol>
                <a:gridCol w="4495800">
                  <a:extLst>
                    <a:ext uri="{9D8B030D-6E8A-4147-A177-3AD203B41FA5}">
                      <a16:colId xmlns:a16="http://schemas.microsoft.com/office/drawing/2014/main" val="32705726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Afsenaf</a:t>
                      </a:r>
                      <a:r>
                        <a:rPr lang="en-US" dirty="0">
                          <a:latin typeface="Coptic" pitchFamily="2" charset="0"/>
                        </a:rPr>
                        <a:t> </a:t>
                      </a:r>
                      <a:r>
                        <a:rPr lang="en-US" dirty="0" err="1">
                          <a:latin typeface="Coptic" pitchFamily="2" charset="0"/>
                        </a:rPr>
                        <a:t>e~pec</a:t>
                      </a:r>
                      <a:r>
                        <a:rPr lang="en-US" dirty="0">
                          <a:latin typeface="Coptic" pitchFamily="2" charset="0"/>
                        </a:rPr>
                        <a:t>/t </a:t>
                      </a:r>
                      <a:r>
                        <a:rPr lang="en-US" dirty="0" err="1">
                          <a:latin typeface="Coptic" pitchFamily="2" charset="0"/>
                        </a:rPr>
                        <a:t>e~a~men</a:t>
                      </a:r>
                      <a:r>
                        <a:rPr lang="en-US">
                          <a:latin typeface="Coptic" pitchFamily="2" charset="0"/>
                        </a:rPr>
                        <a:t>]</a:t>
                      </a:r>
                      <a:endParaRPr lang="en-US" dirty="0">
                        <a:latin typeface="Coptic"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e~bol</a:t>
                      </a:r>
                      <a:r>
                        <a:rPr lang="en-US" dirty="0">
                          <a:latin typeface="Coptic" pitchFamily="2" charset="0"/>
                        </a:rPr>
                        <a:t> </a:t>
                      </a:r>
                      <a:r>
                        <a:rPr lang="en-US" dirty="0" err="1">
                          <a:latin typeface="Coptic" pitchFamily="2" charset="0"/>
                        </a:rPr>
                        <a:t>hiten</a:t>
                      </a:r>
                      <a:r>
                        <a:rPr lang="en-US" dirty="0">
                          <a:latin typeface="Coptic" pitchFamily="2" charset="0"/>
                        </a:rPr>
                        <a:t> pi* </a:t>
                      </a:r>
                      <a:r>
                        <a:rPr lang="en-US" sz="1400" i="1" dirty="0">
                          <a:solidFill>
                            <a:srgbClr val="FF0000"/>
                          </a:solidFill>
                          <a:latin typeface="Coptic" pitchFamily="2" charset="0"/>
                        </a:rPr>
                        <a:t>( ~</a:t>
                      </a:r>
                      <a:r>
                        <a:rPr lang="en-US" sz="1400" i="1" dirty="0" err="1">
                          <a:solidFill>
                            <a:srgbClr val="FF0000"/>
                          </a:solidFill>
                          <a:latin typeface="Coptic" pitchFamily="2" charset="0"/>
                        </a:rPr>
                        <a:t>Ctauroc</a:t>
                      </a:r>
                      <a:r>
                        <a:rPr lang="en-US" sz="1400" i="1" dirty="0">
                          <a:solidFill>
                            <a:srgbClr val="FF0000"/>
                          </a:solidFill>
                          <a:latin typeface="Coptic" pitchFamily="2" charset="0"/>
                        </a:rPr>
                        <a:t>)</a:t>
                      </a:r>
                    </a:p>
                  </a:txBody>
                  <a:tcPr/>
                </a:tc>
                <a:tc>
                  <a:txBody>
                    <a:bodyPr/>
                    <a:lstStyle/>
                    <a:p>
                      <a:r>
                        <a:rPr lang="en-US" sz="1800" kern="1200" dirty="0">
                          <a:solidFill>
                            <a:schemeClr val="dk1"/>
                          </a:solidFill>
                          <a:effectLst/>
                          <a:latin typeface="+mn-lt"/>
                          <a:ea typeface="+mn-ea"/>
                          <a:cs typeface="+mn-cs"/>
                        </a:rPr>
                        <a:t>He descended into Hades </a:t>
                      </a:r>
                    </a:p>
                    <a:p>
                      <a:r>
                        <a:rPr lang="en-US" sz="1800" kern="1200" dirty="0">
                          <a:solidFill>
                            <a:schemeClr val="dk1"/>
                          </a:solidFill>
                          <a:effectLst/>
                          <a:latin typeface="+mn-lt"/>
                          <a:ea typeface="+mn-ea"/>
                          <a:cs typeface="+mn-cs"/>
                        </a:rPr>
                        <a:t>through the Cross</a:t>
                      </a:r>
                      <a:endParaRPr lang="en-US" dirty="0"/>
                    </a:p>
                  </a:txBody>
                  <a:tcPr/>
                </a:tc>
                <a:extLst>
                  <a:ext uri="{0D108BD9-81ED-4DB2-BD59-A6C34878D82A}">
                    <a16:rowId xmlns:a16="http://schemas.microsoft.com/office/drawing/2014/main" val="7100008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qen</a:t>
                      </a:r>
                      <a:r>
                        <a:rPr lang="en-US" dirty="0">
                          <a:latin typeface="Coptic" pitchFamily="2" charset="0"/>
                        </a:rPr>
                        <a:t> t~,</a:t>
                      </a:r>
                      <a:r>
                        <a:rPr lang="en-US" dirty="0" err="1">
                          <a:latin typeface="Coptic" pitchFamily="2" charset="0"/>
                        </a:rPr>
                        <a:t>wra</a:t>
                      </a:r>
                      <a:r>
                        <a:rPr lang="en-US" dirty="0">
                          <a:latin typeface="Coptic" pitchFamily="2" charset="0"/>
                        </a:rPr>
                        <a:t> </a:t>
                      </a:r>
                      <a:r>
                        <a:rPr lang="en-US" dirty="0" err="1">
                          <a:latin typeface="Coptic" pitchFamily="2" charset="0"/>
                        </a:rPr>
                        <a:t>n~te</a:t>
                      </a:r>
                      <a:r>
                        <a:rPr lang="en-US" dirty="0">
                          <a:latin typeface="Coptic" pitchFamily="2" charset="0"/>
                        </a:rPr>
                        <a:t> n/</a:t>
                      </a:r>
                      <a:r>
                        <a:rPr lang="en-US" dirty="0" err="1">
                          <a:latin typeface="Coptic" pitchFamily="2" charset="0"/>
                        </a:rPr>
                        <a:t>etonq</a:t>
                      </a:r>
                      <a:r>
                        <a:rPr lang="en-US" dirty="0">
                          <a:latin typeface="Coptic" pitchFamily="2" charset="0"/>
                        </a:rPr>
                        <a:t> </a:t>
                      </a:r>
                      <a:r>
                        <a:rPr lang="en-US" dirty="0" err="1">
                          <a:latin typeface="Coptic" pitchFamily="2" charset="0"/>
                        </a:rPr>
                        <a:t>sa</a:t>
                      </a:r>
                      <a:r>
                        <a:rPr lang="en-US" dirty="0">
                          <a:latin typeface="Coptic" pitchFamily="2" charset="0"/>
                        </a:rPr>
                        <a:t> </a:t>
                      </a:r>
                      <a:r>
                        <a:rPr lang="en-US" dirty="0" err="1">
                          <a:latin typeface="Coptic" pitchFamily="2" charset="0"/>
                        </a:rPr>
                        <a:t>e~neh</a:t>
                      </a:r>
                      <a:r>
                        <a:rPr lang="en-US" dirty="0">
                          <a:latin typeface="Coptic" pitchFamily="2" charset="0"/>
                        </a:rPr>
                        <a:t>: </a:t>
                      </a:r>
                      <a:r>
                        <a:rPr lang="en-US" dirty="0" err="1">
                          <a:latin typeface="Coptic" pitchFamily="2" charset="0"/>
                        </a:rPr>
                        <a:t>qen</a:t>
                      </a:r>
                      <a:r>
                        <a:rPr lang="en-US" dirty="0">
                          <a:latin typeface="Coptic" pitchFamily="2" charset="0"/>
                        </a:rPr>
                        <a:t> Il#/#m# </a:t>
                      </a:r>
                      <a:r>
                        <a:rPr lang="en-US" sz="1400" i="1" dirty="0">
                          <a:solidFill>
                            <a:srgbClr val="FF0000"/>
                          </a:solidFill>
                          <a:latin typeface="Coptic" pitchFamily="2" charset="0"/>
                        </a:rPr>
                        <a:t>(</a:t>
                      </a:r>
                      <a:r>
                        <a:rPr lang="en-US" sz="1400" i="1" dirty="0" err="1">
                          <a:solidFill>
                            <a:srgbClr val="FF0000"/>
                          </a:solidFill>
                          <a:latin typeface="Coptic" pitchFamily="2" charset="0"/>
                        </a:rPr>
                        <a:t>Ieroucal</a:t>
                      </a:r>
                      <a:r>
                        <a:rPr lang="en-US" sz="1400" i="1" dirty="0">
                          <a:solidFill>
                            <a:srgbClr val="FF0000"/>
                          </a:solidFill>
                          <a:latin typeface="Coptic" pitchFamily="2" charset="0"/>
                        </a:rPr>
                        <a:t>/m)</a:t>
                      </a:r>
                      <a:r>
                        <a:rPr lang="en-US" dirty="0">
                          <a:latin typeface="Coptic" pitchFamily="2" charset="0"/>
                        </a:rPr>
                        <a:t> </a:t>
                      </a:r>
                      <a:r>
                        <a:rPr lang="en-US" dirty="0" err="1">
                          <a:latin typeface="Coptic" pitchFamily="2" charset="0"/>
                        </a:rPr>
                        <a:t>n~te</a:t>
                      </a:r>
                      <a:r>
                        <a:rPr lang="en-US" dirty="0">
                          <a:latin typeface="Coptic" pitchFamily="2" charset="0"/>
                        </a:rPr>
                        <a:t> </a:t>
                      </a:r>
                      <a:r>
                        <a:rPr lang="en-US" dirty="0" err="1">
                          <a:latin typeface="Coptic" pitchFamily="2" charset="0"/>
                        </a:rPr>
                        <a:t>t~ve</a:t>
                      </a:r>
                      <a:endParaRPr lang="en-US" dirty="0">
                        <a:latin typeface="Coptic" pitchFamily="2" charset="0"/>
                      </a:endParaRPr>
                    </a:p>
                  </a:txBody>
                  <a:tcPr/>
                </a:tc>
                <a:tc>
                  <a:txBody>
                    <a:bodyPr/>
                    <a:lstStyle/>
                    <a:p>
                      <a:r>
                        <a:rPr lang="en-US" sz="1800" kern="1200" dirty="0">
                          <a:solidFill>
                            <a:schemeClr val="dk1"/>
                          </a:solidFill>
                          <a:effectLst/>
                          <a:latin typeface="+mn-lt"/>
                          <a:ea typeface="+mn-ea"/>
                          <a:cs typeface="+mn-cs"/>
                        </a:rPr>
                        <a:t>in the region of the living forever,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in the heavenly Jerusalem</a:t>
                      </a:r>
                      <a:endParaRPr lang="en-US" dirty="0"/>
                    </a:p>
                  </a:txBody>
                  <a:tcPr/>
                </a:tc>
                <a:extLst>
                  <a:ext uri="{0D108BD9-81ED-4DB2-BD59-A6C34878D82A}">
                    <a16:rowId xmlns:a16="http://schemas.microsoft.com/office/drawing/2014/main" val="37100510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a~rih~mot</a:t>
                      </a:r>
                      <a:r>
                        <a:rPr lang="en-US" dirty="0">
                          <a:latin typeface="Coptic" pitchFamily="2" charset="0"/>
                        </a:rPr>
                        <a:t> nan </a:t>
                      </a:r>
                      <a:r>
                        <a:rPr lang="en-US" dirty="0" err="1">
                          <a:latin typeface="Coptic" pitchFamily="2" charset="0"/>
                        </a:rPr>
                        <a:t>n~tekhir</a:t>
                      </a:r>
                      <a:r>
                        <a:rPr lang="en-US" dirty="0">
                          <a:latin typeface="Coptic" pitchFamily="2" charset="0"/>
                        </a:rPr>
                        <a:t>/n/ </a:t>
                      </a:r>
                      <a:r>
                        <a:rPr lang="en-US" dirty="0" err="1">
                          <a:latin typeface="Coptic" pitchFamily="2" charset="0"/>
                        </a:rPr>
                        <a:t>s#b#l</a:t>
                      </a:r>
                      <a:r>
                        <a:rPr lang="en-US" dirty="0">
                          <a:latin typeface="Coptic" pitchFamily="2" charset="0"/>
                        </a:rPr>
                        <a:t># </a:t>
                      </a:r>
                      <a:r>
                        <a:rPr lang="en-US" sz="1400" i="1" dirty="0">
                          <a:solidFill>
                            <a:srgbClr val="FF0000"/>
                          </a:solidFill>
                          <a:latin typeface="Coptic" pitchFamily="2" charset="0"/>
                        </a:rPr>
                        <a:t>(</a:t>
                      </a:r>
                      <a:r>
                        <a:rPr lang="en-US" sz="1400" i="1" dirty="0" err="1">
                          <a:solidFill>
                            <a:srgbClr val="FF0000"/>
                          </a:solidFill>
                          <a:latin typeface="Coptic" pitchFamily="2" charset="0"/>
                        </a:rPr>
                        <a:t>sa</a:t>
                      </a:r>
                      <a:r>
                        <a:rPr lang="en-US" sz="1400" i="1" dirty="0">
                          <a:solidFill>
                            <a:srgbClr val="FF0000"/>
                          </a:solidFill>
                          <a:latin typeface="Coptic" pitchFamily="2" charset="0"/>
                        </a:rPr>
                        <a:t> </a:t>
                      </a:r>
                      <a:r>
                        <a:rPr lang="en-US" sz="1400" i="1" dirty="0" err="1">
                          <a:solidFill>
                            <a:srgbClr val="FF0000"/>
                          </a:solidFill>
                          <a:latin typeface="Coptic" pitchFamily="2" charset="0"/>
                        </a:rPr>
                        <a:t>e~bol</a:t>
                      </a:r>
                      <a:r>
                        <a:rPr lang="en-US" sz="1400" i="1" dirty="0">
                          <a:solidFill>
                            <a:srgbClr val="FF0000"/>
                          </a:solidFill>
                          <a:latin typeface="Coptic" pitchFamily="2" charset="0"/>
                        </a:rPr>
                        <a:t>)</a:t>
                      </a:r>
                      <a:endParaRPr lang="en-US" i="1" dirty="0">
                        <a:solidFill>
                          <a:srgbClr val="FF0000"/>
                        </a:solidFill>
                        <a:latin typeface="Coptic" pitchFamily="2" charset="0"/>
                      </a:endParaRPr>
                    </a:p>
                  </a:txBody>
                  <a:tcPr/>
                </a:tc>
                <a:tc>
                  <a:txBody>
                    <a:bodyPr/>
                    <a:lstStyle/>
                    <a:p>
                      <a:r>
                        <a:rPr lang="en-US" sz="1800" kern="1200" dirty="0">
                          <a:solidFill>
                            <a:schemeClr val="dk1"/>
                          </a:solidFill>
                          <a:effectLst/>
                          <a:latin typeface="+mn-lt"/>
                          <a:ea typeface="+mn-ea"/>
                          <a:cs typeface="+mn-cs"/>
                        </a:rPr>
                        <a:t>grant us Your peace unto the end</a:t>
                      </a:r>
                      <a:endParaRPr lang="en-US" dirty="0"/>
                    </a:p>
                  </a:txBody>
                  <a:tcPr/>
                </a:tc>
                <a:extLst>
                  <a:ext uri="{0D108BD9-81ED-4DB2-BD59-A6C34878D82A}">
                    <a16:rowId xmlns:a16="http://schemas.microsoft.com/office/drawing/2014/main" val="3877205106"/>
                  </a:ext>
                </a:extLst>
              </a:tr>
            </a:tbl>
          </a:graphicData>
        </a:graphic>
      </p:graphicFrame>
    </p:spTree>
    <p:extLst>
      <p:ext uri="{BB962C8B-B14F-4D97-AF65-F5344CB8AC3E}">
        <p14:creationId xmlns:p14="http://schemas.microsoft.com/office/powerpoint/2010/main" val="2964870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15" name="Group 19">
            <a:extLst>
              <a:ext uri="{FF2B5EF4-FFF2-40B4-BE49-F238E27FC236}">
                <a16:creationId xmlns:a16="http://schemas.microsoft.com/office/drawing/2014/main" id="{684F3C35-DFFC-4CD9-83D6-35EB38461676}"/>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pitchFamily="34" charset="0"/>
                        </a:rPr>
                        <a:t>ma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pitchFamily="34" charset="0"/>
                        <a:ea typeface="SimSun" pitchFamily="2" charset="-122"/>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pitchFamily="34" charset="0"/>
                          <a:cs typeface="Arial" pitchFamily="34" charset="0"/>
                        </a:rPr>
                        <a:t>place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5617" name="Picture 21" descr="http://thecommonloon.files.wordpress.com/2011/11/church.gif">
            <a:extLst>
              <a:ext uri="{FF2B5EF4-FFF2-40B4-BE49-F238E27FC236}">
                <a16:creationId xmlns:a16="http://schemas.microsoft.com/office/drawing/2014/main" id="{4D28B211-1EA4-4C85-B76F-33BD646FB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733800"/>
            <a:ext cx="1771650"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9583B2F-9FD0-4CC2-9673-FE6EEDC00E99}"/>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ma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6735A-3B02-429D-9208-39C7FCFAA32B}"/>
              </a:ext>
            </a:extLst>
          </p:cNvPr>
          <p:cNvSpPr>
            <a:spLocks noGrp="1"/>
          </p:cNvSpPr>
          <p:nvPr>
            <p:ph type="title"/>
          </p:nvPr>
        </p:nvSpPr>
        <p:spPr>
          <a:xfrm>
            <a:off x="287594" y="274638"/>
            <a:ext cx="8399206" cy="1143000"/>
          </a:xfrm>
        </p:spPr>
        <p:txBody>
          <a:bodyPr/>
          <a:lstStyle/>
          <a:p>
            <a:r>
              <a:rPr lang="en-US" b="1" dirty="0">
                <a:solidFill>
                  <a:schemeClr val="tx1"/>
                </a:solidFill>
                <a:effectLst>
                  <a:outerShdw blurRad="38100" dist="38100" dir="2700000" algn="tl">
                    <a:srgbClr val="336699"/>
                  </a:outerShdw>
                </a:effectLst>
              </a:rPr>
              <a:t>Lesson 20 </a:t>
            </a:r>
            <a:br>
              <a:rPr lang="en-US" b="1" dirty="0">
                <a:solidFill>
                  <a:schemeClr val="tx1"/>
                </a:solidFill>
                <a:effectLst>
                  <a:outerShdw blurRad="38100" dist="38100" dir="2700000" algn="tl">
                    <a:srgbClr val="336699"/>
                  </a:outerShdw>
                </a:effectLst>
              </a:rPr>
            </a:br>
            <a:r>
              <a:rPr lang="en-US" dirty="0"/>
              <a:t>Personal Pronouns and Verb ‘be’</a:t>
            </a:r>
          </a:p>
        </p:txBody>
      </p:sp>
      <p:graphicFrame>
        <p:nvGraphicFramePr>
          <p:cNvPr id="4" name="Table 4">
            <a:extLst>
              <a:ext uri="{FF2B5EF4-FFF2-40B4-BE49-F238E27FC236}">
                <a16:creationId xmlns:a16="http://schemas.microsoft.com/office/drawing/2014/main" id="{6F556444-42CC-4122-9F55-4826DD97EC3C}"/>
              </a:ext>
            </a:extLst>
          </p:cNvPr>
          <p:cNvGraphicFramePr>
            <a:graphicFrameLocks noGrp="1"/>
          </p:cNvGraphicFramePr>
          <p:nvPr>
            <p:ph idx="1"/>
            <p:extLst>
              <p:ext uri="{D42A27DB-BD31-4B8C-83A1-F6EECF244321}">
                <p14:modId xmlns:p14="http://schemas.microsoft.com/office/powerpoint/2010/main" val="1847768789"/>
              </p:ext>
            </p:extLst>
          </p:nvPr>
        </p:nvGraphicFramePr>
        <p:xfrm>
          <a:off x="439994" y="1752600"/>
          <a:ext cx="8229600" cy="148336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3803880559"/>
                    </a:ext>
                  </a:extLst>
                </a:gridCol>
                <a:gridCol w="1645920">
                  <a:extLst>
                    <a:ext uri="{9D8B030D-6E8A-4147-A177-3AD203B41FA5}">
                      <a16:colId xmlns:a16="http://schemas.microsoft.com/office/drawing/2014/main" val="331142433"/>
                    </a:ext>
                  </a:extLst>
                </a:gridCol>
                <a:gridCol w="1645920">
                  <a:extLst>
                    <a:ext uri="{9D8B030D-6E8A-4147-A177-3AD203B41FA5}">
                      <a16:colId xmlns:a16="http://schemas.microsoft.com/office/drawing/2014/main" val="2489951946"/>
                    </a:ext>
                  </a:extLst>
                </a:gridCol>
                <a:gridCol w="1645920">
                  <a:extLst>
                    <a:ext uri="{9D8B030D-6E8A-4147-A177-3AD203B41FA5}">
                      <a16:colId xmlns:a16="http://schemas.microsoft.com/office/drawing/2014/main" val="1490743639"/>
                    </a:ext>
                  </a:extLst>
                </a:gridCol>
                <a:gridCol w="1645920">
                  <a:extLst>
                    <a:ext uri="{9D8B030D-6E8A-4147-A177-3AD203B41FA5}">
                      <a16:colId xmlns:a16="http://schemas.microsoft.com/office/drawing/2014/main" val="3592532916"/>
                    </a:ext>
                  </a:extLst>
                </a:gridCol>
              </a:tblGrid>
              <a:tr h="370840">
                <a:tc>
                  <a:txBody>
                    <a:bodyPr/>
                    <a:lstStyle/>
                    <a:p>
                      <a:r>
                        <a:rPr lang="en-US" dirty="0"/>
                        <a:t>Person</a:t>
                      </a:r>
                    </a:p>
                  </a:txBody>
                  <a:tcPr/>
                </a:tc>
                <a:tc>
                  <a:txBody>
                    <a:bodyPr/>
                    <a:lstStyle/>
                    <a:p>
                      <a:endParaRPr lang="en-US"/>
                    </a:p>
                  </a:txBody>
                  <a:tcPr/>
                </a:tc>
                <a:tc>
                  <a:txBody>
                    <a:bodyPr/>
                    <a:lstStyle/>
                    <a:p>
                      <a:r>
                        <a:rPr lang="en-US" dirty="0"/>
                        <a:t>Pronoun</a:t>
                      </a:r>
                    </a:p>
                  </a:txBody>
                  <a:tcPr/>
                </a:tc>
                <a:tc>
                  <a:txBody>
                    <a:bodyPr/>
                    <a:lstStyle/>
                    <a:p>
                      <a:r>
                        <a:rPr lang="en-US" dirty="0"/>
                        <a:t>The Verb ‘be’</a:t>
                      </a:r>
                    </a:p>
                  </a:txBody>
                  <a:tcPr/>
                </a:tc>
                <a:tc>
                  <a:txBody>
                    <a:bodyPr/>
                    <a:lstStyle/>
                    <a:p>
                      <a:endParaRPr lang="en-US" dirty="0"/>
                    </a:p>
                  </a:txBody>
                  <a:tcPr/>
                </a:tc>
                <a:extLst>
                  <a:ext uri="{0D108BD9-81ED-4DB2-BD59-A6C34878D82A}">
                    <a16:rowId xmlns:a16="http://schemas.microsoft.com/office/drawing/2014/main" val="2284860982"/>
                  </a:ext>
                </a:extLst>
              </a:tr>
              <a:tr h="370840">
                <a:tc rowSpan="3">
                  <a:txBody>
                    <a:bodyPr/>
                    <a:lstStyle/>
                    <a:p>
                      <a:r>
                        <a:rPr lang="en-US" dirty="0"/>
                        <a:t>First</a:t>
                      </a:r>
                    </a:p>
                  </a:txBody>
                  <a:tcPr/>
                </a:tc>
                <a:tc>
                  <a:txBody>
                    <a:bodyPr/>
                    <a:lstStyle/>
                    <a:p>
                      <a:r>
                        <a:rPr lang="en-US" dirty="0"/>
                        <a:t>I (m)</a:t>
                      </a:r>
                    </a:p>
                  </a:txBody>
                  <a:tcPr/>
                </a:tc>
                <a:tc>
                  <a:txBody>
                    <a:bodyPr/>
                    <a:lstStyle/>
                    <a:p>
                      <a:r>
                        <a:rPr lang="en-US" dirty="0" err="1">
                          <a:latin typeface="Coptic" pitchFamily="2" charset="0"/>
                        </a:rPr>
                        <a:t>Anok</a:t>
                      </a:r>
                      <a:endParaRPr lang="en-US" dirty="0">
                        <a:latin typeface="Coptic" pitchFamily="2" charset="0"/>
                      </a:endParaRPr>
                    </a:p>
                  </a:txBody>
                  <a:tcPr/>
                </a:tc>
                <a:tc>
                  <a:txBody>
                    <a:bodyPr/>
                    <a:lstStyle/>
                    <a:p>
                      <a:r>
                        <a:rPr lang="en-US" dirty="0">
                          <a:solidFill>
                            <a:srgbClr val="C00000"/>
                          </a:solidFill>
                          <a:latin typeface="Coptic" pitchFamily="2" charset="0"/>
                        </a:rPr>
                        <a:t>pe</a:t>
                      </a:r>
                    </a:p>
                  </a:txBody>
                  <a:tcPr/>
                </a:tc>
                <a:tc>
                  <a:txBody>
                    <a:bodyPr/>
                    <a:lstStyle/>
                    <a:p>
                      <a:r>
                        <a:rPr lang="en-US" dirty="0"/>
                        <a:t>I am</a:t>
                      </a:r>
                    </a:p>
                  </a:txBody>
                  <a:tcPr/>
                </a:tc>
                <a:extLst>
                  <a:ext uri="{0D108BD9-81ED-4DB2-BD59-A6C34878D82A}">
                    <a16:rowId xmlns:a16="http://schemas.microsoft.com/office/drawing/2014/main" val="3646543792"/>
                  </a:ext>
                </a:extLst>
              </a:tr>
              <a:tr h="370840">
                <a:tc vMerge="1">
                  <a:txBody>
                    <a:bodyPr/>
                    <a:lstStyle/>
                    <a:p>
                      <a:endParaRPr lang="en-US"/>
                    </a:p>
                  </a:txBody>
                  <a:tcPr/>
                </a:tc>
                <a:tc>
                  <a:txBody>
                    <a:bodyPr/>
                    <a:lstStyle/>
                    <a:p>
                      <a:r>
                        <a:rPr lang="en-US" dirty="0"/>
                        <a:t>I (f)</a:t>
                      </a:r>
                    </a:p>
                  </a:txBody>
                  <a:tcPr/>
                </a:tc>
                <a:tc>
                  <a:txBody>
                    <a:bodyPr/>
                    <a:lstStyle/>
                    <a:p>
                      <a:r>
                        <a:rPr lang="en-US" dirty="0" err="1">
                          <a:latin typeface="Coptic" pitchFamily="2" charset="0"/>
                        </a:rPr>
                        <a:t>Anok</a:t>
                      </a:r>
                      <a:endParaRPr lang="en-US" dirty="0">
                        <a:latin typeface="Coptic" pitchFamily="2" charset="0"/>
                      </a:endParaRPr>
                    </a:p>
                  </a:txBody>
                  <a:tcPr/>
                </a:tc>
                <a:tc>
                  <a:txBody>
                    <a:bodyPr/>
                    <a:lstStyle/>
                    <a:p>
                      <a:r>
                        <a:rPr lang="en-US" dirty="0" err="1">
                          <a:solidFill>
                            <a:srgbClr val="FF0000"/>
                          </a:solidFill>
                          <a:latin typeface="Coptic" pitchFamily="2" charset="0"/>
                        </a:rPr>
                        <a:t>te</a:t>
                      </a:r>
                      <a:endParaRPr lang="en-US" dirty="0">
                        <a:solidFill>
                          <a:srgbClr val="FF0000"/>
                        </a:solidFill>
                        <a:latin typeface="Coptic" pitchFamily="2" charset="0"/>
                      </a:endParaRPr>
                    </a:p>
                  </a:txBody>
                  <a:tcPr/>
                </a:tc>
                <a:tc>
                  <a:txBody>
                    <a:bodyPr/>
                    <a:lstStyle/>
                    <a:p>
                      <a:r>
                        <a:rPr lang="en-US" dirty="0"/>
                        <a:t>I am</a:t>
                      </a:r>
                    </a:p>
                  </a:txBody>
                  <a:tcPr/>
                </a:tc>
                <a:extLst>
                  <a:ext uri="{0D108BD9-81ED-4DB2-BD59-A6C34878D82A}">
                    <a16:rowId xmlns:a16="http://schemas.microsoft.com/office/drawing/2014/main" val="2844470640"/>
                  </a:ext>
                </a:extLst>
              </a:tr>
              <a:tr h="370840">
                <a:tc vMerge="1">
                  <a:txBody>
                    <a:bodyPr/>
                    <a:lstStyle/>
                    <a:p>
                      <a:endParaRPr lang="en-US" dirty="0"/>
                    </a:p>
                  </a:txBody>
                  <a:tcPr/>
                </a:tc>
                <a:tc>
                  <a:txBody>
                    <a:bodyPr/>
                    <a:lstStyle/>
                    <a:p>
                      <a:r>
                        <a:rPr lang="en-US" dirty="0"/>
                        <a:t>We</a:t>
                      </a:r>
                    </a:p>
                  </a:txBody>
                  <a:tcPr/>
                </a:tc>
                <a:tc>
                  <a:txBody>
                    <a:bodyPr/>
                    <a:lstStyle/>
                    <a:p>
                      <a:r>
                        <a:rPr lang="en-US" dirty="0">
                          <a:latin typeface="Coptic" pitchFamily="2" charset="0"/>
                        </a:rPr>
                        <a:t>Anon</a:t>
                      </a:r>
                    </a:p>
                  </a:txBody>
                  <a:tcPr/>
                </a:tc>
                <a:tc>
                  <a:txBody>
                    <a:bodyPr/>
                    <a:lstStyle/>
                    <a:p>
                      <a:r>
                        <a:rPr lang="en-US" dirty="0">
                          <a:solidFill>
                            <a:srgbClr val="7030A0"/>
                          </a:solidFill>
                          <a:latin typeface="Coptic" pitchFamily="2" charset="0"/>
                        </a:rPr>
                        <a:t>ne</a:t>
                      </a:r>
                    </a:p>
                  </a:txBody>
                  <a:tcPr/>
                </a:tc>
                <a:tc>
                  <a:txBody>
                    <a:bodyPr/>
                    <a:lstStyle/>
                    <a:p>
                      <a:r>
                        <a:rPr lang="en-US" dirty="0"/>
                        <a:t>We are</a:t>
                      </a:r>
                    </a:p>
                  </a:txBody>
                  <a:tcPr/>
                </a:tc>
                <a:extLst>
                  <a:ext uri="{0D108BD9-81ED-4DB2-BD59-A6C34878D82A}">
                    <a16:rowId xmlns:a16="http://schemas.microsoft.com/office/drawing/2014/main" val="1451452455"/>
                  </a:ext>
                </a:extLst>
              </a:tr>
            </a:tbl>
          </a:graphicData>
        </a:graphic>
      </p:graphicFrame>
      <p:sp>
        <p:nvSpPr>
          <p:cNvPr id="6" name="Rectangle 5">
            <a:extLst>
              <a:ext uri="{FF2B5EF4-FFF2-40B4-BE49-F238E27FC236}">
                <a16:creationId xmlns:a16="http://schemas.microsoft.com/office/drawing/2014/main" id="{F3F1ACEA-3EB1-4F76-ABB7-BB917C6B4686}"/>
              </a:ext>
            </a:extLst>
          </p:cNvPr>
          <p:cNvSpPr/>
          <p:nvPr/>
        </p:nvSpPr>
        <p:spPr>
          <a:xfrm>
            <a:off x="439994" y="5429045"/>
            <a:ext cx="8551606" cy="646331"/>
          </a:xfrm>
          <a:prstGeom prst="rect">
            <a:avLst/>
          </a:prstGeom>
        </p:spPr>
        <p:txBody>
          <a:bodyPr wrap="square">
            <a:spAutoFit/>
          </a:bodyPr>
          <a:lstStyle/>
          <a:p>
            <a:r>
              <a:rPr lang="en-US" dirty="0">
                <a:latin typeface="+mn-lt"/>
              </a:rPr>
              <a:t>Note: when the object is </a:t>
            </a:r>
            <a:r>
              <a:rPr lang="en-US" dirty="0">
                <a:solidFill>
                  <a:schemeClr val="accent2"/>
                </a:solidFill>
                <a:latin typeface="+mn-lt"/>
              </a:rPr>
              <a:t>indefinite</a:t>
            </a:r>
            <a:r>
              <a:rPr lang="en-US" dirty="0">
                <a:latin typeface="+mn-lt"/>
              </a:rPr>
              <a:t>, the verb ‘be’ comes at the end of the sentence. </a:t>
            </a:r>
          </a:p>
          <a:p>
            <a:r>
              <a:rPr lang="en-US" dirty="0">
                <a:latin typeface="Coptic" pitchFamily="2" charset="0"/>
              </a:rPr>
              <a:t>V] </a:t>
            </a:r>
            <a:r>
              <a:rPr lang="en-US" dirty="0" err="1">
                <a:solidFill>
                  <a:schemeClr val="accent2"/>
                </a:solidFill>
                <a:latin typeface="Coptic" pitchFamily="2" charset="0"/>
              </a:rPr>
              <a:t>ou</a:t>
            </a:r>
            <a:r>
              <a:rPr lang="en-US" dirty="0" err="1">
                <a:latin typeface="Coptic" pitchFamily="2" charset="0"/>
              </a:rPr>
              <a:t>agapi</a:t>
            </a:r>
            <a:r>
              <a:rPr lang="en-US" dirty="0">
                <a:latin typeface="Coptic" pitchFamily="2" charset="0"/>
              </a:rPr>
              <a:t> </a:t>
            </a:r>
            <a:r>
              <a:rPr lang="en-US" dirty="0">
                <a:solidFill>
                  <a:srgbClr val="FF0000"/>
                </a:solidFill>
                <a:latin typeface="Coptic" pitchFamily="2" charset="0"/>
              </a:rPr>
              <a:t>pe</a:t>
            </a:r>
            <a:r>
              <a:rPr lang="en-US" dirty="0">
                <a:latin typeface="Coptic" pitchFamily="2" charset="0"/>
              </a:rPr>
              <a:t> </a:t>
            </a:r>
            <a:r>
              <a:rPr lang="en-US" dirty="0">
                <a:latin typeface="+mn-lt"/>
              </a:rPr>
              <a:t>    God is Love</a:t>
            </a:r>
            <a:endParaRPr lang="en-US" dirty="0">
              <a:solidFill>
                <a:srgbClr val="FF0000"/>
              </a:solidFill>
              <a:latin typeface="+mn-lt"/>
            </a:endParaRPr>
          </a:p>
        </p:txBody>
      </p:sp>
      <p:graphicFrame>
        <p:nvGraphicFramePr>
          <p:cNvPr id="3" name="Table 2">
            <a:extLst>
              <a:ext uri="{FF2B5EF4-FFF2-40B4-BE49-F238E27FC236}">
                <a16:creationId xmlns:a16="http://schemas.microsoft.com/office/drawing/2014/main" id="{E5B5B4F7-A825-4B1F-8C9B-C9F57F5E8814}"/>
              </a:ext>
            </a:extLst>
          </p:cNvPr>
          <p:cNvGraphicFramePr>
            <a:graphicFrameLocks noGrp="1"/>
          </p:cNvGraphicFramePr>
          <p:nvPr>
            <p:extLst>
              <p:ext uri="{D42A27DB-BD31-4B8C-83A1-F6EECF244321}">
                <p14:modId xmlns:p14="http://schemas.microsoft.com/office/powerpoint/2010/main" val="2709305283"/>
              </p:ext>
            </p:extLst>
          </p:nvPr>
        </p:nvGraphicFramePr>
        <p:xfrm>
          <a:off x="439994" y="3235960"/>
          <a:ext cx="8229600" cy="1112520"/>
        </p:xfrm>
        <a:graphic>
          <a:graphicData uri="http://schemas.openxmlformats.org/drawingml/2006/table">
            <a:tbl>
              <a:tblPr bandRow="1">
                <a:tableStyleId>{5C22544A-7EE6-4342-B048-85BDC9FD1C3A}</a:tableStyleId>
              </a:tblPr>
              <a:tblGrid>
                <a:gridCol w="1645920">
                  <a:extLst>
                    <a:ext uri="{9D8B030D-6E8A-4147-A177-3AD203B41FA5}">
                      <a16:colId xmlns:a16="http://schemas.microsoft.com/office/drawing/2014/main" val="3529609336"/>
                    </a:ext>
                  </a:extLst>
                </a:gridCol>
                <a:gridCol w="1645920">
                  <a:extLst>
                    <a:ext uri="{9D8B030D-6E8A-4147-A177-3AD203B41FA5}">
                      <a16:colId xmlns:a16="http://schemas.microsoft.com/office/drawing/2014/main" val="4287911031"/>
                    </a:ext>
                  </a:extLst>
                </a:gridCol>
                <a:gridCol w="1645920">
                  <a:extLst>
                    <a:ext uri="{9D8B030D-6E8A-4147-A177-3AD203B41FA5}">
                      <a16:colId xmlns:a16="http://schemas.microsoft.com/office/drawing/2014/main" val="390683314"/>
                    </a:ext>
                  </a:extLst>
                </a:gridCol>
                <a:gridCol w="1645920">
                  <a:extLst>
                    <a:ext uri="{9D8B030D-6E8A-4147-A177-3AD203B41FA5}">
                      <a16:colId xmlns:a16="http://schemas.microsoft.com/office/drawing/2014/main" val="98768103"/>
                    </a:ext>
                  </a:extLst>
                </a:gridCol>
                <a:gridCol w="1645920">
                  <a:extLst>
                    <a:ext uri="{9D8B030D-6E8A-4147-A177-3AD203B41FA5}">
                      <a16:colId xmlns:a16="http://schemas.microsoft.com/office/drawing/2014/main" val="1228573226"/>
                    </a:ext>
                  </a:extLst>
                </a:gridCol>
              </a:tblGrid>
              <a:tr h="370840">
                <a:tc rowSpan="3">
                  <a:txBody>
                    <a:bodyPr/>
                    <a:lstStyle/>
                    <a:p>
                      <a:r>
                        <a:rPr lang="en-US" dirty="0"/>
                        <a:t>Second</a:t>
                      </a:r>
                    </a:p>
                  </a:txBody>
                  <a:tcPr/>
                </a:tc>
                <a:tc>
                  <a:txBody>
                    <a:bodyPr/>
                    <a:lstStyle/>
                    <a:p>
                      <a:r>
                        <a:rPr lang="en-US" dirty="0"/>
                        <a:t>You (m)</a:t>
                      </a:r>
                    </a:p>
                  </a:txBody>
                  <a:tcPr/>
                </a:tc>
                <a:tc>
                  <a:txBody>
                    <a:bodyPr/>
                    <a:lstStyle/>
                    <a:p>
                      <a:r>
                        <a:rPr lang="en-US" dirty="0" err="1">
                          <a:latin typeface="Coptic" pitchFamily="2" charset="0"/>
                        </a:rPr>
                        <a:t>n~yok</a:t>
                      </a:r>
                      <a:endParaRPr lang="en-US" dirty="0">
                        <a:latin typeface="Coptic" pitchFamily="2" charset="0"/>
                      </a:endParaRPr>
                    </a:p>
                  </a:txBody>
                  <a:tcPr/>
                </a:tc>
                <a:tc>
                  <a:txBody>
                    <a:bodyPr/>
                    <a:lstStyle/>
                    <a:p>
                      <a:r>
                        <a:rPr lang="en-US" dirty="0">
                          <a:solidFill>
                            <a:srgbClr val="C00000"/>
                          </a:solidFill>
                          <a:latin typeface="Coptic" pitchFamily="2" charset="0"/>
                        </a:rPr>
                        <a:t>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6699"/>
                          </a:solidFill>
                          <a:effectLst/>
                          <a:uLnTx/>
                          <a:uFillTx/>
                          <a:latin typeface="Arial"/>
                          <a:ea typeface="+mn-ea"/>
                          <a:cs typeface="Arial"/>
                        </a:rPr>
                        <a:t>You are</a:t>
                      </a:r>
                    </a:p>
                  </a:txBody>
                  <a:tcPr/>
                </a:tc>
                <a:extLst>
                  <a:ext uri="{0D108BD9-81ED-4DB2-BD59-A6C34878D82A}">
                    <a16:rowId xmlns:a16="http://schemas.microsoft.com/office/drawing/2014/main" val="1318329318"/>
                  </a:ext>
                </a:extLst>
              </a:tr>
              <a:tr h="370840">
                <a:tc vMerge="1">
                  <a:txBody>
                    <a:bodyPr/>
                    <a:lstStyle/>
                    <a:p>
                      <a:endParaRPr lang="en-US" dirty="0"/>
                    </a:p>
                  </a:txBody>
                  <a:tcPr/>
                </a:tc>
                <a:tc>
                  <a:txBody>
                    <a:bodyPr/>
                    <a:lstStyle/>
                    <a:p>
                      <a:r>
                        <a:rPr lang="en-US" dirty="0"/>
                        <a:t>You (f)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n~yo</a:t>
                      </a:r>
                      <a:endParaRPr lang="en-US" dirty="0">
                        <a:latin typeface="Coptic" pitchFamily="2" charset="0"/>
                      </a:endParaRPr>
                    </a:p>
                  </a:txBody>
                  <a:tcPr/>
                </a:tc>
                <a:tc>
                  <a:txBody>
                    <a:bodyPr/>
                    <a:lstStyle/>
                    <a:p>
                      <a:r>
                        <a:rPr lang="en-US" dirty="0" err="1">
                          <a:solidFill>
                            <a:srgbClr val="FF0000"/>
                          </a:solidFill>
                          <a:latin typeface="Coptic" pitchFamily="2" charset="0"/>
                        </a:rPr>
                        <a:t>te</a:t>
                      </a:r>
                      <a:endParaRPr lang="en-US"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6699"/>
                          </a:solidFill>
                          <a:effectLst/>
                          <a:uLnTx/>
                          <a:uFillTx/>
                          <a:latin typeface="Arial"/>
                          <a:ea typeface="+mn-ea"/>
                          <a:cs typeface="Arial"/>
                        </a:rPr>
                        <a:t>You are</a:t>
                      </a:r>
                    </a:p>
                  </a:txBody>
                  <a:tcPr/>
                </a:tc>
                <a:extLst>
                  <a:ext uri="{0D108BD9-81ED-4DB2-BD59-A6C34878D82A}">
                    <a16:rowId xmlns:a16="http://schemas.microsoft.com/office/drawing/2014/main" val="1793991520"/>
                  </a:ext>
                </a:extLst>
              </a:tr>
              <a:tr h="370840">
                <a:tc vMerge="1">
                  <a:txBody>
                    <a:bodyPr/>
                    <a:lstStyle/>
                    <a:p>
                      <a:endParaRPr lang="en-US" dirty="0"/>
                    </a:p>
                  </a:txBody>
                  <a:tcPr/>
                </a:tc>
                <a:tc>
                  <a:txBody>
                    <a:bodyPr/>
                    <a:lstStyle/>
                    <a:p>
                      <a:r>
                        <a:rPr lang="en-US" dirty="0"/>
                        <a:t>You (pl)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n~ywten</a:t>
                      </a:r>
                      <a:endParaRPr lang="en-US" dirty="0">
                        <a:latin typeface="Coptic" pitchFamily="2" charset="0"/>
                      </a:endParaRPr>
                    </a:p>
                  </a:txBody>
                  <a:tcPr/>
                </a:tc>
                <a:tc>
                  <a:txBody>
                    <a:bodyPr/>
                    <a:lstStyle/>
                    <a:p>
                      <a:r>
                        <a:rPr lang="en-US" dirty="0">
                          <a:solidFill>
                            <a:srgbClr val="7030A0"/>
                          </a:solidFill>
                          <a:latin typeface="Coptic" pitchFamily="2" charset="0"/>
                        </a:rPr>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6699"/>
                          </a:solidFill>
                          <a:effectLst/>
                          <a:uLnTx/>
                          <a:uFillTx/>
                          <a:latin typeface="Arial"/>
                          <a:ea typeface="+mn-ea"/>
                          <a:cs typeface="Arial"/>
                        </a:rPr>
                        <a:t>You are</a:t>
                      </a:r>
                    </a:p>
                  </a:txBody>
                  <a:tcPr/>
                </a:tc>
                <a:extLst>
                  <a:ext uri="{0D108BD9-81ED-4DB2-BD59-A6C34878D82A}">
                    <a16:rowId xmlns:a16="http://schemas.microsoft.com/office/drawing/2014/main" val="4006277338"/>
                  </a:ext>
                </a:extLst>
              </a:tr>
            </a:tbl>
          </a:graphicData>
        </a:graphic>
      </p:graphicFrame>
      <p:graphicFrame>
        <p:nvGraphicFramePr>
          <p:cNvPr id="5" name="Table 4">
            <a:extLst>
              <a:ext uri="{FF2B5EF4-FFF2-40B4-BE49-F238E27FC236}">
                <a16:creationId xmlns:a16="http://schemas.microsoft.com/office/drawing/2014/main" id="{EC4C3E39-DCFF-48BD-ABCF-270521D0BC1E}"/>
              </a:ext>
            </a:extLst>
          </p:cNvPr>
          <p:cNvGraphicFramePr>
            <a:graphicFrameLocks noGrp="1"/>
          </p:cNvGraphicFramePr>
          <p:nvPr>
            <p:extLst>
              <p:ext uri="{D42A27DB-BD31-4B8C-83A1-F6EECF244321}">
                <p14:modId xmlns:p14="http://schemas.microsoft.com/office/powerpoint/2010/main" val="2454738463"/>
              </p:ext>
            </p:extLst>
          </p:nvPr>
        </p:nvGraphicFramePr>
        <p:xfrm>
          <a:off x="439994" y="4348480"/>
          <a:ext cx="8229600" cy="1112520"/>
        </p:xfrm>
        <a:graphic>
          <a:graphicData uri="http://schemas.openxmlformats.org/drawingml/2006/table">
            <a:tbl>
              <a:tblPr bandRow="1">
                <a:tableStyleId>{5C22544A-7EE6-4342-B048-85BDC9FD1C3A}</a:tableStyleId>
              </a:tblPr>
              <a:tblGrid>
                <a:gridCol w="1645920">
                  <a:extLst>
                    <a:ext uri="{9D8B030D-6E8A-4147-A177-3AD203B41FA5}">
                      <a16:colId xmlns:a16="http://schemas.microsoft.com/office/drawing/2014/main" val="2330169617"/>
                    </a:ext>
                  </a:extLst>
                </a:gridCol>
                <a:gridCol w="1645920">
                  <a:extLst>
                    <a:ext uri="{9D8B030D-6E8A-4147-A177-3AD203B41FA5}">
                      <a16:colId xmlns:a16="http://schemas.microsoft.com/office/drawing/2014/main" val="3431685139"/>
                    </a:ext>
                  </a:extLst>
                </a:gridCol>
                <a:gridCol w="1645920">
                  <a:extLst>
                    <a:ext uri="{9D8B030D-6E8A-4147-A177-3AD203B41FA5}">
                      <a16:colId xmlns:a16="http://schemas.microsoft.com/office/drawing/2014/main" val="2691733072"/>
                    </a:ext>
                  </a:extLst>
                </a:gridCol>
                <a:gridCol w="1645920">
                  <a:extLst>
                    <a:ext uri="{9D8B030D-6E8A-4147-A177-3AD203B41FA5}">
                      <a16:colId xmlns:a16="http://schemas.microsoft.com/office/drawing/2014/main" val="4079140886"/>
                    </a:ext>
                  </a:extLst>
                </a:gridCol>
                <a:gridCol w="1645920">
                  <a:extLst>
                    <a:ext uri="{9D8B030D-6E8A-4147-A177-3AD203B41FA5}">
                      <a16:colId xmlns:a16="http://schemas.microsoft.com/office/drawing/2014/main" val="1845453235"/>
                    </a:ext>
                  </a:extLst>
                </a:gridCol>
              </a:tblGrid>
              <a:tr h="370840">
                <a:tc rowSpan="3">
                  <a:txBody>
                    <a:bodyPr/>
                    <a:lstStyle/>
                    <a:p>
                      <a:r>
                        <a:rPr lang="en-US" dirty="0"/>
                        <a:t>Third</a:t>
                      </a:r>
                    </a:p>
                  </a:txBody>
                  <a:tcPr/>
                </a:tc>
                <a:tc>
                  <a:txBody>
                    <a:bodyPr/>
                    <a:lstStyle/>
                    <a:p>
                      <a:r>
                        <a:rPr lang="en-US" dirty="0"/>
                        <a:t>He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n~yof</a:t>
                      </a:r>
                      <a:endParaRPr lang="en-US" dirty="0">
                        <a:latin typeface="Coptic" pitchFamily="2" charset="0"/>
                      </a:endParaRPr>
                    </a:p>
                  </a:txBody>
                  <a:tcPr/>
                </a:tc>
                <a:tc>
                  <a:txBody>
                    <a:bodyPr/>
                    <a:lstStyle/>
                    <a:p>
                      <a:r>
                        <a:rPr lang="en-US" dirty="0">
                          <a:solidFill>
                            <a:srgbClr val="C00000"/>
                          </a:solidFill>
                          <a:latin typeface="Coptic" pitchFamily="2" charset="0"/>
                        </a:rPr>
                        <a:t>pe</a:t>
                      </a:r>
                    </a:p>
                  </a:txBody>
                  <a:tcPr/>
                </a:tc>
                <a:tc>
                  <a:txBody>
                    <a:bodyPr/>
                    <a:lstStyle/>
                    <a:p>
                      <a:r>
                        <a:rPr lang="en-US" dirty="0"/>
                        <a:t>He is</a:t>
                      </a:r>
                    </a:p>
                  </a:txBody>
                  <a:tcPr/>
                </a:tc>
                <a:extLst>
                  <a:ext uri="{0D108BD9-81ED-4DB2-BD59-A6C34878D82A}">
                    <a16:rowId xmlns:a16="http://schemas.microsoft.com/office/drawing/2014/main" val="1844887161"/>
                  </a:ext>
                </a:extLst>
              </a:tr>
              <a:tr h="370840">
                <a:tc vMerge="1">
                  <a:txBody>
                    <a:bodyPr/>
                    <a:lstStyle/>
                    <a:p>
                      <a:endParaRPr lang="en-US" dirty="0"/>
                    </a:p>
                  </a:txBody>
                  <a:tcPr/>
                </a:tc>
                <a:tc>
                  <a:txBody>
                    <a:bodyPr/>
                    <a:lstStyle/>
                    <a:p>
                      <a:r>
                        <a:rPr lang="en-US" dirty="0"/>
                        <a:t>She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n~yoc</a:t>
                      </a:r>
                      <a:endParaRPr lang="en-US" dirty="0">
                        <a:latin typeface="Coptic" pitchFamily="2" charset="0"/>
                      </a:endParaRPr>
                    </a:p>
                  </a:txBody>
                  <a:tcPr/>
                </a:tc>
                <a:tc>
                  <a:txBody>
                    <a:bodyPr/>
                    <a:lstStyle/>
                    <a:p>
                      <a:r>
                        <a:rPr lang="en-US" dirty="0" err="1">
                          <a:solidFill>
                            <a:srgbClr val="FF0000"/>
                          </a:solidFill>
                          <a:latin typeface="Coptic" pitchFamily="2" charset="0"/>
                        </a:rPr>
                        <a:t>te</a:t>
                      </a:r>
                      <a:endParaRPr lang="en-US" dirty="0">
                        <a:solidFill>
                          <a:srgbClr val="FF0000"/>
                        </a:solidFill>
                        <a:latin typeface="Coptic" pitchFamily="2" charset="0"/>
                      </a:endParaRPr>
                    </a:p>
                  </a:txBody>
                  <a:tcPr/>
                </a:tc>
                <a:tc>
                  <a:txBody>
                    <a:bodyPr/>
                    <a:lstStyle/>
                    <a:p>
                      <a:r>
                        <a:rPr lang="en-US" dirty="0"/>
                        <a:t>She is</a:t>
                      </a:r>
                    </a:p>
                  </a:txBody>
                  <a:tcPr/>
                </a:tc>
                <a:extLst>
                  <a:ext uri="{0D108BD9-81ED-4DB2-BD59-A6C34878D82A}">
                    <a16:rowId xmlns:a16="http://schemas.microsoft.com/office/drawing/2014/main" val="1545081416"/>
                  </a:ext>
                </a:extLst>
              </a:tr>
              <a:tr h="370840">
                <a:tc vMerge="1">
                  <a:txBody>
                    <a:bodyPr/>
                    <a:lstStyle/>
                    <a:p>
                      <a:endParaRPr lang="en-US" dirty="0"/>
                    </a:p>
                  </a:txBody>
                  <a:tcPr/>
                </a:tc>
                <a:tc>
                  <a:txBody>
                    <a:bodyPr/>
                    <a:lstStyle/>
                    <a:p>
                      <a:r>
                        <a:rPr lang="en-US" dirty="0"/>
                        <a:t>They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n~ywou</a:t>
                      </a:r>
                      <a:endParaRPr lang="en-US" dirty="0">
                        <a:latin typeface="Coptic" pitchFamily="2" charset="0"/>
                      </a:endParaRPr>
                    </a:p>
                  </a:txBody>
                  <a:tcPr/>
                </a:tc>
                <a:tc>
                  <a:txBody>
                    <a:bodyPr/>
                    <a:lstStyle/>
                    <a:p>
                      <a:r>
                        <a:rPr lang="en-US" dirty="0">
                          <a:solidFill>
                            <a:srgbClr val="7030A0"/>
                          </a:solidFill>
                          <a:latin typeface="Coptic" pitchFamily="2" charset="0"/>
                        </a:rPr>
                        <a:t>ne</a:t>
                      </a:r>
                    </a:p>
                  </a:txBody>
                  <a:tcPr/>
                </a:tc>
                <a:tc>
                  <a:txBody>
                    <a:bodyPr/>
                    <a:lstStyle/>
                    <a:p>
                      <a:r>
                        <a:rPr lang="en-US" dirty="0"/>
                        <a:t>They are</a:t>
                      </a:r>
                    </a:p>
                  </a:txBody>
                  <a:tcPr/>
                </a:tc>
                <a:extLst>
                  <a:ext uri="{0D108BD9-81ED-4DB2-BD59-A6C34878D82A}">
                    <a16:rowId xmlns:a16="http://schemas.microsoft.com/office/drawing/2014/main" val="3030016189"/>
                  </a:ext>
                </a:extLst>
              </a:tr>
            </a:tbl>
          </a:graphicData>
        </a:graphic>
      </p:graphicFrame>
    </p:spTree>
    <p:extLst>
      <p:ext uri="{BB962C8B-B14F-4D97-AF65-F5344CB8AC3E}">
        <p14:creationId xmlns:p14="http://schemas.microsoft.com/office/powerpoint/2010/main" val="1333210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E4506-4CC7-49B6-9A10-0F07BDFF540F}"/>
              </a:ext>
            </a:extLst>
          </p:cNvPr>
          <p:cNvSpPr>
            <a:spLocks noGrp="1"/>
          </p:cNvSpPr>
          <p:nvPr>
            <p:ph type="title"/>
          </p:nvPr>
        </p:nvSpPr>
        <p:spPr>
          <a:xfrm>
            <a:off x="457200" y="274638"/>
            <a:ext cx="8229600" cy="411162"/>
          </a:xfrm>
        </p:spPr>
        <p:txBody>
          <a:bodyPr/>
          <a:lstStyle/>
          <a:p>
            <a:r>
              <a:rPr lang="en-US" dirty="0"/>
              <a:t>Examples</a:t>
            </a:r>
          </a:p>
        </p:txBody>
      </p:sp>
      <p:graphicFrame>
        <p:nvGraphicFramePr>
          <p:cNvPr id="4" name="Table 4">
            <a:extLst>
              <a:ext uri="{FF2B5EF4-FFF2-40B4-BE49-F238E27FC236}">
                <a16:creationId xmlns:a16="http://schemas.microsoft.com/office/drawing/2014/main" id="{057119C1-CBC6-450A-98E1-B8E8F67A1EB2}"/>
              </a:ext>
            </a:extLst>
          </p:cNvPr>
          <p:cNvGraphicFramePr>
            <a:graphicFrameLocks noGrp="1"/>
          </p:cNvGraphicFramePr>
          <p:nvPr>
            <p:ph idx="1"/>
            <p:extLst>
              <p:ext uri="{D42A27DB-BD31-4B8C-83A1-F6EECF244321}">
                <p14:modId xmlns:p14="http://schemas.microsoft.com/office/powerpoint/2010/main" val="30815510"/>
              </p:ext>
            </p:extLst>
          </p:nvPr>
        </p:nvGraphicFramePr>
        <p:xfrm>
          <a:off x="228600" y="914400"/>
          <a:ext cx="8686800" cy="74168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1604589280"/>
                    </a:ext>
                  </a:extLst>
                </a:gridCol>
                <a:gridCol w="4648200">
                  <a:extLst>
                    <a:ext uri="{9D8B030D-6E8A-4147-A177-3AD203B41FA5}">
                      <a16:colId xmlns:a16="http://schemas.microsoft.com/office/drawing/2014/main" val="2717942960"/>
                    </a:ext>
                  </a:extLst>
                </a:gridCol>
              </a:tblGrid>
              <a:tr h="370840">
                <a:tc>
                  <a:txBody>
                    <a:bodyPr/>
                    <a:lstStyle/>
                    <a:p>
                      <a:r>
                        <a:rPr lang="en-US" dirty="0" err="1">
                          <a:latin typeface="Coptic" pitchFamily="2" charset="0"/>
                        </a:rPr>
                        <a:t>Anok</a:t>
                      </a:r>
                      <a:r>
                        <a:rPr lang="en-US" dirty="0">
                          <a:latin typeface="Coptic" pitchFamily="2" charset="0"/>
                        </a:rPr>
                        <a:t> pe </a:t>
                      </a:r>
                      <a:r>
                        <a:rPr lang="en-US" dirty="0" err="1">
                          <a:latin typeface="Coptic" pitchFamily="2" charset="0"/>
                        </a:rPr>
                        <a:t>v~ouwini</a:t>
                      </a:r>
                      <a:r>
                        <a:rPr lang="en-US" dirty="0">
                          <a:latin typeface="Coptic" pitchFamily="2" charset="0"/>
                        </a:rPr>
                        <a:t> </a:t>
                      </a:r>
                      <a:r>
                        <a:rPr lang="en-US" dirty="0" err="1">
                          <a:latin typeface="Coptic" pitchFamily="2" charset="0"/>
                        </a:rPr>
                        <a:t>m~pikocmoc</a:t>
                      </a:r>
                      <a:r>
                        <a:rPr lang="en-US" dirty="0">
                          <a:latin typeface="Coptic" pitchFamily="2" charset="0"/>
                        </a:rPr>
                        <a:t>.</a:t>
                      </a:r>
                    </a:p>
                  </a:txBody>
                  <a:tcPr/>
                </a:tc>
                <a:tc>
                  <a:txBody>
                    <a:bodyPr/>
                    <a:lstStyle/>
                    <a:p>
                      <a:r>
                        <a:rPr lang="en-US" sz="1800" b="0" i="0" u="none" strike="noStrike" kern="1200" baseline="0" dirty="0">
                          <a:solidFill>
                            <a:schemeClr val="dk1"/>
                          </a:solidFill>
                          <a:latin typeface="+mn-lt"/>
                          <a:ea typeface="+mn-ea"/>
                          <a:cs typeface="+mn-cs"/>
                        </a:rPr>
                        <a:t>I am the light of the world. (Jn 8:12)</a:t>
                      </a:r>
                      <a:endParaRPr lang="en-US" dirty="0"/>
                    </a:p>
                  </a:txBody>
                  <a:tcPr/>
                </a:tc>
                <a:extLst>
                  <a:ext uri="{0D108BD9-81ED-4DB2-BD59-A6C34878D82A}">
                    <a16:rowId xmlns:a16="http://schemas.microsoft.com/office/drawing/2014/main" val="3527672565"/>
                  </a:ext>
                </a:extLst>
              </a:tr>
              <a:tr h="370840">
                <a:tc>
                  <a:txBody>
                    <a:bodyPr/>
                    <a:lstStyle/>
                    <a:p>
                      <a:r>
                        <a:rPr lang="en-US" dirty="0" err="1">
                          <a:latin typeface="Coptic" pitchFamily="2" charset="0"/>
                        </a:rPr>
                        <a:t>Anok</a:t>
                      </a:r>
                      <a:r>
                        <a:rPr lang="en-US" dirty="0">
                          <a:latin typeface="Coptic" pitchFamily="2" charset="0"/>
                        </a:rPr>
                        <a:t> pe ]</a:t>
                      </a:r>
                      <a:r>
                        <a:rPr lang="en-US" dirty="0" err="1">
                          <a:latin typeface="Coptic" pitchFamily="2" charset="0"/>
                        </a:rPr>
                        <a:t>anactacic</a:t>
                      </a:r>
                      <a:r>
                        <a:rPr lang="en-US" dirty="0">
                          <a:latin typeface="Coptic" pitchFamily="2" charset="0"/>
                        </a:rPr>
                        <a:t> </a:t>
                      </a:r>
                      <a:r>
                        <a:rPr lang="en-US" dirty="0" err="1">
                          <a:latin typeface="Coptic" pitchFamily="2" charset="0"/>
                        </a:rPr>
                        <a:t>nem</a:t>
                      </a:r>
                      <a:r>
                        <a:rPr lang="en-US" dirty="0">
                          <a:latin typeface="Coptic" pitchFamily="2" charset="0"/>
                        </a:rPr>
                        <a:t> </a:t>
                      </a:r>
                      <a:r>
                        <a:rPr lang="en-US" dirty="0" err="1">
                          <a:latin typeface="Coptic" pitchFamily="2" charset="0"/>
                        </a:rPr>
                        <a:t>piwnq</a:t>
                      </a:r>
                      <a:endParaRPr lang="en-US" dirty="0">
                        <a:latin typeface="Coptic" pitchFamily="2" charset="0"/>
                      </a:endParaRPr>
                    </a:p>
                  </a:txBody>
                  <a:tcPr/>
                </a:tc>
                <a:tc>
                  <a:txBody>
                    <a:bodyPr/>
                    <a:lstStyle/>
                    <a:p>
                      <a:r>
                        <a:rPr lang="en-US" sz="1700" dirty="0"/>
                        <a:t>I Am the Resurrection and the Life (Jn 17:11)</a:t>
                      </a:r>
                    </a:p>
                  </a:txBody>
                  <a:tcPr/>
                </a:tc>
                <a:extLst>
                  <a:ext uri="{0D108BD9-81ED-4DB2-BD59-A6C34878D82A}">
                    <a16:rowId xmlns:a16="http://schemas.microsoft.com/office/drawing/2014/main" val="3256399843"/>
                  </a:ext>
                </a:extLst>
              </a:tr>
            </a:tbl>
          </a:graphicData>
        </a:graphic>
      </p:graphicFrame>
      <p:graphicFrame>
        <p:nvGraphicFramePr>
          <p:cNvPr id="3" name="Table 2">
            <a:extLst>
              <a:ext uri="{FF2B5EF4-FFF2-40B4-BE49-F238E27FC236}">
                <a16:creationId xmlns:a16="http://schemas.microsoft.com/office/drawing/2014/main" id="{62CFBCBA-69D0-4E24-B028-40616AA69426}"/>
              </a:ext>
            </a:extLst>
          </p:cNvPr>
          <p:cNvGraphicFramePr>
            <a:graphicFrameLocks noGrp="1"/>
          </p:cNvGraphicFramePr>
          <p:nvPr>
            <p:extLst>
              <p:ext uri="{D42A27DB-BD31-4B8C-83A1-F6EECF244321}">
                <p14:modId xmlns:p14="http://schemas.microsoft.com/office/powerpoint/2010/main" val="4101110815"/>
              </p:ext>
            </p:extLst>
          </p:nvPr>
        </p:nvGraphicFramePr>
        <p:xfrm>
          <a:off x="228600" y="2667000"/>
          <a:ext cx="8686800" cy="74168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1000962831"/>
                    </a:ext>
                  </a:extLst>
                </a:gridCol>
                <a:gridCol w="4648200">
                  <a:extLst>
                    <a:ext uri="{9D8B030D-6E8A-4147-A177-3AD203B41FA5}">
                      <a16:colId xmlns:a16="http://schemas.microsoft.com/office/drawing/2014/main" val="3035698673"/>
                    </a:ext>
                  </a:extLst>
                </a:gridCol>
              </a:tblGrid>
              <a:tr h="370840">
                <a:tc>
                  <a:txBody>
                    <a:bodyPr/>
                    <a:lstStyle/>
                    <a:p>
                      <a:r>
                        <a:rPr lang="en-US" dirty="0" err="1">
                          <a:latin typeface="Coptic" pitchFamily="2" charset="0"/>
                        </a:rPr>
                        <a:t>Nyok</a:t>
                      </a:r>
                      <a:r>
                        <a:rPr lang="en-US" dirty="0">
                          <a:latin typeface="Coptic" pitchFamily="2" charset="0"/>
                        </a:rPr>
                        <a:t> pe </a:t>
                      </a:r>
                      <a:r>
                        <a:rPr lang="en-US" dirty="0" err="1">
                          <a:latin typeface="Coptic" pitchFamily="2" charset="0"/>
                        </a:rPr>
                        <a:t>Pi,rictoc</a:t>
                      </a:r>
                      <a:r>
                        <a:rPr lang="en-US" dirty="0">
                          <a:latin typeface="Coptic" pitchFamily="2" charset="0"/>
                        </a:rPr>
                        <a:t> </a:t>
                      </a:r>
                      <a:r>
                        <a:rPr lang="en-US" dirty="0" err="1">
                          <a:latin typeface="Coptic" pitchFamily="2" charset="0"/>
                        </a:rPr>
                        <a:t>p~S</a:t>
                      </a:r>
                      <a:r>
                        <a:rPr lang="en-US" dirty="0">
                          <a:latin typeface="Coptic" pitchFamily="2" charset="0"/>
                        </a:rPr>
                        <a:t>/</a:t>
                      </a:r>
                      <a:r>
                        <a:rPr lang="en-US" dirty="0" err="1">
                          <a:latin typeface="Coptic" pitchFamily="2" charset="0"/>
                        </a:rPr>
                        <a:t>ri</a:t>
                      </a:r>
                      <a:r>
                        <a:rPr lang="en-US" dirty="0">
                          <a:latin typeface="Coptic" pitchFamily="2" charset="0"/>
                        </a:rPr>
                        <a:t> </a:t>
                      </a:r>
                      <a:r>
                        <a:rPr lang="en-US" dirty="0" err="1">
                          <a:latin typeface="Coptic" pitchFamily="2" charset="0"/>
                        </a:rPr>
                        <a:t>m~Vnou</a:t>
                      </a:r>
                      <a:r>
                        <a:rPr lang="en-US" dirty="0">
                          <a:latin typeface="Coptic" pitchFamily="2" charset="0"/>
                        </a:rPr>
                        <a:t>]</a:t>
                      </a:r>
                    </a:p>
                  </a:txBody>
                  <a:tcPr/>
                </a:tc>
                <a:tc>
                  <a:txBody>
                    <a:bodyPr/>
                    <a:lstStyle/>
                    <a:p>
                      <a:r>
                        <a:rPr lang="en-US" sz="1700" b="0" i="0" u="none" strike="noStrike" kern="1200" baseline="0" dirty="0">
                          <a:solidFill>
                            <a:schemeClr val="dk1"/>
                          </a:solidFill>
                          <a:latin typeface="+mn-lt"/>
                          <a:ea typeface="+mn-ea"/>
                          <a:cs typeface="+mn-cs"/>
                        </a:rPr>
                        <a:t>You are the Christ, the Son of God (Jn 11:27)</a:t>
                      </a:r>
                      <a:endParaRPr lang="en-US" sz="1700" dirty="0"/>
                    </a:p>
                  </a:txBody>
                  <a:tcPr/>
                </a:tc>
                <a:extLst>
                  <a:ext uri="{0D108BD9-81ED-4DB2-BD59-A6C34878D82A}">
                    <a16:rowId xmlns:a16="http://schemas.microsoft.com/office/drawing/2014/main" val="1033737713"/>
                  </a:ext>
                </a:extLst>
              </a:tr>
              <a:tr h="370840">
                <a:tc>
                  <a:txBody>
                    <a:bodyPr/>
                    <a:lstStyle/>
                    <a:p>
                      <a:r>
                        <a:rPr lang="en-US" dirty="0" err="1">
                          <a:latin typeface="Coptic" pitchFamily="2" charset="0"/>
                        </a:rPr>
                        <a:t>Icje</a:t>
                      </a:r>
                      <a:r>
                        <a:rPr lang="en-US" dirty="0">
                          <a:latin typeface="Coptic" pitchFamily="2" charset="0"/>
                        </a:rPr>
                        <a:t> </a:t>
                      </a:r>
                      <a:r>
                        <a:rPr lang="en-US" dirty="0" err="1">
                          <a:latin typeface="Coptic" pitchFamily="2" charset="0"/>
                        </a:rPr>
                        <a:t>n~yok</a:t>
                      </a:r>
                      <a:r>
                        <a:rPr lang="en-US" dirty="0">
                          <a:latin typeface="Coptic" pitchFamily="2" charset="0"/>
                        </a:rPr>
                        <a:t> pe  ~Ps/</a:t>
                      </a:r>
                      <a:r>
                        <a:rPr lang="en-US" dirty="0" err="1">
                          <a:latin typeface="Coptic" pitchFamily="2" charset="0"/>
                        </a:rPr>
                        <a:t>ri</a:t>
                      </a:r>
                      <a:r>
                        <a:rPr lang="en-US" dirty="0">
                          <a:latin typeface="Coptic" pitchFamily="2" charset="0"/>
                        </a:rPr>
                        <a:t> </a:t>
                      </a:r>
                      <a:r>
                        <a:rPr lang="en-US" dirty="0" err="1">
                          <a:latin typeface="Coptic" pitchFamily="2" charset="0"/>
                        </a:rPr>
                        <a:t>m~V</a:t>
                      </a:r>
                      <a:r>
                        <a:rPr lang="en-US" dirty="0">
                          <a:latin typeface="Coptic" pitchFamily="2" charset="0"/>
                        </a:rPr>
                        <a:t>}…</a:t>
                      </a:r>
                    </a:p>
                  </a:txBody>
                  <a:tcPr/>
                </a:tc>
                <a:tc>
                  <a:txBody>
                    <a:bodyPr/>
                    <a:lstStyle/>
                    <a:p>
                      <a:r>
                        <a:rPr lang="en-US" dirty="0"/>
                        <a:t>If you are the Son of God… (Matt 4:3,6)</a:t>
                      </a:r>
                    </a:p>
                  </a:txBody>
                  <a:tcPr/>
                </a:tc>
                <a:extLst>
                  <a:ext uri="{0D108BD9-81ED-4DB2-BD59-A6C34878D82A}">
                    <a16:rowId xmlns:a16="http://schemas.microsoft.com/office/drawing/2014/main" val="3098043916"/>
                  </a:ext>
                </a:extLst>
              </a:tr>
            </a:tbl>
          </a:graphicData>
        </a:graphic>
      </p:graphicFrame>
      <p:graphicFrame>
        <p:nvGraphicFramePr>
          <p:cNvPr id="5" name="Table 4">
            <a:extLst>
              <a:ext uri="{FF2B5EF4-FFF2-40B4-BE49-F238E27FC236}">
                <a16:creationId xmlns:a16="http://schemas.microsoft.com/office/drawing/2014/main" id="{BC06ABB5-425C-4B1D-B9A1-A312FE886982}"/>
              </a:ext>
            </a:extLst>
          </p:cNvPr>
          <p:cNvGraphicFramePr>
            <a:graphicFrameLocks noGrp="1"/>
          </p:cNvGraphicFramePr>
          <p:nvPr>
            <p:extLst>
              <p:ext uri="{D42A27DB-BD31-4B8C-83A1-F6EECF244321}">
                <p14:modId xmlns:p14="http://schemas.microsoft.com/office/powerpoint/2010/main" val="3152195457"/>
              </p:ext>
            </p:extLst>
          </p:nvPr>
        </p:nvGraphicFramePr>
        <p:xfrm>
          <a:off x="228600" y="4521200"/>
          <a:ext cx="8686800" cy="111252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3025465435"/>
                    </a:ext>
                  </a:extLst>
                </a:gridCol>
                <a:gridCol w="4648200">
                  <a:extLst>
                    <a:ext uri="{9D8B030D-6E8A-4147-A177-3AD203B41FA5}">
                      <a16:colId xmlns:a16="http://schemas.microsoft.com/office/drawing/2014/main" val="938817208"/>
                    </a:ext>
                  </a:extLst>
                </a:gridCol>
              </a:tblGrid>
              <a:tr h="370840">
                <a:tc>
                  <a:txBody>
                    <a:bodyPr/>
                    <a:lstStyle/>
                    <a:p>
                      <a:r>
                        <a:rPr lang="en-US" dirty="0">
                          <a:latin typeface="Coptic" pitchFamily="2" charset="0"/>
                        </a:rPr>
                        <a:t> ~</a:t>
                      </a:r>
                      <a:r>
                        <a:rPr lang="en-US" dirty="0" err="1">
                          <a:latin typeface="Coptic" pitchFamily="2" charset="0"/>
                        </a:rPr>
                        <a:t>Nyoc</a:t>
                      </a:r>
                      <a:r>
                        <a:rPr lang="en-US" dirty="0">
                          <a:latin typeface="Coptic" pitchFamily="2" charset="0"/>
                        </a:rPr>
                        <a:t> </a:t>
                      </a:r>
                      <a:r>
                        <a:rPr lang="en-US" dirty="0" err="1">
                          <a:latin typeface="Coptic" pitchFamily="2" charset="0"/>
                        </a:rPr>
                        <a:t>nim</a:t>
                      </a:r>
                      <a:r>
                        <a:rPr lang="en-US" dirty="0"/>
                        <a:t>?</a:t>
                      </a:r>
                      <a:r>
                        <a:rPr lang="en-US" dirty="0">
                          <a:latin typeface="Coptic" pitchFamily="2" charset="0"/>
                        </a:rPr>
                        <a:t>   ~</a:t>
                      </a:r>
                      <a:r>
                        <a:rPr lang="en-US" dirty="0" err="1">
                          <a:latin typeface="Coptic" pitchFamily="2" charset="0"/>
                        </a:rPr>
                        <a:t>Nyoc</a:t>
                      </a:r>
                      <a:r>
                        <a:rPr lang="en-US" dirty="0">
                          <a:latin typeface="Coptic" pitchFamily="2" charset="0"/>
                        </a:rPr>
                        <a:t> </a:t>
                      </a:r>
                      <a:r>
                        <a:rPr lang="en-US" dirty="0" err="1">
                          <a:latin typeface="Coptic" pitchFamily="2" charset="0"/>
                        </a:rPr>
                        <a:t>te</a:t>
                      </a:r>
                      <a:r>
                        <a:rPr lang="en-US" dirty="0">
                          <a:latin typeface="Coptic" pitchFamily="2" charset="0"/>
                        </a:rPr>
                        <a:t> </a:t>
                      </a:r>
                      <a:r>
                        <a:rPr lang="en-US" dirty="0">
                          <a:solidFill>
                            <a:schemeClr val="accent2"/>
                          </a:solidFill>
                          <a:latin typeface="Coptic" pitchFamily="2" charset="0"/>
                        </a:rPr>
                        <a:t>]</a:t>
                      </a:r>
                      <a:r>
                        <a:rPr lang="en-US" dirty="0">
                          <a:latin typeface="Coptic" pitchFamily="2" charset="0"/>
                        </a:rPr>
                        <a:t>ref]</a:t>
                      </a:r>
                      <a:r>
                        <a:rPr lang="en-US" dirty="0" err="1">
                          <a:latin typeface="Coptic" pitchFamily="2" charset="0"/>
                        </a:rPr>
                        <a:t>c~bw</a:t>
                      </a:r>
                      <a:endParaRPr lang="en-US" dirty="0">
                        <a:latin typeface="Coptic" pitchFamily="2" charset="0"/>
                      </a:endParaRPr>
                    </a:p>
                  </a:txBody>
                  <a:tcPr/>
                </a:tc>
                <a:tc>
                  <a:txBody>
                    <a:bodyPr/>
                    <a:lstStyle/>
                    <a:p>
                      <a:r>
                        <a:rPr lang="en-US" dirty="0"/>
                        <a:t>Who is she?    She is </a:t>
                      </a:r>
                      <a:r>
                        <a:rPr lang="en-US" dirty="0">
                          <a:solidFill>
                            <a:schemeClr val="accent2"/>
                          </a:solidFill>
                        </a:rPr>
                        <a:t>the</a:t>
                      </a:r>
                      <a:r>
                        <a:rPr lang="en-US" dirty="0"/>
                        <a:t> teacher</a:t>
                      </a:r>
                    </a:p>
                  </a:txBody>
                  <a:tcPr/>
                </a:tc>
                <a:extLst>
                  <a:ext uri="{0D108BD9-81ED-4DB2-BD59-A6C34878D82A}">
                    <a16:rowId xmlns:a16="http://schemas.microsoft.com/office/drawing/2014/main" val="41427135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ptic" pitchFamily="2" charset="0"/>
                        </a:rPr>
                        <a:t>             ~</a:t>
                      </a:r>
                      <a:r>
                        <a:rPr lang="en-US" dirty="0" err="1">
                          <a:latin typeface="Coptic" pitchFamily="2" charset="0"/>
                        </a:rPr>
                        <a:t>Nyoc</a:t>
                      </a:r>
                      <a:r>
                        <a:rPr lang="en-US" dirty="0">
                          <a:latin typeface="Coptic" pitchFamily="2" charset="0"/>
                        </a:rPr>
                        <a:t> </a:t>
                      </a:r>
                      <a:r>
                        <a:rPr lang="en-US" dirty="0" err="1">
                          <a:solidFill>
                            <a:schemeClr val="accent2"/>
                          </a:solidFill>
                          <a:latin typeface="Coptic" pitchFamily="2" charset="0"/>
                        </a:rPr>
                        <a:t>ou</a:t>
                      </a:r>
                      <a:r>
                        <a:rPr lang="en-US" dirty="0" err="1">
                          <a:latin typeface="Coptic" pitchFamily="2" charset="0"/>
                        </a:rPr>
                        <a:t>ref</a:t>
                      </a:r>
                      <a:r>
                        <a:rPr lang="en-US" dirty="0">
                          <a:latin typeface="Coptic" pitchFamily="2" charset="0"/>
                        </a:rPr>
                        <a:t>]</a:t>
                      </a:r>
                      <a:r>
                        <a:rPr lang="en-US" dirty="0" err="1">
                          <a:latin typeface="Coptic" pitchFamily="2" charset="0"/>
                        </a:rPr>
                        <a:t>c~bw</a:t>
                      </a:r>
                      <a:r>
                        <a:rPr lang="en-US" dirty="0">
                          <a:latin typeface="Coptic" pitchFamily="2" charset="0"/>
                        </a:rPr>
                        <a:t> </a:t>
                      </a:r>
                      <a:r>
                        <a:rPr lang="en-US" dirty="0" err="1">
                          <a:latin typeface="Coptic" pitchFamily="2" charset="0"/>
                        </a:rPr>
                        <a:t>te</a:t>
                      </a:r>
                      <a:r>
                        <a:rPr lang="en-US" dirty="0">
                          <a:latin typeface="Coptic" pitchFamily="2" charset="0"/>
                        </a:rPr>
                        <a:t> </a:t>
                      </a:r>
                    </a:p>
                  </a:txBody>
                  <a:tcPr/>
                </a:tc>
                <a:tc>
                  <a:txBody>
                    <a:bodyPr/>
                    <a:lstStyle/>
                    <a:p>
                      <a:r>
                        <a:rPr lang="en-US" dirty="0"/>
                        <a:t>                        She is </a:t>
                      </a:r>
                      <a:r>
                        <a:rPr lang="en-US" dirty="0">
                          <a:solidFill>
                            <a:schemeClr val="accent2"/>
                          </a:solidFill>
                        </a:rPr>
                        <a:t>a</a:t>
                      </a:r>
                      <a:r>
                        <a:rPr lang="en-US" dirty="0"/>
                        <a:t> teacher</a:t>
                      </a:r>
                    </a:p>
                  </a:txBody>
                  <a:tcPr/>
                </a:tc>
                <a:extLst>
                  <a:ext uri="{0D108BD9-81ED-4DB2-BD59-A6C34878D82A}">
                    <a16:rowId xmlns:a16="http://schemas.microsoft.com/office/drawing/2014/main" val="2231307738"/>
                  </a:ext>
                </a:extLst>
              </a:tr>
              <a:tr h="370840">
                <a:tc>
                  <a:txBody>
                    <a:bodyPr/>
                    <a:lstStyle/>
                    <a:p>
                      <a:r>
                        <a:rPr lang="en-US" dirty="0">
                          <a:latin typeface="Coptic" pitchFamily="2" charset="0"/>
                        </a:rPr>
                        <a:t> ~</a:t>
                      </a:r>
                      <a:r>
                        <a:rPr lang="en-US" dirty="0" err="1">
                          <a:latin typeface="Coptic" pitchFamily="2" charset="0"/>
                        </a:rPr>
                        <a:t>Nywou</a:t>
                      </a:r>
                      <a:r>
                        <a:rPr lang="en-US" dirty="0">
                          <a:latin typeface="Coptic" pitchFamily="2" charset="0"/>
                        </a:rPr>
                        <a:t> </a:t>
                      </a:r>
                      <a:r>
                        <a:rPr lang="en-US" dirty="0" err="1">
                          <a:latin typeface="Coptic" pitchFamily="2" charset="0"/>
                        </a:rPr>
                        <a:t>nim</a:t>
                      </a:r>
                      <a:r>
                        <a:rPr lang="en-US" dirty="0"/>
                        <a:t>?</a:t>
                      </a:r>
                      <a:r>
                        <a:rPr lang="en-US" dirty="0">
                          <a:latin typeface="Coptic" pitchFamily="2" charset="0"/>
                        </a:rPr>
                        <a:t>   ~</a:t>
                      </a:r>
                      <a:r>
                        <a:rPr lang="en-US" dirty="0" err="1">
                          <a:latin typeface="Coptic" pitchFamily="2" charset="0"/>
                        </a:rPr>
                        <a:t>Nywou</a:t>
                      </a:r>
                      <a:r>
                        <a:rPr lang="en-US" dirty="0">
                          <a:latin typeface="Coptic" pitchFamily="2" charset="0"/>
                        </a:rPr>
                        <a:t> ne </a:t>
                      </a:r>
                      <a:r>
                        <a:rPr lang="en-US" dirty="0" err="1">
                          <a:latin typeface="Coptic" pitchFamily="2" charset="0"/>
                        </a:rPr>
                        <a:t>nidiakwn</a:t>
                      </a:r>
                      <a:endParaRPr lang="en-US" dirty="0">
                        <a:latin typeface="Coptic" pitchFamily="2" charset="0"/>
                      </a:endParaRPr>
                    </a:p>
                  </a:txBody>
                  <a:tcPr/>
                </a:tc>
                <a:tc>
                  <a:txBody>
                    <a:bodyPr/>
                    <a:lstStyle/>
                    <a:p>
                      <a:r>
                        <a:rPr lang="en-US" dirty="0"/>
                        <a:t>Who are they?    They are deacons</a:t>
                      </a:r>
                    </a:p>
                  </a:txBody>
                  <a:tcPr/>
                </a:tc>
                <a:extLst>
                  <a:ext uri="{0D108BD9-81ED-4DB2-BD59-A6C34878D82A}">
                    <a16:rowId xmlns:a16="http://schemas.microsoft.com/office/drawing/2014/main" val="2723458551"/>
                  </a:ext>
                </a:extLst>
              </a:tr>
            </a:tbl>
          </a:graphicData>
        </a:graphic>
      </p:graphicFrame>
      <p:graphicFrame>
        <p:nvGraphicFramePr>
          <p:cNvPr id="6" name="Table 5">
            <a:extLst>
              <a:ext uri="{FF2B5EF4-FFF2-40B4-BE49-F238E27FC236}">
                <a16:creationId xmlns:a16="http://schemas.microsoft.com/office/drawing/2014/main" id="{7CE24009-3828-4C0C-B231-E6271111601B}"/>
              </a:ext>
            </a:extLst>
          </p:cNvPr>
          <p:cNvGraphicFramePr>
            <a:graphicFrameLocks noGrp="1"/>
          </p:cNvGraphicFramePr>
          <p:nvPr>
            <p:extLst>
              <p:ext uri="{D42A27DB-BD31-4B8C-83A1-F6EECF244321}">
                <p14:modId xmlns:p14="http://schemas.microsoft.com/office/powerpoint/2010/main" val="1989622896"/>
              </p:ext>
            </p:extLst>
          </p:nvPr>
        </p:nvGraphicFramePr>
        <p:xfrm>
          <a:off x="228600" y="1656080"/>
          <a:ext cx="8686800" cy="101092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1768958313"/>
                    </a:ext>
                  </a:extLst>
                </a:gridCol>
                <a:gridCol w="4648200">
                  <a:extLst>
                    <a:ext uri="{9D8B030D-6E8A-4147-A177-3AD203B41FA5}">
                      <a16:colId xmlns:a16="http://schemas.microsoft.com/office/drawing/2014/main" val="3044281067"/>
                    </a:ext>
                  </a:extLst>
                </a:gridCol>
              </a:tblGrid>
              <a:tr h="370840">
                <a:tc>
                  <a:txBody>
                    <a:bodyPr/>
                    <a:lstStyle/>
                    <a:p>
                      <a:r>
                        <a:rPr lang="en-US" dirty="0" err="1">
                          <a:latin typeface="Coptic" pitchFamily="2" charset="0"/>
                        </a:rPr>
                        <a:t>Anok</a:t>
                      </a:r>
                      <a:r>
                        <a:rPr lang="en-US" dirty="0">
                          <a:latin typeface="Coptic" pitchFamily="2" charset="0"/>
                        </a:rPr>
                        <a:t> </a:t>
                      </a:r>
                      <a:r>
                        <a:rPr lang="en-US" dirty="0" err="1">
                          <a:latin typeface="Coptic" pitchFamily="2" charset="0"/>
                        </a:rPr>
                        <a:t>nim</a:t>
                      </a:r>
                      <a:r>
                        <a:rPr lang="en-US" dirty="0"/>
                        <a:t>?</a:t>
                      </a:r>
                      <a:r>
                        <a:rPr lang="en-US" dirty="0">
                          <a:latin typeface="Coptic" pitchFamily="2" charset="0"/>
                        </a:rPr>
                        <a:t>  ~</a:t>
                      </a:r>
                      <a:r>
                        <a:rPr lang="en-US" dirty="0" err="1">
                          <a:latin typeface="Coptic" pitchFamily="2" charset="0"/>
                        </a:rPr>
                        <a:t>Nyok</a:t>
                      </a:r>
                      <a:r>
                        <a:rPr lang="en-US" dirty="0">
                          <a:latin typeface="Coptic" pitchFamily="2" charset="0"/>
                        </a:rPr>
                        <a:t> </a:t>
                      </a:r>
                      <a:r>
                        <a:rPr lang="en-US" dirty="0" err="1">
                          <a:latin typeface="Coptic" pitchFamily="2" charset="0"/>
                        </a:rPr>
                        <a:t>nim</a:t>
                      </a:r>
                      <a:r>
                        <a:rPr lang="en-US" dirty="0"/>
                        <a:t>? </a:t>
                      </a:r>
                    </a:p>
                    <a:p>
                      <a:r>
                        <a:rPr lang="en-US" dirty="0" err="1">
                          <a:latin typeface="Coptic" pitchFamily="2" charset="0"/>
                        </a:rPr>
                        <a:t>Anok</a:t>
                      </a:r>
                      <a:r>
                        <a:rPr lang="en-US" dirty="0">
                          <a:latin typeface="Coptic" pitchFamily="2" charset="0"/>
                        </a:rPr>
                        <a:t> pe (</a:t>
                      </a:r>
                      <a:r>
                        <a:rPr lang="en-US" dirty="0" err="1">
                          <a:latin typeface="Coptic" pitchFamily="2" charset="0"/>
                        </a:rPr>
                        <a:t>Petroc</a:t>
                      </a:r>
                      <a:r>
                        <a:rPr lang="en-US" dirty="0">
                          <a:latin typeface="Coptic" pitchFamily="2"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am I?   Who are you? </a:t>
                      </a:r>
                      <a:r>
                        <a:rPr lang="en-US" i="1" dirty="0"/>
                        <a:t>(m)</a:t>
                      </a:r>
                    </a:p>
                    <a:p>
                      <a:r>
                        <a:rPr lang="en-US" dirty="0"/>
                        <a:t>I am (Peter)</a:t>
                      </a:r>
                    </a:p>
                  </a:txBody>
                  <a:tcPr/>
                </a:tc>
                <a:extLst>
                  <a:ext uri="{0D108BD9-81ED-4DB2-BD59-A6C34878D82A}">
                    <a16:rowId xmlns:a16="http://schemas.microsoft.com/office/drawing/2014/main" val="809728323"/>
                  </a:ext>
                </a:extLst>
              </a:tr>
              <a:tr h="370840">
                <a:tc>
                  <a:txBody>
                    <a:bodyPr/>
                    <a:lstStyle/>
                    <a:p>
                      <a:r>
                        <a:rPr lang="en-US" dirty="0">
                          <a:latin typeface="Coptic" pitchFamily="2" charset="0"/>
                        </a:rPr>
                        <a:t> ~</a:t>
                      </a:r>
                      <a:r>
                        <a:rPr lang="en-US" dirty="0" err="1">
                          <a:latin typeface="Coptic" pitchFamily="2" charset="0"/>
                        </a:rPr>
                        <a:t>Nyo</a:t>
                      </a:r>
                      <a:r>
                        <a:rPr lang="en-US" dirty="0">
                          <a:latin typeface="Coptic" pitchFamily="2" charset="0"/>
                        </a:rPr>
                        <a:t> </a:t>
                      </a:r>
                      <a:r>
                        <a:rPr lang="en-US" dirty="0" err="1">
                          <a:latin typeface="Coptic" pitchFamily="2" charset="0"/>
                        </a:rPr>
                        <a:t>nim</a:t>
                      </a:r>
                      <a:r>
                        <a:rPr lang="en-US" dirty="0"/>
                        <a:t>?    </a:t>
                      </a:r>
                      <a:r>
                        <a:rPr lang="en-US" dirty="0" err="1">
                          <a:latin typeface="Coptic" pitchFamily="2" charset="0"/>
                        </a:rPr>
                        <a:t>Anok</a:t>
                      </a:r>
                      <a:r>
                        <a:rPr lang="en-US" dirty="0">
                          <a:latin typeface="Coptic" pitchFamily="2" charset="0"/>
                        </a:rPr>
                        <a:t> </a:t>
                      </a:r>
                      <a:r>
                        <a:rPr lang="en-US" dirty="0" err="1">
                          <a:latin typeface="Coptic" pitchFamily="2" charset="0"/>
                        </a:rPr>
                        <a:t>te</a:t>
                      </a:r>
                      <a:r>
                        <a:rPr lang="en-US" dirty="0">
                          <a:latin typeface="Coptic" pitchFamily="2" charset="0"/>
                        </a:rPr>
                        <a:t> (Maria~)</a:t>
                      </a:r>
                    </a:p>
                  </a:txBody>
                  <a:tcPr/>
                </a:tc>
                <a:tc>
                  <a:txBody>
                    <a:bodyPr/>
                    <a:lstStyle/>
                    <a:p>
                      <a:r>
                        <a:rPr lang="en-US" dirty="0"/>
                        <a:t>Who are you? </a:t>
                      </a:r>
                      <a:r>
                        <a:rPr lang="en-US" i="1" dirty="0"/>
                        <a:t>(f)</a:t>
                      </a:r>
                      <a:r>
                        <a:rPr lang="en-US" dirty="0"/>
                        <a:t>     I am (Mary)</a:t>
                      </a:r>
                    </a:p>
                  </a:txBody>
                  <a:tcPr/>
                </a:tc>
                <a:extLst>
                  <a:ext uri="{0D108BD9-81ED-4DB2-BD59-A6C34878D82A}">
                    <a16:rowId xmlns:a16="http://schemas.microsoft.com/office/drawing/2014/main" val="1945198428"/>
                  </a:ext>
                </a:extLst>
              </a:tr>
            </a:tbl>
          </a:graphicData>
        </a:graphic>
      </p:graphicFrame>
      <p:graphicFrame>
        <p:nvGraphicFramePr>
          <p:cNvPr id="7" name="Table 6">
            <a:extLst>
              <a:ext uri="{FF2B5EF4-FFF2-40B4-BE49-F238E27FC236}">
                <a16:creationId xmlns:a16="http://schemas.microsoft.com/office/drawing/2014/main" id="{4B1EF59A-4B3E-45F9-AC3B-50A088C86323}"/>
              </a:ext>
            </a:extLst>
          </p:cNvPr>
          <p:cNvGraphicFramePr>
            <a:graphicFrameLocks noGrp="1"/>
          </p:cNvGraphicFramePr>
          <p:nvPr>
            <p:extLst>
              <p:ext uri="{D42A27DB-BD31-4B8C-83A1-F6EECF244321}">
                <p14:modId xmlns:p14="http://schemas.microsoft.com/office/powerpoint/2010/main" val="3055723564"/>
              </p:ext>
            </p:extLst>
          </p:nvPr>
        </p:nvGraphicFramePr>
        <p:xfrm>
          <a:off x="228600" y="3389854"/>
          <a:ext cx="8686800" cy="111252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1382718774"/>
                    </a:ext>
                  </a:extLst>
                </a:gridCol>
                <a:gridCol w="4648200">
                  <a:extLst>
                    <a:ext uri="{9D8B030D-6E8A-4147-A177-3AD203B41FA5}">
                      <a16:colId xmlns:a16="http://schemas.microsoft.com/office/drawing/2014/main" val="4119414735"/>
                    </a:ext>
                  </a:extLst>
                </a:gridCol>
              </a:tblGrid>
              <a:tr h="370840">
                <a:tc>
                  <a:txBody>
                    <a:bodyPr/>
                    <a:lstStyle/>
                    <a:p>
                      <a:r>
                        <a:rPr lang="en-US" dirty="0">
                          <a:latin typeface="Coptic" pitchFamily="2" charset="0"/>
                        </a:rPr>
                        <a:t> ~</a:t>
                      </a:r>
                      <a:r>
                        <a:rPr lang="en-US" dirty="0" err="1">
                          <a:latin typeface="Coptic" pitchFamily="2" charset="0"/>
                        </a:rPr>
                        <a:t>N~yo</a:t>
                      </a:r>
                      <a:r>
                        <a:rPr lang="en-US" dirty="0">
                          <a:latin typeface="Coptic" pitchFamily="2" charset="0"/>
                        </a:rPr>
                        <a:t> </a:t>
                      </a:r>
                      <a:r>
                        <a:rPr lang="en-US" dirty="0" err="1">
                          <a:latin typeface="Coptic" pitchFamily="2" charset="0"/>
                        </a:rPr>
                        <a:t>te</a:t>
                      </a:r>
                      <a:r>
                        <a:rPr lang="en-US" dirty="0">
                          <a:latin typeface="Coptic" pitchFamily="2" charset="0"/>
                        </a:rPr>
                        <a:t> ]sour/ </a:t>
                      </a:r>
                      <a:r>
                        <a:rPr lang="en-US" dirty="0" err="1">
                          <a:latin typeface="Coptic" pitchFamily="2" charset="0"/>
                        </a:rPr>
                        <a:t>n~noub</a:t>
                      </a:r>
                      <a:r>
                        <a:rPr lang="en-US" dirty="0">
                          <a:latin typeface="Coptic" pitchFamily="2" charset="0"/>
                        </a:rPr>
                        <a:t> </a:t>
                      </a:r>
                      <a:r>
                        <a:rPr lang="en-US" dirty="0" err="1">
                          <a:latin typeface="Coptic" pitchFamily="2" charset="0"/>
                        </a:rPr>
                        <a:t>n~kayaroc</a:t>
                      </a:r>
                      <a:endParaRPr lang="en-US" dirty="0">
                        <a:latin typeface="Coptic" pitchFamily="2" charset="0"/>
                      </a:endParaRPr>
                    </a:p>
                  </a:txBody>
                  <a:tcPr/>
                </a:tc>
                <a:tc>
                  <a:txBody>
                    <a:bodyPr/>
                    <a:lstStyle/>
                    <a:p>
                      <a:r>
                        <a:rPr lang="en-US" dirty="0"/>
                        <a:t>You are the censer of pure gold</a:t>
                      </a:r>
                    </a:p>
                  </a:txBody>
                  <a:tcPr/>
                </a:tc>
                <a:extLst>
                  <a:ext uri="{0D108BD9-81ED-4DB2-BD59-A6C34878D82A}">
                    <a16:rowId xmlns:a16="http://schemas.microsoft.com/office/drawing/2014/main" val="4249845355"/>
                  </a:ext>
                </a:extLst>
              </a:tr>
              <a:tr h="370840">
                <a:tc>
                  <a:txBody>
                    <a:bodyPr/>
                    <a:lstStyle/>
                    <a:p>
                      <a:r>
                        <a:rPr lang="en-US" dirty="0">
                          <a:latin typeface="Coptic" pitchFamily="2" charset="0"/>
                        </a:rPr>
                        <a:t> ~</a:t>
                      </a:r>
                      <a:r>
                        <a:rPr lang="en-US" dirty="0" err="1">
                          <a:latin typeface="Coptic" pitchFamily="2" charset="0"/>
                        </a:rPr>
                        <a:t>Nywten</a:t>
                      </a:r>
                      <a:r>
                        <a:rPr lang="en-US" dirty="0">
                          <a:latin typeface="Coptic" pitchFamily="2" charset="0"/>
                        </a:rPr>
                        <a:t> ne </a:t>
                      </a:r>
                      <a:r>
                        <a:rPr lang="en-US" dirty="0" err="1">
                          <a:latin typeface="Coptic" pitchFamily="2" charset="0"/>
                        </a:rPr>
                        <a:t>namenra</a:t>
                      </a:r>
                      <a:r>
                        <a:rPr lang="en-US" dirty="0">
                          <a:latin typeface="Coptic" pitchFamily="2" charset="0"/>
                        </a:rPr>
                        <a:t>]</a:t>
                      </a:r>
                    </a:p>
                  </a:txBody>
                  <a:tcPr/>
                </a:tc>
                <a:tc>
                  <a:txBody>
                    <a:bodyPr/>
                    <a:lstStyle/>
                    <a:p>
                      <a:r>
                        <a:rPr lang="en-US" dirty="0"/>
                        <a:t>You </a:t>
                      </a:r>
                      <a:r>
                        <a:rPr lang="en-US" i="1" dirty="0"/>
                        <a:t>(pl) </a:t>
                      </a:r>
                      <a:r>
                        <a:rPr lang="en-US" dirty="0"/>
                        <a:t>are my beloved</a:t>
                      </a:r>
                    </a:p>
                  </a:txBody>
                  <a:tcPr/>
                </a:tc>
                <a:extLst>
                  <a:ext uri="{0D108BD9-81ED-4DB2-BD59-A6C34878D82A}">
                    <a16:rowId xmlns:a16="http://schemas.microsoft.com/office/drawing/2014/main" val="772150901"/>
                  </a:ext>
                </a:extLst>
              </a:tr>
              <a:tr h="370840">
                <a:tc>
                  <a:txBody>
                    <a:bodyPr/>
                    <a:lstStyle/>
                    <a:p>
                      <a:r>
                        <a:rPr lang="en-US" dirty="0">
                          <a:latin typeface="Coptic" pitchFamily="2" charset="0"/>
                        </a:rPr>
                        <a:t>…</a:t>
                      </a:r>
                      <a:r>
                        <a:rPr lang="en-US" dirty="0" err="1">
                          <a:latin typeface="Coptic" pitchFamily="2" charset="0"/>
                        </a:rPr>
                        <a:t>n~yof</a:t>
                      </a:r>
                      <a:r>
                        <a:rPr lang="en-US" dirty="0">
                          <a:latin typeface="Coptic" pitchFamily="2" charset="0"/>
                        </a:rPr>
                        <a:t> pe ?</a:t>
                      </a:r>
                      <a:r>
                        <a:rPr lang="en-US" dirty="0" err="1">
                          <a:latin typeface="Coptic" pitchFamily="2" charset="0"/>
                        </a:rPr>
                        <a:t>liac</a:t>
                      </a:r>
                      <a:r>
                        <a:rPr lang="en-US" dirty="0">
                          <a:latin typeface="Coptic" pitchFamily="2" charset="0"/>
                        </a:rPr>
                        <a:t> </a:t>
                      </a:r>
                      <a:r>
                        <a:rPr lang="en-US" dirty="0" err="1">
                          <a:latin typeface="Coptic" pitchFamily="2" charset="0"/>
                        </a:rPr>
                        <a:t>eyn</a:t>
                      </a:r>
                      <a:r>
                        <a:rPr lang="en-US" dirty="0">
                          <a:latin typeface="Coptic" pitchFamily="2" charset="0"/>
                        </a:rPr>
                        <a:t>/</a:t>
                      </a:r>
                      <a:r>
                        <a:rPr lang="en-US" dirty="0" err="1">
                          <a:latin typeface="Coptic" pitchFamily="2" charset="0"/>
                        </a:rPr>
                        <a:t>ou</a:t>
                      </a:r>
                      <a:endParaRPr lang="en-US" dirty="0">
                        <a:latin typeface="Coptic" pitchFamily="2" charset="0"/>
                      </a:endParaRPr>
                    </a:p>
                  </a:txBody>
                  <a:tcPr/>
                </a:tc>
                <a:tc>
                  <a:txBody>
                    <a:bodyPr/>
                    <a:lstStyle/>
                    <a:p>
                      <a:r>
                        <a:rPr lang="en-US" sz="1800" b="0" i="0" kern="1200" dirty="0">
                          <a:solidFill>
                            <a:schemeClr val="dk1"/>
                          </a:solidFill>
                          <a:effectLst/>
                          <a:latin typeface="+mn-lt"/>
                          <a:ea typeface="+mn-ea"/>
                          <a:cs typeface="+mn-cs"/>
                        </a:rPr>
                        <a:t>…he is Elijah who is to come (Matt 11:14)</a:t>
                      </a:r>
                      <a:endParaRPr lang="en-US" dirty="0"/>
                    </a:p>
                  </a:txBody>
                  <a:tcPr/>
                </a:tc>
                <a:extLst>
                  <a:ext uri="{0D108BD9-81ED-4DB2-BD59-A6C34878D82A}">
                    <a16:rowId xmlns:a16="http://schemas.microsoft.com/office/drawing/2014/main" val="3573040238"/>
                  </a:ext>
                </a:extLst>
              </a:tr>
            </a:tbl>
          </a:graphicData>
        </a:graphic>
      </p:graphicFrame>
      <p:graphicFrame>
        <p:nvGraphicFramePr>
          <p:cNvPr id="8" name="Table 7">
            <a:extLst>
              <a:ext uri="{FF2B5EF4-FFF2-40B4-BE49-F238E27FC236}">
                <a16:creationId xmlns:a16="http://schemas.microsoft.com/office/drawing/2014/main" id="{BBB6D566-B2CB-4790-A56C-7978DD25F4EB}"/>
              </a:ext>
            </a:extLst>
          </p:cNvPr>
          <p:cNvGraphicFramePr>
            <a:graphicFrameLocks noGrp="1"/>
          </p:cNvGraphicFramePr>
          <p:nvPr>
            <p:extLst>
              <p:ext uri="{D42A27DB-BD31-4B8C-83A1-F6EECF244321}">
                <p14:modId xmlns:p14="http://schemas.microsoft.com/office/powerpoint/2010/main" val="4244612398"/>
              </p:ext>
            </p:extLst>
          </p:nvPr>
        </p:nvGraphicFramePr>
        <p:xfrm>
          <a:off x="228600" y="5643880"/>
          <a:ext cx="8686800" cy="914400"/>
        </p:xfrm>
        <a:graphic>
          <a:graphicData uri="http://schemas.openxmlformats.org/drawingml/2006/table">
            <a:tbl>
              <a:tblPr bandRow="1">
                <a:tableStyleId>{5C22544A-7EE6-4342-B048-85BDC9FD1C3A}</a:tableStyleId>
              </a:tblPr>
              <a:tblGrid>
                <a:gridCol w="4038600">
                  <a:extLst>
                    <a:ext uri="{9D8B030D-6E8A-4147-A177-3AD203B41FA5}">
                      <a16:colId xmlns:a16="http://schemas.microsoft.com/office/drawing/2014/main" val="1978212925"/>
                    </a:ext>
                  </a:extLst>
                </a:gridCol>
                <a:gridCol w="4648200">
                  <a:extLst>
                    <a:ext uri="{9D8B030D-6E8A-4147-A177-3AD203B41FA5}">
                      <a16:colId xmlns:a16="http://schemas.microsoft.com/office/drawing/2014/main" val="3236446853"/>
                    </a:ext>
                  </a:extLst>
                </a:gridCol>
              </a:tblGrid>
              <a:tr h="370840">
                <a:tc>
                  <a:txBody>
                    <a:bodyPr/>
                    <a:lstStyle/>
                    <a:p>
                      <a:r>
                        <a:rPr lang="en-US" dirty="0">
                          <a:latin typeface="Coptic" pitchFamily="2" charset="0"/>
                        </a:rPr>
                        <a:t>M/ </a:t>
                      </a:r>
                      <a:r>
                        <a:rPr lang="en-US" dirty="0" err="1">
                          <a:latin typeface="Coptic" pitchFamily="2" charset="0"/>
                        </a:rPr>
                        <a:t>n~yok</a:t>
                      </a:r>
                      <a:r>
                        <a:rPr lang="en-US" dirty="0">
                          <a:latin typeface="Coptic" pitchFamily="2" charset="0"/>
                        </a:rPr>
                        <a:t> pe </a:t>
                      </a:r>
                      <a:r>
                        <a:rPr lang="en-US" dirty="0" err="1">
                          <a:latin typeface="Coptic" pitchFamily="2" charset="0"/>
                        </a:rPr>
                        <a:t>Petroc</a:t>
                      </a:r>
                      <a:r>
                        <a:rPr lang="en-US" dirty="0"/>
                        <a:t>?</a:t>
                      </a:r>
                      <a:endParaRPr lang="en-US" dirty="0">
                        <a:latin typeface="Coptic" pitchFamily="2" charset="0"/>
                      </a:endParaRPr>
                    </a:p>
                    <a:p>
                      <a:r>
                        <a:rPr lang="en-US" dirty="0">
                          <a:latin typeface="Coptic" pitchFamily="2" charset="0"/>
                        </a:rPr>
                        <a:t> ~</a:t>
                      </a:r>
                      <a:r>
                        <a:rPr lang="en-US" dirty="0" err="1">
                          <a:latin typeface="Coptic" pitchFamily="2" charset="0"/>
                        </a:rPr>
                        <a:t>Mmon</a:t>
                      </a:r>
                      <a:r>
                        <a:rPr lang="en-US" dirty="0">
                          <a:latin typeface="Coptic" pitchFamily="2" charset="0"/>
                        </a:rPr>
                        <a:t>. </a:t>
                      </a:r>
                      <a:r>
                        <a:rPr lang="en-US" dirty="0" err="1">
                          <a:latin typeface="Coptic" pitchFamily="2" charset="0"/>
                        </a:rPr>
                        <a:t>Anok</a:t>
                      </a:r>
                      <a:r>
                        <a:rPr lang="en-US" dirty="0">
                          <a:latin typeface="Coptic" pitchFamily="2" charset="0"/>
                        </a:rPr>
                        <a:t> pe </a:t>
                      </a:r>
                      <a:r>
                        <a:rPr lang="en-US" dirty="0" err="1">
                          <a:latin typeface="Coptic" pitchFamily="2" charset="0"/>
                        </a:rPr>
                        <a:t>Petroc</a:t>
                      </a:r>
                      <a:r>
                        <a:rPr lang="en-US" dirty="0">
                          <a:latin typeface="Coptic" pitchFamily="2" charset="0"/>
                        </a:rPr>
                        <a:t> </a:t>
                      </a:r>
                      <a:r>
                        <a:rPr lang="en-US" dirty="0">
                          <a:solidFill>
                            <a:schemeClr val="accent2"/>
                          </a:solidFill>
                          <a:latin typeface="Coptic" pitchFamily="2" charset="0"/>
                        </a:rPr>
                        <a:t>an</a:t>
                      </a:r>
                      <a:r>
                        <a:rPr lang="en-US" dirty="0">
                          <a:latin typeface="Coptic" pitchFamily="2" charset="0"/>
                        </a:rPr>
                        <a:t>.</a:t>
                      </a:r>
                    </a:p>
                    <a:p>
                      <a:r>
                        <a:rPr lang="en-US" dirty="0" err="1">
                          <a:latin typeface="Coptic" pitchFamily="2" charset="0"/>
                        </a:rPr>
                        <a:t>Alla</a:t>
                      </a:r>
                      <a:r>
                        <a:rPr lang="en-US" dirty="0">
                          <a:latin typeface="Coptic" pitchFamily="2" charset="0"/>
                        </a:rPr>
                        <a:t> </a:t>
                      </a:r>
                      <a:r>
                        <a:rPr lang="en-US" dirty="0" err="1">
                          <a:latin typeface="Coptic" pitchFamily="2" charset="0"/>
                        </a:rPr>
                        <a:t>anok</a:t>
                      </a:r>
                      <a:r>
                        <a:rPr lang="en-US" dirty="0">
                          <a:latin typeface="Coptic" pitchFamily="2" charset="0"/>
                        </a:rPr>
                        <a:t> pe </a:t>
                      </a:r>
                      <a:r>
                        <a:rPr lang="en-US" dirty="0" err="1">
                          <a:latin typeface="Coptic" pitchFamily="2" charset="0"/>
                        </a:rPr>
                        <a:t>Senou</a:t>
                      </a:r>
                      <a:r>
                        <a:rPr lang="en-US" dirty="0">
                          <a:latin typeface="Coptic" pitchFamily="2" charset="0"/>
                        </a:rPr>
                        <a:t>]</a:t>
                      </a:r>
                    </a:p>
                  </a:txBody>
                  <a:tcPr/>
                </a:tc>
                <a:tc>
                  <a:txBody>
                    <a:bodyPr/>
                    <a:lstStyle/>
                    <a:p>
                      <a:r>
                        <a:rPr lang="en-US" dirty="0"/>
                        <a:t>Are you Peter?</a:t>
                      </a:r>
                    </a:p>
                    <a:p>
                      <a:r>
                        <a:rPr lang="en-US" dirty="0"/>
                        <a:t>No. I’m </a:t>
                      </a:r>
                      <a:r>
                        <a:rPr lang="en-US" dirty="0">
                          <a:solidFill>
                            <a:schemeClr val="accent2"/>
                          </a:solidFill>
                        </a:rPr>
                        <a:t>not</a:t>
                      </a:r>
                      <a:r>
                        <a:rPr lang="en-US" dirty="0"/>
                        <a:t> Peter,</a:t>
                      </a:r>
                    </a:p>
                    <a:p>
                      <a:r>
                        <a:rPr lang="en-US" dirty="0"/>
                        <a:t>but, I am </a:t>
                      </a:r>
                      <a:r>
                        <a:rPr lang="en-US" dirty="0" err="1"/>
                        <a:t>Shenouda</a:t>
                      </a:r>
                      <a:endParaRPr lang="en-US" dirty="0"/>
                    </a:p>
                  </a:txBody>
                  <a:tcPr/>
                </a:tc>
                <a:extLst>
                  <a:ext uri="{0D108BD9-81ED-4DB2-BD59-A6C34878D82A}">
                    <a16:rowId xmlns:a16="http://schemas.microsoft.com/office/drawing/2014/main" val="3348287679"/>
                  </a:ext>
                </a:extLst>
              </a:tr>
            </a:tbl>
          </a:graphicData>
        </a:graphic>
      </p:graphicFrame>
    </p:spTree>
    <p:extLst>
      <p:ext uri="{BB962C8B-B14F-4D97-AF65-F5344CB8AC3E}">
        <p14:creationId xmlns:p14="http://schemas.microsoft.com/office/powerpoint/2010/main" val="2076334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7D75E-C518-482A-850F-3CC2378D1078}"/>
              </a:ext>
            </a:extLst>
          </p:cNvPr>
          <p:cNvSpPr>
            <a:spLocks noGrp="1"/>
          </p:cNvSpPr>
          <p:nvPr>
            <p:ph type="title"/>
          </p:nvPr>
        </p:nvSpPr>
        <p:spPr/>
        <p:txBody>
          <a:bodyPr/>
          <a:lstStyle/>
          <a:p>
            <a:r>
              <a:rPr lang="en-US" b="1" dirty="0">
                <a:solidFill>
                  <a:schemeClr val="tx1"/>
                </a:solidFill>
                <a:effectLst>
                  <a:outerShdw blurRad="38100" dist="38100" dir="2700000" algn="tl">
                    <a:srgbClr val="336699"/>
                  </a:outerShdw>
                </a:effectLst>
              </a:rPr>
              <a:t>Lesson 21 </a:t>
            </a:r>
            <a:br>
              <a:rPr lang="en-US" b="1" dirty="0">
                <a:solidFill>
                  <a:schemeClr val="tx1"/>
                </a:solidFill>
                <a:effectLst>
                  <a:outerShdw blurRad="38100" dist="38100" dir="2700000" algn="tl">
                    <a:srgbClr val="336699"/>
                  </a:outerShdw>
                </a:effectLst>
              </a:rPr>
            </a:br>
            <a:r>
              <a:rPr lang="en-US" dirty="0"/>
              <a:t>Coptic Months</a:t>
            </a:r>
          </a:p>
        </p:txBody>
      </p:sp>
      <p:sp>
        <p:nvSpPr>
          <p:cNvPr id="3" name="Content Placeholder 2">
            <a:extLst>
              <a:ext uri="{FF2B5EF4-FFF2-40B4-BE49-F238E27FC236}">
                <a16:creationId xmlns:a16="http://schemas.microsoft.com/office/drawing/2014/main" id="{040D7581-AD4B-434B-9645-15251154B330}"/>
              </a:ext>
            </a:extLst>
          </p:cNvPr>
          <p:cNvSpPr>
            <a:spLocks noGrp="1"/>
          </p:cNvSpPr>
          <p:nvPr>
            <p:ph idx="1"/>
          </p:nvPr>
        </p:nvSpPr>
        <p:spPr>
          <a:xfrm>
            <a:off x="457200" y="1524000"/>
            <a:ext cx="8229600" cy="4602163"/>
          </a:xfrm>
        </p:spPr>
        <p:txBody>
          <a:bodyPr/>
          <a:lstStyle/>
          <a:p>
            <a:r>
              <a:rPr lang="en-US" sz="2400" dirty="0"/>
              <a:t>All Prayers and Rites in the Coptic church are based on the Coptic Calendar.</a:t>
            </a:r>
          </a:p>
          <a:p>
            <a:r>
              <a:rPr lang="en-US" sz="2400" dirty="0"/>
              <a:t>The Egyptian calendar preceded the church by thousands of years and is the only calendar that our church has ever used. </a:t>
            </a:r>
          </a:p>
          <a:p>
            <a:r>
              <a:rPr lang="en-US" sz="2400" dirty="0"/>
              <a:t>The Julian calendar is an adaptation of the Egyptian calendar that was introduced by Julius Caesar, with the aid of an Alexandrian astronomer, in 46 B.C. </a:t>
            </a:r>
          </a:p>
          <a:p>
            <a:r>
              <a:rPr lang="en-US" sz="2400" dirty="0"/>
              <a:t>The Gregorian calendar takes its name from Pope Gregory XIII of Rome, who adjusted and dropped 10 days from the Julian calendar in 1582 based on scientific findings. </a:t>
            </a:r>
          </a:p>
        </p:txBody>
      </p:sp>
    </p:spTree>
    <p:extLst>
      <p:ext uri="{BB962C8B-B14F-4D97-AF65-F5344CB8AC3E}">
        <p14:creationId xmlns:p14="http://schemas.microsoft.com/office/powerpoint/2010/main" val="155508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F811CE3-F577-47CC-BCD9-EE124F3F7E8A}"/>
              </a:ext>
            </a:extLst>
          </p:cNvPr>
          <p:cNvGraphicFramePr>
            <a:graphicFrameLocks noGrp="1"/>
          </p:cNvGraphicFramePr>
          <p:nvPr>
            <p:ph idx="1"/>
            <p:extLst>
              <p:ext uri="{D42A27DB-BD31-4B8C-83A1-F6EECF244321}">
                <p14:modId xmlns:p14="http://schemas.microsoft.com/office/powerpoint/2010/main" val="2766053815"/>
              </p:ext>
            </p:extLst>
          </p:nvPr>
        </p:nvGraphicFramePr>
        <p:xfrm>
          <a:off x="152400" y="424780"/>
          <a:ext cx="8915399" cy="2597730"/>
        </p:xfrm>
        <a:graphic>
          <a:graphicData uri="http://schemas.openxmlformats.org/drawingml/2006/table">
            <a:tbl>
              <a:tblPr>
                <a:tableStyleId>{5C22544A-7EE6-4342-B048-85BDC9FD1C3A}</a:tableStyleId>
              </a:tblPr>
              <a:tblGrid>
                <a:gridCol w="1752600">
                  <a:extLst>
                    <a:ext uri="{9D8B030D-6E8A-4147-A177-3AD203B41FA5}">
                      <a16:colId xmlns:a16="http://schemas.microsoft.com/office/drawing/2014/main" val="3294911391"/>
                    </a:ext>
                  </a:extLst>
                </a:gridCol>
                <a:gridCol w="1325909">
                  <a:extLst>
                    <a:ext uri="{9D8B030D-6E8A-4147-A177-3AD203B41FA5}">
                      <a16:colId xmlns:a16="http://schemas.microsoft.com/office/drawing/2014/main" val="3950294774"/>
                    </a:ext>
                  </a:extLst>
                </a:gridCol>
                <a:gridCol w="932982">
                  <a:extLst>
                    <a:ext uri="{9D8B030D-6E8A-4147-A177-3AD203B41FA5}">
                      <a16:colId xmlns:a16="http://schemas.microsoft.com/office/drawing/2014/main" val="3876808569"/>
                    </a:ext>
                  </a:extLst>
                </a:gridCol>
                <a:gridCol w="1499846">
                  <a:extLst>
                    <a:ext uri="{9D8B030D-6E8A-4147-A177-3AD203B41FA5}">
                      <a16:colId xmlns:a16="http://schemas.microsoft.com/office/drawing/2014/main" val="3658427289"/>
                    </a:ext>
                  </a:extLst>
                </a:gridCol>
                <a:gridCol w="3404062">
                  <a:extLst>
                    <a:ext uri="{9D8B030D-6E8A-4147-A177-3AD203B41FA5}">
                      <a16:colId xmlns:a16="http://schemas.microsoft.com/office/drawing/2014/main" val="4172192894"/>
                    </a:ext>
                  </a:extLst>
                </a:gridCol>
              </a:tblGrid>
              <a:tr h="288915">
                <a:tc gridSpan="4">
                  <a:txBody>
                    <a:bodyPr/>
                    <a:lstStyle/>
                    <a:p>
                      <a:pPr marL="0" marR="0" indent="0" algn="ctr">
                        <a:lnSpc>
                          <a:spcPct val="100000"/>
                        </a:lnSpc>
                        <a:spcBef>
                          <a:spcPts val="0"/>
                        </a:spcBef>
                        <a:spcAft>
                          <a:spcPts val="0"/>
                        </a:spcAft>
                      </a:pPr>
                      <a:r>
                        <a:rPr lang="en-US" sz="2000" dirty="0">
                          <a:effectLst/>
                        </a:rPr>
                        <a:t>Egyptian Calendar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ctr">
                        <a:lnSpc>
                          <a:spcPct val="100000"/>
                        </a:lnSpc>
                        <a:spcBef>
                          <a:spcPts val="0"/>
                        </a:spcBef>
                        <a:spcAft>
                          <a:spcPts val="0"/>
                        </a:spcAft>
                      </a:pPr>
                      <a:r>
                        <a:rPr lang="en-US" sz="2000" dirty="0">
                          <a:effectLst/>
                        </a:rPr>
                        <a:t>Gregorian Calendar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773823549"/>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Yoout</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err="1">
                          <a:effectLst/>
                        </a:rPr>
                        <a:t>Thoout</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EG" sz="1800">
                          <a:effectLst/>
                        </a:rPr>
                        <a:t>توت</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Tout</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a:effectLst/>
                        </a:rPr>
                        <a:t>September 11/12 – October 9/10</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789498065"/>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Pawpe</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Paope</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dirty="0">
                          <a:effectLst/>
                        </a:rPr>
                        <a:t>بابه</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Babah</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a:effectLst/>
                        </a:rPr>
                        <a:t>October 11/12 – November 9/10</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818330257"/>
                  </a:ext>
                </a:extLst>
              </a:tr>
              <a:tr h="559437">
                <a:tc>
                  <a:txBody>
                    <a:bodyPr/>
                    <a:lstStyle/>
                    <a:p>
                      <a:pPr marL="0" marR="0" indent="0" algn="justLow">
                        <a:lnSpc>
                          <a:spcPct val="100000"/>
                        </a:lnSpc>
                        <a:spcBef>
                          <a:spcPts val="0"/>
                        </a:spcBef>
                        <a:spcAft>
                          <a:spcPts val="0"/>
                        </a:spcAft>
                      </a:pPr>
                      <a:r>
                        <a:rPr lang="en-US" sz="2000" dirty="0" err="1">
                          <a:effectLst/>
                          <a:latin typeface="Coptic" pitchFamily="2" charset="0"/>
                        </a:rPr>
                        <a:t>Haywr</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Hathor</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هاتور</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Hatour</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a:effectLst/>
                        </a:rPr>
                        <a:t>November 10/11 – December 9/10</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717961125"/>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Koiahk</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Koiahk</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كيهك</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err="1">
                          <a:effectLst/>
                        </a:rPr>
                        <a:t>Kiahk</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December 10/11 – January 8/9</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633450170"/>
                  </a:ext>
                </a:extLst>
              </a:tr>
            </a:tbl>
          </a:graphicData>
        </a:graphic>
      </p:graphicFrame>
      <p:graphicFrame>
        <p:nvGraphicFramePr>
          <p:cNvPr id="5" name="Table 4">
            <a:extLst>
              <a:ext uri="{FF2B5EF4-FFF2-40B4-BE49-F238E27FC236}">
                <a16:creationId xmlns:a16="http://schemas.microsoft.com/office/drawing/2014/main" id="{80A61EA6-BD28-4836-9D28-3FE4A14F65B0}"/>
              </a:ext>
            </a:extLst>
          </p:cNvPr>
          <p:cNvGraphicFramePr>
            <a:graphicFrameLocks noGrp="1"/>
          </p:cNvGraphicFramePr>
          <p:nvPr>
            <p:extLst>
              <p:ext uri="{D42A27DB-BD31-4B8C-83A1-F6EECF244321}">
                <p14:modId xmlns:p14="http://schemas.microsoft.com/office/powerpoint/2010/main" val="3239031339"/>
              </p:ext>
            </p:extLst>
          </p:nvPr>
        </p:nvGraphicFramePr>
        <p:xfrm>
          <a:off x="152399" y="3020052"/>
          <a:ext cx="8915399" cy="1983111"/>
        </p:xfrm>
        <a:graphic>
          <a:graphicData uri="http://schemas.openxmlformats.org/drawingml/2006/table">
            <a:tbl>
              <a:tblPr>
                <a:tableStyleId>{5C22544A-7EE6-4342-B048-85BDC9FD1C3A}</a:tableStyleId>
              </a:tblPr>
              <a:tblGrid>
                <a:gridCol w="1752601">
                  <a:extLst>
                    <a:ext uri="{9D8B030D-6E8A-4147-A177-3AD203B41FA5}">
                      <a16:colId xmlns:a16="http://schemas.microsoft.com/office/drawing/2014/main" val="1138749548"/>
                    </a:ext>
                  </a:extLst>
                </a:gridCol>
                <a:gridCol w="1325908">
                  <a:extLst>
                    <a:ext uri="{9D8B030D-6E8A-4147-A177-3AD203B41FA5}">
                      <a16:colId xmlns:a16="http://schemas.microsoft.com/office/drawing/2014/main" val="203128597"/>
                    </a:ext>
                  </a:extLst>
                </a:gridCol>
                <a:gridCol w="932982">
                  <a:extLst>
                    <a:ext uri="{9D8B030D-6E8A-4147-A177-3AD203B41FA5}">
                      <a16:colId xmlns:a16="http://schemas.microsoft.com/office/drawing/2014/main" val="375477333"/>
                    </a:ext>
                  </a:extLst>
                </a:gridCol>
                <a:gridCol w="1499846">
                  <a:extLst>
                    <a:ext uri="{9D8B030D-6E8A-4147-A177-3AD203B41FA5}">
                      <a16:colId xmlns:a16="http://schemas.microsoft.com/office/drawing/2014/main" val="2522892752"/>
                    </a:ext>
                  </a:extLst>
                </a:gridCol>
                <a:gridCol w="3404062">
                  <a:extLst>
                    <a:ext uri="{9D8B030D-6E8A-4147-A177-3AD203B41FA5}">
                      <a16:colId xmlns:a16="http://schemas.microsoft.com/office/drawing/2014/main" val="2745262610"/>
                    </a:ext>
                  </a:extLst>
                </a:gridCol>
              </a:tblGrid>
              <a:tr h="559437">
                <a:tc>
                  <a:txBody>
                    <a:bodyPr/>
                    <a:lstStyle/>
                    <a:p>
                      <a:pPr marL="0" marR="0" indent="0" algn="justLow">
                        <a:lnSpc>
                          <a:spcPct val="100000"/>
                        </a:lnSpc>
                        <a:spcBef>
                          <a:spcPts val="0"/>
                        </a:spcBef>
                        <a:spcAft>
                          <a:spcPts val="0"/>
                        </a:spcAft>
                      </a:pPr>
                      <a:r>
                        <a:rPr lang="en-US" sz="2000" dirty="0" err="1">
                          <a:effectLst/>
                          <a:latin typeface="Coptic" pitchFamily="2" charset="0"/>
                        </a:rPr>
                        <a:t>Twbe</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Tobe</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طوبه</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Tubah</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January 9/10 – February 7/8</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85164654"/>
                  </a:ext>
                </a:extLst>
              </a:tr>
              <a:tr h="270522">
                <a:tc>
                  <a:txBody>
                    <a:bodyPr/>
                    <a:lstStyle/>
                    <a:p>
                      <a:pPr marL="0" marR="0" indent="0" algn="justLow">
                        <a:lnSpc>
                          <a:spcPct val="100000"/>
                        </a:lnSpc>
                        <a:spcBef>
                          <a:spcPts val="0"/>
                        </a:spcBef>
                        <a:spcAft>
                          <a:spcPts val="0"/>
                        </a:spcAft>
                      </a:pPr>
                      <a:r>
                        <a:rPr lang="en-US" sz="2000" dirty="0" err="1">
                          <a:effectLst/>
                          <a:latin typeface="Coptic" pitchFamily="2" charset="0"/>
                        </a:rPr>
                        <a:t>Msir</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Meshir</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أمشير</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Amshir</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a:effectLst/>
                        </a:rPr>
                        <a:t>February 8/9 – March 9</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10993011"/>
                  </a:ext>
                </a:extLst>
              </a:tr>
              <a:tr h="559437">
                <a:tc>
                  <a:txBody>
                    <a:bodyPr/>
                    <a:lstStyle/>
                    <a:p>
                      <a:pPr marL="0" marR="0" indent="0" algn="justLow">
                        <a:lnSpc>
                          <a:spcPct val="100000"/>
                        </a:lnSpc>
                        <a:spcBef>
                          <a:spcPts val="0"/>
                        </a:spcBef>
                        <a:spcAft>
                          <a:spcPts val="0"/>
                        </a:spcAft>
                      </a:pPr>
                      <a:r>
                        <a:rPr lang="en-US" sz="2000" dirty="0" err="1">
                          <a:effectLst/>
                          <a:latin typeface="Coptic" pitchFamily="2" charset="0"/>
                        </a:rPr>
                        <a:t>Parmhotp</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700" dirty="0" err="1">
                          <a:effectLst/>
                        </a:rPr>
                        <a:t>Paremhotep</a:t>
                      </a:r>
                      <a:endParaRPr lang="en-US" sz="17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برمهات</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Baramhat</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a:effectLst/>
                        </a:rPr>
                        <a:t>March 10/11 – April 8</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48634046"/>
                  </a:ext>
                </a:extLst>
              </a:tr>
              <a:tr h="559437">
                <a:tc>
                  <a:txBody>
                    <a:bodyPr/>
                    <a:lstStyle/>
                    <a:p>
                      <a:pPr marL="0" marR="0" indent="0" algn="justLow">
                        <a:lnSpc>
                          <a:spcPct val="100000"/>
                        </a:lnSpc>
                        <a:spcBef>
                          <a:spcPts val="0"/>
                        </a:spcBef>
                        <a:spcAft>
                          <a:spcPts val="0"/>
                        </a:spcAft>
                      </a:pPr>
                      <a:r>
                        <a:rPr lang="en-US" sz="2000" dirty="0" err="1">
                          <a:effectLst/>
                          <a:latin typeface="Coptic" pitchFamily="2" charset="0"/>
                        </a:rPr>
                        <a:t>Parmoute</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Parmoute</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dirty="0" err="1">
                          <a:effectLst/>
                        </a:rPr>
                        <a:t>برموده</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err="1">
                          <a:effectLst/>
                        </a:rPr>
                        <a:t>Baramoudah</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April 9 – May 8</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4058871783"/>
                  </a:ext>
                </a:extLst>
              </a:tr>
            </a:tbl>
          </a:graphicData>
        </a:graphic>
      </p:graphicFrame>
      <p:graphicFrame>
        <p:nvGraphicFramePr>
          <p:cNvPr id="6" name="Table 5">
            <a:extLst>
              <a:ext uri="{FF2B5EF4-FFF2-40B4-BE49-F238E27FC236}">
                <a16:creationId xmlns:a16="http://schemas.microsoft.com/office/drawing/2014/main" id="{D1498126-1C19-4383-97D3-55074573004C}"/>
              </a:ext>
            </a:extLst>
          </p:cNvPr>
          <p:cNvGraphicFramePr>
            <a:graphicFrameLocks noGrp="1"/>
          </p:cNvGraphicFramePr>
          <p:nvPr>
            <p:extLst>
              <p:ext uri="{D42A27DB-BD31-4B8C-83A1-F6EECF244321}">
                <p14:modId xmlns:p14="http://schemas.microsoft.com/office/powerpoint/2010/main" val="4000407277"/>
              </p:ext>
            </p:extLst>
          </p:nvPr>
        </p:nvGraphicFramePr>
        <p:xfrm>
          <a:off x="152399" y="5003163"/>
          <a:ext cx="8915399" cy="1778637"/>
        </p:xfrm>
        <a:graphic>
          <a:graphicData uri="http://schemas.openxmlformats.org/drawingml/2006/table">
            <a:tbl>
              <a:tblPr>
                <a:tableStyleId>{5C22544A-7EE6-4342-B048-85BDC9FD1C3A}</a:tableStyleId>
              </a:tblPr>
              <a:tblGrid>
                <a:gridCol w="1752601">
                  <a:extLst>
                    <a:ext uri="{9D8B030D-6E8A-4147-A177-3AD203B41FA5}">
                      <a16:colId xmlns:a16="http://schemas.microsoft.com/office/drawing/2014/main" val="1951243978"/>
                    </a:ext>
                  </a:extLst>
                </a:gridCol>
                <a:gridCol w="1325908">
                  <a:extLst>
                    <a:ext uri="{9D8B030D-6E8A-4147-A177-3AD203B41FA5}">
                      <a16:colId xmlns:a16="http://schemas.microsoft.com/office/drawing/2014/main" val="1102028307"/>
                    </a:ext>
                  </a:extLst>
                </a:gridCol>
                <a:gridCol w="932982">
                  <a:extLst>
                    <a:ext uri="{9D8B030D-6E8A-4147-A177-3AD203B41FA5}">
                      <a16:colId xmlns:a16="http://schemas.microsoft.com/office/drawing/2014/main" val="3967361775"/>
                    </a:ext>
                  </a:extLst>
                </a:gridCol>
                <a:gridCol w="1499846">
                  <a:extLst>
                    <a:ext uri="{9D8B030D-6E8A-4147-A177-3AD203B41FA5}">
                      <a16:colId xmlns:a16="http://schemas.microsoft.com/office/drawing/2014/main" val="2136507201"/>
                    </a:ext>
                  </a:extLst>
                </a:gridCol>
                <a:gridCol w="3404062">
                  <a:extLst>
                    <a:ext uri="{9D8B030D-6E8A-4147-A177-3AD203B41FA5}">
                      <a16:colId xmlns:a16="http://schemas.microsoft.com/office/drawing/2014/main" val="858877627"/>
                    </a:ext>
                  </a:extLst>
                </a:gridCol>
              </a:tblGrid>
              <a:tr h="270522">
                <a:tc>
                  <a:txBody>
                    <a:bodyPr/>
                    <a:lstStyle/>
                    <a:p>
                      <a:pPr marL="0" marR="0" indent="0" algn="justLow">
                        <a:lnSpc>
                          <a:spcPct val="100000"/>
                        </a:lnSpc>
                        <a:spcBef>
                          <a:spcPts val="0"/>
                        </a:spcBef>
                        <a:spcAft>
                          <a:spcPts val="0"/>
                        </a:spcAft>
                      </a:pPr>
                      <a:r>
                        <a:rPr lang="en-US" sz="2000" dirty="0" err="1">
                          <a:effectLst/>
                          <a:latin typeface="Coptic" pitchFamily="2" charset="0"/>
                        </a:rPr>
                        <a:t>Pasonc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Pashons</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EG" sz="1800">
                          <a:effectLst/>
                        </a:rPr>
                        <a:t>بشنس</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Bashans</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May 9 – June 7</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40922573"/>
                  </a:ext>
                </a:extLst>
              </a:tr>
              <a:tr h="270522">
                <a:tc>
                  <a:txBody>
                    <a:bodyPr/>
                    <a:lstStyle/>
                    <a:p>
                      <a:pPr marL="0" marR="0" indent="0" algn="justLow">
                        <a:lnSpc>
                          <a:spcPct val="100000"/>
                        </a:lnSpc>
                        <a:spcBef>
                          <a:spcPts val="0"/>
                        </a:spcBef>
                        <a:spcAft>
                          <a:spcPts val="0"/>
                        </a:spcAft>
                      </a:pPr>
                      <a:r>
                        <a:rPr lang="en-US" sz="2000" dirty="0" err="1">
                          <a:effectLst/>
                          <a:latin typeface="Coptic" pitchFamily="2" charset="0"/>
                        </a:rPr>
                        <a:t>Pawne</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Paone</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بؤونه</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Baounah</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June 8 – July 7</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2475353949"/>
                  </a:ext>
                </a:extLst>
              </a:tr>
              <a:tr h="270522">
                <a:tc>
                  <a:txBody>
                    <a:bodyPr/>
                    <a:lstStyle/>
                    <a:p>
                      <a:pPr marL="0" marR="0" indent="0" algn="justLow">
                        <a:lnSpc>
                          <a:spcPct val="100000"/>
                        </a:lnSpc>
                        <a:spcBef>
                          <a:spcPts val="0"/>
                        </a:spcBef>
                        <a:spcAft>
                          <a:spcPts val="0"/>
                        </a:spcAft>
                      </a:pPr>
                      <a:r>
                        <a:rPr lang="en-US" sz="2000" dirty="0">
                          <a:effectLst/>
                          <a:latin typeface="Coptic" pitchFamily="2" charset="0"/>
                        </a:rPr>
                        <a:t>Ep/p</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Epep</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أبيب</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Abib</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July 8 – August 6</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755397505"/>
                  </a:ext>
                </a:extLst>
              </a:tr>
              <a:tr h="270522">
                <a:tc>
                  <a:txBody>
                    <a:bodyPr/>
                    <a:lstStyle/>
                    <a:p>
                      <a:pPr marL="0" marR="0" indent="0" algn="justLow">
                        <a:lnSpc>
                          <a:spcPct val="100000"/>
                        </a:lnSpc>
                        <a:spcBef>
                          <a:spcPts val="0"/>
                        </a:spcBef>
                        <a:spcAft>
                          <a:spcPts val="0"/>
                        </a:spcAft>
                      </a:pPr>
                      <a:r>
                        <a:rPr lang="en-US" sz="2000" dirty="0" err="1">
                          <a:effectLst/>
                          <a:latin typeface="Coptic" pitchFamily="2" charset="0"/>
                        </a:rPr>
                        <a:t>Mecor</a:t>
                      </a:r>
                      <a:r>
                        <a:rPr lang="en-US" sz="2000" dirty="0">
                          <a:effectLst/>
                          <a:latin typeface="Coptic" pitchFamily="2" charset="0"/>
                        </a:rPr>
                        <a:t>/</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Mesore</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مسرى</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Misra</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August 7 – September 5</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36302263"/>
                  </a:ext>
                </a:extLst>
              </a:tr>
              <a:tr h="559437">
                <a:tc>
                  <a:txBody>
                    <a:bodyPr/>
                    <a:lstStyle/>
                    <a:p>
                      <a:pPr marL="0" marR="0" indent="0" algn="justLow">
                        <a:lnSpc>
                          <a:spcPct val="100000"/>
                        </a:lnSpc>
                        <a:spcBef>
                          <a:spcPts val="0"/>
                        </a:spcBef>
                        <a:spcAft>
                          <a:spcPts val="0"/>
                        </a:spcAft>
                      </a:pPr>
                      <a:r>
                        <a:rPr lang="en-US" sz="2000" dirty="0" err="1">
                          <a:effectLst/>
                          <a:latin typeface="Coptic" pitchFamily="2" charset="0"/>
                        </a:rPr>
                        <a:t>Kouji</a:t>
                      </a:r>
                      <a:r>
                        <a:rPr lang="en-US" sz="2000" dirty="0">
                          <a:effectLst/>
                          <a:latin typeface="Coptic" pitchFamily="2" charset="0"/>
                        </a:rPr>
                        <a:t> </a:t>
                      </a:r>
                      <a:r>
                        <a:rPr lang="en-US" sz="2000" dirty="0" err="1">
                          <a:effectLst/>
                          <a:latin typeface="Coptic" pitchFamily="2" charset="0"/>
                        </a:rPr>
                        <a:t>n~abot</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a:effectLst/>
                        </a:rPr>
                        <a:t>Little Month</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a:effectLst/>
                        </a:rPr>
                        <a:t>ال</a:t>
                      </a:r>
                      <a:r>
                        <a:rPr lang="ar-EG" sz="1800">
                          <a:effectLst/>
                        </a:rPr>
                        <a:t>شهر الصغير</a:t>
                      </a:r>
                      <a:endParaRPr lang="en-US" sz="180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Al-Nasi</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l">
                        <a:lnSpc>
                          <a:spcPct val="100000"/>
                        </a:lnSpc>
                        <a:spcBef>
                          <a:spcPts val="0"/>
                        </a:spcBef>
                        <a:spcAft>
                          <a:spcPts val="0"/>
                        </a:spcAft>
                      </a:pPr>
                      <a:r>
                        <a:rPr lang="en-US" sz="1800" dirty="0">
                          <a:effectLst/>
                        </a:rPr>
                        <a:t>September 6 – 10</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4008764542"/>
                  </a:ext>
                </a:extLst>
              </a:tr>
            </a:tbl>
          </a:graphicData>
        </a:graphic>
      </p:graphicFrame>
      <p:sp>
        <p:nvSpPr>
          <p:cNvPr id="2" name="Rectangle 1">
            <a:extLst>
              <a:ext uri="{FF2B5EF4-FFF2-40B4-BE49-F238E27FC236}">
                <a16:creationId xmlns:a16="http://schemas.microsoft.com/office/drawing/2014/main" id="{594A8F1B-2350-485B-9015-7D1791F173A0}"/>
              </a:ext>
            </a:extLst>
          </p:cNvPr>
          <p:cNvSpPr/>
          <p:nvPr/>
        </p:nvSpPr>
        <p:spPr>
          <a:xfrm>
            <a:off x="1267249" y="87868"/>
            <a:ext cx="7356501" cy="400110"/>
          </a:xfrm>
          <a:prstGeom prst="rect">
            <a:avLst/>
          </a:prstGeom>
        </p:spPr>
        <p:txBody>
          <a:bodyPr wrap="none">
            <a:spAutoFit/>
          </a:bodyPr>
          <a:lstStyle/>
          <a:p>
            <a:r>
              <a:rPr lang="en-US" sz="2000" dirty="0" err="1">
                <a:latin typeface="Coptic" pitchFamily="2" charset="0"/>
              </a:rPr>
              <a:t>Nia~b</a:t>
            </a:r>
            <a:r>
              <a:rPr lang="en-US" sz="2000" dirty="0">
                <a:latin typeface="Coptic" pitchFamily="2" charset="0"/>
              </a:rPr>
              <a:t>/t </a:t>
            </a:r>
            <a:r>
              <a:rPr lang="en-US" sz="2000" dirty="0" err="1">
                <a:latin typeface="Coptic" pitchFamily="2" charset="0"/>
              </a:rPr>
              <a:t>n~te</a:t>
            </a:r>
            <a:r>
              <a:rPr lang="en-US" sz="2000" dirty="0">
                <a:latin typeface="Coptic" pitchFamily="2" charset="0"/>
              </a:rPr>
              <a:t> ]</a:t>
            </a:r>
            <a:r>
              <a:rPr lang="en-US" sz="2000" dirty="0" err="1">
                <a:latin typeface="Coptic" pitchFamily="2" charset="0"/>
              </a:rPr>
              <a:t>rompi</a:t>
            </a:r>
            <a:r>
              <a:rPr lang="en-US" sz="2000" dirty="0">
                <a:latin typeface="Coptic" pitchFamily="2" charset="0"/>
              </a:rPr>
              <a:t> </a:t>
            </a:r>
            <a:r>
              <a:rPr lang="en-US" sz="2000" dirty="0" err="1">
                <a:latin typeface="Coptic" pitchFamily="2" charset="0"/>
              </a:rPr>
              <a:t>n~remn</a:t>
            </a:r>
            <a:r>
              <a:rPr lang="en-US" sz="2000" dirty="0">
                <a:latin typeface="Coptic" pitchFamily="2" charset="0"/>
              </a:rPr>
              <a:t>~,/mi – </a:t>
            </a:r>
            <a:r>
              <a:rPr lang="en-US" dirty="0">
                <a:latin typeface="+mn-lt"/>
              </a:rPr>
              <a:t>The months of the Coptic year</a:t>
            </a:r>
            <a:endParaRPr lang="en-US" sz="2000" dirty="0"/>
          </a:p>
        </p:txBody>
      </p:sp>
    </p:spTree>
    <p:extLst>
      <p:ext uri="{BB962C8B-B14F-4D97-AF65-F5344CB8AC3E}">
        <p14:creationId xmlns:p14="http://schemas.microsoft.com/office/powerpoint/2010/main" val="3003562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F811CE3-F577-47CC-BCD9-EE124F3F7E8A}"/>
              </a:ext>
            </a:extLst>
          </p:cNvPr>
          <p:cNvGraphicFramePr>
            <a:graphicFrameLocks noGrp="1"/>
          </p:cNvGraphicFramePr>
          <p:nvPr>
            <p:ph idx="1"/>
            <p:extLst>
              <p:ext uri="{D42A27DB-BD31-4B8C-83A1-F6EECF244321}">
                <p14:modId xmlns:p14="http://schemas.microsoft.com/office/powerpoint/2010/main" val="1906337955"/>
              </p:ext>
            </p:extLst>
          </p:nvPr>
        </p:nvGraphicFramePr>
        <p:xfrm>
          <a:off x="152400" y="533400"/>
          <a:ext cx="4011491" cy="2597730"/>
        </p:xfrm>
        <a:graphic>
          <a:graphicData uri="http://schemas.openxmlformats.org/drawingml/2006/table">
            <a:tbl>
              <a:tblPr>
                <a:tableStyleId>{5C22544A-7EE6-4342-B048-85BDC9FD1C3A}</a:tableStyleId>
              </a:tblPr>
              <a:tblGrid>
                <a:gridCol w="1600200">
                  <a:extLst>
                    <a:ext uri="{9D8B030D-6E8A-4147-A177-3AD203B41FA5}">
                      <a16:colId xmlns:a16="http://schemas.microsoft.com/office/drawing/2014/main" val="3294911391"/>
                    </a:ext>
                  </a:extLst>
                </a:gridCol>
                <a:gridCol w="1478309">
                  <a:extLst>
                    <a:ext uri="{9D8B030D-6E8A-4147-A177-3AD203B41FA5}">
                      <a16:colId xmlns:a16="http://schemas.microsoft.com/office/drawing/2014/main" val="3950294774"/>
                    </a:ext>
                  </a:extLst>
                </a:gridCol>
                <a:gridCol w="932982">
                  <a:extLst>
                    <a:ext uri="{9D8B030D-6E8A-4147-A177-3AD203B41FA5}">
                      <a16:colId xmlns:a16="http://schemas.microsoft.com/office/drawing/2014/main" val="3876808569"/>
                    </a:ext>
                  </a:extLst>
                </a:gridCol>
              </a:tblGrid>
              <a:tr h="288915">
                <a:tc gridSpan="3">
                  <a:txBody>
                    <a:bodyPr/>
                    <a:lstStyle/>
                    <a:p>
                      <a:pPr marL="0" marR="0" indent="0" algn="ctr">
                        <a:lnSpc>
                          <a:spcPct val="100000"/>
                        </a:lnSpc>
                        <a:spcBef>
                          <a:spcPts val="0"/>
                        </a:spcBef>
                        <a:spcAft>
                          <a:spcPts val="0"/>
                        </a:spcAft>
                      </a:pPr>
                      <a:r>
                        <a:rPr lang="en-US" sz="2000" dirty="0">
                          <a:effectLst/>
                        </a:rPr>
                        <a:t>Egyptian Calendar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73823549"/>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Ianouarioc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January</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يناير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789498065"/>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Vebrouarioc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rPr>
                        <a:t>February</a:t>
                      </a: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فبراير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818330257"/>
                  </a:ext>
                </a:extLst>
              </a:tr>
              <a:tr h="559437">
                <a:tc>
                  <a:txBody>
                    <a:bodyPr/>
                    <a:lstStyle/>
                    <a:p>
                      <a:pPr marL="0" marR="0" indent="0" algn="justLow">
                        <a:lnSpc>
                          <a:spcPct val="100000"/>
                        </a:lnSpc>
                        <a:spcBef>
                          <a:spcPts val="0"/>
                        </a:spcBef>
                        <a:spcAft>
                          <a:spcPts val="0"/>
                        </a:spcAft>
                      </a:pPr>
                      <a:r>
                        <a:rPr lang="en-US" sz="2000" dirty="0" err="1">
                          <a:effectLst/>
                          <a:latin typeface="Coptic" pitchFamily="2" charset="0"/>
                        </a:rPr>
                        <a:t>Martioc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March</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مارس</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717961125"/>
                  </a:ext>
                </a:extLst>
              </a:tr>
              <a:tr h="577831">
                <a:tc>
                  <a:txBody>
                    <a:bodyPr/>
                    <a:lstStyle/>
                    <a:p>
                      <a:pPr marL="0" marR="0" indent="0" algn="justLow">
                        <a:lnSpc>
                          <a:spcPct val="100000"/>
                        </a:lnSpc>
                        <a:spcBef>
                          <a:spcPts val="0"/>
                        </a:spcBef>
                        <a:spcAft>
                          <a:spcPts val="0"/>
                        </a:spcAft>
                      </a:pPr>
                      <a:r>
                        <a:rPr lang="en-US" sz="2000" dirty="0" err="1">
                          <a:effectLst/>
                          <a:latin typeface="Coptic" pitchFamily="2" charset="0"/>
                        </a:rPr>
                        <a:t>Aprillioc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April</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أبريل</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633450170"/>
                  </a:ext>
                </a:extLst>
              </a:tr>
            </a:tbl>
          </a:graphicData>
        </a:graphic>
      </p:graphicFrame>
      <p:graphicFrame>
        <p:nvGraphicFramePr>
          <p:cNvPr id="5" name="Table 4">
            <a:extLst>
              <a:ext uri="{FF2B5EF4-FFF2-40B4-BE49-F238E27FC236}">
                <a16:creationId xmlns:a16="http://schemas.microsoft.com/office/drawing/2014/main" id="{80A61EA6-BD28-4836-9D28-3FE4A14F65B0}"/>
              </a:ext>
            </a:extLst>
          </p:cNvPr>
          <p:cNvGraphicFramePr>
            <a:graphicFrameLocks noGrp="1"/>
          </p:cNvGraphicFramePr>
          <p:nvPr>
            <p:extLst>
              <p:ext uri="{D42A27DB-BD31-4B8C-83A1-F6EECF244321}">
                <p14:modId xmlns:p14="http://schemas.microsoft.com/office/powerpoint/2010/main" val="1660337651"/>
              </p:ext>
            </p:extLst>
          </p:nvPr>
        </p:nvGraphicFramePr>
        <p:xfrm>
          <a:off x="152399" y="3128672"/>
          <a:ext cx="4011491" cy="1983109"/>
        </p:xfrm>
        <a:graphic>
          <a:graphicData uri="http://schemas.openxmlformats.org/drawingml/2006/table">
            <a:tbl>
              <a:tblPr>
                <a:tableStyleId>{5C22544A-7EE6-4342-B048-85BDC9FD1C3A}</a:tableStyleId>
              </a:tblPr>
              <a:tblGrid>
                <a:gridCol w="1600200">
                  <a:extLst>
                    <a:ext uri="{9D8B030D-6E8A-4147-A177-3AD203B41FA5}">
                      <a16:colId xmlns:a16="http://schemas.microsoft.com/office/drawing/2014/main" val="1138749548"/>
                    </a:ext>
                  </a:extLst>
                </a:gridCol>
                <a:gridCol w="1478309">
                  <a:extLst>
                    <a:ext uri="{9D8B030D-6E8A-4147-A177-3AD203B41FA5}">
                      <a16:colId xmlns:a16="http://schemas.microsoft.com/office/drawing/2014/main" val="203128597"/>
                    </a:ext>
                  </a:extLst>
                </a:gridCol>
                <a:gridCol w="932982">
                  <a:extLst>
                    <a:ext uri="{9D8B030D-6E8A-4147-A177-3AD203B41FA5}">
                      <a16:colId xmlns:a16="http://schemas.microsoft.com/office/drawing/2014/main" val="375477333"/>
                    </a:ext>
                  </a:extLst>
                </a:gridCol>
              </a:tblGrid>
              <a:tr h="527042">
                <a:tc>
                  <a:txBody>
                    <a:bodyPr/>
                    <a:lstStyle/>
                    <a:p>
                      <a:pPr marL="0" marR="0" indent="0" algn="justLow">
                        <a:lnSpc>
                          <a:spcPct val="100000"/>
                        </a:lnSpc>
                        <a:spcBef>
                          <a:spcPts val="0"/>
                        </a:spcBef>
                        <a:spcAft>
                          <a:spcPts val="0"/>
                        </a:spcAft>
                      </a:pPr>
                      <a:r>
                        <a:rPr lang="en-US" sz="2000" dirty="0" err="1">
                          <a:effectLst/>
                          <a:latin typeface="Coptic" pitchFamily="2" charset="0"/>
                        </a:rPr>
                        <a:t>Maioc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May</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مايو</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85164654"/>
                  </a:ext>
                </a:extLst>
              </a:tr>
              <a:tr h="401983">
                <a:tc>
                  <a:txBody>
                    <a:bodyPr/>
                    <a:lstStyle/>
                    <a:p>
                      <a:pPr marL="0" marR="0" indent="0" algn="justLow">
                        <a:lnSpc>
                          <a:spcPct val="100000"/>
                        </a:lnSpc>
                        <a:spcBef>
                          <a:spcPts val="0"/>
                        </a:spcBef>
                        <a:spcAft>
                          <a:spcPts val="0"/>
                        </a:spcAft>
                      </a:pPr>
                      <a:r>
                        <a:rPr lang="en-US" sz="2000" dirty="0" err="1">
                          <a:effectLst/>
                          <a:latin typeface="Coptic" pitchFamily="2" charset="0"/>
                        </a:rPr>
                        <a:t>Iounioc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June</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يونيو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10993011"/>
                  </a:ext>
                </a:extLst>
              </a:tr>
              <a:tr h="527042">
                <a:tc>
                  <a:txBody>
                    <a:bodyPr/>
                    <a:lstStyle/>
                    <a:p>
                      <a:pPr marL="0" marR="0" lvl="0" indent="0" algn="justLow" defTabSz="914400" rtl="0" eaLnBrk="1" fontAlgn="auto" latinLnBrk="0" hangingPunct="1">
                        <a:lnSpc>
                          <a:spcPct val="100000"/>
                        </a:lnSpc>
                        <a:spcBef>
                          <a:spcPts val="0"/>
                        </a:spcBef>
                        <a:spcAft>
                          <a:spcPts val="0"/>
                        </a:spcAft>
                        <a:buClrTx/>
                        <a:buSzTx/>
                        <a:buFontTx/>
                        <a:buNone/>
                        <a:tabLst/>
                        <a:defRPr/>
                      </a:pPr>
                      <a:r>
                        <a:rPr lang="en-US" sz="2000" dirty="0" err="1">
                          <a:effectLst/>
                          <a:latin typeface="Coptic" pitchFamily="2" charset="0"/>
                        </a:rPr>
                        <a:t>Ioulioc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July</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يوليو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48634046"/>
                  </a:ext>
                </a:extLst>
              </a:tr>
              <a:tr h="527042">
                <a:tc>
                  <a:txBody>
                    <a:bodyPr/>
                    <a:lstStyle/>
                    <a:p>
                      <a:pPr marL="0" marR="0" indent="0" algn="justLow">
                        <a:lnSpc>
                          <a:spcPct val="100000"/>
                        </a:lnSpc>
                        <a:spcBef>
                          <a:spcPts val="0"/>
                        </a:spcBef>
                        <a:spcAft>
                          <a:spcPts val="0"/>
                        </a:spcAft>
                      </a:pPr>
                      <a:r>
                        <a:rPr lang="en-US" sz="2000" dirty="0" err="1">
                          <a:effectLst/>
                          <a:latin typeface="Coptic" pitchFamily="2" charset="0"/>
                        </a:rPr>
                        <a:t>Augouctoc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August</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أغسطس</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4058871783"/>
                  </a:ext>
                </a:extLst>
              </a:tr>
            </a:tbl>
          </a:graphicData>
        </a:graphic>
      </p:graphicFrame>
      <p:graphicFrame>
        <p:nvGraphicFramePr>
          <p:cNvPr id="6" name="Table 5">
            <a:extLst>
              <a:ext uri="{FF2B5EF4-FFF2-40B4-BE49-F238E27FC236}">
                <a16:creationId xmlns:a16="http://schemas.microsoft.com/office/drawing/2014/main" id="{D1498126-1C19-4383-97D3-55074573004C}"/>
              </a:ext>
            </a:extLst>
          </p:cNvPr>
          <p:cNvGraphicFramePr>
            <a:graphicFrameLocks noGrp="1"/>
          </p:cNvGraphicFramePr>
          <p:nvPr>
            <p:extLst>
              <p:ext uri="{D42A27DB-BD31-4B8C-83A1-F6EECF244321}">
                <p14:modId xmlns:p14="http://schemas.microsoft.com/office/powerpoint/2010/main" val="2204165402"/>
              </p:ext>
            </p:extLst>
          </p:nvPr>
        </p:nvGraphicFramePr>
        <p:xfrm>
          <a:off x="152399" y="5111782"/>
          <a:ext cx="4011491" cy="1670020"/>
        </p:xfrm>
        <a:graphic>
          <a:graphicData uri="http://schemas.openxmlformats.org/drawingml/2006/table">
            <a:tbl>
              <a:tblPr>
                <a:tableStyleId>{5C22544A-7EE6-4342-B048-85BDC9FD1C3A}</a:tableStyleId>
              </a:tblPr>
              <a:tblGrid>
                <a:gridCol w="1600200">
                  <a:extLst>
                    <a:ext uri="{9D8B030D-6E8A-4147-A177-3AD203B41FA5}">
                      <a16:colId xmlns:a16="http://schemas.microsoft.com/office/drawing/2014/main" val="1951243978"/>
                    </a:ext>
                  </a:extLst>
                </a:gridCol>
                <a:gridCol w="1478309">
                  <a:extLst>
                    <a:ext uri="{9D8B030D-6E8A-4147-A177-3AD203B41FA5}">
                      <a16:colId xmlns:a16="http://schemas.microsoft.com/office/drawing/2014/main" val="1102028307"/>
                    </a:ext>
                  </a:extLst>
                </a:gridCol>
                <a:gridCol w="932982">
                  <a:extLst>
                    <a:ext uri="{9D8B030D-6E8A-4147-A177-3AD203B41FA5}">
                      <a16:colId xmlns:a16="http://schemas.microsoft.com/office/drawing/2014/main" val="3967361775"/>
                    </a:ext>
                  </a:extLst>
                </a:gridCol>
              </a:tblGrid>
              <a:tr h="417505">
                <a:tc>
                  <a:txBody>
                    <a:bodyPr/>
                    <a:lstStyle/>
                    <a:p>
                      <a:pPr marL="0" marR="0" indent="0" algn="justLow">
                        <a:lnSpc>
                          <a:spcPct val="100000"/>
                        </a:lnSpc>
                        <a:spcBef>
                          <a:spcPts val="0"/>
                        </a:spcBef>
                        <a:spcAft>
                          <a:spcPts val="0"/>
                        </a:spcAft>
                      </a:pPr>
                      <a:r>
                        <a:rPr lang="en-US" sz="2000" dirty="0" err="1">
                          <a:effectLst/>
                          <a:latin typeface="Coptic" pitchFamily="2" charset="0"/>
                        </a:rPr>
                        <a:t>Cebtembrioc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September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سبتمبر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40922573"/>
                  </a:ext>
                </a:extLst>
              </a:tr>
              <a:tr h="417505">
                <a:tc>
                  <a:txBody>
                    <a:bodyPr/>
                    <a:lstStyle/>
                    <a:p>
                      <a:pPr marL="0" marR="0" indent="0" algn="justLow">
                        <a:lnSpc>
                          <a:spcPct val="100000"/>
                        </a:lnSpc>
                        <a:spcBef>
                          <a:spcPts val="0"/>
                        </a:spcBef>
                        <a:spcAft>
                          <a:spcPts val="0"/>
                        </a:spcAft>
                      </a:pPr>
                      <a:r>
                        <a:rPr lang="en-US" sz="2000" dirty="0" err="1">
                          <a:effectLst/>
                          <a:latin typeface="Coptic" pitchFamily="2" charset="0"/>
                        </a:rPr>
                        <a:t>Oktwbrioc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October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أكتوبر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2475353949"/>
                  </a:ext>
                </a:extLst>
              </a:tr>
              <a:tr h="417505">
                <a:tc>
                  <a:txBody>
                    <a:bodyPr/>
                    <a:lstStyle/>
                    <a:p>
                      <a:pPr marL="0" marR="0" indent="0" algn="justLow">
                        <a:lnSpc>
                          <a:spcPct val="100000"/>
                        </a:lnSpc>
                        <a:spcBef>
                          <a:spcPts val="0"/>
                        </a:spcBef>
                        <a:spcAft>
                          <a:spcPts val="0"/>
                        </a:spcAft>
                      </a:pPr>
                      <a:r>
                        <a:rPr lang="en-US" sz="2000" dirty="0" err="1">
                          <a:effectLst/>
                          <a:latin typeface="Coptic" pitchFamily="2" charset="0"/>
                        </a:rPr>
                        <a:t>Noembrioc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November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نوفمبر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1755397505"/>
                  </a:ext>
                </a:extLst>
              </a:tr>
              <a:tr h="417505">
                <a:tc>
                  <a:txBody>
                    <a:bodyPr/>
                    <a:lstStyle/>
                    <a:p>
                      <a:pPr marL="0" marR="0" indent="0" algn="justLow">
                        <a:lnSpc>
                          <a:spcPct val="100000"/>
                        </a:lnSpc>
                        <a:spcBef>
                          <a:spcPts val="0"/>
                        </a:spcBef>
                        <a:spcAft>
                          <a:spcPts val="0"/>
                        </a:spcAft>
                      </a:pPr>
                      <a:r>
                        <a:rPr lang="en-US" sz="2000" dirty="0" err="1">
                          <a:effectLst/>
                          <a:latin typeface="Coptic" pitchFamily="2" charset="0"/>
                          <a:ea typeface="Times New Roman" panose="02020603050405020304" pitchFamily="18" charset="0"/>
                          <a:cs typeface="Traditional Arabic" panose="02020603050405020304" pitchFamily="18" charset="-78"/>
                        </a:rPr>
                        <a:t>Dekembrioc</a:t>
                      </a:r>
                      <a:endParaRPr lang="en-US" sz="2000" dirty="0">
                        <a:effectLst/>
                        <a:latin typeface="Coptic" pitchFamily="2"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a:lnSpc>
                          <a:spcPct val="100000"/>
                        </a:lnSpc>
                        <a:spcBef>
                          <a:spcPts val="0"/>
                        </a:spcBef>
                        <a:spcAft>
                          <a:spcPts val="0"/>
                        </a:spcAft>
                      </a:pPr>
                      <a:r>
                        <a:rPr lang="en-US" sz="1800" dirty="0">
                          <a:effectLst/>
                        </a:rPr>
                        <a:t>December</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justLow" rtl="1">
                        <a:lnSpc>
                          <a:spcPct val="100000"/>
                        </a:lnSpc>
                        <a:spcBef>
                          <a:spcPts val="0"/>
                        </a:spcBef>
                        <a:spcAft>
                          <a:spcPts val="0"/>
                        </a:spcAft>
                      </a:pPr>
                      <a:r>
                        <a:rPr lang="ar-SA" sz="1800" b="0" i="0" kern="1200" dirty="0">
                          <a:solidFill>
                            <a:schemeClr val="dk1"/>
                          </a:solidFill>
                          <a:effectLst/>
                          <a:latin typeface="+mn-lt"/>
                          <a:ea typeface="+mn-ea"/>
                          <a:cs typeface="+mn-cs"/>
                        </a:rPr>
                        <a:t>ديسمبر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extLst>
                  <a:ext uri="{0D108BD9-81ED-4DB2-BD59-A6C34878D82A}">
                    <a16:rowId xmlns:a16="http://schemas.microsoft.com/office/drawing/2014/main" val="3836302263"/>
                  </a:ext>
                </a:extLst>
              </a:tr>
            </a:tbl>
          </a:graphicData>
        </a:graphic>
      </p:graphicFrame>
      <p:sp>
        <p:nvSpPr>
          <p:cNvPr id="2" name="Rectangle 1">
            <a:extLst>
              <a:ext uri="{FF2B5EF4-FFF2-40B4-BE49-F238E27FC236}">
                <a16:creationId xmlns:a16="http://schemas.microsoft.com/office/drawing/2014/main" id="{594A8F1B-2350-485B-9015-7D1791F173A0}"/>
              </a:ext>
            </a:extLst>
          </p:cNvPr>
          <p:cNvSpPr/>
          <p:nvPr/>
        </p:nvSpPr>
        <p:spPr>
          <a:xfrm>
            <a:off x="89540" y="134127"/>
            <a:ext cx="8914620" cy="400110"/>
          </a:xfrm>
          <a:prstGeom prst="rect">
            <a:avLst/>
          </a:prstGeom>
        </p:spPr>
        <p:txBody>
          <a:bodyPr wrap="none">
            <a:spAutoFit/>
          </a:bodyPr>
          <a:lstStyle/>
          <a:p>
            <a:r>
              <a:rPr lang="en-US" sz="2000" dirty="0" err="1">
                <a:latin typeface="Coptic" pitchFamily="2" charset="0"/>
              </a:rPr>
              <a:t>Nia~b</a:t>
            </a:r>
            <a:r>
              <a:rPr lang="en-US" sz="2000" dirty="0">
                <a:latin typeface="Coptic" pitchFamily="2" charset="0"/>
              </a:rPr>
              <a:t>/t </a:t>
            </a:r>
            <a:r>
              <a:rPr lang="en-US" sz="2000" dirty="0" err="1">
                <a:latin typeface="Coptic" pitchFamily="2" charset="0"/>
              </a:rPr>
              <a:t>n~te</a:t>
            </a:r>
            <a:r>
              <a:rPr lang="en-US" sz="2000" dirty="0">
                <a:latin typeface="Coptic" pitchFamily="2" charset="0"/>
              </a:rPr>
              <a:t> ]</a:t>
            </a:r>
            <a:r>
              <a:rPr lang="en-US" sz="2000" dirty="0" err="1">
                <a:latin typeface="Coptic" pitchFamily="2" charset="0"/>
              </a:rPr>
              <a:t>rompi</a:t>
            </a:r>
            <a:r>
              <a:rPr lang="en-US" sz="2000" dirty="0">
                <a:latin typeface="Coptic" pitchFamily="2" charset="0"/>
              </a:rPr>
              <a:t> </a:t>
            </a:r>
            <a:r>
              <a:rPr lang="en-US" sz="2000" dirty="0" err="1">
                <a:latin typeface="Coptic" pitchFamily="2" charset="0"/>
              </a:rPr>
              <a:t>n~p~jinmici</a:t>
            </a:r>
            <a:r>
              <a:rPr lang="en-US" sz="2000" dirty="0">
                <a:latin typeface="Coptic" pitchFamily="2" charset="0"/>
              </a:rPr>
              <a:t> – </a:t>
            </a:r>
            <a:r>
              <a:rPr lang="en-US" dirty="0">
                <a:latin typeface="+mn-lt"/>
              </a:rPr>
              <a:t>The months of the year of the Birth (Gregorian)</a:t>
            </a:r>
            <a:endParaRPr lang="en-US" sz="2000" dirty="0"/>
          </a:p>
        </p:txBody>
      </p:sp>
      <p:pic>
        <p:nvPicPr>
          <p:cNvPr id="183298" name="Picture 2" descr="Under the Home Online Homeschool Curriculum - Math Lesson">
            <a:extLst>
              <a:ext uri="{FF2B5EF4-FFF2-40B4-BE49-F238E27FC236}">
                <a16:creationId xmlns:a16="http://schemas.microsoft.com/office/drawing/2014/main" id="{2031CA8E-E3A8-47A3-9FF0-884FDDBDF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915" y="1972455"/>
            <a:ext cx="4972050" cy="29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872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229600" cy="258762"/>
          </a:xfrm>
        </p:spPr>
        <p:txBody>
          <a:bodyPr/>
          <a:lstStyle/>
          <a:p>
            <a:r>
              <a:rPr lang="en-US" dirty="0"/>
              <a:t>Reading Exercise: Jn 1:1-9</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4269057657"/>
              </p:ext>
            </p:extLst>
          </p:nvPr>
        </p:nvGraphicFramePr>
        <p:xfrm>
          <a:off x="0" y="517986"/>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en-US" dirty="0" err="1">
                          <a:latin typeface="Coptic" pitchFamily="2" charset="0"/>
                        </a:rPr>
                        <a:t>Qen</a:t>
                      </a:r>
                      <a:r>
                        <a:rPr lang="en-US" dirty="0">
                          <a:latin typeface="Coptic" pitchFamily="2" charset="0"/>
                        </a:rPr>
                        <a:t> </a:t>
                      </a:r>
                      <a:r>
                        <a:rPr lang="en-US" dirty="0" err="1">
                          <a:latin typeface="Coptic" pitchFamily="2" charset="0"/>
                        </a:rPr>
                        <a:t>t~</a:t>
                      </a:r>
                      <a:r>
                        <a:rPr lang="en-US" dirty="0" err="1">
                          <a:solidFill>
                            <a:srgbClr val="FF0000"/>
                          </a:solidFill>
                          <a:latin typeface="Coptic" pitchFamily="2" charset="0"/>
                        </a:rPr>
                        <a:t>a~r</a:t>
                      </a:r>
                      <a:r>
                        <a:rPr lang="en-US" dirty="0">
                          <a:solidFill>
                            <a:srgbClr val="FF0000"/>
                          </a:solidFill>
                          <a:latin typeface="Coptic" pitchFamily="2" charset="0"/>
                        </a:rPr>
                        <a:t>,/ </a:t>
                      </a:r>
                      <a:r>
                        <a:rPr lang="en-US" dirty="0">
                          <a:latin typeface="Coptic" pitchFamily="2" charset="0"/>
                        </a:rPr>
                        <a:t>ne </a:t>
                      </a:r>
                      <a:r>
                        <a:rPr lang="en-US" dirty="0" err="1">
                          <a:latin typeface="Coptic" pitchFamily="2" charset="0"/>
                        </a:rPr>
                        <a:t>pi</a:t>
                      </a:r>
                      <a:r>
                        <a:rPr lang="en-US" dirty="0" err="1">
                          <a:solidFill>
                            <a:srgbClr val="C00000"/>
                          </a:solidFill>
                          <a:latin typeface="Coptic" pitchFamily="2" charset="0"/>
                        </a:rPr>
                        <a:t>Caj</a:t>
                      </a:r>
                      <a:r>
                        <a:rPr lang="en-US" dirty="0" err="1">
                          <a:latin typeface="Coptic" pitchFamily="2" charset="0"/>
                        </a:rPr>
                        <a:t>i</a:t>
                      </a:r>
                      <a:r>
                        <a:rPr lang="en-US" dirty="0">
                          <a:latin typeface="Coptic" pitchFamily="2" charset="0"/>
                        </a:rPr>
                        <a:t> pe </a:t>
                      </a:r>
                      <a:br>
                        <a:rPr lang="en-US" dirty="0">
                          <a:latin typeface="Coptic" pitchFamily="2" charset="0"/>
                        </a:rPr>
                      </a:br>
                      <a:r>
                        <a:rPr lang="en-US" dirty="0" err="1">
                          <a:latin typeface="Coptic" pitchFamily="2" charset="0"/>
                        </a:rPr>
                        <a:t>ouoh</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Caji</a:t>
                      </a:r>
                      <a:r>
                        <a:rPr lang="en-US" dirty="0">
                          <a:latin typeface="Coptic" pitchFamily="2" charset="0"/>
                        </a:rPr>
                        <a:t> </a:t>
                      </a:r>
                      <a:r>
                        <a:rPr lang="en-US" dirty="0" err="1">
                          <a:latin typeface="Coptic" pitchFamily="2" charset="0"/>
                        </a:rPr>
                        <a:t>n</a:t>
                      </a:r>
                      <a:r>
                        <a:rPr lang="en-US" dirty="0" err="1">
                          <a:solidFill>
                            <a:srgbClr val="336699"/>
                          </a:solidFill>
                          <a:latin typeface="Coptic" pitchFamily="2" charset="0"/>
                        </a:rPr>
                        <a:t>~af</a:t>
                      </a:r>
                      <a:r>
                        <a:rPr lang="en-US" dirty="0">
                          <a:solidFill>
                            <a:srgbClr val="336699"/>
                          </a:solidFill>
                          <a:latin typeface="Coptic" pitchFamily="2" charset="0"/>
                        </a:rPr>
                        <a:t>,/ </a:t>
                      </a:r>
                      <a:r>
                        <a:rPr lang="en-US" dirty="0" err="1">
                          <a:latin typeface="Coptic" pitchFamily="2" charset="0"/>
                        </a:rPr>
                        <a:t>qaten</a:t>
                      </a:r>
                      <a:r>
                        <a:rPr lang="en-US" dirty="0">
                          <a:latin typeface="Coptic" pitchFamily="2" charset="0"/>
                        </a:rPr>
                        <a:t> </a:t>
                      </a:r>
                      <a:r>
                        <a:rPr lang="en-US" dirty="0">
                          <a:solidFill>
                            <a:srgbClr val="FF0000"/>
                          </a:solidFill>
                          <a:latin typeface="Coptic" pitchFamily="2" charset="0"/>
                        </a:rPr>
                        <a:t>V}</a:t>
                      </a:r>
                      <a:br>
                        <a:rPr lang="en-US" dirty="0">
                          <a:latin typeface="Coptic" pitchFamily="2" charset="0"/>
                        </a:rPr>
                      </a:br>
                      <a:r>
                        <a:rPr lang="en-US" dirty="0" err="1">
                          <a:latin typeface="Coptic" pitchFamily="2" charset="0"/>
                        </a:rPr>
                        <a:t>ouoh</a:t>
                      </a:r>
                      <a:r>
                        <a:rPr lang="en-US" dirty="0">
                          <a:latin typeface="Coptic" pitchFamily="2" charset="0"/>
                        </a:rPr>
                        <a:t> ne </a:t>
                      </a:r>
                      <a:r>
                        <a:rPr lang="en-US" dirty="0" err="1">
                          <a:latin typeface="Coptic" pitchFamily="2" charset="0"/>
                        </a:rPr>
                        <a:t>ou</a:t>
                      </a:r>
                      <a:r>
                        <a:rPr lang="en-US" dirty="0" err="1">
                          <a:solidFill>
                            <a:srgbClr val="FF0000"/>
                          </a:solidFill>
                          <a:latin typeface="Coptic" pitchFamily="2" charset="0"/>
                        </a:rPr>
                        <a:t>Nou</a:t>
                      </a:r>
                      <a:r>
                        <a:rPr lang="en-US" dirty="0">
                          <a:solidFill>
                            <a:srgbClr val="FF0000"/>
                          </a:solidFill>
                          <a:latin typeface="Coptic" pitchFamily="2" charset="0"/>
                        </a:rPr>
                        <a:t>]</a:t>
                      </a:r>
                      <a:r>
                        <a:rPr lang="en-US" dirty="0">
                          <a:latin typeface="Coptic" pitchFamily="2" charset="0"/>
                        </a:rPr>
                        <a:t> pe </a:t>
                      </a:r>
                      <a:r>
                        <a:rPr lang="en-US" dirty="0" err="1">
                          <a:latin typeface="Coptic" pitchFamily="2" charset="0"/>
                        </a:rPr>
                        <a:t>pi</a:t>
                      </a:r>
                      <a:r>
                        <a:rPr lang="en-US" dirty="0" err="1">
                          <a:solidFill>
                            <a:srgbClr val="C00000"/>
                          </a:solidFill>
                          <a:latin typeface="Coptic" pitchFamily="2" charset="0"/>
                        </a:rPr>
                        <a:t>Caji</a:t>
                      </a:r>
                      <a:r>
                        <a:rPr lang="en-US" dirty="0">
                          <a:latin typeface="Coptic" pitchFamily="2" charset="0"/>
                        </a:rPr>
                        <a:t>. </a:t>
                      </a:r>
                    </a:p>
                  </a:txBody>
                  <a:tcPr/>
                </a:tc>
                <a:tc>
                  <a:txBody>
                    <a:bodyPr/>
                    <a:lstStyle/>
                    <a:p>
                      <a:r>
                        <a:rPr lang="en-US" sz="1800" b="0" i="0" kern="1200" dirty="0">
                          <a:solidFill>
                            <a:srgbClr val="336699"/>
                          </a:solidFill>
                          <a:effectLst/>
                          <a:latin typeface="+mn-lt"/>
                          <a:ea typeface="+mn-ea"/>
                          <a:cs typeface="+mn-cs"/>
                        </a:rPr>
                        <a:t>In the </a:t>
                      </a:r>
                      <a:r>
                        <a:rPr lang="en-US" sz="1800" b="0" i="0" kern="1200" dirty="0">
                          <a:solidFill>
                            <a:srgbClr val="FF0000"/>
                          </a:solidFill>
                          <a:effectLst/>
                          <a:latin typeface="+mn-lt"/>
                          <a:ea typeface="+mn-ea"/>
                          <a:cs typeface="+mn-cs"/>
                        </a:rPr>
                        <a:t>beginning</a:t>
                      </a:r>
                      <a:r>
                        <a:rPr lang="en-US" sz="1800" b="0" i="0" kern="1200" dirty="0">
                          <a:solidFill>
                            <a:srgbClr val="336699"/>
                          </a:solidFill>
                          <a:effectLst/>
                          <a:latin typeface="+mn-lt"/>
                          <a:ea typeface="+mn-ea"/>
                          <a:cs typeface="+mn-cs"/>
                        </a:rPr>
                        <a:t> was the </a:t>
                      </a:r>
                      <a:r>
                        <a:rPr lang="en-US" sz="1800" b="0" i="0" kern="1200" dirty="0">
                          <a:solidFill>
                            <a:srgbClr val="C00000"/>
                          </a:solidFill>
                          <a:effectLst/>
                          <a:latin typeface="+mn-lt"/>
                          <a:ea typeface="+mn-ea"/>
                          <a:cs typeface="+mn-cs"/>
                        </a:rPr>
                        <a:t>Word</a:t>
                      </a:r>
                      <a:r>
                        <a:rPr lang="en-US" sz="1800" b="0" i="0" kern="1200" dirty="0">
                          <a:solidFill>
                            <a:srgbClr val="336699"/>
                          </a:solidFill>
                          <a:effectLst/>
                          <a:latin typeface="+mn-lt"/>
                          <a:ea typeface="+mn-ea"/>
                          <a:cs typeface="+mn-cs"/>
                        </a:rPr>
                        <a:t>, </a:t>
                      </a:r>
                      <a:br>
                        <a:rPr lang="en-US" sz="1800" b="0" i="0" kern="1200" dirty="0">
                          <a:solidFill>
                            <a:srgbClr val="336699"/>
                          </a:solidFill>
                          <a:effectLst/>
                          <a:latin typeface="+mn-lt"/>
                          <a:ea typeface="+mn-ea"/>
                          <a:cs typeface="+mn-cs"/>
                        </a:rPr>
                      </a:br>
                      <a:r>
                        <a:rPr lang="en-US" sz="1800" b="0" i="0" kern="1200" dirty="0">
                          <a:solidFill>
                            <a:srgbClr val="336699"/>
                          </a:solidFill>
                          <a:effectLst/>
                          <a:latin typeface="+mn-lt"/>
                          <a:ea typeface="+mn-ea"/>
                          <a:cs typeface="+mn-cs"/>
                        </a:rPr>
                        <a:t>and the </a:t>
                      </a:r>
                      <a:r>
                        <a:rPr lang="en-US" sz="1800" b="0" i="0" kern="1200" dirty="0">
                          <a:solidFill>
                            <a:srgbClr val="C00000"/>
                          </a:solidFill>
                          <a:effectLst/>
                          <a:latin typeface="+mn-lt"/>
                          <a:ea typeface="+mn-ea"/>
                          <a:cs typeface="+mn-cs"/>
                        </a:rPr>
                        <a:t>Word</a:t>
                      </a:r>
                      <a:r>
                        <a:rPr lang="en-US" sz="1800" b="0" i="0" kern="1200" dirty="0">
                          <a:solidFill>
                            <a:srgbClr val="336699"/>
                          </a:solidFill>
                          <a:effectLst/>
                          <a:latin typeface="+mn-lt"/>
                          <a:ea typeface="+mn-ea"/>
                          <a:cs typeface="+mn-cs"/>
                        </a:rPr>
                        <a:t> was with </a:t>
                      </a:r>
                      <a:r>
                        <a:rPr lang="en-US" sz="1800" b="0" i="0" kern="1200" dirty="0">
                          <a:solidFill>
                            <a:srgbClr val="FF0000"/>
                          </a:solidFill>
                          <a:effectLst/>
                          <a:latin typeface="+mn-lt"/>
                          <a:ea typeface="+mn-ea"/>
                          <a:cs typeface="+mn-cs"/>
                        </a:rPr>
                        <a:t>God</a:t>
                      </a:r>
                      <a:r>
                        <a:rPr lang="en-US" sz="1800" b="0" i="0" kern="1200" dirty="0">
                          <a:solidFill>
                            <a:srgbClr val="336699"/>
                          </a:solidFill>
                          <a:effectLst/>
                          <a:latin typeface="+mn-lt"/>
                          <a:ea typeface="+mn-ea"/>
                          <a:cs typeface="+mn-cs"/>
                        </a:rPr>
                        <a:t>, </a:t>
                      </a:r>
                      <a:br>
                        <a:rPr lang="en-US" sz="1800" b="0" i="0" kern="1200" dirty="0">
                          <a:solidFill>
                            <a:srgbClr val="336699"/>
                          </a:solidFill>
                          <a:effectLst/>
                          <a:latin typeface="+mn-lt"/>
                          <a:ea typeface="+mn-ea"/>
                          <a:cs typeface="+mn-cs"/>
                        </a:rPr>
                      </a:br>
                      <a:r>
                        <a:rPr lang="en-US" sz="1800" b="0" i="0" kern="1200" dirty="0">
                          <a:solidFill>
                            <a:srgbClr val="336699"/>
                          </a:solidFill>
                          <a:effectLst/>
                          <a:latin typeface="+mn-lt"/>
                          <a:ea typeface="+mn-ea"/>
                          <a:cs typeface="+mn-cs"/>
                        </a:rPr>
                        <a:t>and the </a:t>
                      </a:r>
                      <a:r>
                        <a:rPr lang="en-US" sz="1800" b="0" i="0" kern="1200" dirty="0">
                          <a:solidFill>
                            <a:srgbClr val="C00000"/>
                          </a:solidFill>
                          <a:effectLst/>
                          <a:latin typeface="+mn-lt"/>
                          <a:ea typeface="+mn-ea"/>
                          <a:cs typeface="+mn-cs"/>
                        </a:rPr>
                        <a:t>Word</a:t>
                      </a:r>
                      <a:r>
                        <a:rPr lang="en-US" sz="1800" b="0" i="0" kern="1200" dirty="0">
                          <a:solidFill>
                            <a:srgbClr val="336699"/>
                          </a:solidFill>
                          <a:effectLst/>
                          <a:latin typeface="+mn-lt"/>
                          <a:ea typeface="+mn-ea"/>
                          <a:cs typeface="+mn-cs"/>
                        </a:rPr>
                        <a:t> was </a:t>
                      </a:r>
                      <a:r>
                        <a:rPr lang="en-US" sz="1800" b="0" i="0" kern="1200" dirty="0">
                          <a:solidFill>
                            <a:srgbClr val="FF0000"/>
                          </a:solidFill>
                          <a:effectLst/>
                          <a:latin typeface="+mn-lt"/>
                          <a:ea typeface="+mn-ea"/>
                          <a:cs typeface="+mn-cs"/>
                        </a:rPr>
                        <a:t>God</a:t>
                      </a:r>
                      <a:r>
                        <a:rPr lang="en-US" sz="1800" b="0" i="0" kern="1200" dirty="0">
                          <a:solidFill>
                            <a:srgbClr val="336699"/>
                          </a:solidFill>
                          <a:effectLst/>
                          <a:latin typeface="+mn-lt"/>
                          <a:ea typeface="+mn-ea"/>
                          <a:cs typeface="+mn-cs"/>
                        </a:rPr>
                        <a:t>.</a:t>
                      </a:r>
                      <a:endParaRPr lang="en-US" dirty="0">
                        <a:solidFill>
                          <a:srgbClr val="336699"/>
                        </a:solidFill>
                      </a:endParaRPr>
                    </a:p>
                  </a:txBody>
                  <a:tcPr/>
                </a:tc>
                <a:extLst>
                  <a:ext uri="{0D108BD9-81ED-4DB2-BD59-A6C34878D82A}">
                    <a16:rowId xmlns:a16="http://schemas.microsoft.com/office/drawing/2014/main" val="41140561"/>
                  </a:ext>
                </a:extLst>
              </a:tr>
            </a:tbl>
          </a:graphicData>
        </a:graphic>
      </p:graphicFrame>
      <p:graphicFrame>
        <p:nvGraphicFramePr>
          <p:cNvPr id="3" name="Table 2">
            <a:extLst>
              <a:ext uri="{FF2B5EF4-FFF2-40B4-BE49-F238E27FC236}">
                <a16:creationId xmlns:a16="http://schemas.microsoft.com/office/drawing/2014/main" id="{D62D665E-33B6-4B78-8F16-5E2B81C9B064}"/>
              </a:ext>
            </a:extLst>
          </p:cNvPr>
          <p:cNvGraphicFramePr>
            <a:graphicFrameLocks noGrp="1"/>
          </p:cNvGraphicFramePr>
          <p:nvPr>
            <p:extLst>
              <p:ext uri="{D42A27DB-BD31-4B8C-83A1-F6EECF244321}">
                <p14:modId xmlns:p14="http://schemas.microsoft.com/office/powerpoint/2010/main" val="1300067801"/>
              </p:ext>
            </p:extLst>
          </p:nvPr>
        </p:nvGraphicFramePr>
        <p:xfrm>
          <a:off x="0" y="1432386"/>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184469720"/>
                    </a:ext>
                  </a:extLst>
                </a:gridCol>
                <a:gridCol w="4415692">
                  <a:extLst>
                    <a:ext uri="{9D8B030D-6E8A-4147-A177-3AD203B41FA5}">
                      <a16:colId xmlns:a16="http://schemas.microsoft.com/office/drawing/2014/main" val="1225847638"/>
                    </a:ext>
                  </a:extLst>
                </a:gridCol>
              </a:tblGrid>
              <a:tr h="370840">
                <a:tc>
                  <a:txBody>
                    <a:bodyPr/>
                    <a:lstStyle/>
                    <a:p>
                      <a:r>
                        <a:rPr lang="en-US" dirty="0" err="1">
                          <a:latin typeface="Coptic" pitchFamily="2" charset="0"/>
                        </a:rPr>
                        <a:t>Vai</a:t>
                      </a:r>
                      <a:r>
                        <a:rPr lang="en-US" dirty="0">
                          <a:latin typeface="Coptic" pitchFamily="2" charset="0"/>
                        </a:rPr>
                        <a:t> </a:t>
                      </a:r>
                      <a:r>
                        <a:rPr lang="en-US" dirty="0" err="1">
                          <a:latin typeface="Coptic" pitchFamily="2" charset="0"/>
                        </a:rPr>
                        <a:t>en</a:t>
                      </a:r>
                      <a:r>
                        <a:rPr lang="en-US" dirty="0" err="1">
                          <a:solidFill>
                            <a:srgbClr val="FF0000"/>
                          </a:solidFill>
                          <a:latin typeface="Coptic" pitchFamily="2" charset="0"/>
                        </a:rPr>
                        <a:t>a~r</a:t>
                      </a:r>
                      <a:r>
                        <a:rPr lang="en-US" dirty="0">
                          <a:solidFill>
                            <a:srgbClr val="FF0000"/>
                          </a:solidFill>
                          <a:latin typeface="Coptic" pitchFamily="2" charset="0"/>
                        </a:rPr>
                        <a:t>,/ </a:t>
                      </a:r>
                      <a:r>
                        <a:rPr lang="en-US" dirty="0" err="1">
                          <a:latin typeface="Coptic" pitchFamily="2" charset="0"/>
                        </a:rPr>
                        <a:t>icjen</a:t>
                      </a:r>
                      <a:r>
                        <a:rPr lang="en-US" dirty="0">
                          <a:latin typeface="Coptic" pitchFamily="2" charset="0"/>
                        </a:rPr>
                        <a:t> h/ </a:t>
                      </a:r>
                      <a:r>
                        <a:rPr lang="en-US" dirty="0" err="1">
                          <a:latin typeface="Coptic" pitchFamily="2" charset="0"/>
                        </a:rPr>
                        <a:t>qaten</a:t>
                      </a:r>
                      <a:r>
                        <a:rPr lang="en-US" dirty="0">
                          <a:latin typeface="Coptic" pitchFamily="2" charset="0"/>
                        </a:rPr>
                        <a:t> </a:t>
                      </a:r>
                      <a:r>
                        <a:rPr lang="en-US" dirty="0">
                          <a:solidFill>
                            <a:srgbClr val="C00000"/>
                          </a:solidFill>
                          <a:latin typeface="Coptic" pitchFamily="2" charset="0"/>
                        </a:rPr>
                        <a:t>V}</a:t>
                      </a:r>
                      <a:r>
                        <a:rPr lang="en-US" dirty="0">
                          <a:latin typeface="Coptic" pitchFamily="2" charset="0"/>
                        </a:rPr>
                        <a:t>. </a:t>
                      </a:r>
                    </a:p>
                  </a:txBody>
                  <a:tcPr/>
                </a:tc>
                <a:tc>
                  <a:txBody>
                    <a:bodyPr/>
                    <a:lstStyle/>
                    <a:p>
                      <a:r>
                        <a:rPr lang="en-US" sz="1800" b="0" i="0" kern="1200" dirty="0">
                          <a:solidFill>
                            <a:schemeClr val="dk1"/>
                          </a:solidFill>
                          <a:effectLst/>
                          <a:latin typeface="+mn-lt"/>
                          <a:ea typeface="+mn-ea"/>
                          <a:cs typeface="+mn-cs"/>
                        </a:rPr>
                        <a:t>He </a:t>
                      </a:r>
                      <a:r>
                        <a:rPr lang="en-US" sz="1800" b="0" i="0" kern="1200" dirty="0">
                          <a:solidFill>
                            <a:srgbClr val="336699"/>
                          </a:solidFill>
                          <a:effectLst/>
                          <a:latin typeface="+mn-lt"/>
                          <a:ea typeface="+mn-ea"/>
                          <a:cs typeface="+mn-cs"/>
                        </a:rPr>
                        <a:t>was</a:t>
                      </a:r>
                      <a:r>
                        <a:rPr lang="en-US" sz="1800" b="0" i="0" kern="1200" dirty="0">
                          <a:solidFill>
                            <a:schemeClr val="dk1"/>
                          </a:solidFill>
                          <a:effectLst/>
                          <a:latin typeface="+mn-lt"/>
                          <a:ea typeface="+mn-ea"/>
                          <a:cs typeface="+mn-cs"/>
                        </a:rPr>
                        <a:t> in the </a:t>
                      </a:r>
                      <a:r>
                        <a:rPr lang="en-US" sz="1800" b="0" i="0" kern="1200" dirty="0">
                          <a:solidFill>
                            <a:srgbClr val="FF0000"/>
                          </a:solidFill>
                          <a:effectLst/>
                          <a:latin typeface="+mn-lt"/>
                          <a:ea typeface="+mn-ea"/>
                          <a:cs typeface="+mn-cs"/>
                        </a:rPr>
                        <a:t>beginning</a:t>
                      </a:r>
                      <a:r>
                        <a:rPr lang="en-US" sz="1800" b="0" i="0" kern="1200" dirty="0">
                          <a:solidFill>
                            <a:schemeClr val="dk1"/>
                          </a:solidFill>
                          <a:effectLst/>
                          <a:latin typeface="+mn-lt"/>
                          <a:ea typeface="+mn-ea"/>
                          <a:cs typeface="+mn-cs"/>
                        </a:rPr>
                        <a:t> with </a:t>
                      </a:r>
                      <a:r>
                        <a:rPr lang="en-US" sz="1800" b="0" i="0" kern="1200" dirty="0">
                          <a:solidFill>
                            <a:srgbClr val="C00000"/>
                          </a:solidFill>
                          <a:effectLst/>
                          <a:latin typeface="+mn-lt"/>
                          <a:ea typeface="+mn-ea"/>
                          <a:cs typeface="+mn-cs"/>
                        </a:rPr>
                        <a:t>God</a:t>
                      </a:r>
                      <a:r>
                        <a:rPr lang="en-US" sz="1800" b="0" i="0" kern="1200" dirty="0">
                          <a:solidFill>
                            <a:schemeClr val="dk1"/>
                          </a:solidFill>
                          <a:effectLst/>
                          <a:latin typeface="+mn-lt"/>
                          <a:ea typeface="+mn-ea"/>
                          <a:cs typeface="+mn-cs"/>
                        </a:rPr>
                        <a:t>.</a:t>
                      </a:r>
                      <a:endParaRPr lang="en-US" dirty="0"/>
                    </a:p>
                  </a:txBody>
                  <a:tcPr/>
                </a:tc>
                <a:extLst>
                  <a:ext uri="{0D108BD9-81ED-4DB2-BD59-A6C34878D82A}">
                    <a16:rowId xmlns:a16="http://schemas.microsoft.com/office/drawing/2014/main" val="177402403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extLst>
              <p:ext uri="{D42A27DB-BD31-4B8C-83A1-F6EECF244321}">
                <p14:modId xmlns:p14="http://schemas.microsoft.com/office/powerpoint/2010/main" val="3381037405"/>
              </p:ext>
            </p:extLst>
          </p:nvPr>
        </p:nvGraphicFramePr>
        <p:xfrm>
          <a:off x="0" y="1793199"/>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gridCol w="4415692">
                  <a:extLst>
                    <a:ext uri="{9D8B030D-6E8A-4147-A177-3AD203B41FA5}">
                      <a16:colId xmlns:a16="http://schemas.microsoft.com/office/drawing/2014/main" val="1844532384"/>
                    </a:ext>
                  </a:extLst>
                </a:gridCol>
              </a:tblGrid>
              <a:tr h="370840">
                <a:tc>
                  <a:txBody>
                    <a:bodyPr/>
                    <a:lstStyle/>
                    <a:p>
                      <a:r>
                        <a:rPr lang="en-US" dirty="0" err="1">
                          <a:latin typeface="Coptic" pitchFamily="2" charset="0"/>
                        </a:rPr>
                        <a:t>Hwb</a:t>
                      </a:r>
                      <a:r>
                        <a:rPr lang="en-US" dirty="0">
                          <a:latin typeface="Coptic" pitchFamily="2" charset="0"/>
                        </a:rPr>
                        <a:t> </a:t>
                      </a:r>
                      <a:r>
                        <a:rPr lang="en-US" dirty="0" err="1">
                          <a:latin typeface="Coptic" pitchFamily="2" charset="0"/>
                        </a:rPr>
                        <a:t>niben</a:t>
                      </a:r>
                      <a:r>
                        <a:rPr lang="en-US" dirty="0">
                          <a:latin typeface="Coptic" pitchFamily="2" charset="0"/>
                        </a:rPr>
                        <a:t> </a:t>
                      </a:r>
                      <a:r>
                        <a:rPr lang="en-US" dirty="0" err="1">
                          <a:latin typeface="Coptic" pitchFamily="2" charset="0"/>
                        </a:rPr>
                        <a:t>au</a:t>
                      </a:r>
                      <a:r>
                        <a:rPr lang="en-US" dirty="0" err="1">
                          <a:solidFill>
                            <a:srgbClr val="FF0000"/>
                          </a:solidFill>
                          <a:latin typeface="Coptic" pitchFamily="2" charset="0"/>
                        </a:rPr>
                        <a:t>swpi</a:t>
                      </a:r>
                      <a:r>
                        <a:rPr lang="en-US" dirty="0">
                          <a:latin typeface="Coptic" pitchFamily="2" charset="0"/>
                        </a:rPr>
                        <a:t> </a:t>
                      </a:r>
                      <a:r>
                        <a:rPr lang="en-US" dirty="0" err="1">
                          <a:latin typeface="Coptic" pitchFamily="2" charset="0"/>
                        </a:rPr>
                        <a:t>ebol</a:t>
                      </a:r>
                      <a:r>
                        <a:rPr lang="en-US" dirty="0">
                          <a:latin typeface="Coptic" pitchFamily="2" charset="0"/>
                        </a:rPr>
                        <a:t> </a:t>
                      </a:r>
                      <a:r>
                        <a:rPr lang="en-US" dirty="0" err="1">
                          <a:latin typeface="Coptic" pitchFamily="2" charset="0"/>
                        </a:rPr>
                        <a:t>hitotf</a:t>
                      </a:r>
                      <a:r>
                        <a:rPr lang="en-US" dirty="0">
                          <a:latin typeface="Coptic" pitchFamily="2" charset="0"/>
                        </a:rPr>
                        <a:t> </a:t>
                      </a:r>
                      <a:br>
                        <a:rPr lang="en-US" dirty="0">
                          <a:latin typeface="Coptic" pitchFamily="2" charset="0"/>
                        </a:rPr>
                      </a:br>
                      <a:r>
                        <a:rPr lang="en-US" dirty="0" err="1">
                          <a:latin typeface="Coptic" pitchFamily="2" charset="0"/>
                        </a:rPr>
                        <a:t>ouoh</a:t>
                      </a:r>
                      <a:r>
                        <a:rPr lang="en-US" dirty="0">
                          <a:latin typeface="Coptic" pitchFamily="2" charset="0"/>
                        </a:rPr>
                        <a:t> at[</a:t>
                      </a:r>
                      <a:r>
                        <a:rPr lang="en-US" dirty="0" err="1">
                          <a:latin typeface="Coptic" pitchFamily="2" charset="0"/>
                        </a:rPr>
                        <a:t>nouf</a:t>
                      </a:r>
                      <a:r>
                        <a:rPr lang="en-US" dirty="0">
                          <a:latin typeface="Coptic" pitchFamily="2" charset="0"/>
                        </a:rPr>
                        <a:t> </a:t>
                      </a:r>
                      <a:r>
                        <a:rPr lang="en-US" dirty="0" err="1">
                          <a:latin typeface="Coptic" pitchFamily="2" charset="0"/>
                        </a:rPr>
                        <a:t>m~pe</a:t>
                      </a:r>
                      <a:r>
                        <a:rPr lang="en-US" dirty="0">
                          <a:latin typeface="Coptic" pitchFamily="2" charset="0"/>
                        </a:rPr>
                        <a:t> </a:t>
                      </a:r>
                      <a:r>
                        <a:rPr lang="en-US" dirty="0" err="1">
                          <a:latin typeface="Coptic" pitchFamily="2" charset="0"/>
                        </a:rPr>
                        <a:t>h~li</a:t>
                      </a:r>
                      <a:r>
                        <a:rPr lang="en-US" dirty="0">
                          <a:latin typeface="Coptic" pitchFamily="2" charset="0"/>
                        </a:rPr>
                        <a:t> </a:t>
                      </a:r>
                      <a:r>
                        <a:rPr lang="en-US" dirty="0" err="1">
                          <a:solidFill>
                            <a:srgbClr val="FF0000"/>
                          </a:solidFill>
                          <a:latin typeface="Coptic" pitchFamily="2" charset="0"/>
                        </a:rPr>
                        <a:t>swpi</a:t>
                      </a:r>
                      <a:r>
                        <a:rPr lang="en-US" dirty="0">
                          <a:latin typeface="Coptic" pitchFamily="2" charset="0"/>
                        </a:rPr>
                        <a:t> </a:t>
                      </a:r>
                      <a:br>
                        <a:rPr lang="en-US" dirty="0">
                          <a:latin typeface="Coptic" pitchFamily="2" charset="0"/>
                        </a:rPr>
                      </a:br>
                      <a:r>
                        <a:rPr lang="en-US" dirty="0" err="1">
                          <a:latin typeface="Coptic" pitchFamily="2" charset="0"/>
                        </a:rPr>
                        <a:t>qen</a:t>
                      </a:r>
                      <a:r>
                        <a:rPr lang="en-US" dirty="0">
                          <a:latin typeface="Coptic" pitchFamily="2" charset="0"/>
                        </a:rPr>
                        <a:t> v/ </a:t>
                      </a:r>
                      <a:r>
                        <a:rPr lang="en-US" dirty="0" err="1">
                          <a:latin typeface="Coptic" pitchFamily="2" charset="0"/>
                        </a:rPr>
                        <a:t>etaf</a:t>
                      </a:r>
                      <a:r>
                        <a:rPr lang="en-US" dirty="0" err="1">
                          <a:solidFill>
                            <a:srgbClr val="FF0000"/>
                          </a:solidFill>
                          <a:latin typeface="Coptic" pitchFamily="2" charset="0"/>
                        </a:rPr>
                        <a:t>swpi</a:t>
                      </a:r>
                      <a:endParaRPr lang="en-US" dirty="0">
                        <a:solidFill>
                          <a:srgbClr val="FF0000"/>
                        </a:solidFill>
                        <a:latin typeface="Coptic" pitchFamily="2" charset="0"/>
                      </a:endParaRPr>
                    </a:p>
                  </a:txBody>
                  <a:tcPr/>
                </a:tc>
                <a:tc>
                  <a:txBody>
                    <a:bodyPr/>
                    <a:lstStyle/>
                    <a:p>
                      <a:r>
                        <a:rPr lang="en-US" sz="1800" b="0" i="0" kern="1200" dirty="0">
                          <a:solidFill>
                            <a:schemeClr val="dk1"/>
                          </a:solidFill>
                          <a:effectLst/>
                          <a:latin typeface="+mn-lt"/>
                          <a:ea typeface="+mn-ea"/>
                          <a:cs typeface="+mn-cs"/>
                        </a:rPr>
                        <a:t>All things were </a:t>
                      </a:r>
                      <a:r>
                        <a:rPr lang="en-US" sz="1800" b="0" i="0" kern="1200" dirty="0">
                          <a:solidFill>
                            <a:srgbClr val="FF0000"/>
                          </a:solidFill>
                          <a:effectLst/>
                          <a:latin typeface="+mn-lt"/>
                          <a:ea typeface="+mn-ea"/>
                          <a:cs typeface="+mn-cs"/>
                        </a:rPr>
                        <a:t>made</a:t>
                      </a:r>
                      <a:r>
                        <a:rPr lang="en-US" sz="1800" b="0" i="0" kern="1200" dirty="0">
                          <a:solidFill>
                            <a:schemeClr val="dk1"/>
                          </a:solidFill>
                          <a:effectLst/>
                          <a:latin typeface="+mn-lt"/>
                          <a:ea typeface="+mn-ea"/>
                          <a:cs typeface="+mn-cs"/>
                        </a:rPr>
                        <a:t> through Him, </a:t>
                      </a:r>
                      <a:br>
                        <a:rPr lang="en-US" sz="1800" b="0" i="0" kern="1200" dirty="0">
                          <a:solidFill>
                            <a:schemeClr val="dk1"/>
                          </a:solidFill>
                          <a:effectLst/>
                          <a:latin typeface="+mn-lt"/>
                          <a:ea typeface="+mn-ea"/>
                          <a:cs typeface="+mn-cs"/>
                        </a:rPr>
                      </a:br>
                      <a:r>
                        <a:rPr lang="en-US" sz="1800" b="0" i="0" kern="1200" dirty="0">
                          <a:solidFill>
                            <a:schemeClr val="dk1"/>
                          </a:solidFill>
                          <a:effectLst/>
                          <a:latin typeface="+mn-lt"/>
                          <a:ea typeface="+mn-ea"/>
                          <a:cs typeface="+mn-cs"/>
                        </a:rPr>
                        <a:t>and without Him nothing was </a:t>
                      </a:r>
                      <a:r>
                        <a:rPr lang="en-US" sz="1800" b="0" i="0" kern="1200" dirty="0">
                          <a:solidFill>
                            <a:srgbClr val="FF0000"/>
                          </a:solidFill>
                          <a:effectLst/>
                          <a:latin typeface="+mn-lt"/>
                          <a:ea typeface="+mn-ea"/>
                          <a:cs typeface="+mn-cs"/>
                        </a:rPr>
                        <a:t>made</a:t>
                      </a:r>
                      <a:r>
                        <a:rPr lang="en-US" sz="1800" b="0" i="0" kern="1200" dirty="0">
                          <a:solidFill>
                            <a:schemeClr val="dk1"/>
                          </a:solidFill>
                          <a:effectLst/>
                          <a:latin typeface="+mn-lt"/>
                          <a:ea typeface="+mn-ea"/>
                          <a:cs typeface="+mn-cs"/>
                        </a:rPr>
                        <a:t> </a:t>
                      </a:r>
                      <a:br>
                        <a:rPr lang="en-US" sz="1800" b="0" i="0" kern="1200" dirty="0">
                          <a:solidFill>
                            <a:schemeClr val="dk1"/>
                          </a:solidFill>
                          <a:effectLst/>
                          <a:latin typeface="+mn-lt"/>
                          <a:ea typeface="+mn-ea"/>
                          <a:cs typeface="+mn-cs"/>
                        </a:rPr>
                      </a:br>
                      <a:r>
                        <a:rPr lang="en-US" sz="1800" b="0" i="0" kern="1200" dirty="0">
                          <a:solidFill>
                            <a:schemeClr val="dk1"/>
                          </a:solidFill>
                          <a:effectLst/>
                          <a:latin typeface="+mn-lt"/>
                          <a:ea typeface="+mn-ea"/>
                          <a:cs typeface="+mn-cs"/>
                        </a:rPr>
                        <a:t>that was </a:t>
                      </a:r>
                      <a:r>
                        <a:rPr lang="en-US" sz="1800" b="0" i="0" kern="1200" dirty="0">
                          <a:solidFill>
                            <a:srgbClr val="FF0000"/>
                          </a:solidFill>
                          <a:effectLst/>
                          <a:latin typeface="+mn-lt"/>
                          <a:ea typeface="+mn-ea"/>
                          <a:cs typeface="+mn-cs"/>
                        </a:rPr>
                        <a:t>made</a:t>
                      </a:r>
                      <a:r>
                        <a:rPr lang="en-US" sz="1800" b="0" i="0" kern="1200" dirty="0">
                          <a:solidFill>
                            <a:schemeClr val="dk1"/>
                          </a:solidFill>
                          <a:effectLst/>
                          <a:latin typeface="+mn-lt"/>
                          <a:ea typeface="+mn-ea"/>
                          <a:cs typeface="+mn-cs"/>
                        </a:rPr>
                        <a:t>. </a:t>
                      </a:r>
                      <a:endParaRPr lang="en-US" dirty="0"/>
                    </a:p>
                  </a:txBody>
                  <a:tcPr/>
                </a:tc>
                <a:extLst>
                  <a:ext uri="{0D108BD9-81ED-4DB2-BD59-A6C34878D82A}">
                    <a16:rowId xmlns:a16="http://schemas.microsoft.com/office/drawing/2014/main" val="4027063783"/>
                  </a:ext>
                </a:extLst>
              </a:tr>
            </a:tbl>
          </a:graphicData>
        </a:graphic>
      </p:graphicFrame>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2639460117"/>
              </p:ext>
            </p:extLst>
          </p:nvPr>
        </p:nvGraphicFramePr>
        <p:xfrm>
          <a:off x="0" y="2697572"/>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a:latin typeface="Coptic" pitchFamily="2" charset="0"/>
                        </a:rPr>
                        <a:t>Ne </a:t>
                      </a:r>
                      <a:r>
                        <a:rPr lang="en-US" dirty="0" err="1">
                          <a:latin typeface="Coptic" pitchFamily="2" charset="0"/>
                        </a:rPr>
                        <a:t>p~</a:t>
                      </a:r>
                      <a:r>
                        <a:rPr lang="en-US" dirty="0" err="1">
                          <a:solidFill>
                            <a:srgbClr val="FF0000"/>
                          </a:solidFill>
                          <a:latin typeface="Coptic" pitchFamily="2" charset="0"/>
                        </a:rPr>
                        <a:t>wnq</a:t>
                      </a:r>
                      <a:r>
                        <a:rPr lang="en-US" dirty="0">
                          <a:latin typeface="Coptic" pitchFamily="2" charset="0"/>
                        </a:rPr>
                        <a:t> </a:t>
                      </a:r>
                      <a:r>
                        <a:rPr lang="en-US" dirty="0" err="1">
                          <a:latin typeface="Coptic" pitchFamily="2" charset="0"/>
                        </a:rPr>
                        <a:t>petenq</a:t>
                      </a:r>
                      <a:r>
                        <a:rPr lang="en-US" dirty="0">
                          <a:latin typeface="Coptic" pitchFamily="2" charset="0"/>
                        </a:rPr>
                        <a:t>/</a:t>
                      </a:r>
                      <a:r>
                        <a:rPr lang="en-US" dirty="0" err="1">
                          <a:latin typeface="Coptic" pitchFamily="2" charset="0"/>
                        </a:rPr>
                        <a:t>tf</a:t>
                      </a:r>
                      <a:r>
                        <a:rPr lang="en-US" dirty="0">
                          <a:latin typeface="Coptic" pitchFamily="2" charset="0"/>
                        </a:rPr>
                        <a:t> </a:t>
                      </a:r>
                      <a:br>
                        <a:rPr lang="en-US" dirty="0">
                          <a:latin typeface="Coptic" pitchFamily="2" charset="0"/>
                        </a:rPr>
                      </a:br>
                      <a:r>
                        <a:rPr lang="en-US" dirty="0" err="1">
                          <a:latin typeface="Coptic" pitchFamily="2" charset="0"/>
                        </a:rPr>
                        <a:t>ouoh</a:t>
                      </a:r>
                      <a:r>
                        <a:rPr lang="en-US" dirty="0">
                          <a:latin typeface="Coptic" pitchFamily="2" charset="0"/>
                        </a:rPr>
                        <a:t> </a:t>
                      </a:r>
                      <a:r>
                        <a:rPr lang="en-US" dirty="0" err="1">
                          <a:latin typeface="Coptic" pitchFamily="2" charset="0"/>
                        </a:rPr>
                        <a:t>p~</a:t>
                      </a:r>
                      <a:r>
                        <a:rPr lang="en-US" dirty="0" err="1">
                          <a:solidFill>
                            <a:srgbClr val="FF0000"/>
                          </a:solidFill>
                          <a:latin typeface="Coptic" pitchFamily="2" charset="0"/>
                        </a:rPr>
                        <a:t>wnq</a:t>
                      </a:r>
                      <a:r>
                        <a:rPr lang="en-US" dirty="0">
                          <a:latin typeface="Coptic" pitchFamily="2" charset="0"/>
                        </a:rPr>
                        <a:t> </a:t>
                      </a:r>
                      <a:r>
                        <a:rPr lang="en-US" dirty="0" err="1">
                          <a:latin typeface="Coptic" pitchFamily="2" charset="0"/>
                        </a:rPr>
                        <a:t>nev~</a:t>
                      </a:r>
                      <a:r>
                        <a:rPr lang="en-US" dirty="0" err="1">
                          <a:solidFill>
                            <a:srgbClr val="C00000"/>
                          </a:solidFill>
                          <a:latin typeface="Coptic" pitchFamily="2" charset="0"/>
                        </a:rPr>
                        <a:t>ouwini</a:t>
                      </a:r>
                      <a:r>
                        <a:rPr lang="en-US" dirty="0">
                          <a:latin typeface="Coptic" pitchFamily="2" charset="0"/>
                        </a:rPr>
                        <a:t> </a:t>
                      </a:r>
                      <a:r>
                        <a:rPr lang="en-US" dirty="0" err="1">
                          <a:latin typeface="Coptic" pitchFamily="2" charset="0"/>
                        </a:rPr>
                        <a:t>n~ni</a:t>
                      </a:r>
                      <a:r>
                        <a:rPr lang="en-US" dirty="0" err="1">
                          <a:solidFill>
                            <a:srgbClr val="C00000"/>
                          </a:solidFill>
                          <a:latin typeface="Coptic" pitchFamily="2" charset="0"/>
                        </a:rPr>
                        <a:t>rwmi</a:t>
                      </a:r>
                      <a:r>
                        <a:rPr lang="en-US" dirty="0">
                          <a:latin typeface="Coptic" pitchFamily="2" charset="0"/>
                        </a:rPr>
                        <a:t> pe. </a:t>
                      </a:r>
                    </a:p>
                  </a:txBody>
                  <a:tcPr/>
                </a:tc>
                <a:tc>
                  <a:txBody>
                    <a:bodyPr/>
                    <a:lstStyle/>
                    <a:p>
                      <a:r>
                        <a:rPr lang="en-US" sz="1800" b="0" i="0" kern="1200" dirty="0">
                          <a:solidFill>
                            <a:schemeClr val="dk1"/>
                          </a:solidFill>
                          <a:effectLst/>
                          <a:latin typeface="+mn-lt"/>
                          <a:ea typeface="+mn-ea"/>
                          <a:cs typeface="+mn-cs"/>
                        </a:rPr>
                        <a:t>In Him was </a:t>
                      </a:r>
                      <a:r>
                        <a:rPr lang="en-US" sz="1800" b="0" i="0" kern="1200" dirty="0">
                          <a:solidFill>
                            <a:srgbClr val="FF0000"/>
                          </a:solidFill>
                          <a:effectLst/>
                          <a:latin typeface="+mn-lt"/>
                          <a:ea typeface="+mn-ea"/>
                          <a:cs typeface="+mn-cs"/>
                        </a:rPr>
                        <a:t>life</a:t>
                      </a:r>
                      <a:r>
                        <a:rPr lang="en-US" sz="1800" b="0" i="0" kern="1200" dirty="0">
                          <a:solidFill>
                            <a:schemeClr val="dk1"/>
                          </a:solidFill>
                          <a:effectLst/>
                          <a:latin typeface="+mn-lt"/>
                          <a:ea typeface="+mn-ea"/>
                          <a:cs typeface="+mn-cs"/>
                        </a:rPr>
                        <a:t>, </a:t>
                      </a:r>
                      <a:br>
                        <a:rPr lang="en-US" sz="1800" b="0" i="0" kern="1200" dirty="0">
                          <a:solidFill>
                            <a:schemeClr val="dk1"/>
                          </a:solidFill>
                          <a:effectLst/>
                          <a:latin typeface="+mn-lt"/>
                          <a:ea typeface="+mn-ea"/>
                          <a:cs typeface="+mn-cs"/>
                        </a:rPr>
                      </a:br>
                      <a:r>
                        <a:rPr lang="en-US" sz="1800" b="0" i="0" kern="1200" dirty="0">
                          <a:solidFill>
                            <a:schemeClr val="dk1"/>
                          </a:solidFill>
                          <a:effectLst/>
                          <a:latin typeface="+mn-lt"/>
                          <a:ea typeface="+mn-ea"/>
                          <a:cs typeface="+mn-cs"/>
                        </a:rPr>
                        <a:t>and the </a:t>
                      </a:r>
                      <a:r>
                        <a:rPr lang="en-US" sz="1800" b="0" i="0" kern="1200" dirty="0">
                          <a:solidFill>
                            <a:srgbClr val="FF0000"/>
                          </a:solidFill>
                          <a:effectLst/>
                          <a:latin typeface="+mn-lt"/>
                          <a:ea typeface="+mn-ea"/>
                          <a:cs typeface="+mn-cs"/>
                        </a:rPr>
                        <a:t>life</a:t>
                      </a:r>
                      <a:r>
                        <a:rPr lang="en-US" sz="1800" b="0" i="0" kern="1200" dirty="0">
                          <a:solidFill>
                            <a:schemeClr val="dk1"/>
                          </a:solidFill>
                          <a:effectLst/>
                          <a:latin typeface="+mn-lt"/>
                          <a:ea typeface="+mn-ea"/>
                          <a:cs typeface="+mn-cs"/>
                        </a:rPr>
                        <a:t> was the </a:t>
                      </a:r>
                      <a:r>
                        <a:rPr lang="en-US" sz="1800" b="0" i="0" kern="1200" dirty="0">
                          <a:solidFill>
                            <a:srgbClr val="C00000"/>
                          </a:solidFill>
                          <a:effectLst/>
                          <a:latin typeface="+mn-lt"/>
                          <a:ea typeface="+mn-ea"/>
                          <a:cs typeface="+mn-cs"/>
                        </a:rPr>
                        <a:t>light</a:t>
                      </a:r>
                      <a:r>
                        <a:rPr lang="en-US" sz="1800" b="0" i="0" kern="1200" dirty="0">
                          <a:solidFill>
                            <a:schemeClr val="dk1"/>
                          </a:solidFill>
                          <a:effectLst/>
                          <a:latin typeface="+mn-lt"/>
                          <a:ea typeface="+mn-ea"/>
                          <a:cs typeface="+mn-cs"/>
                        </a:rPr>
                        <a:t> of </a:t>
                      </a:r>
                      <a:r>
                        <a:rPr lang="en-US" sz="1800" b="0" i="0" kern="1200" dirty="0">
                          <a:solidFill>
                            <a:srgbClr val="C00000"/>
                          </a:solidFill>
                          <a:effectLst/>
                          <a:latin typeface="+mn-lt"/>
                          <a:ea typeface="+mn-ea"/>
                          <a:cs typeface="+mn-cs"/>
                        </a:rPr>
                        <a:t>men</a:t>
                      </a:r>
                      <a:r>
                        <a:rPr lang="en-US" sz="1800" b="0" i="0" kern="1200" dirty="0">
                          <a:solidFill>
                            <a:schemeClr val="dk1"/>
                          </a:solidFill>
                          <a:effectLst/>
                          <a:latin typeface="+mn-lt"/>
                          <a:ea typeface="+mn-ea"/>
                          <a:cs typeface="+mn-cs"/>
                        </a:rPr>
                        <a:t>.</a:t>
                      </a:r>
                      <a:endParaRPr lang="en-US" dirty="0"/>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235542401"/>
              </p:ext>
            </p:extLst>
          </p:nvPr>
        </p:nvGraphicFramePr>
        <p:xfrm>
          <a:off x="0" y="333767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err="1">
                          <a:latin typeface="Coptic" pitchFamily="2" charset="0"/>
                        </a:rPr>
                        <a:t>Ouoh</a:t>
                      </a:r>
                      <a:r>
                        <a:rPr lang="en-US" dirty="0">
                          <a:latin typeface="Coptic" pitchFamily="2" charset="0"/>
                        </a:rPr>
                        <a:t> </a:t>
                      </a:r>
                      <a:r>
                        <a:rPr lang="en-US" dirty="0" err="1">
                          <a:latin typeface="Coptic" pitchFamily="2" charset="0"/>
                        </a:rPr>
                        <a:t>pi</a:t>
                      </a:r>
                      <a:r>
                        <a:rPr lang="en-US" dirty="0" err="1">
                          <a:solidFill>
                            <a:srgbClr val="FF0000"/>
                          </a:solidFill>
                          <a:latin typeface="Coptic" pitchFamily="2" charset="0"/>
                        </a:rPr>
                        <a:t>ouwini</a:t>
                      </a:r>
                      <a:r>
                        <a:rPr lang="en-US" dirty="0">
                          <a:latin typeface="Coptic" pitchFamily="2" charset="0"/>
                        </a:rPr>
                        <a:t> </a:t>
                      </a:r>
                      <a:r>
                        <a:rPr lang="en-US" dirty="0" err="1">
                          <a:latin typeface="Coptic" pitchFamily="2" charset="0"/>
                        </a:rPr>
                        <a:t>afer</a:t>
                      </a:r>
                      <a:r>
                        <a:rPr lang="en-US" dirty="0" err="1">
                          <a:solidFill>
                            <a:srgbClr val="FF0000"/>
                          </a:solidFill>
                          <a:latin typeface="Coptic" pitchFamily="2" charset="0"/>
                        </a:rPr>
                        <a:t>ouwini</a:t>
                      </a:r>
                      <a:r>
                        <a:rPr lang="en-US" dirty="0">
                          <a:latin typeface="Coptic" pitchFamily="2" charset="0"/>
                        </a:rPr>
                        <a:t> </a:t>
                      </a:r>
                      <a:r>
                        <a:rPr lang="en-US" dirty="0" err="1">
                          <a:latin typeface="Coptic" pitchFamily="2" charset="0"/>
                        </a:rPr>
                        <a:t>qen</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,aki</a:t>
                      </a:r>
                      <a:r>
                        <a:rPr lang="en-US" dirty="0">
                          <a:solidFill>
                            <a:srgbClr val="C00000"/>
                          </a:solidFill>
                          <a:latin typeface="Coptic" pitchFamily="2" charset="0"/>
                        </a:rPr>
                        <a:t> </a:t>
                      </a:r>
                      <a:r>
                        <a:rPr lang="en-US" dirty="0" err="1">
                          <a:latin typeface="Coptic" pitchFamily="2" charset="0"/>
                        </a:rPr>
                        <a:t>ouoh</a:t>
                      </a:r>
                      <a:r>
                        <a:rPr lang="en-US" dirty="0">
                          <a:latin typeface="Coptic" pitchFamily="2" charset="0"/>
                        </a:rPr>
                        <a:t> </a:t>
                      </a:r>
                      <a:r>
                        <a:rPr lang="en-US" dirty="0" err="1">
                          <a:latin typeface="Coptic" pitchFamily="2" charset="0"/>
                        </a:rPr>
                        <a:t>m~pe</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,aki</a:t>
                      </a:r>
                      <a:r>
                        <a:rPr lang="en-US" dirty="0">
                          <a:solidFill>
                            <a:srgbClr val="C00000"/>
                          </a:solidFill>
                          <a:latin typeface="Coptic" pitchFamily="2" charset="0"/>
                        </a:rPr>
                        <a:t> </a:t>
                      </a:r>
                      <a:r>
                        <a:rPr lang="en-US" dirty="0" err="1">
                          <a:latin typeface="Coptic" pitchFamily="2" charset="0"/>
                        </a:rPr>
                        <a:t>tahof</a:t>
                      </a:r>
                      <a:r>
                        <a:rPr lang="en-US" dirty="0">
                          <a:latin typeface="Coptic" pitchFamily="2" charset="0"/>
                        </a:rPr>
                        <a:t>.</a:t>
                      </a:r>
                    </a:p>
                  </a:txBody>
                  <a:tcPr/>
                </a:tc>
                <a:tc>
                  <a:txBody>
                    <a:bodyPr/>
                    <a:lstStyle/>
                    <a:p>
                      <a:r>
                        <a:rPr lang="en-US" sz="1800" b="0" i="0" kern="1200" dirty="0">
                          <a:solidFill>
                            <a:schemeClr val="dk1"/>
                          </a:solidFill>
                          <a:effectLst/>
                          <a:latin typeface="+mn-lt"/>
                          <a:ea typeface="+mn-ea"/>
                          <a:cs typeface="+mn-cs"/>
                        </a:rPr>
                        <a:t>And the </a:t>
                      </a:r>
                      <a:r>
                        <a:rPr lang="en-US" sz="1800" b="0" i="0" kern="1200" dirty="0">
                          <a:solidFill>
                            <a:srgbClr val="FF0000"/>
                          </a:solidFill>
                          <a:effectLst/>
                          <a:latin typeface="+mn-lt"/>
                          <a:ea typeface="+mn-ea"/>
                          <a:cs typeface="+mn-cs"/>
                        </a:rPr>
                        <a:t>light</a:t>
                      </a:r>
                      <a:r>
                        <a:rPr lang="en-US" sz="1800" b="0" i="0" kern="1200" dirty="0">
                          <a:solidFill>
                            <a:schemeClr val="dk1"/>
                          </a:solidFill>
                          <a:effectLst/>
                          <a:latin typeface="+mn-lt"/>
                          <a:ea typeface="+mn-ea"/>
                          <a:cs typeface="+mn-cs"/>
                        </a:rPr>
                        <a:t> </a:t>
                      </a:r>
                      <a:r>
                        <a:rPr lang="en-US" sz="1800" b="0" i="0" kern="1200" dirty="0">
                          <a:solidFill>
                            <a:srgbClr val="FF0000"/>
                          </a:solidFill>
                          <a:effectLst/>
                          <a:latin typeface="+mn-lt"/>
                          <a:ea typeface="+mn-ea"/>
                          <a:cs typeface="+mn-cs"/>
                        </a:rPr>
                        <a:t>shines</a:t>
                      </a:r>
                      <a:r>
                        <a:rPr lang="en-US" sz="1800" b="0" i="0" kern="1200" dirty="0">
                          <a:solidFill>
                            <a:schemeClr val="dk1"/>
                          </a:solidFill>
                          <a:effectLst/>
                          <a:latin typeface="+mn-lt"/>
                          <a:ea typeface="+mn-ea"/>
                          <a:cs typeface="+mn-cs"/>
                        </a:rPr>
                        <a:t> in the </a:t>
                      </a:r>
                      <a:r>
                        <a:rPr lang="en-US" sz="1800" b="0" i="0" kern="1200" dirty="0">
                          <a:solidFill>
                            <a:srgbClr val="C00000"/>
                          </a:solidFill>
                          <a:effectLst/>
                          <a:latin typeface="+mn-lt"/>
                          <a:ea typeface="+mn-ea"/>
                          <a:cs typeface="+mn-cs"/>
                        </a:rPr>
                        <a:t>darkness</a:t>
                      </a:r>
                      <a:r>
                        <a:rPr lang="en-US" sz="1800" b="0" i="0" kern="1200" dirty="0">
                          <a:solidFill>
                            <a:schemeClr val="dk1"/>
                          </a:solidFill>
                          <a:effectLst/>
                          <a:latin typeface="+mn-lt"/>
                          <a:ea typeface="+mn-ea"/>
                          <a:cs typeface="+mn-cs"/>
                        </a:rPr>
                        <a:t>, </a:t>
                      </a:r>
                      <a:br>
                        <a:rPr lang="en-US" sz="1800" b="0" i="0" kern="1200" dirty="0">
                          <a:solidFill>
                            <a:schemeClr val="dk1"/>
                          </a:solidFill>
                          <a:effectLst/>
                          <a:latin typeface="+mn-lt"/>
                          <a:ea typeface="+mn-ea"/>
                          <a:cs typeface="+mn-cs"/>
                        </a:rPr>
                      </a:br>
                      <a:r>
                        <a:rPr lang="en-US" sz="1800" b="0" i="0" kern="1200" dirty="0">
                          <a:solidFill>
                            <a:schemeClr val="dk1"/>
                          </a:solidFill>
                          <a:effectLst/>
                          <a:latin typeface="+mn-lt"/>
                          <a:ea typeface="+mn-ea"/>
                          <a:cs typeface="+mn-cs"/>
                        </a:rPr>
                        <a:t>and the </a:t>
                      </a:r>
                      <a:r>
                        <a:rPr lang="en-US" sz="1800" b="0" i="0" kern="1200" dirty="0">
                          <a:solidFill>
                            <a:srgbClr val="C00000"/>
                          </a:solidFill>
                          <a:effectLst/>
                          <a:latin typeface="+mn-lt"/>
                          <a:ea typeface="+mn-ea"/>
                          <a:cs typeface="+mn-cs"/>
                        </a:rPr>
                        <a:t>darkness</a:t>
                      </a:r>
                      <a:r>
                        <a:rPr lang="en-US" sz="1800" b="0" i="0" kern="1200" dirty="0">
                          <a:solidFill>
                            <a:schemeClr val="dk1"/>
                          </a:solidFill>
                          <a:effectLst/>
                          <a:latin typeface="+mn-lt"/>
                          <a:ea typeface="+mn-ea"/>
                          <a:cs typeface="+mn-cs"/>
                        </a:rPr>
                        <a:t> did not comprehend it.</a:t>
                      </a:r>
                      <a:endParaRPr lang="en-US" dirty="0"/>
                    </a:p>
                  </a:txBody>
                  <a:tcPr/>
                </a:tc>
                <a:extLst>
                  <a:ext uri="{0D108BD9-81ED-4DB2-BD59-A6C34878D82A}">
                    <a16:rowId xmlns:a16="http://schemas.microsoft.com/office/drawing/2014/main" val="228442605"/>
                  </a:ext>
                </a:extLst>
              </a:tr>
            </a:tbl>
          </a:graphicData>
        </a:graphic>
      </p:graphicFrame>
      <p:graphicFrame>
        <p:nvGraphicFramePr>
          <p:cNvPr id="8" name="Table 7">
            <a:extLst>
              <a:ext uri="{FF2B5EF4-FFF2-40B4-BE49-F238E27FC236}">
                <a16:creationId xmlns:a16="http://schemas.microsoft.com/office/drawing/2014/main" id="{5F6D1D94-112F-45B5-AFAB-066C166E1429}"/>
              </a:ext>
            </a:extLst>
          </p:cNvPr>
          <p:cNvGraphicFramePr>
            <a:graphicFrameLocks noGrp="1"/>
          </p:cNvGraphicFramePr>
          <p:nvPr>
            <p:extLst>
              <p:ext uri="{D42A27DB-BD31-4B8C-83A1-F6EECF244321}">
                <p14:modId xmlns:p14="http://schemas.microsoft.com/office/powerpoint/2010/main" val="3130974980"/>
              </p:ext>
            </p:extLst>
          </p:nvPr>
        </p:nvGraphicFramePr>
        <p:xfrm>
          <a:off x="0" y="3977774"/>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718047752"/>
                    </a:ext>
                  </a:extLst>
                </a:gridCol>
                <a:gridCol w="4415692">
                  <a:extLst>
                    <a:ext uri="{9D8B030D-6E8A-4147-A177-3AD203B41FA5}">
                      <a16:colId xmlns:a16="http://schemas.microsoft.com/office/drawing/2014/main" val="2935057322"/>
                    </a:ext>
                  </a:extLst>
                </a:gridCol>
              </a:tblGrid>
              <a:tr h="370840">
                <a:tc>
                  <a:txBody>
                    <a:bodyPr/>
                    <a:lstStyle/>
                    <a:p>
                      <a:r>
                        <a:rPr lang="en-US" dirty="0" err="1">
                          <a:latin typeface="Coptic" pitchFamily="2" charset="0"/>
                        </a:rPr>
                        <a:t>Afswpi</a:t>
                      </a:r>
                      <a:r>
                        <a:rPr lang="en-US" dirty="0">
                          <a:latin typeface="Coptic" pitchFamily="2" charset="0"/>
                        </a:rPr>
                        <a:t> </a:t>
                      </a:r>
                      <a:r>
                        <a:rPr lang="en-US" dirty="0" err="1">
                          <a:latin typeface="Coptic" pitchFamily="2" charset="0"/>
                        </a:rPr>
                        <a:t>n~je</a:t>
                      </a:r>
                      <a:r>
                        <a:rPr lang="en-US" dirty="0">
                          <a:latin typeface="Coptic" pitchFamily="2" charset="0"/>
                        </a:rPr>
                        <a:t> </a:t>
                      </a:r>
                      <a:r>
                        <a:rPr lang="en-US" dirty="0" err="1">
                          <a:latin typeface="Coptic" pitchFamily="2" charset="0"/>
                        </a:rPr>
                        <a:t>ou</a:t>
                      </a:r>
                      <a:r>
                        <a:rPr lang="en-US" dirty="0" err="1">
                          <a:solidFill>
                            <a:srgbClr val="C00000"/>
                          </a:solidFill>
                          <a:latin typeface="Coptic" pitchFamily="2" charset="0"/>
                        </a:rPr>
                        <a:t>rwmi</a:t>
                      </a:r>
                      <a:r>
                        <a:rPr lang="en-US" dirty="0">
                          <a:latin typeface="Coptic" pitchFamily="2" charset="0"/>
                        </a:rPr>
                        <a:t> </a:t>
                      </a:r>
                      <a:r>
                        <a:rPr lang="en-US" dirty="0" err="1">
                          <a:latin typeface="Coptic" pitchFamily="2" charset="0"/>
                        </a:rPr>
                        <a:t>e~auouorpf</a:t>
                      </a:r>
                      <a:r>
                        <a:rPr lang="en-US" dirty="0">
                          <a:latin typeface="Coptic" pitchFamily="2" charset="0"/>
                        </a:rPr>
                        <a:t> </a:t>
                      </a:r>
                      <a:br>
                        <a:rPr lang="en-US" dirty="0">
                          <a:latin typeface="Coptic" pitchFamily="2" charset="0"/>
                        </a:rPr>
                      </a:br>
                      <a:r>
                        <a:rPr lang="en-US" dirty="0" err="1">
                          <a:latin typeface="Coptic" pitchFamily="2" charset="0"/>
                        </a:rPr>
                        <a:t>e~bol</a:t>
                      </a:r>
                      <a:r>
                        <a:rPr lang="en-US" dirty="0">
                          <a:latin typeface="Coptic" pitchFamily="2" charset="0"/>
                        </a:rPr>
                        <a:t> </a:t>
                      </a:r>
                      <a:r>
                        <a:rPr lang="en-US" dirty="0" err="1">
                          <a:latin typeface="Coptic" pitchFamily="2" charset="0"/>
                        </a:rPr>
                        <a:t>hiten</a:t>
                      </a:r>
                      <a:r>
                        <a:rPr lang="en-US" dirty="0">
                          <a:latin typeface="Coptic" pitchFamily="2" charset="0"/>
                        </a:rPr>
                        <a:t> </a:t>
                      </a:r>
                      <a:r>
                        <a:rPr lang="en-US" dirty="0">
                          <a:solidFill>
                            <a:srgbClr val="FF0000"/>
                          </a:solidFill>
                          <a:latin typeface="Coptic" pitchFamily="2" charset="0"/>
                        </a:rPr>
                        <a:t>V}</a:t>
                      </a:r>
                      <a:r>
                        <a:rPr lang="en-US" dirty="0">
                          <a:latin typeface="Coptic" pitchFamily="2" charset="0"/>
                        </a:rPr>
                        <a:t> </a:t>
                      </a:r>
                      <a:r>
                        <a:rPr lang="en-US" dirty="0" err="1">
                          <a:latin typeface="Coptic" pitchFamily="2" charset="0"/>
                        </a:rPr>
                        <a:t>e~pefran</a:t>
                      </a:r>
                      <a:r>
                        <a:rPr lang="en-US" dirty="0">
                          <a:latin typeface="Coptic" pitchFamily="2" charset="0"/>
                        </a:rPr>
                        <a:t> pe </a:t>
                      </a:r>
                      <a:r>
                        <a:rPr lang="en-US" dirty="0" err="1">
                          <a:latin typeface="Coptic" pitchFamily="2" charset="0"/>
                        </a:rPr>
                        <a:t>Iwann</a:t>
                      </a:r>
                      <a:r>
                        <a:rPr lang="en-US" dirty="0">
                          <a:latin typeface="Coptic" pitchFamily="2" charset="0"/>
                        </a:rPr>
                        <a:t>/c. </a:t>
                      </a:r>
                    </a:p>
                  </a:txBody>
                  <a:tcPr/>
                </a:tc>
                <a:tc>
                  <a:txBody>
                    <a:bodyPr/>
                    <a:lstStyle/>
                    <a:p>
                      <a:r>
                        <a:rPr lang="en-US" dirty="0"/>
                        <a:t>There was a </a:t>
                      </a:r>
                      <a:r>
                        <a:rPr lang="en-US" dirty="0">
                          <a:solidFill>
                            <a:srgbClr val="C00000"/>
                          </a:solidFill>
                        </a:rPr>
                        <a:t>man</a:t>
                      </a:r>
                      <a:r>
                        <a:rPr lang="en-US" dirty="0"/>
                        <a:t> sent from </a:t>
                      </a:r>
                      <a:r>
                        <a:rPr lang="en-US" dirty="0">
                          <a:solidFill>
                            <a:srgbClr val="FF0000"/>
                          </a:solidFill>
                        </a:rPr>
                        <a:t>God</a:t>
                      </a:r>
                      <a:r>
                        <a:rPr lang="en-US" dirty="0"/>
                        <a:t>, </a:t>
                      </a:r>
                      <a:br>
                        <a:rPr lang="en-US" dirty="0"/>
                      </a:br>
                      <a:r>
                        <a:rPr lang="en-US" dirty="0"/>
                        <a:t>whose name was John.</a:t>
                      </a:r>
                    </a:p>
                  </a:txBody>
                  <a:tcPr/>
                </a:tc>
                <a:extLst>
                  <a:ext uri="{0D108BD9-81ED-4DB2-BD59-A6C34878D82A}">
                    <a16:rowId xmlns:a16="http://schemas.microsoft.com/office/drawing/2014/main" val="1528313354"/>
                  </a:ext>
                </a:extLst>
              </a:tr>
            </a:tbl>
          </a:graphicData>
        </a:graphic>
      </p:graphicFrame>
      <p:graphicFrame>
        <p:nvGraphicFramePr>
          <p:cNvPr id="9" name="Table 8">
            <a:extLst>
              <a:ext uri="{FF2B5EF4-FFF2-40B4-BE49-F238E27FC236}">
                <a16:creationId xmlns:a16="http://schemas.microsoft.com/office/drawing/2014/main" id="{362FBD6F-D1DD-4999-91C5-5413AC0A872B}"/>
              </a:ext>
            </a:extLst>
          </p:cNvPr>
          <p:cNvGraphicFramePr>
            <a:graphicFrameLocks noGrp="1"/>
          </p:cNvGraphicFramePr>
          <p:nvPr>
            <p:extLst>
              <p:ext uri="{D42A27DB-BD31-4B8C-83A1-F6EECF244321}">
                <p14:modId xmlns:p14="http://schemas.microsoft.com/office/powerpoint/2010/main" val="1943274647"/>
              </p:ext>
            </p:extLst>
          </p:nvPr>
        </p:nvGraphicFramePr>
        <p:xfrm>
          <a:off x="0" y="4617854"/>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28902373"/>
                    </a:ext>
                  </a:extLst>
                </a:gridCol>
                <a:gridCol w="4415692">
                  <a:extLst>
                    <a:ext uri="{9D8B030D-6E8A-4147-A177-3AD203B41FA5}">
                      <a16:colId xmlns:a16="http://schemas.microsoft.com/office/drawing/2014/main" val="3105347713"/>
                    </a:ext>
                  </a:extLst>
                </a:gridCol>
              </a:tblGrid>
              <a:tr h="370840">
                <a:tc>
                  <a:txBody>
                    <a:bodyPr/>
                    <a:lstStyle/>
                    <a:p>
                      <a:r>
                        <a:rPr lang="en-US" dirty="0" err="1">
                          <a:latin typeface="Coptic" pitchFamily="2" charset="0"/>
                        </a:rPr>
                        <a:t>Vai</a:t>
                      </a:r>
                      <a:r>
                        <a:rPr lang="en-US" dirty="0">
                          <a:latin typeface="Coptic" pitchFamily="2" charset="0"/>
                        </a:rPr>
                        <a:t> </a:t>
                      </a:r>
                      <a:r>
                        <a:rPr lang="en-US" dirty="0" err="1">
                          <a:latin typeface="Coptic" pitchFamily="2" charset="0"/>
                        </a:rPr>
                        <a:t>af</a:t>
                      </a:r>
                      <a:r>
                        <a:rPr lang="en-US" dirty="0" err="1">
                          <a:solidFill>
                            <a:srgbClr val="C00000"/>
                          </a:solidFill>
                          <a:latin typeface="Coptic" pitchFamily="2" charset="0"/>
                        </a:rPr>
                        <a:t>i</a:t>
                      </a:r>
                      <a:r>
                        <a:rPr lang="en-US" dirty="0">
                          <a:solidFill>
                            <a:srgbClr val="C00000"/>
                          </a:solidFill>
                          <a:latin typeface="Coptic" pitchFamily="2" charset="0"/>
                        </a:rPr>
                        <a:t>~</a:t>
                      </a:r>
                      <a:r>
                        <a:rPr lang="en-US" dirty="0">
                          <a:latin typeface="Coptic" pitchFamily="2" charset="0"/>
                        </a:rPr>
                        <a:t> </a:t>
                      </a:r>
                      <a:r>
                        <a:rPr lang="en-US" dirty="0" err="1">
                          <a:latin typeface="Coptic" pitchFamily="2" charset="0"/>
                        </a:rPr>
                        <a:t>eumet</a:t>
                      </a:r>
                      <a:r>
                        <a:rPr lang="en-US" dirty="0" err="1">
                          <a:solidFill>
                            <a:srgbClr val="C00000"/>
                          </a:solidFill>
                          <a:latin typeface="Coptic" pitchFamily="2" charset="0"/>
                        </a:rPr>
                        <a:t>meyre</a:t>
                      </a:r>
                      <a:r>
                        <a:rPr lang="en-US" dirty="0">
                          <a:latin typeface="Coptic" pitchFamily="2" charset="0"/>
                        </a:rPr>
                        <a:t> </a:t>
                      </a:r>
                      <a:r>
                        <a:rPr lang="en-US" dirty="0" err="1">
                          <a:latin typeface="Coptic" pitchFamily="2" charset="0"/>
                        </a:rPr>
                        <a:t>hina</a:t>
                      </a:r>
                      <a:r>
                        <a:rPr lang="en-US" dirty="0">
                          <a:latin typeface="Coptic" pitchFamily="2" charset="0"/>
                        </a:rPr>
                        <a:t> </a:t>
                      </a:r>
                      <a:r>
                        <a:rPr lang="en-US" dirty="0" err="1">
                          <a:latin typeface="Coptic" pitchFamily="2" charset="0"/>
                        </a:rPr>
                        <a:t>n~tefer</a:t>
                      </a:r>
                      <a:r>
                        <a:rPr lang="en-US" dirty="0" err="1">
                          <a:solidFill>
                            <a:srgbClr val="C00000"/>
                          </a:solidFill>
                          <a:latin typeface="Coptic" pitchFamily="2" charset="0"/>
                        </a:rPr>
                        <a:t>meyre</a:t>
                      </a:r>
                      <a:r>
                        <a:rPr lang="en-US" dirty="0">
                          <a:latin typeface="Coptic" pitchFamily="2" charset="0"/>
                        </a:rPr>
                        <a:t> </a:t>
                      </a:r>
                      <a:r>
                        <a:rPr lang="en-US" dirty="0" err="1">
                          <a:latin typeface="Coptic" pitchFamily="2" charset="0"/>
                        </a:rPr>
                        <a:t>qa</a:t>
                      </a:r>
                      <a:r>
                        <a:rPr lang="en-US" dirty="0">
                          <a:latin typeface="Coptic" pitchFamily="2" charset="0"/>
                        </a:rPr>
                        <a:t> </a:t>
                      </a:r>
                      <a:r>
                        <a:rPr lang="en-US" dirty="0" err="1">
                          <a:latin typeface="Coptic" pitchFamily="2" charset="0"/>
                        </a:rPr>
                        <a:t>pi</a:t>
                      </a:r>
                      <a:r>
                        <a:rPr lang="en-US" dirty="0" err="1">
                          <a:solidFill>
                            <a:srgbClr val="FF0000"/>
                          </a:solidFill>
                          <a:latin typeface="Coptic" pitchFamily="2" charset="0"/>
                        </a:rPr>
                        <a:t>Ouwini</a:t>
                      </a:r>
                      <a:r>
                        <a:rPr lang="en-US" dirty="0">
                          <a:latin typeface="Coptic" pitchFamily="2" charset="0"/>
                        </a:rPr>
                        <a:t> </a:t>
                      </a:r>
                      <a:r>
                        <a:rPr lang="en-US" dirty="0" err="1">
                          <a:latin typeface="Coptic" pitchFamily="2" charset="0"/>
                        </a:rPr>
                        <a:t>hina</a:t>
                      </a:r>
                      <a:r>
                        <a:rPr lang="en-US" dirty="0">
                          <a:latin typeface="Coptic" pitchFamily="2" charset="0"/>
                        </a:rPr>
                        <a:t> </a:t>
                      </a:r>
                      <a:r>
                        <a:rPr lang="en-US" dirty="0" err="1">
                          <a:latin typeface="Coptic" pitchFamily="2" charset="0"/>
                        </a:rPr>
                        <a:t>n~te</a:t>
                      </a:r>
                      <a:r>
                        <a:rPr lang="en-US" dirty="0">
                          <a:latin typeface="Coptic" pitchFamily="2" charset="0"/>
                        </a:rPr>
                        <a:t> </a:t>
                      </a:r>
                      <a:r>
                        <a:rPr lang="en-US" dirty="0" err="1">
                          <a:latin typeface="Coptic" pitchFamily="2" charset="0"/>
                        </a:rPr>
                        <a:t>ouon</a:t>
                      </a:r>
                      <a:r>
                        <a:rPr lang="en-US" dirty="0">
                          <a:latin typeface="Coptic" pitchFamily="2" charset="0"/>
                        </a:rPr>
                        <a:t> </a:t>
                      </a:r>
                      <a:r>
                        <a:rPr lang="en-US" dirty="0" err="1">
                          <a:latin typeface="Coptic" pitchFamily="2" charset="0"/>
                        </a:rPr>
                        <a:t>niben</a:t>
                      </a:r>
                      <a:r>
                        <a:rPr lang="en-US" dirty="0">
                          <a:latin typeface="Coptic" pitchFamily="2" charset="0"/>
                        </a:rPr>
                        <a:t> nah] </a:t>
                      </a:r>
                      <a:r>
                        <a:rPr lang="en-US" dirty="0" err="1">
                          <a:latin typeface="Coptic" pitchFamily="2" charset="0"/>
                        </a:rPr>
                        <a:t>e~bol</a:t>
                      </a:r>
                      <a:r>
                        <a:rPr lang="en-US" dirty="0">
                          <a:latin typeface="Coptic" pitchFamily="2" charset="0"/>
                        </a:rPr>
                        <a:t> </a:t>
                      </a:r>
                      <a:r>
                        <a:rPr lang="en-US" dirty="0" err="1">
                          <a:latin typeface="Coptic" pitchFamily="2" charset="0"/>
                        </a:rPr>
                        <a:t>hitotf</a:t>
                      </a:r>
                      <a:r>
                        <a:rPr lang="en-US" dirty="0">
                          <a:latin typeface="Coptic" pitchFamily="2" charset="0"/>
                        </a:rPr>
                        <a:t>. </a:t>
                      </a:r>
                    </a:p>
                  </a:txBody>
                  <a:tcPr/>
                </a:tc>
                <a:tc>
                  <a:txBody>
                    <a:bodyPr/>
                    <a:lstStyle/>
                    <a:p>
                      <a:r>
                        <a:rPr lang="en-US" sz="1800" b="0" i="0" kern="1200" dirty="0">
                          <a:solidFill>
                            <a:schemeClr val="dk1"/>
                          </a:solidFill>
                          <a:effectLst/>
                          <a:latin typeface="+mn-lt"/>
                          <a:ea typeface="+mn-ea"/>
                          <a:cs typeface="+mn-cs"/>
                        </a:rPr>
                        <a:t>This man </a:t>
                      </a:r>
                      <a:r>
                        <a:rPr lang="en-US" sz="1800" b="0" i="0" kern="1200" dirty="0">
                          <a:solidFill>
                            <a:srgbClr val="C00000"/>
                          </a:solidFill>
                          <a:effectLst/>
                          <a:latin typeface="+mn-lt"/>
                          <a:ea typeface="+mn-ea"/>
                          <a:cs typeface="+mn-cs"/>
                        </a:rPr>
                        <a:t>came</a:t>
                      </a:r>
                      <a:r>
                        <a:rPr lang="en-US" sz="1800" b="0" i="0" kern="1200" dirty="0">
                          <a:solidFill>
                            <a:schemeClr val="dk1"/>
                          </a:solidFill>
                          <a:effectLst/>
                          <a:latin typeface="+mn-lt"/>
                          <a:ea typeface="+mn-ea"/>
                          <a:cs typeface="+mn-cs"/>
                        </a:rPr>
                        <a:t> for a </a:t>
                      </a:r>
                      <a:r>
                        <a:rPr lang="en-US" sz="1800" b="0" i="0" kern="1200" dirty="0">
                          <a:solidFill>
                            <a:srgbClr val="C00000"/>
                          </a:solidFill>
                          <a:effectLst/>
                          <a:latin typeface="+mn-lt"/>
                          <a:ea typeface="+mn-ea"/>
                          <a:cs typeface="+mn-cs"/>
                        </a:rPr>
                        <a:t>witness</a:t>
                      </a:r>
                      <a:r>
                        <a:rPr lang="en-US" sz="1800" b="0" i="0" kern="1200" dirty="0">
                          <a:solidFill>
                            <a:schemeClr val="dk1"/>
                          </a:solidFill>
                          <a:effectLst/>
                          <a:latin typeface="+mn-lt"/>
                          <a:ea typeface="+mn-ea"/>
                          <a:cs typeface="+mn-cs"/>
                        </a:rPr>
                        <a:t>, to bear </a:t>
                      </a:r>
                      <a:r>
                        <a:rPr lang="en-US" sz="1800" b="0" i="0" kern="1200" dirty="0">
                          <a:solidFill>
                            <a:srgbClr val="C00000"/>
                          </a:solidFill>
                          <a:effectLst/>
                          <a:latin typeface="+mn-lt"/>
                          <a:ea typeface="+mn-ea"/>
                          <a:cs typeface="+mn-cs"/>
                        </a:rPr>
                        <a:t>witness</a:t>
                      </a:r>
                      <a:r>
                        <a:rPr lang="en-US" sz="1800" b="0" i="0" kern="1200" dirty="0">
                          <a:solidFill>
                            <a:schemeClr val="dk1"/>
                          </a:solidFill>
                          <a:effectLst/>
                          <a:latin typeface="+mn-lt"/>
                          <a:ea typeface="+mn-ea"/>
                          <a:cs typeface="+mn-cs"/>
                        </a:rPr>
                        <a:t> of the </a:t>
                      </a:r>
                      <a:r>
                        <a:rPr lang="en-US" sz="1800" b="0" i="0" kern="1200" dirty="0">
                          <a:solidFill>
                            <a:srgbClr val="FF0000"/>
                          </a:solidFill>
                          <a:effectLst/>
                          <a:latin typeface="+mn-lt"/>
                          <a:ea typeface="+mn-ea"/>
                          <a:cs typeface="+mn-cs"/>
                        </a:rPr>
                        <a:t>Light</a:t>
                      </a:r>
                      <a:r>
                        <a:rPr lang="en-US" sz="1800" b="0" i="0" kern="1200" dirty="0">
                          <a:solidFill>
                            <a:schemeClr val="dk1"/>
                          </a:solidFill>
                          <a:effectLst/>
                          <a:latin typeface="+mn-lt"/>
                          <a:ea typeface="+mn-ea"/>
                          <a:cs typeface="+mn-cs"/>
                        </a:rPr>
                        <a:t>, that all through him might believe.</a:t>
                      </a:r>
                      <a:endParaRPr lang="en-US" dirty="0"/>
                    </a:p>
                  </a:txBody>
                  <a:tcPr/>
                </a:tc>
                <a:extLst>
                  <a:ext uri="{0D108BD9-81ED-4DB2-BD59-A6C34878D82A}">
                    <a16:rowId xmlns:a16="http://schemas.microsoft.com/office/drawing/2014/main" val="2560212132"/>
                  </a:ext>
                </a:extLst>
              </a:tr>
            </a:tbl>
          </a:graphicData>
        </a:graphic>
      </p:graphicFrame>
      <p:graphicFrame>
        <p:nvGraphicFramePr>
          <p:cNvPr id="10" name="Table 9">
            <a:extLst>
              <a:ext uri="{FF2B5EF4-FFF2-40B4-BE49-F238E27FC236}">
                <a16:creationId xmlns:a16="http://schemas.microsoft.com/office/drawing/2014/main" id="{E7721880-8176-4413-9966-1A9ACB8A79CE}"/>
              </a:ext>
            </a:extLst>
          </p:cNvPr>
          <p:cNvGraphicFramePr>
            <a:graphicFrameLocks noGrp="1"/>
          </p:cNvGraphicFramePr>
          <p:nvPr>
            <p:extLst>
              <p:ext uri="{D42A27DB-BD31-4B8C-83A1-F6EECF244321}">
                <p14:modId xmlns:p14="http://schemas.microsoft.com/office/powerpoint/2010/main" val="577391546"/>
              </p:ext>
            </p:extLst>
          </p:nvPr>
        </p:nvGraphicFramePr>
        <p:xfrm>
          <a:off x="0" y="5532254"/>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29815560"/>
                    </a:ext>
                  </a:extLst>
                </a:gridCol>
                <a:gridCol w="4415692">
                  <a:extLst>
                    <a:ext uri="{9D8B030D-6E8A-4147-A177-3AD203B41FA5}">
                      <a16:colId xmlns:a16="http://schemas.microsoft.com/office/drawing/2014/main" val="884334621"/>
                    </a:ext>
                  </a:extLst>
                </a:gridCol>
              </a:tblGrid>
              <a:tr h="370840">
                <a:tc>
                  <a:txBody>
                    <a:bodyPr/>
                    <a:lstStyle/>
                    <a:p>
                      <a:r>
                        <a:rPr lang="en-US" dirty="0">
                          <a:latin typeface="Coptic" pitchFamily="2" charset="0"/>
                        </a:rPr>
                        <a:t>Ne </a:t>
                      </a:r>
                      <a:r>
                        <a:rPr lang="en-US" dirty="0" err="1">
                          <a:latin typeface="Coptic" pitchFamily="2" charset="0"/>
                        </a:rPr>
                        <a:t>n~yof</a:t>
                      </a:r>
                      <a:r>
                        <a:rPr lang="en-US" dirty="0">
                          <a:latin typeface="Coptic" pitchFamily="2" charset="0"/>
                        </a:rPr>
                        <a:t> an pe </a:t>
                      </a:r>
                      <a:r>
                        <a:rPr lang="en-US" dirty="0" err="1">
                          <a:latin typeface="Coptic" pitchFamily="2" charset="0"/>
                        </a:rPr>
                        <a:t>pi</a:t>
                      </a:r>
                      <a:r>
                        <a:rPr lang="en-US" dirty="0" err="1">
                          <a:solidFill>
                            <a:srgbClr val="FF0000"/>
                          </a:solidFill>
                          <a:latin typeface="Coptic" pitchFamily="2" charset="0"/>
                        </a:rPr>
                        <a:t>Ouwini</a:t>
                      </a:r>
                      <a:r>
                        <a:rPr lang="en-US" dirty="0">
                          <a:latin typeface="Coptic" pitchFamily="2" charset="0"/>
                        </a:rPr>
                        <a:t> </a:t>
                      </a:r>
                      <a:br>
                        <a:rPr lang="en-US" dirty="0">
                          <a:latin typeface="Coptic" pitchFamily="2" charset="0"/>
                        </a:rPr>
                      </a:br>
                      <a:r>
                        <a:rPr lang="en-US" dirty="0" err="1">
                          <a:latin typeface="Coptic" pitchFamily="2" charset="0"/>
                        </a:rPr>
                        <a:t>alla</a:t>
                      </a:r>
                      <a:r>
                        <a:rPr lang="en-US" dirty="0">
                          <a:latin typeface="Coptic" pitchFamily="2" charset="0"/>
                        </a:rPr>
                        <a:t> </a:t>
                      </a:r>
                      <a:r>
                        <a:rPr lang="en-US" dirty="0" err="1">
                          <a:latin typeface="Coptic" pitchFamily="2" charset="0"/>
                        </a:rPr>
                        <a:t>hina</a:t>
                      </a:r>
                      <a:r>
                        <a:rPr lang="en-US" dirty="0">
                          <a:latin typeface="Coptic" pitchFamily="2" charset="0"/>
                        </a:rPr>
                        <a:t> </a:t>
                      </a:r>
                      <a:r>
                        <a:rPr lang="en-US" dirty="0" err="1">
                          <a:latin typeface="Coptic" pitchFamily="2" charset="0"/>
                        </a:rPr>
                        <a:t>n~tefer</a:t>
                      </a:r>
                      <a:r>
                        <a:rPr lang="en-US" dirty="0" err="1">
                          <a:solidFill>
                            <a:srgbClr val="C00000"/>
                          </a:solidFill>
                          <a:latin typeface="Coptic" pitchFamily="2" charset="0"/>
                        </a:rPr>
                        <a:t>meyre</a:t>
                      </a:r>
                      <a:r>
                        <a:rPr lang="en-US" dirty="0">
                          <a:latin typeface="Coptic" pitchFamily="2" charset="0"/>
                        </a:rPr>
                        <a:t> </a:t>
                      </a:r>
                      <a:r>
                        <a:rPr lang="en-US" dirty="0" err="1">
                          <a:latin typeface="Coptic" pitchFamily="2" charset="0"/>
                        </a:rPr>
                        <a:t>qa</a:t>
                      </a:r>
                      <a:r>
                        <a:rPr lang="en-US" dirty="0">
                          <a:latin typeface="Coptic" pitchFamily="2" charset="0"/>
                        </a:rPr>
                        <a:t> </a:t>
                      </a:r>
                      <a:r>
                        <a:rPr lang="en-US" dirty="0" err="1">
                          <a:latin typeface="Coptic" pitchFamily="2" charset="0"/>
                        </a:rPr>
                        <a:t>pi</a:t>
                      </a:r>
                      <a:r>
                        <a:rPr lang="en-US" dirty="0" err="1">
                          <a:solidFill>
                            <a:srgbClr val="FF0000"/>
                          </a:solidFill>
                          <a:latin typeface="Coptic" pitchFamily="2" charset="0"/>
                        </a:rPr>
                        <a:t>Ouwini</a:t>
                      </a:r>
                      <a:r>
                        <a:rPr lang="en-US" dirty="0">
                          <a:latin typeface="Coptic" pitchFamily="2" charset="0"/>
                        </a:rPr>
                        <a:t>.</a:t>
                      </a:r>
                    </a:p>
                  </a:txBody>
                  <a:tcPr/>
                </a:tc>
                <a:tc>
                  <a:txBody>
                    <a:bodyPr/>
                    <a:lstStyle/>
                    <a:p>
                      <a:r>
                        <a:rPr lang="en-US" dirty="0"/>
                        <a:t>He was not that </a:t>
                      </a:r>
                      <a:r>
                        <a:rPr lang="en-US" dirty="0">
                          <a:solidFill>
                            <a:srgbClr val="FF0000"/>
                          </a:solidFill>
                        </a:rPr>
                        <a:t>Light</a:t>
                      </a:r>
                      <a:r>
                        <a:rPr lang="en-US" dirty="0"/>
                        <a:t>, but </a:t>
                      </a:r>
                      <a:br>
                        <a:rPr lang="en-US" dirty="0"/>
                      </a:br>
                      <a:r>
                        <a:rPr lang="en-US" dirty="0"/>
                        <a:t>was sent to bear </a:t>
                      </a:r>
                      <a:r>
                        <a:rPr lang="en-US" dirty="0">
                          <a:solidFill>
                            <a:srgbClr val="C00000"/>
                          </a:solidFill>
                        </a:rPr>
                        <a:t>witness</a:t>
                      </a:r>
                      <a:r>
                        <a:rPr lang="en-US" dirty="0"/>
                        <a:t> of that </a:t>
                      </a:r>
                      <a:r>
                        <a:rPr lang="en-US" dirty="0">
                          <a:solidFill>
                            <a:srgbClr val="FF0000"/>
                          </a:solidFill>
                        </a:rPr>
                        <a:t>Light</a:t>
                      </a:r>
                      <a:r>
                        <a:rPr lang="en-US" dirty="0"/>
                        <a:t>.</a:t>
                      </a:r>
                    </a:p>
                  </a:txBody>
                  <a:tcPr/>
                </a:tc>
                <a:extLst>
                  <a:ext uri="{0D108BD9-81ED-4DB2-BD59-A6C34878D82A}">
                    <a16:rowId xmlns:a16="http://schemas.microsoft.com/office/drawing/2014/main" val="1487780134"/>
                  </a:ext>
                </a:extLst>
              </a:tr>
            </a:tbl>
          </a:graphicData>
        </a:graphic>
      </p:graphicFrame>
      <p:graphicFrame>
        <p:nvGraphicFramePr>
          <p:cNvPr id="11" name="Table 10">
            <a:extLst>
              <a:ext uri="{FF2B5EF4-FFF2-40B4-BE49-F238E27FC236}">
                <a16:creationId xmlns:a16="http://schemas.microsoft.com/office/drawing/2014/main" id="{61819AC4-55E6-43F5-BB9F-A4213D6424FA}"/>
              </a:ext>
            </a:extLst>
          </p:cNvPr>
          <p:cNvGraphicFramePr>
            <a:graphicFrameLocks noGrp="1"/>
          </p:cNvGraphicFramePr>
          <p:nvPr>
            <p:extLst>
              <p:ext uri="{D42A27DB-BD31-4B8C-83A1-F6EECF244321}">
                <p14:modId xmlns:p14="http://schemas.microsoft.com/office/powerpoint/2010/main" val="846744964"/>
              </p:ext>
            </p:extLst>
          </p:nvPr>
        </p:nvGraphicFramePr>
        <p:xfrm>
          <a:off x="0" y="6172334"/>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107501488"/>
                    </a:ext>
                  </a:extLst>
                </a:gridCol>
                <a:gridCol w="4415692">
                  <a:extLst>
                    <a:ext uri="{9D8B030D-6E8A-4147-A177-3AD203B41FA5}">
                      <a16:colId xmlns:a16="http://schemas.microsoft.com/office/drawing/2014/main" val="1587335964"/>
                    </a:ext>
                  </a:extLst>
                </a:gridCol>
              </a:tblGrid>
              <a:tr h="370840">
                <a:tc>
                  <a:txBody>
                    <a:bodyPr/>
                    <a:lstStyle/>
                    <a:p>
                      <a:r>
                        <a:rPr lang="en-US" dirty="0" err="1">
                          <a:latin typeface="Coptic" pitchFamily="2" charset="0"/>
                        </a:rPr>
                        <a:t>Nafsop</a:t>
                      </a:r>
                      <a:r>
                        <a:rPr lang="en-US" dirty="0">
                          <a:latin typeface="Coptic" pitchFamily="2" charset="0"/>
                        </a:rPr>
                        <a:t> </a:t>
                      </a:r>
                      <a:r>
                        <a:rPr lang="en-US" dirty="0" err="1">
                          <a:latin typeface="Coptic" pitchFamily="2" charset="0"/>
                        </a:rPr>
                        <a:t>n~je</a:t>
                      </a:r>
                      <a:r>
                        <a:rPr lang="en-US" dirty="0">
                          <a:latin typeface="Coptic" pitchFamily="2" charset="0"/>
                        </a:rPr>
                        <a:t> </a:t>
                      </a:r>
                      <a:r>
                        <a:rPr lang="en-US" dirty="0" err="1">
                          <a:latin typeface="Coptic" pitchFamily="2" charset="0"/>
                        </a:rPr>
                        <a:t>pi</a:t>
                      </a:r>
                      <a:r>
                        <a:rPr lang="en-US" dirty="0" err="1">
                          <a:solidFill>
                            <a:srgbClr val="FF0000"/>
                          </a:solidFill>
                          <a:latin typeface="Coptic" pitchFamily="2" charset="0"/>
                        </a:rPr>
                        <a:t>Ouwini</a:t>
                      </a:r>
                      <a:r>
                        <a:rPr lang="en-US" dirty="0">
                          <a:latin typeface="Coptic" pitchFamily="2" charset="0"/>
                        </a:rPr>
                        <a:t> </a:t>
                      </a:r>
                      <a:r>
                        <a:rPr lang="en-US" dirty="0" err="1">
                          <a:latin typeface="Coptic" pitchFamily="2" charset="0"/>
                        </a:rPr>
                        <a:t>n~tafm</a:t>
                      </a:r>
                      <a:r>
                        <a:rPr lang="en-US" dirty="0">
                          <a:latin typeface="Coptic" pitchFamily="2" charset="0"/>
                        </a:rPr>
                        <a:t>/i v/ </a:t>
                      </a:r>
                      <a:r>
                        <a:rPr lang="en-US" dirty="0" err="1">
                          <a:latin typeface="Coptic" pitchFamily="2" charset="0"/>
                        </a:rPr>
                        <a:t>ete~r</a:t>
                      </a:r>
                      <a:r>
                        <a:rPr lang="en-US" dirty="0" err="1">
                          <a:solidFill>
                            <a:srgbClr val="FF0000"/>
                          </a:solidFill>
                          <a:latin typeface="Coptic" pitchFamily="2" charset="0"/>
                        </a:rPr>
                        <a:t>ouwini</a:t>
                      </a:r>
                      <a:r>
                        <a:rPr lang="en-US" dirty="0">
                          <a:latin typeface="Coptic" pitchFamily="2" charset="0"/>
                        </a:rPr>
                        <a:t> </a:t>
                      </a:r>
                      <a:r>
                        <a:rPr lang="en-US" dirty="0" err="1">
                          <a:latin typeface="Coptic" pitchFamily="2" charset="0"/>
                        </a:rPr>
                        <a:t>e~</a:t>
                      </a:r>
                      <a:r>
                        <a:rPr lang="en-US" dirty="0" err="1">
                          <a:solidFill>
                            <a:srgbClr val="C00000"/>
                          </a:solidFill>
                          <a:latin typeface="Coptic" pitchFamily="2" charset="0"/>
                        </a:rPr>
                        <a:t>rwmi</a:t>
                      </a:r>
                      <a:r>
                        <a:rPr lang="en-US" dirty="0">
                          <a:solidFill>
                            <a:srgbClr val="C00000"/>
                          </a:solidFill>
                          <a:latin typeface="Coptic" pitchFamily="2" charset="0"/>
                        </a:rPr>
                        <a:t> </a:t>
                      </a:r>
                      <a:r>
                        <a:rPr lang="en-US" dirty="0" err="1">
                          <a:latin typeface="Coptic" pitchFamily="2" charset="0"/>
                        </a:rPr>
                        <a:t>niben</a:t>
                      </a:r>
                      <a:r>
                        <a:rPr lang="en-US" dirty="0">
                          <a:latin typeface="Coptic" pitchFamily="2" charset="0"/>
                        </a:rPr>
                        <a:t> </a:t>
                      </a:r>
                      <a:r>
                        <a:rPr lang="en-US" dirty="0" err="1">
                          <a:latin typeface="Coptic" pitchFamily="2" charset="0"/>
                        </a:rPr>
                        <a:t>eyn</a:t>
                      </a:r>
                      <a:r>
                        <a:rPr lang="en-US" dirty="0">
                          <a:latin typeface="Coptic" pitchFamily="2" charset="0"/>
                        </a:rPr>
                        <a:t>/</a:t>
                      </a:r>
                      <a:r>
                        <a:rPr lang="en-US" dirty="0" err="1">
                          <a:latin typeface="Coptic" pitchFamily="2" charset="0"/>
                        </a:rPr>
                        <a:t>ou</a:t>
                      </a:r>
                      <a:r>
                        <a:rPr lang="en-US" dirty="0">
                          <a:latin typeface="Coptic" pitchFamily="2" charset="0"/>
                        </a:rPr>
                        <a:t> </a:t>
                      </a:r>
                      <a:r>
                        <a:rPr lang="en-US">
                          <a:latin typeface="Coptic" pitchFamily="2" charset="0"/>
                        </a:rPr>
                        <a:t>e~pikocmoc</a:t>
                      </a:r>
                      <a:endParaRPr lang="en-US" dirty="0">
                        <a:latin typeface="Coptic" pitchFamily="2" charset="0"/>
                      </a:endParaRPr>
                    </a:p>
                  </a:txBody>
                  <a:tcPr/>
                </a:tc>
                <a:tc>
                  <a:txBody>
                    <a:bodyPr/>
                    <a:lstStyle/>
                    <a:p>
                      <a:r>
                        <a:rPr lang="en-US" dirty="0"/>
                        <a:t>That was the true </a:t>
                      </a:r>
                      <a:r>
                        <a:rPr lang="en-US" dirty="0">
                          <a:solidFill>
                            <a:srgbClr val="FF0000"/>
                          </a:solidFill>
                        </a:rPr>
                        <a:t>Light</a:t>
                      </a:r>
                      <a:r>
                        <a:rPr lang="en-US" dirty="0"/>
                        <a:t> which gives </a:t>
                      </a:r>
                      <a:r>
                        <a:rPr lang="en-US" dirty="0">
                          <a:solidFill>
                            <a:srgbClr val="FF0000"/>
                          </a:solidFill>
                        </a:rPr>
                        <a:t>light</a:t>
                      </a:r>
                      <a:r>
                        <a:rPr lang="en-US" dirty="0"/>
                        <a:t> to every </a:t>
                      </a:r>
                      <a:r>
                        <a:rPr lang="en-US" dirty="0">
                          <a:solidFill>
                            <a:srgbClr val="C00000"/>
                          </a:solidFill>
                        </a:rPr>
                        <a:t>man</a:t>
                      </a:r>
                      <a:r>
                        <a:rPr lang="en-US" dirty="0"/>
                        <a:t> coming into the world.</a:t>
                      </a:r>
                    </a:p>
                  </a:txBody>
                  <a:tcPr/>
                </a:tc>
                <a:extLst>
                  <a:ext uri="{0D108BD9-81ED-4DB2-BD59-A6C34878D82A}">
                    <a16:rowId xmlns:a16="http://schemas.microsoft.com/office/drawing/2014/main" val="2817178650"/>
                  </a:ext>
                </a:extLst>
              </a:tr>
            </a:tbl>
          </a:graphicData>
        </a:graphic>
      </p:graphicFrame>
    </p:spTree>
    <p:extLst>
      <p:ext uri="{BB962C8B-B14F-4D97-AF65-F5344CB8AC3E}">
        <p14:creationId xmlns:p14="http://schemas.microsoft.com/office/powerpoint/2010/main" val="422756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551A-7A71-4242-B377-7DC92AF43903}"/>
              </a:ext>
            </a:extLst>
          </p:cNvPr>
          <p:cNvSpPr>
            <a:spLocks noGrp="1"/>
          </p:cNvSpPr>
          <p:nvPr>
            <p:ph type="title"/>
          </p:nvPr>
        </p:nvSpPr>
        <p:spPr/>
        <p:txBody>
          <a:bodyPr/>
          <a:lstStyle/>
          <a:p>
            <a:r>
              <a:rPr lang="en-US" dirty="0"/>
              <a:t>Vocabulary</a:t>
            </a:r>
          </a:p>
        </p:txBody>
      </p:sp>
      <p:graphicFrame>
        <p:nvGraphicFramePr>
          <p:cNvPr id="4" name="Table 4">
            <a:extLst>
              <a:ext uri="{FF2B5EF4-FFF2-40B4-BE49-F238E27FC236}">
                <a16:creationId xmlns:a16="http://schemas.microsoft.com/office/drawing/2014/main" id="{FD8DA818-F939-4A09-81E7-8D67F76861FC}"/>
              </a:ext>
            </a:extLst>
          </p:cNvPr>
          <p:cNvGraphicFramePr>
            <a:graphicFrameLocks noGrp="1"/>
          </p:cNvGraphicFramePr>
          <p:nvPr>
            <p:ph idx="1"/>
            <p:extLst>
              <p:ext uri="{D42A27DB-BD31-4B8C-83A1-F6EECF244321}">
                <p14:modId xmlns:p14="http://schemas.microsoft.com/office/powerpoint/2010/main" val="3329280229"/>
              </p:ext>
            </p:extLst>
          </p:nvPr>
        </p:nvGraphicFramePr>
        <p:xfrm>
          <a:off x="457200" y="1295400"/>
          <a:ext cx="8229600" cy="3708400"/>
        </p:xfrm>
        <a:graphic>
          <a:graphicData uri="http://schemas.openxmlformats.org/drawingml/2006/table">
            <a:tbl>
              <a:tblPr bandRow="1">
                <a:tableStyleId>{5C22544A-7EE6-4342-B048-85BDC9FD1C3A}</a:tableStyleId>
              </a:tblPr>
              <a:tblGrid>
                <a:gridCol w="4114800">
                  <a:extLst>
                    <a:ext uri="{9D8B030D-6E8A-4147-A177-3AD203B41FA5}">
                      <a16:colId xmlns:a16="http://schemas.microsoft.com/office/drawing/2014/main" val="589172305"/>
                    </a:ext>
                  </a:extLst>
                </a:gridCol>
                <a:gridCol w="4114800">
                  <a:extLst>
                    <a:ext uri="{9D8B030D-6E8A-4147-A177-3AD203B41FA5}">
                      <a16:colId xmlns:a16="http://schemas.microsoft.com/office/drawing/2014/main" val="1778425759"/>
                    </a:ext>
                  </a:extLst>
                </a:gridCol>
              </a:tblGrid>
              <a:tr h="370840">
                <a:tc>
                  <a:txBody>
                    <a:bodyPr/>
                    <a:lstStyle/>
                    <a:p>
                      <a:r>
                        <a:rPr lang="en-US" dirty="0" err="1">
                          <a:solidFill>
                            <a:srgbClr val="C00000"/>
                          </a:solidFill>
                          <a:latin typeface="Coptic" pitchFamily="2" charset="0"/>
                        </a:rPr>
                        <a:t>Ar</a:t>
                      </a:r>
                      <a:r>
                        <a:rPr lang="en-US" dirty="0">
                          <a:solidFill>
                            <a:srgbClr val="C00000"/>
                          </a:solidFill>
                          <a:latin typeface="Coptic" pitchFamily="2" charset="0"/>
                        </a:rPr>
                        <a:t>,/ </a:t>
                      </a:r>
                      <a:endParaRPr lang="en-US" dirty="0">
                        <a:solidFill>
                          <a:srgbClr val="C00000"/>
                        </a:solidFill>
                      </a:endParaRPr>
                    </a:p>
                  </a:txBody>
                  <a:tcPr/>
                </a:tc>
                <a:tc>
                  <a:txBody>
                    <a:bodyPr/>
                    <a:lstStyle/>
                    <a:p>
                      <a:r>
                        <a:rPr lang="en-US" dirty="0"/>
                        <a:t>Beginning / head</a:t>
                      </a:r>
                    </a:p>
                  </a:txBody>
                  <a:tcPr/>
                </a:tc>
                <a:extLst>
                  <a:ext uri="{0D108BD9-81ED-4DB2-BD59-A6C34878D82A}">
                    <a16:rowId xmlns:a16="http://schemas.microsoft.com/office/drawing/2014/main" val="1532960780"/>
                  </a:ext>
                </a:extLst>
              </a:tr>
              <a:tr h="370840">
                <a:tc>
                  <a:txBody>
                    <a:bodyPr/>
                    <a:lstStyle/>
                    <a:p>
                      <a:r>
                        <a:rPr lang="en-US" dirty="0" err="1">
                          <a:solidFill>
                            <a:srgbClr val="C00000"/>
                          </a:solidFill>
                          <a:latin typeface="Coptic" pitchFamily="2" charset="0"/>
                        </a:rPr>
                        <a:t>Caji</a:t>
                      </a:r>
                      <a:endParaRPr lang="en-US" dirty="0">
                        <a:solidFill>
                          <a:srgbClr val="C00000"/>
                        </a:solidFill>
                      </a:endParaRPr>
                    </a:p>
                  </a:txBody>
                  <a:tcPr/>
                </a:tc>
                <a:tc>
                  <a:txBody>
                    <a:bodyPr/>
                    <a:lstStyle/>
                    <a:p>
                      <a:r>
                        <a:rPr lang="en-US" dirty="0"/>
                        <a:t>Word</a:t>
                      </a:r>
                    </a:p>
                  </a:txBody>
                  <a:tcPr/>
                </a:tc>
                <a:extLst>
                  <a:ext uri="{0D108BD9-81ED-4DB2-BD59-A6C34878D82A}">
                    <a16:rowId xmlns:a16="http://schemas.microsoft.com/office/drawing/2014/main" val="184110165"/>
                  </a:ext>
                </a:extLst>
              </a:tr>
              <a:tr h="370840">
                <a:tc>
                  <a:txBody>
                    <a:bodyPr/>
                    <a:lstStyle/>
                    <a:p>
                      <a:r>
                        <a:rPr lang="en-US" dirty="0" err="1">
                          <a:solidFill>
                            <a:srgbClr val="C00000"/>
                          </a:solidFill>
                          <a:latin typeface="Coptic" pitchFamily="2" charset="0"/>
                        </a:rPr>
                        <a:t>Nou</a:t>
                      </a:r>
                      <a:r>
                        <a:rPr lang="en-US" dirty="0">
                          <a:solidFill>
                            <a:srgbClr val="C00000"/>
                          </a:solidFill>
                          <a:latin typeface="Coptic" pitchFamily="2" charset="0"/>
                        </a:rPr>
                        <a:t>] – V]</a:t>
                      </a:r>
                      <a:endParaRPr lang="en-US" dirty="0">
                        <a:solidFill>
                          <a:srgbClr val="C00000"/>
                        </a:solidFill>
                      </a:endParaRPr>
                    </a:p>
                  </a:txBody>
                  <a:tcPr/>
                </a:tc>
                <a:tc>
                  <a:txBody>
                    <a:bodyPr/>
                    <a:lstStyle/>
                    <a:p>
                      <a:r>
                        <a:rPr lang="en-US" dirty="0"/>
                        <a:t>God</a:t>
                      </a:r>
                    </a:p>
                  </a:txBody>
                  <a:tcPr/>
                </a:tc>
                <a:extLst>
                  <a:ext uri="{0D108BD9-81ED-4DB2-BD59-A6C34878D82A}">
                    <a16:rowId xmlns:a16="http://schemas.microsoft.com/office/drawing/2014/main" val="1513229600"/>
                  </a:ext>
                </a:extLst>
              </a:tr>
              <a:tr h="370840">
                <a:tc>
                  <a:txBody>
                    <a:bodyPr/>
                    <a:lstStyle/>
                    <a:p>
                      <a:r>
                        <a:rPr lang="en-US" dirty="0" err="1">
                          <a:solidFill>
                            <a:srgbClr val="C00000"/>
                          </a:solidFill>
                          <a:latin typeface="Coptic" pitchFamily="2" charset="0"/>
                        </a:rPr>
                        <a:t>Swpi</a:t>
                      </a:r>
                      <a:endParaRPr lang="en-US" dirty="0">
                        <a:solidFill>
                          <a:srgbClr val="C00000"/>
                        </a:solidFill>
                      </a:endParaRPr>
                    </a:p>
                  </a:txBody>
                  <a:tcPr/>
                </a:tc>
                <a:tc>
                  <a:txBody>
                    <a:bodyPr/>
                    <a:lstStyle/>
                    <a:p>
                      <a:r>
                        <a:rPr lang="en-US" dirty="0"/>
                        <a:t>To make</a:t>
                      </a:r>
                    </a:p>
                  </a:txBody>
                  <a:tcPr/>
                </a:tc>
                <a:extLst>
                  <a:ext uri="{0D108BD9-81ED-4DB2-BD59-A6C34878D82A}">
                    <a16:rowId xmlns:a16="http://schemas.microsoft.com/office/drawing/2014/main" val="3029093090"/>
                  </a:ext>
                </a:extLst>
              </a:tr>
              <a:tr h="370840">
                <a:tc>
                  <a:txBody>
                    <a:bodyPr/>
                    <a:lstStyle/>
                    <a:p>
                      <a:r>
                        <a:rPr lang="en-US" dirty="0" err="1">
                          <a:solidFill>
                            <a:srgbClr val="C00000"/>
                          </a:solidFill>
                          <a:latin typeface="Coptic" pitchFamily="2" charset="0"/>
                        </a:rPr>
                        <a:t>Wnq</a:t>
                      </a:r>
                      <a:endParaRPr lang="en-US" dirty="0">
                        <a:solidFill>
                          <a:srgbClr val="C00000"/>
                        </a:solidFill>
                      </a:endParaRPr>
                    </a:p>
                  </a:txBody>
                  <a:tcPr/>
                </a:tc>
                <a:tc>
                  <a:txBody>
                    <a:bodyPr/>
                    <a:lstStyle/>
                    <a:p>
                      <a:r>
                        <a:rPr lang="en-US" dirty="0"/>
                        <a:t>Life </a:t>
                      </a:r>
                    </a:p>
                  </a:txBody>
                  <a:tcPr/>
                </a:tc>
                <a:extLst>
                  <a:ext uri="{0D108BD9-81ED-4DB2-BD59-A6C34878D82A}">
                    <a16:rowId xmlns:a16="http://schemas.microsoft.com/office/drawing/2014/main" val="3013571371"/>
                  </a:ext>
                </a:extLst>
              </a:tr>
              <a:tr h="370840">
                <a:tc>
                  <a:txBody>
                    <a:bodyPr/>
                    <a:lstStyle/>
                    <a:p>
                      <a:r>
                        <a:rPr lang="en-US" dirty="0" err="1">
                          <a:solidFill>
                            <a:srgbClr val="C00000"/>
                          </a:solidFill>
                          <a:latin typeface="Coptic" pitchFamily="2" charset="0"/>
                        </a:rPr>
                        <a:t>Ouwini</a:t>
                      </a:r>
                      <a:endParaRPr lang="en-US" dirty="0">
                        <a:solidFill>
                          <a:srgbClr val="C00000"/>
                        </a:solidFill>
                      </a:endParaRPr>
                    </a:p>
                  </a:txBody>
                  <a:tcPr/>
                </a:tc>
                <a:tc>
                  <a:txBody>
                    <a:bodyPr/>
                    <a:lstStyle/>
                    <a:p>
                      <a:r>
                        <a:rPr lang="en-US" dirty="0"/>
                        <a:t>Light</a:t>
                      </a:r>
                    </a:p>
                  </a:txBody>
                  <a:tcPr/>
                </a:tc>
                <a:extLst>
                  <a:ext uri="{0D108BD9-81ED-4DB2-BD59-A6C34878D82A}">
                    <a16:rowId xmlns:a16="http://schemas.microsoft.com/office/drawing/2014/main" val="1055975671"/>
                  </a:ext>
                </a:extLst>
              </a:tr>
              <a:tr h="370840">
                <a:tc>
                  <a:txBody>
                    <a:bodyPr/>
                    <a:lstStyle/>
                    <a:p>
                      <a:r>
                        <a:rPr lang="en-US" dirty="0">
                          <a:solidFill>
                            <a:srgbClr val="C00000"/>
                          </a:solidFill>
                          <a:latin typeface="Coptic" pitchFamily="2" charset="0"/>
                        </a:rPr>
                        <a:t>&lt;</a:t>
                      </a:r>
                      <a:r>
                        <a:rPr lang="en-US" dirty="0" err="1">
                          <a:solidFill>
                            <a:srgbClr val="C00000"/>
                          </a:solidFill>
                          <a:latin typeface="Coptic" pitchFamily="2" charset="0"/>
                        </a:rPr>
                        <a:t>aki</a:t>
                      </a:r>
                      <a:r>
                        <a:rPr lang="en-US" dirty="0">
                          <a:solidFill>
                            <a:srgbClr val="C00000"/>
                          </a:solidFill>
                          <a:latin typeface="Coptic" pitchFamily="2" charset="0"/>
                        </a:rPr>
                        <a:t> </a:t>
                      </a:r>
                      <a:endParaRPr lang="en-US" dirty="0">
                        <a:solidFill>
                          <a:srgbClr val="C00000"/>
                        </a:solidFill>
                      </a:endParaRPr>
                    </a:p>
                  </a:txBody>
                  <a:tcPr/>
                </a:tc>
                <a:tc>
                  <a:txBody>
                    <a:bodyPr/>
                    <a:lstStyle/>
                    <a:p>
                      <a:r>
                        <a:rPr lang="en-US" dirty="0"/>
                        <a:t>Darkness</a:t>
                      </a:r>
                    </a:p>
                  </a:txBody>
                  <a:tcPr/>
                </a:tc>
                <a:extLst>
                  <a:ext uri="{0D108BD9-81ED-4DB2-BD59-A6C34878D82A}">
                    <a16:rowId xmlns:a16="http://schemas.microsoft.com/office/drawing/2014/main" val="2768228295"/>
                  </a:ext>
                </a:extLst>
              </a:tr>
              <a:tr h="370840">
                <a:tc>
                  <a:txBody>
                    <a:bodyPr/>
                    <a:lstStyle/>
                    <a:p>
                      <a:r>
                        <a:rPr lang="en-US" dirty="0" err="1">
                          <a:solidFill>
                            <a:srgbClr val="C00000"/>
                          </a:solidFill>
                          <a:latin typeface="Coptic" pitchFamily="2" charset="0"/>
                        </a:rPr>
                        <a:t>Meyre</a:t>
                      </a:r>
                      <a:endParaRPr lang="en-US" dirty="0">
                        <a:solidFill>
                          <a:srgbClr val="C00000"/>
                        </a:solidFill>
                      </a:endParaRPr>
                    </a:p>
                  </a:txBody>
                  <a:tcPr/>
                </a:tc>
                <a:tc>
                  <a:txBody>
                    <a:bodyPr/>
                    <a:lstStyle/>
                    <a:p>
                      <a:r>
                        <a:rPr lang="en-US" dirty="0"/>
                        <a:t>To witness / testify</a:t>
                      </a:r>
                    </a:p>
                  </a:txBody>
                  <a:tcPr/>
                </a:tc>
                <a:extLst>
                  <a:ext uri="{0D108BD9-81ED-4DB2-BD59-A6C34878D82A}">
                    <a16:rowId xmlns:a16="http://schemas.microsoft.com/office/drawing/2014/main" val="1500018532"/>
                  </a:ext>
                </a:extLst>
              </a:tr>
              <a:tr h="370840">
                <a:tc>
                  <a:txBody>
                    <a:bodyPr/>
                    <a:lstStyle/>
                    <a:p>
                      <a:r>
                        <a:rPr lang="en-US" dirty="0" err="1">
                          <a:solidFill>
                            <a:srgbClr val="C00000"/>
                          </a:solidFill>
                          <a:latin typeface="Coptic" pitchFamily="2" charset="0"/>
                        </a:rPr>
                        <a:t>Rwmi</a:t>
                      </a:r>
                      <a:endParaRPr lang="en-US" dirty="0">
                        <a:solidFill>
                          <a:srgbClr val="C00000"/>
                        </a:solidFill>
                      </a:endParaRPr>
                    </a:p>
                  </a:txBody>
                  <a:tcPr/>
                </a:tc>
                <a:tc>
                  <a:txBody>
                    <a:bodyPr/>
                    <a:lstStyle/>
                    <a:p>
                      <a:r>
                        <a:rPr lang="en-US" dirty="0"/>
                        <a:t>Man</a:t>
                      </a:r>
                    </a:p>
                  </a:txBody>
                  <a:tcPr/>
                </a:tc>
                <a:extLst>
                  <a:ext uri="{0D108BD9-81ED-4DB2-BD59-A6C34878D82A}">
                    <a16:rowId xmlns:a16="http://schemas.microsoft.com/office/drawing/2014/main" val="1556422992"/>
                  </a:ext>
                </a:extLst>
              </a:tr>
              <a:tr h="370840">
                <a:tc>
                  <a:txBody>
                    <a:bodyPr/>
                    <a:lstStyle/>
                    <a:p>
                      <a:r>
                        <a:rPr lang="en-US" dirty="0">
                          <a:solidFill>
                            <a:srgbClr val="C00000"/>
                          </a:solidFill>
                          <a:latin typeface="Coptic" pitchFamily="2" charset="0"/>
                        </a:rPr>
                        <a:t>I</a:t>
                      </a:r>
                      <a:endParaRPr lang="en-US" dirty="0">
                        <a:solidFill>
                          <a:srgbClr val="C00000"/>
                        </a:solidFill>
                      </a:endParaRPr>
                    </a:p>
                  </a:txBody>
                  <a:tcPr/>
                </a:tc>
                <a:tc>
                  <a:txBody>
                    <a:bodyPr/>
                    <a:lstStyle/>
                    <a:p>
                      <a:r>
                        <a:rPr lang="en-US" dirty="0"/>
                        <a:t>To come</a:t>
                      </a:r>
                    </a:p>
                  </a:txBody>
                  <a:tcPr/>
                </a:tc>
                <a:extLst>
                  <a:ext uri="{0D108BD9-81ED-4DB2-BD59-A6C34878D82A}">
                    <a16:rowId xmlns:a16="http://schemas.microsoft.com/office/drawing/2014/main" val="2229666689"/>
                  </a:ext>
                </a:extLst>
              </a:tr>
            </a:tbl>
          </a:graphicData>
        </a:graphic>
      </p:graphicFrame>
    </p:spTree>
    <p:extLst>
      <p:ext uri="{BB962C8B-B14F-4D97-AF65-F5344CB8AC3E}">
        <p14:creationId xmlns:p14="http://schemas.microsoft.com/office/powerpoint/2010/main" val="2080965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6C2B-15D5-4170-8E87-D41C4CF83E03}"/>
              </a:ext>
            </a:extLst>
          </p:cNvPr>
          <p:cNvSpPr>
            <a:spLocks noGrp="1"/>
          </p:cNvSpPr>
          <p:nvPr>
            <p:ph type="title"/>
          </p:nvPr>
        </p:nvSpPr>
        <p:spPr>
          <a:xfrm>
            <a:off x="0" y="274638"/>
            <a:ext cx="9144000" cy="1143000"/>
          </a:xfrm>
        </p:spPr>
        <p:txBody>
          <a:bodyPr/>
          <a:lstStyle/>
          <a:p>
            <a:r>
              <a:rPr lang="en-US" b="1" dirty="0">
                <a:solidFill>
                  <a:schemeClr val="tx1"/>
                </a:solidFill>
                <a:effectLst>
                  <a:outerShdw blurRad="38100" dist="38100" dir="2700000" algn="tl">
                    <a:srgbClr val="336699"/>
                  </a:outerShdw>
                </a:effectLst>
              </a:rPr>
              <a:t>Lesson 22 </a:t>
            </a:r>
            <a:br>
              <a:rPr lang="en-US" b="1" dirty="0">
                <a:solidFill>
                  <a:schemeClr val="tx1"/>
                </a:solidFill>
                <a:effectLst>
                  <a:outerShdw blurRad="38100" dist="38100" dir="2700000" algn="tl">
                    <a:srgbClr val="336699"/>
                  </a:outerShdw>
                </a:effectLst>
              </a:rPr>
            </a:br>
            <a:r>
              <a:rPr lang="en-US" sz="3600" dirty="0"/>
              <a:t>Plural Nouns that change form</a:t>
            </a:r>
            <a:endParaRPr lang="en-US" dirty="0"/>
          </a:p>
        </p:txBody>
      </p:sp>
      <p:sp>
        <p:nvSpPr>
          <p:cNvPr id="3" name="Content Placeholder 2">
            <a:extLst>
              <a:ext uri="{FF2B5EF4-FFF2-40B4-BE49-F238E27FC236}">
                <a16:creationId xmlns:a16="http://schemas.microsoft.com/office/drawing/2014/main" id="{C415518D-3212-456D-891A-F49E2C046D83}"/>
              </a:ext>
            </a:extLst>
          </p:cNvPr>
          <p:cNvSpPr>
            <a:spLocks noGrp="1"/>
          </p:cNvSpPr>
          <p:nvPr>
            <p:ph idx="1"/>
          </p:nvPr>
        </p:nvSpPr>
        <p:spPr/>
        <p:txBody>
          <a:bodyPr/>
          <a:lstStyle/>
          <a:p>
            <a:r>
              <a:rPr lang="en-US" dirty="0"/>
              <a:t>The plural form of the noun is usually obtained by replacing the singular article with the plural article (</a:t>
            </a:r>
            <a:r>
              <a:rPr lang="en-US" dirty="0">
                <a:solidFill>
                  <a:srgbClr val="FF0000"/>
                </a:solidFill>
                <a:latin typeface="Coptic" pitchFamily="2" charset="0"/>
              </a:rPr>
              <a:t>]</a:t>
            </a:r>
            <a:r>
              <a:rPr lang="en-US" dirty="0" err="1">
                <a:latin typeface="Coptic" pitchFamily="2" charset="0"/>
              </a:rPr>
              <a:t>seri</a:t>
            </a:r>
            <a:r>
              <a:rPr lang="en-US" dirty="0"/>
              <a:t>→ </a:t>
            </a:r>
            <a:r>
              <a:rPr lang="en-US" dirty="0" err="1">
                <a:solidFill>
                  <a:srgbClr val="FF0000"/>
                </a:solidFill>
                <a:latin typeface="Coptic" pitchFamily="2" charset="0"/>
              </a:rPr>
              <a:t>ni</a:t>
            </a:r>
            <a:r>
              <a:rPr lang="en-US" dirty="0" err="1">
                <a:latin typeface="Coptic" pitchFamily="2" charset="0"/>
              </a:rPr>
              <a:t>seri</a:t>
            </a:r>
            <a:r>
              <a:rPr lang="en-US" dirty="0"/>
              <a:t>). </a:t>
            </a:r>
          </a:p>
          <a:p>
            <a:r>
              <a:rPr lang="en-US" dirty="0"/>
              <a:t>There are some exceptions in which the form of the noun itself changes in the plural (</a:t>
            </a:r>
            <a:r>
              <a:rPr lang="en-US" dirty="0" err="1">
                <a:solidFill>
                  <a:srgbClr val="FF0000"/>
                </a:solidFill>
                <a:latin typeface="Coptic" pitchFamily="2" charset="0"/>
              </a:rPr>
              <a:t>iwt</a:t>
            </a:r>
            <a:r>
              <a:rPr lang="en-US" dirty="0"/>
              <a:t> → </a:t>
            </a:r>
            <a:r>
              <a:rPr lang="en-US" dirty="0" err="1">
                <a:solidFill>
                  <a:srgbClr val="FF0000"/>
                </a:solidFill>
                <a:latin typeface="Coptic" pitchFamily="2" charset="0"/>
              </a:rPr>
              <a:t>io</a:t>
            </a:r>
            <a:r>
              <a:rPr lang="en-US" dirty="0">
                <a:solidFill>
                  <a:srgbClr val="FF0000"/>
                </a:solidFill>
                <a:latin typeface="Coptic" pitchFamily="2" charset="0"/>
              </a:rPr>
              <a:t>]</a:t>
            </a:r>
            <a:r>
              <a:rPr lang="en-US" dirty="0"/>
              <a:t>). </a:t>
            </a:r>
          </a:p>
          <a:p>
            <a:r>
              <a:rPr lang="en-US" dirty="0"/>
              <a:t>The following list contains the popular exceptions that are commonly used in the liturgical prayers.</a:t>
            </a:r>
          </a:p>
        </p:txBody>
      </p:sp>
    </p:spTree>
    <p:extLst>
      <p:ext uri="{BB962C8B-B14F-4D97-AF65-F5344CB8AC3E}">
        <p14:creationId xmlns:p14="http://schemas.microsoft.com/office/powerpoint/2010/main" val="25761156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2E3222D2-3D41-4435-A721-3FC388F03BE6}"/>
              </a:ext>
            </a:extLst>
          </p:cNvPr>
          <p:cNvGraphicFramePr>
            <a:graphicFrameLocks noGrp="1"/>
          </p:cNvGraphicFramePr>
          <p:nvPr>
            <p:ph idx="1"/>
            <p:extLst>
              <p:ext uri="{D42A27DB-BD31-4B8C-83A1-F6EECF244321}">
                <p14:modId xmlns:p14="http://schemas.microsoft.com/office/powerpoint/2010/main" val="2452727475"/>
              </p:ext>
            </p:extLst>
          </p:nvPr>
        </p:nvGraphicFramePr>
        <p:xfrm>
          <a:off x="304800" y="17929"/>
          <a:ext cx="8534400" cy="195580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3055812859"/>
                    </a:ext>
                  </a:extLst>
                </a:gridCol>
                <a:gridCol w="2133600">
                  <a:extLst>
                    <a:ext uri="{9D8B030D-6E8A-4147-A177-3AD203B41FA5}">
                      <a16:colId xmlns:a16="http://schemas.microsoft.com/office/drawing/2014/main" val="372194661"/>
                    </a:ext>
                  </a:extLst>
                </a:gridCol>
                <a:gridCol w="2133600">
                  <a:extLst>
                    <a:ext uri="{9D8B030D-6E8A-4147-A177-3AD203B41FA5}">
                      <a16:colId xmlns:a16="http://schemas.microsoft.com/office/drawing/2014/main" val="3027849021"/>
                    </a:ext>
                  </a:extLst>
                </a:gridCol>
                <a:gridCol w="2133600">
                  <a:extLst>
                    <a:ext uri="{9D8B030D-6E8A-4147-A177-3AD203B41FA5}">
                      <a16:colId xmlns:a16="http://schemas.microsoft.com/office/drawing/2014/main" val="2193670857"/>
                    </a:ext>
                  </a:extLst>
                </a:gridCol>
              </a:tblGrid>
              <a:tr h="370840">
                <a:tc>
                  <a:txBody>
                    <a:bodyPr/>
                    <a:lstStyle/>
                    <a:p>
                      <a:r>
                        <a:rPr lang="en-US" dirty="0"/>
                        <a:t>Singular define</a:t>
                      </a:r>
                    </a:p>
                  </a:txBody>
                  <a:tcPr/>
                </a:tc>
                <a:tc>
                  <a:txBody>
                    <a:bodyPr/>
                    <a:lstStyle/>
                    <a:p>
                      <a:r>
                        <a:rPr lang="en-US" dirty="0"/>
                        <a:t>Meaning</a:t>
                      </a:r>
                    </a:p>
                  </a:txBody>
                  <a:tcPr/>
                </a:tc>
                <a:tc>
                  <a:txBody>
                    <a:bodyPr/>
                    <a:lstStyle/>
                    <a:p>
                      <a:r>
                        <a:rPr lang="en-US" dirty="0"/>
                        <a:t>Plural definite</a:t>
                      </a:r>
                    </a:p>
                  </a:txBody>
                  <a:tcPr/>
                </a:tc>
                <a:tc>
                  <a:txBody>
                    <a:bodyPr/>
                    <a:lstStyle/>
                    <a:p>
                      <a:r>
                        <a:rPr lang="en-US" dirty="0"/>
                        <a:t>Plural indefinite</a:t>
                      </a:r>
                    </a:p>
                  </a:txBody>
                  <a:tcPr/>
                </a:tc>
                <a:extLst>
                  <a:ext uri="{0D108BD9-81ED-4DB2-BD59-A6C34878D82A}">
                    <a16:rowId xmlns:a16="http://schemas.microsoft.com/office/drawing/2014/main" val="2332059760"/>
                  </a:ext>
                </a:extLst>
              </a:tr>
              <a:tr h="370840">
                <a:tc>
                  <a:txBody>
                    <a:bodyPr/>
                    <a:lstStyle/>
                    <a:p>
                      <a:r>
                        <a:rPr lang="en-US" sz="2000" dirty="0">
                          <a:latin typeface="Coptic" pitchFamily="2" charset="0"/>
                        </a:rPr>
                        <a:t>p~</a:t>
                      </a:r>
                      <a:r>
                        <a:rPr lang="en-US" sz="2000" dirty="0">
                          <a:solidFill>
                            <a:srgbClr val="FF0000"/>
                          </a:solidFill>
                          <a:latin typeface="Coptic" pitchFamily="2" charset="0"/>
                        </a:rPr>
                        <a:t>/i</a:t>
                      </a:r>
                    </a:p>
                  </a:txBody>
                  <a:tcPr/>
                </a:tc>
                <a:tc>
                  <a:txBody>
                    <a:bodyPr/>
                    <a:lstStyle/>
                    <a:p>
                      <a:r>
                        <a:rPr lang="en-US" sz="2000" dirty="0"/>
                        <a:t>The house</a:t>
                      </a:r>
                    </a:p>
                  </a:txBody>
                  <a:tcPr/>
                </a:tc>
                <a:tc>
                  <a:txBody>
                    <a:bodyPr/>
                    <a:lstStyle/>
                    <a:p>
                      <a:r>
                        <a:rPr lang="en-US" sz="2000" dirty="0" err="1">
                          <a:latin typeface="Coptic" pitchFamily="2" charset="0"/>
                        </a:rPr>
                        <a:t>ni</a:t>
                      </a:r>
                      <a:r>
                        <a:rPr lang="en-US" sz="2000" dirty="0">
                          <a:solidFill>
                            <a:srgbClr val="FF0000"/>
                          </a:solidFill>
                          <a:latin typeface="Coptic" pitchFamily="2" charset="0"/>
                        </a:rPr>
                        <a:t>/</a:t>
                      </a:r>
                      <a:r>
                        <a:rPr lang="en-US" sz="2000" dirty="0" err="1">
                          <a:solidFill>
                            <a:srgbClr val="FF0000"/>
                          </a:solidFill>
                          <a:latin typeface="Coptic" pitchFamily="2" charset="0"/>
                        </a:rPr>
                        <a:t>ou</a:t>
                      </a:r>
                      <a:endParaRPr lang="en-US" sz="2000" dirty="0">
                        <a:solidFill>
                          <a:srgbClr val="FF0000"/>
                        </a:solidFill>
                        <a:latin typeface="Coptic" pitchFamily="2" charset="0"/>
                      </a:endParaRPr>
                    </a:p>
                  </a:txBody>
                  <a:tcPr/>
                </a:tc>
                <a:tc>
                  <a:txBody>
                    <a:bodyPr/>
                    <a:lstStyle/>
                    <a:p>
                      <a:r>
                        <a:rPr lang="en-US" sz="2000" dirty="0" err="1">
                          <a:latin typeface="Coptic" pitchFamily="2" charset="0"/>
                        </a:rPr>
                        <a:t>han</a:t>
                      </a:r>
                      <a:r>
                        <a:rPr lang="en-US" sz="2000" dirty="0">
                          <a:solidFill>
                            <a:srgbClr val="FF0000"/>
                          </a:solidFill>
                          <a:latin typeface="Coptic" pitchFamily="2" charset="0"/>
                        </a:rPr>
                        <a:t>/</a:t>
                      </a:r>
                      <a:r>
                        <a:rPr lang="en-US" sz="2000" dirty="0" err="1">
                          <a:solidFill>
                            <a:srgbClr val="FF0000"/>
                          </a:solidFill>
                          <a:latin typeface="Coptic" pitchFamily="2" charset="0"/>
                        </a:rPr>
                        <a:t>ou</a:t>
                      </a:r>
                      <a:endParaRPr lang="en-US" sz="2000" dirty="0">
                        <a:solidFill>
                          <a:srgbClr val="FF0000"/>
                        </a:solidFill>
                        <a:latin typeface="Coptic" pitchFamily="2" charset="0"/>
                      </a:endParaRPr>
                    </a:p>
                  </a:txBody>
                  <a:tcPr/>
                </a:tc>
                <a:extLst>
                  <a:ext uri="{0D108BD9-81ED-4DB2-BD59-A6C34878D82A}">
                    <a16:rowId xmlns:a16="http://schemas.microsoft.com/office/drawing/2014/main" val="2491209088"/>
                  </a:ext>
                </a:extLst>
              </a:tr>
              <a:tr h="370840">
                <a:tc>
                  <a:txBody>
                    <a:bodyPr/>
                    <a:lstStyle/>
                    <a:p>
                      <a:r>
                        <a:rPr lang="en-US" sz="2000" dirty="0" err="1">
                          <a:latin typeface="Coptic" pitchFamily="2" charset="0"/>
                        </a:rPr>
                        <a:t>v~</a:t>
                      </a:r>
                      <a:r>
                        <a:rPr lang="en-US" sz="2000" dirty="0" err="1">
                          <a:solidFill>
                            <a:srgbClr val="FF0000"/>
                          </a:solidFill>
                          <a:latin typeface="Coptic" pitchFamily="2" charset="0"/>
                        </a:rPr>
                        <a:t>iwt</a:t>
                      </a:r>
                      <a:endParaRPr lang="en-US" sz="2000" dirty="0">
                        <a:solidFill>
                          <a:srgbClr val="FF0000"/>
                        </a:solidFill>
                        <a:latin typeface="Coptic" pitchFamily="2" charset="0"/>
                      </a:endParaRPr>
                    </a:p>
                  </a:txBody>
                  <a:tcPr/>
                </a:tc>
                <a:tc>
                  <a:txBody>
                    <a:bodyPr/>
                    <a:lstStyle/>
                    <a:p>
                      <a:r>
                        <a:rPr lang="en-US" sz="2000" dirty="0"/>
                        <a:t>The father</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io</a:t>
                      </a:r>
                      <a:r>
                        <a:rPr lang="en-US" sz="2000" dirty="0">
                          <a:solidFill>
                            <a:srgbClr val="FF0000"/>
                          </a:solidFill>
                          <a:latin typeface="Coptic" pitchFamily="2" charset="0"/>
                        </a:rPr>
                        <a:t>]</a:t>
                      </a: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io</a:t>
                      </a:r>
                      <a:r>
                        <a:rPr lang="en-US" sz="2000" dirty="0">
                          <a:solidFill>
                            <a:srgbClr val="FF0000"/>
                          </a:solidFill>
                          <a:latin typeface="Coptic" pitchFamily="2" charset="0"/>
                        </a:rPr>
                        <a:t>]</a:t>
                      </a:r>
                    </a:p>
                  </a:txBody>
                  <a:tcPr/>
                </a:tc>
                <a:extLst>
                  <a:ext uri="{0D108BD9-81ED-4DB2-BD59-A6C34878D82A}">
                    <a16:rowId xmlns:a16="http://schemas.microsoft.com/office/drawing/2014/main" val="3569661833"/>
                  </a:ext>
                </a:extLst>
              </a:tr>
              <a:tr h="370840">
                <a:tc>
                  <a:txBody>
                    <a:bodyPr/>
                    <a:lstStyle/>
                    <a:p>
                      <a:r>
                        <a:rPr lang="en-US" sz="2000" dirty="0" err="1">
                          <a:latin typeface="Coptic" pitchFamily="2" charset="0"/>
                        </a:rPr>
                        <a:t>p~</a:t>
                      </a:r>
                      <a:r>
                        <a:rPr lang="en-US" sz="2000" dirty="0" err="1">
                          <a:solidFill>
                            <a:srgbClr val="FF0000"/>
                          </a:solidFill>
                          <a:latin typeface="Coptic" pitchFamily="2" charset="0"/>
                        </a:rPr>
                        <a:t>con</a:t>
                      </a:r>
                      <a:endParaRPr lang="en-US" sz="2000" dirty="0">
                        <a:solidFill>
                          <a:srgbClr val="FF0000"/>
                        </a:solidFill>
                        <a:latin typeface="Coptic" pitchFamily="2" charset="0"/>
                      </a:endParaRPr>
                    </a:p>
                  </a:txBody>
                  <a:tcPr/>
                </a:tc>
                <a:tc>
                  <a:txBody>
                    <a:bodyPr/>
                    <a:lstStyle/>
                    <a:p>
                      <a:r>
                        <a:rPr lang="en-US" sz="2000" dirty="0"/>
                        <a:t>The brother</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c~n</a:t>
                      </a:r>
                      <a:r>
                        <a:rPr lang="en-US" sz="2000" dirty="0">
                          <a:solidFill>
                            <a:srgbClr val="FF0000"/>
                          </a:solidFill>
                          <a:latin typeface="Coptic" pitchFamily="2" charset="0"/>
                        </a:rPr>
                        <a:t>/</a:t>
                      </a:r>
                      <a:r>
                        <a:rPr lang="en-US" sz="2000" dirty="0" err="1">
                          <a:solidFill>
                            <a:srgbClr val="FF0000"/>
                          </a:solidFill>
                          <a:latin typeface="Coptic" pitchFamily="2" charset="0"/>
                        </a:rPr>
                        <a:t>ou</a:t>
                      </a:r>
                      <a:endParaRPr lang="en-US" sz="2000" dirty="0">
                        <a:solidFill>
                          <a:srgbClr val="FF0000"/>
                        </a:solidFill>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c~n</a:t>
                      </a:r>
                      <a:r>
                        <a:rPr lang="en-US" sz="2000" dirty="0">
                          <a:solidFill>
                            <a:srgbClr val="FF0000"/>
                          </a:solidFill>
                          <a:latin typeface="Coptic" pitchFamily="2" charset="0"/>
                        </a:rPr>
                        <a:t>/</a:t>
                      </a:r>
                      <a:r>
                        <a:rPr lang="en-US" sz="2000" dirty="0" err="1">
                          <a:solidFill>
                            <a:srgbClr val="FF0000"/>
                          </a:solidFill>
                          <a:latin typeface="Coptic" pitchFamily="2" charset="0"/>
                        </a:rPr>
                        <a:t>ou</a:t>
                      </a:r>
                      <a:endParaRPr lang="en-US" sz="2000" dirty="0">
                        <a:solidFill>
                          <a:srgbClr val="FF0000"/>
                        </a:solidFill>
                        <a:latin typeface="Coptic" pitchFamily="2" charset="0"/>
                      </a:endParaRPr>
                    </a:p>
                  </a:txBody>
                  <a:tcPr/>
                </a:tc>
                <a:extLst>
                  <a:ext uri="{0D108BD9-81ED-4DB2-BD59-A6C34878D82A}">
                    <a16:rowId xmlns:a16="http://schemas.microsoft.com/office/drawing/2014/main" val="1552614745"/>
                  </a:ext>
                </a:extLst>
              </a:tr>
              <a:tr h="370840">
                <a:tc>
                  <a:txBody>
                    <a:bodyPr/>
                    <a:lstStyle/>
                    <a:p>
                      <a:r>
                        <a:rPr lang="en-US" sz="2000" dirty="0" err="1">
                          <a:latin typeface="Coptic" pitchFamily="2" charset="0"/>
                        </a:rPr>
                        <a:t>v~</a:t>
                      </a:r>
                      <a:r>
                        <a:rPr lang="en-US" sz="2000" dirty="0" err="1">
                          <a:solidFill>
                            <a:srgbClr val="FF0000"/>
                          </a:solidFill>
                          <a:latin typeface="Coptic" pitchFamily="2" charset="0"/>
                        </a:rPr>
                        <a:t>bwk</a:t>
                      </a:r>
                      <a:endParaRPr lang="en-US" sz="2000" dirty="0">
                        <a:solidFill>
                          <a:srgbClr val="FF0000"/>
                        </a:solidFill>
                        <a:latin typeface="Coptic" pitchFamily="2" charset="0"/>
                      </a:endParaRPr>
                    </a:p>
                  </a:txBody>
                  <a:tcPr/>
                </a:tc>
                <a:tc>
                  <a:txBody>
                    <a:bodyPr/>
                    <a:lstStyle/>
                    <a:p>
                      <a:r>
                        <a:rPr lang="en-US" sz="2000" dirty="0"/>
                        <a:t>The slave</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e~biaik</a:t>
                      </a:r>
                      <a:endParaRPr lang="en-US" sz="2000" dirty="0">
                        <a:solidFill>
                          <a:srgbClr val="FF0000"/>
                        </a:solidFill>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e~biaik</a:t>
                      </a:r>
                      <a:endParaRPr lang="en-US" sz="2000" dirty="0">
                        <a:solidFill>
                          <a:srgbClr val="FF0000"/>
                        </a:solidFill>
                        <a:latin typeface="Coptic" pitchFamily="2" charset="0"/>
                      </a:endParaRPr>
                    </a:p>
                  </a:txBody>
                  <a:tcPr/>
                </a:tc>
                <a:extLst>
                  <a:ext uri="{0D108BD9-81ED-4DB2-BD59-A6C34878D82A}">
                    <a16:rowId xmlns:a16="http://schemas.microsoft.com/office/drawing/2014/main" val="219234270"/>
                  </a:ext>
                </a:extLst>
              </a:tr>
            </a:tbl>
          </a:graphicData>
        </a:graphic>
      </p:graphicFrame>
      <p:graphicFrame>
        <p:nvGraphicFramePr>
          <p:cNvPr id="8" name="Table 7">
            <a:extLst>
              <a:ext uri="{FF2B5EF4-FFF2-40B4-BE49-F238E27FC236}">
                <a16:creationId xmlns:a16="http://schemas.microsoft.com/office/drawing/2014/main" id="{33A57DD4-5D1E-4C74-A2B5-890BE2B0061D}"/>
              </a:ext>
            </a:extLst>
          </p:cNvPr>
          <p:cNvGraphicFramePr>
            <a:graphicFrameLocks noGrp="1"/>
          </p:cNvGraphicFramePr>
          <p:nvPr>
            <p:extLst>
              <p:ext uri="{D42A27DB-BD31-4B8C-83A1-F6EECF244321}">
                <p14:modId xmlns:p14="http://schemas.microsoft.com/office/powerpoint/2010/main" val="1346214832"/>
              </p:ext>
            </p:extLst>
          </p:nvPr>
        </p:nvGraphicFramePr>
        <p:xfrm>
          <a:off x="304800" y="1987176"/>
          <a:ext cx="8534400" cy="1584960"/>
        </p:xfrm>
        <a:graphic>
          <a:graphicData uri="http://schemas.openxmlformats.org/drawingml/2006/table">
            <a:tbl>
              <a:tblPr bandRow="1">
                <a:tableStyleId>{5C22544A-7EE6-4342-B048-85BDC9FD1C3A}</a:tableStyleId>
              </a:tblPr>
              <a:tblGrid>
                <a:gridCol w="2133600">
                  <a:extLst>
                    <a:ext uri="{9D8B030D-6E8A-4147-A177-3AD203B41FA5}">
                      <a16:colId xmlns:a16="http://schemas.microsoft.com/office/drawing/2014/main" val="584395351"/>
                    </a:ext>
                  </a:extLst>
                </a:gridCol>
                <a:gridCol w="2133600">
                  <a:extLst>
                    <a:ext uri="{9D8B030D-6E8A-4147-A177-3AD203B41FA5}">
                      <a16:colId xmlns:a16="http://schemas.microsoft.com/office/drawing/2014/main" val="427235764"/>
                    </a:ext>
                  </a:extLst>
                </a:gridCol>
                <a:gridCol w="2133600">
                  <a:extLst>
                    <a:ext uri="{9D8B030D-6E8A-4147-A177-3AD203B41FA5}">
                      <a16:colId xmlns:a16="http://schemas.microsoft.com/office/drawing/2014/main" val="328735506"/>
                    </a:ext>
                  </a:extLst>
                </a:gridCol>
                <a:gridCol w="2133600">
                  <a:extLst>
                    <a:ext uri="{9D8B030D-6E8A-4147-A177-3AD203B41FA5}">
                      <a16:colId xmlns:a16="http://schemas.microsoft.com/office/drawing/2014/main" val="1195813704"/>
                    </a:ext>
                  </a:extLst>
                </a:gridCol>
              </a:tblGrid>
              <a:tr h="370840">
                <a:tc>
                  <a:txBody>
                    <a:bodyPr/>
                    <a:lstStyle/>
                    <a:p>
                      <a:r>
                        <a:rPr lang="en-US" sz="2000" dirty="0" err="1">
                          <a:latin typeface="Coptic" pitchFamily="2" charset="0"/>
                        </a:rPr>
                        <a:t>t~</a:t>
                      </a:r>
                      <a:r>
                        <a:rPr lang="en-US" sz="2000" dirty="0" err="1">
                          <a:solidFill>
                            <a:srgbClr val="FF0000"/>
                          </a:solidFill>
                          <a:latin typeface="Coptic" pitchFamily="2" charset="0"/>
                        </a:rPr>
                        <a:t>ve</a:t>
                      </a:r>
                      <a:endParaRPr lang="en-US" sz="2000" dirty="0">
                        <a:solidFill>
                          <a:srgbClr val="FF0000"/>
                        </a:solidFill>
                        <a:latin typeface="Coptic" pitchFamily="2" charset="0"/>
                      </a:endParaRPr>
                    </a:p>
                  </a:txBody>
                  <a:tcPr/>
                </a:tc>
                <a:tc>
                  <a:txBody>
                    <a:bodyPr/>
                    <a:lstStyle/>
                    <a:p>
                      <a:r>
                        <a:rPr lang="en-US" sz="2000" dirty="0"/>
                        <a:t>The heaven</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v</a:t>
                      </a:r>
                      <a:r>
                        <a:rPr lang="en-US" sz="2000" dirty="0">
                          <a:solidFill>
                            <a:srgbClr val="FF0000"/>
                          </a:solidFill>
                          <a:latin typeface="Coptic" pitchFamily="2" charset="0"/>
                        </a:rPr>
                        <a:t>/</a:t>
                      </a:r>
                      <a:r>
                        <a:rPr lang="en-US" sz="2000" dirty="0" err="1">
                          <a:solidFill>
                            <a:srgbClr val="FF0000"/>
                          </a:solidFill>
                          <a:latin typeface="Coptic" pitchFamily="2" charset="0"/>
                        </a:rPr>
                        <a:t>oui</a:t>
                      </a:r>
                      <a:r>
                        <a:rPr lang="en-US" sz="2000" dirty="0">
                          <a:solidFill>
                            <a:srgbClr val="FF0000"/>
                          </a:solidFill>
                          <a:latin typeface="Coptic" pitchFamily="2" charset="0"/>
                        </a:rPr>
                        <a:t>~</a:t>
                      </a: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v</a:t>
                      </a:r>
                      <a:r>
                        <a:rPr lang="en-US" sz="2000" dirty="0">
                          <a:solidFill>
                            <a:srgbClr val="FF0000"/>
                          </a:solidFill>
                          <a:latin typeface="Coptic" pitchFamily="2" charset="0"/>
                        </a:rPr>
                        <a:t>/</a:t>
                      </a:r>
                      <a:r>
                        <a:rPr lang="en-US" sz="2000" dirty="0" err="1">
                          <a:solidFill>
                            <a:srgbClr val="FF0000"/>
                          </a:solidFill>
                          <a:latin typeface="Coptic" pitchFamily="2" charset="0"/>
                        </a:rPr>
                        <a:t>oui</a:t>
                      </a:r>
                      <a:r>
                        <a:rPr lang="en-US" sz="2000" dirty="0">
                          <a:solidFill>
                            <a:srgbClr val="FF0000"/>
                          </a:solidFill>
                          <a:latin typeface="Coptic" pitchFamily="2" charset="0"/>
                        </a:rPr>
                        <a:t>~</a:t>
                      </a:r>
                    </a:p>
                  </a:txBody>
                  <a:tcPr/>
                </a:tc>
                <a:extLst>
                  <a:ext uri="{0D108BD9-81ED-4DB2-BD59-A6C34878D82A}">
                    <a16:rowId xmlns:a16="http://schemas.microsoft.com/office/drawing/2014/main" val="3934470895"/>
                  </a:ext>
                </a:extLst>
              </a:tr>
              <a:tr h="370840">
                <a:tc>
                  <a:txBody>
                    <a:bodyPr/>
                    <a:lstStyle/>
                    <a:p>
                      <a:r>
                        <a:rPr lang="en-US" sz="2000" dirty="0">
                          <a:latin typeface="Coptic" pitchFamily="2" charset="0"/>
                        </a:rPr>
                        <a:t>]</a:t>
                      </a:r>
                      <a:r>
                        <a:rPr lang="en-US" sz="2000" dirty="0" err="1">
                          <a:solidFill>
                            <a:srgbClr val="FF0000"/>
                          </a:solidFill>
                          <a:latin typeface="Coptic" pitchFamily="2" charset="0"/>
                        </a:rPr>
                        <a:t>c~himi</a:t>
                      </a:r>
                      <a:endParaRPr lang="en-US" sz="2000" dirty="0">
                        <a:solidFill>
                          <a:srgbClr val="FF0000"/>
                        </a:solidFill>
                        <a:latin typeface="Coptic" pitchFamily="2" charset="0"/>
                      </a:endParaRPr>
                    </a:p>
                  </a:txBody>
                  <a:tcPr/>
                </a:tc>
                <a:tc>
                  <a:txBody>
                    <a:bodyPr/>
                    <a:lstStyle/>
                    <a:p>
                      <a:r>
                        <a:rPr lang="en-US" sz="2000" dirty="0"/>
                        <a:t>The woman</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hiomi</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hiomi</a:t>
                      </a:r>
                      <a:endParaRPr lang="en-US" sz="2000" dirty="0">
                        <a:latin typeface="Coptic" pitchFamily="2" charset="0"/>
                      </a:endParaRPr>
                    </a:p>
                  </a:txBody>
                  <a:tcPr/>
                </a:tc>
                <a:extLst>
                  <a:ext uri="{0D108BD9-81ED-4DB2-BD59-A6C34878D82A}">
                    <a16:rowId xmlns:a16="http://schemas.microsoft.com/office/drawing/2014/main" val="3924207954"/>
                  </a:ext>
                </a:extLst>
              </a:tr>
              <a:tr h="370840">
                <a:tc>
                  <a:txBody>
                    <a:bodyPr/>
                    <a:lstStyle/>
                    <a:p>
                      <a:r>
                        <a:rPr lang="en-US" sz="2000" dirty="0" err="1">
                          <a:latin typeface="Coptic" pitchFamily="2" charset="0"/>
                        </a:rPr>
                        <a:t>v~</a:t>
                      </a:r>
                      <a:r>
                        <a:rPr lang="en-US" sz="2000" dirty="0" err="1">
                          <a:solidFill>
                            <a:srgbClr val="FF0000"/>
                          </a:solidFill>
                          <a:latin typeface="Coptic" pitchFamily="2" charset="0"/>
                        </a:rPr>
                        <a:t>iaro</a:t>
                      </a:r>
                      <a:endParaRPr lang="en-US" sz="2000" dirty="0">
                        <a:latin typeface="Coptic" pitchFamily="2" charset="0"/>
                      </a:endParaRPr>
                    </a:p>
                  </a:txBody>
                  <a:tcPr/>
                </a:tc>
                <a:tc>
                  <a:txBody>
                    <a:bodyPr/>
                    <a:lstStyle/>
                    <a:p>
                      <a:r>
                        <a:rPr lang="en-US" sz="2000" dirty="0"/>
                        <a:t>The river</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iarwou</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iarwou</a:t>
                      </a:r>
                      <a:endParaRPr lang="en-US" sz="2000" dirty="0">
                        <a:latin typeface="Coptic" pitchFamily="2" charset="0"/>
                      </a:endParaRPr>
                    </a:p>
                  </a:txBody>
                  <a:tcPr/>
                </a:tc>
                <a:extLst>
                  <a:ext uri="{0D108BD9-81ED-4DB2-BD59-A6C34878D82A}">
                    <a16:rowId xmlns:a16="http://schemas.microsoft.com/office/drawing/2014/main" val="2090816227"/>
                  </a:ext>
                </a:extLst>
              </a:tr>
              <a:tr h="370840">
                <a:tc>
                  <a:txBody>
                    <a:bodyPr/>
                    <a:lstStyle/>
                    <a:p>
                      <a:r>
                        <a:rPr lang="en-US" sz="2000" dirty="0" err="1">
                          <a:latin typeface="Coptic" pitchFamily="2" charset="0"/>
                        </a:rPr>
                        <a:t>p~</a:t>
                      </a:r>
                      <a:r>
                        <a:rPr lang="en-US" sz="2000" dirty="0" err="1">
                          <a:solidFill>
                            <a:srgbClr val="FF0000"/>
                          </a:solidFill>
                          <a:latin typeface="Coptic" pitchFamily="2" charset="0"/>
                        </a:rPr>
                        <a:t>ouro</a:t>
                      </a:r>
                      <a:endParaRPr lang="en-US" sz="2000" dirty="0">
                        <a:latin typeface="Coptic" pitchFamily="2" charset="0"/>
                      </a:endParaRPr>
                    </a:p>
                  </a:txBody>
                  <a:tcPr/>
                </a:tc>
                <a:tc>
                  <a:txBody>
                    <a:bodyPr/>
                    <a:lstStyle/>
                    <a:p>
                      <a:r>
                        <a:rPr lang="en-US" sz="2000" dirty="0"/>
                        <a:t>The king</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ourwou</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ourwou</a:t>
                      </a:r>
                      <a:endParaRPr lang="en-US" sz="2000" dirty="0">
                        <a:latin typeface="Coptic" pitchFamily="2" charset="0"/>
                      </a:endParaRPr>
                    </a:p>
                  </a:txBody>
                  <a:tcPr/>
                </a:tc>
                <a:extLst>
                  <a:ext uri="{0D108BD9-81ED-4DB2-BD59-A6C34878D82A}">
                    <a16:rowId xmlns:a16="http://schemas.microsoft.com/office/drawing/2014/main" val="3116324592"/>
                  </a:ext>
                </a:extLst>
              </a:tr>
            </a:tbl>
          </a:graphicData>
        </a:graphic>
      </p:graphicFrame>
      <p:graphicFrame>
        <p:nvGraphicFramePr>
          <p:cNvPr id="9" name="Table 8">
            <a:extLst>
              <a:ext uri="{FF2B5EF4-FFF2-40B4-BE49-F238E27FC236}">
                <a16:creationId xmlns:a16="http://schemas.microsoft.com/office/drawing/2014/main" id="{415F1129-59E2-4A23-9E8B-05A30991A1E1}"/>
              </a:ext>
            </a:extLst>
          </p:cNvPr>
          <p:cNvGraphicFramePr>
            <a:graphicFrameLocks noGrp="1"/>
          </p:cNvGraphicFramePr>
          <p:nvPr>
            <p:extLst>
              <p:ext uri="{D42A27DB-BD31-4B8C-83A1-F6EECF244321}">
                <p14:modId xmlns:p14="http://schemas.microsoft.com/office/powerpoint/2010/main" val="2711954029"/>
              </p:ext>
            </p:extLst>
          </p:nvPr>
        </p:nvGraphicFramePr>
        <p:xfrm>
          <a:off x="304800" y="3581400"/>
          <a:ext cx="8534400" cy="1584960"/>
        </p:xfrm>
        <a:graphic>
          <a:graphicData uri="http://schemas.openxmlformats.org/drawingml/2006/table">
            <a:tbl>
              <a:tblPr bandRow="1">
                <a:tableStyleId>{5C22544A-7EE6-4342-B048-85BDC9FD1C3A}</a:tableStyleId>
              </a:tblPr>
              <a:tblGrid>
                <a:gridCol w="2133600">
                  <a:extLst>
                    <a:ext uri="{9D8B030D-6E8A-4147-A177-3AD203B41FA5}">
                      <a16:colId xmlns:a16="http://schemas.microsoft.com/office/drawing/2014/main" val="1749011666"/>
                    </a:ext>
                  </a:extLst>
                </a:gridCol>
                <a:gridCol w="2133600">
                  <a:extLst>
                    <a:ext uri="{9D8B030D-6E8A-4147-A177-3AD203B41FA5}">
                      <a16:colId xmlns:a16="http://schemas.microsoft.com/office/drawing/2014/main" val="4014432160"/>
                    </a:ext>
                  </a:extLst>
                </a:gridCol>
                <a:gridCol w="2133600">
                  <a:extLst>
                    <a:ext uri="{9D8B030D-6E8A-4147-A177-3AD203B41FA5}">
                      <a16:colId xmlns:a16="http://schemas.microsoft.com/office/drawing/2014/main" val="1948955524"/>
                    </a:ext>
                  </a:extLst>
                </a:gridCol>
                <a:gridCol w="2133600">
                  <a:extLst>
                    <a:ext uri="{9D8B030D-6E8A-4147-A177-3AD203B41FA5}">
                      <a16:colId xmlns:a16="http://schemas.microsoft.com/office/drawing/2014/main" val="1409485275"/>
                    </a:ext>
                  </a:extLst>
                </a:gridCol>
              </a:tblGrid>
              <a:tr h="370840">
                <a:tc>
                  <a:txBody>
                    <a:bodyPr/>
                    <a:lstStyle/>
                    <a:p>
                      <a:r>
                        <a:rPr lang="en-US" sz="2000" dirty="0" err="1">
                          <a:latin typeface="Coptic" pitchFamily="2" charset="0"/>
                        </a:rPr>
                        <a:t>pi</a:t>
                      </a:r>
                      <a:r>
                        <a:rPr lang="en-US" sz="2000" dirty="0" err="1">
                          <a:solidFill>
                            <a:srgbClr val="FF0000"/>
                          </a:solidFill>
                          <a:latin typeface="Coptic" pitchFamily="2" charset="0"/>
                        </a:rPr>
                        <a:t>alou</a:t>
                      </a:r>
                      <a:endParaRPr lang="en-US" sz="2000" dirty="0">
                        <a:latin typeface="Coptic" pitchFamily="2" charset="0"/>
                      </a:endParaRPr>
                    </a:p>
                  </a:txBody>
                  <a:tcPr/>
                </a:tc>
                <a:tc>
                  <a:txBody>
                    <a:bodyPr/>
                    <a:lstStyle/>
                    <a:p>
                      <a:r>
                        <a:rPr lang="en-US" sz="2000" dirty="0"/>
                        <a:t>The boy</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alwoui</a:t>
                      </a:r>
                      <a:r>
                        <a:rPr lang="en-US" sz="2000" dirty="0">
                          <a:solidFill>
                            <a:srgbClr val="FF0000"/>
                          </a:solidFill>
                          <a:latin typeface="Coptic" pitchFamily="2" charset="0"/>
                        </a:rPr>
                        <a:t>~</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alwoui</a:t>
                      </a:r>
                      <a:r>
                        <a:rPr lang="en-US" sz="2000" dirty="0">
                          <a:solidFill>
                            <a:srgbClr val="FF0000"/>
                          </a:solidFill>
                          <a:latin typeface="Coptic" pitchFamily="2" charset="0"/>
                        </a:rPr>
                        <a:t>~</a:t>
                      </a:r>
                      <a:endParaRPr lang="en-US" sz="2000" dirty="0">
                        <a:latin typeface="Coptic" pitchFamily="2" charset="0"/>
                      </a:endParaRPr>
                    </a:p>
                  </a:txBody>
                  <a:tcPr/>
                </a:tc>
                <a:extLst>
                  <a:ext uri="{0D108BD9-81ED-4DB2-BD59-A6C34878D82A}">
                    <a16:rowId xmlns:a16="http://schemas.microsoft.com/office/drawing/2014/main" val="1221251313"/>
                  </a:ext>
                </a:extLst>
              </a:tr>
              <a:tr h="370840">
                <a:tc>
                  <a:txBody>
                    <a:bodyPr/>
                    <a:lstStyle/>
                    <a:p>
                      <a:r>
                        <a:rPr lang="en-US" sz="2000" dirty="0" err="1">
                          <a:latin typeface="Coptic" pitchFamily="2" charset="0"/>
                        </a:rPr>
                        <a:t>pi</a:t>
                      </a:r>
                      <a:r>
                        <a:rPr lang="en-US" sz="2000" dirty="0" err="1">
                          <a:solidFill>
                            <a:srgbClr val="FF0000"/>
                          </a:solidFill>
                          <a:latin typeface="Coptic" pitchFamily="2" charset="0"/>
                        </a:rPr>
                        <a:t>hal</a:t>
                      </a:r>
                      <a:r>
                        <a:rPr lang="en-US" sz="2000" dirty="0">
                          <a:solidFill>
                            <a:srgbClr val="FF0000"/>
                          </a:solidFill>
                          <a:latin typeface="Coptic" pitchFamily="2" charset="0"/>
                        </a:rPr>
                        <a:t>/t</a:t>
                      </a:r>
                    </a:p>
                  </a:txBody>
                  <a:tcPr/>
                </a:tc>
                <a:tc>
                  <a:txBody>
                    <a:bodyPr/>
                    <a:lstStyle/>
                    <a:p>
                      <a:r>
                        <a:rPr lang="en-US" sz="2000" dirty="0"/>
                        <a:t>The bird</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hala</a:t>
                      </a:r>
                      <a:r>
                        <a:rPr lang="en-US" sz="2000" dirty="0">
                          <a:solidFill>
                            <a:srgbClr val="FF0000"/>
                          </a:solidFill>
                          <a:latin typeface="Coptic" pitchFamily="2" charset="0"/>
                        </a:rPr>
                        <a:t>]</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hala</a:t>
                      </a:r>
                      <a:r>
                        <a:rPr lang="en-US" sz="2000" dirty="0">
                          <a:solidFill>
                            <a:srgbClr val="FF0000"/>
                          </a:solidFill>
                          <a:latin typeface="Coptic" pitchFamily="2" charset="0"/>
                        </a:rPr>
                        <a:t>]</a:t>
                      </a:r>
                      <a:endParaRPr lang="en-US" sz="2000" dirty="0">
                        <a:latin typeface="Coptic" pitchFamily="2" charset="0"/>
                      </a:endParaRPr>
                    </a:p>
                  </a:txBody>
                  <a:tcPr/>
                </a:tc>
                <a:extLst>
                  <a:ext uri="{0D108BD9-81ED-4DB2-BD59-A6C34878D82A}">
                    <a16:rowId xmlns:a16="http://schemas.microsoft.com/office/drawing/2014/main" val="2723363133"/>
                  </a:ext>
                </a:extLst>
              </a:tr>
              <a:tr h="370840">
                <a:tc>
                  <a:txBody>
                    <a:bodyPr/>
                    <a:lstStyle/>
                    <a:p>
                      <a:r>
                        <a:rPr lang="en-US" sz="2000" dirty="0" err="1">
                          <a:latin typeface="Coptic" pitchFamily="2" charset="0"/>
                        </a:rPr>
                        <a:t>pi</a:t>
                      </a:r>
                      <a:r>
                        <a:rPr lang="en-US" sz="2000" dirty="0" err="1">
                          <a:solidFill>
                            <a:srgbClr val="FF0000"/>
                          </a:solidFill>
                          <a:latin typeface="Coptic" pitchFamily="2" charset="0"/>
                        </a:rPr>
                        <a:t>menrit</a:t>
                      </a:r>
                      <a:endParaRPr lang="en-US" sz="2000" dirty="0">
                        <a:latin typeface="Coptic" pitchFamily="2" charset="0"/>
                      </a:endParaRPr>
                    </a:p>
                  </a:txBody>
                  <a:tcPr/>
                </a:tc>
                <a:tc>
                  <a:txBody>
                    <a:bodyPr/>
                    <a:lstStyle/>
                    <a:p>
                      <a:r>
                        <a:rPr lang="en-US" sz="2000" dirty="0"/>
                        <a:t>The beloved</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menra</a:t>
                      </a:r>
                      <a:r>
                        <a:rPr lang="en-US" sz="2000" dirty="0">
                          <a:solidFill>
                            <a:srgbClr val="FF0000"/>
                          </a:solidFill>
                          <a:latin typeface="Coptic" pitchFamily="2" charset="0"/>
                        </a:rPr>
                        <a:t>]</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menra</a:t>
                      </a:r>
                      <a:r>
                        <a:rPr lang="en-US" sz="2000" dirty="0">
                          <a:solidFill>
                            <a:srgbClr val="FF0000"/>
                          </a:solidFill>
                          <a:latin typeface="Coptic" pitchFamily="2" charset="0"/>
                        </a:rPr>
                        <a:t>]</a:t>
                      </a:r>
                      <a:endParaRPr lang="en-US" sz="2000" dirty="0">
                        <a:latin typeface="Coptic" pitchFamily="2" charset="0"/>
                      </a:endParaRPr>
                    </a:p>
                  </a:txBody>
                  <a:tcPr/>
                </a:tc>
                <a:extLst>
                  <a:ext uri="{0D108BD9-81ED-4DB2-BD59-A6C34878D82A}">
                    <a16:rowId xmlns:a16="http://schemas.microsoft.com/office/drawing/2014/main" val="3232086508"/>
                  </a:ext>
                </a:extLst>
              </a:tr>
              <a:tr h="370840">
                <a:tc>
                  <a:txBody>
                    <a:bodyPr/>
                    <a:lstStyle/>
                    <a:p>
                      <a:r>
                        <a:rPr lang="en-US" sz="2000" dirty="0" err="1">
                          <a:latin typeface="Coptic" pitchFamily="2" charset="0"/>
                        </a:rPr>
                        <a:t>pi</a:t>
                      </a:r>
                      <a:r>
                        <a:rPr lang="en-US" sz="2000" dirty="0" err="1">
                          <a:solidFill>
                            <a:srgbClr val="FF0000"/>
                          </a:solidFill>
                          <a:latin typeface="Coptic" pitchFamily="2" charset="0"/>
                        </a:rPr>
                        <a:t>qello</a:t>
                      </a:r>
                      <a:endParaRPr lang="en-US" sz="2000" dirty="0">
                        <a:solidFill>
                          <a:srgbClr val="FF0000"/>
                        </a:solidFill>
                        <a:latin typeface="Coptic" pitchFamily="2" charset="0"/>
                      </a:endParaRPr>
                    </a:p>
                  </a:txBody>
                  <a:tcPr/>
                </a:tc>
                <a:tc>
                  <a:txBody>
                    <a:bodyPr/>
                    <a:lstStyle/>
                    <a:p>
                      <a:r>
                        <a:rPr lang="en-US" sz="2000" dirty="0"/>
                        <a:t>The elder</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qelloi</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qelloi</a:t>
                      </a:r>
                      <a:endParaRPr lang="en-US" sz="2000" dirty="0">
                        <a:latin typeface="Coptic" pitchFamily="2" charset="0"/>
                      </a:endParaRPr>
                    </a:p>
                  </a:txBody>
                  <a:tcPr/>
                </a:tc>
                <a:extLst>
                  <a:ext uri="{0D108BD9-81ED-4DB2-BD59-A6C34878D82A}">
                    <a16:rowId xmlns:a16="http://schemas.microsoft.com/office/drawing/2014/main" val="4255293230"/>
                  </a:ext>
                </a:extLst>
              </a:tr>
            </a:tbl>
          </a:graphicData>
        </a:graphic>
      </p:graphicFrame>
      <p:graphicFrame>
        <p:nvGraphicFramePr>
          <p:cNvPr id="10" name="Table 9">
            <a:extLst>
              <a:ext uri="{FF2B5EF4-FFF2-40B4-BE49-F238E27FC236}">
                <a16:creationId xmlns:a16="http://schemas.microsoft.com/office/drawing/2014/main" id="{1634EA29-6AEA-41C3-A514-AD991FC5B4C3}"/>
              </a:ext>
            </a:extLst>
          </p:cNvPr>
          <p:cNvGraphicFramePr>
            <a:graphicFrameLocks noGrp="1"/>
          </p:cNvGraphicFramePr>
          <p:nvPr>
            <p:extLst>
              <p:ext uri="{D42A27DB-BD31-4B8C-83A1-F6EECF244321}">
                <p14:modId xmlns:p14="http://schemas.microsoft.com/office/powerpoint/2010/main" val="89150925"/>
              </p:ext>
            </p:extLst>
          </p:nvPr>
        </p:nvGraphicFramePr>
        <p:xfrm>
          <a:off x="304800" y="5166360"/>
          <a:ext cx="8534400" cy="1584960"/>
        </p:xfrm>
        <a:graphic>
          <a:graphicData uri="http://schemas.openxmlformats.org/drawingml/2006/table">
            <a:tbl>
              <a:tblPr bandRow="1">
                <a:tableStyleId>{5C22544A-7EE6-4342-B048-85BDC9FD1C3A}</a:tableStyleId>
              </a:tblPr>
              <a:tblGrid>
                <a:gridCol w="2133600">
                  <a:extLst>
                    <a:ext uri="{9D8B030D-6E8A-4147-A177-3AD203B41FA5}">
                      <a16:colId xmlns:a16="http://schemas.microsoft.com/office/drawing/2014/main" val="746237429"/>
                    </a:ext>
                  </a:extLst>
                </a:gridCol>
                <a:gridCol w="2133600">
                  <a:extLst>
                    <a:ext uri="{9D8B030D-6E8A-4147-A177-3AD203B41FA5}">
                      <a16:colId xmlns:a16="http://schemas.microsoft.com/office/drawing/2014/main" val="445765671"/>
                    </a:ext>
                  </a:extLst>
                </a:gridCol>
                <a:gridCol w="2133600">
                  <a:extLst>
                    <a:ext uri="{9D8B030D-6E8A-4147-A177-3AD203B41FA5}">
                      <a16:colId xmlns:a16="http://schemas.microsoft.com/office/drawing/2014/main" val="32060855"/>
                    </a:ext>
                  </a:extLst>
                </a:gridCol>
                <a:gridCol w="2133600">
                  <a:extLst>
                    <a:ext uri="{9D8B030D-6E8A-4147-A177-3AD203B41FA5}">
                      <a16:colId xmlns:a16="http://schemas.microsoft.com/office/drawing/2014/main" val="1282262893"/>
                    </a:ext>
                  </a:extLst>
                </a:gridCol>
              </a:tblGrid>
              <a:tr h="370840">
                <a:tc>
                  <a:txBody>
                    <a:bodyPr/>
                    <a:lstStyle/>
                    <a:p>
                      <a:r>
                        <a:rPr lang="en-US" sz="2000" dirty="0" err="1">
                          <a:latin typeface="Coptic" pitchFamily="2" charset="0"/>
                        </a:rPr>
                        <a:t>v~</a:t>
                      </a:r>
                      <a:r>
                        <a:rPr lang="en-US" sz="2000" dirty="0" err="1">
                          <a:solidFill>
                            <a:srgbClr val="FF0000"/>
                          </a:solidFill>
                          <a:latin typeface="Coptic" pitchFamily="2" charset="0"/>
                        </a:rPr>
                        <a:t>iom</a:t>
                      </a:r>
                      <a:endParaRPr lang="en-US" sz="2000" dirty="0">
                        <a:solidFill>
                          <a:srgbClr val="FF0000"/>
                        </a:solidFill>
                        <a:latin typeface="Coptic" pitchFamily="2" charset="0"/>
                      </a:endParaRPr>
                    </a:p>
                  </a:txBody>
                  <a:tcPr/>
                </a:tc>
                <a:tc>
                  <a:txBody>
                    <a:bodyPr/>
                    <a:lstStyle/>
                    <a:p>
                      <a:r>
                        <a:rPr lang="en-US" sz="2000" dirty="0"/>
                        <a:t>The sea</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amaiou</a:t>
                      </a:r>
                      <a:endParaRPr lang="en-US" sz="2000" dirty="0">
                        <a:solidFill>
                          <a:srgbClr val="FF0000"/>
                        </a:solidFill>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amaiou</a:t>
                      </a:r>
                      <a:endParaRPr lang="en-US" sz="2000" dirty="0">
                        <a:solidFill>
                          <a:srgbClr val="FF0000"/>
                        </a:solidFill>
                        <a:latin typeface="Coptic" pitchFamily="2" charset="0"/>
                      </a:endParaRPr>
                    </a:p>
                  </a:txBody>
                  <a:tcPr/>
                </a:tc>
                <a:extLst>
                  <a:ext uri="{0D108BD9-81ED-4DB2-BD59-A6C34878D82A}">
                    <a16:rowId xmlns:a16="http://schemas.microsoft.com/office/drawing/2014/main" val="2972129851"/>
                  </a:ext>
                </a:extLst>
              </a:tr>
              <a:tr h="370840">
                <a:tc>
                  <a:txBody>
                    <a:bodyPr/>
                    <a:lstStyle/>
                    <a:p>
                      <a:r>
                        <a:rPr lang="en-US" sz="2000" dirty="0" err="1">
                          <a:latin typeface="Coptic" pitchFamily="2" charset="0"/>
                        </a:rPr>
                        <a:t>pi</a:t>
                      </a:r>
                      <a:r>
                        <a:rPr lang="en-US" sz="2000" dirty="0" err="1">
                          <a:solidFill>
                            <a:srgbClr val="FF0000"/>
                          </a:solidFill>
                          <a:latin typeface="Coptic" pitchFamily="2" charset="0"/>
                        </a:rPr>
                        <a:t>hwb</a:t>
                      </a:r>
                      <a:endParaRPr lang="en-US" sz="2000" dirty="0">
                        <a:solidFill>
                          <a:srgbClr val="FF0000"/>
                        </a:solidFill>
                        <a:latin typeface="Coptic" pitchFamily="2" charset="0"/>
                      </a:endParaRPr>
                    </a:p>
                  </a:txBody>
                  <a:tcPr/>
                </a:tc>
                <a:tc>
                  <a:txBody>
                    <a:bodyPr/>
                    <a:lstStyle/>
                    <a:p>
                      <a:r>
                        <a:rPr lang="en-US" sz="2000" dirty="0"/>
                        <a:t>The work</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h~b</a:t>
                      </a:r>
                      <a:r>
                        <a:rPr lang="en-US" sz="2000" dirty="0">
                          <a:solidFill>
                            <a:srgbClr val="FF0000"/>
                          </a:solidFill>
                          <a:latin typeface="Coptic" pitchFamily="2" charset="0"/>
                        </a:rPr>
                        <a:t>/</a:t>
                      </a:r>
                      <a:r>
                        <a:rPr lang="en-US" sz="2000" dirty="0" err="1">
                          <a:solidFill>
                            <a:srgbClr val="FF0000"/>
                          </a:solidFill>
                          <a:latin typeface="Coptic" pitchFamily="2" charset="0"/>
                        </a:rPr>
                        <a:t>oui</a:t>
                      </a:r>
                      <a:r>
                        <a:rPr lang="en-US" sz="2000" dirty="0">
                          <a:solidFill>
                            <a:srgbClr val="FF0000"/>
                          </a:solidFill>
                          <a:latin typeface="Coptic" pitchFamily="2" charset="0"/>
                        </a:rPr>
                        <a:t>~</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h~b</a:t>
                      </a:r>
                      <a:r>
                        <a:rPr lang="en-US" sz="2000" dirty="0">
                          <a:solidFill>
                            <a:srgbClr val="FF0000"/>
                          </a:solidFill>
                          <a:latin typeface="Coptic" pitchFamily="2" charset="0"/>
                        </a:rPr>
                        <a:t>/</a:t>
                      </a:r>
                      <a:r>
                        <a:rPr lang="en-US" sz="2000" dirty="0" err="1">
                          <a:solidFill>
                            <a:srgbClr val="FF0000"/>
                          </a:solidFill>
                          <a:latin typeface="Coptic" pitchFamily="2" charset="0"/>
                        </a:rPr>
                        <a:t>oui</a:t>
                      </a:r>
                      <a:r>
                        <a:rPr lang="en-US" sz="2000" dirty="0">
                          <a:solidFill>
                            <a:srgbClr val="FF0000"/>
                          </a:solidFill>
                          <a:latin typeface="Coptic" pitchFamily="2" charset="0"/>
                        </a:rPr>
                        <a:t>~</a:t>
                      </a:r>
                      <a:endParaRPr lang="en-US" sz="2000" dirty="0">
                        <a:latin typeface="Coptic" pitchFamily="2" charset="0"/>
                      </a:endParaRPr>
                    </a:p>
                  </a:txBody>
                  <a:tcPr/>
                </a:tc>
                <a:extLst>
                  <a:ext uri="{0D108BD9-81ED-4DB2-BD59-A6C34878D82A}">
                    <a16:rowId xmlns:a16="http://schemas.microsoft.com/office/drawing/2014/main" val="500965956"/>
                  </a:ext>
                </a:extLst>
              </a:tr>
              <a:tr h="370840">
                <a:tc>
                  <a:txBody>
                    <a:bodyPr/>
                    <a:lstStyle/>
                    <a:p>
                      <a:r>
                        <a:rPr lang="en-US" sz="2000" dirty="0">
                          <a:latin typeface="Coptic" pitchFamily="2" charset="0"/>
                        </a:rPr>
                        <a:t>]</a:t>
                      </a:r>
                      <a:r>
                        <a:rPr lang="en-US" sz="2000" dirty="0">
                          <a:solidFill>
                            <a:srgbClr val="FF0000"/>
                          </a:solidFill>
                          <a:latin typeface="Coptic" pitchFamily="2" charset="0"/>
                        </a:rPr>
                        <a:t>[</a:t>
                      </a:r>
                      <a:r>
                        <a:rPr lang="en-US" sz="2000" dirty="0" err="1">
                          <a:solidFill>
                            <a:srgbClr val="FF0000"/>
                          </a:solidFill>
                          <a:latin typeface="Coptic" pitchFamily="2" charset="0"/>
                        </a:rPr>
                        <a:t>aloj</a:t>
                      </a:r>
                      <a:endParaRPr lang="en-US" sz="2000" dirty="0">
                        <a:solidFill>
                          <a:srgbClr val="FF0000"/>
                        </a:solidFill>
                        <a:latin typeface="Coptic" pitchFamily="2" charset="0"/>
                      </a:endParaRPr>
                    </a:p>
                  </a:txBody>
                  <a:tcPr/>
                </a:tc>
                <a:tc>
                  <a:txBody>
                    <a:bodyPr/>
                    <a:lstStyle/>
                    <a:p>
                      <a:r>
                        <a:rPr lang="en-US" sz="2000" dirty="0"/>
                        <a:t>The foot</a:t>
                      </a:r>
                    </a:p>
                  </a:txBody>
                  <a:tcPr/>
                </a:tc>
                <a:tc>
                  <a:txBody>
                    <a:bodyPr/>
                    <a:lstStyle/>
                    <a:p>
                      <a:r>
                        <a:rPr lang="en-US" sz="2000" dirty="0" err="1">
                          <a:latin typeface="Coptic" pitchFamily="2" charset="0"/>
                        </a:rPr>
                        <a:t>ni</a:t>
                      </a:r>
                      <a:r>
                        <a:rPr lang="en-US" sz="2000" dirty="0">
                          <a:solidFill>
                            <a:srgbClr val="FF0000"/>
                          </a:solidFill>
                          <a:latin typeface="Coptic" pitchFamily="2" charset="0"/>
                        </a:rPr>
                        <a:t>[</a:t>
                      </a:r>
                      <a:r>
                        <a:rPr lang="en-US" sz="2000" dirty="0" err="1">
                          <a:solidFill>
                            <a:srgbClr val="FF0000"/>
                          </a:solidFill>
                          <a:latin typeface="Coptic" pitchFamily="2" charset="0"/>
                        </a:rPr>
                        <a:t>alauj</a:t>
                      </a:r>
                      <a:endParaRPr lang="en-US" sz="2000" dirty="0">
                        <a:latin typeface="Coptic" pitchFamily="2" charset="0"/>
                      </a:endParaRPr>
                    </a:p>
                  </a:txBody>
                  <a:tcPr/>
                </a:tc>
                <a:tc>
                  <a:txBody>
                    <a:bodyPr/>
                    <a:lstStyle/>
                    <a:p>
                      <a:r>
                        <a:rPr lang="en-US" sz="2000" dirty="0" err="1">
                          <a:latin typeface="Coptic" pitchFamily="2" charset="0"/>
                        </a:rPr>
                        <a:t>han</a:t>
                      </a:r>
                      <a:r>
                        <a:rPr lang="en-US" sz="2000" dirty="0">
                          <a:solidFill>
                            <a:srgbClr val="FF0000"/>
                          </a:solidFill>
                          <a:latin typeface="Coptic" pitchFamily="2" charset="0"/>
                        </a:rPr>
                        <a:t>[</a:t>
                      </a:r>
                      <a:r>
                        <a:rPr lang="en-US" sz="2000" dirty="0" err="1">
                          <a:solidFill>
                            <a:srgbClr val="FF0000"/>
                          </a:solidFill>
                          <a:latin typeface="Coptic" pitchFamily="2" charset="0"/>
                        </a:rPr>
                        <a:t>alauj</a:t>
                      </a:r>
                      <a:endParaRPr lang="en-US" sz="2000" dirty="0">
                        <a:latin typeface="Coptic" pitchFamily="2" charset="0"/>
                      </a:endParaRPr>
                    </a:p>
                  </a:txBody>
                  <a:tcPr/>
                </a:tc>
                <a:extLst>
                  <a:ext uri="{0D108BD9-81ED-4DB2-BD59-A6C34878D82A}">
                    <a16:rowId xmlns:a16="http://schemas.microsoft.com/office/drawing/2014/main" val="93295358"/>
                  </a:ext>
                </a:extLst>
              </a:tr>
              <a:tr h="370840">
                <a:tc>
                  <a:txBody>
                    <a:bodyPr/>
                    <a:lstStyle/>
                    <a:p>
                      <a:r>
                        <a:rPr lang="en-US" sz="2000" dirty="0" err="1">
                          <a:latin typeface="Coptic" pitchFamily="2" charset="0"/>
                        </a:rPr>
                        <a:t>p~</a:t>
                      </a:r>
                      <a:r>
                        <a:rPr lang="en-US" sz="2000" dirty="0" err="1">
                          <a:solidFill>
                            <a:srgbClr val="FF0000"/>
                          </a:solidFill>
                          <a:latin typeface="Coptic" pitchFamily="2" charset="0"/>
                        </a:rPr>
                        <a:t>safe</a:t>
                      </a:r>
                      <a:endParaRPr lang="en-US" sz="2000" dirty="0">
                        <a:latin typeface="Coptic" pitchFamily="2" charset="0"/>
                      </a:endParaRPr>
                    </a:p>
                  </a:txBody>
                  <a:tcPr/>
                </a:tc>
                <a:tc>
                  <a:txBody>
                    <a:bodyPr/>
                    <a:lstStyle/>
                    <a:p>
                      <a:r>
                        <a:rPr lang="en-US" sz="2000" dirty="0"/>
                        <a:t>The desert</a:t>
                      </a:r>
                    </a:p>
                  </a:txBody>
                  <a:tcPr/>
                </a:tc>
                <a:tc>
                  <a:txBody>
                    <a:bodyPr/>
                    <a:lstStyle/>
                    <a:p>
                      <a:r>
                        <a:rPr lang="en-US" sz="2000" dirty="0" err="1">
                          <a:latin typeface="Coptic" pitchFamily="2" charset="0"/>
                        </a:rPr>
                        <a:t>ni</a:t>
                      </a:r>
                      <a:r>
                        <a:rPr lang="en-US" sz="2000" dirty="0" err="1">
                          <a:solidFill>
                            <a:srgbClr val="FF0000"/>
                          </a:solidFill>
                          <a:latin typeface="Coptic" pitchFamily="2" charset="0"/>
                        </a:rPr>
                        <a:t>safeu</a:t>
                      </a:r>
                      <a:endParaRPr lang="en-US" sz="2000" dirty="0">
                        <a:latin typeface="Coptic" pitchFamily="2" charset="0"/>
                      </a:endParaRPr>
                    </a:p>
                  </a:txBody>
                  <a:tcPr/>
                </a:tc>
                <a:tc>
                  <a:txBody>
                    <a:bodyPr/>
                    <a:lstStyle/>
                    <a:p>
                      <a:r>
                        <a:rPr lang="en-US" sz="2000" dirty="0" err="1">
                          <a:latin typeface="Coptic" pitchFamily="2" charset="0"/>
                        </a:rPr>
                        <a:t>han</a:t>
                      </a:r>
                      <a:r>
                        <a:rPr lang="en-US" sz="2000" dirty="0" err="1">
                          <a:solidFill>
                            <a:srgbClr val="FF0000"/>
                          </a:solidFill>
                          <a:latin typeface="Coptic" pitchFamily="2" charset="0"/>
                        </a:rPr>
                        <a:t>safeu</a:t>
                      </a:r>
                      <a:endParaRPr lang="en-US" sz="2000" dirty="0">
                        <a:latin typeface="Coptic" pitchFamily="2" charset="0"/>
                      </a:endParaRPr>
                    </a:p>
                  </a:txBody>
                  <a:tcPr/>
                </a:tc>
                <a:extLst>
                  <a:ext uri="{0D108BD9-81ED-4DB2-BD59-A6C34878D82A}">
                    <a16:rowId xmlns:a16="http://schemas.microsoft.com/office/drawing/2014/main" val="1997686822"/>
                  </a:ext>
                </a:extLst>
              </a:tr>
            </a:tbl>
          </a:graphicData>
        </a:graphic>
      </p:graphicFrame>
    </p:spTree>
    <p:extLst>
      <p:ext uri="{BB962C8B-B14F-4D97-AF65-F5344CB8AC3E}">
        <p14:creationId xmlns:p14="http://schemas.microsoft.com/office/powerpoint/2010/main" val="3290166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8"/>
            <a:ext cx="4876800" cy="1228955"/>
          </a:xfrm>
        </p:spPr>
        <p:txBody>
          <a:bodyPr/>
          <a:lstStyle/>
          <a:p>
            <a:r>
              <a:rPr lang="en-US" dirty="0"/>
              <a:t>Reading Exercise: Angelic Hosts</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2902490388"/>
              </p:ext>
            </p:extLst>
          </p:nvPr>
        </p:nvGraphicFramePr>
        <p:xfrm>
          <a:off x="0" y="1577747"/>
          <a:ext cx="4728308"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tblGrid>
              <a:tr h="370840">
                <a:tc>
                  <a:txBody>
                    <a:bodyPr/>
                    <a:lstStyle/>
                    <a:p>
                      <a:pPr rtl="0"/>
                      <a:r>
                        <a:rPr lang="en-US" dirty="0">
                          <a:latin typeface="Coptic" pitchFamily="2" charset="0"/>
                        </a:rPr>
                        <a:t>V/</a:t>
                      </a:r>
                      <a:r>
                        <a:rPr lang="en-US" dirty="0" err="1">
                          <a:latin typeface="Coptic" pitchFamily="2" charset="0"/>
                        </a:rPr>
                        <a:t>e~touo~hi</a:t>
                      </a:r>
                      <a:r>
                        <a:rPr lang="en-US" dirty="0">
                          <a:latin typeface="Coptic" pitchFamily="2" charset="0"/>
                        </a:rPr>
                        <a:t> </a:t>
                      </a:r>
                      <a:r>
                        <a:rPr lang="en-US" dirty="0" err="1">
                          <a:latin typeface="Coptic" pitchFamily="2" charset="0"/>
                        </a:rPr>
                        <a:t>e~ratou</a:t>
                      </a:r>
                      <a:r>
                        <a:rPr lang="en-US" dirty="0">
                          <a:latin typeface="Coptic" pitchFamily="2" charset="0"/>
                        </a:rPr>
                        <a:t> </a:t>
                      </a:r>
                      <a:r>
                        <a:rPr lang="en-US" dirty="0" err="1">
                          <a:latin typeface="Coptic" pitchFamily="2" charset="0"/>
                        </a:rPr>
                        <a:t>nahraf</a:t>
                      </a:r>
                      <a:r>
                        <a:rPr lang="en-US" dirty="0">
                          <a:latin typeface="Coptic" pitchFamily="2" charset="0"/>
                        </a:rPr>
                        <a:t>: </a:t>
                      </a:r>
                      <a:r>
                        <a:rPr lang="en-US" dirty="0" err="1">
                          <a:latin typeface="Coptic" pitchFamily="2" charset="0"/>
                        </a:rPr>
                        <a:t>n~je</a:t>
                      </a:r>
                      <a:r>
                        <a:rPr lang="en-US" dirty="0">
                          <a:latin typeface="Coptic" pitchFamily="2" charset="0"/>
                        </a:rPr>
                        <a:t> </a:t>
                      </a:r>
                      <a:r>
                        <a:rPr lang="en-US" dirty="0" err="1">
                          <a:solidFill>
                            <a:srgbClr val="FF0000"/>
                          </a:solidFill>
                          <a:latin typeface="Coptic" pitchFamily="2" charset="0"/>
                        </a:rPr>
                        <a:t>niaggeloc</a:t>
                      </a:r>
                      <a:r>
                        <a:rPr lang="en-US" dirty="0">
                          <a:latin typeface="Coptic" pitchFamily="2" charset="0"/>
                        </a:rPr>
                        <a:t>: </a:t>
                      </a:r>
                      <a:r>
                        <a:rPr lang="en-US" dirty="0" err="1">
                          <a:latin typeface="Coptic" pitchFamily="2" charset="0"/>
                        </a:rPr>
                        <a:t>nem</a:t>
                      </a:r>
                      <a:r>
                        <a:rPr lang="en-US" dirty="0">
                          <a:latin typeface="Coptic" pitchFamily="2" charset="0"/>
                        </a:rPr>
                        <a:t> </a:t>
                      </a:r>
                      <a:r>
                        <a:rPr lang="en-US" dirty="0" err="1">
                          <a:solidFill>
                            <a:srgbClr val="C00000"/>
                          </a:solidFill>
                          <a:latin typeface="Coptic" pitchFamily="2" charset="0"/>
                        </a:rPr>
                        <a:t>niar,iaggeloc</a:t>
                      </a:r>
                      <a:r>
                        <a:rPr lang="en-US" dirty="0">
                          <a:latin typeface="Coptic" pitchFamily="2" charset="0"/>
                        </a:rPr>
                        <a:t>: </a:t>
                      </a:r>
                      <a:br>
                        <a:rPr lang="en-US" dirty="0">
                          <a:latin typeface="Coptic" pitchFamily="2" charset="0"/>
                        </a:rPr>
                      </a:br>
                      <a:r>
                        <a:rPr lang="en-US" dirty="0" err="1">
                          <a:solidFill>
                            <a:srgbClr val="FF0000"/>
                          </a:solidFill>
                          <a:latin typeface="Coptic" pitchFamily="2" charset="0"/>
                        </a:rPr>
                        <a:t>niar</a:t>
                      </a:r>
                      <a:r>
                        <a:rPr lang="en-US" dirty="0">
                          <a:solidFill>
                            <a:srgbClr val="FF0000"/>
                          </a:solidFill>
                          <a:latin typeface="Coptic" pitchFamily="2" charset="0"/>
                        </a:rPr>
                        <a:t>,/</a:t>
                      </a:r>
                      <a:r>
                        <a:rPr lang="en-US" dirty="0">
                          <a:latin typeface="Coptic" pitchFamily="2" charset="0"/>
                        </a:rPr>
                        <a:t>: </a:t>
                      </a:r>
                      <a:r>
                        <a:rPr lang="en-US" dirty="0" err="1">
                          <a:solidFill>
                            <a:srgbClr val="C00000"/>
                          </a:solidFill>
                          <a:latin typeface="Coptic" pitchFamily="2" charset="0"/>
                        </a:rPr>
                        <a:t>niexoucia</a:t>
                      </a:r>
                      <a:r>
                        <a:rPr lang="en-US" dirty="0">
                          <a:latin typeface="Coptic" pitchFamily="2" charset="0"/>
                        </a:rPr>
                        <a:t>: </a:t>
                      </a:r>
                      <a:r>
                        <a:rPr lang="en-US" dirty="0" err="1">
                          <a:solidFill>
                            <a:srgbClr val="FF0000"/>
                          </a:solidFill>
                          <a:latin typeface="Coptic" pitchFamily="2" charset="0"/>
                        </a:rPr>
                        <a:t>niy</a:t>
                      </a:r>
                      <a:r>
                        <a:rPr lang="en-US" dirty="0" err="1">
                          <a:latin typeface="Coptic" pitchFamily="2" charset="0"/>
                        </a:rPr>
                        <a:t>~</a:t>
                      </a:r>
                      <a:r>
                        <a:rPr lang="en-US" dirty="0" err="1">
                          <a:solidFill>
                            <a:srgbClr val="FF0000"/>
                          </a:solidFill>
                          <a:latin typeface="Coptic" pitchFamily="2" charset="0"/>
                        </a:rPr>
                        <a:t>ronoc</a:t>
                      </a:r>
                      <a:r>
                        <a:rPr lang="en-US" dirty="0">
                          <a:latin typeface="Coptic" pitchFamily="2" charset="0"/>
                        </a:rPr>
                        <a:t>: </a:t>
                      </a:r>
                      <a:r>
                        <a:rPr lang="en-US" dirty="0" err="1">
                          <a:solidFill>
                            <a:srgbClr val="C00000"/>
                          </a:solidFill>
                          <a:latin typeface="Coptic" pitchFamily="2" charset="0"/>
                        </a:rPr>
                        <a:t>nimet</a:t>
                      </a:r>
                      <a:r>
                        <a:rPr lang="en-US" dirty="0">
                          <a:solidFill>
                            <a:srgbClr val="C00000"/>
                          </a:solidFill>
                          <a:latin typeface="Coptic" pitchFamily="2" charset="0"/>
                        </a:rPr>
                        <a:t>[</a:t>
                      </a:r>
                      <a:r>
                        <a:rPr lang="en-US" dirty="0" err="1">
                          <a:solidFill>
                            <a:srgbClr val="C00000"/>
                          </a:solidFill>
                          <a:latin typeface="Coptic" pitchFamily="2" charset="0"/>
                        </a:rPr>
                        <a:t>oic</a:t>
                      </a:r>
                      <a:r>
                        <a:rPr lang="en-US" dirty="0">
                          <a:latin typeface="Coptic" pitchFamily="2" charset="0"/>
                        </a:rPr>
                        <a:t>: </a:t>
                      </a:r>
                      <a:r>
                        <a:rPr lang="en-US" dirty="0" err="1">
                          <a:solidFill>
                            <a:srgbClr val="FF0000"/>
                          </a:solidFill>
                          <a:latin typeface="Coptic" pitchFamily="2" charset="0"/>
                        </a:rPr>
                        <a:t>nijom</a:t>
                      </a:r>
                      <a:r>
                        <a:rPr lang="en-US" dirty="0">
                          <a:latin typeface="Coptic" pitchFamily="2" charset="0"/>
                        </a:rPr>
                        <a:t>.</a:t>
                      </a:r>
                    </a:p>
                  </a:txBody>
                  <a:tcPr/>
                </a:tc>
                <a:extLst>
                  <a:ext uri="{0D108BD9-81ED-4DB2-BD59-A6C34878D82A}">
                    <a16:rowId xmlns:a16="http://schemas.microsoft.com/office/drawing/2014/main" val="4114056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extLst>
              <p:ext uri="{D42A27DB-BD31-4B8C-83A1-F6EECF244321}">
                <p14:modId xmlns:p14="http://schemas.microsoft.com/office/powerpoint/2010/main" val="3368518508"/>
              </p:ext>
            </p:extLst>
          </p:nvPr>
        </p:nvGraphicFramePr>
        <p:xfrm>
          <a:off x="0" y="4175760"/>
          <a:ext cx="4728308"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tblGrid>
              <a:tr h="370840">
                <a:tc>
                  <a:txBody>
                    <a:bodyPr/>
                    <a:lstStyle/>
                    <a:p>
                      <a:r>
                        <a:rPr lang="en-US" dirty="0" err="1">
                          <a:latin typeface="Coptic" pitchFamily="2" charset="0"/>
                        </a:rPr>
                        <a:t>N~yok</a:t>
                      </a:r>
                      <a:r>
                        <a:rPr lang="en-US" dirty="0">
                          <a:latin typeface="Coptic" pitchFamily="2" charset="0"/>
                        </a:rPr>
                        <a:t> gar pe </a:t>
                      </a:r>
                      <a:r>
                        <a:rPr lang="en-US" dirty="0" err="1">
                          <a:latin typeface="Coptic" pitchFamily="2" charset="0"/>
                        </a:rPr>
                        <a:t>e~touo~hi</a:t>
                      </a:r>
                      <a:r>
                        <a:rPr lang="en-US" dirty="0">
                          <a:latin typeface="Coptic" pitchFamily="2" charset="0"/>
                        </a:rPr>
                        <a:t> </a:t>
                      </a:r>
                      <a:r>
                        <a:rPr lang="en-US" dirty="0" err="1">
                          <a:latin typeface="Coptic" pitchFamily="2" charset="0"/>
                        </a:rPr>
                        <a:t>e~ratou</a:t>
                      </a:r>
                      <a:r>
                        <a:rPr lang="en-US" dirty="0">
                          <a:latin typeface="Coptic" pitchFamily="2" charset="0"/>
                        </a:rPr>
                        <a:t> </a:t>
                      </a:r>
                      <a:r>
                        <a:rPr lang="en-US" dirty="0" err="1">
                          <a:latin typeface="Coptic" pitchFamily="2" charset="0"/>
                        </a:rPr>
                        <a:t>m~pekkw</a:t>
                      </a:r>
                      <a:r>
                        <a:rPr lang="en-US" dirty="0">
                          <a:latin typeface="Coptic" pitchFamily="2" charset="0"/>
                        </a:rPr>
                        <a:t>]: </a:t>
                      </a:r>
                      <a:r>
                        <a:rPr lang="en-US" dirty="0" err="1">
                          <a:latin typeface="Coptic" pitchFamily="2" charset="0"/>
                        </a:rPr>
                        <a:t>n~je</a:t>
                      </a:r>
                      <a:r>
                        <a:rPr lang="en-US" dirty="0">
                          <a:latin typeface="Coptic" pitchFamily="2" charset="0"/>
                        </a:rPr>
                        <a:t> </a:t>
                      </a:r>
                      <a:r>
                        <a:rPr lang="en-US" dirty="0" err="1">
                          <a:solidFill>
                            <a:srgbClr val="FF0000"/>
                          </a:solidFill>
                          <a:latin typeface="Coptic" pitchFamily="2" charset="0"/>
                        </a:rPr>
                        <a:t>ni,eroubim</a:t>
                      </a:r>
                      <a:r>
                        <a:rPr lang="en-US" dirty="0">
                          <a:latin typeface="Coptic" pitchFamily="2" charset="0"/>
                        </a:rPr>
                        <a:t> </a:t>
                      </a:r>
                      <a:r>
                        <a:rPr lang="en-US" dirty="0" err="1">
                          <a:latin typeface="Coptic" pitchFamily="2" charset="0"/>
                        </a:rPr>
                        <a:t>eymeh</a:t>
                      </a:r>
                      <a:r>
                        <a:rPr lang="en-US" dirty="0">
                          <a:latin typeface="Coptic" pitchFamily="2" charset="0"/>
                        </a:rPr>
                        <a:t> </a:t>
                      </a:r>
                      <a:r>
                        <a:rPr lang="en-US" dirty="0" err="1">
                          <a:solidFill>
                            <a:srgbClr val="C00000"/>
                          </a:solidFill>
                          <a:latin typeface="Coptic" pitchFamily="2" charset="0"/>
                        </a:rPr>
                        <a:t>m~bal</a:t>
                      </a:r>
                      <a:r>
                        <a:rPr lang="en-US" dirty="0">
                          <a:latin typeface="Coptic" pitchFamily="2" charset="0"/>
                        </a:rPr>
                        <a:t>: </a:t>
                      </a:r>
                      <a:r>
                        <a:rPr lang="en-US" dirty="0" err="1">
                          <a:latin typeface="Coptic" pitchFamily="2" charset="0"/>
                        </a:rPr>
                        <a:t>nem</a:t>
                      </a:r>
                      <a:r>
                        <a:rPr lang="en-US" dirty="0">
                          <a:latin typeface="Coptic" pitchFamily="2" charset="0"/>
                        </a:rPr>
                        <a:t> </a:t>
                      </a:r>
                      <a:r>
                        <a:rPr lang="en-US" dirty="0" err="1">
                          <a:solidFill>
                            <a:srgbClr val="FF0000"/>
                          </a:solidFill>
                          <a:latin typeface="Coptic" pitchFamily="2" charset="0"/>
                        </a:rPr>
                        <a:t>niceravim</a:t>
                      </a:r>
                      <a:r>
                        <a:rPr lang="en-US" dirty="0">
                          <a:latin typeface="Coptic" pitchFamily="2" charset="0"/>
                        </a:rPr>
                        <a:t> </a:t>
                      </a:r>
                      <a:r>
                        <a:rPr lang="en-US" dirty="0" err="1">
                          <a:latin typeface="Coptic" pitchFamily="2" charset="0"/>
                        </a:rPr>
                        <a:t>na</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coou</a:t>
                      </a:r>
                      <a:r>
                        <a:rPr lang="en-US" dirty="0">
                          <a:latin typeface="Coptic" pitchFamily="2" charset="0"/>
                        </a:rPr>
                        <a:t> </a:t>
                      </a:r>
                      <a:r>
                        <a:rPr lang="en-US" dirty="0" err="1">
                          <a:solidFill>
                            <a:srgbClr val="C00000"/>
                          </a:solidFill>
                          <a:latin typeface="Coptic" pitchFamily="2" charset="0"/>
                        </a:rPr>
                        <a:t>n~tenh</a:t>
                      </a:r>
                      <a:r>
                        <a:rPr lang="en-US" dirty="0">
                          <a:latin typeface="Coptic" pitchFamily="2" charset="0"/>
                        </a:rPr>
                        <a:t>: </a:t>
                      </a:r>
                      <a:r>
                        <a:rPr lang="en-US" dirty="0" err="1">
                          <a:solidFill>
                            <a:srgbClr val="C00000"/>
                          </a:solidFill>
                          <a:latin typeface="Coptic" pitchFamily="2" charset="0"/>
                        </a:rPr>
                        <a:t>euerhumnoc</a:t>
                      </a:r>
                      <a:r>
                        <a:rPr lang="en-US" dirty="0">
                          <a:latin typeface="Coptic" pitchFamily="2" charset="0"/>
                        </a:rPr>
                        <a:t> </a:t>
                      </a:r>
                      <a:r>
                        <a:rPr lang="en-US" dirty="0" err="1">
                          <a:latin typeface="Coptic" pitchFamily="2" charset="0"/>
                        </a:rPr>
                        <a:t>qen</a:t>
                      </a:r>
                      <a:r>
                        <a:rPr lang="en-US" dirty="0">
                          <a:latin typeface="Coptic" pitchFamily="2" charset="0"/>
                        </a:rPr>
                        <a:t> </a:t>
                      </a:r>
                      <a:r>
                        <a:rPr lang="en-US" dirty="0" err="1">
                          <a:latin typeface="Coptic" pitchFamily="2" charset="0"/>
                        </a:rPr>
                        <a:t>oumoun</a:t>
                      </a:r>
                      <a:r>
                        <a:rPr lang="en-US" dirty="0">
                          <a:latin typeface="Coptic" pitchFamily="2" charset="0"/>
                        </a:rPr>
                        <a:t> </a:t>
                      </a:r>
                      <a:r>
                        <a:rPr lang="en-US" dirty="0" err="1">
                          <a:latin typeface="Coptic" pitchFamily="2" charset="0"/>
                        </a:rPr>
                        <a:t>e~bol</a:t>
                      </a:r>
                      <a:r>
                        <a:rPr lang="en-US" dirty="0">
                          <a:latin typeface="Coptic" pitchFamily="2" charset="0"/>
                        </a:rPr>
                        <a:t> </a:t>
                      </a:r>
                      <a:r>
                        <a:rPr lang="en-US" dirty="0" err="1">
                          <a:latin typeface="Coptic" pitchFamily="2" charset="0"/>
                        </a:rPr>
                        <a:t>n~at,arwou</a:t>
                      </a:r>
                      <a:r>
                        <a:rPr lang="en-US" dirty="0">
                          <a:latin typeface="Coptic" pitchFamily="2" charset="0"/>
                        </a:rPr>
                        <a:t> </a:t>
                      </a:r>
                      <a:r>
                        <a:rPr lang="en-US" dirty="0" err="1">
                          <a:solidFill>
                            <a:srgbClr val="C00000"/>
                          </a:solidFill>
                          <a:latin typeface="Coptic" pitchFamily="2" charset="0"/>
                        </a:rPr>
                        <a:t>eujw</a:t>
                      </a:r>
                      <a:r>
                        <a:rPr lang="en-US" dirty="0">
                          <a:solidFill>
                            <a:srgbClr val="C00000"/>
                          </a:solidFill>
                          <a:latin typeface="Coptic" pitchFamily="2" charset="0"/>
                        </a:rPr>
                        <a:t> </a:t>
                      </a:r>
                      <a:r>
                        <a:rPr lang="en-US" dirty="0" err="1">
                          <a:solidFill>
                            <a:srgbClr val="C00000"/>
                          </a:solidFill>
                          <a:latin typeface="Coptic" pitchFamily="2" charset="0"/>
                        </a:rPr>
                        <a:t>m~moc</a:t>
                      </a:r>
                      <a:endParaRPr lang="en-US" dirty="0">
                        <a:solidFill>
                          <a:srgbClr val="C00000"/>
                        </a:solidFill>
                        <a:latin typeface="Coptic" pitchFamily="2" charset="0"/>
                      </a:endParaRPr>
                    </a:p>
                  </a:txBody>
                  <a:tcPr/>
                </a:tc>
                <a:extLst>
                  <a:ext uri="{0D108BD9-81ED-4DB2-BD59-A6C34878D82A}">
                    <a16:rowId xmlns:a16="http://schemas.microsoft.com/office/drawing/2014/main" val="4027063783"/>
                  </a:ext>
                </a:extLst>
              </a:tr>
            </a:tbl>
          </a:graphicData>
        </a:graphic>
      </p:graphicFrame>
      <p:graphicFrame>
        <p:nvGraphicFramePr>
          <p:cNvPr id="8" name="Table 7">
            <a:extLst>
              <a:ext uri="{FF2B5EF4-FFF2-40B4-BE49-F238E27FC236}">
                <a16:creationId xmlns:a16="http://schemas.microsoft.com/office/drawing/2014/main" id="{4E48308E-C3F2-4BA7-8EAD-9F90BA7EA653}"/>
              </a:ext>
            </a:extLst>
          </p:cNvPr>
          <p:cNvGraphicFramePr>
            <a:graphicFrameLocks noGrp="1"/>
          </p:cNvGraphicFramePr>
          <p:nvPr>
            <p:extLst>
              <p:ext uri="{D42A27DB-BD31-4B8C-83A1-F6EECF244321}">
                <p14:modId xmlns:p14="http://schemas.microsoft.com/office/powerpoint/2010/main" val="1488059781"/>
              </p:ext>
            </p:extLst>
          </p:nvPr>
        </p:nvGraphicFramePr>
        <p:xfrm>
          <a:off x="0" y="2774087"/>
          <a:ext cx="4728308"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338401122"/>
                    </a:ext>
                  </a:extLst>
                </a:gridCol>
              </a:tblGrid>
              <a:tr h="370840">
                <a:tc>
                  <a:txBody>
                    <a:bodyPr/>
                    <a:lstStyle/>
                    <a:p>
                      <a:r>
                        <a:rPr lang="en-US" sz="1800" b="0" i="0" kern="1200" dirty="0">
                          <a:solidFill>
                            <a:srgbClr val="336699"/>
                          </a:solidFill>
                          <a:effectLst/>
                          <a:latin typeface="+mn-lt"/>
                          <a:ea typeface="+mn-ea"/>
                          <a:cs typeface="+mn-cs"/>
                        </a:rPr>
                        <a:t>Before whom stand the </a:t>
                      </a:r>
                      <a:r>
                        <a:rPr lang="en-US" sz="1800" b="0" i="0" kern="1200" dirty="0">
                          <a:solidFill>
                            <a:srgbClr val="FF0000"/>
                          </a:solidFill>
                          <a:effectLst/>
                          <a:latin typeface="+mn-lt"/>
                          <a:ea typeface="+mn-ea"/>
                          <a:cs typeface="+mn-cs"/>
                        </a:rPr>
                        <a:t>angels</a:t>
                      </a:r>
                      <a:r>
                        <a:rPr lang="en-US" sz="1800" b="0" i="0" kern="1200" dirty="0">
                          <a:solidFill>
                            <a:srgbClr val="336699"/>
                          </a:solidFill>
                          <a:effectLst/>
                          <a:latin typeface="+mn-lt"/>
                          <a:ea typeface="+mn-ea"/>
                          <a:cs typeface="+mn-cs"/>
                        </a:rPr>
                        <a:t>, the </a:t>
                      </a:r>
                      <a:r>
                        <a:rPr lang="en-US" sz="1800" b="0" i="0" kern="1200" dirty="0">
                          <a:solidFill>
                            <a:srgbClr val="C00000"/>
                          </a:solidFill>
                          <a:effectLst/>
                          <a:latin typeface="+mn-lt"/>
                          <a:ea typeface="+mn-ea"/>
                          <a:cs typeface="+mn-cs"/>
                        </a:rPr>
                        <a:t>archangels</a:t>
                      </a:r>
                      <a:r>
                        <a:rPr lang="en-US" sz="1800" b="0" i="0" kern="1200" dirty="0">
                          <a:solidFill>
                            <a:srgbClr val="336699"/>
                          </a:solidFill>
                          <a:effectLst/>
                          <a:latin typeface="+mn-lt"/>
                          <a:ea typeface="+mn-ea"/>
                          <a:cs typeface="+mn-cs"/>
                        </a:rPr>
                        <a:t>, the </a:t>
                      </a:r>
                      <a:r>
                        <a:rPr lang="en-US" sz="1800" b="0" i="0" kern="1200" dirty="0">
                          <a:solidFill>
                            <a:srgbClr val="FF0000"/>
                          </a:solidFill>
                          <a:effectLst/>
                          <a:latin typeface="+mn-lt"/>
                          <a:ea typeface="+mn-ea"/>
                          <a:cs typeface="+mn-cs"/>
                        </a:rPr>
                        <a:t>principalities</a:t>
                      </a:r>
                      <a:r>
                        <a:rPr lang="en-US" sz="1800" b="0" i="0" kern="1200" dirty="0">
                          <a:solidFill>
                            <a:srgbClr val="336699"/>
                          </a:solidFill>
                          <a:effectLst/>
                          <a:latin typeface="+mn-lt"/>
                          <a:ea typeface="+mn-ea"/>
                          <a:cs typeface="+mn-cs"/>
                        </a:rPr>
                        <a:t>, </a:t>
                      </a:r>
                      <a:br>
                        <a:rPr lang="en-US" sz="1800" b="0" i="0" kern="1200" dirty="0">
                          <a:solidFill>
                            <a:srgbClr val="336699"/>
                          </a:solidFill>
                          <a:effectLst/>
                          <a:latin typeface="+mn-lt"/>
                          <a:ea typeface="+mn-ea"/>
                          <a:cs typeface="+mn-cs"/>
                        </a:rPr>
                      </a:br>
                      <a:r>
                        <a:rPr lang="en-US" sz="1800" b="0" i="0" kern="1200" dirty="0">
                          <a:solidFill>
                            <a:srgbClr val="336699"/>
                          </a:solidFill>
                          <a:effectLst/>
                          <a:latin typeface="+mn-lt"/>
                          <a:ea typeface="+mn-ea"/>
                          <a:cs typeface="+mn-cs"/>
                        </a:rPr>
                        <a:t>the </a:t>
                      </a:r>
                      <a:r>
                        <a:rPr lang="en-US" sz="1800" b="0" i="0" kern="1200" dirty="0">
                          <a:solidFill>
                            <a:srgbClr val="C00000"/>
                          </a:solidFill>
                          <a:effectLst/>
                          <a:latin typeface="+mn-lt"/>
                          <a:ea typeface="+mn-ea"/>
                          <a:cs typeface="+mn-cs"/>
                        </a:rPr>
                        <a:t>authorities</a:t>
                      </a:r>
                      <a:r>
                        <a:rPr lang="en-US" sz="1800" b="0" i="0" kern="1200" dirty="0">
                          <a:solidFill>
                            <a:srgbClr val="336699"/>
                          </a:solidFill>
                          <a:effectLst/>
                          <a:latin typeface="+mn-lt"/>
                          <a:ea typeface="+mn-ea"/>
                          <a:cs typeface="+mn-cs"/>
                        </a:rPr>
                        <a:t>, the </a:t>
                      </a:r>
                      <a:r>
                        <a:rPr lang="en-US" sz="1800" b="0" i="0" kern="1200" dirty="0">
                          <a:solidFill>
                            <a:srgbClr val="FF0000"/>
                          </a:solidFill>
                          <a:effectLst/>
                          <a:latin typeface="+mn-lt"/>
                          <a:ea typeface="+mn-ea"/>
                          <a:cs typeface="+mn-cs"/>
                        </a:rPr>
                        <a:t>thrones</a:t>
                      </a:r>
                      <a:r>
                        <a:rPr lang="en-US" sz="1800" b="0" i="0" kern="1200" dirty="0">
                          <a:solidFill>
                            <a:srgbClr val="336699"/>
                          </a:solidFill>
                          <a:effectLst/>
                          <a:latin typeface="+mn-lt"/>
                          <a:ea typeface="+mn-ea"/>
                          <a:cs typeface="+mn-cs"/>
                        </a:rPr>
                        <a:t>, the </a:t>
                      </a:r>
                      <a:r>
                        <a:rPr lang="en-US" sz="1800" b="0" i="0" kern="1200" dirty="0">
                          <a:solidFill>
                            <a:srgbClr val="C00000"/>
                          </a:solidFill>
                          <a:effectLst/>
                          <a:latin typeface="+mn-lt"/>
                          <a:ea typeface="+mn-ea"/>
                          <a:cs typeface="+mn-cs"/>
                        </a:rPr>
                        <a:t>dominions</a:t>
                      </a:r>
                      <a:r>
                        <a:rPr lang="en-US" sz="1800" b="0" i="0" kern="1200" dirty="0">
                          <a:solidFill>
                            <a:srgbClr val="336699"/>
                          </a:solidFill>
                          <a:effectLst/>
                          <a:latin typeface="+mn-lt"/>
                          <a:ea typeface="+mn-ea"/>
                          <a:cs typeface="+mn-cs"/>
                        </a:rPr>
                        <a:t>, and the </a:t>
                      </a:r>
                      <a:r>
                        <a:rPr lang="en-US" sz="1800" b="0" i="0" kern="1200" dirty="0">
                          <a:solidFill>
                            <a:srgbClr val="FF0000"/>
                          </a:solidFill>
                          <a:effectLst/>
                          <a:latin typeface="+mn-lt"/>
                          <a:ea typeface="+mn-ea"/>
                          <a:cs typeface="+mn-cs"/>
                        </a:rPr>
                        <a:t>powers</a:t>
                      </a:r>
                      <a:r>
                        <a:rPr lang="en-US" sz="1800" b="0" i="0" kern="1200" dirty="0">
                          <a:solidFill>
                            <a:srgbClr val="336699"/>
                          </a:solidFill>
                          <a:effectLst/>
                          <a:latin typeface="+mn-lt"/>
                          <a:ea typeface="+mn-ea"/>
                          <a:cs typeface="+mn-cs"/>
                        </a:rPr>
                        <a:t>.</a:t>
                      </a:r>
                      <a:endParaRPr lang="en-US" dirty="0">
                        <a:solidFill>
                          <a:srgbClr val="336699"/>
                        </a:solidFill>
                      </a:endParaRPr>
                    </a:p>
                  </a:txBody>
                  <a:tcPr/>
                </a:tc>
                <a:extLst>
                  <a:ext uri="{0D108BD9-81ED-4DB2-BD59-A6C34878D82A}">
                    <a16:rowId xmlns:a16="http://schemas.microsoft.com/office/drawing/2014/main" val="487469588"/>
                  </a:ext>
                </a:extLst>
              </a:tr>
            </a:tbl>
          </a:graphicData>
        </a:graphic>
      </p:graphicFrame>
      <p:graphicFrame>
        <p:nvGraphicFramePr>
          <p:cNvPr id="12" name="Table 11">
            <a:extLst>
              <a:ext uri="{FF2B5EF4-FFF2-40B4-BE49-F238E27FC236}">
                <a16:creationId xmlns:a16="http://schemas.microsoft.com/office/drawing/2014/main" id="{F4D1B802-C545-4E12-9682-C8C3BAD8CBE0}"/>
              </a:ext>
            </a:extLst>
          </p:cNvPr>
          <p:cNvGraphicFramePr>
            <a:graphicFrameLocks noGrp="1"/>
          </p:cNvGraphicFramePr>
          <p:nvPr>
            <p:extLst>
              <p:ext uri="{D42A27DB-BD31-4B8C-83A1-F6EECF244321}">
                <p14:modId xmlns:p14="http://schemas.microsoft.com/office/powerpoint/2010/main" val="2275027849"/>
              </p:ext>
            </p:extLst>
          </p:nvPr>
        </p:nvGraphicFramePr>
        <p:xfrm>
          <a:off x="0" y="5364480"/>
          <a:ext cx="4728308"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321824617"/>
                    </a:ext>
                  </a:extLst>
                </a:gridCol>
              </a:tblGrid>
              <a:tr h="370840">
                <a:tc>
                  <a:txBody>
                    <a:bodyPr/>
                    <a:lstStyle/>
                    <a:p>
                      <a:r>
                        <a:rPr lang="en-US" sz="1800" b="0" i="0" kern="1200" dirty="0">
                          <a:solidFill>
                            <a:schemeClr val="dk1"/>
                          </a:solidFill>
                          <a:effectLst/>
                          <a:latin typeface="+mn-lt"/>
                          <a:ea typeface="+mn-ea"/>
                          <a:cs typeface="+mn-cs"/>
                        </a:rPr>
                        <a:t>You are He around whom stand the </a:t>
                      </a:r>
                      <a:r>
                        <a:rPr lang="en-US" sz="1800" b="0" i="0" kern="1200" dirty="0">
                          <a:solidFill>
                            <a:srgbClr val="FF0000"/>
                          </a:solidFill>
                          <a:effectLst/>
                          <a:latin typeface="+mn-lt"/>
                          <a:ea typeface="+mn-ea"/>
                          <a:cs typeface="+mn-cs"/>
                        </a:rPr>
                        <a:t>cherubim</a:t>
                      </a:r>
                      <a:r>
                        <a:rPr lang="en-US" sz="1800" b="0" i="0" kern="1200" dirty="0">
                          <a:solidFill>
                            <a:schemeClr val="dk1"/>
                          </a:solidFill>
                          <a:effectLst/>
                          <a:latin typeface="+mn-lt"/>
                          <a:ea typeface="+mn-ea"/>
                          <a:cs typeface="+mn-cs"/>
                        </a:rPr>
                        <a:t> full of </a:t>
                      </a:r>
                      <a:r>
                        <a:rPr lang="en-US" sz="1800" b="0" i="0" kern="1200" dirty="0">
                          <a:solidFill>
                            <a:srgbClr val="C00000"/>
                          </a:solidFill>
                          <a:effectLst/>
                          <a:latin typeface="+mn-lt"/>
                          <a:ea typeface="+mn-ea"/>
                          <a:cs typeface="+mn-cs"/>
                        </a:rPr>
                        <a:t>eyes</a:t>
                      </a:r>
                      <a:r>
                        <a:rPr lang="en-US" sz="1800" b="0" i="0" kern="1200" dirty="0">
                          <a:solidFill>
                            <a:schemeClr val="dk1"/>
                          </a:solidFill>
                          <a:effectLst/>
                          <a:latin typeface="+mn-lt"/>
                          <a:ea typeface="+mn-ea"/>
                          <a:cs typeface="+mn-cs"/>
                        </a:rPr>
                        <a:t>, and the </a:t>
                      </a:r>
                      <a:r>
                        <a:rPr lang="en-US" sz="1800" b="0" i="0" kern="1200" dirty="0">
                          <a:solidFill>
                            <a:srgbClr val="FF0000"/>
                          </a:solidFill>
                          <a:effectLst/>
                          <a:latin typeface="+mn-lt"/>
                          <a:ea typeface="+mn-ea"/>
                          <a:cs typeface="+mn-cs"/>
                        </a:rPr>
                        <a:t>seraphim</a:t>
                      </a:r>
                      <a:r>
                        <a:rPr lang="en-US" sz="1800" b="0" i="0" kern="1200" dirty="0">
                          <a:solidFill>
                            <a:schemeClr val="dk1"/>
                          </a:solidFill>
                          <a:effectLst/>
                          <a:latin typeface="+mn-lt"/>
                          <a:ea typeface="+mn-ea"/>
                          <a:cs typeface="+mn-cs"/>
                        </a:rPr>
                        <a:t> with </a:t>
                      </a:r>
                      <a:r>
                        <a:rPr lang="en-US" sz="1800" b="0" i="0" kern="1200" dirty="0">
                          <a:solidFill>
                            <a:srgbClr val="C00000"/>
                          </a:solidFill>
                          <a:effectLst/>
                          <a:latin typeface="+mn-lt"/>
                          <a:ea typeface="+mn-ea"/>
                          <a:cs typeface="+mn-cs"/>
                        </a:rPr>
                        <a:t>six</a:t>
                      </a:r>
                      <a:r>
                        <a:rPr lang="en-US" sz="1800" b="0" i="0" kern="1200" dirty="0">
                          <a:solidFill>
                            <a:schemeClr val="dk1"/>
                          </a:solidFill>
                          <a:effectLst/>
                          <a:latin typeface="+mn-lt"/>
                          <a:ea typeface="+mn-ea"/>
                          <a:cs typeface="+mn-cs"/>
                        </a:rPr>
                        <a:t> </a:t>
                      </a:r>
                      <a:r>
                        <a:rPr lang="en-US" sz="1800" b="0" i="0" kern="1200" dirty="0">
                          <a:solidFill>
                            <a:srgbClr val="C00000"/>
                          </a:solidFill>
                          <a:effectLst/>
                          <a:latin typeface="+mn-lt"/>
                          <a:ea typeface="+mn-ea"/>
                          <a:cs typeface="+mn-cs"/>
                        </a:rPr>
                        <a:t>wings</a:t>
                      </a:r>
                      <a:r>
                        <a:rPr lang="en-US" sz="1800" b="0" i="0" kern="1200" dirty="0">
                          <a:solidFill>
                            <a:schemeClr val="dk1"/>
                          </a:solidFill>
                          <a:effectLst/>
                          <a:latin typeface="+mn-lt"/>
                          <a:ea typeface="+mn-ea"/>
                          <a:cs typeface="+mn-cs"/>
                        </a:rPr>
                        <a:t>, </a:t>
                      </a:r>
                      <a:r>
                        <a:rPr lang="en-US" sz="1800" b="0" i="0" kern="1200" dirty="0">
                          <a:solidFill>
                            <a:srgbClr val="C00000"/>
                          </a:solidFill>
                          <a:effectLst/>
                          <a:latin typeface="+mn-lt"/>
                          <a:ea typeface="+mn-ea"/>
                          <a:cs typeface="+mn-cs"/>
                        </a:rPr>
                        <a:t>praising</a:t>
                      </a:r>
                      <a:r>
                        <a:rPr lang="en-US" sz="1800" b="0" i="0" kern="1200" dirty="0">
                          <a:solidFill>
                            <a:schemeClr val="dk1"/>
                          </a:solidFill>
                          <a:effectLst/>
                          <a:latin typeface="+mn-lt"/>
                          <a:ea typeface="+mn-ea"/>
                          <a:cs typeface="+mn-cs"/>
                        </a:rPr>
                        <a:t> continuously, without ceasing, </a:t>
                      </a:r>
                      <a:r>
                        <a:rPr lang="en-US" sz="1800" b="0" i="0" kern="1200" dirty="0">
                          <a:solidFill>
                            <a:srgbClr val="C00000"/>
                          </a:solidFill>
                          <a:effectLst/>
                          <a:latin typeface="+mn-lt"/>
                          <a:ea typeface="+mn-ea"/>
                          <a:cs typeface="+mn-cs"/>
                        </a:rPr>
                        <a:t>saying</a:t>
                      </a:r>
                      <a:endParaRPr lang="en-US" dirty="0">
                        <a:solidFill>
                          <a:srgbClr val="C00000"/>
                        </a:solidFill>
                      </a:endParaRPr>
                    </a:p>
                  </a:txBody>
                  <a:tcPr/>
                </a:tc>
                <a:extLst>
                  <a:ext uri="{0D108BD9-81ED-4DB2-BD59-A6C34878D82A}">
                    <a16:rowId xmlns:a16="http://schemas.microsoft.com/office/drawing/2014/main" val="3799314727"/>
                  </a:ext>
                </a:extLst>
              </a:tr>
            </a:tbl>
          </a:graphicData>
        </a:graphic>
      </p:graphicFrame>
      <p:pic>
        <p:nvPicPr>
          <p:cNvPr id="11" name="Picture 2">
            <a:extLst>
              <a:ext uri="{FF2B5EF4-FFF2-40B4-BE49-F238E27FC236}">
                <a16:creationId xmlns:a16="http://schemas.microsoft.com/office/drawing/2014/main" id="{23BC2219-4AFF-4FD7-9E80-DE7FA11396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556" b="4005"/>
          <a:stretch/>
        </p:blipFill>
        <p:spPr bwMode="auto">
          <a:xfrm>
            <a:off x="5359400" y="0"/>
            <a:ext cx="3571259" cy="6894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79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1" name="Group 21">
            <a:extLst>
              <a:ext uri="{FF2B5EF4-FFF2-40B4-BE49-F238E27FC236}">
                <a16:creationId xmlns:a16="http://schemas.microsoft.com/office/drawing/2014/main" id="{2F714713-8EAF-40C8-BB1E-70DA6A9CA098}"/>
              </a:ext>
            </a:extLst>
          </p:cNvPr>
          <p:cNvGraphicFramePr>
            <a:graphicFrameLocks noGrp="1"/>
          </p:cNvGraphicFramePr>
          <p:nvPr>
            <p:ph type="tbl" idx="1"/>
            <p:extLst>
              <p:ext uri="{D42A27DB-BD31-4B8C-83A1-F6EECF244321}">
                <p14:modId xmlns:p14="http://schemas.microsoft.com/office/powerpoint/2010/main" val="788170588"/>
              </p:ext>
            </p:extLst>
          </p:nvPr>
        </p:nvGraphicFramePr>
        <p:xfrm>
          <a:off x="457200" y="1600200"/>
          <a:ext cx="8229600" cy="27432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57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pitchFamily="34" charset="0"/>
                        </a:rPr>
                        <a:t>iab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bg1">
                            <a:lumMod val="65000"/>
                            <a:lumOff val="35000"/>
                          </a:schemeClr>
                        </a:solidFill>
                        <a:effectLst/>
                        <a:latin typeface="Arial" pitchFamily="34" charset="0"/>
                        <a:ea typeface="SimSun" pitchFamily="2" charset="-122"/>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pitchFamily="34" charset="0"/>
                          <a:cs typeface="Arial" pitchFamily="34" charset="0"/>
                        </a:rPr>
                        <a:t>elephant</a:t>
                      </a:r>
                      <a:endParaRPr kumimoji="0" lang="en-US" sz="36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6641" name="Picture 23" descr="http://www.my-how-to-draw.com/images/how-to-draw-elephants_14_a.jpg">
            <a:extLst>
              <a:ext uri="{FF2B5EF4-FFF2-40B4-BE49-F238E27FC236}">
                <a16:creationId xmlns:a16="http://schemas.microsoft.com/office/drawing/2014/main" id="{E72D2EAB-1BD2-4058-9CFF-C6468F2ED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7338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5F8A3B2-6D2A-4427-8F20-FDD6B0672624}"/>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yab</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382000" cy="382126"/>
          </a:xfrm>
        </p:spPr>
        <p:txBody>
          <a:bodyPr/>
          <a:lstStyle/>
          <a:p>
            <a:r>
              <a:rPr lang="en-US" dirty="0"/>
              <a:t>Reading Exercise: Angelic Hosts</a:t>
            </a:r>
          </a:p>
        </p:txBody>
      </p:sp>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2313555997"/>
              </p:ext>
            </p:extLst>
          </p:nvPr>
        </p:nvGraphicFramePr>
        <p:xfrm>
          <a:off x="-25400" y="1601081"/>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err="1">
                          <a:solidFill>
                            <a:srgbClr val="FF0000"/>
                          </a:solidFill>
                          <a:latin typeface="Coptic" pitchFamily="2" charset="0"/>
                        </a:rPr>
                        <a:t>Mi,a</a:t>
                      </a:r>
                      <a:r>
                        <a:rPr lang="en-US" dirty="0">
                          <a:solidFill>
                            <a:srgbClr val="FF0000"/>
                          </a:solidFill>
                          <a:latin typeface="Coptic" pitchFamily="2" charset="0"/>
                        </a:rPr>
                        <a:t>/l </a:t>
                      </a:r>
                      <a:r>
                        <a:rPr lang="en-US" dirty="0">
                          <a:latin typeface="Coptic" pitchFamily="2" charset="0"/>
                        </a:rPr>
                        <a:t>pe </a:t>
                      </a:r>
                      <a:r>
                        <a:rPr lang="en-US" dirty="0" err="1">
                          <a:latin typeface="Coptic" pitchFamily="2" charset="0"/>
                        </a:rPr>
                        <a:t>pi</a:t>
                      </a:r>
                      <a:r>
                        <a:rPr lang="en-US" dirty="0" err="1">
                          <a:solidFill>
                            <a:srgbClr val="C00000"/>
                          </a:solidFill>
                          <a:latin typeface="Coptic" pitchFamily="2" charset="0"/>
                        </a:rPr>
                        <a:t>houit</a:t>
                      </a:r>
                      <a:r>
                        <a:rPr lang="en-US" dirty="0">
                          <a:latin typeface="Coptic" pitchFamily="2" charset="0"/>
                        </a:rPr>
                        <a:t>: </a:t>
                      </a:r>
                      <a:r>
                        <a:rPr lang="en-US" dirty="0" err="1">
                          <a:solidFill>
                            <a:srgbClr val="FF0000"/>
                          </a:solidFill>
                          <a:latin typeface="Coptic" pitchFamily="2" charset="0"/>
                        </a:rPr>
                        <a:t>Gabri</a:t>
                      </a:r>
                      <a:r>
                        <a:rPr lang="en-US" dirty="0">
                          <a:solidFill>
                            <a:srgbClr val="FF0000"/>
                          </a:solidFill>
                          <a:latin typeface="Coptic" pitchFamily="2" charset="0"/>
                        </a:rPr>
                        <a:t>/l </a:t>
                      </a:r>
                      <a:r>
                        <a:rPr lang="en-US" dirty="0">
                          <a:latin typeface="Coptic" pitchFamily="2" charset="0"/>
                        </a:rPr>
                        <a:t>pe </a:t>
                      </a:r>
                      <a:r>
                        <a:rPr lang="en-US" dirty="0" err="1">
                          <a:latin typeface="Coptic" pitchFamily="2" charset="0"/>
                        </a:rPr>
                        <a:t>pimah</a:t>
                      </a:r>
                      <a:r>
                        <a:rPr lang="en-US" dirty="0" err="1">
                          <a:solidFill>
                            <a:srgbClr val="C00000"/>
                          </a:solidFill>
                          <a:latin typeface="Coptic" pitchFamily="2" charset="0"/>
                        </a:rPr>
                        <a:t>c~nau</a:t>
                      </a:r>
                      <a:r>
                        <a:rPr lang="en-US" dirty="0">
                          <a:latin typeface="Coptic" pitchFamily="2" charset="0"/>
                        </a:rPr>
                        <a:t>: </a:t>
                      </a:r>
                      <a:r>
                        <a:rPr lang="en-US" dirty="0" err="1">
                          <a:solidFill>
                            <a:srgbClr val="FF0000"/>
                          </a:solidFill>
                          <a:latin typeface="Coptic" pitchFamily="2" charset="0"/>
                        </a:rPr>
                        <a:t>Rava</a:t>
                      </a:r>
                      <a:r>
                        <a:rPr lang="en-US" dirty="0">
                          <a:solidFill>
                            <a:srgbClr val="FF0000"/>
                          </a:solidFill>
                          <a:latin typeface="Coptic" pitchFamily="2" charset="0"/>
                        </a:rPr>
                        <a:t>/l </a:t>
                      </a:r>
                      <a:r>
                        <a:rPr lang="en-US" dirty="0">
                          <a:latin typeface="Coptic" pitchFamily="2" charset="0"/>
                        </a:rPr>
                        <a:t>pe </a:t>
                      </a:r>
                      <a:r>
                        <a:rPr lang="en-US" dirty="0" err="1">
                          <a:latin typeface="Coptic" pitchFamily="2" charset="0"/>
                        </a:rPr>
                        <a:t>pimah</a:t>
                      </a:r>
                      <a:r>
                        <a:rPr lang="en-US" dirty="0" err="1">
                          <a:solidFill>
                            <a:srgbClr val="C00000"/>
                          </a:solidFill>
                          <a:latin typeface="Coptic" pitchFamily="2" charset="0"/>
                        </a:rPr>
                        <a:t>somt</a:t>
                      </a:r>
                      <a:r>
                        <a:rPr lang="en-US" dirty="0">
                          <a:latin typeface="Coptic" pitchFamily="2" charset="0"/>
                        </a:rPr>
                        <a:t>: </a:t>
                      </a:r>
                      <a:br>
                        <a:rPr lang="en-US" dirty="0">
                          <a:latin typeface="Coptic" pitchFamily="2" charset="0"/>
                        </a:rPr>
                      </a:br>
                      <a:r>
                        <a:rPr lang="en-US" dirty="0">
                          <a:latin typeface="Coptic" pitchFamily="2" charset="0"/>
                        </a:rPr>
                        <a:t>kata </a:t>
                      </a:r>
                      <a:r>
                        <a:rPr lang="en-US" dirty="0" err="1">
                          <a:latin typeface="Coptic" pitchFamily="2" charset="0"/>
                        </a:rPr>
                        <a:t>p~tupoc</a:t>
                      </a:r>
                      <a:r>
                        <a:rPr lang="en-US" dirty="0">
                          <a:latin typeface="Coptic" pitchFamily="2" charset="0"/>
                        </a:rPr>
                        <a:t> </a:t>
                      </a:r>
                      <a:r>
                        <a:rPr lang="en-US" dirty="0">
                          <a:solidFill>
                            <a:srgbClr val="FF0000"/>
                          </a:solidFill>
                          <a:latin typeface="Coptic" pitchFamily="2" charset="0"/>
                        </a:rPr>
                        <a:t>n~}</a:t>
                      </a:r>
                      <a:r>
                        <a:rPr lang="en-US" dirty="0" err="1">
                          <a:solidFill>
                            <a:srgbClr val="FF0000"/>
                          </a:solidFill>
                          <a:latin typeface="Coptic" pitchFamily="2" charset="0"/>
                        </a:rPr>
                        <a:t>t~riac</a:t>
                      </a:r>
                      <a:r>
                        <a:rPr lang="en-US" dirty="0">
                          <a:latin typeface="Coptic" pitchFamily="2" charset="0"/>
                        </a:rPr>
                        <a:t>.</a:t>
                      </a:r>
                    </a:p>
                  </a:txBody>
                  <a:tcPr/>
                </a:tc>
                <a:tc>
                  <a:txBody>
                    <a:bodyPr/>
                    <a:lstStyle/>
                    <a:p>
                      <a:r>
                        <a:rPr lang="en-US" dirty="0">
                          <a:solidFill>
                            <a:srgbClr val="FF0000"/>
                          </a:solidFill>
                        </a:rPr>
                        <a:t>Michael</a:t>
                      </a:r>
                      <a:r>
                        <a:rPr lang="en-US" dirty="0"/>
                        <a:t> is the </a:t>
                      </a:r>
                      <a:r>
                        <a:rPr lang="en-US" dirty="0">
                          <a:solidFill>
                            <a:srgbClr val="C00000"/>
                          </a:solidFill>
                        </a:rPr>
                        <a:t>first</a:t>
                      </a:r>
                      <a:r>
                        <a:rPr lang="en-US" dirty="0"/>
                        <a:t>, / </a:t>
                      </a:r>
                      <a:r>
                        <a:rPr lang="en-US" dirty="0">
                          <a:solidFill>
                            <a:srgbClr val="FF0000"/>
                          </a:solidFill>
                        </a:rPr>
                        <a:t>Gabriel</a:t>
                      </a:r>
                      <a:r>
                        <a:rPr lang="en-US" dirty="0"/>
                        <a:t> is the </a:t>
                      </a:r>
                      <a:r>
                        <a:rPr lang="en-US" dirty="0">
                          <a:solidFill>
                            <a:srgbClr val="C00000"/>
                          </a:solidFill>
                        </a:rPr>
                        <a:t>second</a:t>
                      </a:r>
                      <a:r>
                        <a:rPr lang="en-US" dirty="0"/>
                        <a:t>, / </a:t>
                      </a:r>
                      <a:r>
                        <a:rPr lang="en-US" dirty="0">
                          <a:solidFill>
                            <a:srgbClr val="FF0000"/>
                          </a:solidFill>
                        </a:rPr>
                        <a:t>Raphael</a:t>
                      </a:r>
                      <a:r>
                        <a:rPr lang="en-US" dirty="0"/>
                        <a:t> is the </a:t>
                      </a:r>
                      <a:r>
                        <a:rPr lang="en-US" dirty="0">
                          <a:solidFill>
                            <a:srgbClr val="C00000"/>
                          </a:solidFill>
                        </a:rPr>
                        <a:t>third</a:t>
                      </a:r>
                      <a:r>
                        <a:rPr lang="en-US" dirty="0"/>
                        <a:t>, / </a:t>
                      </a:r>
                      <a:br>
                        <a:rPr lang="en-US" dirty="0"/>
                      </a:br>
                      <a:r>
                        <a:rPr lang="en-US" dirty="0"/>
                        <a:t>a symbol of the </a:t>
                      </a:r>
                      <a:r>
                        <a:rPr lang="en-US" dirty="0">
                          <a:solidFill>
                            <a:srgbClr val="FF0000"/>
                          </a:solidFill>
                        </a:rPr>
                        <a:t>Trinity</a:t>
                      </a:r>
                      <a:r>
                        <a:rPr lang="en-US" dirty="0"/>
                        <a:t>.</a:t>
                      </a:r>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602284511"/>
              </p:ext>
            </p:extLst>
          </p:nvPr>
        </p:nvGraphicFramePr>
        <p:xfrm>
          <a:off x="-25400" y="2514600"/>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err="1">
                          <a:solidFill>
                            <a:srgbClr val="FF0000"/>
                          </a:solidFill>
                          <a:latin typeface="Coptic" pitchFamily="2" charset="0"/>
                        </a:rPr>
                        <a:t>Couri</a:t>
                      </a:r>
                      <a:r>
                        <a:rPr lang="en-US" dirty="0">
                          <a:solidFill>
                            <a:srgbClr val="FF0000"/>
                          </a:solidFill>
                          <a:latin typeface="Coptic" pitchFamily="2" charset="0"/>
                        </a:rPr>
                        <a:t>/l </a:t>
                      </a:r>
                      <a:r>
                        <a:rPr lang="en-US" dirty="0" err="1">
                          <a:solidFill>
                            <a:srgbClr val="C00000"/>
                          </a:solidFill>
                          <a:latin typeface="Coptic" pitchFamily="2" charset="0"/>
                        </a:rPr>
                        <a:t>Cedaki</a:t>
                      </a:r>
                      <a:r>
                        <a:rPr lang="en-US" dirty="0">
                          <a:solidFill>
                            <a:srgbClr val="C00000"/>
                          </a:solidFill>
                          <a:latin typeface="Coptic" pitchFamily="2" charset="0"/>
                        </a:rPr>
                        <a:t>/l</a:t>
                      </a:r>
                      <a:r>
                        <a:rPr lang="en-US" dirty="0">
                          <a:latin typeface="Coptic" pitchFamily="2" charset="0"/>
                        </a:rPr>
                        <a:t>: </a:t>
                      </a:r>
                      <a:r>
                        <a:rPr lang="en-US" dirty="0" err="1">
                          <a:solidFill>
                            <a:srgbClr val="FF0000"/>
                          </a:solidFill>
                          <a:latin typeface="Coptic" pitchFamily="2" charset="0"/>
                        </a:rPr>
                        <a:t>Carayi</a:t>
                      </a:r>
                      <a:r>
                        <a:rPr lang="en-US" dirty="0">
                          <a:solidFill>
                            <a:srgbClr val="FF0000"/>
                          </a:solidFill>
                          <a:latin typeface="Coptic" pitchFamily="2" charset="0"/>
                        </a:rPr>
                        <a:t>/l </a:t>
                      </a:r>
                      <a:r>
                        <a:rPr lang="en-US" dirty="0" err="1">
                          <a:latin typeface="Coptic" pitchFamily="2" charset="0"/>
                        </a:rPr>
                        <a:t>nem</a:t>
                      </a:r>
                      <a:r>
                        <a:rPr lang="en-US" dirty="0">
                          <a:latin typeface="Coptic" pitchFamily="2" charset="0"/>
                        </a:rPr>
                        <a:t> </a:t>
                      </a:r>
                      <a:r>
                        <a:rPr lang="en-US" dirty="0" err="1">
                          <a:solidFill>
                            <a:srgbClr val="C00000"/>
                          </a:solidFill>
                          <a:latin typeface="Coptic" pitchFamily="2" charset="0"/>
                        </a:rPr>
                        <a:t>Anani</a:t>
                      </a:r>
                      <a:r>
                        <a:rPr lang="en-US" dirty="0">
                          <a:solidFill>
                            <a:srgbClr val="C00000"/>
                          </a:solidFill>
                          <a:latin typeface="Coptic" pitchFamily="2" charset="0"/>
                        </a:rPr>
                        <a:t>/l</a:t>
                      </a:r>
                      <a:r>
                        <a:rPr lang="en-US" dirty="0">
                          <a:latin typeface="Coptic" pitchFamily="2" charset="0"/>
                        </a:rPr>
                        <a:t>: </a:t>
                      </a:r>
                      <a:r>
                        <a:rPr lang="en-US" dirty="0" err="1">
                          <a:latin typeface="Coptic" pitchFamily="2" charset="0"/>
                        </a:rPr>
                        <a:t>nainis</a:t>
                      </a:r>
                      <a:r>
                        <a:rPr lang="en-US" dirty="0">
                          <a:latin typeface="Coptic" pitchFamily="2" charset="0"/>
                        </a:rPr>
                        <a:t>] </a:t>
                      </a:r>
                      <a:r>
                        <a:rPr lang="en-US" dirty="0" err="1">
                          <a:latin typeface="Coptic" pitchFamily="2" charset="0"/>
                        </a:rPr>
                        <a:t>n~ref</a:t>
                      </a:r>
                      <a:r>
                        <a:rPr lang="en-US" dirty="0" err="1">
                          <a:solidFill>
                            <a:srgbClr val="C00000"/>
                          </a:solidFill>
                          <a:latin typeface="Coptic" pitchFamily="2" charset="0"/>
                        </a:rPr>
                        <a:t>erouwini</a:t>
                      </a:r>
                      <a:r>
                        <a:rPr lang="en-US" dirty="0">
                          <a:latin typeface="Coptic" pitchFamily="2" charset="0"/>
                        </a:rPr>
                        <a:t> </a:t>
                      </a:r>
                      <a:r>
                        <a:rPr lang="en-US" dirty="0" err="1">
                          <a:latin typeface="Coptic" pitchFamily="2" charset="0"/>
                        </a:rPr>
                        <a:t>eyouab</a:t>
                      </a:r>
                      <a:r>
                        <a:rPr lang="en-US" dirty="0">
                          <a:latin typeface="Coptic" pitchFamily="2" charset="0"/>
                        </a:rPr>
                        <a:t>: n/</a:t>
                      </a:r>
                      <a:r>
                        <a:rPr lang="en-US" dirty="0" err="1">
                          <a:latin typeface="Coptic" pitchFamily="2" charset="0"/>
                        </a:rPr>
                        <a:t>ettwbh</a:t>
                      </a:r>
                      <a:r>
                        <a:rPr lang="en-US" dirty="0">
                          <a:latin typeface="Coptic" pitchFamily="2" charset="0"/>
                        </a:rPr>
                        <a:t> </a:t>
                      </a:r>
                      <a:r>
                        <a:rPr lang="en-US" dirty="0" err="1">
                          <a:latin typeface="Coptic" pitchFamily="2" charset="0"/>
                        </a:rPr>
                        <a:t>m~mof</a:t>
                      </a:r>
                      <a:r>
                        <a:rPr lang="en-US" dirty="0">
                          <a:latin typeface="Coptic" pitchFamily="2" charset="0"/>
                        </a:rPr>
                        <a:t> </a:t>
                      </a:r>
                      <a:r>
                        <a:rPr lang="en-US" dirty="0" err="1">
                          <a:latin typeface="Coptic" pitchFamily="2" charset="0"/>
                        </a:rPr>
                        <a:t>e~h~r</a:t>
                      </a:r>
                      <a:r>
                        <a:rPr lang="en-US" dirty="0">
                          <a:latin typeface="Coptic" pitchFamily="2" charset="0"/>
                        </a:rPr>
                        <a:t>/i </a:t>
                      </a:r>
                      <a:r>
                        <a:rPr lang="en-US" dirty="0" err="1">
                          <a:latin typeface="Coptic" pitchFamily="2" charset="0"/>
                        </a:rPr>
                        <a:t>e~jen</a:t>
                      </a:r>
                      <a:r>
                        <a:rPr lang="en-US" dirty="0">
                          <a:latin typeface="Coptic" pitchFamily="2" charset="0"/>
                        </a:rPr>
                        <a:t> </a:t>
                      </a:r>
                      <a:r>
                        <a:rPr lang="en-US" dirty="0" err="1">
                          <a:solidFill>
                            <a:srgbClr val="FF0000"/>
                          </a:solidFill>
                          <a:latin typeface="Coptic" pitchFamily="2" charset="0"/>
                        </a:rPr>
                        <a:t>picwnt</a:t>
                      </a:r>
                      <a:r>
                        <a:rPr lang="en-US" dirty="0">
                          <a:latin typeface="Coptic" pitchFamily="2" charset="0"/>
                        </a:rPr>
                        <a:t>.</a:t>
                      </a:r>
                    </a:p>
                  </a:txBody>
                  <a:tcPr/>
                </a:tc>
                <a:tc>
                  <a:txBody>
                    <a:bodyPr/>
                    <a:lstStyle/>
                    <a:p>
                      <a:r>
                        <a:rPr lang="en-US" sz="1800" kern="1200" dirty="0" err="1">
                          <a:solidFill>
                            <a:srgbClr val="FF0000"/>
                          </a:solidFill>
                          <a:effectLst/>
                          <a:latin typeface="+mn-lt"/>
                          <a:ea typeface="+mn-ea"/>
                          <a:cs typeface="+mn-cs"/>
                        </a:rPr>
                        <a:t>Suriel</a:t>
                      </a:r>
                      <a:r>
                        <a:rPr lang="en-US" sz="1800" kern="1200" dirty="0">
                          <a:solidFill>
                            <a:schemeClr val="dk1"/>
                          </a:solidFill>
                          <a:effectLst/>
                          <a:latin typeface="+mn-lt"/>
                          <a:ea typeface="+mn-ea"/>
                          <a:cs typeface="+mn-cs"/>
                        </a:rPr>
                        <a:t>, </a:t>
                      </a:r>
                      <a:r>
                        <a:rPr lang="en-US" sz="1800" kern="1200" dirty="0" err="1">
                          <a:solidFill>
                            <a:srgbClr val="C00000"/>
                          </a:solidFill>
                          <a:effectLst/>
                          <a:latin typeface="+mn-lt"/>
                          <a:ea typeface="+mn-ea"/>
                          <a:cs typeface="+mn-cs"/>
                        </a:rPr>
                        <a:t>Sedakiel</a:t>
                      </a:r>
                      <a:r>
                        <a:rPr lang="en-US" sz="1800" kern="1200" dirty="0">
                          <a:solidFill>
                            <a:schemeClr val="dk1"/>
                          </a:solidFill>
                          <a:effectLst/>
                          <a:latin typeface="+mn-lt"/>
                          <a:ea typeface="+mn-ea"/>
                          <a:cs typeface="+mn-cs"/>
                        </a:rPr>
                        <a:t>, / </a:t>
                      </a:r>
                      <a:r>
                        <a:rPr lang="en-US" sz="1800" b="0" i="0" kern="1200" dirty="0" err="1">
                          <a:solidFill>
                            <a:srgbClr val="FF0000"/>
                          </a:solidFill>
                          <a:effectLst/>
                          <a:latin typeface="+mn-lt"/>
                          <a:ea typeface="+mn-ea"/>
                          <a:cs typeface="+mn-cs"/>
                        </a:rPr>
                        <a:t>Sarathiel</a:t>
                      </a:r>
                      <a:r>
                        <a:rPr lang="en-US" sz="1800" b="0" i="0" kern="1200" dirty="0">
                          <a:solidFill>
                            <a:schemeClr val="dk1"/>
                          </a:solidFill>
                          <a:effectLst/>
                          <a:latin typeface="+mn-lt"/>
                          <a:ea typeface="+mn-ea"/>
                          <a:cs typeface="+mn-cs"/>
                        </a:rPr>
                        <a:t>, and </a:t>
                      </a:r>
                      <a:r>
                        <a:rPr lang="en-US" sz="1800" b="0" i="0" kern="1200" dirty="0" err="1">
                          <a:solidFill>
                            <a:srgbClr val="C00000"/>
                          </a:solidFill>
                          <a:effectLst/>
                          <a:latin typeface="+mn-lt"/>
                          <a:ea typeface="+mn-ea"/>
                          <a:cs typeface="+mn-cs"/>
                        </a:rPr>
                        <a:t>Ananiel</a:t>
                      </a:r>
                      <a:r>
                        <a:rPr lang="en-US" sz="1800" b="0" i="0" kern="1200" dirty="0">
                          <a:solidFill>
                            <a:schemeClr val="dk1"/>
                          </a:solidFill>
                          <a:effectLst/>
                          <a:latin typeface="+mn-lt"/>
                          <a:ea typeface="+mn-ea"/>
                          <a:cs typeface="+mn-cs"/>
                        </a:rPr>
                        <a:t>, / the great and holy </a:t>
                      </a:r>
                      <a:r>
                        <a:rPr lang="en-US" sz="1800" b="0" i="0" kern="1200" dirty="0">
                          <a:solidFill>
                            <a:srgbClr val="C00000"/>
                          </a:solidFill>
                          <a:effectLst/>
                          <a:latin typeface="+mn-lt"/>
                          <a:ea typeface="+mn-ea"/>
                          <a:cs typeface="+mn-cs"/>
                        </a:rPr>
                        <a:t>luminaries</a:t>
                      </a:r>
                      <a:r>
                        <a:rPr lang="en-US" sz="1800" b="0" i="0" kern="1200" dirty="0">
                          <a:solidFill>
                            <a:schemeClr val="dk1"/>
                          </a:solidFill>
                          <a:effectLst/>
                          <a:latin typeface="+mn-lt"/>
                          <a:ea typeface="+mn-ea"/>
                          <a:cs typeface="+mn-cs"/>
                        </a:rPr>
                        <a:t>, / entreating Him for </a:t>
                      </a:r>
                      <a:r>
                        <a:rPr lang="en-US" sz="1800" b="0" i="0" kern="1200" dirty="0">
                          <a:solidFill>
                            <a:srgbClr val="FF0000"/>
                          </a:solidFill>
                          <a:effectLst/>
                          <a:latin typeface="+mn-lt"/>
                          <a:ea typeface="+mn-ea"/>
                          <a:cs typeface="+mn-cs"/>
                        </a:rPr>
                        <a:t>the creation</a:t>
                      </a:r>
                      <a:r>
                        <a:rPr lang="en-US" sz="1800" b="0" i="0" kern="1200" dirty="0">
                          <a:solidFill>
                            <a:schemeClr val="dk1"/>
                          </a:solidFill>
                          <a:effectLst/>
                          <a:latin typeface="+mn-lt"/>
                          <a:ea typeface="+mn-ea"/>
                          <a:cs typeface="+mn-cs"/>
                        </a:rPr>
                        <a:t>.</a:t>
                      </a:r>
                      <a:endParaRPr lang="en-US" dirty="0"/>
                    </a:p>
                  </a:txBody>
                  <a:tcPr/>
                </a:tc>
                <a:extLst>
                  <a:ext uri="{0D108BD9-81ED-4DB2-BD59-A6C34878D82A}">
                    <a16:rowId xmlns:a16="http://schemas.microsoft.com/office/drawing/2014/main" val="228442605"/>
                  </a:ext>
                </a:extLst>
              </a:tr>
            </a:tbl>
          </a:graphicData>
        </a:graphic>
      </p:graphicFrame>
      <p:graphicFrame>
        <p:nvGraphicFramePr>
          <p:cNvPr id="11" name="Table 10">
            <a:extLst>
              <a:ext uri="{FF2B5EF4-FFF2-40B4-BE49-F238E27FC236}">
                <a16:creationId xmlns:a16="http://schemas.microsoft.com/office/drawing/2014/main" id="{E9B85754-FB9C-4235-8AF3-8912C09D31AD}"/>
              </a:ext>
            </a:extLst>
          </p:cNvPr>
          <p:cNvGraphicFramePr>
            <a:graphicFrameLocks noGrp="1"/>
          </p:cNvGraphicFramePr>
          <p:nvPr>
            <p:extLst>
              <p:ext uri="{D42A27DB-BD31-4B8C-83A1-F6EECF244321}">
                <p14:modId xmlns:p14="http://schemas.microsoft.com/office/powerpoint/2010/main" val="1809494679"/>
              </p:ext>
            </p:extLst>
          </p:nvPr>
        </p:nvGraphicFramePr>
        <p:xfrm>
          <a:off x="-25400" y="717517"/>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546407533"/>
                    </a:ext>
                  </a:extLst>
                </a:gridCol>
                <a:gridCol w="4415692">
                  <a:extLst>
                    <a:ext uri="{9D8B030D-6E8A-4147-A177-3AD203B41FA5}">
                      <a16:colId xmlns:a16="http://schemas.microsoft.com/office/drawing/2014/main" val="2742535931"/>
                    </a:ext>
                  </a:extLst>
                </a:gridCol>
              </a:tblGrid>
              <a:tr h="370840">
                <a:tc>
                  <a:txBody>
                    <a:bodyPr/>
                    <a:lstStyle/>
                    <a:p>
                      <a:r>
                        <a:rPr lang="en-US" dirty="0" err="1">
                          <a:solidFill>
                            <a:srgbClr val="C00000"/>
                          </a:solidFill>
                          <a:latin typeface="Coptic" pitchFamily="2" charset="0"/>
                        </a:rPr>
                        <a:t>Sasf</a:t>
                      </a:r>
                      <a:r>
                        <a:rPr lang="en-US" dirty="0">
                          <a:solidFill>
                            <a:srgbClr val="336699"/>
                          </a:solidFill>
                          <a:latin typeface="Coptic" pitchFamily="2" charset="0"/>
                        </a:rPr>
                        <a:t> </a:t>
                      </a:r>
                      <a:r>
                        <a:rPr lang="en-US" dirty="0" err="1">
                          <a:solidFill>
                            <a:srgbClr val="336699"/>
                          </a:solidFill>
                          <a:latin typeface="Coptic" pitchFamily="2" charset="0"/>
                        </a:rPr>
                        <a:t>n~ar,iaggeloc</a:t>
                      </a:r>
                      <a:r>
                        <a:rPr lang="en-US" dirty="0">
                          <a:solidFill>
                            <a:srgbClr val="336699"/>
                          </a:solidFill>
                          <a:latin typeface="Coptic" pitchFamily="2" charset="0"/>
                        </a:rPr>
                        <a:t>: </a:t>
                      </a:r>
                      <a:r>
                        <a:rPr lang="en-US" dirty="0" err="1">
                          <a:solidFill>
                            <a:srgbClr val="336699"/>
                          </a:solidFill>
                          <a:latin typeface="Coptic" pitchFamily="2" charset="0"/>
                        </a:rPr>
                        <a:t>ceo~hi</a:t>
                      </a:r>
                      <a:r>
                        <a:rPr lang="en-US" dirty="0">
                          <a:solidFill>
                            <a:srgbClr val="336699"/>
                          </a:solidFill>
                          <a:latin typeface="Coptic" pitchFamily="2" charset="0"/>
                        </a:rPr>
                        <a:t> </a:t>
                      </a:r>
                      <a:r>
                        <a:rPr lang="en-US" dirty="0" err="1">
                          <a:solidFill>
                            <a:srgbClr val="336699"/>
                          </a:solidFill>
                          <a:latin typeface="Coptic" pitchFamily="2" charset="0"/>
                        </a:rPr>
                        <a:t>e~ratou</a:t>
                      </a:r>
                      <a:r>
                        <a:rPr lang="en-US" dirty="0">
                          <a:solidFill>
                            <a:srgbClr val="336699"/>
                          </a:solidFill>
                          <a:latin typeface="Coptic" pitchFamily="2" charset="0"/>
                        </a:rPr>
                        <a:t> </a:t>
                      </a:r>
                      <a:r>
                        <a:rPr lang="en-US" dirty="0" err="1">
                          <a:solidFill>
                            <a:srgbClr val="C00000"/>
                          </a:solidFill>
                          <a:latin typeface="Coptic" pitchFamily="2" charset="0"/>
                        </a:rPr>
                        <a:t>euerhumnoc</a:t>
                      </a:r>
                      <a:r>
                        <a:rPr lang="en-US" dirty="0">
                          <a:solidFill>
                            <a:srgbClr val="336699"/>
                          </a:solidFill>
                          <a:latin typeface="Coptic" pitchFamily="2" charset="0"/>
                        </a:rPr>
                        <a:t>: </a:t>
                      </a:r>
                      <a:r>
                        <a:rPr lang="en-US" dirty="0" err="1">
                          <a:solidFill>
                            <a:srgbClr val="336699"/>
                          </a:solidFill>
                          <a:latin typeface="Coptic" pitchFamily="2" charset="0"/>
                        </a:rPr>
                        <a:t>m~pem~yo</a:t>
                      </a:r>
                      <a:r>
                        <a:rPr lang="en-US" dirty="0">
                          <a:solidFill>
                            <a:srgbClr val="336699"/>
                          </a:solidFill>
                          <a:latin typeface="Coptic" pitchFamily="2" charset="0"/>
                        </a:rPr>
                        <a:t> </a:t>
                      </a:r>
                      <a:r>
                        <a:rPr lang="en-US" dirty="0" err="1">
                          <a:solidFill>
                            <a:srgbClr val="FF0000"/>
                          </a:solidFill>
                          <a:latin typeface="Coptic" pitchFamily="2" charset="0"/>
                        </a:rPr>
                        <a:t>m~pipantokratwr</a:t>
                      </a:r>
                      <a:r>
                        <a:rPr lang="en-US" dirty="0">
                          <a:solidFill>
                            <a:srgbClr val="336699"/>
                          </a:solidFill>
                          <a:latin typeface="Coptic" pitchFamily="2" charset="0"/>
                        </a:rPr>
                        <a:t>: </a:t>
                      </a:r>
                      <a:r>
                        <a:rPr lang="en-US" dirty="0" err="1">
                          <a:solidFill>
                            <a:srgbClr val="336699"/>
                          </a:solidFill>
                          <a:latin typeface="Coptic" pitchFamily="2" charset="0"/>
                        </a:rPr>
                        <a:t>eusemsi</a:t>
                      </a:r>
                      <a:r>
                        <a:rPr lang="en-US" dirty="0">
                          <a:solidFill>
                            <a:srgbClr val="336699"/>
                          </a:solidFill>
                          <a:latin typeface="Coptic" pitchFamily="2" charset="0"/>
                        </a:rPr>
                        <a:t> </a:t>
                      </a:r>
                      <a:r>
                        <a:rPr lang="en-US" dirty="0" err="1">
                          <a:solidFill>
                            <a:srgbClr val="FF0000"/>
                          </a:solidFill>
                          <a:latin typeface="Coptic" pitchFamily="2" charset="0"/>
                        </a:rPr>
                        <a:t>m~muct</a:t>
                      </a:r>
                      <a:r>
                        <a:rPr lang="en-US" dirty="0">
                          <a:solidFill>
                            <a:srgbClr val="FF0000"/>
                          </a:solidFill>
                          <a:latin typeface="Coptic" pitchFamily="2" charset="0"/>
                        </a:rPr>
                        <a:t>/</a:t>
                      </a:r>
                      <a:r>
                        <a:rPr lang="en-US" dirty="0" err="1">
                          <a:solidFill>
                            <a:srgbClr val="FF0000"/>
                          </a:solidFill>
                          <a:latin typeface="Coptic" pitchFamily="2" charset="0"/>
                        </a:rPr>
                        <a:t>rion</a:t>
                      </a:r>
                      <a:r>
                        <a:rPr lang="en-US" dirty="0">
                          <a:solidFill>
                            <a:srgbClr val="FF0000"/>
                          </a:solidFill>
                          <a:latin typeface="Coptic" pitchFamily="2" charset="0"/>
                        </a:rPr>
                        <a:t> </a:t>
                      </a:r>
                      <a:r>
                        <a:rPr lang="en-US" dirty="0">
                          <a:solidFill>
                            <a:srgbClr val="336699"/>
                          </a:solidFill>
                          <a:latin typeface="Coptic" pitchFamily="2" charset="0"/>
                        </a:rPr>
                        <a:t>eth/p.</a:t>
                      </a:r>
                    </a:p>
                  </a:txBody>
                  <a:tcPr/>
                </a:tc>
                <a:tc>
                  <a:txBody>
                    <a:bodyPr/>
                    <a:lstStyle/>
                    <a:p>
                      <a:r>
                        <a:rPr lang="en-US" dirty="0">
                          <a:solidFill>
                            <a:srgbClr val="C00000"/>
                          </a:solidFill>
                        </a:rPr>
                        <a:t>Seven</a:t>
                      </a:r>
                      <a:r>
                        <a:rPr lang="en-US" dirty="0">
                          <a:solidFill>
                            <a:srgbClr val="336699"/>
                          </a:solidFill>
                        </a:rPr>
                        <a:t> archangels, / </a:t>
                      </a:r>
                      <a:r>
                        <a:rPr lang="en-US" dirty="0">
                          <a:solidFill>
                            <a:srgbClr val="C00000"/>
                          </a:solidFill>
                        </a:rPr>
                        <a:t>praising</a:t>
                      </a:r>
                      <a:r>
                        <a:rPr lang="en-US" dirty="0">
                          <a:solidFill>
                            <a:srgbClr val="336699"/>
                          </a:solidFill>
                        </a:rPr>
                        <a:t> as they stand, / before the </a:t>
                      </a:r>
                      <a:r>
                        <a:rPr lang="en-US" dirty="0" err="1">
                          <a:solidFill>
                            <a:srgbClr val="FF0000"/>
                          </a:solidFill>
                        </a:rPr>
                        <a:t>Pantocrator</a:t>
                      </a:r>
                      <a:r>
                        <a:rPr lang="en-US" dirty="0">
                          <a:solidFill>
                            <a:srgbClr val="336699"/>
                          </a:solidFill>
                        </a:rPr>
                        <a:t>, / serving the hidden </a:t>
                      </a:r>
                      <a:r>
                        <a:rPr lang="en-US" dirty="0">
                          <a:solidFill>
                            <a:srgbClr val="FF0000"/>
                          </a:solidFill>
                        </a:rPr>
                        <a:t>Mystery</a:t>
                      </a:r>
                      <a:r>
                        <a:rPr lang="en-US" dirty="0">
                          <a:solidFill>
                            <a:srgbClr val="336699"/>
                          </a:solidFill>
                        </a:rPr>
                        <a:t>.</a:t>
                      </a:r>
                    </a:p>
                  </a:txBody>
                  <a:tcPr/>
                </a:tc>
                <a:extLst>
                  <a:ext uri="{0D108BD9-81ED-4DB2-BD59-A6C34878D82A}">
                    <a16:rowId xmlns:a16="http://schemas.microsoft.com/office/drawing/2014/main" val="277756467"/>
                  </a:ext>
                </a:extLst>
              </a:tr>
            </a:tbl>
          </a:graphicData>
        </a:graphic>
      </p:graphicFrame>
      <p:pic>
        <p:nvPicPr>
          <p:cNvPr id="184326" name="Picture 6">
            <a:extLst>
              <a:ext uri="{FF2B5EF4-FFF2-40B4-BE49-F238E27FC236}">
                <a16:creationId xmlns:a16="http://schemas.microsoft.com/office/drawing/2014/main" id="{2070FE1A-D158-43FA-AF6E-D1CAE90F0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2618" y="3428999"/>
            <a:ext cx="2747963"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73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4" name="Picture 6" descr="The 24 Elders – The T.I. Watchman">
            <a:extLst>
              <a:ext uri="{FF2B5EF4-FFF2-40B4-BE49-F238E27FC236}">
                <a16:creationId xmlns:a16="http://schemas.microsoft.com/office/drawing/2014/main" id="{76643575-8569-433A-90E3-8219C01D5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0092" y="4373859"/>
            <a:ext cx="4353908" cy="2495076"/>
          </a:xfrm>
          <a:prstGeom prst="rect">
            <a:avLst/>
          </a:prstGeom>
          <a:noFill/>
          <a:extLst>
            <a:ext uri="{909E8E84-426E-40DD-AFC4-6F175D3DCCD1}">
              <a14:hiddenFill xmlns:a14="http://schemas.microsoft.com/office/drawing/2010/main">
                <a:solidFill>
                  <a:srgbClr val="FFFFFF"/>
                </a:solidFill>
              </a14:hiddenFill>
            </a:ext>
          </a:extLst>
        </p:spPr>
      </p:pic>
      <p:pic>
        <p:nvPicPr>
          <p:cNvPr id="186370" name="Picture 2" descr="Who are the 24 Elders of Revelation 4:4? - Beroean Pickets - JW ...">
            <a:extLst>
              <a:ext uri="{FF2B5EF4-FFF2-40B4-BE49-F238E27FC236}">
                <a16:creationId xmlns:a16="http://schemas.microsoft.com/office/drawing/2014/main" id="{F965A440-125D-4483-8700-D7B6DE769F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071" y="2514934"/>
            <a:ext cx="3810000" cy="26765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382000" cy="382126"/>
          </a:xfrm>
        </p:spPr>
        <p:txBody>
          <a:bodyPr/>
          <a:lstStyle/>
          <a:p>
            <a:r>
              <a:rPr lang="en-US" dirty="0"/>
              <a:t>Reading Exercise: Angelic Hosts</a:t>
            </a:r>
          </a:p>
        </p:txBody>
      </p:sp>
      <p:graphicFrame>
        <p:nvGraphicFramePr>
          <p:cNvPr id="9" name="Table 8">
            <a:extLst>
              <a:ext uri="{FF2B5EF4-FFF2-40B4-BE49-F238E27FC236}">
                <a16:creationId xmlns:a16="http://schemas.microsoft.com/office/drawing/2014/main" id="{362FBD6F-D1DD-4999-91C5-5413AC0A872B}"/>
              </a:ext>
            </a:extLst>
          </p:cNvPr>
          <p:cNvGraphicFramePr>
            <a:graphicFrameLocks noGrp="1"/>
          </p:cNvGraphicFramePr>
          <p:nvPr>
            <p:extLst>
              <p:ext uri="{D42A27DB-BD31-4B8C-83A1-F6EECF244321}">
                <p14:modId xmlns:p14="http://schemas.microsoft.com/office/powerpoint/2010/main" val="4025911420"/>
              </p:ext>
            </p:extLst>
          </p:nvPr>
        </p:nvGraphicFramePr>
        <p:xfrm>
          <a:off x="0" y="685800"/>
          <a:ext cx="9144000"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28902373"/>
                    </a:ext>
                  </a:extLst>
                </a:gridCol>
                <a:gridCol w="4415692">
                  <a:extLst>
                    <a:ext uri="{9D8B030D-6E8A-4147-A177-3AD203B41FA5}">
                      <a16:colId xmlns:a16="http://schemas.microsoft.com/office/drawing/2014/main" val="3105347713"/>
                    </a:ext>
                  </a:extLst>
                </a:gridCol>
              </a:tblGrid>
              <a:tr h="731654">
                <a:tc>
                  <a:txBody>
                    <a:bodyPr/>
                    <a:lstStyle/>
                    <a:p>
                      <a:r>
                        <a:rPr lang="en-US" dirty="0">
                          <a:latin typeface="Coptic" pitchFamily="2" charset="0"/>
                        </a:rPr>
                        <a:t>&lt;ere </a:t>
                      </a:r>
                      <a:r>
                        <a:rPr lang="en-US" dirty="0" err="1">
                          <a:latin typeface="Coptic" pitchFamily="2" charset="0"/>
                        </a:rPr>
                        <a:t>pi</a:t>
                      </a:r>
                      <a:r>
                        <a:rPr lang="en-US" dirty="0" err="1">
                          <a:solidFill>
                            <a:srgbClr val="C00000"/>
                          </a:solidFill>
                          <a:latin typeface="Coptic" pitchFamily="2" charset="0"/>
                        </a:rPr>
                        <a:t>f~tou</a:t>
                      </a:r>
                      <a:r>
                        <a:rPr lang="en-US" dirty="0">
                          <a:solidFill>
                            <a:srgbClr val="C00000"/>
                          </a:solidFill>
                          <a:latin typeface="Coptic" pitchFamily="2" charset="0"/>
                        </a:rPr>
                        <a:t> </a:t>
                      </a:r>
                      <a:r>
                        <a:rPr lang="en-US" dirty="0" err="1">
                          <a:solidFill>
                            <a:srgbClr val="FF0000"/>
                          </a:solidFill>
                          <a:latin typeface="Coptic" pitchFamily="2" charset="0"/>
                        </a:rPr>
                        <a:t>n~zwon</a:t>
                      </a:r>
                      <a:r>
                        <a:rPr lang="en-US" dirty="0">
                          <a:solidFill>
                            <a:srgbClr val="FF0000"/>
                          </a:solidFill>
                          <a:latin typeface="Coptic" pitchFamily="2" charset="0"/>
                        </a:rPr>
                        <a:t> </a:t>
                      </a:r>
                      <a:r>
                        <a:rPr lang="en-US" dirty="0" err="1">
                          <a:solidFill>
                            <a:srgbClr val="FF0000"/>
                          </a:solidFill>
                          <a:latin typeface="Coptic" pitchFamily="2" charset="0"/>
                        </a:rPr>
                        <a:t>n~a~cwmatoc</a:t>
                      </a:r>
                      <a:r>
                        <a:rPr lang="en-US" dirty="0">
                          <a:latin typeface="Coptic" pitchFamily="2" charset="0"/>
                        </a:rPr>
                        <a:t>: </a:t>
                      </a:r>
                      <a:br>
                        <a:rPr lang="en-US" dirty="0">
                          <a:latin typeface="Coptic" pitchFamily="2" charset="0"/>
                        </a:rPr>
                      </a:br>
                      <a:r>
                        <a:rPr lang="en-US" dirty="0" err="1">
                          <a:latin typeface="Coptic" pitchFamily="2" charset="0"/>
                        </a:rPr>
                        <a:t>etfai</a:t>
                      </a:r>
                      <a:r>
                        <a:rPr lang="en-US" dirty="0">
                          <a:latin typeface="Coptic" pitchFamily="2" charset="0"/>
                        </a:rPr>
                        <a:t> </a:t>
                      </a:r>
                      <a:r>
                        <a:rPr lang="en-US" dirty="0" err="1">
                          <a:latin typeface="Coptic" pitchFamily="2" charset="0"/>
                        </a:rPr>
                        <a:t>qa</a:t>
                      </a:r>
                      <a:r>
                        <a:rPr lang="en-US" dirty="0">
                          <a:latin typeface="Coptic" pitchFamily="2" charset="0"/>
                        </a:rPr>
                        <a:t> </a:t>
                      </a:r>
                      <a:r>
                        <a:rPr lang="en-US" dirty="0" err="1">
                          <a:latin typeface="Coptic" pitchFamily="2" charset="0"/>
                        </a:rPr>
                        <a:t>piharma</a:t>
                      </a:r>
                      <a:r>
                        <a:rPr lang="en-US" dirty="0">
                          <a:latin typeface="Coptic" pitchFamily="2" charset="0"/>
                        </a:rPr>
                        <a:t> </a:t>
                      </a:r>
                      <a:r>
                        <a:rPr lang="en-US" dirty="0" err="1">
                          <a:latin typeface="Coptic" pitchFamily="2" charset="0"/>
                        </a:rPr>
                        <a:t>n~te</a:t>
                      </a:r>
                      <a:r>
                        <a:rPr lang="en-US" dirty="0">
                          <a:latin typeface="Coptic" pitchFamily="2" charset="0"/>
                        </a:rPr>
                        <a:t> V]: </a:t>
                      </a:r>
                      <a:br>
                        <a:rPr lang="en-US" dirty="0">
                          <a:latin typeface="Coptic" pitchFamily="2" charset="0"/>
                        </a:rPr>
                      </a:br>
                      <a:r>
                        <a:rPr lang="en-US" dirty="0" err="1">
                          <a:latin typeface="Coptic" pitchFamily="2" charset="0"/>
                        </a:rPr>
                        <a:t>ouho</a:t>
                      </a:r>
                      <a:r>
                        <a:rPr lang="en-US" dirty="0">
                          <a:latin typeface="Coptic" pitchFamily="2" charset="0"/>
                        </a:rPr>
                        <a:t> </a:t>
                      </a:r>
                      <a:r>
                        <a:rPr lang="en-US" dirty="0" err="1">
                          <a:solidFill>
                            <a:srgbClr val="FF0000"/>
                          </a:solidFill>
                          <a:latin typeface="Coptic" pitchFamily="2" charset="0"/>
                        </a:rPr>
                        <a:t>m~moui</a:t>
                      </a:r>
                      <a:r>
                        <a:rPr lang="en-US" dirty="0">
                          <a:solidFill>
                            <a:srgbClr val="FF0000"/>
                          </a:solidFill>
                          <a:latin typeface="Coptic" pitchFamily="2" charset="0"/>
                        </a:rPr>
                        <a:t>~ </a:t>
                      </a:r>
                      <a:r>
                        <a:rPr lang="en-US" dirty="0" err="1">
                          <a:latin typeface="Coptic" pitchFamily="2" charset="0"/>
                        </a:rPr>
                        <a:t>nem</a:t>
                      </a:r>
                      <a:r>
                        <a:rPr lang="en-US" dirty="0">
                          <a:latin typeface="Coptic" pitchFamily="2" charset="0"/>
                        </a:rPr>
                        <a:t> </a:t>
                      </a:r>
                      <a:r>
                        <a:rPr lang="en-US" dirty="0" err="1">
                          <a:latin typeface="Coptic" pitchFamily="2" charset="0"/>
                        </a:rPr>
                        <a:t>ouho</a:t>
                      </a:r>
                      <a:r>
                        <a:rPr lang="en-US" dirty="0">
                          <a:latin typeface="Coptic" pitchFamily="2" charset="0"/>
                        </a:rPr>
                        <a:t> </a:t>
                      </a:r>
                      <a:r>
                        <a:rPr lang="en-US" dirty="0" err="1">
                          <a:solidFill>
                            <a:srgbClr val="C00000"/>
                          </a:solidFill>
                          <a:latin typeface="Coptic" pitchFamily="2" charset="0"/>
                        </a:rPr>
                        <a:t>m~maci</a:t>
                      </a:r>
                      <a:r>
                        <a:rPr lang="en-US" dirty="0">
                          <a:latin typeface="Coptic" pitchFamily="2" charset="0"/>
                        </a:rPr>
                        <a:t>: </a:t>
                      </a:r>
                      <a:br>
                        <a:rPr lang="en-US" dirty="0">
                          <a:latin typeface="Coptic" pitchFamily="2" charset="0"/>
                        </a:rPr>
                      </a:br>
                      <a:r>
                        <a:rPr lang="en-US" dirty="0" err="1">
                          <a:latin typeface="Coptic" pitchFamily="2" charset="0"/>
                        </a:rPr>
                        <a:t>nem</a:t>
                      </a:r>
                      <a:r>
                        <a:rPr lang="en-US" dirty="0">
                          <a:latin typeface="Coptic" pitchFamily="2" charset="0"/>
                        </a:rPr>
                        <a:t> </a:t>
                      </a:r>
                      <a:r>
                        <a:rPr lang="en-US" dirty="0" err="1">
                          <a:latin typeface="Coptic" pitchFamily="2" charset="0"/>
                        </a:rPr>
                        <a:t>ouho</a:t>
                      </a:r>
                      <a:r>
                        <a:rPr lang="en-US" dirty="0">
                          <a:latin typeface="Coptic" pitchFamily="2" charset="0"/>
                        </a:rPr>
                        <a:t> </a:t>
                      </a:r>
                      <a:r>
                        <a:rPr lang="en-US" dirty="0" err="1">
                          <a:solidFill>
                            <a:srgbClr val="FF0000"/>
                          </a:solidFill>
                          <a:latin typeface="Coptic" pitchFamily="2" charset="0"/>
                        </a:rPr>
                        <a:t>n~rwmi</a:t>
                      </a:r>
                      <a:r>
                        <a:rPr lang="en-US" dirty="0">
                          <a:solidFill>
                            <a:srgbClr val="FF0000"/>
                          </a:solidFill>
                          <a:latin typeface="Coptic" pitchFamily="2" charset="0"/>
                        </a:rPr>
                        <a:t> </a:t>
                      </a:r>
                      <a:r>
                        <a:rPr lang="en-US" dirty="0" err="1">
                          <a:latin typeface="Coptic" pitchFamily="2" charset="0"/>
                        </a:rPr>
                        <a:t>nem</a:t>
                      </a:r>
                      <a:r>
                        <a:rPr lang="en-US" dirty="0">
                          <a:latin typeface="Coptic" pitchFamily="2" charset="0"/>
                        </a:rPr>
                        <a:t> </a:t>
                      </a:r>
                      <a:r>
                        <a:rPr lang="en-US" dirty="0" err="1">
                          <a:latin typeface="Coptic" pitchFamily="2" charset="0"/>
                        </a:rPr>
                        <a:t>ouho</a:t>
                      </a:r>
                      <a:r>
                        <a:rPr lang="en-US" dirty="0">
                          <a:latin typeface="Coptic" pitchFamily="2" charset="0"/>
                        </a:rPr>
                        <a:t> </a:t>
                      </a:r>
                      <a:r>
                        <a:rPr lang="en-US" dirty="0" err="1">
                          <a:solidFill>
                            <a:srgbClr val="C00000"/>
                          </a:solidFill>
                          <a:latin typeface="Coptic" pitchFamily="2" charset="0"/>
                        </a:rPr>
                        <a:t>n~a</a:t>
                      </a:r>
                      <a:r>
                        <a:rPr lang="en-US" dirty="0">
                          <a:solidFill>
                            <a:srgbClr val="C00000"/>
                          </a:solidFill>
                          <a:latin typeface="Coptic" pitchFamily="2" charset="0"/>
                        </a:rPr>
                        <a:t>~/~toc</a:t>
                      </a:r>
                    </a:p>
                  </a:txBody>
                  <a:tcPr/>
                </a:tc>
                <a:tc>
                  <a:txBody>
                    <a:bodyPr/>
                    <a:lstStyle/>
                    <a:p>
                      <a:r>
                        <a:rPr lang="en-US" dirty="0"/>
                        <a:t>Hail to the </a:t>
                      </a:r>
                      <a:r>
                        <a:rPr lang="en-US" dirty="0">
                          <a:solidFill>
                            <a:srgbClr val="C00000"/>
                          </a:solidFill>
                        </a:rPr>
                        <a:t>four</a:t>
                      </a:r>
                      <a:r>
                        <a:rPr lang="en-US" dirty="0"/>
                        <a:t> </a:t>
                      </a:r>
                      <a:r>
                        <a:rPr lang="en-US" dirty="0">
                          <a:solidFill>
                            <a:srgbClr val="FF0000"/>
                          </a:solidFill>
                        </a:rPr>
                        <a:t>incorporeal creatures</a:t>
                      </a:r>
                      <a:r>
                        <a:rPr lang="en-US" dirty="0"/>
                        <a:t>: who carry the throne of God: </a:t>
                      </a:r>
                      <a:br>
                        <a:rPr lang="en-US" dirty="0"/>
                      </a:br>
                      <a:r>
                        <a:rPr lang="en-US" dirty="0"/>
                        <a:t>a </a:t>
                      </a:r>
                      <a:r>
                        <a:rPr lang="en-US" dirty="0">
                          <a:solidFill>
                            <a:srgbClr val="FF0000"/>
                          </a:solidFill>
                        </a:rPr>
                        <a:t>lion’s</a:t>
                      </a:r>
                      <a:r>
                        <a:rPr lang="en-US" dirty="0"/>
                        <a:t> face and a</a:t>
                      </a:r>
                      <a:r>
                        <a:rPr lang="en-US" dirty="0">
                          <a:solidFill>
                            <a:srgbClr val="C00000"/>
                          </a:solidFill>
                        </a:rPr>
                        <a:t> calf’s </a:t>
                      </a:r>
                      <a:r>
                        <a:rPr lang="en-US" dirty="0"/>
                        <a:t>face</a:t>
                      </a:r>
                      <a:r>
                        <a:rPr lang="en-US"/>
                        <a:t>: </a:t>
                      </a:r>
                      <a:br>
                        <a:rPr lang="en-US"/>
                      </a:br>
                      <a:r>
                        <a:rPr lang="en-US"/>
                        <a:t>and </a:t>
                      </a:r>
                      <a:r>
                        <a:rPr lang="en-US" dirty="0"/>
                        <a:t>a </a:t>
                      </a:r>
                      <a:r>
                        <a:rPr lang="en-US" dirty="0">
                          <a:solidFill>
                            <a:srgbClr val="FF0000"/>
                          </a:solidFill>
                        </a:rPr>
                        <a:t>man’s</a:t>
                      </a:r>
                      <a:r>
                        <a:rPr lang="en-US" dirty="0"/>
                        <a:t> face and an </a:t>
                      </a:r>
                      <a:r>
                        <a:rPr lang="en-US" dirty="0">
                          <a:solidFill>
                            <a:srgbClr val="C00000"/>
                          </a:solidFill>
                        </a:rPr>
                        <a:t>eagle’s</a:t>
                      </a:r>
                      <a:r>
                        <a:rPr lang="en-US" dirty="0"/>
                        <a:t> face.</a:t>
                      </a:r>
                    </a:p>
                  </a:txBody>
                  <a:tcPr/>
                </a:tc>
                <a:extLst>
                  <a:ext uri="{0D108BD9-81ED-4DB2-BD59-A6C34878D82A}">
                    <a16:rowId xmlns:a16="http://schemas.microsoft.com/office/drawing/2014/main" val="2560212132"/>
                  </a:ext>
                </a:extLst>
              </a:tr>
            </a:tbl>
          </a:graphicData>
        </a:graphic>
      </p:graphicFrame>
      <p:graphicFrame>
        <p:nvGraphicFramePr>
          <p:cNvPr id="10" name="Table 9">
            <a:extLst>
              <a:ext uri="{FF2B5EF4-FFF2-40B4-BE49-F238E27FC236}">
                <a16:creationId xmlns:a16="http://schemas.microsoft.com/office/drawing/2014/main" id="{E7721880-8176-4413-9966-1A9ACB8A79CE}"/>
              </a:ext>
            </a:extLst>
          </p:cNvPr>
          <p:cNvGraphicFramePr>
            <a:graphicFrameLocks noGrp="1"/>
          </p:cNvGraphicFramePr>
          <p:nvPr>
            <p:extLst>
              <p:ext uri="{D42A27DB-BD31-4B8C-83A1-F6EECF244321}">
                <p14:modId xmlns:p14="http://schemas.microsoft.com/office/powerpoint/2010/main" val="3684996875"/>
              </p:ext>
            </p:extLst>
          </p:nvPr>
        </p:nvGraphicFramePr>
        <p:xfrm>
          <a:off x="-2059" y="1870947"/>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29815560"/>
                    </a:ext>
                  </a:extLst>
                </a:gridCol>
                <a:gridCol w="4415692">
                  <a:extLst>
                    <a:ext uri="{9D8B030D-6E8A-4147-A177-3AD203B41FA5}">
                      <a16:colId xmlns:a16="http://schemas.microsoft.com/office/drawing/2014/main" val="884334621"/>
                    </a:ext>
                  </a:extLst>
                </a:gridCol>
              </a:tblGrid>
              <a:tr h="370840">
                <a:tc>
                  <a:txBody>
                    <a:bodyPr/>
                    <a:lstStyle/>
                    <a:p>
                      <a:r>
                        <a:rPr lang="en-US" dirty="0" err="1">
                          <a:latin typeface="Coptic" pitchFamily="2" charset="0"/>
                        </a:rPr>
                        <a:t>Arip~recbeuin</a:t>
                      </a:r>
                      <a:r>
                        <a:rPr lang="en-US" dirty="0">
                          <a:latin typeface="Coptic" pitchFamily="2" charset="0"/>
                        </a:rPr>
                        <a:t> </a:t>
                      </a:r>
                      <a:r>
                        <a:rPr lang="en-US" dirty="0" err="1">
                          <a:latin typeface="Coptic" pitchFamily="2" charset="0"/>
                        </a:rPr>
                        <a:t>e~h~r</a:t>
                      </a:r>
                      <a:r>
                        <a:rPr lang="en-US" dirty="0">
                          <a:latin typeface="Coptic" pitchFamily="2" charset="0"/>
                        </a:rPr>
                        <a:t>/i </a:t>
                      </a:r>
                      <a:r>
                        <a:rPr lang="en-US" dirty="0" err="1">
                          <a:latin typeface="Coptic" pitchFamily="2" charset="0"/>
                        </a:rPr>
                        <a:t>e~jwn</a:t>
                      </a:r>
                      <a:r>
                        <a:rPr lang="en-US" dirty="0">
                          <a:latin typeface="Coptic" pitchFamily="2" charset="0"/>
                        </a:rPr>
                        <a:t>: w~ </a:t>
                      </a:r>
                      <a:r>
                        <a:rPr lang="en-US" dirty="0" err="1">
                          <a:solidFill>
                            <a:srgbClr val="FF0000"/>
                          </a:solidFill>
                          <a:latin typeface="Coptic" pitchFamily="2" charset="0"/>
                        </a:rPr>
                        <a:t>niou</a:t>
                      </a:r>
                      <a:r>
                        <a:rPr lang="en-US" dirty="0">
                          <a:solidFill>
                            <a:srgbClr val="FF0000"/>
                          </a:solidFill>
                          <a:latin typeface="Coptic" pitchFamily="2" charset="0"/>
                        </a:rPr>
                        <a:t>/b</a:t>
                      </a:r>
                      <a:r>
                        <a:rPr lang="en-US" dirty="0">
                          <a:latin typeface="Coptic" pitchFamily="2" charset="0"/>
                        </a:rPr>
                        <a:t> </a:t>
                      </a:r>
                      <a:r>
                        <a:rPr lang="en-US" dirty="0" err="1">
                          <a:latin typeface="Coptic" pitchFamily="2" charset="0"/>
                        </a:rPr>
                        <a:t>n~te</a:t>
                      </a:r>
                      <a:r>
                        <a:rPr lang="en-US" dirty="0">
                          <a:latin typeface="Coptic" pitchFamily="2" charset="0"/>
                        </a:rPr>
                        <a:t> ]</a:t>
                      </a:r>
                      <a:r>
                        <a:rPr lang="en-US" dirty="0" err="1">
                          <a:latin typeface="Coptic" pitchFamily="2" charset="0"/>
                        </a:rPr>
                        <a:t>meym</a:t>
                      </a:r>
                      <a:r>
                        <a:rPr lang="en-US" dirty="0">
                          <a:latin typeface="Coptic" pitchFamily="2" charset="0"/>
                        </a:rPr>
                        <a:t>/i: </a:t>
                      </a:r>
                      <a:r>
                        <a:rPr lang="en-US" dirty="0" err="1">
                          <a:solidFill>
                            <a:srgbClr val="C00000"/>
                          </a:solidFill>
                          <a:latin typeface="Coptic" pitchFamily="2" charset="0"/>
                        </a:rPr>
                        <a:t>pijout</a:t>
                      </a:r>
                      <a:r>
                        <a:rPr lang="en-US" dirty="0">
                          <a:solidFill>
                            <a:srgbClr val="C00000"/>
                          </a:solidFill>
                          <a:latin typeface="Coptic" pitchFamily="2" charset="0"/>
                        </a:rPr>
                        <a:t> </a:t>
                      </a:r>
                      <a:r>
                        <a:rPr lang="en-US" dirty="0" err="1">
                          <a:solidFill>
                            <a:srgbClr val="C00000"/>
                          </a:solidFill>
                          <a:latin typeface="Coptic" pitchFamily="2" charset="0"/>
                        </a:rPr>
                        <a:t>f~tou</a:t>
                      </a:r>
                      <a:r>
                        <a:rPr lang="en-US" dirty="0">
                          <a:solidFill>
                            <a:srgbClr val="C00000"/>
                          </a:solidFill>
                          <a:latin typeface="Coptic" pitchFamily="2" charset="0"/>
                        </a:rPr>
                        <a:t> </a:t>
                      </a:r>
                      <a:r>
                        <a:rPr lang="en-US" dirty="0" err="1">
                          <a:solidFill>
                            <a:srgbClr val="FF0000"/>
                          </a:solidFill>
                          <a:latin typeface="Coptic" pitchFamily="2" charset="0"/>
                        </a:rPr>
                        <a:t>m~p~recbuteroc</a:t>
                      </a:r>
                      <a:r>
                        <a:rPr lang="en-US" dirty="0">
                          <a:latin typeface="Coptic" pitchFamily="2" charset="0"/>
                        </a:rPr>
                        <a:t>: </a:t>
                      </a:r>
                      <a:r>
                        <a:rPr lang="en-US" dirty="0" err="1">
                          <a:latin typeface="Coptic" pitchFamily="2" charset="0"/>
                        </a:rPr>
                        <a:t>n~tef,a</a:t>
                      </a:r>
                      <a:r>
                        <a:rPr lang="en-US" dirty="0">
                          <a:latin typeface="Coptic" pitchFamily="2" charset="0"/>
                        </a:rPr>
                        <a:t> </a:t>
                      </a:r>
                      <a:r>
                        <a:rPr lang="en-US" dirty="0" err="1">
                          <a:latin typeface="Coptic" pitchFamily="2" charset="0"/>
                        </a:rPr>
                        <a:t>nennobi</a:t>
                      </a:r>
                      <a:r>
                        <a:rPr lang="en-US" dirty="0">
                          <a:latin typeface="Coptic" pitchFamily="2" charset="0"/>
                        </a:rPr>
                        <a:t> nan </a:t>
                      </a:r>
                      <a:r>
                        <a:rPr lang="en-US" dirty="0" err="1">
                          <a:latin typeface="Coptic" pitchFamily="2" charset="0"/>
                        </a:rPr>
                        <a:t>e~bol</a:t>
                      </a:r>
                      <a:endParaRPr lang="en-US" dirty="0">
                        <a:latin typeface="Coptic" pitchFamily="2" charset="0"/>
                      </a:endParaRPr>
                    </a:p>
                  </a:txBody>
                  <a:tcPr/>
                </a:tc>
                <a:tc>
                  <a:txBody>
                    <a:bodyPr/>
                    <a:lstStyle/>
                    <a:p>
                      <a:r>
                        <a:rPr lang="en-US" dirty="0"/>
                        <a:t>Intercede on our behalf: O </a:t>
                      </a:r>
                      <a:r>
                        <a:rPr lang="en-US" dirty="0">
                          <a:solidFill>
                            <a:srgbClr val="FF0000"/>
                          </a:solidFill>
                        </a:rPr>
                        <a:t>priests</a:t>
                      </a:r>
                      <a:r>
                        <a:rPr lang="en-US" dirty="0"/>
                        <a:t> of the truth: the </a:t>
                      </a:r>
                      <a:r>
                        <a:rPr lang="en-US" dirty="0">
                          <a:solidFill>
                            <a:srgbClr val="C00000"/>
                          </a:solidFill>
                        </a:rPr>
                        <a:t>24</a:t>
                      </a:r>
                      <a:r>
                        <a:rPr lang="en-US" dirty="0"/>
                        <a:t> </a:t>
                      </a:r>
                      <a:r>
                        <a:rPr lang="en-US" dirty="0">
                          <a:solidFill>
                            <a:srgbClr val="FF0000"/>
                          </a:solidFill>
                        </a:rPr>
                        <a:t>presbyters</a:t>
                      </a:r>
                      <a:r>
                        <a:rPr lang="en-US" dirty="0"/>
                        <a:t>: that He may forgive us our sins</a:t>
                      </a:r>
                    </a:p>
                  </a:txBody>
                  <a:tcPr/>
                </a:tc>
                <a:extLst>
                  <a:ext uri="{0D108BD9-81ED-4DB2-BD59-A6C34878D82A}">
                    <a16:rowId xmlns:a16="http://schemas.microsoft.com/office/drawing/2014/main" val="1487780134"/>
                  </a:ext>
                </a:extLst>
              </a:tr>
            </a:tbl>
          </a:graphicData>
        </a:graphic>
      </p:graphicFrame>
      <p:pic>
        <p:nvPicPr>
          <p:cNvPr id="186372" name="Picture 4" descr="The Four Living Creatures With Four Faces—Ezekiel Chapter 1">
            <a:extLst>
              <a:ext uri="{FF2B5EF4-FFF2-40B4-BE49-F238E27FC236}">
                <a16:creationId xmlns:a16="http://schemas.microsoft.com/office/drawing/2014/main" id="{09EE14E0-DF0E-4A6D-9FD4-3C06055348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909170"/>
            <a:ext cx="3427728" cy="192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023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3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3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6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6C2B-15D5-4170-8E87-D41C4CF83E03}"/>
              </a:ext>
            </a:extLst>
          </p:cNvPr>
          <p:cNvSpPr>
            <a:spLocks noGrp="1"/>
          </p:cNvSpPr>
          <p:nvPr>
            <p:ph type="title"/>
          </p:nvPr>
        </p:nvSpPr>
        <p:spPr>
          <a:xfrm>
            <a:off x="457200" y="19792"/>
            <a:ext cx="8229600" cy="1143000"/>
          </a:xfrm>
        </p:spPr>
        <p:txBody>
          <a:bodyPr/>
          <a:lstStyle/>
          <a:p>
            <a:r>
              <a:rPr lang="en-US" b="1" dirty="0">
                <a:solidFill>
                  <a:schemeClr val="tx1"/>
                </a:solidFill>
                <a:effectLst>
                  <a:outerShdw blurRad="38100" dist="38100" dir="2700000" algn="tl">
                    <a:srgbClr val="336699"/>
                  </a:outerShdw>
                </a:effectLst>
              </a:rPr>
              <a:t>Lesson 23 </a:t>
            </a:r>
            <a:br>
              <a:rPr lang="en-US" b="1" dirty="0">
                <a:solidFill>
                  <a:schemeClr val="tx1"/>
                </a:solidFill>
                <a:effectLst>
                  <a:outerShdw blurRad="38100" dist="38100" dir="2700000" algn="tl">
                    <a:srgbClr val="336699"/>
                  </a:outerShdw>
                </a:effectLst>
              </a:rPr>
            </a:br>
            <a:r>
              <a:rPr lang="en-US" dirty="0"/>
              <a:t>Possessive Adjectives</a:t>
            </a:r>
          </a:p>
        </p:txBody>
      </p:sp>
      <p:sp>
        <p:nvSpPr>
          <p:cNvPr id="3" name="Content Placeholder 2">
            <a:extLst>
              <a:ext uri="{FF2B5EF4-FFF2-40B4-BE49-F238E27FC236}">
                <a16:creationId xmlns:a16="http://schemas.microsoft.com/office/drawing/2014/main" id="{C415518D-3212-456D-891A-F49E2C046D83}"/>
              </a:ext>
            </a:extLst>
          </p:cNvPr>
          <p:cNvSpPr>
            <a:spLocks noGrp="1"/>
          </p:cNvSpPr>
          <p:nvPr>
            <p:ph idx="1"/>
          </p:nvPr>
        </p:nvSpPr>
        <p:spPr>
          <a:xfrm>
            <a:off x="152400" y="1162792"/>
            <a:ext cx="8686800" cy="5542808"/>
          </a:xfrm>
        </p:spPr>
        <p:txBody>
          <a:bodyPr/>
          <a:lstStyle/>
          <a:p>
            <a:r>
              <a:rPr lang="en-US" dirty="0"/>
              <a:t>Possessive adjectives describe belonging or ownership:</a:t>
            </a:r>
          </a:p>
          <a:p>
            <a:pPr lvl="1"/>
            <a:r>
              <a:rPr lang="en-US" dirty="0"/>
              <a:t>my, your, our, its, his, her, and their</a:t>
            </a:r>
          </a:p>
          <a:p>
            <a:r>
              <a:rPr lang="en-US" dirty="0"/>
              <a:t>In Coptic, possessive adjectives consist of two parts. </a:t>
            </a:r>
          </a:p>
          <a:p>
            <a:pPr lvl="1"/>
            <a:r>
              <a:rPr lang="en-US" dirty="0"/>
              <a:t>The first part is one of the letters to tell whether the noun is singular masculine (</a:t>
            </a:r>
            <a:r>
              <a:rPr lang="en-US" dirty="0">
                <a:solidFill>
                  <a:srgbClr val="FF0000"/>
                </a:solidFill>
                <a:latin typeface="Coptic" pitchFamily="2" charset="0"/>
              </a:rPr>
              <a:t>P</a:t>
            </a:r>
            <a:r>
              <a:rPr lang="en-US" dirty="0"/>
              <a:t>), </a:t>
            </a:r>
            <a:br>
              <a:rPr lang="en-US" dirty="0"/>
            </a:br>
            <a:r>
              <a:rPr lang="en-US" dirty="0"/>
              <a:t>singular feminine(</a:t>
            </a:r>
            <a:r>
              <a:rPr lang="en-US" dirty="0">
                <a:solidFill>
                  <a:srgbClr val="FF0000"/>
                </a:solidFill>
                <a:latin typeface="Coptic" pitchFamily="2" charset="0"/>
              </a:rPr>
              <a:t>T</a:t>
            </a:r>
            <a:r>
              <a:rPr lang="en-US" dirty="0"/>
              <a:t>) or plural (</a:t>
            </a:r>
            <a:r>
              <a:rPr lang="en-US" dirty="0">
                <a:solidFill>
                  <a:srgbClr val="FF0000"/>
                </a:solidFill>
                <a:latin typeface="Coptic" pitchFamily="2" charset="0"/>
              </a:rPr>
              <a:t>N</a:t>
            </a:r>
            <a:r>
              <a:rPr lang="en-US" dirty="0"/>
              <a:t>)</a:t>
            </a:r>
            <a:endParaRPr lang="en-US" dirty="0">
              <a:solidFill>
                <a:srgbClr val="FF0000"/>
              </a:solidFill>
              <a:latin typeface="Coptic" pitchFamily="2" charset="0"/>
            </a:endParaRPr>
          </a:p>
          <a:p>
            <a:pPr lvl="1"/>
            <a:r>
              <a:rPr lang="en-US" dirty="0"/>
              <a:t>The second part explains who possesses: e.g.</a:t>
            </a:r>
            <a:br>
              <a:rPr lang="en-US" dirty="0"/>
            </a:br>
            <a:r>
              <a:rPr lang="en-US" dirty="0">
                <a:solidFill>
                  <a:srgbClr val="C00000"/>
                </a:solidFill>
                <a:latin typeface="Coptic" pitchFamily="2" charset="0"/>
              </a:rPr>
              <a:t>a</a:t>
            </a:r>
            <a:r>
              <a:rPr lang="en-US" dirty="0"/>
              <a:t>= first person singular, </a:t>
            </a:r>
            <a:r>
              <a:rPr lang="en-US" dirty="0" err="1">
                <a:solidFill>
                  <a:srgbClr val="C00000"/>
                </a:solidFill>
                <a:latin typeface="Coptic" pitchFamily="2" charset="0"/>
              </a:rPr>
              <a:t>en</a:t>
            </a:r>
            <a:r>
              <a:rPr lang="en-US" dirty="0"/>
              <a:t>= first person plural</a:t>
            </a:r>
          </a:p>
          <a:p>
            <a:pPr lvl="1"/>
            <a:r>
              <a:rPr lang="en-US" dirty="0" err="1">
                <a:solidFill>
                  <a:srgbClr val="FF0000"/>
                </a:solidFill>
                <a:latin typeface="Coptic" pitchFamily="2" charset="0"/>
              </a:rPr>
              <a:t>P</a:t>
            </a:r>
            <a:r>
              <a:rPr lang="en-US" dirty="0" err="1">
                <a:solidFill>
                  <a:srgbClr val="C00000"/>
                </a:solidFill>
                <a:latin typeface="Coptic" pitchFamily="2" charset="0"/>
              </a:rPr>
              <a:t>a</a:t>
            </a:r>
            <a:r>
              <a:rPr lang="en-US" dirty="0" err="1">
                <a:latin typeface="Coptic" pitchFamily="2" charset="0"/>
              </a:rPr>
              <a:t>iwt</a:t>
            </a:r>
            <a:r>
              <a:rPr lang="en-US" dirty="0"/>
              <a:t> = my father -- </a:t>
            </a:r>
            <a:r>
              <a:rPr lang="en-US" dirty="0" err="1">
                <a:solidFill>
                  <a:srgbClr val="FF0000"/>
                </a:solidFill>
                <a:latin typeface="Coptic" pitchFamily="2" charset="0"/>
              </a:rPr>
              <a:t>P</a:t>
            </a:r>
            <a:r>
              <a:rPr lang="en-US" dirty="0" err="1">
                <a:solidFill>
                  <a:srgbClr val="C00000"/>
                </a:solidFill>
                <a:latin typeface="Coptic" pitchFamily="2" charset="0"/>
              </a:rPr>
              <a:t>en</a:t>
            </a:r>
            <a:r>
              <a:rPr lang="en-US" dirty="0" err="1">
                <a:latin typeface="Coptic" pitchFamily="2" charset="0"/>
              </a:rPr>
              <a:t>iwt</a:t>
            </a:r>
            <a:r>
              <a:rPr lang="en-US" dirty="0"/>
              <a:t> = our father  </a:t>
            </a:r>
          </a:p>
          <a:p>
            <a:pPr lvl="1"/>
            <a:endParaRPr lang="en-US" dirty="0"/>
          </a:p>
          <a:p>
            <a:pPr lvl="1"/>
            <a:endParaRPr lang="en-US" dirty="0"/>
          </a:p>
        </p:txBody>
      </p:sp>
    </p:spTree>
    <p:extLst>
      <p:ext uri="{BB962C8B-B14F-4D97-AF65-F5344CB8AC3E}">
        <p14:creationId xmlns:p14="http://schemas.microsoft.com/office/powerpoint/2010/main" val="2327683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556444-42CC-4122-9F55-4826DD97EC3C}"/>
              </a:ext>
            </a:extLst>
          </p:cNvPr>
          <p:cNvGraphicFramePr>
            <a:graphicFrameLocks noGrp="1"/>
          </p:cNvGraphicFramePr>
          <p:nvPr>
            <p:ph idx="1"/>
            <p:extLst>
              <p:ext uri="{D42A27DB-BD31-4B8C-83A1-F6EECF244321}">
                <p14:modId xmlns:p14="http://schemas.microsoft.com/office/powerpoint/2010/main" val="2649932114"/>
              </p:ext>
            </p:extLst>
          </p:nvPr>
        </p:nvGraphicFramePr>
        <p:xfrm>
          <a:off x="304800" y="259080"/>
          <a:ext cx="8517194" cy="1920240"/>
        </p:xfrm>
        <a:graphic>
          <a:graphicData uri="http://schemas.openxmlformats.org/drawingml/2006/table">
            <a:tbl>
              <a:tblPr firstRow="1" bandRow="1">
                <a:tableStyleId>{5C22544A-7EE6-4342-B048-85BDC9FD1C3A}</a:tableStyleId>
              </a:tblPr>
              <a:tblGrid>
                <a:gridCol w="715386">
                  <a:extLst>
                    <a:ext uri="{9D8B030D-6E8A-4147-A177-3AD203B41FA5}">
                      <a16:colId xmlns:a16="http://schemas.microsoft.com/office/drawing/2014/main" val="3803880559"/>
                    </a:ext>
                  </a:extLst>
                </a:gridCol>
                <a:gridCol w="1189614">
                  <a:extLst>
                    <a:ext uri="{9D8B030D-6E8A-4147-A177-3AD203B41FA5}">
                      <a16:colId xmlns:a16="http://schemas.microsoft.com/office/drawing/2014/main" val="331142433"/>
                    </a:ext>
                  </a:extLst>
                </a:gridCol>
                <a:gridCol w="990600">
                  <a:extLst>
                    <a:ext uri="{9D8B030D-6E8A-4147-A177-3AD203B41FA5}">
                      <a16:colId xmlns:a16="http://schemas.microsoft.com/office/drawing/2014/main" val="2489951946"/>
                    </a:ext>
                  </a:extLst>
                </a:gridCol>
                <a:gridCol w="906227">
                  <a:extLst>
                    <a:ext uri="{9D8B030D-6E8A-4147-A177-3AD203B41FA5}">
                      <a16:colId xmlns:a16="http://schemas.microsoft.com/office/drawing/2014/main" val="1173786838"/>
                    </a:ext>
                  </a:extLst>
                </a:gridCol>
                <a:gridCol w="1163825">
                  <a:extLst>
                    <a:ext uri="{9D8B030D-6E8A-4147-A177-3AD203B41FA5}">
                      <a16:colId xmlns:a16="http://schemas.microsoft.com/office/drawing/2014/main" val="2897254458"/>
                    </a:ext>
                  </a:extLst>
                </a:gridCol>
                <a:gridCol w="1241413">
                  <a:extLst>
                    <a:ext uri="{9D8B030D-6E8A-4147-A177-3AD203B41FA5}">
                      <a16:colId xmlns:a16="http://schemas.microsoft.com/office/drawing/2014/main" val="3592532916"/>
                    </a:ext>
                  </a:extLst>
                </a:gridCol>
                <a:gridCol w="1086236">
                  <a:extLst>
                    <a:ext uri="{9D8B030D-6E8A-4147-A177-3AD203B41FA5}">
                      <a16:colId xmlns:a16="http://schemas.microsoft.com/office/drawing/2014/main" val="3918326556"/>
                    </a:ext>
                  </a:extLst>
                </a:gridCol>
                <a:gridCol w="1223893">
                  <a:extLst>
                    <a:ext uri="{9D8B030D-6E8A-4147-A177-3AD203B41FA5}">
                      <a16:colId xmlns:a16="http://schemas.microsoft.com/office/drawing/2014/main" val="1991625975"/>
                    </a:ext>
                  </a:extLst>
                </a:gridCol>
              </a:tblGrid>
              <a:tr h="370840">
                <a:tc>
                  <a:txBody>
                    <a:bodyPr/>
                    <a:lstStyle/>
                    <a:p>
                      <a:r>
                        <a:rPr lang="en-US" dirty="0"/>
                        <a:t>Person</a:t>
                      </a:r>
                    </a:p>
                  </a:txBody>
                  <a:tcPr/>
                </a:tc>
                <a:tc>
                  <a:txBody>
                    <a:bodyPr/>
                    <a:lstStyle/>
                    <a:p>
                      <a:r>
                        <a:rPr lang="en-US"/>
                        <a:t>Adjec-tive</a:t>
                      </a:r>
                      <a:endParaRPr lang="en-US" dirty="0"/>
                    </a:p>
                  </a:txBody>
                  <a:tcPr/>
                </a:tc>
                <a:tc gridSpan="2">
                  <a:txBody>
                    <a:bodyPr/>
                    <a:lstStyle/>
                    <a:p>
                      <a:pPr algn="ctr"/>
                      <a:r>
                        <a:rPr lang="en-US" dirty="0"/>
                        <a:t>Masculine</a:t>
                      </a:r>
                    </a:p>
                  </a:txBody>
                  <a:tcPr/>
                </a:tc>
                <a:tc hMerge="1">
                  <a:txBody>
                    <a:bodyPr/>
                    <a:lstStyle/>
                    <a:p>
                      <a:endParaRPr lang="en-US" dirty="0"/>
                    </a:p>
                  </a:txBody>
                  <a:tcPr/>
                </a:tc>
                <a:tc gridSpan="2">
                  <a:txBody>
                    <a:bodyPr/>
                    <a:lstStyle/>
                    <a:p>
                      <a:pPr algn="ctr"/>
                      <a:r>
                        <a:rPr lang="en-US" dirty="0"/>
                        <a:t>Feminine</a:t>
                      </a:r>
                    </a:p>
                  </a:txBody>
                  <a:tcPr/>
                </a:tc>
                <a:tc hMerge="1">
                  <a:txBody>
                    <a:bodyPr/>
                    <a:lstStyle/>
                    <a:p>
                      <a:endParaRPr lang="en-US" dirty="0"/>
                    </a:p>
                  </a:txBody>
                  <a:tcPr/>
                </a:tc>
                <a:tc gridSpan="2">
                  <a:txBody>
                    <a:bodyPr/>
                    <a:lstStyle/>
                    <a:p>
                      <a:pPr algn="ctr"/>
                      <a:r>
                        <a:rPr lang="en-US" dirty="0"/>
                        <a:t>Plural</a:t>
                      </a:r>
                    </a:p>
                  </a:txBody>
                  <a:tcPr/>
                </a:tc>
                <a:tc hMerge="1">
                  <a:txBody>
                    <a:bodyPr/>
                    <a:lstStyle/>
                    <a:p>
                      <a:endParaRPr lang="en-US" dirty="0"/>
                    </a:p>
                  </a:txBody>
                  <a:tcPr/>
                </a:tc>
                <a:extLst>
                  <a:ext uri="{0D108BD9-81ED-4DB2-BD59-A6C34878D82A}">
                    <a16:rowId xmlns:a16="http://schemas.microsoft.com/office/drawing/2014/main" val="2284860982"/>
                  </a:ext>
                </a:extLst>
              </a:tr>
              <a:tr h="370840">
                <a:tc rowSpan="2">
                  <a:txBody>
                    <a:bodyPr/>
                    <a:lstStyle/>
                    <a:p>
                      <a:r>
                        <a:rPr lang="en-US" dirty="0"/>
                        <a:t>First</a:t>
                      </a:r>
                    </a:p>
                  </a:txBody>
                  <a:tcPr/>
                </a:tc>
                <a:tc>
                  <a:txBody>
                    <a:bodyPr/>
                    <a:lstStyle/>
                    <a:p>
                      <a:r>
                        <a:rPr lang="en-US" dirty="0"/>
                        <a:t>My</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a</a:t>
                      </a:r>
                      <a:r>
                        <a:rPr lang="en-US" dirty="0" err="1">
                          <a:latin typeface="Coptic" pitchFamily="2" charset="0"/>
                        </a:rPr>
                        <a:t>iwt</a:t>
                      </a:r>
                      <a:endParaRPr lang="en-US" dirty="0">
                        <a:latin typeface="Coptic" pitchFamily="2" charset="0"/>
                      </a:endParaRPr>
                    </a:p>
                  </a:txBody>
                  <a:tcPr/>
                </a:tc>
                <a:tc>
                  <a:txBody>
                    <a:bodyPr/>
                    <a:lstStyle/>
                    <a:p>
                      <a:r>
                        <a:rPr lang="en-US" dirty="0"/>
                        <a:t>My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a</a:t>
                      </a:r>
                      <a:r>
                        <a:rPr lang="en-US" dirty="0" err="1">
                          <a:latin typeface="Coptic" pitchFamily="2" charset="0"/>
                        </a:rPr>
                        <a:t>cwni</a:t>
                      </a:r>
                      <a:endParaRPr lang="en-US" dirty="0">
                        <a:latin typeface="Coptic" pitchFamily="2" charset="0"/>
                      </a:endParaRPr>
                    </a:p>
                  </a:txBody>
                  <a:tcPr/>
                </a:tc>
                <a:tc>
                  <a:txBody>
                    <a:bodyPr/>
                    <a:lstStyle/>
                    <a:p>
                      <a:r>
                        <a:rPr lang="en-US" dirty="0"/>
                        <a:t>My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a</a:t>
                      </a:r>
                      <a:r>
                        <a:rPr lang="en-US" dirty="0" err="1">
                          <a:latin typeface="Coptic" pitchFamily="2" charset="0"/>
                        </a:rPr>
                        <a:t>kas</a:t>
                      </a:r>
                      <a:endParaRPr lang="en-US" dirty="0">
                        <a:latin typeface="Coptic" pitchFamily="2" charset="0"/>
                      </a:endParaRPr>
                    </a:p>
                  </a:txBody>
                  <a:tcPr/>
                </a:tc>
                <a:tc>
                  <a:txBody>
                    <a:bodyPr/>
                    <a:lstStyle/>
                    <a:p>
                      <a:r>
                        <a:rPr lang="en-US" dirty="0"/>
                        <a:t>My pens</a:t>
                      </a:r>
                    </a:p>
                  </a:txBody>
                  <a:tcPr/>
                </a:tc>
                <a:extLst>
                  <a:ext uri="{0D108BD9-81ED-4DB2-BD59-A6C34878D82A}">
                    <a16:rowId xmlns:a16="http://schemas.microsoft.com/office/drawing/2014/main" val="3646543792"/>
                  </a:ext>
                </a:extLst>
              </a:tr>
              <a:tr h="370840">
                <a:tc vMerge="1">
                  <a:txBody>
                    <a:bodyPr/>
                    <a:lstStyle/>
                    <a:p>
                      <a:endParaRPr lang="en-US"/>
                    </a:p>
                  </a:txBody>
                  <a:tcPr/>
                </a:tc>
                <a:tc>
                  <a:txBody>
                    <a:bodyPr/>
                    <a:lstStyle/>
                    <a:p>
                      <a:r>
                        <a:rPr lang="en-US" dirty="0"/>
                        <a:t>Our</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en</a:t>
                      </a:r>
                      <a:r>
                        <a:rPr lang="en-US" dirty="0" err="1">
                          <a:latin typeface="Coptic" pitchFamily="2" charset="0"/>
                        </a:rPr>
                        <a:t>iwt</a:t>
                      </a:r>
                      <a:endParaRPr lang="en-US" dirty="0">
                        <a:latin typeface="Coptic" pitchFamily="2" charset="0"/>
                      </a:endParaRPr>
                    </a:p>
                  </a:txBody>
                  <a:tcPr/>
                </a:tc>
                <a:tc>
                  <a:txBody>
                    <a:bodyPr/>
                    <a:lstStyle/>
                    <a:p>
                      <a:r>
                        <a:rPr lang="en-US" dirty="0"/>
                        <a:t>Our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en</a:t>
                      </a:r>
                      <a:r>
                        <a:rPr lang="en-US" dirty="0" err="1">
                          <a:latin typeface="Coptic" pitchFamily="2" charset="0"/>
                        </a:rPr>
                        <a:t>cwni</a:t>
                      </a:r>
                      <a:endParaRPr lang="en-US" dirty="0">
                        <a:latin typeface="Coptic" pitchFamily="2" charset="0"/>
                      </a:endParaRPr>
                    </a:p>
                  </a:txBody>
                  <a:tcPr/>
                </a:tc>
                <a:tc>
                  <a:txBody>
                    <a:bodyPr/>
                    <a:lstStyle/>
                    <a:p>
                      <a:r>
                        <a:rPr lang="en-US" dirty="0"/>
                        <a:t>Our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en</a:t>
                      </a:r>
                      <a:r>
                        <a:rPr lang="en-US" dirty="0" err="1">
                          <a:latin typeface="Coptic" pitchFamily="2" charset="0"/>
                        </a:rPr>
                        <a:t>kas</a:t>
                      </a:r>
                      <a:endParaRPr lang="en-US" dirty="0">
                        <a:latin typeface="Coptic" pitchFamily="2" charset="0"/>
                      </a:endParaRPr>
                    </a:p>
                  </a:txBody>
                  <a:tcPr/>
                </a:tc>
                <a:tc>
                  <a:txBody>
                    <a:bodyPr/>
                    <a:lstStyle/>
                    <a:p>
                      <a:r>
                        <a:rPr lang="en-US" dirty="0"/>
                        <a:t>Our pens</a:t>
                      </a:r>
                    </a:p>
                  </a:txBody>
                  <a:tcPr/>
                </a:tc>
                <a:extLst>
                  <a:ext uri="{0D108BD9-81ED-4DB2-BD59-A6C34878D82A}">
                    <a16:rowId xmlns:a16="http://schemas.microsoft.com/office/drawing/2014/main" val="2844470640"/>
                  </a:ext>
                </a:extLst>
              </a:tr>
            </a:tbl>
          </a:graphicData>
        </a:graphic>
      </p:graphicFrame>
      <p:graphicFrame>
        <p:nvGraphicFramePr>
          <p:cNvPr id="10" name="Table 4">
            <a:extLst>
              <a:ext uri="{FF2B5EF4-FFF2-40B4-BE49-F238E27FC236}">
                <a16:creationId xmlns:a16="http://schemas.microsoft.com/office/drawing/2014/main" id="{064DEF8E-F808-4A68-86D9-B0B4C86BFCE0}"/>
              </a:ext>
            </a:extLst>
          </p:cNvPr>
          <p:cNvGraphicFramePr>
            <a:graphicFrameLocks/>
          </p:cNvGraphicFramePr>
          <p:nvPr>
            <p:extLst>
              <p:ext uri="{D42A27DB-BD31-4B8C-83A1-F6EECF244321}">
                <p14:modId xmlns:p14="http://schemas.microsoft.com/office/powerpoint/2010/main" val="727166890"/>
              </p:ext>
            </p:extLst>
          </p:nvPr>
        </p:nvGraphicFramePr>
        <p:xfrm>
          <a:off x="304800" y="2179320"/>
          <a:ext cx="8517194" cy="1920240"/>
        </p:xfrm>
        <a:graphic>
          <a:graphicData uri="http://schemas.openxmlformats.org/drawingml/2006/table">
            <a:tbl>
              <a:tblPr bandRow="1">
                <a:tableStyleId>{5C22544A-7EE6-4342-B048-85BDC9FD1C3A}</a:tableStyleId>
              </a:tblPr>
              <a:tblGrid>
                <a:gridCol w="715386">
                  <a:extLst>
                    <a:ext uri="{9D8B030D-6E8A-4147-A177-3AD203B41FA5}">
                      <a16:colId xmlns:a16="http://schemas.microsoft.com/office/drawing/2014/main" val="3803880559"/>
                    </a:ext>
                  </a:extLst>
                </a:gridCol>
                <a:gridCol w="1189614">
                  <a:extLst>
                    <a:ext uri="{9D8B030D-6E8A-4147-A177-3AD203B41FA5}">
                      <a16:colId xmlns:a16="http://schemas.microsoft.com/office/drawing/2014/main" val="331142433"/>
                    </a:ext>
                  </a:extLst>
                </a:gridCol>
                <a:gridCol w="990600">
                  <a:extLst>
                    <a:ext uri="{9D8B030D-6E8A-4147-A177-3AD203B41FA5}">
                      <a16:colId xmlns:a16="http://schemas.microsoft.com/office/drawing/2014/main" val="2489951946"/>
                    </a:ext>
                  </a:extLst>
                </a:gridCol>
                <a:gridCol w="906227">
                  <a:extLst>
                    <a:ext uri="{9D8B030D-6E8A-4147-A177-3AD203B41FA5}">
                      <a16:colId xmlns:a16="http://schemas.microsoft.com/office/drawing/2014/main" val="1173786838"/>
                    </a:ext>
                  </a:extLst>
                </a:gridCol>
                <a:gridCol w="1163825">
                  <a:extLst>
                    <a:ext uri="{9D8B030D-6E8A-4147-A177-3AD203B41FA5}">
                      <a16:colId xmlns:a16="http://schemas.microsoft.com/office/drawing/2014/main" val="2897254458"/>
                    </a:ext>
                  </a:extLst>
                </a:gridCol>
                <a:gridCol w="1241413">
                  <a:extLst>
                    <a:ext uri="{9D8B030D-6E8A-4147-A177-3AD203B41FA5}">
                      <a16:colId xmlns:a16="http://schemas.microsoft.com/office/drawing/2014/main" val="3592532916"/>
                    </a:ext>
                  </a:extLst>
                </a:gridCol>
                <a:gridCol w="1086236">
                  <a:extLst>
                    <a:ext uri="{9D8B030D-6E8A-4147-A177-3AD203B41FA5}">
                      <a16:colId xmlns:a16="http://schemas.microsoft.com/office/drawing/2014/main" val="3918326556"/>
                    </a:ext>
                  </a:extLst>
                </a:gridCol>
                <a:gridCol w="1223893">
                  <a:extLst>
                    <a:ext uri="{9D8B030D-6E8A-4147-A177-3AD203B41FA5}">
                      <a16:colId xmlns:a16="http://schemas.microsoft.com/office/drawing/2014/main" val="1991625975"/>
                    </a:ext>
                  </a:extLst>
                </a:gridCol>
              </a:tblGrid>
              <a:tr h="370840">
                <a:tc rowSpan="3">
                  <a:txBody>
                    <a:bodyPr/>
                    <a:lstStyle/>
                    <a:p>
                      <a:r>
                        <a:rPr lang="en-US" dirty="0"/>
                        <a:t>Second</a:t>
                      </a:r>
                    </a:p>
                  </a:txBody>
                  <a:tcPr/>
                </a:tc>
                <a:tc>
                  <a:txBody>
                    <a:bodyPr/>
                    <a:lstStyle/>
                    <a:p>
                      <a:r>
                        <a:rPr lang="en-US" dirty="0"/>
                        <a:t>Your (m)</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ek-</a:t>
                      </a:r>
                      <a:r>
                        <a:rPr lang="en-US" dirty="0" err="1">
                          <a:latin typeface="Coptic" pitchFamily="2" charset="0"/>
                        </a:rPr>
                        <a:t>iwt</a:t>
                      </a:r>
                      <a:endParaRPr lang="en-US" dirty="0">
                        <a:latin typeface="Coptic" pitchFamily="2" charset="0"/>
                      </a:endParaRPr>
                    </a:p>
                  </a:txBody>
                  <a:tcPr/>
                </a:tc>
                <a:tc>
                  <a:txBody>
                    <a:bodyPr/>
                    <a:lstStyle/>
                    <a:p>
                      <a:r>
                        <a:rPr lang="en-US" dirty="0"/>
                        <a:t>Your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ek</a:t>
                      </a:r>
                      <a:r>
                        <a:rPr lang="en-US" dirty="0" err="1">
                          <a:latin typeface="Coptic" pitchFamily="2" charset="0"/>
                        </a:rPr>
                        <a:t>cwni</a:t>
                      </a:r>
                      <a:endParaRPr lang="en-US" dirty="0">
                        <a:latin typeface="Coptic" pitchFamily="2" charset="0"/>
                      </a:endParaRPr>
                    </a:p>
                  </a:txBody>
                  <a:tcPr/>
                </a:tc>
                <a:tc>
                  <a:txBody>
                    <a:bodyPr/>
                    <a:lstStyle/>
                    <a:p>
                      <a:r>
                        <a:rPr lang="en-US" dirty="0"/>
                        <a:t>Your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ek</a:t>
                      </a:r>
                      <a:r>
                        <a:rPr lang="en-US" dirty="0" err="1">
                          <a:latin typeface="Coptic" pitchFamily="2" charset="0"/>
                        </a:rPr>
                        <a:t>kas</a:t>
                      </a:r>
                      <a:endParaRPr lang="en-US" dirty="0">
                        <a:latin typeface="Coptic" pitchFamily="2" charset="0"/>
                      </a:endParaRPr>
                    </a:p>
                  </a:txBody>
                  <a:tcPr/>
                </a:tc>
                <a:tc>
                  <a:txBody>
                    <a:bodyPr/>
                    <a:lstStyle/>
                    <a:p>
                      <a:r>
                        <a:rPr lang="en-US" dirty="0"/>
                        <a:t>Your pens</a:t>
                      </a:r>
                    </a:p>
                  </a:txBody>
                  <a:tcPr/>
                </a:tc>
                <a:extLst>
                  <a:ext uri="{0D108BD9-81ED-4DB2-BD59-A6C34878D82A}">
                    <a16:rowId xmlns:a16="http://schemas.microsoft.com/office/drawing/2014/main" val="3646543792"/>
                  </a:ext>
                </a:extLst>
              </a:tr>
              <a:tr h="370840">
                <a:tc vMerge="1">
                  <a:txBody>
                    <a:bodyPr/>
                    <a:lstStyle/>
                    <a:p>
                      <a:endParaRPr lang="en-US"/>
                    </a:p>
                  </a:txBody>
                  <a:tcPr/>
                </a:tc>
                <a:tc>
                  <a:txBody>
                    <a:bodyPr/>
                    <a:lstStyle/>
                    <a:p>
                      <a:r>
                        <a:rPr lang="en-US" dirty="0"/>
                        <a:t>Your (f)</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a:t>
                      </a:r>
                      <a:r>
                        <a:rPr lang="en-US" dirty="0" err="1">
                          <a:latin typeface="Coptic" pitchFamily="2" charset="0"/>
                        </a:rPr>
                        <a:t>iwt</a:t>
                      </a:r>
                      <a:endParaRPr lang="en-US" dirty="0">
                        <a:latin typeface="Coptic" pitchFamily="2" charset="0"/>
                      </a:endParaRPr>
                    </a:p>
                  </a:txBody>
                  <a:tcPr/>
                </a:tc>
                <a:tc>
                  <a:txBody>
                    <a:bodyPr/>
                    <a:lstStyle/>
                    <a:p>
                      <a:r>
                        <a:rPr lang="en-US" dirty="0"/>
                        <a:t>Your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a:t>
                      </a:r>
                      <a:r>
                        <a:rPr lang="en-US" dirty="0" err="1">
                          <a:latin typeface="Coptic" pitchFamily="2" charset="0"/>
                        </a:rPr>
                        <a:t>cwni</a:t>
                      </a:r>
                      <a:endParaRPr lang="en-US" dirty="0">
                        <a:latin typeface="Coptic" pitchFamily="2" charset="0"/>
                      </a:endParaRPr>
                    </a:p>
                  </a:txBody>
                  <a:tcPr/>
                </a:tc>
                <a:tc>
                  <a:txBody>
                    <a:bodyPr/>
                    <a:lstStyle/>
                    <a:p>
                      <a:r>
                        <a:rPr lang="en-US" dirty="0"/>
                        <a:t>Your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a:t>
                      </a:r>
                      <a:r>
                        <a:rPr lang="en-US" dirty="0" err="1">
                          <a:latin typeface="Coptic" pitchFamily="2" charset="0"/>
                        </a:rPr>
                        <a:t>kas</a:t>
                      </a:r>
                      <a:endParaRPr lang="en-US" dirty="0">
                        <a:latin typeface="Coptic" pitchFamily="2" charset="0"/>
                      </a:endParaRPr>
                    </a:p>
                  </a:txBody>
                  <a:tcPr/>
                </a:tc>
                <a:tc>
                  <a:txBody>
                    <a:bodyPr/>
                    <a:lstStyle/>
                    <a:p>
                      <a:r>
                        <a:rPr lang="en-US" dirty="0"/>
                        <a:t>Your pens</a:t>
                      </a:r>
                    </a:p>
                  </a:txBody>
                  <a:tcPr/>
                </a:tc>
                <a:extLst>
                  <a:ext uri="{0D108BD9-81ED-4DB2-BD59-A6C34878D82A}">
                    <a16:rowId xmlns:a16="http://schemas.microsoft.com/office/drawing/2014/main" val="2844470640"/>
                  </a:ext>
                </a:extLst>
              </a:tr>
              <a:tr h="370840">
                <a:tc vMerge="1">
                  <a:txBody>
                    <a:bodyPr/>
                    <a:lstStyle/>
                    <a:p>
                      <a:endParaRPr lang="en-US" dirty="0"/>
                    </a:p>
                  </a:txBody>
                  <a:tcPr/>
                </a:tc>
                <a:tc>
                  <a:txBody>
                    <a:bodyPr/>
                    <a:lstStyle/>
                    <a:p>
                      <a:r>
                        <a:rPr lang="en-US" dirty="0"/>
                        <a:t>Your (pl)</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eten-</a:t>
                      </a:r>
                      <a:r>
                        <a:rPr lang="en-US" dirty="0" err="1">
                          <a:latin typeface="Coptic" pitchFamily="2" charset="0"/>
                        </a:rPr>
                        <a:t>iwt</a:t>
                      </a:r>
                      <a:endParaRPr lang="en-US" dirty="0">
                        <a:latin typeface="Coptic" pitchFamily="2" charset="0"/>
                      </a:endParaRPr>
                    </a:p>
                  </a:txBody>
                  <a:tcPr/>
                </a:tc>
                <a:tc>
                  <a:txBody>
                    <a:bodyPr/>
                    <a:lstStyle/>
                    <a:p>
                      <a:r>
                        <a:rPr lang="en-US" dirty="0"/>
                        <a:t>Your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eten-</a:t>
                      </a:r>
                      <a:r>
                        <a:rPr lang="en-US" dirty="0" err="1">
                          <a:latin typeface="Coptic" pitchFamily="2" charset="0"/>
                        </a:rPr>
                        <a:t>cwni</a:t>
                      </a:r>
                      <a:endParaRPr lang="en-US" dirty="0">
                        <a:latin typeface="Coptic" pitchFamily="2" charset="0"/>
                      </a:endParaRPr>
                    </a:p>
                  </a:txBody>
                  <a:tcPr/>
                </a:tc>
                <a:tc>
                  <a:txBody>
                    <a:bodyPr/>
                    <a:lstStyle/>
                    <a:p>
                      <a:r>
                        <a:rPr lang="en-US" dirty="0"/>
                        <a:t>Your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eten</a:t>
                      </a:r>
                      <a:r>
                        <a:rPr lang="en-US" dirty="0">
                          <a:solidFill>
                            <a:srgbClr val="C00000"/>
                          </a:solidFill>
                          <a:latin typeface="Coptic" pitchFamily="2" charset="0"/>
                        </a:rPr>
                        <a:t>-</a:t>
                      </a:r>
                      <a:r>
                        <a:rPr lang="en-US" dirty="0">
                          <a:latin typeface="Coptic" pitchFamily="2" charset="0"/>
                        </a:rPr>
                        <a:t>kas</a:t>
                      </a:r>
                    </a:p>
                  </a:txBody>
                  <a:tcPr/>
                </a:tc>
                <a:tc>
                  <a:txBody>
                    <a:bodyPr/>
                    <a:lstStyle/>
                    <a:p>
                      <a:r>
                        <a:rPr lang="en-US" dirty="0"/>
                        <a:t>Your pens</a:t>
                      </a:r>
                    </a:p>
                  </a:txBody>
                  <a:tcPr/>
                </a:tc>
                <a:extLst>
                  <a:ext uri="{0D108BD9-81ED-4DB2-BD59-A6C34878D82A}">
                    <a16:rowId xmlns:a16="http://schemas.microsoft.com/office/drawing/2014/main" val="1451452455"/>
                  </a:ext>
                </a:extLst>
              </a:tr>
            </a:tbl>
          </a:graphicData>
        </a:graphic>
      </p:graphicFrame>
      <p:graphicFrame>
        <p:nvGraphicFramePr>
          <p:cNvPr id="11" name="Table 4">
            <a:extLst>
              <a:ext uri="{FF2B5EF4-FFF2-40B4-BE49-F238E27FC236}">
                <a16:creationId xmlns:a16="http://schemas.microsoft.com/office/drawing/2014/main" id="{94290159-5E12-49B5-9A9B-FFEC0C83C3E4}"/>
              </a:ext>
            </a:extLst>
          </p:cNvPr>
          <p:cNvGraphicFramePr>
            <a:graphicFrameLocks/>
          </p:cNvGraphicFramePr>
          <p:nvPr>
            <p:extLst>
              <p:ext uri="{D42A27DB-BD31-4B8C-83A1-F6EECF244321}">
                <p14:modId xmlns:p14="http://schemas.microsoft.com/office/powerpoint/2010/main" val="2103110414"/>
              </p:ext>
            </p:extLst>
          </p:nvPr>
        </p:nvGraphicFramePr>
        <p:xfrm>
          <a:off x="304800" y="4099560"/>
          <a:ext cx="8517194" cy="1920240"/>
        </p:xfrm>
        <a:graphic>
          <a:graphicData uri="http://schemas.openxmlformats.org/drawingml/2006/table">
            <a:tbl>
              <a:tblPr bandRow="1">
                <a:tableStyleId>{5C22544A-7EE6-4342-B048-85BDC9FD1C3A}</a:tableStyleId>
              </a:tblPr>
              <a:tblGrid>
                <a:gridCol w="715386">
                  <a:extLst>
                    <a:ext uri="{9D8B030D-6E8A-4147-A177-3AD203B41FA5}">
                      <a16:colId xmlns:a16="http://schemas.microsoft.com/office/drawing/2014/main" val="3803880559"/>
                    </a:ext>
                  </a:extLst>
                </a:gridCol>
                <a:gridCol w="1189614">
                  <a:extLst>
                    <a:ext uri="{9D8B030D-6E8A-4147-A177-3AD203B41FA5}">
                      <a16:colId xmlns:a16="http://schemas.microsoft.com/office/drawing/2014/main" val="331142433"/>
                    </a:ext>
                  </a:extLst>
                </a:gridCol>
                <a:gridCol w="990600">
                  <a:extLst>
                    <a:ext uri="{9D8B030D-6E8A-4147-A177-3AD203B41FA5}">
                      <a16:colId xmlns:a16="http://schemas.microsoft.com/office/drawing/2014/main" val="2489951946"/>
                    </a:ext>
                  </a:extLst>
                </a:gridCol>
                <a:gridCol w="906227">
                  <a:extLst>
                    <a:ext uri="{9D8B030D-6E8A-4147-A177-3AD203B41FA5}">
                      <a16:colId xmlns:a16="http://schemas.microsoft.com/office/drawing/2014/main" val="1173786838"/>
                    </a:ext>
                  </a:extLst>
                </a:gridCol>
                <a:gridCol w="1163825">
                  <a:extLst>
                    <a:ext uri="{9D8B030D-6E8A-4147-A177-3AD203B41FA5}">
                      <a16:colId xmlns:a16="http://schemas.microsoft.com/office/drawing/2014/main" val="2897254458"/>
                    </a:ext>
                  </a:extLst>
                </a:gridCol>
                <a:gridCol w="1241413">
                  <a:extLst>
                    <a:ext uri="{9D8B030D-6E8A-4147-A177-3AD203B41FA5}">
                      <a16:colId xmlns:a16="http://schemas.microsoft.com/office/drawing/2014/main" val="3592532916"/>
                    </a:ext>
                  </a:extLst>
                </a:gridCol>
                <a:gridCol w="1086236">
                  <a:extLst>
                    <a:ext uri="{9D8B030D-6E8A-4147-A177-3AD203B41FA5}">
                      <a16:colId xmlns:a16="http://schemas.microsoft.com/office/drawing/2014/main" val="3918326556"/>
                    </a:ext>
                  </a:extLst>
                </a:gridCol>
                <a:gridCol w="1223893">
                  <a:extLst>
                    <a:ext uri="{9D8B030D-6E8A-4147-A177-3AD203B41FA5}">
                      <a16:colId xmlns:a16="http://schemas.microsoft.com/office/drawing/2014/main" val="1991625975"/>
                    </a:ext>
                  </a:extLst>
                </a:gridCol>
              </a:tblGrid>
              <a:tr h="370840">
                <a:tc rowSpan="3">
                  <a:txBody>
                    <a:bodyPr/>
                    <a:lstStyle/>
                    <a:p>
                      <a:r>
                        <a:rPr lang="en-US" dirty="0"/>
                        <a:t>Third</a:t>
                      </a:r>
                    </a:p>
                  </a:txBody>
                  <a:tcPr/>
                </a:tc>
                <a:tc>
                  <a:txBody>
                    <a:bodyPr/>
                    <a:lstStyle/>
                    <a:p>
                      <a:r>
                        <a:rPr lang="en-US" dirty="0"/>
                        <a:t>His</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ef</a:t>
                      </a:r>
                      <a:r>
                        <a:rPr lang="en-US" dirty="0" err="1">
                          <a:latin typeface="Coptic" pitchFamily="2" charset="0"/>
                        </a:rPr>
                        <a:t>iwt</a:t>
                      </a:r>
                      <a:endParaRPr lang="en-US" dirty="0">
                        <a:latin typeface="Coptic" pitchFamily="2" charset="0"/>
                      </a:endParaRPr>
                    </a:p>
                  </a:txBody>
                  <a:tcPr/>
                </a:tc>
                <a:tc>
                  <a:txBody>
                    <a:bodyPr/>
                    <a:lstStyle/>
                    <a:p>
                      <a:r>
                        <a:rPr lang="en-US" dirty="0"/>
                        <a:t>His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ef</a:t>
                      </a:r>
                      <a:r>
                        <a:rPr lang="en-US" dirty="0" err="1">
                          <a:latin typeface="Coptic" pitchFamily="2" charset="0"/>
                        </a:rPr>
                        <a:t>cwni</a:t>
                      </a:r>
                      <a:endParaRPr lang="en-US" dirty="0">
                        <a:latin typeface="Coptic" pitchFamily="2" charset="0"/>
                      </a:endParaRPr>
                    </a:p>
                  </a:txBody>
                  <a:tcPr/>
                </a:tc>
                <a:tc>
                  <a:txBody>
                    <a:bodyPr/>
                    <a:lstStyle/>
                    <a:p>
                      <a:r>
                        <a:rPr lang="en-US" dirty="0"/>
                        <a:t>His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ef</a:t>
                      </a:r>
                      <a:r>
                        <a:rPr lang="en-US" dirty="0" err="1">
                          <a:latin typeface="Coptic" pitchFamily="2" charset="0"/>
                        </a:rPr>
                        <a:t>kas</a:t>
                      </a:r>
                      <a:endParaRPr lang="en-US" dirty="0">
                        <a:latin typeface="Coptic" pitchFamily="2" charset="0"/>
                      </a:endParaRPr>
                    </a:p>
                  </a:txBody>
                  <a:tcPr/>
                </a:tc>
                <a:tc>
                  <a:txBody>
                    <a:bodyPr/>
                    <a:lstStyle/>
                    <a:p>
                      <a:r>
                        <a:rPr lang="en-US" dirty="0"/>
                        <a:t>His pens</a:t>
                      </a:r>
                    </a:p>
                  </a:txBody>
                  <a:tcPr/>
                </a:tc>
                <a:extLst>
                  <a:ext uri="{0D108BD9-81ED-4DB2-BD59-A6C34878D82A}">
                    <a16:rowId xmlns:a16="http://schemas.microsoft.com/office/drawing/2014/main" val="3646543792"/>
                  </a:ext>
                </a:extLst>
              </a:tr>
              <a:tr h="370840">
                <a:tc vMerge="1">
                  <a:txBody>
                    <a:bodyPr/>
                    <a:lstStyle/>
                    <a:p>
                      <a:endParaRPr lang="en-US"/>
                    </a:p>
                  </a:txBody>
                  <a:tcPr/>
                </a:tc>
                <a:tc>
                  <a:txBody>
                    <a:bodyPr/>
                    <a:lstStyle/>
                    <a:p>
                      <a:r>
                        <a:rPr lang="en-US" dirty="0"/>
                        <a:t>Her</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ec</a:t>
                      </a:r>
                      <a:r>
                        <a:rPr lang="en-US" dirty="0" err="1">
                          <a:latin typeface="Coptic" pitchFamily="2" charset="0"/>
                        </a:rPr>
                        <a:t>iwt</a:t>
                      </a:r>
                      <a:endParaRPr lang="en-US" dirty="0">
                        <a:latin typeface="Coptic" pitchFamily="2" charset="0"/>
                      </a:endParaRPr>
                    </a:p>
                  </a:txBody>
                  <a:tcPr/>
                </a:tc>
                <a:tc>
                  <a:txBody>
                    <a:bodyPr/>
                    <a:lstStyle/>
                    <a:p>
                      <a:r>
                        <a:rPr lang="en-US" dirty="0"/>
                        <a:t>Her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ec</a:t>
                      </a:r>
                      <a:r>
                        <a:rPr lang="en-US" dirty="0" err="1">
                          <a:latin typeface="Coptic" pitchFamily="2" charset="0"/>
                        </a:rPr>
                        <a:t>cwni</a:t>
                      </a:r>
                      <a:endParaRPr lang="en-US" dirty="0">
                        <a:latin typeface="Coptic" pitchFamily="2" charset="0"/>
                      </a:endParaRPr>
                    </a:p>
                  </a:txBody>
                  <a:tcPr/>
                </a:tc>
                <a:tc>
                  <a:txBody>
                    <a:bodyPr/>
                    <a:lstStyle/>
                    <a:p>
                      <a:r>
                        <a:rPr lang="en-US" dirty="0"/>
                        <a:t>Her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ec</a:t>
                      </a:r>
                      <a:r>
                        <a:rPr lang="en-US" dirty="0" err="1">
                          <a:latin typeface="Coptic" pitchFamily="2" charset="0"/>
                        </a:rPr>
                        <a:t>kas</a:t>
                      </a:r>
                      <a:endParaRPr lang="en-US" dirty="0">
                        <a:latin typeface="Coptic" pitchFamily="2" charset="0"/>
                      </a:endParaRPr>
                    </a:p>
                  </a:txBody>
                  <a:tcPr/>
                </a:tc>
                <a:tc>
                  <a:txBody>
                    <a:bodyPr/>
                    <a:lstStyle/>
                    <a:p>
                      <a:r>
                        <a:rPr lang="en-US" dirty="0"/>
                        <a:t>Her pens</a:t>
                      </a:r>
                    </a:p>
                  </a:txBody>
                  <a:tcPr/>
                </a:tc>
                <a:extLst>
                  <a:ext uri="{0D108BD9-81ED-4DB2-BD59-A6C34878D82A}">
                    <a16:rowId xmlns:a16="http://schemas.microsoft.com/office/drawing/2014/main" val="2844470640"/>
                  </a:ext>
                </a:extLst>
              </a:tr>
              <a:tr h="370840">
                <a:tc vMerge="1">
                  <a:txBody>
                    <a:bodyPr/>
                    <a:lstStyle/>
                    <a:p>
                      <a:endParaRPr lang="en-US" dirty="0"/>
                    </a:p>
                  </a:txBody>
                  <a:tcPr/>
                </a:tc>
                <a:tc>
                  <a:txBody>
                    <a:bodyPr/>
                    <a:lstStyle/>
                    <a:p>
                      <a:r>
                        <a:rPr lang="en-US" dirty="0"/>
                        <a:t>Their</a:t>
                      </a:r>
                    </a:p>
                  </a:txBody>
                  <a:tcPr/>
                </a:tc>
                <a:tc>
                  <a:txBody>
                    <a:bodyPr/>
                    <a:lstStyle/>
                    <a:p>
                      <a:r>
                        <a:rPr lang="en-US" dirty="0" err="1">
                          <a:solidFill>
                            <a:srgbClr val="FF0000"/>
                          </a:solidFill>
                          <a:latin typeface="Coptic" pitchFamily="2" charset="0"/>
                        </a:rPr>
                        <a:t>P</a:t>
                      </a:r>
                      <a:r>
                        <a:rPr lang="en-US" dirty="0" err="1">
                          <a:solidFill>
                            <a:srgbClr val="C00000"/>
                          </a:solidFill>
                          <a:latin typeface="Coptic" pitchFamily="2" charset="0"/>
                        </a:rPr>
                        <a:t>ou</a:t>
                      </a:r>
                      <a:r>
                        <a:rPr lang="en-US" dirty="0" err="1">
                          <a:latin typeface="Coptic" pitchFamily="2" charset="0"/>
                        </a:rPr>
                        <a:t>iwt</a:t>
                      </a:r>
                      <a:endParaRPr lang="en-US" dirty="0">
                        <a:latin typeface="Coptic" pitchFamily="2" charset="0"/>
                      </a:endParaRPr>
                    </a:p>
                  </a:txBody>
                  <a:tcPr/>
                </a:tc>
                <a:tc>
                  <a:txBody>
                    <a:bodyPr/>
                    <a:lstStyle/>
                    <a:p>
                      <a:r>
                        <a:rPr lang="en-US" dirty="0"/>
                        <a:t>Their father</a:t>
                      </a:r>
                    </a:p>
                  </a:txBody>
                  <a:tcPr/>
                </a:tc>
                <a:tc>
                  <a:txBody>
                    <a:bodyPr/>
                    <a:lstStyle/>
                    <a:p>
                      <a:r>
                        <a:rPr lang="en-US" dirty="0" err="1">
                          <a:solidFill>
                            <a:srgbClr val="FF0000"/>
                          </a:solidFill>
                          <a:latin typeface="Coptic" pitchFamily="2" charset="0"/>
                        </a:rPr>
                        <a:t>T</a:t>
                      </a:r>
                      <a:r>
                        <a:rPr lang="en-US" dirty="0" err="1">
                          <a:solidFill>
                            <a:srgbClr val="C00000"/>
                          </a:solidFill>
                          <a:latin typeface="Coptic" pitchFamily="2" charset="0"/>
                        </a:rPr>
                        <a:t>ou</a:t>
                      </a:r>
                      <a:r>
                        <a:rPr lang="en-US" dirty="0" err="1">
                          <a:latin typeface="Coptic" pitchFamily="2" charset="0"/>
                        </a:rPr>
                        <a:t>cwni</a:t>
                      </a:r>
                      <a:endParaRPr lang="en-US" dirty="0">
                        <a:latin typeface="Coptic" pitchFamily="2" charset="0"/>
                      </a:endParaRPr>
                    </a:p>
                  </a:txBody>
                  <a:tcPr/>
                </a:tc>
                <a:tc>
                  <a:txBody>
                    <a:bodyPr/>
                    <a:lstStyle/>
                    <a:p>
                      <a:r>
                        <a:rPr lang="en-US" dirty="0"/>
                        <a:t>Their sister</a:t>
                      </a:r>
                    </a:p>
                  </a:txBody>
                  <a:tcPr/>
                </a:tc>
                <a:tc>
                  <a:txBody>
                    <a:bodyPr/>
                    <a:lstStyle/>
                    <a:p>
                      <a:r>
                        <a:rPr lang="en-US" dirty="0" err="1">
                          <a:solidFill>
                            <a:srgbClr val="FF0000"/>
                          </a:solidFill>
                          <a:latin typeface="Coptic" pitchFamily="2" charset="0"/>
                        </a:rPr>
                        <a:t>N</a:t>
                      </a:r>
                      <a:r>
                        <a:rPr lang="en-US" dirty="0" err="1">
                          <a:solidFill>
                            <a:srgbClr val="C00000"/>
                          </a:solidFill>
                          <a:latin typeface="Coptic" pitchFamily="2" charset="0"/>
                        </a:rPr>
                        <a:t>ou</a:t>
                      </a:r>
                      <a:r>
                        <a:rPr lang="en-US" dirty="0" err="1">
                          <a:latin typeface="Coptic" pitchFamily="2" charset="0"/>
                        </a:rPr>
                        <a:t>kas</a:t>
                      </a:r>
                      <a:endParaRPr lang="en-US" dirty="0">
                        <a:latin typeface="Coptic" pitchFamily="2" charset="0"/>
                      </a:endParaRPr>
                    </a:p>
                  </a:txBody>
                  <a:tcPr/>
                </a:tc>
                <a:tc>
                  <a:txBody>
                    <a:bodyPr/>
                    <a:lstStyle/>
                    <a:p>
                      <a:r>
                        <a:rPr lang="en-US" dirty="0"/>
                        <a:t>Their pens</a:t>
                      </a:r>
                    </a:p>
                  </a:txBody>
                  <a:tcPr/>
                </a:tc>
                <a:extLst>
                  <a:ext uri="{0D108BD9-81ED-4DB2-BD59-A6C34878D82A}">
                    <a16:rowId xmlns:a16="http://schemas.microsoft.com/office/drawing/2014/main" val="1451452455"/>
                  </a:ext>
                </a:extLst>
              </a:tr>
            </a:tbl>
          </a:graphicData>
        </a:graphic>
      </p:graphicFrame>
    </p:spTree>
    <p:extLst>
      <p:ext uri="{BB962C8B-B14F-4D97-AF65-F5344CB8AC3E}">
        <p14:creationId xmlns:p14="http://schemas.microsoft.com/office/powerpoint/2010/main" val="327257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C3520644-4FFD-49FF-9A98-089F250DEF9C}"/>
              </a:ext>
            </a:extLst>
          </p:cNvPr>
          <p:cNvGraphicFramePr>
            <a:graphicFrameLocks noGrp="1"/>
          </p:cNvGraphicFramePr>
          <p:nvPr>
            <p:ph idx="1"/>
            <p:extLst>
              <p:ext uri="{D42A27DB-BD31-4B8C-83A1-F6EECF244321}">
                <p14:modId xmlns:p14="http://schemas.microsoft.com/office/powerpoint/2010/main" val="3792594263"/>
              </p:ext>
            </p:extLst>
          </p:nvPr>
        </p:nvGraphicFramePr>
        <p:xfrm>
          <a:off x="436300" y="771558"/>
          <a:ext cx="2434476" cy="5314887"/>
        </p:xfrm>
        <a:graphic>
          <a:graphicData uri="http://schemas.openxmlformats.org/drawingml/2006/table">
            <a:tbl>
              <a:tblPr firstRow="1" bandRow="1">
                <a:tableStyleId>{5C22544A-7EE6-4342-B048-85BDC9FD1C3A}</a:tableStyleId>
              </a:tblPr>
              <a:tblGrid>
                <a:gridCol w="1114425">
                  <a:extLst>
                    <a:ext uri="{9D8B030D-6E8A-4147-A177-3AD203B41FA5}">
                      <a16:colId xmlns:a16="http://schemas.microsoft.com/office/drawing/2014/main" val="2705279460"/>
                    </a:ext>
                  </a:extLst>
                </a:gridCol>
                <a:gridCol w="116840">
                  <a:extLst>
                    <a:ext uri="{9D8B030D-6E8A-4147-A177-3AD203B41FA5}">
                      <a16:colId xmlns:a16="http://schemas.microsoft.com/office/drawing/2014/main" val="994352453"/>
                    </a:ext>
                  </a:extLst>
                </a:gridCol>
                <a:gridCol w="1203211">
                  <a:extLst>
                    <a:ext uri="{9D8B030D-6E8A-4147-A177-3AD203B41FA5}">
                      <a16:colId xmlns:a16="http://schemas.microsoft.com/office/drawing/2014/main" val="3424719139"/>
                    </a:ext>
                  </a:extLst>
                </a:gridCol>
              </a:tblGrid>
              <a:tr h="370840">
                <a:tc gridSpan="3">
                  <a:txBody>
                    <a:bodyPr/>
                    <a:lstStyle/>
                    <a:p>
                      <a:pPr algn="ctr"/>
                      <a:r>
                        <a:rPr lang="en-US" dirty="0"/>
                        <a:t>Masculine</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0798616"/>
                  </a:ext>
                </a:extLst>
              </a:tr>
              <a:tr h="370840">
                <a:tc gridSpan="3">
                  <a:txBody>
                    <a:bodyPr/>
                    <a:lstStyle/>
                    <a:p>
                      <a:pPr algn="ctr"/>
                      <a:r>
                        <a:rPr lang="en-US" b="1" dirty="0"/>
                        <a:t>Nouns</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369888685"/>
                  </a:ext>
                </a:extLst>
              </a:tr>
              <a:tr h="370840">
                <a:tc gridSpan="2">
                  <a:txBody>
                    <a:bodyPr/>
                    <a:lstStyle/>
                    <a:p>
                      <a:pPr>
                        <a:lnSpc>
                          <a:spcPts val="1800"/>
                        </a:lnSpc>
                      </a:pPr>
                      <a:r>
                        <a:rPr lang="en-US" sz="1800" b="0" i="0" u="none" strike="noStrike" kern="1200" baseline="0" dirty="0">
                          <a:solidFill>
                            <a:schemeClr val="dk1"/>
                          </a:solidFill>
                          <a:latin typeface="+mn-lt"/>
                          <a:ea typeface="+mn-ea"/>
                          <a:cs typeface="+mn-cs"/>
                        </a:rPr>
                        <a:t>God</a:t>
                      </a:r>
                    </a:p>
                    <a:p>
                      <a:pPr>
                        <a:lnSpc>
                          <a:spcPts val="1800"/>
                        </a:lnSpc>
                      </a:pPr>
                      <a:r>
                        <a:rPr lang="en-US" sz="1800" b="0" i="0" u="none" strike="noStrike" kern="1200" baseline="0" dirty="0">
                          <a:solidFill>
                            <a:schemeClr val="dk1"/>
                          </a:solidFill>
                          <a:latin typeface="+mn-lt"/>
                          <a:ea typeface="+mn-ea"/>
                          <a:cs typeface="+mn-cs"/>
                        </a:rPr>
                        <a:t>Lord</a:t>
                      </a:r>
                    </a:p>
                    <a:p>
                      <a:pPr>
                        <a:lnSpc>
                          <a:spcPts val="1800"/>
                        </a:lnSpc>
                      </a:pPr>
                      <a:r>
                        <a:rPr lang="en-US" dirty="0">
                          <a:latin typeface="+mn-lt"/>
                        </a:rPr>
                        <a:t>Glory</a:t>
                      </a:r>
                    </a:p>
                    <a:p>
                      <a:pPr>
                        <a:lnSpc>
                          <a:spcPts val="1800"/>
                        </a:lnSpc>
                      </a:pPr>
                      <a:r>
                        <a:rPr lang="en-US" dirty="0">
                          <a:latin typeface="+mn-lt"/>
                        </a:rPr>
                        <a:t>King</a:t>
                      </a:r>
                    </a:p>
                    <a:p>
                      <a:pPr>
                        <a:lnSpc>
                          <a:spcPts val="1800"/>
                        </a:lnSpc>
                      </a:pPr>
                      <a:r>
                        <a:rPr lang="en-US" dirty="0">
                          <a:latin typeface="+mn-lt"/>
                        </a:rPr>
                        <a:t>Tongue</a:t>
                      </a:r>
                    </a:p>
                  </a:txBody>
                  <a:tcPr/>
                </a:tc>
                <a:tc hMerge="1">
                  <a:txBody>
                    <a:bodyPr/>
                    <a:lstStyle/>
                    <a:p>
                      <a:endParaRPr lang="en-US" dirty="0"/>
                    </a:p>
                  </a:txBody>
                  <a:tcPr/>
                </a:tc>
                <a:tc>
                  <a:txBody>
                    <a:bodyPr/>
                    <a:lstStyle/>
                    <a:p>
                      <a:pPr>
                        <a:lnSpc>
                          <a:spcPts val="1800"/>
                        </a:lnSpc>
                      </a:pPr>
                      <a:r>
                        <a:rPr lang="en-US" sz="1800" b="0" i="0" u="none" strike="noStrike" kern="1200" baseline="0" dirty="0" err="1">
                          <a:solidFill>
                            <a:schemeClr val="dk1"/>
                          </a:solidFill>
                          <a:latin typeface="Coptic" pitchFamily="2" charset="0"/>
                          <a:ea typeface="+mn-ea"/>
                          <a:cs typeface="+mn-cs"/>
                        </a:rPr>
                        <a:t>Nou</a:t>
                      </a:r>
                      <a:r>
                        <a:rPr lang="en-US" sz="1800" b="0" i="0" u="none" strike="noStrike" kern="1200" baseline="0" dirty="0">
                          <a:solidFill>
                            <a:schemeClr val="dk1"/>
                          </a:solidFill>
                          <a:latin typeface="Coptic" pitchFamily="2" charset="0"/>
                          <a:ea typeface="+mn-ea"/>
                          <a:cs typeface="+mn-cs"/>
                        </a:rPr>
                        <a:t>]</a:t>
                      </a:r>
                    </a:p>
                    <a:p>
                      <a:pPr>
                        <a:lnSpc>
                          <a:spcPts val="1800"/>
                        </a:lnSpc>
                      </a:pPr>
                      <a:r>
                        <a:rPr lang="en-US" sz="1800" b="0" i="0" u="none" strike="noStrike" kern="1200" baseline="0" dirty="0">
                          <a:solidFill>
                            <a:schemeClr val="dk1"/>
                          </a:solidFill>
                          <a:latin typeface="Coptic" pitchFamily="2" charset="0"/>
                          <a:ea typeface="+mn-ea"/>
                          <a:cs typeface="+mn-cs"/>
                        </a:rPr>
                        <a:t>{</a:t>
                      </a:r>
                      <a:r>
                        <a:rPr lang="en-US" sz="1800" b="0" i="0" u="none" strike="noStrike" kern="1200" baseline="0" dirty="0" err="1">
                          <a:solidFill>
                            <a:schemeClr val="dk1"/>
                          </a:solidFill>
                          <a:latin typeface="Coptic" pitchFamily="2" charset="0"/>
                          <a:ea typeface="+mn-ea"/>
                          <a:cs typeface="+mn-cs"/>
                        </a:rPr>
                        <a:t>oic</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sz="1800" b="0" i="0" u="none" strike="noStrike" kern="1200" baseline="0" dirty="0" err="1">
                          <a:solidFill>
                            <a:schemeClr val="dk1"/>
                          </a:solidFill>
                          <a:latin typeface="Coptic" pitchFamily="2" charset="0"/>
                          <a:ea typeface="+mn-ea"/>
                          <a:cs typeface="+mn-cs"/>
                        </a:rPr>
                        <a:t>Wou</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err="1">
                          <a:latin typeface="Coptic" pitchFamily="2" charset="0"/>
                        </a:rPr>
                        <a:t>Ouro</a:t>
                      </a:r>
                      <a:endParaRPr lang="en-US" dirty="0">
                        <a:latin typeface="Coptic" pitchFamily="2" charset="0"/>
                      </a:endParaRPr>
                    </a:p>
                    <a:p>
                      <a:pPr>
                        <a:lnSpc>
                          <a:spcPts val="1800"/>
                        </a:lnSpc>
                      </a:pPr>
                      <a:r>
                        <a:rPr lang="en-US" dirty="0">
                          <a:latin typeface="Coptic" pitchFamily="2" charset="0"/>
                        </a:rPr>
                        <a:t>Lac</a:t>
                      </a:r>
                    </a:p>
                  </a:txBody>
                  <a:tcPr/>
                </a:tc>
                <a:extLst>
                  <a:ext uri="{0D108BD9-81ED-4DB2-BD59-A6C34878D82A}">
                    <a16:rowId xmlns:a16="http://schemas.microsoft.com/office/drawing/2014/main" val="4042318612"/>
                  </a:ext>
                </a:extLst>
              </a:tr>
              <a:tr h="370840">
                <a:tc gridSpan="3">
                  <a:txBody>
                    <a:bodyPr/>
                    <a:lstStyle/>
                    <a:p>
                      <a:pPr algn="ctr"/>
                      <a:r>
                        <a:rPr lang="en-US" b="1" dirty="0"/>
                        <a:t>Adjective</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717127763"/>
                  </a:ext>
                </a:extLst>
              </a:tr>
              <a:tr h="370840">
                <a:tc>
                  <a:txBody>
                    <a:bodyPr/>
                    <a:lstStyle/>
                    <a:p>
                      <a:r>
                        <a:rPr lang="en-US" dirty="0"/>
                        <a:t>My</a:t>
                      </a:r>
                    </a:p>
                  </a:txBody>
                  <a:tcPr/>
                </a:tc>
                <a:tc gridSpan="2">
                  <a:txBody>
                    <a:bodyPr/>
                    <a:lstStyle/>
                    <a:p>
                      <a:r>
                        <a:rPr lang="en-US" dirty="0">
                          <a:solidFill>
                            <a:srgbClr val="FF0000"/>
                          </a:solidFill>
                          <a:latin typeface="Coptic" pitchFamily="2" charset="0"/>
                        </a:rPr>
                        <a:t>P</a:t>
                      </a:r>
                      <a:r>
                        <a:rPr lang="en-US" dirty="0">
                          <a:solidFill>
                            <a:srgbClr val="C00000"/>
                          </a:solidFill>
                          <a:latin typeface="Coptic" pitchFamily="2" charset="0"/>
                        </a:rPr>
                        <a:t>a</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831545558"/>
                  </a:ext>
                </a:extLst>
              </a:tr>
              <a:tr h="370840">
                <a:tc>
                  <a:txBody>
                    <a:bodyPr/>
                    <a:lstStyle/>
                    <a:p>
                      <a:r>
                        <a:rPr lang="en-US" dirty="0"/>
                        <a:t>Our</a:t>
                      </a:r>
                    </a:p>
                  </a:txBody>
                  <a:tcPr/>
                </a:tc>
                <a:tc gridSpan="2">
                  <a:txBody>
                    <a:bodyPr/>
                    <a:lstStyle/>
                    <a:p>
                      <a:r>
                        <a:rPr lang="en-US" dirty="0">
                          <a:solidFill>
                            <a:srgbClr val="FF0000"/>
                          </a:solidFill>
                          <a:latin typeface="Coptic" pitchFamily="2" charset="0"/>
                        </a:rPr>
                        <a:t>P</a:t>
                      </a:r>
                      <a:r>
                        <a:rPr lang="en-US" dirty="0">
                          <a:solidFill>
                            <a:srgbClr val="C00000"/>
                          </a:solidFill>
                          <a:latin typeface="Coptic" pitchFamily="2" charset="0"/>
                        </a:rPr>
                        <a: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2755845094"/>
                  </a:ext>
                </a:extLst>
              </a:tr>
              <a:tr h="370840">
                <a:tc>
                  <a:txBody>
                    <a:bodyPr/>
                    <a:lstStyle/>
                    <a:p>
                      <a:r>
                        <a:rPr lang="en-US" dirty="0"/>
                        <a:t>Your (m)</a:t>
                      </a:r>
                    </a:p>
                  </a:txBody>
                  <a:tcPr/>
                </a:tc>
                <a:tc gridSpan="2">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ek</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4022403637"/>
                  </a:ext>
                </a:extLst>
              </a:tr>
              <a:tr h="370840">
                <a:tc>
                  <a:txBody>
                    <a:bodyPr/>
                    <a:lstStyle/>
                    <a:p>
                      <a:r>
                        <a:rPr lang="en-US" dirty="0"/>
                        <a:t>Your (f)</a:t>
                      </a:r>
                    </a:p>
                  </a:txBody>
                  <a:tcPr/>
                </a:tc>
                <a:tc gridSpan="2">
                  <a:txBody>
                    <a:bodyPr/>
                    <a:lstStyle/>
                    <a:p>
                      <a:r>
                        <a:rPr lang="en-US" dirty="0">
                          <a:solidFill>
                            <a:srgbClr val="FF0000"/>
                          </a:solidFill>
                          <a:latin typeface="Coptic" pitchFamily="2" charset="0"/>
                        </a:rPr>
                        <a:t>P</a:t>
                      </a:r>
                      <a:r>
                        <a:rPr lang="en-US" dirty="0">
                          <a:solidFill>
                            <a:srgbClr val="C00000"/>
                          </a:solidFill>
                          <a:latin typeface="Coptic" pitchFamily="2" charset="0"/>
                        </a:rPr>
                        <a:t>e</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977630844"/>
                  </a:ext>
                </a:extLst>
              </a:tr>
              <a:tr h="370840">
                <a:tc>
                  <a:txBody>
                    <a:bodyPr/>
                    <a:lstStyle/>
                    <a:p>
                      <a:r>
                        <a:rPr lang="en-US" dirty="0"/>
                        <a:t>Your (pl)</a:t>
                      </a:r>
                    </a:p>
                  </a:txBody>
                  <a:tcPr/>
                </a:tc>
                <a:tc gridSpan="2">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631016619"/>
                  </a:ext>
                </a:extLst>
              </a:tr>
              <a:tr h="370840">
                <a:tc>
                  <a:txBody>
                    <a:bodyPr/>
                    <a:lstStyle/>
                    <a:p>
                      <a:r>
                        <a:rPr lang="en-US" dirty="0"/>
                        <a:t>His</a:t>
                      </a:r>
                    </a:p>
                  </a:txBody>
                  <a:tcPr/>
                </a:tc>
                <a:tc gridSpan="2">
                  <a:txBody>
                    <a:bodyPr/>
                    <a:lstStyle/>
                    <a:p>
                      <a:r>
                        <a:rPr lang="en-US" dirty="0" err="1">
                          <a:solidFill>
                            <a:srgbClr val="FF0000"/>
                          </a:solidFill>
                          <a:latin typeface="Coptic" pitchFamily="2" charset="0"/>
                        </a:rPr>
                        <a:t>P</a:t>
                      </a:r>
                      <a:r>
                        <a:rPr lang="en-US" dirty="0" err="1">
                          <a:solidFill>
                            <a:srgbClr val="C00000"/>
                          </a:solidFill>
                          <a:latin typeface="Coptic" pitchFamily="2" charset="0"/>
                        </a:rPr>
                        <a:t>ef</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541993"/>
                  </a:ext>
                </a:extLst>
              </a:tr>
              <a:tr h="370840">
                <a:tc>
                  <a:txBody>
                    <a:bodyPr/>
                    <a:lstStyle/>
                    <a:p>
                      <a:r>
                        <a:rPr lang="en-US" dirty="0"/>
                        <a:t>Her</a:t>
                      </a:r>
                    </a:p>
                  </a:txBody>
                  <a:tcPr/>
                </a:tc>
                <a:tc gridSpan="2">
                  <a:txBody>
                    <a:bodyPr/>
                    <a:lstStyle/>
                    <a:p>
                      <a:r>
                        <a:rPr lang="en-US" dirty="0">
                          <a:solidFill>
                            <a:srgbClr val="FF0000"/>
                          </a:solidFill>
                          <a:latin typeface="Coptic" pitchFamily="2" charset="0"/>
                        </a:rPr>
                        <a:t>P</a:t>
                      </a:r>
                      <a:r>
                        <a:rPr lang="en-US" dirty="0">
                          <a:solidFill>
                            <a:srgbClr val="C00000"/>
                          </a:solidFill>
                          <a:latin typeface="Coptic" pitchFamily="2" charset="0"/>
                        </a:rPr>
                        <a:t>ec</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915738"/>
                  </a:ext>
                </a:extLst>
              </a:tr>
              <a:tr h="370840">
                <a:tc>
                  <a:txBody>
                    <a:bodyPr/>
                    <a:lstStyle/>
                    <a:p>
                      <a:r>
                        <a:rPr lang="en-US" dirty="0"/>
                        <a:t>Their</a:t>
                      </a:r>
                    </a:p>
                  </a:txBody>
                  <a:tcPr/>
                </a:tc>
                <a:tc gridSpan="2">
                  <a:txBody>
                    <a:bodyPr/>
                    <a:lstStyle/>
                    <a:p>
                      <a:r>
                        <a:rPr lang="en-US" dirty="0" err="1">
                          <a:solidFill>
                            <a:srgbClr val="FF0000"/>
                          </a:solidFill>
                          <a:latin typeface="Coptic" pitchFamily="2" charset="0"/>
                        </a:rPr>
                        <a:t>P</a:t>
                      </a:r>
                      <a:r>
                        <a:rPr lang="en-US" dirty="0" err="1">
                          <a:solidFill>
                            <a:srgbClr val="C00000"/>
                          </a:solidFill>
                          <a:latin typeface="Coptic" pitchFamily="2" charset="0"/>
                        </a:rPr>
                        <a:t>ou</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1178965813"/>
                  </a:ext>
                </a:extLst>
              </a:tr>
            </a:tbl>
          </a:graphicData>
        </a:graphic>
      </p:graphicFrame>
      <p:sp>
        <p:nvSpPr>
          <p:cNvPr id="6" name="Rectangle 5">
            <a:extLst>
              <a:ext uri="{FF2B5EF4-FFF2-40B4-BE49-F238E27FC236}">
                <a16:creationId xmlns:a16="http://schemas.microsoft.com/office/drawing/2014/main" id="{3B5A19C5-1C0D-4233-B482-F61A3A1123AC}"/>
              </a:ext>
            </a:extLst>
          </p:cNvPr>
          <p:cNvSpPr/>
          <p:nvPr/>
        </p:nvSpPr>
        <p:spPr>
          <a:xfrm>
            <a:off x="685800" y="228600"/>
            <a:ext cx="7789376" cy="369332"/>
          </a:xfrm>
          <a:prstGeom prst="rect">
            <a:avLst/>
          </a:prstGeom>
        </p:spPr>
        <p:txBody>
          <a:bodyPr wrap="none">
            <a:spAutoFit/>
          </a:bodyPr>
          <a:lstStyle/>
          <a:p>
            <a:r>
              <a:rPr lang="en-US" dirty="0"/>
              <a:t>Exercise:  Try using the nouns with each of the valid possessive adjectives</a:t>
            </a:r>
          </a:p>
        </p:txBody>
      </p:sp>
      <p:graphicFrame>
        <p:nvGraphicFramePr>
          <p:cNvPr id="8" name="Table 4">
            <a:extLst>
              <a:ext uri="{FF2B5EF4-FFF2-40B4-BE49-F238E27FC236}">
                <a16:creationId xmlns:a16="http://schemas.microsoft.com/office/drawing/2014/main" id="{D9B56D33-1BD0-4E69-A66A-695C96DC50FA}"/>
              </a:ext>
            </a:extLst>
          </p:cNvPr>
          <p:cNvGraphicFramePr>
            <a:graphicFrameLocks/>
          </p:cNvGraphicFramePr>
          <p:nvPr>
            <p:extLst>
              <p:ext uri="{D42A27DB-BD31-4B8C-83A1-F6EECF244321}">
                <p14:modId xmlns:p14="http://schemas.microsoft.com/office/powerpoint/2010/main" val="852264055"/>
              </p:ext>
            </p:extLst>
          </p:nvPr>
        </p:nvGraphicFramePr>
        <p:xfrm>
          <a:off x="3408100" y="771557"/>
          <a:ext cx="2434476" cy="5314887"/>
        </p:xfrm>
        <a:graphic>
          <a:graphicData uri="http://schemas.openxmlformats.org/drawingml/2006/table">
            <a:tbl>
              <a:tblPr firstRow="1" bandRow="1">
                <a:tableStyleId>{5C22544A-7EE6-4342-B048-85BDC9FD1C3A}</a:tableStyleId>
              </a:tblPr>
              <a:tblGrid>
                <a:gridCol w="1114425">
                  <a:extLst>
                    <a:ext uri="{9D8B030D-6E8A-4147-A177-3AD203B41FA5}">
                      <a16:colId xmlns:a16="http://schemas.microsoft.com/office/drawing/2014/main" val="2705279460"/>
                    </a:ext>
                  </a:extLst>
                </a:gridCol>
                <a:gridCol w="116840">
                  <a:extLst>
                    <a:ext uri="{9D8B030D-6E8A-4147-A177-3AD203B41FA5}">
                      <a16:colId xmlns:a16="http://schemas.microsoft.com/office/drawing/2014/main" val="994352453"/>
                    </a:ext>
                  </a:extLst>
                </a:gridCol>
                <a:gridCol w="1203211">
                  <a:extLst>
                    <a:ext uri="{9D8B030D-6E8A-4147-A177-3AD203B41FA5}">
                      <a16:colId xmlns:a16="http://schemas.microsoft.com/office/drawing/2014/main" val="3424719139"/>
                    </a:ext>
                  </a:extLst>
                </a:gridCol>
              </a:tblGrid>
              <a:tr h="370840">
                <a:tc gridSpan="3">
                  <a:txBody>
                    <a:bodyPr/>
                    <a:lstStyle/>
                    <a:p>
                      <a:pPr algn="ctr"/>
                      <a:r>
                        <a:rPr lang="en-US" dirty="0"/>
                        <a:t>Feminine</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0798616"/>
                  </a:ext>
                </a:extLst>
              </a:tr>
              <a:tr h="370840">
                <a:tc gridSpan="3">
                  <a:txBody>
                    <a:bodyPr/>
                    <a:lstStyle/>
                    <a:p>
                      <a:pPr algn="ctr"/>
                      <a:r>
                        <a:rPr lang="en-US" b="1" dirty="0"/>
                        <a:t>Nouns</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369888685"/>
                  </a:ext>
                </a:extLst>
              </a:tr>
              <a:tr h="370840">
                <a:tc gridSpan="2">
                  <a:txBody>
                    <a:bodyPr/>
                    <a:lstStyle/>
                    <a:p>
                      <a:pPr>
                        <a:lnSpc>
                          <a:spcPts val="1800"/>
                        </a:lnSpc>
                      </a:pPr>
                      <a:r>
                        <a:rPr lang="en-US" sz="1800" b="0" i="0" u="none" strike="noStrike" kern="1200" baseline="0" dirty="0">
                          <a:solidFill>
                            <a:schemeClr val="dk1"/>
                          </a:solidFill>
                          <a:latin typeface="+mn-lt"/>
                          <a:ea typeface="+mn-ea"/>
                          <a:cs typeface="+mn-cs"/>
                        </a:rPr>
                        <a:t>Head</a:t>
                      </a:r>
                    </a:p>
                    <a:p>
                      <a:pPr>
                        <a:lnSpc>
                          <a:spcPts val="1800"/>
                        </a:lnSpc>
                      </a:pPr>
                      <a:r>
                        <a:rPr lang="en-US" sz="1800" b="0" i="0" u="none" strike="noStrike" kern="1200" baseline="0" dirty="0">
                          <a:solidFill>
                            <a:schemeClr val="dk1"/>
                          </a:solidFill>
                          <a:latin typeface="+mn-lt"/>
                          <a:ea typeface="+mn-ea"/>
                          <a:cs typeface="+mn-cs"/>
                        </a:rPr>
                        <a:t>Mother</a:t>
                      </a:r>
                    </a:p>
                    <a:p>
                      <a:pPr>
                        <a:lnSpc>
                          <a:spcPts val="1800"/>
                        </a:lnSpc>
                      </a:pPr>
                      <a:r>
                        <a:rPr lang="en-US" sz="1800" b="0" i="0" u="none" strike="noStrike" kern="1200" baseline="0" dirty="0">
                          <a:solidFill>
                            <a:schemeClr val="dk1"/>
                          </a:solidFill>
                          <a:latin typeface="+mn-lt"/>
                          <a:ea typeface="+mn-ea"/>
                          <a:cs typeface="+mn-cs"/>
                        </a:rPr>
                        <a:t>Woman</a:t>
                      </a:r>
                    </a:p>
                    <a:p>
                      <a:pPr>
                        <a:lnSpc>
                          <a:spcPts val="1800"/>
                        </a:lnSpc>
                      </a:pPr>
                      <a:r>
                        <a:rPr lang="en-US" sz="1800" b="0" i="0" u="none" strike="noStrike" kern="1200" baseline="0" dirty="0">
                          <a:solidFill>
                            <a:schemeClr val="dk1"/>
                          </a:solidFill>
                          <a:latin typeface="+mn-lt"/>
                          <a:ea typeface="+mn-ea"/>
                          <a:cs typeface="+mn-cs"/>
                        </a:rPr>
                        <a:t>City</a:t>
                      </a:r>
                    </a:p>
                    <a:p>
                      <a:pPr>
                        <a:lnSpc>
                          <a:spcPts val="1800"/>
                        </a:lnSpc>
                      </a:pPr>
                      <a:r>
                        <a:rPr lang="en-US" sz="1800" b="0" i="0" u="none" strike="noStrike" kern="1200" baseline="0" dirty="0">
                          <a:solidFill>
                            <a:schemeClr val="dk1"/>
                          </a:solidFill>
                          <a:latin typeface="+mn-lt"/>
                          <a:ea typeface="+mn-ea"/>
                          <a:cs typeface="+mn-cs"/>
                        </a:rPr>
                        <a:t>Pigeon</a:t>
                      </a:r>
                      <a:endParaRPr lang="en-US" dirty="0">
                        <a:latin typeface="+mn-lt"/>
                      </a:endParaRPr>
                    </a:p>
                  </a:txBody>
                  <a:tcPr/>
                </a:tc>
                <a:tc hMerge="1">
                  <a:txBody>
                    <a:bodyPr/>
                    <a:lstStyle/>
                    <a:p>
                      <a:endParaRPr lang="en-US" dirty="0"/>
                    </a:p>
                  </a:txBody>
                  <a:tcPr/>
                </a:tc>
                <a:tc>
                  <a:txBody>
                    <a:bodyPr/>
                    <a:lstStyle/>
                    <a:p>
                      <a:pPr>
                        <a:lnSpc>
                          <a:spcPts val="1800"/>
                        </a:lnSpc>
                      </a:pPr>
                      <a:r>
                        <a:rPr lang="en-US" sz="1800" b="0" i="0" u="none" strike="noStrike" kern="1200" baseline="0" dirty="0">
                          <a:solidFill>
                            <a:schemeClr val="dk1"/>
                          </a:solidFill>
                          <a:latin typeface="Coptic" pitchFamily="2" charset="0"/>
                          <a:ea typeface="+mn-ea"/>
                          <a:cs typeface="+mn-cs"/>
                        </a:rPr>
                        <a:t> ~Ave</a:t>
                      </a:r>
                    </a:p>
                    <a:p>
                      <a:pPr>
                        <a:lnSpc>
                          <a:spcPts val="1800"/>
                        </a:lnSpc>
                      </a:pPr>
                      <a:r>
                        <a:rPr lang="en-US" sz="1800" b="0" i="0" u="none" strike="noStrike" kern="1200" baseline="0" dirty="0">
                          <a:solidFill>
                            <a:schemeClr val="dk1"/>
                          </a:solidFill>
                          <a:latin typeface="Coptic" pitchFamily="2" charset="0"/>
                          <a:ea typeface="+mn-ea"/>
                          <a:cs typeface="+mn-cs"/>
                        </a:rPr>
                        <a:t>Mau </a:t>
                      </a:r>
                    </a:p>
                    <a:p>
                      <a:pPr>
                        <a:lnSpc>
                          <a:spcPts val="1800"/>
                        </a:lnSpc>
                      </a:pPr>
                      <a:r>
                        <a:rPr lang="en-US" sz="1800" b="0" i="0" u="none" strike="noStrike" kern="1200" baseline="0" dirty="0">
                          <a:solidFill>
                            <a:schemeClr val="dk1"/>
                          </a:solidFill>
                          <a:latin typeface="Coptic" pitchFamily="2" charset="0"/>
                          <a:ea typeface="+mn-ea"/>
                          <a:cs typeface="+mn-cs"/>
                        </a:rPr>
                        <a:t> ~</a:t>
                      </a:r>
                      <a:r>
                        <a:rPr lang="en-US" sz="1800" b="0" i="0" u="none" strike="noStrike" kern="1200" baseline="0" dirty="0" err="1">
                          <a:solidFill>
                            <a:schemeClr val="dk1"/>
                          </a:solidFill>
                          <a:latin typeface="Coptic" pitchFamily="2" charset="0"/>
                          <a:ea typeface="+mn-ea"/>
                          <a:cs typeface="+mn-cs"/>
                        </a:rPr>
                        <a:t>Chimi</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err="1">
                          <a:latin typeface="Coptic" pitchFamily="2" charset="0"/>
                        </a:rPr>
                        <a:t>Baki</a:t>
                      </a:r>
                      <a:endParaRPr lang="en-US" dirty="0">
                        <a:latin typeface="Coptic" pitchFamily="2" charset="0"/>
                      </a:endParaRPr>
                    </a:p>
                    <a:p>
                      <a:pPr>
                        <a:lnSpc>
                          <a:spcPts val="1800"/>
                        </a:lnSpc>
                      </a:pPr>
                      <a:r>
                        <a:rPr lang="en-US" dirty="0">
                          <a:latin typeface="Coptic" pitchFamily="2" charset="0"/>
                        </a:rPr>
                        <a:t>{</a:t>
                      </a:r>
                      <a:r>
                        <a:rPr lang="en-US" dirty="0" err="1">
                          <a:latin typeface="Coptic" pitchFamily="2" charset="0"/>
                        </a:rPr>
                        <a:t>rompi</a:t>
                      </a:r>
                      <a:endParaRPr lang="en-US" dirty="0">
                        <a:latin typeface="Coptic" pitchFamily="2" charset="0"/>
                      </a:endParaRPr>
                    </a:p>
                  </a:txBody>
                  <a:tcPr/>
                </a:tc>
                <a:extLst>
                  <a:ext uri="{0D108BD9-81ED-4DB2-BD59-A6C34878D82A}">
                    <a16:rowId xmlns:a16="http://schemas.microsoft.com/office/drawing/2014/main" val="4042318612"/>
                  </a:ext>
                </a:extLst>
              </a:tr>
              <a:tr h="370840">
                <a:tc gridSpan="3">
                  <a:txBody>
                    <a:bodyPr/>
                    <a:lstStyle/>
                    <a:p>
                      <a:pPr algn="ctr"/>
                      <a:r>
                        <a:rPr lang="en-US" b="1" dirty="0"/>
                        <a:t>Adjective</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717127763"/>
                  </a:ext>
                </a:extLst>
              </a:tr>
              <a:tr h="370840">
                <a:tc>
                  <a:txBody>
                    <a:bodyPr/>
                    <a:lstStyle/>
                    <a:p>
                      <a:r>
                        <a:rPr lang="en-US" dirty="0"/>
                        <a:t>My</a:t>
                      </a:r>
                    </a:p>
                  </a:txBody>
                  <a:tcPr/>
                </a:tc>
                <a:tc gridSpan="2">
                  <a:txBody>
                    <a:bodyPr/>
                    <a:lstStyle/>
                    <a:p>
                      <a:r>
                        <a:rPr lang="en-US" dirty="0">
                          <a:solidFill>
                            <a:srgbClr val="FF0000"/>
                          </a:solidFill>
                          <a:latin typeface="Coptic" pitchFamily="2" charset="0"/>
                        </a:rPr>
                        <a:t>T</a:t>
                      </a:r>
                      <a:r>
                        <a:rPr lang="en-US" dirty="0">
                          <a:solidFill>
                            <a:srgbClr val="C00000"/>
                          </a:solidFill>
                          <a:latin typeface="Coptic" pitchFamily="2" charset="0"/>
                        </a:rPr>
                        <a:t>a</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831545558"/>
                  </a:ext>
                </a:extLst>
              </a:tr>
              <a:tr h="370840">
                <a:tc>
                  <a:txBody>
                    <a:bodyPr/>
                    <a:lstStyle/>
                    <a:p>
                      <a:r>
                        <a:rPr lang="en-US" dirty="0"/>
                        <a:t>Our</a:t>
                      </a:r>
                    </a:p>
                  </a:txBody>
                  <a:tcPr/>
                </a:tc>
                <a:tc gridSpan="2">
                  <a:txBody>
                    <a:bodyPr/>
                    <a:lstStyle/>
                    <a:p>
                      <a:r>
                        <a:rPr lang="en-US" dirty="0">
                          <a:solidFill>
                            <a:srgbClr val="FF0000"/>
                          </a:solidFill>
                          <a:latin typeface="Coptic" pitchFamily="2" charset="0"/>
                        </a:rPr>
                        <a:t>T</a:t>
                      </a:r>
                      <a:r>
                        <a:rPr lang="en-US" dirty="0">
                          <a:solidFill>
                            <a:srgbClr val="C00000"/>
                          </a:solidFill>
                          <a:latin typeface="Coptic" pitchFamily="2" charset="0"/>
                        </a:rPr>
                        <a: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2755845094"/>
                  </a:ext>
                </a:extLst>
              </a:tr>
              <a:tr h="370840">
                <a:tc>
                  <a:txBody>
                    <a:bodyPr/>
                    <a:lstStyle/>
                    <a:p>
                      <a:r>
                        <a:rPr lang="en-US" dirty="0"/>
                        <a:t>Your (m)</a:t>
                      </a:r>
                    </a:p>
                  </a:txBody>
                  <a:tcPr/>
                </a:tc>
                <a:tc gridSpan="2">
                  <a:txBody>
                    <a:bodyPr/>
                    <a:lstStyle/>
                    <a:p>
                      <a:r>
                        <a:rPr lang="en-US" dirty="0">
                          <a:solidFill>
                            <a:srgbClr val="FF0000"/>
                          </a:solidFill>
                          <a:latin typeface="Coptic" pitchFamily="2" charset="0"/>
                        </a:rPr>
                        <a:t>T</a:t>
                      </a:r>
                      <a:r>
                        <a:rPr lang="en-US" dirty="0">
                          <a:solidFill>
                            <a:srgbClr val="C00000"/>
                          </a:solidFill>
                          <a:latin typeface="Coptic" pitchFamily="2" charset="0"/>
                        </a:rPr>
                        <a:t>ek</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4022403637"/>
                  </a:ext>
                </a:extLst>
              </a:tr>
              <a:tr h="370840">
                <a:tc>
                  <a:txBody>
                    <a:bodyPr/>
                    <a:lstStyle/>
                    <a:p>
                      <a:r>
                        <a:rPr lang="en-US" dirty="0"/>
                        <a:t>Your (f)</a:t>
                      </a:r>
                    </a:p>
                  </a:txBody>
                  <a:tcPr/>
                </a:tc>
                <a:tc gridSpan="2">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977630844"/>
                  </a:ext>
                </a:extLst>
              </a:tr>
              <a:tr h="370840">
                <a:tc>
                  <a:txBody>
                    <a:bodyPr/>
                    <a:lstStyle/>
                    <a:p>
                      <a:r>
                        <a:rPr lang="en-US" dirty="0"/>
                        <a:t>Your (pl)</a:t>
                      </a:r>
                    </a:p>
                  </a:txBody>
                  <a:tcPr/>
                </a:tc>
                <a:tc gridSpan="2">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631016619"/>
                  </a:ext>
                </a:extLst>
              </a:tr>
              <a:tr h="370840">
                <a:tc>
                  <a:txBody>
                    <a:bodyPr/>
                    <a:lstStyle/>
                    <a:p>
                      <a:r>
                        <a:rPr lang="en-US" dirty="0"/>
                        <a:t>His</a:t>
                      </a:r>
                    </a:p>
                  </a:txBody>
                  <a:tcPr/>
                </a:tc>
                <a:tc gridSpan="2">
                  <a:txBody>
                    <a:bodyPr/>
                    <a:lstStyle/>
                    <a:p>
                      <a:r>
                        <a:rPr lang="en-US" dirty="0" err="1">
                          <a:solidFill>
                            <a:srgbClr val="FF0000"/>
                          </a:solidFill>
                          <a:latin typeface="Coptic" pitchFamily="2" charset="0"/>
                        </a:rPr>
                        <a:t>T</a:t>
                      </a:r>
                      <a:r>
                        <a:rPr lang="en-US" dirty="0" err="1">
                          <a:solidFill>
                            <a:srgbClr val="C00000"/>
                          </a:solidFill>
                          <a:latin typeface="Coptic" pitchFamily="2" charset="0"/>
                        </a:rPr>
                        <a:t>ef</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541993"/>
                  </a:ext>
                </a:extLst>
              </a:tr>
              <a:tr h="370840">
                <a:tc>
                  <a:txBody>
                    <a:bodyPr/>
                    <a:lstStyle/>
                    <a:p>
                      <a:r>
                        <a:rPr lang="en-US" dirty="0"/>
                        <a:t>Her</a:t>
                      </a:r>
                    </a:p>
                  </a:txBody>
                  <a:tcPr/>
                </a:tc>
                <a:tc gridSpan="2">
                  <a:txBody>
                    <a:bodyPr/>
                    <a:lstStyle/>
                    <a:p>
                      <a:r>
                        <a:rPr lang="en-US" dirty="0">
                          <a:solidFill>
                            <a:srgbClr val="FF0000"/>
                          </a:solidFill>
                          <a:latin typeface="Coptic" pitchFamily="2" charset="0"/>
                        </a:rPr>
                        <a:t>T</a:t>
                      </a:r>
                      <a:r>
                        <a:rPr lang="en-US" dirty="0">
                          <a:solidFill>
                            <a:srgbClr val="C00000"/>
                          </a:solidFill>
                          <a:latin typeface="Coptic" pitchFamily="2" charset="0"/>
                        </a:rPr>
                        <a:t>ec</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915738"/>
                  </a:ext>
                </a:extLst>
              </a:tr>
              <a:tr h="370840">
                <a:tc>
                  <a:txBody>
                    <a:bodyPr/>
                    <a:lstStyle/>
                    <a:p>
                      <a:r>
                        <a:rPr lang="en-US" dirty="0"/>
                        <a:t>Their</a:t>
                      </a:r>
                    </a:p>
                  </a:txBody>
                  <a:tcPr/>
                </a:tc>
                <a:tc gridSpan="2">
                  <a:txBody>
                    <a:bodyPr/>
                    <a:lstStyle/>
                    <a:p>
                      <a:r>
                        <a:rPr lang="en-US" dirty="0" err="1">
                          <a:solidFill>
                            <a:srgbClr val="FF0000"/>
                          </a:solidFill>
                          <a:latin typeface="Coptic" pitchFamily="2" charset="0"/>
                        </a:rPr>
                        <a:t>T</a:t>
                      </a:r>
                      <a:r>
                        <a:rPr lang="en-US" dirty="0" err="1">
                          <a:solidFill>
                            <a:srgbClr val="C00000"/>
                          </a:solidFill>
                          <a:latin typeface="Coptic" pitchFamily="2" charset="0"/>
                        </a:rPr>
                        <a:t>ou</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1178965813"/>
                  </a:ext>
                </a:extLst>
              </a:tr>
            </a:tbl>
          </a:graphicData>
        </a:graphic>
      </p:graphicFrame>
      <p:graphicFrame>
        <p:nvGraphicFramePr>
          <p:cNvPr id="9" name="Table 4">
            <a:extLst>
              <a:ext uri="{FF2B5EF4-FFF2-40B4-BE49-F238E27FC236}">
                <a16:creationId xmlns:a16="http://schemas.microsoft.com/office/drawing/2014/main" id="{F0E1E91E-54A1-449C-8843-1B45DCFEFD43}"/>
              </a:ext>
            </a:extLst>
          </p:cNvPr>
          <p:cNvGraphicFramePr>
            <a:graphicFrameLocks/>
          </p:cNvGraphicFramePr>
          <p:nvPr>
            <p:extLst>
              <p:ext uri="{D42A27DB-BD31-4B8C-83A1-F6EECF244321}">
                <p14:modId xmlns:p14="http://schemas.microsoft.com/office/powerpoint/2010/main" val="3879709229"/>
              </p:ext>
            </p:extLst>
          </p:nvPr>
        </p:nvGraphicFramePr>
        <p:xfrm>
          <a:off x="6248400" y="771556"/>
          <a:ext cx="2434476" cy="5314887"/>
        </p:xfrm>
        <a:graphic>
          <a:graphicData uri="http://schemas.openxmlformats.org/drawingml/2006/table">
            <a:tbl>
              <a:tblPr firstRow="1" bandRow="1">
                <a:tableStyleId>{5C22544A-7EE6-4342-B048-85BDC9FD1C3A}</a:tableStyleId>
              </a:tblPr>
              <a:tblGrid>
                <a:gridCol w="1114425">
                  <a:extLst>
                    <a:ext uri="{9D8B030D-6E8A-4147-A177-3AD203B41FA5}">
                      <a16:colId xmlns:a16="http://schemas.microsoft.com/office/drawing/2014/main" val="2705279460"/>
                    </a:ext>
                  </a:extLst>
                </a:gridCol>
                <a:gridCol w="116840">
                  <a:extLst>
                    <a:ext uri="{9D8B030D-6E8A-4147-A177-3AD203B41FA5}">
                      <a16:colId xmlns:a16="http://schemas.microsoft.com/office/drawing/2014/main" val="994352453"/>
                    </a:ext>
                  </a:extLst>
                </a:gridCol>
                <a:gridCol w="1203211">
                  <a:extLst>
                    <a:ext uri="{9D8B030D-6E8A-4147-A177-3AD203B41FA5}">
                      <a16:colId xmlns:a16="http://schemas.microsoft.com/office/drawing/2014/main" val="3424719139"/>
                    </a:ext>
                  </a:extLst>
                </a:gridCol>
              </a:tblGrid>
              <a:tr h="370840">
                <a:tc gridSpan="3">
                  <a:txBody>
                    <a:bodyPr/>
                    <a:lstStyle/>
                    <a:p>
                      <a:pPr algn="ctr"/>
                      <a:r>
                        <a:rPr lang="en-US" dirty="0"/>
                        <a:t>Plural</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0798616"/>
                  </a:ext>
                </a:extLst>
              </a:tr>
              <a:tr h="370840">
                <a:tc gridSpan="3">
                  <a:txBody>
                    <a:bodyPr/>
                    <a:lstStyle/>
                    <a:p>
                      <a:pPr algn="ctr"/>
                      <a:r>
                        <a:rPr lang="en-US" b="1" dirty="0"/>
                        <a:t>Nouns</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369888685"/>
                  </a:ext>
                </a:extLst>
              </a:tr>
              <a:tr h="370840">
                <a:tc gridSpan="2">
                  <a:txBody>
                    <a:bodyPr/>
                    <a:lstStyle/>
                    <a:p>
                      <a:pPr>
                        <a:lnSpc>
                          <a:spcPts val="1800"/>
                        </a:lnSpc>
                      </a:pPr>
                      <a:r>
                        <a:rPr lang="en-US" sz="1800" b="0" i="0" u="none" strike="noStrike" kern="1200" baseline="0" dirty="0">
                          <a:solidFill>
                            <a:schemeClr val="dk1"/>
                          </a:solidFill>
                          <a:latin typeface="+mn-lt"/>
                          <a:ea typeface="+mn-ea"/>
                          <a:cs typeface="+mn-cs"/>
                        </a:rPr>
                        <a:t>Hand(s)</a:t>
                      </a:r>
                    </a:p>
                    <a:p>
                      <a:pPr>
                        <a:lnSpc>
                          <a:spcPts val="1800"/>
                        </a:lnSpc>
                      </a:pPr>
                      <a:r>
                        <a:rPr lang="en-US" sz="1800" b="0" i="0" u="none" strike="noStrike" kern="1200" baseline="0" dirty="0">
                          <a:solidFill>
                            <a:schemeClr val="dk1"/>
                          </a:solidFill>
                          <a:latin typeface="+mn-lt"/>
                          <a:ea typeface="+mn-ea"/>
                          <a:cs typeface="+mn-cs"/>
                        </a:rPr>
                        <a:t>Eye(s)</a:t>
                      </a:r>
                    </a:p>
                    <a:p>
                      <a:pPr>
                        <a:lnSpc>
                          <a:spcPts val="1800"/>
                        </a:lnSpc>
                      </a:pPr>
                      <a:r>
                        <a:rPr lang="en-US" sz="1800" b="0" i="0" u="none" strike="noStrike" kern="1200" baseline="0" dirty="0">
                          <a:solidFill>
                            <a:schemeClr val="dk1"/>
                          </a:solidFill>
                          <a:latin typeface="+mn-lt"/>
                          <a:ea typeface="+mn-ea"/>
                          <a:cs typeface="+mn-cs"/>
                        </a:rPr>
                        <a:t>Brother(s)</a:t>
                      </a:r>
                    </a:p>
                    <a:p>
                      <a:pPr>
                        <a:lnSpc>
                          <a:spcPts val="1800"/>
                        </a:lnSpc>
                      </a:pPr>
                      <a:r>
                        <a:rPr lang="en-US" sz="1800" b="0" i="0" u="none" strike="noStrike" kern="1200" baseline="0" dirty="0">
                          <a:solidFill>
                            <a:schemeClr val="dk1"/>
                          </a:solidFill>
                          <a:latin typeface="+mn-lt"/>
                          <a:ea typeface="+mn-ea"/>
                          <a:cs typeface="+mn-cs"/>
                        </a:rPr>
                        <a:t>Name(s)</a:t>
                      </a:r>
                    </a:p>
                    <a:p>
                      <a:pPr>
                        <a:lnSpc>
                          <a:spcPts val="1800"/>
                        </a:lnSpc>
                      </a:pPr>
                      <a:r>
                        <a:rPr lang="en-US" sz="1800" b="0" i="0" u="none" strike="noStrike" kern="1200" baseline="0" dirty="0">
                          <a:solidFill>
                            <a:schemeClr val="dk1"/>
                          </a:solidFill>
                          <a:latin typeface="+mn-lt"/>
                          <a:ea typeface="+mn-ea"/>
                          <a:cs typeface="+mn-cs"/>
                        </a:rPr>
                        <a:t>Book(s)</a:t>
                      </a:r>
                      <a:endParaRPr lang="en-US" dirty="0">
                        <a:latin typeface="+mn-lt"/>
                      </a:endParaRPr>
                    </a:p>
                  </a:txBody>
                  <a:tcPr/>
                </a:tc>
                <a:tc hMerge="1">
                  <a:txBody>
                    <a:bodyPr/>
                    <a:lstStyle/>
                    <a:p>
                      <a:endParaRPr lang="en-US" dirty="0"/>
                    </a:p>
                  </a:txBody>
                  <a:tcPr/>
                </a:tc>
                <a:tc>
                  <a:txBody>
                    <a:bodyPr/>
                    <a:lstStyle/>
                    <a:p>
                      <a:pPr>
                        <a:lnSpc>
                          <a:spcPts val="1800"/>
                        </a:lnSpc>
                      </a:pPr>
                      <a:r>
                        <a:rPr lang="en-US" sz="1800" b="0" i="0" u="none" strike="noStrike" kern="1200" baseline="0" dirty="0" err="1">
                          <a:solidFill>
                            <a:schemeClr val="dk1"/>
                          </a:solidFill>
                          <a:latin typeface="Coptic" pitchFamily="2" charset="0"/>
                          <a:ea typeface="+mn-ea"/>
                          <a:cs typeface="+mn-cs"/>
                        </a:rPr>
                        <a:t>Jij</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sz="1800" b="0" i="0" u="none" strike="noStrike" kern="1200" baseline="0" dirty="0">
                          <a:solidFill>
                            <a:schemeClr val="dk1"/>
                          </a:solidFill>
                          <a:latin typeface="Coptic" pitchFamily="2" charset="0"/>
                          <a:ea typeface="+mn-ea"/>
                          <a:cs typeface="+mn-cs"/>
                        </a:rPr>
                        <a:t>Bal </a:t>
                      </a:r>
                    </a:p>
                    <a:p>
                      <a:pPr>
                        <a:lnSpc>
                          <a:spcPts val="1800"/>
                        </a:lnSpc>
                      </a:pPr>
                      <a:r>
                        <a:rPr lang="en-US" sz="1800" b="0" i="0" u="none" strike="noStrike" kern="1200" baseline="0" dirty="0">
                          <a:solidFill>
                            <a:schemeClr val="dk1"/>
                          </a:solidFill>
                          <a:latin typeface="Coptic" pitchFamily="2" charset="0"/>
                          <a:ea typeface="+mn-ea"/>
                          <a:cs typeface="+mn-cs"/>
                        </a:rPr>
                        <a:t> ~Cn/</a:t>
                      </a:r>
                      <a:r>
                        <a:rPr lang="en-US" sz="1800" b="0" i="0" u="none" strike="noStrike" kern="1200" baseline="0" dirty="0" err="1">
                          <a:solidFill>
                            <a:schemeClr val="dk1"/>
                          </a:solidFill>
                          <a:latin typeface="Coptic" pitchFamily="2" charset="0"/>
                          <a:ea typeface="+mn-ea"/>
                          <a:cs typeface="+mn-cs"/>
                        </a:rPr>
                        <a:t>ou</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a:latin typeface="Coptic" pitchFamily="2" charset="0"/>
                        </a:rPr>
                        <a:t>Ran</a:t>
                      </a:r>
                    </a:p>
                    <a:p>
                      <a:pPr>
                        <a:lnSpc>
                          <a:spcPts val="1800"/>
                        </a:lnSpc>
                      </a:pPr>
                      <a:r>
                        <a:rPr lang="en-US" dirty="0" err="1">
                          <a:latin typeface="Coptic" pitchFamily="2" charset="0"/>
                        </a:rPr>
                        <a:t>Jwm</a:t>
                      </a:r>
                      <a:endParaRPr lang="en-US" dirty="0">
                        <a:latin typeface="Coptic" pitchFamily="2" charset="0"/>
                      </a:endParaRPr>
                    </a:p>
                  </a:txBody>
                  <a:tcPr/>
                </a:tc>
                <a:extLst>
                  <a:ext uri="{0D108BD9-81ED-4DB2-BD59-A6C34878D82A}">
                    <a16:rowId xmlns:a16="http://schemas.microsoft.com/office/drawing/2014/main" val="4042318612"/>
                  </a:ext>
                </a:extLst>
              </a:tr>
              <a:tr h="370840">
                <a:tc gridSpan="3">
                  <a:txBody>
                    <a:bodyPr/>
                    <a:lstStyle/>
                    <a:p>
                      <a:pPr algn="ctr"/>
                      <a:r>
                        <a:rPr lang="en-US" b="1" dirty="0"/>
                        <a:t>Adjective</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717127763"/>
                  </a:ext>
                </a:extLst>
              </a:tr>
              <a:tr h="370840">
                <a:tc>
                  <a:txBody>
                    <a:bodyPr/>
                    <a:lstStyle/>
                    <a:p>
                      <a:r>
                        <a:rPr lang="en-US" dirty="0"/>
                        <a:t>My</a:t>
                      </a:r>
                    </a:p>
                  </a:txBody>
                  <a:tcPr/>
                </a:tc>
                <a:tc gridSpan="2">
                  <a:txBody>
                    <a:bodyPr/>
                    <a:lstStyle/>
                    <a:p>
                      <a:r>
                        <a:rPr lang="en-US" dirty="0">
                          <a:solidFill>
                            <a:srgbClr val="FF0000"/>
                          </a:solidFill>
                          <a:latin typeface="Coptic" pitchFamily="2" charset="0"/>
                        </a:rPr>
                        <a:t>N</a:t>
                      </a:r>
                      <a:r>
                        <a:rPr lang="en-US" dirty="0">
                          <a:solidFill>
                            <a:srgbClr val="C00000"/>
                          </a:solidFill>
                          <a:latin typeface="Coptic" pitchFamily="2" charset="0"/>
                        </a:rPr>
                        <a:t>a</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831545558"/>
                  </a:ext>
                </a:extLst>
              </a:tr>
              <a:tr h="370840">
                <a:tc>
                  <a:txBody>
                    <a:bodyPr/>
                    <a:lstStyle/>
                    <a:p>
                      <a:r>
                        <a:rPr lang="en-US" dirty="0"/>
                        <a:t>Our</a:t>
                      </a:r>
                    </a:p>
                  </a:txBody>
                  <a:tcPr/>
                </a:tc>
                <a:tc gridSpan="2">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2755845094"/>
                  </a:ext>
                </a:extLst>
              </a:tr>
              <a:tr h="370840">
                <a:tc>
                  <a:txBody>
                    <a:bodyPr/>
                    <a:lstStyle/>
                    <a:p>
                      <a:r>
                        <a:rPr lang="en-US" dirty="0"/>
                        <a:t>Your (m)</a:t>
                      </a:r>
                    </a:p>
                  </a:txBody>
                  <a:tcPr/>
                </a:tc>
                <a:tc gridSpan="2">
                  <a:txBody>
                    <a:bodyPr/>
                    <a:lstStyle/>
                    <a:p>
                      <a:r>
                        <a:rPr lang="en-US" dirty="0">
                          <a:solidFill>
                            <a:srgbClr val="FF0000"/>
                          </a:solidFill>
                          <a:latin typeface="Coptic" pitchFamily="2" charset="0"/>
                        </a:rPr>
                        <a:t>N</a:t>
                      </a:r>
                      <a:r>
                        <a:rPr lang="en-US" dirty="0">
                          <a:solidFill>
                            <a:srgbClr val="C00000"/>
                          </a:solidFill>
                          <a:latin typeface="Coptic" pitchFamily="2" charset="0"/>
                        </a:rPr>
                        <a:t>ek</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4022403637"/>
                  </a:ext>
                </a:extLst>
              </a:tr>
              <a:tr h="370840">
                <a:tc>
                  <a:txBody>
                    <a:bodyPr/>
                    <a:lstStyle/>
                    <a:p>
                      <a:r>
                        <a:rPr lang="en-US" dirty="0"/>
                        <a:t>Your (f)</a:t>
                      </a:r>
                    </a:p>
                  </a:txBody>
                  <a:tcPr/>
                </a:tc>
                <a:tc gridSpan="2">
                  <a:txBody>
                    <a:bodyPr/>
                    <a:lstStyle/>
                    <a:p>
                      <a:r>
                        <a:rPr lang="en-US" dirty="0">
                          <a:solidFill>
                            <a:srgbClr val="FF0000"/>
                          </a:solidFill>
                          <a:latin typeface="Coptic" pitchFamily="2" charset="0"/>
                        </a:rPr>
                        <a:t>N</a:t>
                      </a:r>
                      <a:r>
                        <a:rPr lang="en-US" dirty="0">
                          <a:solidFill>
                            <a:srgbClr val="C00000"/>
                          </a:solidFill>
                          <a:latin typeface="Coptic" pitchFamily="2" charset="0"/>
                        </a:rPr>
                        <a:t>e</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977630844"/>
                  </a:ext>
                </a:extLst>
              </a:tr>
              <a:tr h="370840">
                <a:tc>
                  <a:txBody>
                    <a:bodyPr/>
                    <a:lstStyle/>
                    <a:p>
                      <a:r>
                        <a:rPr lang="en-US" dirty="0"/>
                        <a:t>Your (pl)</a:t>
                      </a:r>
                    </a:p>
                  </a:txBody>
                  <a:tcPr/>
                </a:tc>
                <a:tc gridSpan="2">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eten</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631016619"/>
                  </a:ext>
                </a:extLst>
              </a:tr>
              <a:tr h="370840">
                <a:tc>
                  <a:txBody>
                    <a:bodyPr/>
                    <a:lstStyle/>
                    <a:p>
                      <a:r>
                        <a:rPr lang="en-US" dirty="0"/>
                        <a:t>His</a:t>
                      </a:r>
                    </a:p>
                  </a:txBody>
                  <a:tcPr/>
                </a:tc>
                <a:tc gridSpan="2">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ef</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541993"/>
                  </a:ext>
                </a:extLst>
              </a:tr>
              <a:tr h="370840">
                <a:tc>
                  <a:txBody>
                    <a:bodyPr/>
                    <a:lstStyle/>
                    <a:p>
                      <a:r>
                        <a:rPr lang="en-US" dirty="0"/>
                        <a:t>Her</a:t>
                      </a:r>
                    </a:p>
                  </a:txBody>
                  <a:tcPr/>
                </a:tc>
                <a:tc gridSpan="2">
                  <a:txBody>
                    <a:bodyPr/>
                    <a:lstStyle/>
                    <a:p>
                      <a:r>
                        <a:rPr lang="en-US" dirty="0" err="1">
                          <a:solidFill>
                            <a:srgbClr val="FF0000"/>
                          </a:solidFill>
                          <a:latin typeface="Coptic" pitchFamily="2" charset="0"/>
                        </a:rPr>
                        <a:t>N</a:t>
                      </a:r>
                      <a:r>
                        <a:rPr lang="en-US" dirty="0" err="1">
                          <a:solidFill>
                            <a:srgbClr val="C00000"/>
                          </a:solidFill>
                          <a:latin typeface="Coptic" pitchFamily="2" charset="0"/>
                        </a:rPr>
                        <a:t>ec</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3430915738"/>
                  </a:ext>
                </a:extLst>
              </a:tr>
              <a:tr h="370840">
                <a:tc>
                  <a:txBody>
                    <a:bodyPr/>
                    <a:lstStyle/>
                    <a:p>
                      <a:r>
                        <a:rPr lang="en-US" dirty="0"/>
                        <a:t>Their</a:t>
                      </a:r>
                    </a:p>
                  </a:txBody>
                  <a:tcPr/>
                </a:tc>
                <a:tc gridSpan="2">
                  <a:txBody>
                    <a:bodyPr/>
                    <a:lstStyle/>
                    <a:p>
                      <a:r>
                        <a:rPr lang="en-US" dirty="0" err="1">
                          <a:solidFill>
                            <a:srgbClr val="FF0000"/>
                          </a:solidFill>
                          <a:latin typeface="Coptic" pitchFamily="2" charset="0"/>
                        </a:rPr>
                        <a:t>N</a:t>
                      </a:r>
                      <a:r>
                        <a:rPr lang="en-US" dirty="0" err="1">
                          <a:solidFill>
                            <a:srgbClr val="C00000"/>
                          </a:solidFill>
                          <a:latin typeface="Coptic" pitchFamily="2" charset="0"/>
                        </a:rPr>
                        <a:t>ou</a:t>
                      </a:r>
                      <a:endParaRPr lang="en-US" dirty="0">
                        <a:latin typeface="Coptic" pitchFamily="2" charset="0"/>
                      </a:endParaRPr>
                    </a:p>
                  </a:txBody>
                  <a:tcPr/>
                </a:tc>
                <a:tc hMerge="1">
                  <a:txBody>
                    <a:bodyPr/>
                    <a:lstStyle/>
                    <a:p>
                      <a:endParaRPr lang="en-US"/>
                    </a:p>
                  </a:txBody>
                  <a:tcPr/>
                </a:tc>
                <a:extLst>
                  <a:ext uri="{0D108BD9-81ED-4DB2-BD59-A6C34878D82A}">
                    <a16:rowId xmlns:a16="http://schemas.microsoft.com/office/drawing/2014/main" val="1178965813"/>
                  </a:ext>
                </a:extLst>
              </a:tr>
            </a:tbl>
          </a:graphicData>
        </a:graphic>
      </p:graphicFrame>
    </p:spTree>
    <p:extLst>
      <p:ext uri="{BB962C8B-B14F-4D97-AF65-F5344CB8AC3E}">
        <p14:creationId xmlns:p14="http://schemas.microsoft.com/office/powerpoint/2010/main" val="2846585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8"/>
            <a:ext cx="8229600" cy="1007161"/>
          </a:xfrm>
        </p:spPr>
        <p:txBody>
          <a:bodyPr/>
          <a:lstStyle/>
          <a:p>
            <a:r>
              <a:rPr lang="en-US" dirty="0"/>
              <a:t>Reading Exercise: </a:t>
            </a:r>
            <a:br>
              <a:rPr lang="en-US" dirty="0"/>
            </a:br>
            <a:r>
              <a:rPr lang="en-US" b="1" dirty="0"/>
              <a:t>The Introduction to the Creed</a:t>
            </a:r>
            <a:endParaRPr lang="en-US" dirty="0"/>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2202403893"/>
              </p:ext>
            </p:extLst>
          </p:nvPr>
        </p:nvGraphicFramePr>
        <p:xfrm>
          <a:off x="-12865" y="123509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it-IT" dirty="0">
                          <a:latin typeface="Coptic" pitchFamily="2" charset="0"/>
                        </a:rPr>
                        <a:t>Ten</a:t>
                      </a:r>
                      <a:r>
                        <a:rPr lang="en-US" dirty="0">
                          <a:solidFill>
                            <a:srgbClr val="FF0000"/>
                          </a:solidFill>
                        </a:rPr>
                        <a:t>\</a:t>
                      </a:r>
                      <a:r>
                        <a:rPr lang="it-IT" dirty="0">
                          <a:solidFill>
                            <a:srgbClr val="C00000"/>
                          </a:solidFill>
                          <a:latin typeface="Coptic" pitchFamily="2" charset="0"/>
                        </a:rPr>
                        <a:t>[ici </a:t>
                      </a:r>
                      <a:r>
                        <a:rPr lang="it-IT" dirty="0">
                          <a:latin typeface="Coptic" pitchFamily="2" charset="0"/>
                        </a:rPr>
                        <a:t>m~mo </a:t>
                      </a:r>
                      <a:r>
                        <a:rPr lang="it-IT" dirty="0">
                          <a:solidFill>
                            <a:srgbClr val="FF0000"/>
                          </a:solidFill>
                          <a:latin typeface="Coptic" pitchFamily="2" charset="0"/>
                        </a:rPr>
                        <a:t>y~mau </a:t>
                      </a:r>
                      <a:r>
                        <a:rPr lang="it-IT" dirty="0">
                          <a:latin typeface="Coptic" pitchFamily="2" charset="0"/>
                        </a:rPr>
                        <a:t>m~pi</a:t>
                      </a:r>
                      <a:r>
                        <a:rPr lang="it-IT" dirty="0">
                          <a:solidFill>
                            <a:srgbClr val="FF0000"/>
                          </a:solidFill>
                          <a:latin typeface="Coptic" pitchFamily="2" charset="0"/>
                        </a:rPr>
                        <a:t>Ououwini</a:t>
                      </a:r>
                      <a:r>
                        <a:rPr lang="it-IT" dirty="0">
                          <a:latin typeface="Coptic" pitchFamily="2" charset="0"/>
                        </a:rPr>
                        <a:t> n~tav~m/</a:t>
                      </a:r>
                      <a:endParaRPr lang="en-US" dirty="0">
                        <a:latin typeface="Coptic" pitchFamily="2" charset="0"/>
                      </a:endParaRPr>
                    </a:p>
                  </a:txBody>
                  <a:tcPr/>
                </a:tc>
                <a:tc>
                  <a:txBody>
                    <a:bodyPr/>
                    <a:lstStyle/>
                    <a:p>
                      <a:r>
                        <a:rPr lang="en-US" sz="1800" i="0" kern="1200" dirty="0">
                          <a:solidFill>
                            <a:schemeClr val="dk1"/>
                          </a:solidFill>
                          <a:effectLst/>
                          <a:latin typeface="+mn-lt"/>
                          <a:ea typeface="+mn-ea"/>
                          <a:cs typeface="+mn-cs"/>
                        </a:rPr>
                        <a:t>We </a:t>
                      </a:r>
                      <a:r>
                        <a:rPr lang="en-US" sz="1800" i="0" kern="1200" dirty="0">
                          <a:solidFill>
                            <a:srgbClr val="C00000"/>
                          </a:solidFill>
                          <a:effectLst/>
                          <a:latin typeface="+mn-lt"/>
                          <a:ea typeface="+mn-ea"/>
                          <a:cs typeface="+mn-cs"/>
                        </a:rPr>
                        <a:t>exalt</a:t>
                      </a:r>
                      <a:r>
                        <a:rPr lang="en-US" sz="1800" i="0" kern="1200" dirty="0">
                          <a:solidFill>
                            <a:schemeClr val="dk1"/>
                          </a:solidFill>
                          <a:effectLst/>
                          <a:latin typeface="+mn-lt"/>
                          <a:ea typeface="+mn-ea"/>
                          <a:cs typeface="+mn-cs"/>
                        </a:rPr>
                        <a:t> you, the </a:t>
                      </a:r>
                      <a:r>
                        <a:rPr lang="en-US" sz="1800" i="0" kern="1200" dirty="0">
                          <a:solidFill>
                            <a:srgbClr val="FF0000"/>
                          </a:solidFill>
                          <a:effectLst/>
                          <a:latin typeface="+mn-lt"/>
                          <a:ea typeface="+mn-ea"/>
                          <a:cs typeface="+mn-cs"/>
                        </a:rPr>
                        <a:t>Mother</a:t>
                      </a:r>
                      <a:r>
                        <a:rPr lang="en-US" sz="1800" i="0" kern="1200" dirty="0">
                          <a:solidFill>
                            <a:schemeClr val="dk1"/>
                          </a:solidFill>
                          <a:effectLst/>
                          <a:latin typeface="+mn-lt"/>
                          <a:ea typeface="+mn-ea"/>
                          <a:cs typeface="+mn-cs"/>
                        </a:rPr>
                        <a:t> of the True </a:t>
                      </a:r>
                      <a:r>
                        <a:rPr lang="en-US" sz="1800" i="0" kern="1200" dirty="0">
                          <a:solidFill>
                            <a:srgbClr val="FF0000"/>
                          </a:solidFill>
                          <a:effectLst/>
                          <a:latin typeface="+mn-lt"/>
                          <a:ea typeface="+mn-ea"/>
                          <a:cs typeface="+mn-cs"/>
                        </a:rPr>
                        <a:t>Light</a:t>
                      </a:r>
                      <a:endParaRPr lang="en-US" i="0" dirty="0">
                        <a:solidFill>
                          <a:srgbClr val="FF0000"/>
                        </a:solidFill>
                      </a:endParaRPr>
                    </a:p>
                  </a:txBody>
                  <a:tcPr/>
                </a:tc>
                <a:extLst>
                  <a:ext uri="{0D108BD9-81ED-4DB2-BD59-A6C34878D82A}">
                    <a16:rowId xmlns:a16="http://schemas.microsoft.com/office/drawing/2014/main" val="41140561"/>
                  </a:ext>
                </a:extLst>
              </a:tr>
            </a:tbl>
          </a:graphicData>
        </a:graphic>
      </p:graphicFrame>
      <p:graphicFrame>
        <p:nvGraphicFramePr>
          <p:cNvPr id="3" name="Table 2">
            <a:extLst>
              <a:ext uri="{FF2B5EF4-FFF2-40B4-BE49-F238E27FC236}">
                <a16:creationId xmlns:a16="http://schemas.microsoft.com/office/drawing/2014/main" id="{D62D665E-33B6-4B78-8F16-5E2B81C9B064}"/>
              </a:ext>
            </a:extLst>
          </p:cNvPr>
          <p:cNvGraphicFramePr>
            <a:graphicFrameLocks noGrp="1"/>
          </p:cNvGraphicFramePr>
          <p:nvPr>
            <p:extLst>
              <p:ext uri="{D42A27DB-BD31-4B8C-83A1-F6EECF244321}">
                <p14:modId xmlns:p14="http://schemas.microsoft.com/office/powerpoint/2010/main" val="4111779725"/>
              </p:ext>
            </p:extLst>
          </p:nvPr>
        </p:nvGraphicFramePr>
        <p:xfrm>
          <a:off x="-12865" y="187517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184469720"/>
                    </a:ext>
                  </a:extLst>
                </a:gridCol>
                <a:gridCol w="4415692">
                  <a:extLst>
                    <a:ext uri="{9D8B030D-6E8A-4147-A177-3AD203B41FA5}">
                      <a16:colId xmlns:a16="http://schemas.microsoft.com/office/drawing/2014/main" val="1225847638"/>
                    </a:ext>
                  </a:extLst>
                </a:gridCol>
              </a:tblGrid>
              <a:tr h="370840">
                <a:tc>
                  <a:txBody>
                    <a:bodyPr/>
                    <a:lstStyle/>
                    <a:p>
                      <a:r>
                        <a:rPr lang="en-US" dirty="0">
                          <a:latin typeface="Coptic" pitchFamily="2" charset="0"/>
                        </a:rPr>
                        <a:t>ten]</a:t>
                      </a:r>
                      <a:r>
                        <a:rPr lang="en-US" dirty="0" err="1">
                          <a:solidFill>
                            <a:srgbClr val="FF0000"/>
                          </a:solidFill>
                          <a:latin typeface="Coptic" pitchFamily="2" charset="0"/>
                        </a:rPr>
                        <a:t>wou</a:t>
                      </a:r>
                      <a:r>
                        <a:rPr lang="en-US" dirty="0">
                          <a:latin typeface="Coptic" pitchFamily="2" charset="0"/>
                        </a:rPr>
                        <a:t> ne </a:t>
                      </a:r>
                      <a:r>
                        <a:rPr lang="pl-PL" dirty="0">
                          <a:latin typeface="Coptic" pitchFamily="2" charset="0"/>
                        </a:rPr>
                        <a:t>w y</a:t>
                      </a:r>
                      <a:r>
                        <a:rPr lang="en-US" dirty="0">
                          <a:latin typeface="Coptic" pitchFamily="2" charset="0"/>
                        </a:rPr>
                        <a:t>/</a:t>
                      </a:r>
                      <a:r>
                        <a:rPr lang="pl-PL" dirty="0">
                          <a:latin typeface="Coptic" pitchFamily="2" charset="0"/>
                        </a:rPr>
                        <a:t>e</a:t>
                      </a:r>
                      <a:r>
                        <a:rPr lang="en-US" dirty="0">
                          <a:latin typeface="Coptic" pitchFamily="2" charset="0"/>
                        </a:rPr>
                        <a:t>#y#</a:t>
                      </a:r>
                      <a:r>
                        <a:rPr lang="pl-PL" dirty="0">
                          <a:latin typeface="Coptic" pitchFamily="2" charset="0"/>
                        </a:rPr>
                        <a:t>u</a:t>
                      </a:r>
                      <a:r>
                        <a:rPr lang="en-US" dirty="0">
                          <a:latin typeface="Coptic" pitchFamily="2" charset="0"/>
                        </a:rPr>
                        <a:t>#</a:t>
                      </a:r>
                      <a:r>
                        <a:rPr lang="pl-PL" dirty="0">
                          <a:latin typeface="Coptic" pitchFamily="2" charset="0"/>
                        </a:rPr>
                        <a:t> ouoh </a:t>
                      </a:r>
                      <a:r>
                        <a:rPr lang="pl-PL" dirty="0">
                          <a:solidFill>
                            <a:srgbClr val="FF0000"/>
                          </a:solidFill>
                          <a:latin typeface="Coptic" pitchFamily="2" charset="0"/>
                        </a:rPr>
                        <a:t>m</a:t>
                      </a:r>
                      <a:r>
                        <a:rPr lang="en-US" dirty="0">
                          <a:solidFill>
                            <a:srgbClr val="FF0000"/>
                          </a:solidFill>
                          <a:latin typeface="Coptic" pitchFamily="2" charset="0"/>
                        </a:rPr>
                        <a:t>~</a:t>
                      </a:r>
                      <a:r>
                        <a:rPr lang="pl-PL" dirty="0">
                          <a:solidFill>
                            <a:srgbClr val="FF0000"/>
                          </a:solidFill>
                          <a:latin typeface="Coptic" pitchFamily="2" charset="0"/>
                        </a:rPr>
                        <a:t>m</a:t>
                      </a:r>
                      <a:r>
                        <a:rPr lang="en-US" dirty="0">
                          <a:solidFill>
                            <a:srgbClr val="FF0000"/>
                          </a:solidFill>
                          <a:latin typeface="Coptic" pitchFamily="2" charset="0"/>
                        </a:rPr>
                        <a:t>a</a:t>
                      </a:r>
                      <a:r>
                        <a:rPr lang="en-US" dirty="0">
                          <a:solidFill>
                            <a:srgbClr val="FF0000"/>
                          </a:solidFill>
                        </a:rPr>
                        <a:t>\</a:t>
                      </a:r>
                      <a:r>
                        <a:rPr lang="pl-PL" dirty="0">
                          <a:solidFill>
                            <a:srgbClr val="FF0000"/>
                          </a:solidFill>
                          <a:latin typeface="Coptic" pitchFamily="2" charset="0"/>
                        </a:rPr>
                        <a:t>cnou] </a:t>
                      </a:r>
                      <a:endParaRPr lang="en-US" dirty="0">
                        <a:solidFill>
                          <a:srgbClr val="FF0000"/>
                        </a:solidFill>
                        <a:latin typeface="Coptic" pitchFamily="2" charset="0"/>
                      </a:endParaRPr>
                    </a:p>
                  </a:txBody>
                  <a:tcPr/>
                </a:tc>
                <a:tc>
                  <a:txBody>
                    <a:bodyPr/>
                    <a:lstStyle/>
                    <a:p>
                      <a:r>
                        <a:rPr lang="en-US" sz="1800" b="0" i="0" kern="1200" dirty="0">
                          <a:solidFill>
                            <a:schemeClr val="dk1"/>
                          </a:solidFill>
                          <a:effectLst/>
                          <a:latin typeface="+mn-lt"/>
                          <a:ea typeface="+mn-ea"/>
                          <a:cs typeface="+mn-cs"/>
                        </a:rPr>
                        <a:t>We </a:t>
                      </a:r>
                      <a:r>
                        <a:rPr lang="en-US" sz="1800" b="0" i="0" kern="1200" dirty="0">
                          <a:solidFill>
                            <a:srgbClr val="FF0000"/>
                          </a:solidFill>
                          <a:effectLst/>
                          <a:latin typeface="+mn-lt"/>
                          <a:ea typeface="+mn-ea"/>
                          <a:cs typeface="+mn-cs"/>
                        </a:rPr>
                        <a:t>glorify</a:t>
                      </a:r>
                      <a:r>
                        <a:rPr lang="en-US" sz="1800" b="0" i="0" kern="1200" dirty="0">
                          <a:solidFill>
                            <a:schemeClr val="dk1"/>
                          </a:solidFill>
                          <a:effectLst/>
                          <a:latin typeface="+mn-lt"/>
                          <a:ea typeface="+mn-ea"/>
                          <a:cs typeface="+mn-cs"/>
                        </a:rPr>
                        <a:t> you O saint and </a:t>
                      </a:r>
                      <a:r>
                        <a:rPr lang="en-US" sz="1800" b="0" i="0" kern="1200" dirty="0">
                          <a:solidFill>
                            <a:srgbClr val="FF0000"/>
                          </a:solidFill>
                          <a:effectLst/>
                          <a:latin typeface="+mn-lt"/>
                          <a:ea typeface="+mn-ea"/>
                          <a:cs typeface="+mn-cs"/>
                        </a:rPr>
                        <a:t>Mother of God</a:t>
                      </a:r>
                      <a:endParaRPr lang="en-US" dirty="0">
                        <a:solidFill>
                          <a:srgbClr val="FF0000"/>
                        </a:solidFill>
                      </a:endParaRPr>
                    </a:p>
                  </a:txBody>
                  <a:tcPr/>
                </a:tc>
                <a:extLst>
                  <a:ext uri="{0D108BD9-81ED-4DB2-BD59-A6C34878D82A}">
                    <a16:rowId xmlns:a16="http://schemas.microsoft.com/office/drawing/2014/main" val="177402403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extLst>
              <p:ext uri="{D42A27DB-BD31-4B8C-83A1-F6EECF244321}">
                <p14:modId xmlns:p14="http://schemas.microsoft.com/office/powerpoint/2010/main" val="1859299033"/>
              </p:ext>
            </p:extLst>
          </p:nvPr>
        </p:nvGraphicFramePr>
        <p:xfrm>
          <a:off x="-12865" y="224601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gridCol w="4415692">
                  <a:extLst>
                    <a:ext uri="{9D8B030D-6E8A-4147-A177-3AD203B41FA5}">
                      <a16:colId xmlns:a16="http://schemas.microsoft.com/office/drawing/2014/main" val="1844532384"/>
                    </a:ext>
                  </a:extLst>
                </a:gridCol>
              </a:tblGrid>
              <a:tr h="370840">
                <a:tc>
                  <a:txBody>
                    <a:bodyPr/>
                    <a:lstStyle/>
                    <a:p>
                      <a:r>
                        <a:rPr lang="pl-PL" dirty="0">
                          <a:latin typeface="Coptic" pitchFamily="2" charset="0"/>
                        </a:rPr>
                        <a:t>je </a:t>
                      </a:r>
                      <a:r>
                        <a:rPr lang="pl-PL" dirty="0">
                          <a:solidFill>
                            <a:srgbClr val="336699"/>
                          </a:solidFill>
                          <a:latin typeface="Coptic" pitchFamily="2" charset="0"/>
                        </a:rPr>
                        <a:t>are</a:t>
                      </a:r>
                      <a:r>
                        <a:rPr lang="pl-PL" dirty="0">
                          <a:solidFill>
                            <a:srgbClr val="FF0000"/>
                          </a:solidFill>
                          <a:latin typeface="Coptic" pitchFamily="2" charset="0"/>
                        </a:rPr>
                        <a:t>mici</a:t>
                      </a:r>
                      <a:r>
                        <a:rPr lang="pl-PL" dirty="0">
                          <a:latin typeface="Coptic" pitchFamily="2" charset="0"/>
                        </a:rPr>
                        <a:t> nan </a:t>
                      </a:r>
                      <a:br>
                        <a:rPr lang="en-US" dirty="0">
                          <a:latin typeface="Coptic" pitchFamily="2" charset="0"/>
                        </a:rPr>
                      </a:br>
                      <a:r>
                        <a:rPr lang="pl-PL" dirty="0">
                          <a:latin typeface="Coptic" pitchFamily="2" charset="0"/>
                        </a:rPr>
                        <a:t>m</a:t>
                      </a:r>
                      <a:r>
                        <a:rPr lang="en-US" dirty="0">
                          <a:latin typeface="Coptic" pitchFamily="2" charset="0"/>
                        </a:rPr>
                        <a:t>~</a:t>
                      </a:r>
                      <a:r>
                        <a:rPr lang="pl-PL" dirty="0">
                          <a:solidFill>
                            <a:srgbClr val="FF0000"/>
                          </a:solidFill>
                          <a:latin typeface="Coptic" pitchFamily="2" charset="0"/>
                        </a:rPr>
                        <a:t>p</a:t>
                      </a:r>
                      <a:r>
                        <a:rPr lang="en-US" dirty="0">
                          <a:solidFill>
                            <a:srgbClr val="FF0000"/>
                          </a:solidFill>
                          <a:latin typeface="Coptic" pitchFamily="2" charset="0"/>
                        </a:rPr>
                        <a:t>~</a:t>
                      </a:r>
                      <a:r>
                        <a:rPr lang="pl-PL" dirty="0">
                          <a:solidFill>
                            <a:srgbClr val="FF0000"/>
                          </a:solidFill>
                          <a:latin typeface="Coptic" pitchFamily="2" charset="0"/>
                        </a:rPr>
                        <a:t>c</a:t>
                      </a:r>
                      <a:r>
                        <a:rPr lang="en-US" dirty="0">
                          <a:solidFill>
                            <a:srgbClr val="FF0000"/>
                          </a:solidFill>
                          <a:latin typeface="Coptic" pitchFamily="2" charset="0"/>
                        </a:rPr>
                        <a:t>#</a:t>
                      </a:r>
                      <a:r>
                        <a:rPr lang="pl-PL" dirty="0">
                          <a:solidFill>
                            <a:srgbClr val="FF0000"/>
                          </a:solidFill>
                          <a:latin typeface="Coptic" pitchFamily="2" charset="0"/>
                        </a:rPr>
                        <a:t>w</a:t>
                      </a:r>
                      <a:r>
                        <a:rPr lang="en-US" dirty="0">
                          <a:solidFill>
                            <a:srgbClr val="FF0000"/>
                          </a:solidFill>
                          <a:latin typeface="Coptic" pitchFamily="2" charset="0"/>
                        </a:rPr>
                        <a:t>#</a:t>
                      </a:r>
                      <a:r>
                        <a:rPr lang="pl-PL" dirty="0">
                          <a:solidFill>
                            <a:srgbClr val="FF0000"/>
                          </a:solidFill>
                          <a:latin typeface="Coptic" pitchFamily="2" charset="0"/>
                        </a:rPr>
                        <a:t>r</a:t>
                      </a:r>
                      <a:r>
                        <a:rPr lang="en-US" dirty="0">
                          <a:solidFill>
                            <a:srgbClr val="FF0000"/>
                          </a:solidFill>
                          <a:latin typeface="Coptic" pitchFamily="2" charset="0"/>
                        </a:rPr>
                        <a:t>#</a:t>
                      </a:r>
                      <a:r>
                        <a:rPr lang="pl-PL" dirty="0">
                          <a:latin typeface="Coptic" pitchFamily="2" charset="0"/>
                        </a:rPr>
                        <a:t> m</a:t>
                      </a:r>
                      <a:r>
                        <a:rPr lang="en-US" dirty="0">
                          <a:solidFill>
                            <a:srgbClr val="FF0000"/>
                          </a:solidFill>
                          <a:latin typeface="Coptic" pitchFamily="2" charset="0"/>
                        </a:rPr>
                        <a:t>~</a:t>
                      </a:r>
                      <a:r>
                        <a:rPr lang="pl-PL" dirty="0">
                          <a:solidFill>
                            <a:srgbClr val="FF0000"/>
                          </a:solidFill>
                          <a:latin typeface="Coptic" pitchFamily="2" charset="0"/>
                        </a:rPr>
                        <a:t>pikocmoc </a:t>
                      </a:r>
                      <a:r>
                        <a:rPr lang="pl-PL" dirty="0">
                          <a:latin typeface="Coptic" pitchFamily="2" charset="0"/>
                        </a:rPr>
                        <a:t>t</a:t>
                      </a:r>
                      <a:r>
                        <a:rPr lang="en-US" dirty="0">
                          <a:latin typeface="Coptic" pitchFamily="2" charset="0"/>
                        </a:rPr>
                        <a:t>/</a:t>
                      </a:r>
                      <a:r>
                        <a:rPr lang="pl-PL" dirty="0">
                          <a:latin typeface="Coptic" pitchFamily="2" charset="0"/>
                        </a:rPr>
                        <a:t>rf </a:t>
                      </a:r>
                      <a:endParaRPr lang="en-US" dirty="0">
                        <a:solidFill>
                          <a:srgbClr val="FF0000"/>
                        </a:solidFill>
                        <a:latin typeface="Coptic" pitchFamily="2" charset="0"/>
                      </a:endParaRPr>
                    </a:p>
                  </a:txBody>
                  <a:tcPr/>
                </a:tc>
                <a:tc>
                  <a:txBody>
                    <a:bodyPr/>
                    <a:lstStyle/>
                    <a:p>
                      <a:r>
                        <a:rPr lang="en-US" sz="1800" b="0" i="0" kern="1200" dirty="0">
                          <a:solidFill>
                            <a:schemeClr val="dk1"/>
                          </a:solidFill>
                          <a:effectLst/>
                          <a:latin typeface="+mn-lt"/>
                          <a:ea typeface="+mn-ea"/>
                          <a:cs typeface="+mn-cs"/>
                        </a:rPr>
                        <a:t>for you </a:t>
                      </a:r>
                      <a:r>
                        <a:rPr lang="en-US" sz="1800" b="0" i="0" kern="1200" dirty="0">
                          <a:solidFill>
                            <a:srgbClr val="FF0000"/>
                          </a:solidFill>
                          <a:effectLst/>
                          <a:latin typeface="+mn-lt"/>
                          <a:ea typeface="+mn-ea"/>
                          <a:cs typeface="+mn-cs"/>
                        </a:rPr>
                        <a:t>brought forth</a:t>
                      </a:r>
                      <a:r>
                        <a:rPr lang="en-US" sz="1800" b="0" i="0" kern="1200" dirty="0">
                          <a:solidFill>
                            <a:schemeClr val="dk1"/>
                          </a:solidFill>
                          <a:effectLst/>
                          <a:latin typeface="+mn-lt"/>
                          <a:ea typeface="+mn-ea"/>
                          <a:cs typeface="+mn-cs"/>
                        </a:rPr>
                        <a:t> unto us </a:t>
                      </a:r>
                      <a:br>
                        <a:rPr lang="en-US" sz="1800" b="0" i="0" kern="1200" dirty="0">
                          <a:solidFill>
                            <a:schemeClr val="dk1"/>
                          </a:solidFill>
                          <a:effectLst/>
                          <a:latin typeface="+mn-lt"/>
                          <a:ea typeface="+mn-ea"/>
                          <a:cs typeface="+mn-cs"/>
                        </a:rPr>
                      </a:br>
                      <a:r>
                        <a:rPr lang="en-US" sz="1800" b="0" i="0" kern="1200" dirty="0">
                          <a:solidFill>
                            <a:schemeClr val="dk1"/>
                          </a:solidFill>
                          <a:effectLst/>
                          <a:latin typeface="+mn-lt"/>
                          <a:ea typeface="+mn-ea"/>
                          <a:cs typeface="+mn-cs"/>
                        </a:rPr>
                        <a:t>the </a:t>
                      </a:r>
                      <a:r>
                        <a:rPr lang="en-US" sz="1800" b="0" i="0" kern="1200" dirty="0">
                          <a:solidFill>
                            <a:srgbClr val="FF0000"/>
                          </a:solidFill>
                          <a:effectLst/>
                          <a:latin typeface="+mn-lt"/>
                          <a:ea typeface="+mn-ea"/>
                          <a:cs typeface="+mn-cs"/>
                        </a:rPr>
                        <a:t>Savior</a:t>
                      </a:r>
                      <a:r>
                        <a:rPr lang="en-US" sz="1800" b="0" i="0" kern="1200" dirty="0">
                          <a:solidFill>
                            <a:schemeClr val="dk1"/>
                          </a:solidFill>
                          <a:effectLst/>
                          <a:latin typeface="+mn-lt"/>
                          <a:ea typeface="+mn-ea"/>
                          <a:cs typeface="+mn-cs"/>
                        </a:rPr>
                        <a:t> of the whole </a:t>
                      </a:r>
                      <a:r>
                        <a:rPr lang="en-US" sz="1800" b="0" i="0" kern="1200" dirty="0">
                          <a:solidFill>
                            <a:srgbClr val="FF0000"/>
                          </a:solidFill>
                          <a:effectLst/>
                          <a:latin typeface="+mn-lt"/>
                          <a:ea typeface="+mn-ea"/>
                          <a:cs typeface="+mn-cs"/>
                        </a:rPr>
                        <a:t>world</a:t>
                      </a:r>
                      <a:endParaRPr lang="en-US" dirty="0">
                        <a:solidFill>
                          <a:srgbClr val="FF0000"/>
                        </a:solidFill>
                      </a:endParaRPr>
                    </a:p>
                  </a:txBody>
                  <a:tcPr/>
                </a:tc>
                <a:extLst>
                  <a:ext uri="{0D108BD9-81ED-4DB2-BD59-A6C34878D82A}">
                    <a16:rowId xmlns:a16="http://schemas.microsoft.com/office/drawing/2014/main" val="4027063783"/>
                  </a:ext>
                </a:extLst>
              </a:tr>
            </a:tbl>
          </a:graphicData>
        </a:graphic>
      </p:graphicFrame>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869349477"/>
              </p:ext>
            </p:extLst>
          </p:nvPr>
        </p:nvGraphicFramePr>
        <p:xfrm>
          <a:off x="-11875" y="288609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err="1">
                          <a:latin typeface="Coptic" pitchFamily="2" charset="0"/>
                        </a:rPr>
                        <a:t>Af</a:t>
                      </a:r>
                      <a:r>
                        <a:rPr lang="en-US" dirty="0" err="1">
                          <a:solidFill>
                            <a:srgbClr val="FF0000"/>
                          </a:solidFill>
                          <a:latin typeface="Coptic" pitchFamily="2" charset="0"/>
                        </a:rPr>
                        <a:t>i</a:t>
                      </a:r>
                      <a:r>
                        <a:rPr lang="en-US" dirty="0">
                          <a:solidFill>
                            <a:srgbClr val="FF0000"/>
                          </a:solidFill>
                          <a:latin typeface="Coptic" pitchFamily="2" charset="0"/>
                        </a:rPr>
                        <a:t>~</a:t>
                      </a:r>
                      <a:r>
                        <a:rPr lang="en-US" dirty="0">
                          <a:latin typeface="Coptic" pitchFamily="2" charset="0"/>
                        </a:rPr>
                        <a:t> </a:t>
                      </a:r>
                      <a:r>
                        <a:rPr lang="en-US" dirty="0" err="1">
                          <a:latin typeface="Coptic" pitchFamily="2" charset="0"/>
                        </a:rPr>
                        <a:t>ouoh</a:t>
                      </a:r>
                      <a:r>
                        <a:rPr lang="en-US" dirty="0">
                          <a:latin typeface="Coptic" pitchFamily="2" charset="0"/>
                        </a:rPr>
                        <a:t> </a:t>
                      </a:r>
                      <a:r>
                        <a:rPr lang="en-US" dirty="0" err="1">
                          <a:latin typeface="Coptic" pitchFamily="2" charset="0"/>
                        </a:rPr>
                        <a:t>af</a:t>
                      </a:r>
                      <a:r>
                        <a:rPr lang="en-US" dirty="0" err="1">
                          <a:solidFill>
                            <a:srgbClr val="FF0000"/>
                          </a:solidFill>
                          <a:latin typeface="Coptic" pitchFamily="2" charset="0"/>
                        </a:rPr>
                        <a:t>cw</a:t>
                      </a:r>
                      <a:r>
                        <a:rPr lang="en-US" dirty="0">
                          <a:solidFill>
                            <a:srgbClr val="FF0000"/>
                          </a:solidFill>
                          <a:latin typeface="Coptic" pitchFamily="2" charset="0"/>
                        </a:rPr>
                        <a:t>]</a:t>
                      </a:r>
                      <a:r>
                        <a:rPr lang="en-US" dirty="0">
                          <a:latin typeface="Coptic" pitchFamily="2" charset="0"/>
                        </a:rPr>
                        <a:t> </a:t>
                      </a:r>
                      <a:r>
                        <a:rPr lang="en-US" dirty="0" err="1">
                          <a:latin typeface="Coptic" pitchFamily="2" charset="0"/>
                        </a:rPr>
                        <a:t>n~nen</a:t>
                      </a:r>
                      <a:r>
                        <a:rPr lang="en-US" dirty="0">
                          <a:solidFill>
                            <a:srgbClr val="FF0000"/>
                          </a:solidFill>
                        </a:rPr>
                        <a:t>\</a:t>
                      </a:r>
                      <a:r>
                        <a:rPr lang="en-US" dirty="0">
                          <a:latin typeface="Coptic" pitchFamily="2" charset="0"/>
                        </a:rPr>
                        <a:t>'u,/</a:t>
                      </a:r>
                    </a:p>
                  </a:txBody>
                  <a:tcPr/>
                </a:tc>
                <a:tc>
                  <a:txBody>
                    <a:bodyPr/>
                    <a:lstStyle/>
                    <a:p>
                      <a:r>
                        <a:rPr lang="en-US" sz="1800" i="0" kern="1200" dirty="0">
                          <a:solidFill>
                            <a:schemeClr val="dk1"/>
                          </a:solidFill>
                          <a:effectLst/>
                          <a:latin typeface="+mn-lt"/>
                          <a:ea typeface="+mn-ea"/>
                          <a:cs typeface="+mn-cs"/>
                        </a:rPr>
                        <a:t>He </a:t>
                      </a:r>
                      <a:r>
                        <a:rPr lang="en-US" sz="1800" i="0" kern="1200" dirty="0">
                          <a:solidFill>
                            <a:srgbClr val="FF0000"/>
                          </a:solidFill>
                          <a:effectLst/>
                          <a:latin typeface="+mn-lt"/>
                          <a:ea typeface="+mn-ea"/>
                          <a:cs typeface="+mn-cs"/>
                        </a:rPr>
                        <a:t>came</a:t>
                      </a:r>
                      <a:r>
                        <a:rPr lang="en-US" sz="1800" i="0" kern="1200" dirty="0">
                          <a:solidFill>
                            <a:schemeClr val="dk1"/>
                          </a:solidFill>
                          <a:effectLst/>
                          <a:latin typeface="+mn-lt"/>
                          <a:ea typeface="+mn-ea"/>
                          <a:cs typeface="+mn-cs"/>
                        </a:rPr>
                        <a:t> and </a:t>
                      </a:r>
                      <a:r>
                        <a:rPr lang="en-US" sz="1800" i="0" kern="1200" dirty="0">
                          <a:solidFill>
                            <a:srgbClr val="FF0000"/>
                          </a:solidFill>
                          <a:effectLst/>
                          <a:latin typeface="+mn-lt"/>
                          <a:ea typeface="+mn-ea"/>
                          <a:cs typeface="+mn-cs"/>
                        </a:rPr>
                        <a:t>saved</a:t>
                      </a:r>
                      <a:r>
                        <a:rPr lang="en-US" sz="1800" i="0" kern="1200" dirty="0">
                          <a:solidFill>
                            <a:schemeClr val="dk1"/>
                          </a:solidFill>
                          <a:effectLst/>
                          <a:latin typeface="+mn-lt"/>
                          <a:ea typeface="+mn-ea"/>
                          <a:cs typeface="+mn-cs"/>
                        </a:rPr>
                        <a:t> our souls</a:t>
                      </a:r>
                      <a:endParaRPr lang="en-US" i="0" dirty="0"/>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291510944"/>
              </p:ext>
            </p:extLst>
          </p:nvPr>
        </p:nvGraphicFramePr>
        <p:xfrm>
          <a:off x="-12865" y="3255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err="1">
                          <a:latin typeface="Coptic" pitchFamily="2" charset="0"/>
                        </a:rPr>
                        <a:t>ouwou</a:t>
                      </a:r>
                      <a:r>
                        <a:rPr lang="en-US" dirty="0">
                          <a:latin typeface="Coptic" pitchFamily="2" charset="0"/>
                        </a:rPr>
                        <a:t> </a:t>
                      </a:r>
                      <a:r>
                        <a:rPr lang="en-US" dirty="0" err="1">
                          <a:latin typeface="Coptic" pitchFamily="2" charset="0"/>
                        </a:rPr>
                        <a:t>nak</a:t>
                      </a:r>
                      <a:r>
                        <a:rPr lang="en-US" dirty="0">
                          <a:latin typeface="Coptic" pitchFamily="2" charset="0"/>
                        </a:rPr>
                        <a:t> </a:t>
                      </a:r>
                      <a:r>
                        <a:rPr lang="en-US" dirty="0" err="1">
                          <a:solidFill>
                            <a:srgbClr val="FF0000"/>
                          </a:solidFill>
                          <a:latin typeface="Coptic" pitchFamily="2" charset="0"/>
                        </a:rPr>
                        <a:t>penn</a:t>
                      </a:r>
                      <a:r>
                        <a:rPr lang="en-US" dirty="0">
                          <a:solidFill>
                            <a:srgbClr val="FF0000"/>
                          </a:solidFill>
                          <a:latin typeface="Coptic" pitchFamily="2" charset="0"/>
                        </a:rPr>
                        <a:t>/b </a:t>
                      </a:r>
                      <a:br>
                        <a:rPr lang="en-US" dirty="0">
                          <a:latin typeface="Coptic" pitchFamily="2" charset="0"/>
                        </a:rPr>
                      </a:br>
                      <a:r>
                        <a:rPr lang="en-US" dirty="0" err="1">
                          <a:solidFill>
                            <a:srgbClr val="FF0000"/>
                          </a:solidFill>
                          <a:latin typeface="Coptic" pitchFamily="2" charset="0"/>
                        </a:rPr>
                        <a:t>penouro</a:t>
                      </a:r>
                      <a:r>
                        <a:rPr lang="en-US" dirty="0">
                          <a:latin typeface="Coptic" pitchFamily="2" charset="0"/>
                        </a:rPr>
                        <a:t> </a:t>
                      </a:r>
                      <a:r>
                        <a:rPr lang="en-US" dirty="0" err="1">
                          <a:latin typeface="Coptic" pitchFamily="2" charset="0"/>
                        </a:rPr>
                        <a:t>P,#c</a:t>
                      </a:r>
                      <a:r>
                        <a:rPr lang="en-US" dirty="0">
                          <a:latin typeface="Coptic" pitchFamily="2"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0" kern="1200" dirty="0">
                          <a:solidFill>
                            <a:schemeClr val="dk1"/>
                          </a:solidFill>
                          <a:effectLst/>
                          <a:latin typeface="+mn-lt"/>
                          <a:ea typeface="+mn-ea"/>
                          <a:cs typeface="+mn-cs"/>
                        </a:rPr>
                        <a:t>Glory be to You, </a:t>
                      </a:r>
                      <a:r>
                        <a:rPr lang="en-US" sz="1800" i="0" kern="1200" dirty="0">
                          <a:solidFill>
                            <a:srgbClr val="FF0000"/>
                          </a:solidFill>
                          <a:effectLst/>
                          <a:latin typeface="+mn-lt"/>
                          <a:ea typeface="+mn-ea"/>
                          <a:cs typeface="+mn-cs"/>
                        </a:rPr>
                        <a:t>our Master</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rgbClr val="FF0000"/>
                          </a:solidFill>
                          <a:effectLst/>
                          <a:latin typeface="+mn-lt"/>
                          <a:ea typeface="+mn-ea"/>
                          <a:cs typeface="+mn-cs"/>
                        </a:rPr>
                        <a:t>our King</a:t>
                      </a:r>
                      <a:r>
                        <a:rPr lang="en-US" sz="1800" i="0" kern="1200" dirty="0">
                          <a:solidFill>
                            <a:schemeClr val="dk1"/>
                          </a:solidFill>
                          <a:effectLst/>
                          <a:latin typeface="+mn-lt"/>
                          <a:ea typeface="+mn-ea"/>
                          <a:cs typeface="+mn-cs"/>
                        </a:rPr>
                        <a:t>, Christ</a:t>
                      </a:r>
                    </a:p>
                  </a:txBody>
                  <a:tcPr/>
                </a:tc>
                <a:extLst>
                  <a:ext uri="{0D108BD9-81ED-4DB2-BD59-A6C34878D82A}">
                    <a16:rowId xmlns:a16="http://schemas.microsoft.com/office/drawing/2014/main" val="228442605"/>
                  </a:ext>
                </a:extLst>
              </a:tr>
            </a:tbl>
          </a:graphicData>
        </a:graphic>
      </p:graphicFrame>
      <p:graphicFrame>
        <p:nvGraphicFramePr>
          <p:cNvPr id="8" name="Table 7">
            <a:extLst>
              <a:ext uri="{FF2B5EF4-FFF2-40B4-BE49-F238E27FC236}">
                <a16:creationId xmlns:a16="http://schemas.microsoft.com/office/drawing/2014/main" id="{5F6D1D94-112F-45B5-AFAB-066C166E1429}"/>
              </a:ext>
            </a:extLst>
          </p:cNvPr>
          <p:cNvGraphicFramePr>
            <a:graphicFrameLocks noGrp="1"/>
          </p:cNvGraphicFramePr>
          <p:nvPr>
            <p:extLst>
              <p:ext uri="{D42A27DB-BD31-4B8C-83A1-F6EECF244321}">
                <p14:modId xmlns:p14="http://schemas.microsoft.com/office/powerpoint/2010/main" val="1603994588"/>
              </p:ext>
            </p:extLst>
          </p:nvPr>
        </p:nvGraphicFramePr>
        <p:xfrm>
          <a:off x="-12865" y="389552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718047752"/>
                    </a:ext>
                  </a:extLst>
                </a:gridCol>
                <a:gridCol w="4415692">
                  <a:extLst>
                    <a:ext uri="{9D8B030D-6E8A-4147-A177-3AD203B41FA5}">
                      <a16:colId xmlns:a16="http://schemas.microsoft.com/office/drawing/2014/main" val="2935057322"/>
                    </a:ext>
                  </a:extLst>
                </a:gridCol>
              </a:tblGrid>
              <a:tr h="370840">
                <a:tc>
                  <a:txBody>
                    <a:bodyPr/>
                    <a:lstStyle/>
                    <a:p>
                      <a:r>
                        <a:rPr lang="en-US" dirty="0" err="1">
                          <a:latin typeface="Coptic" pitchFamily="2" charset="0"/>
                        </a:rPr>
                        <a:t>p</a:t>
                      </a:r>
                      <a:r>
                        <a:rPr lang="en-US" dirty="0" err="1">
                          <a:solidFill>
                            <a:srgbClr val="336699"/>
                          </a:solidFill>
                          <a:latin typeface="Coptic" pitchFamily="2" charset="0"/>
                        </a:rPr>
                        <a:t>~</a:t>
                      </a:r>
                      <a:r>
                        <a:rPr lang="en-US" dirty="0" err="1">
                          <a:solidFill>
                            <a:srgbClr val="FF0000"/>
                          </a:solidFill>
                          <a:latin typeface="Coptic" pitchFamily="2" charset="0"/>
                        </a:rPr>
                        <a:t>sou</a:t>
                      </a:r>
                      <a:r>
                        <a:rPr lang="en-US" dirty="0">
                          <a:solidFill>
                            <a:srgbClr val="FF0000"/>
                          </a:solidFill>
                        </a:rPr>
                        <a:t>\</a:t>
                      </a:r>
                      <a:r>
                        <a:rPr lang="en-US" dirty="0" err="1">
                          <a:solidFill>
                            <a:srgbClr val="FF0000"/>
                          </a:solidFill>
                          <a:latin typeface="Coptic" pitchFamily="2" charset="0"/>
                        </a:rPr>
                        <a:t>sou</a:t>
                      </a:r>
                      <a:r>
                        <a:rPr lang="en-US" dirty="0">
                          <a:solidFill>
                            <a:srgbClr val="FF0000"/>
                          </a:solidFill>
                          <a:latin typeface="Coptic" pitchFamily="2" charset="0"/>
                        </a:rPr>
                        <a:t> </a:t>
                      </a:r>
                      <a:r>
                        <a:rPr lang="en-US" dirty="0" err="1">
                          <a:latin typeface="Coptic" pitchFamily="2" charset="0"/>
                        </a:rPr>
                        <a:t>n~ni</a:t>
                      </a:r>
                      <a:r>
                        <a:rPr lang="en-US" dirty="0">
                          <a:solidFill>
                            <a:srgbClr val="FF0000"/>
                          </a:solidFill>
                        </a:rPr>
                        <a:t>\</a:t>
                      </a:r>
                      <a:r>
                        <a:rPr lang="en-US" dirty="0" err="1">
                          <a:solidFill>
                            <a:srgbClr val="C00000"/>
                          </a:solidFill>
                          <a:latin typeface="Coptic" pitchFamily="2" charset="0"/>
                        </a:rPr>
                        <a:t>apoctoloc</a:t>
                      </a:r>
                      <a:r>
                        <a:rPr lang="en-US" dirty="0">
                          <a:latin typeface="Coptic" pitchFamily="2" charset="0"/>
                        </a:rPr>
                        <a:t> </a:t>
                      </a:r>
                      <a:br>
                        <a:rPr lang="en-US" dirty="0">
                          <a:latin typeface="Coptic" pitchFamily="2" charset="0"/>
                        </a:rPr>
                      </a:br>
                      <a:r>
                        <a:rPr lang="en-US" dirty="0">
                          <a:latin typeface="Coptic" pitchFamily="2" charset="0"/>
                        </a:rPr>
                        <a:t>pi</a:t>
                      </a:r>
                      <a:r>
                        <a:rPr lang="en-US" dirty="0">
                          <a:solidFill>
                            <a:srgbClr val="FF0000"/>
                          </a:solidFill>
                          <a:latin typeface="Coptic" pitchFamily="2" charset="0"/>
                        </a:rPr>
                        <a:t>,~</a:t>
                      </a:r>
                      <a:r>
                        <a:rPr lang="en-US" dirty="0" err="1">
                          <a:solidFill>
                            <a:srgbClr val="FF0000"/>
                          </a:solidFill>
                          <a:latin typeface="Coptic" pitchFamily="2" charset="0"/>
                        </a:rPr>
                        <a:t>lom</a:t>
                      </a:r>
                      <a:r>
                        <a:rPr lang="en-US" dirty="0">
                          <a:solidFill>
                            <a:srgbClr val="FF0000"/>
                          </a:solidFill>
                          <a:latin typeface="Coptic" pitchFamily="2" charset="0"/>
                        </a:rPr>
                        <a:t> </a:t>
                      </a:r>
                      <a:r>
                        <a:rPr lang="en-US" dirty="0" err="1">
                          <a:latin typeface="Coptic" pitchFamily="2" charset="0"/>
                        </a:rPr>
                        <a:t>n~te</a:t>
                      </a:r>
                      <a:r>
                        <a:rPr lang="en-US" dirty="0">
                          <a:latin typeface="Coptic" pitchFamily="2" charset="0"/>
                        </a:rPr>
                        <a:t> </a:t>
                      </a:r>
                      <a:r>
                        <a:rPr lang="en-US" dirty="0" err="1">
                          <a:latin typeface="Coptic" pitchFamily="2" charset="0"/>
                        </a:rPr>
                        <a:t>ni</a:t>
                      </a:r>
                      <a:r>
                        <a:rPr lang="en-US" dirty="0">
                          <a:solidFill>
                            <a:srgbClr val="FF0000"/>
                          </a:solidFill>
                        </a:rPr>
                        <a:t>\</a:t>
                      </a:r>
                      <a:r>
                        <a:rPr lang="en-US" dirty="0">
                          <a:solidFill>
                            <a:srgbClr val="C00000"/>
                          </a:solidFill>
                          <a:latin typeface="Coptic" pitchFamily="2" charset="0"/>
                        </a:rPr>
                        <a:t>mart/roc</a:t>
                      </a:r>
                      <a:r>
                        <a:rPr lang="en-US" dirty="0">
                          <a:latin typeface="Coptic" pitchFamily="2" charset="0"/>
                        </a:rPr>
                        <a:t> </a:t>
                      </a:r>
                    </a:p>
                  </a:txBody>
                  <a:tcPr/>
                </a:tc>
                <a:tc>
                  <a:txBody>
                    <a:bodyPr/>
                    <a:lstStyle/>
                    <a:p>
                      <a:r>
                        <a:rPr lang="en-US" sz="1800" i="0" kern="1200" dirty="0">
                          <a:solidFill>
                            <a:schemeClr val="dk1"/>
                          </a:solidFill>
                          <a:effectLst/>
                          <a:latin typeface="+mn-lt"/>
                          <a:ea typeface="+mn-ea"/>
                          <a:cs typeface="+mn-cs"/>
                        </a:rPr>
                        <a:t>the </a:t>
                      </a:r>
                      <a:r>
                        <a:rPr lang="en-US" sz="1800" i="0" kern="1200" dirty="0">
                          <a:solidFill>
                            <a:srgbClr val="FF0000"/>
                          </a:solidFill>
                          <a:effectLst/>
                          <a:latin typeface="+mn-lt"/>
                          <a:ea typeface="+mn-ea"/>
                          <a:cs typeface="+mn-cs"/>
                        </a:rPr>
                        <a:t>pride</a:t>
                      </a:r>
                      <a:r>
                        <a:rPr lang="en-US" sz="1800" i="0" kern="1200" dirty="0">
                          <a:solidFill>
                            <a:schemeClr val="dk1"/>
                          </a:solidFill>
                          <a:effectLst/>
                          <a:latin typeface="+mn-lt"/>
                          <a:ea typeface="+mn-ea"/>
                          <a:cs typeface="+mn-cs"/>
                        </a:rPr>
                        <a:t> of the </a:t>
                      </a:r>
                      <a:r>
                        <a:rPr lang="en-US" sz="1800" i="0" kern="1200" dirty="0">
                          <a:solidFill>
                            <a:srgbClr val="C00000"/>
                          </a:solidFill>
                          <a:effectLst/>
                          <a:latin typeface="+mn-lt"/>
                          <a:ea typeface="+mn-ea"/>
                          <a:cs typeface="+mn-cs"/>
                        </a:rPr>
                        <a:t>apostles</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chemeClr val="dk1"/>
                          </a:solidFill>
                          <a:effectLst/>
                          <a:latin typeface="+mn-lt"/>
                          <a:ea typeface="+mn-ea"/>
                          <a:cs typeface="+mn-cs"/>
                        </a:rPr>
                        <a:t>the </a:t>
                      </a:r>
                      <a:r>
                        <a:rPr lang="en-US" sz="1800" i="0" kern="1200" dirty="0">
                          <a:solidFill>
                            <a:srgbClr val="FF0000"/>
                          </a:solidFill>
                          <a:effectLst/>
                          <a:latin typeface="+mn-lt"/>
                          <a:ea typeface="+mn-ea"/>
                          <a:cs typeface="+mn-cs"/>
                        </a:rPr>
                        <a:t>crown</a:t>
                      </a:r>
                      <a:r>
                        <a:rPr lang="en-US" sz="1800" i="0" kern="1200" dirty="0">
                          <a:solidFill>
                            <a:schemeClr val="dk1"/>
                          </a:solidFill>
                          <a:effectLst/>
                          <a:latin typeface="+mn-lt"/>
                          <a:ea typeface="+mn-ea"/>
                          <a:cs typeface="+mn-cs"/>
                        </a:rPr>
                        <a:t> of the </a:t>
                      </a:r>
                      <a:r>
                        <a:rPr lang="en-US" sz="1800" i="0" kern="1200" dirty="0">
                          <a:solidFill>
                            <a:srgbClr val="C00000"/>
                          </a:solidFill>
                          <a:effectLst/>
                          <a:latin typeface="+mn-lt"/>
                          <a:ea typeface="+mn-ea"/>
                          <a:cs typeface="+mn-cs"/>
                        </a:rPr>
                        <a:t>martyrs</a:t>
                      </a:r>
                      <a:r>
                        <a:rPr lang="en-US" sz="1800" i="0" kern="1200" dirty="0">
                          <a:solidFill>
                            <a:schemeClr val="dk1"/>
                          </a:solidFill>
                          <a:effectLst/>
                          <a:latin typeface="+mn-lt"/>
                          <a:ea typeface="+mn-ea"/>
                          <a:cs typeface="+mn-cs"/>
                        </a:rPr>
                        <a:t>,</a:t>
                      </a:r>
                      <a:endParaRPr lang="en-US" i="0" dirty="0"/>
                    </a:p>
                  </a:txBody>
                  <a:tcPr/>
                </a:tc>
                <a:extLst>
                  <a:ext uri="{0D108BD9-81ED-4DB2-BD59-A6C34878D82A}">
                    <a16:rowId xmlns:a16="http://schemas.microsoft.com/office/drawing/2014/main" val="1528313354"/>
                  </a:ext>
                </a:extLst>
              </a:tr>
            </a:tbl>
          </a:graphicData>
        </a:graphic>
      </p:graphicFrame>
      <p:graphicFrame>
        <p:nvGraphicFramePr>
          <p:cNvPr id="9" name="Table 8">
            <a:extLst>
              <a:ext uri="{FF2B5EF4-FFF2-40B4-BE49-F238E27FC236}">
                <a16:creationId xmlns:a16="http://schemas.microsoft.com/office/drawing/2014/main" id="{362FBD6F-D1DD-4999-91C5-5413AC0A872B}"/>
              </a:ext>
            </a:extLst>
          </p:cNvPr>
          <p:cNvGraphicFramePr>
            <a:graphicFrameLocks noGrp="1"/>
          </p:cNvGraphicFramePr>
          <p:nvPr>
            <p:extLst>
              <p:ext uri="{D42A27DB-BD31-4B8C-83A1-F6EECF244321}">
                <p14:modId xmlns:p14="http://schemas.microsoft.com/office/powerpoint/2010/main" val="3482157495"/>
              </p:ext>
            </p:extLst>
          </p:nvPr>
        </p:nvGraphicFramePr>
        <p:xfrm>
          <a:off x="-12865" y="4534107"/>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28902373"/>
                    </a:ext>
                  </a:extLst>
                </a:gridCol>
                <a:gridCol w="4415692">
                  <a:extLst>
                    <a:ext uri="{9D8B030D-6E8A-4147-A177-3AD203B41FA5}">
                      <a16:colId xmlns:a16="http://schemas.microsoft.com/office/drawing/2014/main" val="3105347713"/>
                    </a:ext>
                  </a:extLst>
                </a:gridCol>
              </a:tblGrid>
              <a:tr h="370840">
                <a:tc>
                  <a:txBody>
                    <a:bodyPr/>
                    <a:lstStyle/>
                    <a:p>
                      <a:r>
                        <a:rPr lang="en-US" dirty="0" err="1">
                          <a:latin typeface="Coptic" pitchFamily="2" charset="0"/>
                        </a:rPr>
                        <a:t>p~</a:t>
                      </a:r>
                      <a:r>
                        <a:rPr lang="en-US" dirty="0" err="1">
                          <a:solidFill>
                            <a:srgbClr val="FF0000"/>
                          </a:solidFill>
                          <a:latin typeface="Coptic" pitchFamily="2" charset="0"/>
                        </a:rPr>
                        <a:t>yel</a:t>
                      </a:r>
                      <a:r>
                        <a:rPr lang="en-US" dirty="0">
                          <a:solidFill>
                            <a:srgbClr val="FF0000"/>
                          </a:solidFill>
                          <a:latin typeface="Coptic" pitchFamily="2" charset="0"/>
                        </a:rPr>
                        <a:t>/l</a:t>
                      </a:r>
                      <a:r>
                        <a:rPr lang="en-US" dirty="0">
                          <a:latin typeface="Coptic" pitchFamily="2" charset="0"/>
                        </a:rPr>
                        <a:t> </a:t>
                      </a:r>
                      <a:r>
                        <a:rPr lang="en-US" dirty="0" err="1">
                          <a:latin typeface="Coptic" pitchFamily="2" charset="0"/>
                        </a:rPr>
                        <a:t>n~ni</a:t>
                      </a:r>
                      <a:r>
                        <a:rPr lang="en-US" dirty="0">
                          <a:solidFill>
                            <a:srgbClr val="FF0000"/>
                          </a:solidFill>
                        </a:rPr>
                        <a:t>\</a:t>
                      </a:r>
                      <a:r>
                        <a:rPr lang="en-US" dirty="0" err="1">
                          <a:solidFill>
                            <a:srgbClr val="C00000"/>
                          </a:solidFill>
                          <a:latin typeface="Coptic" pitchFamily="2" charset="0"/>
                        </a:rPr>
                        <a:t>dikeoc</a:t>
                      </a:r>
                      <a:r>
                        <a:rPr lang="en-US" dirty="0">
                          <a:latin typeface="Coptic" pitchFamily="2" charset="0"/>
                        </a:rPr>
                        <a:t> </a:t>
                      </a:r>
                      <a:br>
                        <a:rPr lang="en-US" dirty="0">
                          <a:latin typeface="Coptic" pitchFamily="2" charset="0"/>
                        </a:rPr>
                      </a:br>
                      <a:r>
                        <a:rPr lang="en-US" dirty="0" err="1">
                          <a:latin typeface="Coptic" pitchFamily="2" charset="0"/>
                        </a:rPr>
                        <a:t>p~</a:t>
                      </a:r>
                      <a:r>
                        <a:rPr lang="en-US" dirty="0" err="1">
                          <a:solidFill>
                            <a:srgbClr val="FF0000"/>
                          </a:solidFill>
                          <a:latin typeface="Coptic" pitchFamily="2" charset="0"/>
                        </a:rPr>
                        <a:t>tajro</a:t>
                      </a:r>
                      <a:r>
                        <a:rPr lang="en-US" dirty="0">
                          <a:latin typeface="Coptic" pitchFamily="2" charset="0"/>
                        </a:rPr>
                        <a:t> </a:t>
                      </a:r>
                      <a:r>
                        <a:rPr lang="en-US" dirty="0" err="1">
                          <a:latin typeface="Coptic" pitchFamily="2" charset="0"/>
                        </a:rPr>
                        <a:t>n~ni</a:t>
                      </a:r>
                      <a:r>
                        <a:rPr lang="en-US" dirty="0">
                          <a:solidFill>
                            <a:srgbClr val="FF0000"/>
                          </a:solidFill>
                        </a:rPr>
                        <a:t>\</a:t>
                      </a:r>
                      <a:r>
                        <a:rPr lang="en-US" dirty="0" err="1">
                          <a:solidFill>
                            <a:srgbClr val="C00000"/>
                          </a:solidFill>
                          <a:latin typeface="Coptic" pitchFamily="2" charset="0"/>
                        </a:rPr>
                        <a:t>ekk~l</a:t>
                      </a:r>
                      <a:r>
                        <a:rPr lang="en-US" dirty="0">
                          <a:solidFill>
                            <a:srgbClr val="C00000"/>
                          </a:solidFill>
                          <a:latin typeface="Coptic" pitchFamily="2" charset="0"/>
                        </a:rPr>
                        <a:t>/</a:t>
                      </a:r>
                      <a:r>
                        <a:rPr lang="en-US" dirty="0" err="1">
                          <a:solidFill>
                            <a:srgbClr val="C00000"/>
                          </a:solidFill>
                          <a:latin typeface="Coptic" pitchFamily="2" charset="0"/>
                        </a:rPr>
                        <a:t>cia</a:t>
                      </a:r>
                      <a:br>
                        <a:rPr lang="en-US" dirty="0">
                          <a:latin typeface="Coptic" pitchFamily="2" charset="0"/>
                        </a:rPr>
                      </a:br>
                      <a:r>
                        <a:rPr lang="en-US" dirty="0" err="1">
                          <a:latin typeface="Coptic" pitchFamily="2" charset="0"/>
                        </a:rPr>
                        <a:t>p</a:t>
                      </a:r>
                      <a:r>
                        <a:rPr lang="en-US" dirty="0" err="1">
                          <a:solidFill>
                            <a:srgbClr val="336699"/>
                          </a:solidFill>
                          <a:latin typeface="Coptic" pitchFamily="2" charset="0"/>
                        </a:rPr>
                        <a:t>~</a:t>
                      </a:r>
                      <a:r>
                        <a:rPr lang="en-US" dirty="0" err="1">
                          <a:solidFill>
                            <a:srgbClr val="FF0000"/>
                          </a:solidFill>
                          <a:latin typeface="Coptic" pitchFamily="2" charset="0"/>
                        </a:rPr>
                        <a:t>,w</a:t>
                      </a:r>
                      <a:r>
                        <a:rPr lang="en-US" dirty="0">
                          <a:latin typeface="Coptic" pitchFamily="2" charset="0"/>
                        </a:rPr>
                        <a:t> </a:t>
                      </a:r>
                      <a:r>
                        <a:rPr lang="en-US" dirty="0" err="1">
                          <a:latin typeface="Coptic" pitchFamily="2" charset="0"/>
                        </a:rPr>
                        <a:t>ebol</a:t>
                      </a:r>
                      <a:r>
                        <a:rPr lang="en-US" dirty="0">
                          <a:latin typeface="Coptic" pitchFamily="2" charset="0"/>
                        </a:rPr>
                        <a:t> </a:t>
                      </a:r>
                      <a:r>
                        <a:rPr lang="en-US" dirty="0" err="1">
                          <a:latin typeface="Coptic" pitchFamily="2" charset="0"/>
                        </a:rPr>
                        <a:t>n~te</a:t>
                      </a:r>
                      <a:r>
                        <a:rPr lang="en-US" dirty="0">
                          <a:latin typeface="Coptic" pitchFamily="2" charset="0"/>
                        </a:rPr>
                        <a:t> </a:t>
                      </a:r>
                      <a:r>
                        <a:rPr lang="en-US" dirty="0" err="1">
                          <a:solidFill>
                            <a:srgbClr val="C00000"/>
                          </a:solidFill>
                          <a:latin typeface="Coptic" pitchFamily="2" charset="0"/>
                        </a:rPr>
                        <a:t>ninobi</a:t>
                      </a:r>
                      <a:r>
                        <a:rPr lang="en-US" dirty="0">
                          <a:latin typeface="Coptic" pitchFamily="2" charset="0"/>
                        </a:rPr>
                        <a:t>.</a:t>
                      </a:r>
                    </a:p>
                  </a:txBody>
                  <a:tcPr/>
                </a:tc>
                <a:tc>
                  <a:txBody>
                    <a:bodyPr/>
                    <a:lstStyle/>
                    <a:p>
                      <a:r>
                        <a:rPr lang="en-US" sz="1800" i="0" kern="1200" dirty="0">
                          <a:solidFill>
                            <a:schemeClr val="dk1"/>
                          </a:solidFill>
                          <a:effectLst/>
                          <a:latin typeface="+mn-lt"/>
                          <a:ea typeface="+mn-ea"/>
                          <a:cs typeface="+mn-cs"/>
                        </a:rPr>
                        <a:t>the </a:t>
                      </a:r>
                      <a:r>
                        <a:rPr lang="en-US" sz="1800" i="0" kern="1200" dirty="0">
                          <a:solidFill>
                            <a:srgbClr val="FF0000"/>
                          </a:solidFill>
                          <a:effectLst/>
                          <a:latin typeface="+mn-lt"/>
                          <a:ea typeface="+mn-ea"/>
                          <a:cs typeface="+mn-cs"/>
                        </a:rPr>
                        <a:t>joy</a:t>
                      </a:r>
                      <a:r>
                        <a:rPr lang="en-US" sz="1800" i="0" kern="1200" dirty="0">
                          <a:solidFill>
                            <a:schemeClr val="dk1"/>
                          </a:solidFill>
                          <a:effectLst/>
                          <a:latin typeface="+mn-lt"/>
                          <a:ea typeface="+mn-ea"/>
                          <a:cs typeface="+mn-cs"/>
                        </a:rPr>
                        <a:t> of the </a:t>
                      </a:r>
                      <a:r>
                        <a:rPr lang="en-US" sz="1800" i="0" kern="1200" dirty="0">
                          <a:solidFill>
                            <a:srgbClr val="C00000"/>
                          </a:solidFill>
                          <a:effectLst/>
                          <a:latin typeface="+mn-lt"/>
                          <a:ea typeface="+mn-ea"/>
                          <a:cs typeface="+mn-cs"/>
                        </a:rPr>
                        <a:t>righteous</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chemeClr val="dk1"/>
                          </a:solidFill>
                          <a:effectLst/>
                          <a:latin typeface="+mn-lt"/>
                          <a:ea typeface="+mn-ea"/>
                          <a:cs typeface="+mn-cs"/>
                        </a:rPr>
                        <a:t>the </a:t>
                      </a:r>
                      <a:r>
                        <a:rPr lang="en-US" sz="1800" i="0" kern="1200" dirty="0">
                          <a:solidFill>
                            <a:srgbClr val="FF0000"/>
                          </a:solidFill>
                          <a:effectLst/>
                          <a:latin typeface="+mn-lt"/>
                          <a:ea typeface="+mn-ea"/>
                          <a:cs typeface="+mn-cs"/>
                        </a:rPr>
                        <a:t>firmness</a:t>
                      </a:r>
                      <a:r>
                        <a:rPr lang="en-US" sz="1800" i="0" kern="1200" dirty="0">
                          <a:solidFill>
                            <a:schemeClr val="dk1"/>
                          </a:solidFill>
                          <a:effectLst/>
                          <a:latin typeface="+mn-lt"/>
                          <a:ea typeface="+mn-ea"/>
                          <a:cs typeface="+mn-cs"/>
                        </a:rPr>
                        <a:t> of the </a:t>
                      </a:r>
                      <a:r>
                        <a:rPr lang="en-US" sz="1800" i="0" kern="1200" dirty="0">
                          <a:solidFill>
                            <a:srgbClr val="C00000"/>
                          </a:solidFill>
                          <a:effectLst/>
                          <a:latin typeface="+mn-lt"/>
                          <a:ea typeface="+mn-ea"/>
                          <a:cs typeface="+mn-cs"/>
                        </a:rPr>
                        <a:t>churches</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chemeClr val="dk1"/>
                          </a:solidFill>
                          <a:effectLst/>
                          <a:latin typeface="+mn-lt"/>
                          <a:ea typeface="+mn-ea"/>
                          <a:cs typeface="+mn-cs"/>
                        </a:rPr>
                        <a:t>the </a:t>
                      </a:r>
                      <a:r>
                        <a:rPr lang="en-US" sz="1800" i="0" kern="1200" dirty="0">
                          <a:solidFill>
                            <a:srgbClr val="FF0000"/>
                          </a:solidFill>
                          <a:effectLst/>
                          <a:latin typeface="+mn-lt"/>
                          <a:ea typeface="+mn-ea"/>
                          <a:cs typeface="+mn-cs"/>
                        </a:rPr>
                        <a:t>forgiveness</a:t>
                      </a:r>
                      <a:r>
                        <a:rPr lang="en-US" sz="1800" i="0" kern="1200" dirty="0">
                          <a:solidFill>
                            <a:schemeClr val="dk1"/>
                          </a:solidFill>
                          <a:effectLst/>
                          <a:latin typeface="+mn-lt"/>
                          <a:ea typeface="+mn-ea"/>
                          <a:cs typeface="+mn-cs"/>
                        </a:rPr>
                        <a:t> of </a:t>
                      </a:r>
                      <a:r>
                        <a:rPr lang="en-US" sz="1800" i="0" kern="1200" dirty="0">
                          <a:solidFill>
                            <a:srgbClr val="C00000"/>
                          </a:solidFill>
                          <a:effectLst/>
                          <a:latin typeface="+mn-lt"/>
                          <a:ea typeface="+mn-ea"/>
                          <a:cs typeface="+mn-cs"/>
                        </a:rPr>
                        <a:t>sins</a:t>
                      </a:r>
                      <a:endParaRPr lang="en-US" i="0" dirty="0">
                        <a:solidFill>
                          <a:srgbClr val="C00000"/>
                        </a:solidFill>
                      </a:endParaRPr>
                    </a:p>
                  </a:txBody>
                  <a:tcPr/>
                </a:tc>
                <a:extLst>
                  <a:ext uri="{0D108BD9-81ED-4DB2-BD59-A6C34878D82A}">
                    <a16:rowId xmlns:a16="http://schemas.microsoft.com/office/drawing/2014/main" val="2560212132"/>
                  </a:ext>
                </a:extLst>
              </a:tr>
            </a:tbl>
          </a:graphicData>
        </a:graphic>
      </p:graphicFrame>
      <p:graphicFrame>
        <p:nvGraphicFramePr>
          <p:cNvPr id="10" name="Table 9">
            <a:extLst>
              <a:ext uri="{FF2B5EF4-FFF2-40B4-BE49-F238E27FC236}">
                <a16:creationId xmlns:a16="http://schemas.microsoft.com/office/drawing/2014/main" id="{E7721880-8176-4413-9966-1A9ACB8A79CE}"/>
              </a:ext>
            </a:extLst>
          </p:cNvPr>
          <p:cNvGraphicFramePr>
            <a:graphicFrameLocks noGrp="1"/>
          </p:cNvGraphicFramePr>
          <p:nvPr>
            <p:extLst>
              <p:ext uri="{D42A27DB-BD31-4B8C-83A1-F6EECF244321}">
                <p14:modId xmlns:p14="http://schemas.microsoft.com/office/powerpoint/2010/main" val="2159474968"/>
              </p:ext>
            </p:extLst>
          </p:nvPr>
        </p:nvGraphicFramePr>
        <p:xfrm>
          <a:off x="-12865" y="5448507"/>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29815560"/>
                    </a:ext>
                  </a:extLst>
                </a:gridCol>
                <a:gridCol w="4415692">
                  <a:extLst>
                    <a:ext uri="{9D8B030D-6E8A-4147-A177-3AD203B41FA5}">
                      <a16:colId xmlns:a16="http://schemas.microsoft.com/office/drawing/2014/main" val="884334621"/>
                    </a:ext>
                  </a:extLst>
                </a:gridCol>
              </a:tblGrid>
              <a:tr h="370840">
                <a:tc>
                  <a:txBody>
                    <a:bodyPr/>
                    <a:lstStyle/>
                    <a:p>
                      <a:r>
                        <a:rPr lang="nl-NL" dirty="0">
                          <a:latin typeface="Coptic" pitchFamily="2" charset="0"/>
                        </a:rPr>
                        <a:t>Ten</a:t>
                      </a:r>
                      <a:r>
                        <a:rPr lang="en-US" dirty="0">
                          <a:solidFill>
                            <a:srgbClr val="FF0000"/>
                          </a:solidFill>
                        </a:rPr>
                        <a:t>\</a:t>
                      </a:r>
                      <a:r>
                        <a:rPr lang="nl-NL" dirty="0">
                          <a:latin typeface="Coptic" pitchFamily="2" charset="0"/>
                        </a:rPr>
                        <a:t>hiwis n~</a:t>
                      </a:r>
                      <a:r>
                        <a:rPr lang="nl-NL" dirty="0">
                          <a:solidFill>
                            <a:srgbClr val="FF0000"/>
                          </a:solidFill>
                          <a:latin typeface="Coptic" pitchFamily="2" charset="0"/>
                        </a:rPr>
                        <a:t>]t~riac </a:t>
                      </a:r>
                      <a:r>
                        <a:rPr lang="nl-NL" dirty="0">
                          <a:latin typeface="Coptic" pitchFamily="2" charset="0"/>
                        </a:rPr>
                        <a:t>e#y#u# </a:t>
                      </a:r>
                      <a:br>
                        <a:rPr lang="nl-NL" dirty="0">
                          <a:latin typeface="Coptic" pitchFamily="2" charset="0"/>
                        </a:rPr>
                      </a:br>
                      <a:r>
                        <a:rPr lang="nl-NL" dirty="0">
                          <a:latin typeface="Coptic" pitchFamily="2" charset="0"/>
                        </a:rPr>
                        <a:t>ecqen oumey</a:t>
                      </a:r>
                      <a:r>
                        <a:rPr lang="en-US" dirty="0">
                          <a:solidFill>
                            <a:srgbClr val="FF0000"/>
                          </a:solidFill>
                        </a:rPr>
                        <a:t>\</a:t>
                      </a:r>
                      <a:r>
                        <a:rPr lang="nl-NL" dirty="0">
                          <a:latin typeface="Coptic" pitchFamily="2" charset="0"/>
                        </a:rPr>
                        <a:t>Nou] </a:t>
                      </a:r>
                      <a:r>
                        <a:rPr lang="nl-NL" dirty="0">
                          <a:solidFill>
                            <a:srgbClr val="FF0000"/>
                          </a:solidFill>
                          <a:latin typeface="Coptic" pitchFamily="2" charset="0"/>
                        </a:rPr>
                        <a:t>n~ouwt</a:t>
                      </a:r>
                      <a:r>
                        <a:rPr lang="nl-NL" dirty="0">
                          <a:latin typeface="Coptic" pitchFamily="2" charset="0"/>
                        </a:rPr>
                        <a:t>. </a:t>
                      </a:r>
                      <a:endParaRPr lang="en-US" dirty="0">
                        <a:latin typeface="Coptic" pitchFamily="2" charset="0"/>
                      </a:endParaRPr>
                    </a:p>
                  </a:txBody>
                  <a:tcPr/>
                </a:tc>
                <a:tc>
                  <a:txBody>
                    <a:bodyPr/>
                    <a:lstStyle/>
                    <a:p>
                      <a:r>
                        <a:rPr lang="en-US" sz="1800" i="0" kern="1200" dirty="0">
                          <a:solidFill>
                            <a:schemeClr val="dk1"/>
                          </a:solidFill>
                          <a:effectLst/>
                          <a:latin typeface="+mn-lt"/>
                          <a:ea typeface="+mn-ea"/>
                          <a:cs typeface="+mn-cs"/>
                        </a:rPr>
                        <a:t>We proclaim the Holy </a:t>
                      </a:r>
                      <a:r>
                        <a:rPr lang="en-US" sz="1800" i="0" kern="1200" dirty="0">
                          <a:solidFill>
                            <a:srgbClr val="FF0000"/>
                          </a:solidFill>
                          <a:effectLst/>
                          <a:latin typeface="+mn-lt"/>
                          <a:ea typeface="+mn-ea"/>
                          <a:cs typeface="+mn-cs"/>
                        </a:rPr>
                        <a:t>Trinity</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chemeClr val="dk1"/>
                          </a:solidFill>
                          <a:effectLst/>
                          <a:latin typeface="+mn-lt"/>
                          <a:ea typeface="+mn-ea"/>
                          <a:cs typeface="+mn-cs"/>
                        </a:rPr>
                        <a:t>in </a:t>
                      </a:r>
                      <a:r>
                        <a:rPr lang="en-US" sz="1800" i="0" kern="1200" dirty="0">
                          <a:solidFill>
                            <a:srgbClr val="FF0000"/>
                          </a:solidFill>
                          <a:effectLst/>
                          <a:latin typeface="+mn-lt"/>
                          <a:ea typeface="+mn-ea"/>
                          <a:cs typeface="+mn-cs"/>
                        </a:rPr>
                        <a:t>One</a:t>
                      </a:r>
                      <a:r>
                        <a:rPr lang="en-US" sz="1800" i="0" kern="1200" dirty="0">
                          <a:solidFill>
                            <a:schemeClr val="dk1"/>
                          </a:solidFill>
                          <a:effectLst/>
                          <a:latin typeface="+mn-lt"/>
                          <a:ea typeface="+mn-ea"/>
                          <a:cs typeface="+mn-cs"/>
                        </a:rPr>
                        <a:t> Godhead.</a:t>
                      </a:r>
                      <a:endParaRPr lang="en-US" i="0" dirty="0"/>
                    </a:p>
                  </a:txBody>
                  <a:tcPr/>
                </a:tc>
                <a:extLst>
                  <a:ext uri="{0D108BD9-81ED-4DB2-BD59-A6C34878D82A}">
                    <a16:rowId xmlns:a16="http://schemas.microsoft.com/office/drawing/2014/main" val="1487780134"/>
                  </a:ext>
                </a:extLst>
              </a:tr>
            </a:tbl>
          </a:graphicData>
        </a:graphic>
      </p:graphicFrame>
      <p:graphicFrame>
        <p:nvGraphicFramePr>
          <p:cNvPr id="11" name="Table 10">
            <a:extLst>
              <a:ext uri="{FF2B5EF4-FFF2-40B4-BE49-F238E27FC236}">
                <a16:creationId xmlns:a16="http://schemas.microsoft.com/office/drawing/2014/main" id="{61819AC4-55E6-43F5-BB9F-A4213D6424FA}"/>
              </a:ext>
            </a:extLst>
          </p:cNvPr>
          <p:cNvGraphicFramePr>
            <a:graphicFrameLocks noGrp="1"/>
          </p:cNvGraphicFramePr>
          <p:nvPr>
            <p:extLst>
              <p:ext uri="{D42A27DB-BD31-4B8C-83A1-F6EECF244321}">
                <p14:modId xmlns:p14="http://schemas.microsoft.com/office/powerpoint/2010/main" val="419738925"/>
              </p:ext>
            </p:extLst>
          </p:nvPr>
        </p:nvGraphicFramePr>
        <p:xfrm>
          <a:off x="-12865" y="6096000"/>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107501488"/>
                    </a:ext>
                  </a:extLst>
                </a:gridCol>
                <a:gridCol w="4415692">
                  <a:extLst>
                    <a:ext uri="{9D8B030D-6E8A-4147-A177-3AD203B41FA5}">
                      <a16:colId xmlns:a16="http://schemas.microsoft.com/office/drawing/2014/main" val="1587335964"/>
                    </a:ext>
                  </a:extLst>
                </a:gridCol>
              </a:tblGrid>
              <a:tr h="370840">
                <a:tc>
                  <a:txBody>
                    <a:bodyPr/>
                    <a:lstStyle/>
                    <a:p>
                      <a:r>
                        <a:rPr lang="pl-PL" dirty="0">
                          <a:latin typeface="Coptic" pitchFamily="2" charset="0"/>
                        </a:rPr>
                        <a:t>Ten</a:t>
                      </a:r>
                      <a:r>
                        <a:rPr lang="pl-PL" dirty="0">
                          <a:solidFill>
                            <a:srgbClr val="FF0000"/>
                          </a:solidFill>
                          <a:latin typeface="Coptic" pitchFamily="2" charset="0"/>
                        </a:rPr>
                        <a:t>ouwst</a:t>
                      </a:r>
                      <a:r>
                        <a:rPr lang="pl-PL" dirty="0">
                          <a:latin typeface="Coptic" pitchFamily="2" charset="0"/>
                        </a:rPr>
                        <a:t> m</a:t>
                      </a:r>
                      <a:r>
                        <a:rPr lang="en-US" dirty="0">
                          <a:latin typeface="Coptic" pitchFamily="2" charset="0"/>
                        </a:rPr>
                        <a:t>~</a:t>
                      </a:r>
                      <a:r>
                        <a:rPr lang="pl-PL" dirty="0">
                          <a:latin typeface="Coptic" pitchFamily="2" charset="0"/>
                        </a:rPr>
                        <a:t>moc ten]</a:t>
                      </a:r>
                      <a:r>
                        <a:rPr lang="pl-PL" dirty="0">
                          <a:solidFill>
                            <a:srgbClr val="FF0000"/>
                          </a:solidFill>
                          <a:latin typeface="Coptic" pitchFamily="2" charset="0"/>
                        </a:rPr>
                        <a:t>wou</a:t>
                      </a:r>
                      <a:r>
                        <a:rPr lang="pl-PL" dirty="0">
                          <a:latin typeface="Coptic" pitchFamily="2" charset="0"/>
                        </a:rPr>
                        <a:t> nac.</a:t>
                      </a:r>
                      <a:endParaRPr lang="en-US" dirty="0">
                        <a:latin typeface="Coptic" pitchFamily="2" charset="0"/>
                      </a:endParaRPr>
                    </a:p>
                  </a:txBody>
                  <a:tcPr/>
                </a:tc>
                <a:tc>
                  <a:txBody>
                    <a:bodyPr/>
                    <a:lstStyle/>
                    <a:p>
                      <a:r>
                        <a:rPr lang="en-US" sz="1800" i="0" kern="1200" dirty="0">
                          <a:solidFill>
                            <a:schemeClr val="dk1"/>
                          </a:solidFill>
                          <a:effectLst/>
                          <a:latin typeface="+mn-lt"/>
                          <a:ea typeface="+mn-ea"/>
                          <a:cs typeface="+mn-cs"/>
                        </a:rPr>
                        <a:t>We </a:t>
                      </a:r>
                      <a:r>
                        <a:rPr lang="en-US" sz="1800" i="0" kern="1200" dirty="0">
                          <a:solidFill>
                            <a:srgbClr val="FF0000"/>
                          </a:solidFill>
                          <a:effectLst/>
                          <a:latin typeface="+mn-lt"/>
                          <a:ea typeface="+mn-ea"/>
                          <a:cs typeface="+mn-cs"/>
                        </a:rPr>
                        <a:t>worship</a:t>
                      </a:r>
                      <a:r>
                        <a:rPr lang="en-US" sz="1800" i="0" kern="1200" dirty="0">
                          <a:solidFill>
                            <a:schemeClr val="dk1"/>
                          </a:solidFill>
                          <a:effectLst/>
                          <a:latin typeface="+mn-lt"/>
                          <a:ea typeface="+mn-ea"/>
                          <a:cs typeface="+mn-cs"/>
                        </a:rPr>
                        <a:t> Him.  We </a:t>
                      </a:r>
                      <a:r>
                        <a:rPr lang="en-US" sz="1800" i="0" kern="1200" dirty="0">
                          <a:solidFill>
                            <a:srgbClr val="FF0000"/>
                          </a:solidFill>
                          <a:effectLst/>
                          <a:latin typeface="+mn-lt"/>
                          <a:ea typeface="+mn-ea"/>
                          <a:cs typeface="+mn-cs"/>
                        </a:rPr>
                        <a:t>glorify</a:t>
                      </a:r>
                      <a:r>
                        <a:rPr lang="en-US" sz="1800" i="0" kern="1200" dirty="0">
                          <a:solidFill>
                            <a:schemeClr val="dk1"/>
                          </a:solidFill>
                          <a:effectLst/>
                          <a:latin typeface="+mn-lt"/>
                          <a:ea typeface="+mn-ea"/>
                          <a:cs typeface="+mn-cs"/>
                        </a:rPr>
                        <a:t> Him.</a:t>
                      </a:r>
                    </a:p>
                  </a:txBody>
                  <a:tcPr/>
                </a:tc>
                <a:extLst>
                  <a:ext uri="{0D108BD9-81ED-4DB2-BD59-A6C34878D82A}">
                    <a16:rowId xmlns:a16="http://schemas.microsoft.com/office/drawing/2014/main" val="2817178650"/>
                  </a:ext>
                </a:extLst>
              </a:tr>
            </a:tbl>
          </a:graphicData>
        </a:graphic>
      </p:graphicFrame>
    </p:spTree>
    <p:extLst>
      <p:ext uri="{BB962C8B-B14F-4D97-AF65-F5344CB8AC3E}">
        <p14:creationId xmlns:p14="http://schemas.microsoft.com/office/powerpoint/2010/main" val="843566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E7CE-22DB-4D9D-A736-708DF579EE07}"/>
              </a:ext>
            </a:extLst>
          </p:cNvPr>
          <p:cNvSpPr>
            <a:spLocks noGrp="1"/>
          </p:cNvSpPr>
          <p:nvPr>
            <p:ph type="title"/>
          </p:nvPr>
        </p:nvSpPr>
        <p:spPr>
          <a:xfrm>
            <a:off x="457200" y="0"/>
            <a:ext cx="8229600" cy="1524000"/>
          </a:xfrm>
        </p:spPr>
        <p:txBody>
          <a:bodyPr/>
          <a:lstStyle/>
          <a:p>
            <a:r>
              <a:rPr lang="en-US" b="1" dirty="0">
                <a:solidFill>
                  <a:schemeClr val="tx1"/>
                </a:solidFill>
                <a:effectLst>
                  <a:outerShdw blurRad="38100" dist="38100" dir="2700000" algn="tl">
                    <a:srgbClr val="336699"/>
                  </a:outerShdw>
                </a:effectLst>
              </a:rPr>
              <a:t>Lesson 24 </a:t>
            </a:r>
            <a:br>
              <a:rPr lang="en-US" b="1" dirty="0">
                <a:solidFill>
                  <a:schemeClr val="tx1"/>
                </a:solidFill>
                <a:effectLst>
                  <a:outerShdw blurRad="38100" dist="38100" dir="2700000" algn="tl">
                    <a:srgbClr val="336699"/>
                  </a:outerShdw>
                </a:effectLst>
              </a:rPr>
            </a:br>
            <a:r>
              <a:rPr lang="en-US" sz="3200" dirty="0"/>
              <a:t>The Church (1): Structure of the Church</a:t>
            </a:r>
          </a:p>
        </p:txBody>
      </p:sp>
      <p:graphicFrame>
        <p:nvGraphicFramePr>
          <p:cNvPr id="4" name="Table 4">
            <a:extLst>
              <a:ext uri="{FF2B5EF4-FFF2-40B4-BE49-F238E27FC236}">
                <a16:creationId xmlns:a16="http://schemas.microsoft.com/office/drawing/2014/main" id="{89AE63F5-6A2B-4863-AE2C-731B4BBB8151}"/>
              </a:ext>
            </a:extLst>
          </p:cNvPr>
          <p:cNvGraphicFramePr>
            <a:graphicFrameLocks noGrp="1"/>
          </p:cNvGraphicFramePr>
          <p:nvPr>
            <p:ph idx="1"/>
            <p:extLst>
              <p:ext uri="{D42A27DB-BD31-4B8C-83A1-F6EECF244321}">
                <p14:modId xmlns:p14="http://schemas.microsoft.com/office/powerpoint/2010/main" val="1263422037"/>
              </p:ext>
            </p:extLst>
          </p:nvPr>
        </p:nvGraphicFramePr>
        <p:xfrm>
          <a:off x="76200" y="1524000"/>
          <a:ext cx="4958080" cy="1112520"/>
        </p:xfrm>
        <a:graphic>
          <a:graphicData uri="http://schemas.openxmlformats.org/drawingml/2006/table">
            <a:tbl>
              <a:tblPr bandRow="1">
                <a:tableStyleId>{5C22544A-7EE6-4342-B048-85BDC9FD1C3A}</a:tableStyleId>
              </a:tblPr>
              <a:tblGrid>
                <a:gridCol w="2590800">
                  <a:extLst>
                    <a:ext uri="{9D8B030D-6E8A-4147-A177-3AD203B41FA5}">
                      <a16:colId xmlns:a16="http://schemas.microsoft.com/office/drawing/2014/main" val="3756168210"/>
                    </a:ext>
                  </a:extLst>
                </a:gridCol>
                <a:gridCol w="2367280">
                  <a:extLst>
                    <a:ext uri="{9D8B030D-6E8A-4147-A177-3AD203B41FA5}">
                      <a16:colId xmlns:a16="http://schemas.microsoft.com/office/drawing/2014/main" val="3040019038"/>
                    </a:ext>
                  </a:extLst>
                </a:gridCol>
              </a:tblGrid>
              <a:tr h="370840">
                <a:tc>
                  <a:txBody>
                    <a:bodyPr/>
                    <a:lstStyle/>
                    <a:p>
                      <a:r>
                        <a:rPr lang="en-US" dirty="0">
                          <a:latin typeface="Coptic" pitchFamily="2" charset="0"/>
                        </a:rPr>
                        <a:t>}</a:t>
                      </a:r>
                      <a:r>
                        <a:rPr lang="en-US" dirty="0" err="1">
                          <a:latin typeface="Coptic" pitchFamily="2" charset="0"/>
                        </a:rPr>
                        <a:t>ekk~l</a:t>
                      </a:r>
                      <a:r>
                        <a:rPr lang="en-US" dirty="0">
                          <a:latin typeface="Coptic" pitchFamily="2" charset="0"/>
                        </a:rPr>
                        <a:t>/</a:t>
                      </a:r>
                      <a:r>
                        <a:rPr lang="en-US" dirty="0" err="1">
                          <a:latin typeface="Coptic" pitchFamily="2" charset="0"/>
                        </a:rPr>
                        <a:t>cia</a:t>
                      </a:r>
                      <a:endParaRPr lang="en-US" dirty="0">
                        <a:latin typeface="Coptic" pitchFamily="2" charset="0"/>
                      </a:endParaRPr>
                    </a:p>
                  </a:txBody>
                  <a:tcPr/>
                </a:tc>
                <a:tc>
                  <a:txBody>
                    <a:bodyPr/>
                    <a:lstStyle/>
                    <a:p>
                      <a:r>
                        <a:rPr lang="en-US" dirty="0"/>
                        <a:t>The Church</a:t>
                      </a:r>
                    </a:p>
                  </a:txBody>
                  <a:tcPr/>
                </a:tc>
                <a:extLst>
                  <a:ext uri="{0D108BD9-81ED-4DB2-BD59-A6C34878D82A}">
                    <a16:rowId xmlns:a16="http://schemas.microsoft.com/office/drawing/2014/main" val="16879020"/>
                  </a:ext>
                </a:extLst>
              </a:tr>
              <a:tr h="370840">
                <a:tc>
                  <a:txBody>
                    <a:bodyPr/>
                    <a:lstStyle/>
                    <a:p>
                      <a:r>
                        <a:rPr lang="en-US" dirty="0" err="1">
                          <a:latin typeface="Coptic" pitchFamily="2" charset="0"/>
                        </a:rPr>
                        <a:t>Pic~tauroc</a:t>
                      </a:r>
                      <a:endParaRPr lang="en-US" dirty="0">
                        <a:latin typeface="Coptic" pitchFamily="2" charset="0"/>
                      </a:endParaRPr>
                    </a:p>
                  </a:txBody>
                  <a:tcPr/>
                </a:tc>
                <a:tc>
                  <a:txBody>
                    <a:bodyPr/>
                    <a:lstStyle/>
                    <a:p>
                      <a:r>
                        <a:rPr lang="en-US" dirty="0"/>
                        <a:t>The Cross</a:t>
                      </a:r>
                    </a:p>
                  </a:txBody>
                  <a:tcPr/>
                </a:tc>
                <a:extLst>
                  <a:ext uri="{0D108BD9-81ED-4DB2-BD59-A6C34878D82A}">
                    <a16:rowId xmlns:a16="http://schemas.microsoft.com/office/drawing/2014/main" val="1302652407"/>
                  </a:ext>
                </a:extLst>
              </a:tr>
              <a:tr h="370840">
                <a:tc>
                  <a:txBody>
                    <a:bodyPr/>
                    <a:lstStyle/>
                    <a:p>
                      <a:r>
                        <a:rPr lang="en-US" dirty="0">
                          <a:latin typeface="Coptic" pitchFamily="2" charset="0"/>
                        </a:rPr>
                        <a:t>}</a:t>
                      </a:r>
                      <a:r>
                        <a:rPr lang="en-US" dirty="0" err="1">
                          <a:latin typeface="Coptic" pitchFamily="2" charset="0"/>
                        </a:rPr>
                        <a:t>c~k</a:t>
                      </a:r>
                      <a:r>
                        <a:rPr lang="en-US" dirty="0">
                          <a:latin typeface="Coptic" pitchFamily="2" charset="0"/>
                        </a:rPr>
                        <a:t>/n/</a:t>
                      </a:r>
                    </a:p>
                  </a:txBody>
                  <a:tcPr/>
                </a:tc>
                <a:tc>
                  <a:txBody>
                    <a:bodyPr/>
                    <a:lstStyle/>
                    <a:p>
                      <a:r>
                        <a:rPr lang="en-US" dirty="0"/>
                        <a:t>The Dome</a:t>
                      </a:r>
                    </a:p>
                  </a:txBody>
                  <a:tcPr/>
                </a:tc>
                <a:extLst>
                  <a:ext uri="{0D108BD9-81ED-4DB2-BD59-A6C34878D82A}">
                    <a16:rowId xmlns:a16="http://schemas.microsoft.com/office/drawing/2014/main" val="1425835432"/>
                  </a:ext>
                </a:extLst>
              </a:tr>
            </a:tbl>
          </a:graphicData>
        </a:graphic>
      </p:graphicFrame>
      <p:pic>
        <p:nvPicPr>
          <p:cNvPr id="183300" name="Picture 4" descr="Coptic Church, Sharm El Sheikh - TripAdvisor | Sharm el sheikh ...">
            <a:extLst>
              <a:ext uri="{FF2B5EF4-FFF2-40B4-BE49-F238E27FC236}">
                <a16:creationId xmlns:a16="http://schemas.microsoft.com/office/drawing/2014/main" id="{6F58754A-4EA0-4B3F-A020-081D99622B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9246" y="1524000"/>
            <a:ext cx="3934754" cy="5308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E5E88C8F-842B-46B3-AB56-4D0BD3A32DBA}"/>
              </a:ext>
            </a:extLst>
          </p:cNvPr>
          <p:cNvGraphicFramePr>
            <a:graphicFrameLocks noGrp="1"/>
          </p:cNvGraphicFramePr>
          <p:nvPr>
            <p:extLst>
              <p:ext uri="{D42A27DB-BD31-4B8C-83A1-F6EECF244321}">
                <p14:modId xmlns:p14="http://schemas.microsoft.com/office/powerpoint/2010/main" val="3721168814"/>
              </p:ext>
            </p:extLst>
          </p:nvPr>
        </p:nvGraphicFramePr>
        <p:xfrm>
          <a:off x="76200" y="2636520"/>
          <a:ext cx="4958080" cy="1112520"/>
        </p:xfrm>
        <a:graphic>
          <a:graphicData uri="http://schemas.openxmlformats.org/drawingml/2006/table">
            <a:tbl>
              <a:tblPr bandRow="1">
                <a:tableStyleId>{5C22544A-7EE6-4342-B048-85BDC9FD1C3A}</a:tableStyleId>
              </a:tblPr>
              <a:tblGrid>
                <a:gridCol w="2590800">
                  <a:extLst>
                    <a:ext uri="{9D8B030D-6E8A-4147-A177-3AD203B41FA5}">
                      <a16:colId xmlns:a16="http://schemas.microsoft.com/office/drawing/2014/main" val="1551789826"/>
                    </a:ext>
                  </a:extLst>
                </a:gridCol>
                <a:gridCol w="2367280">
                  <a:extLst>
                    <a:ext uri="{9D8B030D-6E8A-4147-A177-3AD203B41FA5}">
                      <a16:colId xmlns:a16="http://schemas.microsoft.com/office/drawing/2014/main" val="3044047038"/>
                    </a:ext>
                  </a:extLst>
                </a:gridCol>
              </a:tblGrid>
              <a:tr h="370840">
                <a:tc>
                  <a:txBody>
                    <a:bodyPr/>
                    <a:lstStyle/>
                    <a:p>
                      <a:r>
                        <a:rPr lang="en-US" dirty="0">
                          <a:latin typeface="Coptic" pitchFamily="2" charset="0"/>
                        </a:rPr>
                        <a:t>}</a:t>
                      </a:r>
                      <a:r>
                        <a:rPr lang="en-US" dirty="0" err="1">
                          <a:latin typeface="Coptic" pitchFamily="2" charset="0"/>
                        </a:rPr>
                        <a:t>lu,nia</a:t>
                      </a:r>
                      <a:r>
                        <a:rPr lang="en-US" dirty="0">
                          <a:latin typeface="Coptic" pitchFamily="2" charset="0"/>
                        </a:rPr>
                        <a:t>~</a:t>
                      </a:r>
                    </a:p>
                  </a:txBody>
                  <a:tcPr/>
                </a:tc>
                <a:tc>
                  <a:txBody>
                    <a:bodyPr/>
                    <a:lstStyle/>
                    <a:p>
                      <a:r>
                        <a:rPr lang="en-US" dirty="0"/>
                        <a:t>The Steeple </a:t>
                      </a:r>
                    </a:p>
                  </a:txBody>
                  <a:tcPr/>
                </a:tc>
                <a:extLst>
                  <a:ext uri="{0D108BD9-81ED-4DB2-BD59-A6C34878D82A}">
                    <a16:rowId xmlns:a16="http://schemas.microsoft.com/office/drawing/2014/main" val="623685256"/>
                  </a:ext>
                </a:extLst>
              </a:tr>
              <a:tr h="370840">
                <a:tc>
                  <a:txBody>
                    <a:bodyPr/>
                    <a:lstStyle/>
                    <a:p>
                      <a:r>
                        <a:rPr lang="en-US" dirty="0" err="1">
                          <a:latin typeface="Coptic" pitchFamily="2" charset="0"/>
                        </a:rPr>
                        <a:t>Pis~kelkil</a:t>
                      </a:r>
                      <a:endParaRPr lang="en-US" dirty="0">
                        <a:latin typeface="Coptic" pitchFamily="2" charset="0"/>
                      </a:endParaRPr>
                    </a:p>
                  </a:txBody>
                  <a:tcPr/>
                </a:tc>
                <a:tc>
                  <a:txBody>
                    <a:bodyPr/>
                    <a:lstStyle/>
                    <a:p>
                      <a:r>
                        <a:rPr lang="en-US" dirty="0"/>
                        <a:t>The Bell</a:t>
                      </a:r>
                    </a:p>
                  </a:txBody>
                  <a:tcPr/>
                </a:tc>
                <a:extLst>
                  <a:ext uri="{0D108BD9-81ED-4DB2-BD59-A6C34878D82A}">
                    <a16:rowId xmlns:a16="http://schemas.microsoft.com/office/drawing/2014/main" val="3820689730"/>
                  </a:ext>
                </a:extLst>
              </a:tr>
              <a:tr h="370840">
                <a:tc>
                  <a:txBody>
                    <a:bodyPr/>
                    <a:lstStyle/>
                    <a:p>
                      <a:r>
                        <a:rPr lang="en-US" dirty="0">
                          <a:latin typeface="Coptic" pitchFamily="2" charset="0"/>
                        </a:rPr>
                        <a:t>}</a:t>
                      </a:r>
                      <a:r>
                        <a:rPr lang="en-US" dirty="0" err="1">
                          <a:latin typeface="Coptic" pitchFamily="2" charset="0"/>
                        </a:rPr>
                        <a:t>pul</a:t>
                      </a:r>
                      <a:r>
                        <a:rPr lang="en-US" dirty="0">
                          <a:latin typeface="Coptic" pitchFamily="2" charset="0"/>
                        </a:rPr>
                        <a:t>/ </a:t>
                      </a:r>
                      <a:r>
                        <a:rPr lang="en-US" dirty="0">
                          <a:solidFill>
                            <a:srgbClr val="FF0000"/>
                          </a:solidFill>
                        </a:rPr>
                        <a:t>/</a:t>
                      </a:r>
                      <a:r>
                        <a:rPr lang="en-US" dirty="0">
                          <a:latin typeface="Coptic" pitchFamily="2" charset="0"/>
                        </a:rPr>
                        <a:t> </a:t>
                      </a:r>
                      <a:r>
                        <a:rPr lang="en-US" dirty="0" err="1">
                          <a:latin typeface="Coptic" pitchFamily="2" charset="0"/>
                        </a:rPr>
                        <a:t>v~ro</a:t>
                      </a:r>
                      <a:r>
                        <a:rPr lang="en-US" dirty="0">
                          <a:latin typeface="Coptic" pitchFamily="2" charset="0"/>
                        </a:rPr>
                        <a:t> </a:t>
                      </a:r>
                    </a:p>
                  </a:txBody>
                  <a:tcPr/>
                </a:tc>
                <a:tc>
                  <a:txBody>
                    <a:bodyPr/>
                    <a:lstStyle/>
                    <a:p>
                      <a:r>
                        <a:rPr lang="en-US" dirty="0"/>
                        <a:t>The Gate / The Door</a:t>
                      </a:r>
                    </a:p>
                  </a:txBody>
                  <a:tcPr/>
                </a:tc>
                <a:extLst>
                  <a:ext uri="{0D108BD9-81ED-4DB2-BD59-A6C34878D82A}">
                    <a16:rowId xmlns:a16="http://schemas.microsoft.com/office/drawing/2014/main" val="621444682"/>
                  </a:ext>
                </a:extLst>
              </a:tr>
            </a:tbl>
          </a:graphicData>
        </a:graphic>
      </p:graphicFrame>
      <p:graphicFrame>
        <p:nvGraphicFramePr>
          <p:cNvPr id="5" name="Table 4">
            <a:extLst>
              <a:ext uri="{FF2B5EF4-FFF2-40B4-BE49-F238E27FC236}">
                <a16:creationId xmlns:a16="http://schemas.microsoft.com/office/drawing/2014/main" id="{D1D6237A-23BF-4D8E-9D79-495033A16F4D}"/>
              </a:ext>
            </a:extLst>
          </p:cNvPr>
          <p:cNvGraphicFramePr>
            <a:graphicFrameLocks noGrp="1"/>
          </p:cNvGraphicFramePr>
          <p:nvPr>
            <p:extLst>
              <p:ext uri="{D42A27DB-BD31-4B8C-83A1-F6EECF244321}">
                <p14:modId xmlns:p14="http://schemas.microsoft.com/office/powerpoint/2010/main" val="1114366594"/>
              </p:ext>
            </p:extLst>
          </p:nvPr>
        </p:nvGraphicFramePr>
        <p:xfrm>
          <a:off x="76200" y="3746071"/>
          <a:ext cx="4958080" cy="1112520"/>
        </p:xfrm>
        <a:graphic>
          <a:graphicData uri="http://schemas.openxmlformats.org/drawingml/2006/table">
            <a:tbl>
              <a:tblPr bandRow="1">
                <a:tableStyleId>{5C22544A-7EE6-4342-B048-85BDC9FD1C3A}</a:tableStyleId>
              </a:tblPr>
              <a:tblGrid>
                <a:gridCol w="2590800">
                  <a:extLst>
                    <a:ext uri="{9D8B030D-6E8A-4147-A177-3AD203B41FA5}">
                      <a16:colId xmlns:a16="http://schemas.microsoft.com/office/drawing/2014/main" val="2067921985"/>
                    </a:ext>
                  </a:extLst>
                </a:gridCol>
                <a:gridCol w="2367280">
                  <a:extLst>
                    <a:ext uri="{9D8B030D-6E8A-4147-A177-3AD203B41FA5}">
                      <a16:colId xmlns:a16="http://schemas.microsoft.com/office/drawing/2014/main" val="1769114793"/>
                    </a:ext>
                  </a:extLst>
                </a:gridCol>
              </a:tblGrid>
              <a:tr h="370840">
                <a:tc>
                  <a:txBody>
                    <a:bodyPr/>
                    <a:lstStyle/>
                    <a:p>
                      <a:r>
                        <a:rPr lang="en-US" dirty="0" err="1">
                          <a:latin typeface="Coptic" pitchFamily="2" charset="0"/>
                        </a:rPr>
                        <a:t>Ou,ay</a:t>
                      </a:r>
                      <a:r>
                        <a:rPr lang="en-US" dirty="0">
                          <a:latin typeface="Coptic" pitchFamily="2" charset="0"/>
                        </a:rPr>
                        <a:t>/</a:t>
                      </a:r>
                      <a:r>
                        <a:rPr lang="en-US" dirty="0" err="1">
                          <a:latin typeface="Coptic" pitchFamily="2" charset="0"/>
                        </a:rPr>
                        <a:t>ou</a:t>
                      </a:r>
                      <a:endParaRPr lang="en-US" dirty="0">
                        <a:latin typeface="Coptic" pitchFamily="2" charset="0"/>
                      </a:endParaRPr>
                    </a:p>
                  </a:txBody>
                  <a:tcPr/>
                </a:tc>
                <a:tc>
                  <a:txBody>
                    <a:bodyPr/>
                    <a:lstStyle/>
                    <a:p>
                      <a:r>
                        <a:rPr lang="en-US" dirty="0"/>
                        <a:t>Window</a:t>
                      </a:r>
                    </a:p>
                  </a:txBody>
                  <a:tcPr/>
                </a:tc>
                <a:extLst>
                  <a:ext uri="{0D108BD9-81ED-4DB2-BD59-A6C34878D82A}">
                    <a16:rowId xmlns:a16="http://schemas.microsoft.com/office/drawing/2014/main" val="841206999"/>
                  </a:ext>
                </a:extLst>
              </a:tr>
              <a:tr h="370840">
                <a:tc>
                  <a:txBody>
                    <a:bodyPr/>
                    <a:lstStyle/>
                    <a:p>
                      <a:r>
                        <a:rPr lang="en-US" dirty="0" err="1">
                          <a:latin typeface="Coptic" pitchFamily="2" charset="0"/>
                        </a:rPr>
                        <a:t>Anabaymoc</a:t>
                      </a:r>
                      <a:r>
                        <a:rPr lang="en-US" dirty="0">
                          <a:latin typeface="Coptic" pitchFamily="2" charset="0"/>
                        </a:rPr>
                        <a:t> </a:t>
                      </a:r>
                      <a:r>
                        <a:rPr lang="en-US" dirty="0">
                          <a:solidFill>
                            <a:srgbClr val="FF0000"/>
                          </a:solidFill>
                        </a:rPr>
                        <a:t>/</a:t>
                      </a:r>
                      <a:r>
                        <a:rPr lang="en-US" dirty="0">
                          <a:latin typeface="Coptic" pitchFamily="2" charset="0"/>
                        </a:rPr>
                        <a:t> }</a:t>
                      </a:r>
                      <a:r>
                        <a:rPr lang="en-US" dirty="0" err="1">
                          <a:latin typeface="Coptic" pitchFamily="2" charset="0"/>
                        </a:rPr>
                        <a:t>mouki</a:t>
                      </a:r>
                      <a:endParaRPr lang="en-US" dirty="0">
                        <a:latin typeface="Coptic" pitchFamily="2" charset="0"/>
                      </a:endParaRPr>
                    </a:p>
                  </a:txBody>
                  <a:tcPr/>
                </a:tc>
                <a:tc>
                  <a:txBody>
                    <a:bodyPr/>
                    <a:lstStyle/>
                    <a:p>
                      <a:r>
                        <a:rPr lang="en-US" dirty="0"/>
                        <a:t>Stair / ladder</a:t>
                      </a:r>
                    </a:p>
                  </a:txBody>
                  <a:tcPr/>
                </a:tc>
                <a:extLst>
                  <a:ext uri="{0D108BD9-81ED-4DB2-BD59-A6C34878D82A}">
                    <a16:rowId xmlns:a16="http://schemas.microsoft.com/office/drawing/2014/main" val="2650871652"/>
                  </a:ext>
                </a:extLst>
              </a:tr>
              <a:tr h="370840">
                <a:tc>
                  <a:txBody>
                    <a:bodyPr/>
                    <a:lstStyle/>
                    <a:p>
                      <a:r>
                        <a:rPr lang="en-US" dirty="0">
                          <a:latin typeface="Coptic" pitchFamily="2" charset="0"/>
                        </a:rPr>
                        <a:t> ~</a:t>
                      </a:r>
                      <a:r>
                        <a:rPr lang="en-US" dirty="0" err="1">
                          <a:latin typeface="Coptic" pitchFamily="2" charset="0"/>
                        </a:rPr>
                        <a:t>Tve</a:t>
                      </a:r>
                      <a:endParaRPr lang="en-US" dirty="0">
                        <a:latin typeface="Coptic" pitchFamily="2" charset="0"/>
                      </a:endParaRPr>
                    </a:p>
                  </a:txBody>
                  <a:tcPr/>
                </a:tc>
                <a:tc>
                  <a:txBody>
                    <a:bodyPr/>
                    <a:lstStyle/>
                    <a:p>
                      <a:r>
                        <a:rPr lang="en-US" dirty="0"/>
                        <a:t>The Heaven</a:t>
                      </a:r>
                    </a:p>
                  </a:txBody>
                  <a:tcPr/>
                </a:tc>
                <a:extLst>
                  <a:ext uri="{0D108BD9-81ED-4DB2-BD59-A6C34878D82A}">
                    <a16:rowId xmlns:a16="http://schemas.microsoft.com/office/drawing/2014/main" val="773970336"/>
                  </a:ext>
                </a:extLst>
              </a:tr>
            </a:tbl>
          </a:graphicData>
        </a:graphic>
      </p:graphicFrame>
      <p:graphicFrame>
        <p:nvGraphicFramePr>
          <p:cNvPr id="6" name="Table 5">
            <a:extLst>
              <a:ext uri="{FF2B5EF4-FFF2-40B4-BE49-F238E27FC236}">
                <a16:creationId xmlns:a16="http://schemas.microsoft.com/office/drawing/2014/main" id="{36D20F4B-EA1D-453C-A492-315E6397BFA7}"/>
              </a:ext>
            </a:extLst>
          </p:cNvPr>
          <p:cNvGraphicFramePr>
            <a:graphicFrameLocks noGrp="1"/>
          </p:cNvGraphicFramePr>
          <p:nvPr>
            <p:extLst>
              <p:ext uri="{D42A27DB-BD31-4B8C-83A1-F6EECF244321}">
                <p14:modId xmlns:p14="http://schemas.microsoft.com/office/powerpoint/2010/main" val="3412446752"/>
              </p:ext>
            </p:extLst>
          </p:nvPr>
        </p:nvGraphicFramePr>
        <p:xfrm>
          <a:off x="76200" y="4858591"/>
          <a:ext cx="4958080" cy="1925320"/>
        </p:xfrm>
        <a:graphic>
          <a:graphicData uri="http://schemas.openxmlformats.org/drawingml/2006/table">
            <a:tbl>
              <a:tblPr bandRow="1">
                <a:tableStyleId>{5C22544A-7EE6-4342-B048-85BDC9FD1C3A}</a:tableStyleId>
              </a:tblPr>
              <a:tblGrid>
                <a:gridCol w="2590800">
                  <a:extLst>
                    <a:ext uri="{9D8B030D-6E8A-4147-A177-3AD203B41FA5}">
                      <a16:colId xmlns:a16="http://schemas.microsoft.com/office/drawing/2014/main" val="1444098617"/>
                    </a:ext>
                  </a:extLst>
                </a:gridCol>
                <a:gridCol w="2367280">
                  <a:extLst>
                    <a:ext uri="{9D8B030D-6E8A-4147-A177-3AD203B41FA5}">
                      <a16:colId xmlns:a16="http://schemas.microsoft.com/office/drawing/2014/main" val="1903075095"/>
                    </a:ext>
                  </a:extLst>
                </a:gridCol>
              </a:tblGrid>
              <a:tr h="370840">
                <a:tc>
                  <a:txBody>
                    <a:bodyPr/>
                    <a:lstStyle/>
                    <a:p>
                      <a:r>
                        <a:rPr lang="en-US" dirty="0" err="1">
                          <a:latin typeface="Coptic" pitchFamily="2" charset="0"/>
                        </a:rPr>
                        <a:t>Piervei</a:t>
                      </a:r>
                      <a:endParaRPr lang="en-US" dirty="0">
                        <a:latin typeface="Coptic" pitchFamily="2" charset="0"/>
                      </a:endParaRPr>
                    </a:p>
                  </a:txBody>
                  <a:tcPr/>
                </a:tc>
                <a:tc>
                  <a:txBody>
                    <a:bodyPr/>
                    <a:lstStyle/>
                    <a:p>
                      <a:r>
                        <a:rPr lang="en-US" dirty="0"/>
                        <a:t>The Sanctuary</a:t>
                      </a:r>
                    </a:p>
                  </a:txBody>
                  <a:tcPr/>
                </a:tc>
                <a:extLst>
                  <a:ext uri="{0D108BD9-81ED-4DB2-BD59-A6C34878D82A}">
                    <a16:rowId xmlns:a16="http://schemas.microsoft.com/office/drawing/2014/main" val="819857864"/>
                  </a:ext>
                </a:extLst>
              </a:tr>
              <a:tr h="370840">
                <a:tc>
                  <a:txBody>
                    <a:bodyPr/>
                    <a:lstStyle/>
                    <a:p>
                      <a:r>
                        <a:rPr lang="en-US" dirty="0">
                          <a:latin typeface="Coptic" pitchFamily="2" charset="0"/>
                        </a:rPr>
                        <a:t>Pima</a:t>
                      </a:r>
                      <a:r>
                        <a:rPr lang="en-US" dirty="0">
                          <a:solidFill>
                            <a:srgbClr val="FF0000"/>
                          </a:solidFill>
                        </a:rPr>
                        <a:t>\</a:t>
                      </a:r>
                      <a:r>
                        <a:rPr lang="en-US" dirty="0" err="1">
                          <a:latin typeface="Coptic" pitchFamily="2" charset="0"/>
                        </a:rPr>
                        <a:t>n~er</a:t>
                      </a:r>
                      <a:r>
                        <a:rPr lang="en-US" dirty="0">
                          <a:solidFill>
                            <a:srgbClr val="FF0000"/>
                          </a:solidFill>
                        </a:rPr>
                        <a:t>\</a:t>
                      </a:r>
                      <a:r>
                        <a:rPr lang="en-US" dirty="0" err="1">
                          <a:latin typeface="Coptic" pitchFamily="2" charset="0"/>
                        </a:rPr>
                        <a:t>swousi</a:t>
                      </a:r>
                      <a:r>
                        <a:rPr lang="en-US" dirty="0">
                          <a:latin typeface="Coptic" pitchFamily="2" charset="0"/>
                        </a:rPr>
                        <a:t> </a:t>
                      </a:r>
                    </a:p>
                  </a:txBody>
                  <a:tcPr/>
                </a:tc>
                <a:tc>
                  <a:txBody>
                    <a:bodyPr/>
                    <a:lstStyle/>
                    <a:p>
                      <a:r>
                        <a:rPr lang="en-US" dirty="0"/>
                        <a:t>The Altar </a:t>
                      </a:r>
                      <a:r>
                        <a:rPr lang="en-US" i="1" dirty="0"/>
                        <a:t>(The place of the sacrifice)</a:t>
                      </a:r>
                      <a:endParaRPr lang="en-US" i="1" dirty="0">
                        <a:solidFill>
                          <a:srgbClr val="FF0000"/>
                        </a:solidFill>
                      </a:endParaRPr>
                    </a:p>
                  </a:txBody>
                  <a:tcPr/>
                </a:tc>
                <a:extLst>
                  <a:ext uri="{0D108BD9-81ED-4DB2-BD59-A6C34878D82A}">
                    <a16:rowId xmlns:a16="http://schemas.microsoft.com/office/drawing/2014/main" val="1112563205"/>
                  </a:ext>
                </a:extLst>
              </a:tr>
              <a:tr h="370840">
                <a:tc>
                  <a:txBody>
                    <a:bodyPr/>
                    <a:lstStyle/>
                    <a:p>
                      <a:r>
                        <a:rPr lang="en-US" dirty="0">
                          <a:latin typeface="Coptic" pitchFamily="2" charset="0"/>
                        </a:rPr>
                        <a:t>Pima</a:t>
                      </a:r>
                      <a:r>
                        <a:rPr lang="en-US" dirty="0">
                          <a:solidFill>
                            <a:srgbClr val="FF0000"/>
                          </a:solidFill>
                        </a:rPr>
                        <a:t>\</a:t>
                      </a:r>
                      <a:r>
                        <a:rPr lang="en-US" dirty="0" err="1">
                          <a:latin typeface="Coptic" pitchFamily="2" charset="0"/>
                        </a:rPr>
                        <a:t>n~eu</a:t>
                      </a:r>
                      <a:r>
                        <a:rPr lang="en-US" dirty="0">
                          <a:solidFill>
                            <a:srgbClr val="FF0000"/>
                          </a:solidFill>
                        </a:rPr>
                        <a:t>\</a:t>
                      </a:r>
                      <a:r>
                        <a:rPr lang="en-US" dirty="0" err="1">
                          <a:latin typeface="Coptic" pitchFamily="2" charset="0"/>
                        </a:rPr>
                        <a:t>aggelion</a:t>
                      </a:r>
                      <a:endParaRPr lang="en-US" dirty="0">
                        <a:latin typeface="Coptic" pitchFamily="2" charset="0"/>
                      </a:endParaRPr>
                    </a:p>
                  </a:txBody>
                  <a:tcPr/>
                </a:tc>
                <a:tc>
                  <a:txBody>
                    <a:bodyPr/>
                    <a:lstStyle/>
                    <a:p>
                      <a:r>
                        <a:rPr lang="en-US" i="0" dirty="0"/>
                        <a:t>Mangalia / pulpit </a:t>
                      </a:r>
                      <a:r>
                        <a:rPr lang="en-US" i="1" dirty="0"/>
                        <a:t>(The Place of the Gospel)</a:t>
                      </a:r>
                    </a:p>
                  </a:txBody>
                  <a:tcPr/>
                </a:tc>
                <a:extLst>
                  <a:ext uri="{0D108BD9-81ED-4DB2-BD59-A6C34878D82A}">
                    <a16:rowId xmlns:a16="http://schemas.microsoft.com/office/drawing/2014/main" val="1438422869"/>
                  </a:ext>
                </a:extLst>
              </a:tr>
            </a:tbl>
          </a:graphicData>
        </a:graphic>
      </p:graphicFrame>
    </p:spTree>
    <p:extLst>
      <p:ext uri="{BB962C8B-B14F-4D97-AF65-F5344CB8AC3E}">
        <p14:creationId xmlns:p14="http://schemas.microsoft.com/office/powerpoint/2010/main" val="7010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382000" cy="382126"/>
          </a:xfrm>
        </p:spPr>
        <p:txBody>
          <a:bodyPr/>
          <a:lstStyle/>
          <a:p>
            <a:r>
              <a:rPr lang="en-US" dirty="0"/>
              <a:t>Reading Exercise: The Church</a:t>
            </a:r>
          </a:p>
        </p:txBody>
      </p:sp>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377865101"/>
              </p:ext>
            </p:extLst>
          </p:nvPr>
        </p:nvGraphicFramePr>
        <p:xfrm>
          <a:off x="-25400" y="1601081"/>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err="1">
                          <a:solidFill>
                            <a:srgbClr val="336699"/>
                          </a:solidFill>
                          <a:latin typeface="Coptic" pitchFamily="2" charset="0"/>
                        </a:rPr>
                        <a:t>Yai</a:t>
                      </a:r>
                      <a:r>
                        <a:rPr lang="en-US" dirty="0">
                          <a:solidFill>
                            <a:srgbClr val="336699"/>
                          </a:solidFill>
                          <a:latin typeface="Coptic" pitchFamily="2" charset="0"/>
                        </a:rPr>
                        <a:t> </a:t>
                      </a:r>
                      <a:r>
                        <a:rPr lang="en-US" dirty="0" err="1">
                          <a:solidFill>
                            <a:srgbClr val="336699"/>
                          </a:solidFill>
                          <a:latin typeface="Coptic" pitchFamily="2" charset="0"/>
                        </a:rPr>
                        <a:t>etak</a:t>
                      </a:r>
                      <a:r>
                        <a:rPr lang="en-US" dirty="0">
                          <a:solidFill>
                            <a:srgbClr val="FF0000"/>
                          </a:solidFill>
                        </a:rPr>
                        <a:t>\</a:t>
                      </a:r>
                      <a:r>
                        <a:rPr lang="en-US" dirty="0" err="1">
                          <a:solidFill>
                            <a:srgbClr val="336699"/>
                          </a:solidFill>
                          <a:latin typeface="Coptic" pitchFamily="2" charset="0"/>
                        </a:rPr>
                        <a:t>j~voc</a:t>
                      </a:r>
                      <a:r>
                        <a:rPr lang="en-US" dirty="0">
                          <a:solidFill>
                            <a:srgbClr val="336699"/>
                          </a:solidFill>
                          <a:latin typeface="Coptic" pitchFamily="2" charset="0"/>
                        </a:rPr>
                        <a:t> </a:t>
                      </a:r>
                      <a:r>
                        <a:rPr lang="en-US" dirty="0" err="1">
                          <a:solidFill>
                            <a:srgbClr val="336699"/>
                          </a:solidFill>
                          <a:latin typeface="Coptic" pitchFamily="2" charset="0"/>
                        </a:rPr>
                        <a:t>nak</a:t>
                      </a:r>
                      <a:r>
                        <a:rPr lang="en-US" dirty="0">
                          <a:solidFill>
                            <a:srgbClr val="336699"/>
                          </a:solidFill>
                          <a:latin typeface="Coptic" pitchFamily="2" charset="0"/>
                        </a:rPr>
                        <a:t> </a:t>
                      </a:r>
                      <a:r>
                        <a:rPr lang="en-US" dirty="0" err="1">
                          <a:solidFill>
                            <a:srgbClr val="336699"/>
                          </a:solidFill>
                          <a:latin typeface="Coptic" pitchFamily="2" charset="0"/>
                        </a:rPr>
                        <a:t>e~bol</a:t>
                      </a:r>
                      <a:r>
                        <a:rPr lang="en-US" dirty="0">
                          <a:solidFill>
                            <a:srgbClr val="FF0000"/>
                          </a:solidFill>
                        </a:rPr>
                        <a:t>\</a:t>
                      </a:r>
                      <a:r>
                        <a:rPr lang="en-US" dirty="0" err="1">
                          <a:solidFill>
                            <a:srgbClr val="336699"/>
                          </a:solidFill>
                          <a:latin typeface="Coptic" pitchFamily="2" charset="0"/>
                        </a:rPr>
                        <a:t>hiten</a:t>
                      </a:r>
                      <a:r>
                        <a:rPr lang="en-US" dirty="0">
                          <a:solidFill>
                            <a:srgbClr val="336699"/>
                          </a:solidFill>
                          <a:latin typeface="Coptic" pitchFamily="2" charset="0"/>
                        </a:rPr>
                        <a:t> </a:t>
                      </a:r>
                      <a:r>
                        <a:rPr lang="en-US" dirty="0" err="1">
                          <a:solidFill>
                            <a:srgbClr val="C00000"/>
                          </a:solidFill>
                          <a:latin typeface="Coptic" pitchFamily="2" charset="0"/>
                        </a:rPr>
                        <a:t>pic~nof</a:t>
                      </a:r>
                      <a:r>
                        <a:rPr lang="en-US" dirty="0">
                          <a:solidFill>
                            <a:srgbClr val="C00000"/>
                          </a:solidFill>
                          <a:latin typeface="Coptic" pitchFamily="2" charset="0"/>
                        </a:rPr>
                        <a:t> </a:t>
                      </a:r>
                      <a:r>
                        <a:rPr lang="en-US" dirty="0">
                          <a:solidFill>
                            <a:srgbClr val="FF0000"/>
                          </a:solidFill>
                          <a:latin typeface="Coptic" pitchFamily="2" charset="0"/>
                        </a:rPr>
                        <a:t>et</a:t>
                      </a:r>
                      <a:r>
                        <a:rPr lang="en-US" dirty="0">
                          <a:solidFill>
                            <a:srgbClr val="FF0000"/>
                          </a:solidFill>
                        </a:rPr>
                        <a:t>\</a:t>
                      </a:r>
                      <a:r>
                        <a:rPr lang="en-US" dirty="0">
                          <a:solidFill>
                            <a:srgbClr val="FF0000"/>
                          </a:solidFill>
                          <a:latin typeface="Coptic" pitchFamily="2" charset="0"/>
                        </a:rPr>
                        <a:t>tai</a:t>
                      </a:r>
                      <a:r>
                        <a:rPr lang="en-US" dirty="0">
                          <a:solidFill>
                            <a:srgbClr val="FF0000"/>
                          </a:solidFill>
                        </a:rPr>
                        <a:t>\</a:t>
                      </a:r>
                      <a:r>
                        <a:rPr lang="en-US" dirty="0">
                          <a:solidFill>
                            <a:srgbClr val="FF0000"/>
                          </a:solidFill>
                          <a:latin typeface="Coptic" pitchFamily="2" charset="0"/>
                        </a:rPr>
                        <a:t>/out </a:t>
                      </a:r>
                      <a:r>
                        <a:rPr lang="en-US" dirty="0" err="1">
                          <a:solidFill>
                            <a:srgbClr val="336699"/>
                          </a:solidFill>
                          <a:latin typeface="Coptic" pitchFamily="2" charset="0"/>
                        </a:rPr>
                        <a:t>n~te</a:t>
                      </a:r>
                      <a:r>
                        <a:rPr lang="en-US" dirty="0">
                          <a:solidFill>
                            <a:srgbClr val="336699"/>
                          </a:solidFill>
                          <a:latin typeface="Coptic" pitchFamily="2" charset="0"/>
                        </a:rPr>
                        <a:t> </a:t>
                      </a:r>
                      <a:r>
                        <a:rPr lang="en-US" dirty="0" err="1">
                          <a:solidFill>
                            <a:srgbClr val="336699"/>
                          </a:solidFill>
                          <a:latin typeface="Coptic" pitchFamily="2" charset="0"/>
                        </a:rPr>
                        <a:t>Pek</a:t>
                      </a:r>
                      <a:r>
                        <a:rPr lang="en-US" dirty="0">
                          <a:solidFill>
                            <a:srgbClr val="FF0000"/>
                          </a:solidFill>
                        </a:rPr>
                        <a:t>\</a:t>
                      </a:r>
                      <a:r>
                        <a:rPr lang="en-US" dirty="0">
                          <a:solidFill>
                            <a:srgbClr val="336699"/>
                          </a:solidFill>
                          <a:latin typeface="Coptic" pitchFamily="2" charset="0"/>
                        </a:rPr>
                        <a:t>,</a:t>
                      </a:r>
                      <a:r>
                        <a:rPr lang="en-US" dirty="0" err="1">
                          <a:solidFill>
                            <a:srgbClr val="336699"/>
                          </a:solidFill>
                          <a:latin typeface="Coptic" pitchFamily="2" charset="0"/>
                        </a:rPr>
                        <a:t>rictoc</a:t>
                      </a:r>
                      <a:r>
                        <a:rPr lang="en-US" dirty="0">
                          <a:solidFill>
                            <a:srgbClr val="336699"/>
                          </a:solidFill>
                          <a:latin typeface="Coptic" pitchFamily="2" charset="0"/>
                        </a:rPr>
                        <a:t>…</a:t>
                      </a:r>
                    </a:p>
                  </a:txBody>
                  <a:tcPr/>
                </a:tc>
                <a:tc>
                  <a:txBody>
                    <a:bodyPr/>
                    <a:lstStyle/>
                    <a:p>
                      <a:r>
                        <a:rPr lang="en-US" dirty="0">
                          <a:solidFill>
                            <a:srgbClr val="336699"/>
                          </a:solidFill>
                        </a:rPr>
                        <a:t>this, which You have acquired to Yourself with the </a:t>
                      </a:r>
                      <a:r>
                        <a:rPr lang="en-US" dirty="0">
                          <a:solidFill>
                            <a:srgbClr val="FF0000"/>
                          </a:solidFill>
                        </a:rPr>
                        <a:t>precious</a:t>
                      </a:r>
                      <a:r>
                        <a:rPr lang="en-US" dirty="0">
                          <a:solidFill>
                            <a:srgbClr val="336699"/>
                          </a:solidFill>
                        </a:rPr>
                        <a:t> </a:t>
                      </a:r>
                      <a:r>
                        <a:rPr lang="en-US" dirty="0">
                          <a:solidFill>
                            <a:srgbClr val="C00000"/>
                          </a:solidFill>
                        </a:rPr>
                        <a:t>Blood</a:t>
                      </a:r>
                      <a:r>
                        <a:rPr lang="en-US" dirty="0">
                          <a:solidFill>
                            <a:srgbClr val="336699"/>
                          </a:solidFill>
                        </a:rPr>
                        <a:t> of Your Christ…</a:t>
                      </a:r>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3996268603"/>
              </p:ext>
            </p:extLst>
          </p:nvPr>
        </p:nvGraphicFramePr>
        <p:xfrm>
          <a:off x="-6268" y="2241161"/>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err="1">
                          <a:solidFill>
                            <a:srgbClr val="336699"/>
                          </a:solidFill>
                          <a:latin typeface="Coptic" pitchFamily="2" charset="0"/>
                        </a:rPr>
                        <a:t>Areh</a:t>
                      </a:r>
                      <a:r>
                        <a:rPr lang="en-US" dirty="0">
                          <a:solidFill>
                            <a:srgbClr val="336699"/>
                          </a:solidFill>
                          <a:latin typeface="Coptic" pitchFamily="2" charset="0"/>
                        </a:rPr>
                        <a:t> </a:t>
                      </a:r>
                      <a:r>
                        <a:rPr lang="en-US" dirty="0" err="1">
                          <a:solidFill>
                            <a:srgbClr val="336699"/>
                          </a:solidFill>
                          <a:latin typeface="Coptic" pitchFamily="2" charset="0"/>
                        </a:rPr>
                        <a:t>e~roc</a:t>
                      </a:r>
                      <a:r>
                        <a:rPr lang="en-US" dirty="0">
                          <a:solidFill>
                            <a:srgbClr val="336699"/>
                          </a:solidFill>
                          <a:latin typeface="Coptic" pitchFamily="2" charset="0"/>
                        </a:rPr>
                        <a:t> </a:t>
                      </a:r>
                      <a:r>
                        <a:rPr lang="en-US" dirty="0" err="1">
                          <a:solidFill>
                            <a:srgbClr val="336699"/>
                          </a:solidFill>
                          <a:latin typeface="Coptic" pitchFamily="2" charset="0"/>
                        </a:rPr>
                        <a:t>qen</a:t>
                      </a:r>
                      <a:r>
                        <a:rPr lang="en-US" dirty="0">
                          <a:solidFill>
                            <a:srgbClr val="336699"/>
                          </a:solidFill>
                          <a:latin typeface="Coptic" pitchFamily="2" charset="0"/>
                        </a:rPr>
                        <a:t> </a:t>
                      </a:r>
                      <a:r>
                        <a:rPr lang="en-US" dirty="0" err="1">
                          <a:solidFill>
                            <a:srgbClr val="336699"/>
                          </a:solidFill>
                          <a:latin typeface="Coptic" pitchFamily="2" charset="0"/>
                        </a:rPr>
                        <a:t>ou</a:t>
                      </a:r>
                      <a:r>
                        <a:rPr lang="en-US" dirty="0" err="1">
                          <a:solidFill>
                            <a:srgbClr val="FF0000"/>
                          </a:solidFill>
                          <a:latin typeface="Coptic" pitchFamily="2" charset="0"/>
                        </a:rPr>
                        <a:t>hir</a:t>
                      </a:r>
                      <a:r>
                        <a:rPr lang="en-US" dirty="0">
                          <a:solidFill>
                            <a:srgbClr val="FF0000"/>
                          </a:solidFill>
                          <a:latin typeface="Coptic" pitchFamily="2" charset="0"/>
                        </a:rPr>
                        <a:t>/n/</a:t>
                      </a:r>
                      <a:r>
                        <a:rPr lang="en-US" dirty="0">
                          <a:solidFill>
                            <a:srgbClr val="336699"/>
                          </a:solidFill>
                          <a:latin typeface="Coptic" pitchFamily="2" charset="0"/>
                        </a:rPr>
                        <a:t>: </a:t>
                      </a:r>
                      <a:r>
                        <a:rPr lang="en-US" dirty="0" err="1">
                          <a:solidFill>
                            <a:srgbClr val="336699"/>
                          </a:solidFill>
                          <a:latin typeface="Coptic" pitchFamily="2" charset="0"/>
                        </a:rPr>
                        <a:t>nem</a:t>
                      </a:r>
                      <a:r>
                        <a:rPr lang="en-US" dirty="0">
                          <a:solidFill>
                            <a:srgbClr val="336699"/>
                          </a:solidFill>
                          <a:latin typeface="Coptic" pitchFamily="2" charset="0"/>
                        </a:rPr>
                        <a:t> </a:t>
                      </a:r>
                      <a:r>
                        <a:rPr lang="en-US" dirty="0" err="1">
                          <a:solidFill>
                            <a:srgbClr val="336699"/>
                          </a:solidFill>
                          <a:latin typeface="Coptic" pitchFamily="2" charset="0"/>
                        </a:rPr>
                        <a:t>ni</a:t>
                      </a:r>
                      <a:r>
                        <a:rPr lang="en-US" dirty="0" err="1">
                          <a:solidFill>
                            <a:srgbClr val="C00000"/>
                          </a:solidFill>
                          <a:latin typeface="Coptic" pitchFamily="2" charset="0"/>
                        </a:rPr>
                        <a:t>e~pickopoc</a:t>
                      </a:r>
                      <a:r>
                        <a:rPr lang="en-US" dirty="0">
                          <a:solidFill>
                            <a:srgbClr val="C00000"/>
                          </a:solidFill>
                          <a:latin typeface="Coptic" pitchFamily="2" charset="0"/>
                        </a:rPr>
                        <a:t> </a:t>
                      </a:r>
                      <a:r>
                        <a:rPr lang="en-US" dirty="0">
                          <a:solidFill>
                            <a:srgbClr val="336699"/>
                          </a:solidFill>
                          <a:latin typeface="Coptic" pitchFamily="2" charset="0"/>
                        </a:rPr>
                        <a:t>t/</a:t>
                      </a:r>
                      <a:r>
                        <a:rPr lang="en-US" dirty="0" err="1">
                          <a:solidFill>
                            <a:srgbClr val="336699"/>
                          </a:solidFill>
                          <a:latin typeface="Coptic" pitchFamily="2" charset="0"/>
                        </a:rPr>
                        <a:t>rou</a:t>
                      </a:r>
                      <a:r>
                        <a:rPr lang="en-US" dirty="0">
                          <a:solidFill>
                            <a:srgbClr val="336699"/>
                          </a:solidFill>
                          <a:latin typeface="Coptic" pitchFamily="2" charset="0"/>
                        </a:rPr>
                        <a:t> </a:t>
                      </a:r>
                      <a:r>
                        <a:rPr lang="en-US" dirty="0" err="1">
                          <a:solidFill>
                            <a:srgbClr val="FF0000"/>
                          </a:solidFill>
                          <a:latin typeface="Coptic" pitchFamily="2" charset="0"/>
                        </a:rPr>
                        <a:t>n~oryo</a:t>
                      </a:r>
                      <a:r>
                        <a:rPr lang="en-US" dirty="0">
                          <a:solidFill>
                            <a:srgbClr val="FF0000"/>
                          </a:solidFill>
                        </a:rPr>
                        <a:t>\</a:t>
                      </a:r>
                      <a:r>
                        <a:rPr lang="en-US" dirty="0" err="1">
                          <a:solidFill>
                            <a:srgbClr val="FF0000"/>
                          </a:solidFill>
                          <a:latin typeface="Coptic" pitchFamily="2" charset="0"/>
                        </a:rPr>
                        <a:t>doxoc</a:t>
                      </a:r>
                      <a:r>
                        <a:rPr lang="en-US" dirty="0">
                          <a:solidFill>
                            <a:srgbClr val="FF0000"/>
                          </a:solidFill>
                          <a:latin typeface="Coptic" pitchFamily="2" charset="0"/>
                        </a:rPr>
                        <a:t> </a:t>
                      </a:r>
                      <a:r>
                        <a:rPr lang="en-US" dirty="0" err="1">
                          <a:solidFill>
                            <a:srgbClr val="336699"/>
                          </a:solidFill>
                          <a:latin typeface="Coptic" pitchFamily="2" charset="0"/>
                        </a:rPr>
                        <a:t>e~te</a:t>
                      </a:r>
                      <a:r>
                        <a:rPr lang="en-US" dirty="0">
                          <a:solidFill>
                            <a:srgbClr val="336699"/>
                          </a:solidFill>
                          <a:latin typeface="Coptic" pitchFamily="2" charset="0"/>
                        </a:rPr>
                        <a:t> </a:t>
                      </a:r>
                      <a:r>
                        <a:rPr lang="en-US" dirty="0" err="1">
                          <a:solidFill>
                            <a:srgbClr val="336699"/>
                          </a:solidFill>
                          <a:latin typeface="Coptic" pitchFamily="2" charset="0"/>
                        </a:rPr>
                        <a:t>n~q</a:t>
                      </a:r>
                      <a:r>
                        <a:rPr lang="en-US" dirty="0">
                          <a:solidFill>
                            <a:srgbClr val="336699"/>
                          </a:solidFill>
                          <a:latin typeface="Coptic" pitchFamily="2" charset="0"/>
                        </a:rPr>
                        <a:t>/</a:t>
                      </a:r>
                      <a:r>
                        <a:rPr lang="en-US" dirty="0" err="1">
                          <a:solidFill>
                            <a:srgbClr val="336699"/>
                          </a:solidFill>
                          <a:latin typeface="Coptic" pitchFamily="2" charset="0"/>
                        </a:rPr>
                        <a:t>tc</a:t>
                      </a:r>
                      <a:r>
                        <a:rPr lang="en-US" dirty="0">
                          <a:solidFill>
                            <a:srgbClr val="336699"/>
                          </a:solidFill>
                          <a:latin typeface="Coptic" pitchFamily="2" charset="0"/>
                        </a:rPr>
                        <a:t>.</a:t>
                      </a:r>
                    </a:p>
                  </a:txBody>
                  <a:tcPr/>
                </a:tc>
                <a:tc>
                  <a:txBody>
                    <a:bodyPr/>
                    <a:lstStyle/>
                    <a:p>
                      <a:r>
                        <a:rPr lang="en-US" sz="1800" kern="1200" dirty="0">
                          <a:solidFill>
                            <a:srgbClr val="336699"/>
                          </a:solidFill>
                          <a:effectLst/>
                          <a:latin typeface="+mn-lt"/>
                          <a:ea typeface="+mn-ea"/>
                          <a:cs typeface="+mn-cs"/>
                        </a:rPr>
                        <a:t>keep her in </a:t>
                      </a:r>
                      <a:r>
                        <a:rPr lang="en-US" sz="1800" kern="1200" dirty="0">
                          <a:solidFill>
                            <a:srgbClr val="FF0000"/>
                          </a:solidFill>
                          <a:effectLst/>
                          <a:latin typeface="+mn-lt"/>
                          <a:ea typeface="+mn-ea"/>
                          <a:cs typeface="+mn-cs"/>
                        </a:rPr>
                        <a:t>peace</a:t>
                      </a:r>
                      <a:r>
                        <a:rPr lang="en-US" sz="1800" kern="1200" dirty="0">
                          <a:solidFill>
                            <a:srgbClr val="336699"/>
                          </a:solidFill>
                          <a:effectLst/>
                          <a:latin typeface="+mn-lt"/>
                          <a:ea typeface="+mn-ea"/>
                          <a:cs typeface="+mn-cs"/>
                        </a:rPr>
                        <a:t>, with all the </a:t>
                      </a:r>
                      <a:r>
                        <a:rPr lang="en-US" sz="1800" kern="1200" dirty="0">
                          <a:solidFill>
                            <a:srgbClr val="FF0000"/>
                          </a:solidFill>
                          <a:effectLst/>
                          <a:latin typeface="+mn-lt"/>
                          <a:ea typeface="+mn-ea"/>
                          <a:cs typeface="+mn-cs"/>
                        </a:rPr>
                        <a:t>orthodox</a:t>
                      </a:r>
                      <a:r>
                        <a:rPr lang="en-US" sz="1800" kern="1200" dirty="0">
                          <a:solidFill>
                            <a:srgbClr val="336699"/>
                          </a:solidFill>
                          <a:effectLst/>
                          <a:latin typeface="+mn-lt"/>
                          <a:ea typeface="+mn-ea"/>
                          <a:cs typeface="+mn-cs"/>
                        </a:rPr>
                        <a:t> </a:t>
                      </a:r>
                      <a:r>
                        <a:rPr lang="en-US" sz="1800" kern="1200" dirty="0">
                          <a:solidFill>
                            <a:srgbClr val="C00000"/>
                          </a:solidFill>
                          <a:effectLst/>
                          <a:latin typeface="+mn-lt"/>
                          <a:ea typeface="+mn-ea"/>
                          <a:cs typeface="+mn-cs"/>
                        </a:rPr>
                        <a:t>bishops</a:t>
                      </a:r>
                      <a:r>
                        <a:rPr lang="en-US" sz="1800" kern="1200" dirty="0">
                          <a:solidFill>
                            <a:srgbClr val="336699"/>
                          </a:solidFill>
                          <a:effectLst/>
                          <a:latin typeface="+mn-lt"/>
                          <a:ea typeface="+mn-ea"/>
                          <a:cs typeface="+mn-cs"/>
                        </a:rPr>
                        <a:t> who are in her.</a:t>
                      </a:r>
                      <a:endParaRPr lang="en-US" dirty="0">
                        <a:solidFill>
                          <a:srgbClr val="336699"/>
                        </a:solidFill>
                      </a:endParaRPr>
                    </a:p>
                  </a:txBody>
                  <a:tcPr/>
                </a:tc>
                <a:extLst>
                  <a:ext uri="{0D108BD9-81ED-4DB2-BD59-A6C34878D82A}">
                    <a16:rowId xmlns:a16="http://schemas.microsoft.com/office/drawing/2014/main" val="228442605"/>
                  </a:ext>
                </a:extLst>
              </a:tr>
            </a:tbl>
          </a:graphicData>
        </a:graphic>
      </p:graphicFrame>
      <p:graphicFrame>
        <p:nvGraphicFramePr>
          <p:cNvPr id="11" name="Table 10">
            <a:extLst>
              <a:ext uri="{FF2B5EF4-FFF2-40B4-BE49-F238E27FC236}">
                <a16:creationId xmlns:a16="http://schemas.microsoft.com/office/drawing/2014/main" id="{E9B85754-FB9C-4235-8AF3-8912C09D31AD}"/>
              </a:ext>
            </a:extLst>
          </p:cNvPr>
          <p:cNvGraphicFramePr>
            <a:graphicFrameLocks noGrp="1"/>
          </p:cNvGraphicFramePr>
          <p:nvPr>
            <p:extLst>
              <p:ext uri="{D42A27DB-BD31-4B8C-83A1-F6EECF244321}">
                <p14:modId xmlns:p14="http://schemas.microsoft.com/office/powerpoint/2010/main" val="855141670"/>
              </p:ext>
            </p:extLst>
          </p:nvPr>
        </p:nvGraphicFramePr>
        <p:xfrm>
          <a:off x="-25400" y="717517"/>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546407533"/>
                    </a:ext>
                  </a:extLst>
                </a:gridCol>
                <a:gridCol w="4415692">
                  <a:extLst>
                    <a:ext uri="{9D8B030D-6E8A-4147-A177-3AD203B41FA5}">
                      <a16:colId xmlns:a16="http://schemas.microsoft.com/office/drawing/2014/main" val="2742535931"/>
                    </a:ext>
                  </a:extLst>
                </a:gridCol>
              </a:tblGrid>
              <a:tr h="370840">
                <a:tc>
                  <a:txBody>
                    <a:bodyPr/>
                    <a:lstStyle/>
                    <a:p>
                      <a:r>
                        <a:rPr lang="en-US" dirty="0">
                          <a:solidFill>
                            <a:srgbClr val="336699"/>
                          </a:solidFill>
                          <a:latin typeface="Coptic" pitchFamily="2" charset="0"/>
                        </a:rPr>
                        <a:t>Ten]</a:t>
                      </a:r>
                      <a:r>
                        <a:rPr lang="en-US" dirty="0">
                          <a:solidFill>
                            <a:srgbClr val="FF0000"/>
                          </a:solidFill>
                        </a:rPr>
                        <a:t>\</a:t>
                      </a:r>
                      <a:r>
                        <a:rPr lang="en-US" dirty="0">
                          <a:solidFill>
                            <a:srgbClr val="336699"/>
                          </a:solidFill>
                          <a:latin typeface="Coptic" pitchFamily="2" charset="0"/>
                        </a:rPr>
                        <a:t>ho </a:t>
                      </a:r>
                      <a:r>
                        <a:rPr lang="en-US" dirty="0" err="1">
                          <a:solidFill>
                            <a:srgbClr val="336699"/>
                          </a:solidFill>
                          <a:latin typeface="Coptic" pitchFamily="2" charset="0"/>
                        </a:rPr>
                        <a:t>e~rok</a:t>
                      </a:r>
                      <a:r>
                        <a:rPr lang="en-US" dirty="0">
                          <a:solidFill>
                            <a:srgbClr val="336699"/>
                          </a:solidFill>
                          <a:latin typeface="Coptic" pitchFamily="2" charset="0"/>
                        </a:rPr>
                        <a:t> </a:t>
                      </a:r>
                      <a:r>
                        <a:rPr lang="en-US" dirty="0" err="1">
                          <a:solidFill>
                            <a:srgbClr val="FF0000"/>
                          </a:solidFill>
                          <a:latin typeface="Coptic" pitchFamily="2" charset="0"/>
                        </a:rPr>
                        <a:t>penn</a:t>
                      </a:r>
                      <a:r>
                        <a:rPr lang="en-US" dirty="0">
                          <a:solidFill>
                            <a:srgbClr val="FF0000"/>
                          </a:solidFill>
                          <a:latin typeface="Coptic" pitchFamily="2" charset="0"/>
                        </a:rPr>
                        <a:t>/b</a:t>
                      </a:r>
                      <a:r>
                        <a:rPr lang="en-US" dirty="0">
                          <a:solidFill>
                            <a:srgbClr val="336699"/>
                          </a:solidFill>
                          <a:latin typeface="Coptic" pitchFamily="2" charset="0"/>
                        </a:rPr>
                        <a:t>: </a:t>
                      </a:r>
                      <a:r>
                        <a:rPr lang="en-US" dirty="0" err="1">
                          <a:solidFill>
                            <a:srgbClr val="336699"/>
                          </a:solidFill>
                          <a:latin typeface="Coptic" pitchFamily="2" charset="0"/>
                        </a:rPr>
                        <a:t>ari</a:t>
                      </a:r>
                      <a:r>
                        <a:rPr lang="en-US" dirty="0">
                          <a:solidFill>
                            <a:srgbClr val="FF0000"/>
                          </a:solidFill>
                        </a:rPr>
                        <a:t>\</a:t>
                      </a:r>
                      <a:r>
                        <a:rPr lang="en-US" dirty="0" err="1">
                          <a:solidFill>
                            <a:srgbClr val="336699"/>
                          </a:solidFill>
                          <a:latin typeface="Coptic" pitchFamily="2" charset="0"/>
                        </a:rPr>
                        <a:t>v~meui</a:t>
                      </a:r>
                      <a:r>
                        <a:rPr lang="en-US" dirty="0">
                          <a:solidFill>
                            <a:srgbClr val="336699"/>
                          </a:solidFill>
                          <a:latin typeface="Coptic" pitchFamily="2" charset="0"/>
                        </a:rPr>
                        <a:t>~ P[</a:t>
                      </a:r>
                      <a:r>
                        <a:rPr lang="en-US" dirty="0" err="1">
                          <a:solidFill>
                            <a:srgbClr val="336699"/>
                          </a:solidFill>
                          <a:latin typeface="Coptic" pitchFamily="2" charset="0"/>
                        </a:rPr>
                        <a:t>oic</a:t>
                      </a:r>
                      <a:r>
                        <a:rPr lang="en-US" dirty="0">
                          <a:solidFill>
                            <a:srgbClr val="336699"/>
                          </a:solidFill>
                          <a:latin typeface="Coptic" pitchFamily="2" charset="0"/>
                        </a:rPr>
                        <a:t> n~]</a:t>
                      </a:r>
                      <a:r>
                        <a:rPr lang="en-US" dirty="0">
                          <a:solidFill>
                            <a:srgbClr val="FF0000"/>
                          </a:solidFill>
                        </a:rPr>
                        <a:t>\</a:t>
                      </a:r>
                      <a:r>
                        <a:rPr lang="en-US" dirty="0" err="1">
                          <a:solidFill>
                            <a:srgbClr val="FF0000"/>
                          </a:solidFill>
                          <a:latin typeface="Coptic" pitchFamily="2" charset="0"/>
                        </a:rPr>
                        <a:t>hir</a:t>
                      </a:r>
                      <a:r>
                        <a:rPr lang="en-US" dirty="0">
                          <a:solidFill>
                            <a:srgbClr val="FF0000"/>
                          </a:solidFill>
                          <a:latin typeface="Coptic" pitchFamily="2" charset="0"/>
                        </a:rPr>
                        <a:t>/n/</a:t>
                      </a:r>
                      <a:r>
                        <a:rPr lang="en-US" dirty="0">
                          <a:solidFill>
                            <a:srgbClr val="336699"/>
                          </a:solidFill>
                          <a:latin typeface="Coptic" pitchFamily="2" charset="0"/>
                        </a:rPr>
                        <a:t> </a:t>
                      </a:r>
                      <a:r>
                        <a:rPr lang="en-US" dirty="0" err="1">
                          <a:solidFill>
                            <a:srgbClr val="336699"/>
                          </a:solidFill>
                          <a:latin typeface="Coptic" pitchFamily="2" charset="0"/>
                        </a:rPr>
                        <a:t>n~te</a:t>
                      </a:r>
                      <a:r>
                        <a:rPr lang="en-US" dirty="0">
                          <a:solidFill>
                            <a:srgbClr val="336699"/>
                          </a:solidFill>
                          <a:latin typeface="Coptic" pitchFamily="2" charset="0"/>
                        </a:rPr>
                        <a:t> </a:t>
                      </a:r>
                      <a:r>
                        <a:rPr lang="en-US" dirty="0" err="1">
                          <a:solidFill>
                            <a:srgbClr val="336699"/>
                          </a:solidFill>
                          <a:latin typeface="Coptic" pitchFamily="2" charset="0"/>
                        </a:rPr>
                        <a:t>tekoui</a:t>
                      </a:r>
                      <a:r>
                        <a:rPr lang="en-US" dirty="0">
                          <a:solidFill>
                            <a:srgbClr val="336699"/>
                          </a:solidFill>
                          <a:latin typeface="Coptic" pitchFamily="2" charset="0"/>
                        </a:rPr>
                        <a:t> </a:t>
                      </a:r>
                      <a:r>
                        <a:rPr lang="en-US" dirty="0" err="1">
                          <a:solidFill>
                            <a:srgbClr val="336699"/>
                          </a:solidFill>
                          <a:latin typeface="Coptic" pitchFamily="2" charset="0"/>
                        </a:rPr>
                        <a:t>m~mauatc</a:t>
                      </a:r>
                      <a:r>
                        <a:rPr lang="en-US" dirty="0">
                          <a:solidFill>
                            <a:srgbClr val="336699"/>
                          </a:solidFill>
                          <a:latin typeface="Coptic" pitchFamily="2" charset="0"/>
                        </a:rPr>
                        <a:t> </a:t>
                      </a:r>
                      <a:r>
                        <a:rPr lang="en-US" dirty="0" err="1">
                          <a:solidFill>
                            <a:srgbClr val="336699"/>
                          </a:solidFill>
                          <a:latin typeface="Coptic" pitchFamily="2" charset="0"/>
                        </a:rPr>
                        <a:t>eyouab</a:t>
                      </a:r>
                      <a:r>
                        <a:rPr lang="en-US" dirty="0">
                          <a:solidFill>
                            <a:srgbClr val="336699"/>
                          </a:solidFill>
                          <a:latin typeface="Coptic" pitchFamily="2" charset="0"/>
                        </a:rPr>
                        <a:t> </a:t>
                      </a:r>
                      <a:r>
                        <a:rPr lang="en-US" dirty="0" err="1">
                          <a:solidFill>
                            <a:srgbClr val="FF0000"/>
                          </a:solidFill>
                          <a:latin typeface="Coptic" pitchFamily="2" charset="0"/>
                        </a:rPr>
                        <a:t>n~kayo</a:t>
                      </a:r>
                      <a:r>
                        <a:rPr lang="en-US" dirty="0">
                          <a:solidFill>
                            <a:srgbClr val="FF0000"/>
                          </a:solidFill>
                        </a:rPr>
                        <a:t>\</a:t>
                      </a:r>
                      <a:r>
                        <a:rPr lang="en-US" dirty="0" err="1">
                          <a:solidFill>
                            <a:srgbClr val="FF0000"/>
                          </a:solidFill>
                          <a:latin typeface="Coptic" pitchFamily="2" charset="0"/>
                        </a:rPr>
                        <a:t>lik</a:t>
                      </a:r>
                      <a:r>
                        <a:rPr lang="en-US" dirty="0">
                          <a:solidFill>
                            <a:srgbClr val="FF0000"/>
                          </a:solidFill>
                          <a:latin typeface="Coptic" pitchFamily="2" charset="0"/>
                        </a:rPr>
                        <a:t>/ </a:t>
                      </a:r>
                      <a:r>
                        <a:rPr lang="en-US" dirty="0" err="1">
                          <a:solidFill>
                            <a:srgbClr val="C00000"/>
                          </a:solidFill>
                          <a:latin typeface="Coptic" pitchFamily="2" charset="0"/>
                        </a:rPr>
                        <a:t>n~a~pocto</a:t>
                      </a:r>
                      <a:r>
                        <a:rPr lang="en-US" dirty="0">
                          <a:solidFill>
                            <a:srgbClr val="C00000"/>
                          </a:solidFill>
                        </a:rPr>
                        <a:t>\</a:t>
                      </a:r>
                      <a:r>
                        <a:rPr lang="en-US" dirty="0" err="1">
                          <a:solidFill>
                            <a:srgbClr val="C00000"/>
                          </a:solidFill>
                          <a:latin typeface="Coptic" pitchFamily="2" charset="0"/>
                        </a:rPr>
                        <a:t>lik</a:t>
                      </a:r>
                      <a:r>
                        <a:rPr lang="en-US" dirty="0">
                          <a:solidFill>
                            <a:srgbClr val="C00000"/>
                          </a:solidFill>
                          <a:latin typeface="Coptic" pitchFamily="2" charset="0"/>
                        </a:rPr>
                        <a:t>/ </a:t>
                      </a:r>
                      <a:r>
                        <a:rPr lang="en-US" dirty="0" err="1">
                          <a:solidFill>
                            <a:srgbClr val="FF0000"/>
                          </a:solidFill>
                          <a:latin typeface="Coptic" pitchFamily="2" charset="0"/>
                        </a:rPr>
                        <a:t>n~ekk~l</a:t>
                      </a:r>
                      <a:r>
                        <a:rPr lang="en-US" dirty="0">
                          <a:solidFill>
                            <a:srgbClr val="FF0000"/>
                          </a:solidFill>
                          <a:latin typeface="Coptic" pitchFamily="2" charset="0"/>
                        </a:rPr>
                        <a:t>/</a:t>
                      </a:r>
                      <a:r>
                        <a:rPr lang="en-US" dirty="0" err="1">
                          <a:solidFill>
                            <a:srgbClr val="FF0000"/>
                          </a:solidFill>
                          <a:latin typeface="Coptic" pitchFamily="2" charset="0"/>
                        </a:rPr>
                        <a:t>cia</a:t>
                      </a:r>
                      <a:r>
                        <a:rPr lang="en-US" dirty="0" err="1">
                          <a:solidFill>
                            <a:srgbClr val="336699"/>
                          </a:solidFill>
                          <a:latin typeface="Coptic" pitchFamily="2" charset="0"/>
                        </a:rPr>
                        <a:t>.</a:t>
                      </a:r>
                      <a:endParaRPr lang="en-US" dirty="0">
                        <a:solidFill>
                          <a:srgbClr val="336699"/>
                        </a:solidFill>
                        <a:latin typeface="Coptic" pitchFamily="2" charset="0"/>
                      </a:endParaRPr>
                    </a:p>
                  </a:txBody>
                  <a:tcPr/>
                </a:tc>
                <a:tc>
                  <a:txBody>
                    <a:bodyPr/>
                    <a:lstStyle/>
                    <a:p>
                      <a:r>
                        <a:rPr lang="en-US" dirty="0">
                          <a:solidFill>
                            <a:srgbClr val="336699"/>
                          </a:solidFill>
                        </a:rPr>
                        <a:t>We ask You, O our </a:t>
                      </a:r>
                      <a:r>
                        <a:rPr lang="en-US" dirty="0">
                          <a:solidFill>
                            <a:srgbClr val="FF0000"/>
                          </a:solidFill>
                        </a:rPr>
                        <a:t>Master</a:t>
                      </a:r>
                      <a:r>
                        <a:rPr lang="en-US" dirty="0">
                          <a:solidFill>
                            <a:srgbClr val="336699"/>
                          </a:solidFill>
                        </a:rPr>
                        <a:t>, remember, O Lord, the </a:t>
                      </a:r>
                      <a:r>
                        <a:rPr lang="en-US" dirty="0">
                          <a:solidFill>
                            <a:srgbClr val="FF0000"/>
                          </a:solidFill>
                        </a:rPr>
                        <a:t>peace</a:t>
                      </a:r>
                      <a:r>
                        <a:rPr lang="en-US" dirty="0">
                          <a:solidFill>
                            <a:srgbClr val="336699"/>
                          </a:solidFill>
                        </a:rPr>
                        <a:t> of Your one, only, holy, </a:t>
                      </a:r>
                      <a:r>
                        <a:rPr lang="en-US" dirty="0">
                          <a:solidFill>
                            <a:srgbClr val="FF0000"/>
                          </a:solidFill>
                        </a:rPr>
                        <a:t>catholic</a:t>
                      </a:r>
                      <a:r>
                        <a:rPr lang="en-US" dirty="0">
                          <a:solidFill>
                            <a:srgbClr val="336699"/>
                          </a:solidFill>
                        </a:rPr>
                        <a:t>, and </a:t>
                      </a:r>
                      <a:r>
                        <a:rPr lang="en-US" dirty="0">
                          <a:solidFill>
                            <a:srgbClr val="C00000"/>
                          </a:solidFill>
                        </a:rPr>
                        <a:t>apostolic</a:t>
                      </a:r>
                      <a:r>
                        <a:rPr lang="en-US" dirty="0">
                          <a:solidFill>
                            <a:srgbClr val="336699"/>
                          </a:solidFill>
                        </a:rPr>
                        <a:t> </a:t>
                      </a:r>
                      <a:r>
                        <a:rPr lang="en-US" dirty="0">
                          <a:solidFill>
                            <a:srgbClr val="FF0000"/>
                          </a:solidFill>
                        </a:rPr>
                        <a:t>Church</a:t>
                      </a:r>
                    </a:p>
                  </a:txBody>
                  <a:tcPr/>
                </a:tc>
                <a:extLst>
                  <a:ext uri="{0D108BD9-81ED-4DB2-BD59-A6C34878D82A}">
                    <a16:rowId xmlns:a16="http://schemas.microsoft.com/office/drawing/2014/main" val="277756467"/>
                  </a:ext>
                </a:extLst>
              </a:tr>
            </a:tbl>
          </a:graphicData>
        </a:graphic>
      </p:graphicFrame>
      <p:pic>
        <p:nvPicPr>
          <p:cNvPr id="184322" name="Picture 2" descr="The interior of a Coptic church in Egypt.">
            <a:extLst>
              <a:ext uri="{FF2B5EF4-FFF2-40B4-BE49-F238E27FC236}">
                <a16:creationId xmlns:a16="http://schemas.microsoft.com/office/drawing/2014/main" id="{1A7A499B-1956-462B-BF78-B06F84CFB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787" y="2972734"/>
            <a:ext cx="5584825" cy="389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666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382000" cy="382126"/>
          </a:xfrm>
        </p:spPr>
        <p:txBody>
          <a:bodyPr/>
          <a:lstStyle/>
          <a:p>
            <a:r>
              <a:rPr lang="en-US" dirty="0"/>
              <a:t>Reading Exercise: The Church</a:t>
            </a:r>
          </a:p>
        </p:txBody>
      </p:sp>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3324978522"/>
              </p:ext>
            </p:extLst>
          </p:nvPr>
        </p:nvGraphicFramePr>
        <p:xfrm>
          <a:off x="-25400" y="1351085"/>
          <a:ext cx="9144000"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err="1">
                          <a:solidFill>
                            <a:srgbClr val="336699"/>
                          </a:solidFill>
                          <a:latin typeface="Coptic" pitchFamily="2" charset="0"/>
                        </a:rPr>
                        <a:t>Kwrf</a:t>
                      </a:r>
                      <a:r>
                        <a:rPr lang="en-US" dirty="0">
                          <a:solidFill>
                            <a:srgbClr val="336699"/>
                          </a:solidFill>
                          <a:latin typeface="Coptic" pitchFamily="2" charset="0"/>
                        </a:rPr>
                        <a:t> </a:t>
                      </a:r>
                      <a:r>
                        <a:rPr lang="en-US" dirty="0" err="1">
                          <a:solidFill>
                            <a:srgbClr val="336699"/>
                          </a:solidFill>
                          <a:latin typeface="Coptic" pitchFamily="2" charset="0"/>
                        </a:rPr>
                        <a:t>n~nou</a:t>
                      </a:r>
                      <a:r>
                        <a:rPr lang="en-US" dirty="0">
                          <a:solidFill>
                            <a:srgbClr val="FF0000"/>
                          </a:solidFill>
                        </a:rPr>
                        <a:t>\</a:t>
                      </a:r>
                      <a:r>
                        <a:rPr lang="en-US" dirty="0" err="1">
                          <a:solidFill>
                            <a:srgbClr val="C00000"/>
                          </a:solidFill>
                          <a:latin typeface="Coptic" pitchFamily="2" charset="0"/>
                        </a:rPr>
                        <a:t>v~yonoc</a:t>
                      </a:r>
                      <a:r>
                        <a:rPr lang="en-US" dirty="0">
                          <a:solidFill>
                            <a:srgbClr val="C00000"/>
                          </a:solidFill>
                          <a:latin typeface="Coptic" pitchFamily="2" charset="0"/>
                        </a:rPr>
                        <a:t> </a:t>
                      </a:r>
                      <a:br>
                        <a:rPr lang="en-US" dirty="0">
                          <a:solidFill>
                            <a:srgbClr val="336699"/>
                          </a:solidFill>
                          <a:latin typeface="Coptic" pitchFamily="2" charset="0"/>
                        </a:rPr>
                      </a:br>
                      <a:r>
                        <a:rPr lang="en-US" dirty="0" err="1">
                          <a:solidFill>
                            <a:srgbClr val="336699"/>
                          </a:solidFill>
                          <a:latin typeface="Coptic" pitchFamily="2" charset="0"/>
                        </a:rPr>
                        <a:t>nou</a:t>
                      </a:r>
                      <a:r>
                        <a:rPr lang="en-US" dirty="0">
                          <a:solidFill>
                            <a:srgbClr val="FF0000"/>
                          </a:solidFill>
                        </a:rPr>
                        <a:t>\</a:t>
                      </a:r>
                      <a:r>
                        <a:rPr lang="en-US" dirty="0" err="1">
                          <a:solidFill>
                            <a:srgbClr val="FF0000"/>
                          </a:solidFill>
                          <a:latin typeface="Coptic" pitchFamily="2" charset="0"/>
                        </a:rPr>
                        <a:t>e~pi</a:t>
                      </a:r>
                      <a:r>
                        <a:rPr lang="en-US" dirty="0">
                          <a:solidFill>
                            <a:srgbClr val="FF0000"/>
                          </a:solidFill>
                        </a:rPr>
                        <a:t>\</a:t>
                      </a:r>
                      <a:r>
                        <a:rPr lang="en-US" dirty="0" err="1">
                          <a:solidFill>
                            <a:srgbClr val="FF0000"/>
                          </a:solidFill>
                          <a:latin typeface="Coptic" pitchFamily="2" charset="0"/>
                        </a:rPr>
                        <a:t>boul</a:t>
                      </a:r>
                      <a:r>
                        <a:rPr lang="en-US" dirty="0">
                          <a:solidFill>
                            <a:srgbClr val="FF0000"/>
                          </a:solidFill>
                          <a:latin typeface="Coptic" pitchFamily="2" charset="0"/>
                        </a:rPr>
                        <a:t>/</a:t>
                      </a:r>
                      <a:r>
                        <a:rPr lang="en-US" dirty="0">
                          <a:solidFill>
                            <a:srgbClr val="336699"/>
                          </a:solidFill>
                          <a:latin typeface="Coptic" pitchFamily="2" charset="0"/>
                        </a:rPr>
                        <a:t> </a:t>
                      </a:r>
                      <a:r>
                        <a:rPr lang="en-US" dirty="0" err="1">
                          <a:solidFill>
                            <a:srgbClr val="336699"/>
                          </a:solidFill>
                          <a:latin typeface="Coptic" pitchFamily="2" charset="0"/>
                        </a:rPr>
                        <a:t>nou</a:t>
                      </a:r>
                      <a:r>
                        <a:rPr lang="en-US" dirty="0">
                          <a:solidFill>
                            <a:srgbClr val="FF0000"/>
                          </a:solidFill>
                        </a:rPr>
                        <a:t>\</a:t>
                      </a:r>
                      <a:r>
                        <a:rPr lang="en-US" dirty="0">
                          <a:solidFill>
                            <a:srgbClr val="C00000"/>
                          </a:solidFill>
                          <a:latin typeface="Coptic" pitchFamily="2" charset="0"/>
                        </a:rPr>
                        <a:t>man</a:t>
                      </a:r>
                      <a:r>
                        <a:rPr lang="en-US" dirty="0">
                          <a:solidFill>
                            <a:srgbClr val="FF0000"/>
                          </a:solidFill>
                        </a:rPr>
                        <a:t>\</a:t>
                      </a:r>
                      <a:r>
                        <a:rPr lang="en-US" dirty="0" err="1">
                          <a:solidFill>
                            <a:srgbClr val="C00000"/>
                          </a:solidFill>
                          <a:latin typeface="Coptic" pitchFamily="2" charset="0"/>
                        </a:rPr>
                        <a:t>kania</a:t>
                      </a:r>
                      <a:r>
                        <a:rPr lang="en-US" dirty="0">
                          <a:solidFill>
                            <a:srgbClr val="336699"/>
                          </a:solidFill>
                          <a:latin typeface="Coptic" pitchFamily="2" charset="0"/>
                        </a:rPr>
                        <a:t> </a:t>
                      </a:r>
                      <a:br>
                        <a:rPr lang="en-US" dirty="0">
                          <a:solidFill>
                            <a:srgbClr val="336699"/>
                          </a:solidFill>
                          <a:latin typeface="Coptic" pitchFamily="2" charset="0"/>
                        </a:rPr>
                      </a:br>
                      <a:r>
                        <a:rPr lang="en-US" dirty="0" err="1">
                          <a:solidFill>
                            <a:srgbClr val="336699"/>
                          </a:solidFill>
                          <a:latin typeface="Coptic" pitchFamily="2" charset="0"/>
                        </a:rPr>
                        <a:t>nou</a:t>
                      </a:r>
                      <a:r>
                        <a:rPr lang="en-US" dirty="0">
                          <a:solidFill>
                            <a:srgbClr val="FF0000"/>
                          </a:solidFill>
                        </a:rPr>
                        <a:t>\</a:t>
                      </a:r>
                      <a:r>
                        <a:rPr lang="en-US" dirty="0" err="1">
                          <a:solidFill>
                            <a:srgbClr val="FF0000"/>
                          </a:solidFill>
                          <a:latin typeface="Coptic" pitchFamily="2" charset="0"/>
                        </a:rPr>
                        <a:t>kak</a:t>
                      </a:r>
                      <a:r>
                        <a:rPr lang="en-US" dirty="0">
                          <a:solidFill>
                            <a:srgbClr val="FF0000"/>
                          </a:solidFill>
                        </a:rPr>
                        <a:t>\</a:t>
                      </a:r>
                      <a:r>
                        <a:rPr lang="en-US" dirty="0" err="1">
                          <a:solidFill>
                            <a:srgbClr val="FF0000"/>
                          </a:solidFill>
                          <a:latin typeface="Coptic" pitchFamily="2" charset="0"/>
                        </a:rPr>
                        <a:t>ou</a:t>
                      </a:r>
                      <a:r>
                        <a:rPr lang="en-US" dirty="0">
                          <a:solidFill>
                            <a:srgbClr val="FF0000"/>
                          </a:solidFill>
                        </a:rPr>
                        <a:t>\</a:t>
                      </a:r>
                      <a:r>
                        <a:rPr lang="en-US" dirty="0" err="1">
                          <a:solidFill>
                            <a:srgbClr val="FF0000"/>
                          </a:solidFill>
                          <a:latin typeface="Coptic" pitchFamily="2" charset="0"/>
                        </a:rPr>
                        <a:t>rgia</a:t>
                      </a:r>
                      <a:r>
                        <a:rPr lang="en-US" dirty="0">
                          <a:solidFill>
                            <a:srgbClr val="336699"/>
                          </a:solidFill>
                          <a:latin typeface="Coptic" pitchFamily="2" charset="0"/>
                        </a:rPr>
                        <a:t> </a:t>
                      </a:r>
                      <a:r>
                        <a:rPr lang="en-US" dirty="0" err="1">
                          <a:solidFill>
                            <a:srgbClr val="336699"/>
                          </a:solidFill>
                          <a:latin typeface="Coptic" pitchFamily="2" charset="0"/>
                        </a:rPr>
                        <a:t>nou</a:t>
                      </a:r>
                      <a:r>
                        <a:rPr lang="en-US" dirty="0">
                          <a:solidFill>
                            <a:srgbClr val="FF0000"/>
                          </a:solidFill>
                        </a:rPr>
                        <a:t>\</a:t>
                      </a:r>
                      <a:r>
                        <a:rPr lang="en-US" dirty="0">
                          <a:solidFill>
                            <a:srgbClr val="C00000"/>
                          </a:solidFill>
                          <a:latin typeface="Coptic" pitchFamily="2" charset="0"/>
                        </a:rPr>
                        <a:t>kata</a:t>
                      </a:r>
                      <a:r>
                        <a:rPr lang="en-US" dirty="0">
                          <a:solidFill>
                            <a:srgbClr val="FF0000"/>
                          </a:solidFill>
                        </a:rPr>
                        <a:t>\</a:t>
                      </a:r>
                      <a:r>
                        <a:rPr lang="en-US" dirty="0">
                          <a:solidFill>
                            <a:srgbClr val="C00000"/>
                          </a:solidFill>
                          <a:latin typeface="Coptic" pitchFamily="2" charset="0"/>
                        </a:rPr>
                        <a:t>la</a:t>
                      </a:r>
                      <a:r>
                        <a:rPr lang="en-US" dirty="0">
                          <a:solidFill>
                            <a:srgbClr val="FF0000"/>
                          </a:solidFill>
                        </a:rPr>
                        <a:t>\</a:t>
                      </a:r>
                      <a:r>
                        <a:rPr lang="en-US" dirty="0" err="1">
                          <a:solidFill>
                            <a:srgbClr val="C00000"/>
                          </a:solidFill>
                          <a:latin typeface="Coptic" pitchFamily="2" charset="0"/>
                        </a:rPr>
                        <a:t>lia</a:t>
                      </a:r>
                      <a:r>
                        <a:rPr lang="en-US" dirty="0">
                          <a:solidFill>
                            <a:srgbClr val="336699"/>
                          </a:solidFill>
                          <a:latin typeface="Coptic" pitchFamily="2" charset="0"/>
                        </a:rPr>
                        <a:t> </a:t>
                      </a:r>
                      <a:br>
                        <a:rPr lang="en-US" dirty="0">
                          <a:solidFill>
                            <a:srgbClr val="336699"/>
                          </a:solidFill>
                          <a:latin typeface="Coptic" pitchFamily="2" charset="0"/>
                        </a:rPr>
                      </a:br>
                      <a:r>
                        <a:rPr lang="en-US" dirty="0" err="1">
                          <a:solidFill>
                            <a:srgbClr val="336699"/>
                          </a:solidFill>
                          <a:latin typeface="Coptic" pitchFamily="2" charset="0"/>
                        </a:rPr>
                        <a:t>e~tou</a:t>
                      </a:r>
                      <a:r>
                        <a:rPr lang="en-US" dirty="0">
                          <a:solidFill>
                            <a:srgbClr val="FF0000"/>
                          </a:solidFill>
                        </a:rPr>
                        <a:t>\</a:t>
                      </a:r>
                      <a:r>
                        <a:rPr lang="en-US" dirty="0" err="1">
                          <a:solidFill>
                            <a:srgbClr val="336699"/>
                          </a:solidFill>
                          <a:latin typeface="Coptic" pitchFamily="2" charset="0"/>
                        </a:rPr>
                        <a:t>i~ri</a:t>
                      </a:r>
                      <a:r>
                        <a:rPr lang="en-US" dirty="0">
                          <a:solidFill>
                            <a:srgbClr val="336699"/>
                          </a:solidFill>
                          <a:latin typeface="Coptic" pitchFamily="2" charset="0"/>
                        </a:rPr>
                        <a:t> </a:t>
                      </a:r>
                      <a:r>
                        <a:rPr lang="en-US" dirty="0" err="1">
                          <a:solidFill>
                            <a:srgbClr val="336699"/>
                          </a:solidFill>
                          <a:latin typeface="Coptic" pitchFamily="2" charset="0"/>
                        </a:rPr>
                        <a:t>m~mwou</a:t>
                      </a:r>
                      <a:r>
                        <a:rPr lang="en-US" dirty="0">
                          <a:solidFill>
                            <a:srgbClr val="336699"/>
                          </a:solidFill>
                          <a:latin typeface="Coptic" pitchFamily="2" charset="0"/>
                        </a:rPr>
                        <a:t> </a:t>
                      </a:r>
                      <a:r>
                        <a:rPr lang="en-US" dirty="0" err="1">
                          <a:solidFill>
                            <a:srgbClr val="336699"/>
                          </a:solidFill>
                          <a:latin typeface="Coptic" pitchFamily="2" charset="0"/>
                        </a:rPr>
                        <a:t>qaron</a:t>
                      </a:r>
                      <a:r>
                        <a:rPr lang="en-US" dirty="0">
                          <a:solidFill>
                            <a:srgbClr val="336699"/>
                          </a:solidFill>
                          <a:latin typeface="Coptic" pitchFamily="2" charset="0"/>
                        </a:rPr>
                        <a:t>.</a:t>
                      </a:r>
                    </a:p>
                  </a:txBody>
                  <a:tcPr/>
                </a:tc>
                <a:tc>
                  <a:txBody>
                    <a:bodyPr/>
                    <a:lstStyle/>
                    <a:p>
                      <a:r>
                        <a:rPr lang="en-US" sz="1800" kern="1200" dirty="0">
                          <a:solidFill>
                            <a:schemeClr val="dk1"/>
                          </a:solidFill>
                          <a:effectLst/>
                          <a:latin typeface="+mn-lt"/>
                          <a:ea typeface="+mn-ea"/>
                          <a:cs typeface="+mn-cs"/>
                        </a:rPr>
                        <a:t>Bring to naught their </a:t>
                      </a:r>
                      <a:r>
                        <a:rPr lang="en-US" sz="1800" kern="1200" dirty="0">
                          <a:solidFill>
                            <a:srgbClr val="C00000"/>
                          </a:solidFill>
                          <a:effectLst/>
                          <a:latin typeface="+mn-lt"/>
                          <a:ea typeface="+mn-ea"/>
                          <a:cs typeface="+mn-cs"/>
                        </a:rPr>
                        <a:t>envies</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their </a:t>
                      </a:r>
                      <a:r>
                        <a:rPr lang="en-US" sz="1800" kern="1200" dirty="0">
                          <a:solidFill>
                            <a:srgbClr val="FF0000"/>
                          </a:solidFill>
                          <a:effectLst/>
                          <a:latin typeface="+mn-lt"/>
                          <a:ea typeface="+mn-ea"/>
                          <a:cs typeface="+mn-cs"/>
                        </a:rPr>
                        <a:t>intrigues</a:t>
                      </a:r>
                      <a:r>
                        <a:rPr lang="en-US" sz="1800" kern="1200" dirty="0">
                          <a:solidFill>
                            <a:schemeClr val="dk1"/>
                          </a:solidFill>
                          <a:effectLst/>
                          <a:latin typeface="+mn-lt"/>
                          <a:ea typeface="+mn-ea"/>
                          <a:cs typeface="+mn-cs"/>
                        </a:rPr>
                        <a:t>, their </a:t>
                      </a:r>
                      <a:r>
                        <a:rPr lang="en-US" sz="1800" kern="1200" dirty="0">
                          <a:solidFill>
                            <a:srgbClr val="C00000"/>
                          </a:solidFill>
                          <a:effectLst/>
                          <a:latin typeface="+mn-lt"/>
                          <a:ea typeface="+mn-ea"/>
                          <a:cs typeface="+mn-cs"/>
                        </a:rPr>
                        <a:t>madness</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their </a:t>
                      </a:r>
                      <a:r>
                        <a:rPr lang="en-US" sz="1800" kern="1200" dirty="0">
                          <a:solidFill>
                            <a:srgbClr val="FF0000"/>
                          </a:solidFill>
                          <a:effectLst/>
                          <a:latin typeface="+mn-lt"/>
                          <a:ea typeface="+mn-ea"/>
                          <a:cs typeface="+mn-cs"/>
                        </a:rPr>
                        <a:t>wickedness</a:t>
                      </a:r>
                      <a:r>
                        <a:rPr lang="en-US" sz="1800" kern="1200" dirty="0">
                          <a:solidFill>
                            <a:schemeClr val="dk1"/>
                          </a:solidFill>
                          <a:effectLst/>
                          <a:latin typeface="+mn-lt"/>
                          <a:ea typeface="+mn-ea"/>
                          <a:cs typeface="+mn-cs"/>
                        </a:rPr>
                        <a:t>, and their </a:t>
                      </a:r>
                      <a:r>
                        <a:rPr lang="en-US" sz="1800" kern="1200" dirty="0">
                          <a:solidFill>
                            <a:srgbClr val="C00000"/>
                          </a:solidFill>
                          <a:effectLst/>
                          <a:latin typeface="+mn-lt"/>
                          <a:ea typeface="+mn-ea"/>
                          <a:cs typeface="+mn-cs"/>
                        </a:rPr>
                        <a:t>slanders</a:t>
                      </a:r>
                      <a:r>
                        <a:rPr lang="en-US" sz="1800" kern="1200" dirty="0">
                          <a:solidFill>
                            <a:schemeClr val="dk1"/>
                          </a:solidFill>
                          <a:effectLst/>
                          <a:latin typeface="+mn-lt"/>
                          <a:ea typeface="+mn-ea"/>
                          <a:cs typeface="+mn-cs"/>
                        </a:rPr>
                        <a:t>, which they commit against us.</a:t>
                      </a:r>
                      <a:endParaRPr lang="en-US" dirty="0">
                        <a:solidFill>
                          <a:srgbClr val="336699"/>
                        </a:solidFill>
                      </a:endParaRPr>
                    </a:p>
                  </a:txBody>
                  <a:tcPr/>
                </a:tc>
                <a:extLst>
                  <a:ext uri="{0D108BD9-81ED-4DB2-BD59-A6C34878D82A}">
                    <a16:rowId xmlns:a16="http://schemas.microsoft.com/office/drawing/2014/main" val="2089886611"/>
                  </a:ext>
                </a:extLst>
              </a:tr>
            </a:tbl>
          </a:graphicData>
        </a:graphic>
      </p:graphicFrame>
      <p:graphicFrame>
        <p:nvGraphicFramePr>
          <p:cNvPr id="11" name="Table 10">
            <a:extLst>
              <a:ext uri="{FF2B5EF4-FFF2-40B4-BE49-F238E27FC236}">
                <a16:creationId xmlns:a16="http://schemas.microsoft.com/office/drawing/2014/main" id="{E9B85754-FB9C-4235-8AF3-8912C09D31AD}"/>
              </a:ext>
            </a:extLst>
          </p:cNvPr>
          <p:cNvGraphicFramePr>
            <a:graphicFrameLocks noGrp="1"/>
          </p:cNvGraphicFramePr>
          <p:nvPr>
            <p:extLst>
              <p:ext uri="{D42A27DB-BD31-4B8C-83A1-F6EECF244321}">
                <p14:modId xmlns:p14="http://schemas.microsoft.com/office/powerpoint/2010/main" val="1628313076"/>
              </p:ext>
            </p:extLst>
          </p:nvPr>
        </p:nvGraphicFramePr>
        <p:xfrm>
          <a:off x="-25400" y="717517"/>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546407533"/>
                    </a:ext>
                  </a:extLst>
                </a:gridCol>
                <a:gridCol w="4415692">
                  <a:extLst>
                    <a:ext uri="{9D8B030D-6E8A-4147-A177-3AD203B41FA5}">
                      <a16:colId xmlns:a16="http://schemas.microsoft.com/office/drawing/2014/main" val="2742535931"/>
                    </a:ext>
                  </a:extLst>
                </a:gridCol>
              </a:tblGrid>
              <a:tr h="370840">
                <a:tc>
                  <a:txBody>
                    <a:bodyPr/>
                    <a:lstStyle/>
                    <a:p>
                      <a:r>
                        <a:rPr lang="en-US" dirty="0" err="1">
                          <a:solidFill>
                            <a:srgbClr val="336699"/>
                          </a:solidFill>
                          <a:latin typeface="Coptic" pitchFamily="2" charset="0"/>
                        </a:rPr>
                        <a:t>Ni</a:t>
                      </a:r>
                      <a:r>
                        <a:rPr lang="en-US" dirty="0" err="1">
                          <a:solidFill>
                            <a:srgbClr val="FF0000"/>
                          </a:solidFill>
                          <a:latin typeface="Coptic" pitchFamily="2" charset="0"/>
                        </a:rPr>
                        <a:t>jaji</a:t>
                      </a:r>
                      <a:r>
                        <a:rPr lang="en-US" dirty="0">
                          <a:solidFill>
                            <a:srgbClr val="336699"/>
                          </a:solidFill>
                          <a:latin typeface="Coptic" pitchFamily="2" charset="0"/>
                        </a:rPr>
                        <a:t> </a:t>
                      </a:r>
                      <a:r>
                        <a:rPr lang="en-US" dirty="0" err="1">
                          <a:solidFill>
                            <a:srgbClr val="336699"/>
                          </a:solidFill>
                          <a:latin typeface="Coptic" pitchFamily="2" charset="0"/>
                        </a:rPr>
                        <a:t>n~te</a:t>
                      </a:r>
                      <a:r>
                        <a:rPr lang="en-US" dirty="0">
                          <a:solidFill>
                            <a:srgbClr val="336699"/>
                          </a:solidFill>
                          <a:latin typeface="Coptic" pitchFamily="2" charset="0"/>
                        </a:rPr>
                        <a:t> </a:t>
                      </a:r>
                      <a:r>
                        <a:rPr lang="en-US" dirty="0" err="1">
                          <a:solidFill>
                            <a:srgbClr val="336699"/>
                          </a:solidFill>
                          <a:latin typeface="Coptic" pitchFamily="2" charset="0"/>
                        </a:rPr>
                        <a:t>tek</a:t>
                      </a:r>
                      <a:r>
                        <a:rPr lang="en-US" dirty="0">
                          <a:solidFill>
                            <a:srgbClr val="FF0000"/>
                          </a:solidFill>
                        </a:rPr>
                        <a:t>\</a:t>
                      </a:r>
                      <a:r>
                        <a:rPr lang="en-US" dirty="0" err="1">
                          <a:solidFill>
                            <a:srgbClr val="C00000"/>
                          </a:solidFill>
                          <a:latin typeface="Coptic" pitchFamily="2" charset="0"/>
                        </a:rPr>
                        <a:t>ekk~l</a:t>
                      </a:r>
                      <a:r>
                        <a:rPr lang="en-US" dirty="0">
                          <a:solidFill>
                            <a:srgbClr val="C00000"/>
                          </a:solidFill>
                          <a:latin typeface="Coptic" pitchFamily="2" charset="0"/>
                        </a:rPr>
                        <a:t>/</a:t>
                      </a:r>
                      <a:r>
                        <a:rPr lang="en-US" dirty="0" err="1">
                          <a:solidFill>
                            <a:srgbClr val="C00000"/>
                          </a:solidFill>
                          <a:latin typeface="Coptic" pitchFamily="2" charset="0"/>
                        </a:rPr>
                        <a:t>cia</a:t>
                      </a:r>
                      <a:r>
                        <a:rPr lang="en-US" dirty="0">
                          <a:solidFill>
                            <a:srgbClr val="C00000"/>
                          </a:solidFill>
                          <a:latin typeface="Coptic" pitchFamily="2" charset="0"/>
                        </a:rPr>
                        <a:t> </a:t>
                      </a:r>
                      <a:r>
                        <a:rPr lang="en-US" dirty="0" err="1">
                          <a:solidFill>
                            <a:srgbClr val="336699"/>
                          </a:solidFill>
                          <a:latin typeface="Coptic" pitchFamily="2" charset="0"/>
                        </a:rPr>
                        <a:t>eyouab</a:t>
                      </a:r>
                      <a:r>
                        <a:rPr lang="en-US" dirty="0">
                          <a:solidFill>
                            <a:srgbClr val="336699"/>
                          </a:solidFill>
                          <a:latin typeface="Coptic" pitchFamily="2" charset="0"/>
                        </a:rPr>
                        <a:t> P[</a:t>
                      </a:r>
                      <a:r>
                        <a:rPr lang="en-US" dirty="0" err="1">
                          <a:solidFill>
                            <a:srgbClr val="336699"/>
                          </a:solidFill>
                          <a:latin typeface="Coptic" pitchFamily="2" charset="0"/>
                        </a:rPr>
                        <a:t>oic</a:t>
                      </a:r>
                      <a:r>
                        <a:rPr lang="en-US" dirty="0">
                          <a:solidFill>
                            <a:srgbClr val="336699"/>
                          </a:solidFill>
                          <a:latin typeface="Coptic" pitchFamily="2" charset="0"/>
                        </a:rPr>
                        <a:t>: m~~</a:t>
                      </a:r>
                      <a:r>
                        <a:rPr lang="en-US" dirty="0" err="1">
                          <a:solidFill>
                            <a:srgbClr val="336699"/>
                          </a:solidFill>
                          <a:latin typeface="Coptic" pitchFamily="2" charset="0"/>
                        </a:rPr>
                        <a:t>v~r</a:t>
                      </a:r>
                      <a:r>
                        <a:rPr lang="en-US" dirty="0">
                          <a:solidFill>
                            <a:srgbClr val="336699"/>
                          </a:solidFill>
                          <a:latin typeface="Coptic" pitchFamily="2" charset="0"/>
                        </a:rPr>
                        <a:t>/] </a:t>
                      </a:r>
                      <a:r>
                        <a:rPr lang="en-US" dirty="0" err="1">
                          <a:solidFill>
                            <a:srgbClr val="336699"/>
                          </a:solidFill>
                          <a:latin typeface="Coptic" pitchFamily="2" charset="0"/>
                        </a:rPr>
                        <a:t>n~c</a:t>
                      </a:r>
                      <a:r>
                        <a:rPr lang="en-US" dirty="0">
                          <a:solidFill>
                            <a:srgbClr val="336699"/>
                          </a:solidFill>
                          <a:latin typeface="Coptic" pitchFamily="2" charset="0"/>
                        </a:rPr>
                        <a:t>/</a:t>
                      </a:r>
                      <a:r>
                        <a:rPr lang="en-US" dirty="0" err="1">
                          <a:solidFill>
                            <a:srgbClr val="336699"/>
                          </a:solidFill>
                          <a:latin typeface="Coptic" pitchFamily="2" charset="0"/>
                        </a:rPr>
                        <a:t>ou</a:t>
                      </a:r>
                      <a:r>
                        <a:rPr lang="en-US" dirty="0">
                          <a:solidFill>
                            <a:srgbClr val="336699"/>
                          </a:solidFill>
                          <a:latin typeface="Coptic" pitchFamily="2" charset="0"/>
                        </a:rPr>
                        <a:t> </a:t>
                      </a:r>
                      <a:r>
                        <a:rPr lang="en-US" dirty="0" err="1">
                          <a:solidFill>
                            <a:srgbClr val="FF0000"/>
                          </a:solidFill>
                          <a:latin typeface="Coptic" pitchFamily="2" charset="0"/>
                        </a:rPr>
                        <a:t>niben</a:t>
                      </a:r>
                      <a:r>
                        <a:rPr lang="en-US" dirty="0">
                          <a:solidFill>
                            <a:srgbClr val="336699"/>
                          </a:solidFill>
                          <a:latin typeface="Coptic" pitchFamily="2" charset="0"/>
                        </a:rPr>
                        <a:t> </a:t>
                      </a:r>
                      <a:r>
                        <a:rPr lang="en-US" dirty="0" err="1">
                          <a:solidFill>
                            <a:srgbClr val="336699"/>
                          </a:solidFill>
                          <a:latin typeface="Coptic" pitchFamily="2" charset="0"/>
                        </a:rPr>
                        <a:t>nem</a:t>
                      </a:r>
                      <a:r>
                        <a:rPr lang="en-US" dirty="0">
                          <a:solidFill>
                            <a:srgbClr val="336699"/>
                          </a:solidFill>
                          <a:latin typeface="Coptic" pitchFamily="2" charset="0"/>
                        </a:rPr>
                        <a:t> </a:t>
                      </a:r>
                      <a:r>
                        <a:rPr lang="en-US" dirty="0">
                          <a:solidFill>
                            <a:srgbClr val="C00000"/>
                          </a:solidFill>
                          <a:latin typeface="Coptic" pitchFamily="2" charset="0"/>
                        </a:rPr>
                        <a:t>]</a:t>
                      </a:r>
                      <a:r>
                        <a:rPr lang="en-US" dirty="0" err="1">
                          <a:solidFill>
                            <a:srgbClr val="C00000"/>
                          </a:solidFill>
                          <a:latin typeface="Coptic" pitchFamily="2" charset="0"/>
                        </a:rPr>
                        <a:t>nou</a:t>
                      </a:r>
                      <a:r>
                        <a:rPr lang="en-US" dirty="0">
                          <a:solidFill>
                            <a:srgbClr val="C00000"/>
                          </a:solidFill>
                          <a:latin typeface="Coptic" pitchFamily="2" charset="0"/>
                        </a:rPr>
                        <a:t> </a:t>
                      </a:r>
                      <a:r>
                        <a:rPr lang="en-US" dirty="0" err="1">
                          <a:solidFill>
                            <a:srgbClr val="336699"/>
                          </a:solidFill>
                          <a:latin typeface="Coptic" pitchFamily="2" charset="0"/>
                        </a:rPr>
                        <a:t>maye</a:t>
                      </a:r>
                      <a:r>
                        <a:rPr lang="en-US" dirty="0">
                          <a:solidFill>
                            <a:srgbClr val="FF0000"/>
                          </a:solidFill>
                        </a:rPr>
                        <a:t>\</a:t>
                      </a:r>
                      <a:r>
                        <a:rPr lang="en-US" dirty="0" err="1">
                          <a:solidFill>
                            <a:srgbClr val="336699"/>
                          </a:solidFill>
                          <a:latin typeface="Coptic" pitchFamily="2" charset="0"/>
                        </a:rPr>
                        <a:t>biw~ou</a:t>
                      </a:r>
                      <a:r>
                        <a:rPr lang="en-US" dirty="0">
                          <a:solidFill>
                            <a:srgbClr val="336699"/>
                          </a:solidFill>
                          <a:latin typeface="Coptic" pitchFamily="2" charset="0"/>
                        </a:rPr>
                        <a:t>.</a:t>
                      </a:r>
                    </a:p>
                  </a:txBody>
                  <a:tcPr/>
                </a:tc>
                <a:tc>
                  <a:txBody>
                    <a:bodyPr/>
                    <a:lstStyle/>
                    <a:p>
                      <a:r>
                        <a:rPr lang="en-US" dirty="0">
                          <a:solidFill>
                            <a:srgbClr val="336699"/>
                          </a:solidFill>
                        </a:rPr>
                        <a:t>The </a:t>
                      </a:r>
                      <a:r>
                        <a:rPr lang="en-US" dirty="0">
                          <a:solidFill>
                            <a:srgbClr val="FF0000"/>
                          </a:solidFill>
                        </a:rPr>
                        <a:t>enemies</a:t>
                      </a:r>
                      <a:r>
                        <a:rPr lang="en-US" dirty="0">
                          <a:solidFill>
                            <a:srgbClr val="336699"/>
                          </a:solidFill>
                        </a:rPr>
                        <a:t> of Your holy </a:t>
                      </a:r>
                      <a:r>
                        <a:rPr lang="en-US" dirty="0">
                          <a:solidFill>
                            <a:srgbClr val="C00000"/>
                          </a:solidFill>
                        </a:rPr>
                        <a:t>Church</a:t>
                      </a:r>
                      <a:r>
                        <a:rPr lang="en-US" dirty="0">
                          <a:solidFill>
                            <a:srgbClr val="336699"/>
                          </a:solidFill>
                        </a:rPr>
                        <a:t>, O Lord, as at </a:t>
                      </a:r>
                      <a:r>
                        <a:rPr lang="en-US" dirty="0">
                          <a:solidFill>
                            <a:srgbClr val="FF0000"/>
                          </a:solidFill>
                        </a:rPr>
                        <a:t>all</a:t>
                      </a:r>
                      <a:r>
                        <a:rPr lang="en-US" dirty="0">
                          <a:solidFill>
                            <a:srgbClr val="336699"/>
                          </a:solidFill>
                        </a:rPr>
                        <a:t> times, </a:t>
                      </a:r>
                      <a:r>
                        <a:rPr lang="en-US" dirty="0">
                          <a:solidFill>
                            <a:srgbClr val="C00000"/>
                          </a:solidFill>
                        </a:rPr>
                        <a:t>now</a:t>
                      </a:r>
                      <a:r>
                        <a:rPr lang="en-US" dirty="0">
                          <a:solidFill>
                            <a:srgbClr val="336699"/>
                          </a:solidFill>
                        </a:rPr>
                        <a:t> also humiliate.</a:t>
                      </a:r>
                    </a:p>
                  </a:txBody>
                  <a:tcPr/>
                </a:tc>
                <a:extLst>
                  <a:ext uri="{0D108BD9-81ED-4DB2-BD59-A6C34878D82A}">
                    <a16:rowId xmlns:a16="http://schemas.microsoft.com/office/drawing/2014/main" val="277756467"/>
                  </a:ext>
                </a:extLst>
              </a:tr>
            </a:tbl>
          </a:graphicData>
        </a:graphic>
      </p:graphicFrame>
      <p:pic>
        <p:nvPicPr>
          <p:cNvPr id="8" name="Picture 2" descr="BBC News - In pictures: Easter around the world">
            <a:extLst>
              <a:ext uri="{FF2B5EF4-FFF2-40B4-BE49-F238E27FC236}">
                <a16:creationId xmlns:a16="http://schemas.microsoft.com/office/drawing/2014/main" id="{6686EAAF-EE2F-44D0-9E5F-6BA3183094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362" y="3102700"/>
            <a:ext cx="5629275" cy="375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222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135839"/>
            <a:ext cx="8382000" cy="382126"/>
          </a:xfrm>
        </p:spPr>
        <p:txBody>
          <a:bodyPr/>
          <a:lstStyle/>
          <a:p>
            <a:r>
              <a:rPr lang="en-US" dirty="0"/>
              <a:t>Reading Exercise: The Church</a:t>
            </a:r>
          </a:p>
        </p:txBody>
      </p:sp>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2243124947"/>
              </p:ext>
            </p:extLst>
          </p:nvPr>
        </p:nvGraphicFramePr>
        <p:xfrm>
          <a:off x="-21771" y="1905000"/>
          <a:ext cx="9144000"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err="1">
                          <a:solidFill>
                            <a:srgbClr val="336699"/>
                          </a:solidFill>
                          <a:latin typeface="Coptic" pitchFamily="2" charset="0"/>
                        </a:rPr>
                        <a:t>Pek</a:t>
                      </a:r>
                      <a:r>
                        <a:rPr lang="en-US" dirty="0">
                          <a:solidFill>
                            <a:srgbClr val="FF0000"/>
                          </a:solidFill>
                        </a:rPr>
                        <a:t>\</a:t>
                      </a:r>
                      <a:r>
                        <a:rPr lang="en-US" dirty="0" err="1">
                          <a:solidFill>
                            <a:srgbClr val="C00000"/>
                          </a:solidFill>
                          <a:latin typeface="Coptic" pitchFamily="2" charset="0"/>
                        </a:rPr>
                        <a:t>laoc</a:t>
                      </a:r>
                      <a:r>
                        <a:rPr lang="en-US" dirty="0">
                          <a:solidFill>
                            <a:srgbClr val="336699"/>
                          </a:solidFill>
                          <a:latin typeface="Coptic" pitchFamily="2" charset="0"/>
                        </a:rPr>
                        <a:t> de </a:t>
                      </a:r>
                      <a:r>
                        <a:rPr lang="en-US" dirty="0" err="1">
                          <a:solidFill>
                            <a:srgbClr val="336699"/>
                          </a:solidFill>
                          <a:latin typeface="Coptic" pitchFamily="2" charset="0"/>
                        </a:rPr>
                        <a:t>maref</a:t>
                      </a:r>
                      <a:r>
                        <a:rPr lang="en-US" dirty="0">
                          <a:solidFill>
                            <a:srgbClr val="FF0000"/>
                          </a:solidFill>
                        </a:rPr>
                        <a:t>\</a:t>
                      </a:r>
                      <a:r>
                        <a:rPr lang="en-US" dirty="0" err="1">
                          <a:solidFill>
                            <a:srgbClr val="336699"/>
                          </a:solidFill>
                          <a:latin typeface="Coptic" pitchFamily="2" charset="0"/>
                        </a:rPr>
                        <a:t>swpi</a:t>
                      </a:r>
                      <a:r>
                        <a:rPr lang="en-US" dirty="0">
                          <a:solidFill>
                            <a:srgbClr val="336699"/>
                          </a:solidFill>
                          <a:latin typeface="Coptic" pitchFamily="2" charset="0"/>
                        </a:rPr>
                        <a:t> </a:t>
                      </a:r>
                      <a:r>
                        <a:rPr lang="en-US" dirty="0" err="1">
                          <a:solidFill>
                            <a:srgbClr val="336699"/>
                          </a:solidFill>
                          <a:latin typeface="Coptic" pitchFamily="2" charset="0"/>
                        </a:rPr>
                        <a:t>qen</a:t>
                      </a:r>
                      <a:r>
                        <a:rPr lang="en-US" dirty="0">
                          <a:solidFill>
                            <a:srgbClr val="336699"/>
                          </a:solidFill>
                          <a:latin typeface="Coptic" pitchFamily="2" charset="0"/>
                        </a:rPr>
                        <a:t> </a:t>
                      </a:r>
                      <a:r>
                        <a:rPr lang="en-US" dirty="0" err="1">
                          <a:solidFill>
                            <a:srgbClr val="336699"/>
                          </a:solidFill>
                          <a:latin typeface="Coptic" pitchFamily="2" charset="0"/>
                        </a:rPr>
                        <a:t>pi</a:t>
                      </a:r>
                      <a:r>
                        <a:rPr lang="en-US" dirty="0" err="1">
                          <a:solidFill>
                            <a:srgbClr val="C00000"/>
                          </a:solidFill>
                          <a:latin typeface="Coptic" pitchFamily="2" charset="0"/>
                        </a:rPr>
                        <a:t>c~mou</a:t>
                      </a:r>
                      <a:r>
                        <a:rPr lang="en-US" dirty="0">
                          <a:solidFill>
                            <a:srgbClr val="C00000"/>
                          </a:solidFill>
                          <a:latin typeface="Coptic" pitchFamily="2" charset="0"/>
                        </a:rPr>
                        <a:t> </a:t>
                      </a:r>
                      <a:r>
                        <a:rPr lang="en-US" dirty="0" err="1">
                          <a:solidFill>
                            <a:srgbClr val="336699"/>
                          </a:solidFill>
                          <a:latin typeface="Coptic" pitchFamily="2" charset="0"/>
                        </a:rPr>
                        <a:t>e~han</a:t>
                      </a:r>
                      <a:r>
                        <a:rPr lang="en-US" dirty="0">
                          <a:solidFill>
                            <a:srgbClr val="FF0000"/>
                          </a:solidFill>
                        </a:rPr>
                        <a:t>\</a:t>
                      </a:r>
                      <a:r>
                        <a:rPr lang="en-US" dirty="0" err="1">
                          <a:solidFill>
                            <a:srgbClr val="336699"/>
                          </a:solidFill>
                          <a:latin typeface="Coptic" pitchFamily="2" charset="0"/>
                        </a:rPr>
                        <a:t>an</a:t>
                      </a:r>
                      <a:r>
                        <a:rPr lang="en-US" dirty="0" err="1">
                          <a:solidFill>
                            <a:srgbClr val="FF0000"/>
                          </a:solidFill>
                          <a:latin typeface="Coptic" pitchFamily="2" charset="0"/>
                        </a:rPr>
                        <a:t>so</a:t>
                      </a:r>
                      <a:r>
                        <a:rPr lang="en-US" dirty="0">
                          <a:solidFill>
                            <a:srgbClr val="336699"/>
                          </a:solidFill>
                          <a:latin typeface="Coptic" pitchFamily="2" charset="0"/>
                        </a:rPr>
                        <a:t> </a:t>
                      </a:r>
                      <a:r>
                        <a:rPr lang="en-US" dirty="0" err="1">
                          <a:solidFill>
                            <a:srgbClr val="336699"/>
                          </a:solidFill>
                          <a:latin typeface="Coptic" pitchFamily="2" charset="0"/>
                        </a:rPr>
                        <a:t>n~</a:t>
                      </a:r>
                      <a:r>
                        <a:rPr lang="en-US" dirty="0" err="1">
                          <a:solidFill>
                            <a:srgbClr val="FF0000"/>
                          </a:solidFill>
                          <a:latin typeface="Coptic" pitchFamily="2" charset="0"/>
                        </a:rPr>
                        <a:t>so</a:t>
                      </a:r>
                      <a:r>
                        <a:rPr lang="en-US" dirty="0">
                          <a:solidFill>
                            <a:srgbClr val="336699"/>
                          </a:solidFill>
                          <a:latin typeface="Coptic" pitchFamily="2" charset="0"/>
                        </a:rPr>
                        <a:t> </a:t>
                      </a:r>
                      <a:r>
                        <a:rPr lang="en-US" dirty="0" err="1">
                          <a:solidFill>
                            <a:srgbClr val="336699"/>
                          </a:solidFill>
                          <a:latin typeface="Coptic" pitchFamily="2" charset="0"/>
                        </a:rPr>
                        <a:t>nem</a:t>
                      </a:r>
                      <a:r>
                        <a:rPr lang="en-US" dirty="0">
                          <a:solidFill>
                            <a:srgbClr val="336699"/>
                          </a:solidFill>
                          <a:latin typeface="Coptic" pitchFamily="2" charset="0"/>
                        </a:rPr>
                        <a:t> </a:t>
                      </a:r>
                      <a:r>
                        <a:rPr lang="en-US" dirty="0" err="1">
                          <a:solidFill>
                            <a:srgbClr val="336699"/>
                          </a:solidFill>
                          <a:latin typeface="Coptic" pitchFamily="2" charset="0"/>
                        </a:rPr>
                        <a:t>han</a:t>
                      </a:r>
                      <a:r>
                        <a:rPr lang="en-US" dirty="0">
                          <a:solidFill>
                            <a:srgbClr val="FF0000"/>
                          </a:solidFill>
                        </a:rPr>
                        <a:t>\</a:t>
                      </a:r>
                      <a:r>
                        <a:rPr lang="en-US" dirty="0" err="1">
                          <a:solidFill>
                            <a:srgbClr val="C00000"/>
                          </a:solidFill>
                          <a:latin typeface="Coptic" pitchFamily="2" charset="0"/>
                        </a:rPr>
                        <a:t>y~ba</a:t>
                      </a:r>
                      <a:r>
                        <a:rPr lang="en-US" dirty="0">
                          <a:solidFill>
                            <a:srgbClr val="336699"/>
                          </a:solidFill>
                          <a:latin typeface="Coptic" pitchFamily="2" charset="0"/>
                        </a:rPr>
                        <a:t> n~~</a:t>
                      </a:r>
                      <a:r>
                        <a:rPr lang="en-US" dirty="0" err="1">
                          <a:solidFill>
                            <a:srgbClr val="C00000"/>
                          </a:solidFill>
                          <a:latin typeface="Coptic" pitchFamily="2" charset="0"/>
                        </a:rPr>
                        <a:t>y~ba</a:t>
                      </a:r>
                      <a:r>
                        <a:rPr lang="en-US" dirty="0">
                          <a:solidFill>
                            <a:srgbClr val="C00000"/>
                          </a:solidFill>
                          <a:latin typeface="Coptic" pitchFamily="2" charset="0"/>
                        </a:rPr>
                        <a:t> </a:t>
                      </a:r>
                      <a:br>
                        <a:rPr lang="en-US" dirty="0">
                          <a:solidFill>
                            <a:srgbClr val="336699"/>
                          </a:solidFill>
                          <a:latin typeface="Coptic" pitchFamily="2" charset="0"/>
                        </a:rPr>
                      </a:br>
                      <a:r>
                        <a:rPr lang="en-US" dirty="0" err="1">
                          <a:solidFill>
                            <a:srgbClr val="336699"/>
                          </a:solidFill>
                          <a:latin typeface="Coptic" pitchFamily="2" charset="0"/>
                        </a:rPr>
                        <a:t>eui~ri</a:t>
                      </a:r>
                      <a:r>
                        <a:rPr lang="en-US" dirty="0">
                          <a:solidFill>
                            <a:srgbClr val="336699"/>
                          </a:solidFill>
                          <a:latin typeface="Coptic" pitchFamily="2" charset="0"/>
                        </a:rPr>
                        <a:t> </a:t>
                      </a:r>
                      <a:r>
                        <a:rPr lang="en-US" dirty="0" err="1">
                          <a:solidFill>
                            <a:srgbClr val="336699"/>
                          </a:solidFill>
                          <a:latin typeface="Coptic" pitchFamily="2" charset="0"/>
                        </a:rPr>
                        <a:t>m~pek</a:t>
                      </a:r>
                      <a:r>
                        <a:rPr lang="en-US" dirty="0" err="1">
                          <a:solidFill>
                            <a:srgbClr val="FF0000"/>
                          </a:solidFill>
                          <a:latin typeface="Coptic" pitchFamily="2" charset="0"/>
                        </a:rPr>
                        <a:t>ouws</a:t>
                      </a:r>
                      <a:r>
                        <a:rPr lang="en-US" dirty="0">
                          <a:solidFill>
                            <a:srgbClr val="336699"/>
                          </a:solidFill>
                          <a:latin typeface="Coptic" pitchFamily="2" charset="0"/>
                        </a:rPr>
                        <a:t>.</a:t>
                      </a:r>
                    </a:p>
                  </a:txBody>
                  <a:tcPr/>
                </a:tc>
                <a:tc>
                  <a:txBody>
                    <a:bodyPr/>
                    <a:lstStyle/>
                    <a:p>
                      <a:r>
                        <a:rPr lang="en-US" sz="1800" kern="1200" dirty="0">
                          <a:solidFill>
                            <a:schemeClr val="dk1"/>
                          </a:solidFill>
                          <a:effectLst/>
                          <a:latin typeface="+mn-lt"/>
                          <a:ea typeface="+mn-ea"/>
                          <a:cs typeface="+mn-cs"/>
                        </a:rPr>
                        <a:t>But let Your </a:t>
                      </a:r>
                      <a:r>
                        <a:rPr lang="en-US" sz="1800" kern="1200" dirty="0">
                          <a:solidFill>
                            <a:srgbClr val="C00000"/>
                          </a:solidFill>
                          <a:effectLst/>
                          <a:latin typeface="+mn-lt"/>
                          <a:ea typeface="+mn-ea"/>
                          <a:cs typeface="+mn-cs"/>
                        </a:rPr>
                        <a:t>people</a:t>
                      </a:r>
                      <a:r>
                        <a:rPr lang="en-US" sz="1800" kern="1200" dirty="0">
                          <a:solidFill>
                            <a:schemeClr val="dk1"/>
                          </a:solidFill>
                          <a:effectLst/>
                          <a:latin typeface="+mn-lt"/>
                          <a:ea typeface="+mn-ea"/>
                          <a:cs typeface="+mn-cs"/>
                        </a:rPr>
                        <a:t> be in </a:t>
                      </a:r>
                      <a:r>
                        <a:rPr lang="en-US" sz="1800" kern="1200" dirty="0">
                          <a:solidFill>
                            <a:srgbClr val="C00000"/>
                          </a:solidFill>
                          <a:effectLst/>
                          <a:latin typeface="+mn-lt"/>
                          <a:ea typeface="+mn-ea"/>
                          <a:cs typeface="+mn-cs"/>
                        </a:rPr>
                        <a:t>blessing</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thousands</a:t>
                      </a:r>
                      <a:r>
                        <a:rPr lang="en-US" sz="1800" kern="1200" dirty="0">
                          <a:solidFill>
                            <a:schemeClr val="dk1"/>
                          </a:solidFill>
                          <a:effectLst/>
                          <a:latin typeface="+mn-lt"/>
                          <a:ea typeface="+mn-ea"/>
                          <a:cs typeface="+mn-cs"/>
                        </a:rPr>
                        <a:t> of </a:t>
                      </a:r>
                      <a:r>
                        <a:rPr lang="en-US" sz="1800" kern="1200" dirty="0">
                          <a:solidFill>
                            <a:srgbClr val="FF0000"/>
                          </a:solidFill>
                          <a:effectLst/>
                          <a:latin typeface="+mn-lt"/>
                          <a:ea typeface="+mn-ea"/>
                          <a:cs typeface="+mn-cs"/>
                        </a:rPr>
                        <a:t>thousands</a:t>
                      </a:r>
                      <a:r>
                        <a:rPr lang="en-US" sz="1800" kern="1200" dirty="0">
                          <a:solidFill>
                            <a:schemeClr val="dk1"/>
                          </a:solidFill>
                          <a:effectLst/>
                          <a:latin typeface="+mn-lt"/>
                          <a:ea typeface="+mn-ea"/>
                          <a:cs typeface="+mn-cs"/>
                        </a:rPr>
                        <a:t> and </a:t>
                      </a:r>
                      <a:r>
                        <a:rPr lang="en-US" sz="1800" kern="1200" dirty="0">
                          <a:solidFill>
                            <a:srgbClr val="C00000"/>
                          </a:solidFill>
                          <a:effectLst/>
                          <a:latin typeface="+mn-lt"/>
                          <a:ea typeface="+mn-ea"/>
                          <a:cs typeface="+mn-cs"/>
                        </a:rPr>
                        <a:t>ten thousand</a:t>
                      </a:r>
                      <a:r>
                        <a:rPr lang="en-US" sz="1800" kern="1200" dirty="0">
                          <a:solidFill>
                            <a:schemeClr val="dk1"/>
                          </a:solidFill>
                          <a:effectLst/>
                          <a:latin typeface="+mn-lt"/>
                          <a:ea typeface="+mn-ea"/>
                          <a:cs typeface="+mn-cs"/>
                        </a:rPr>
                        <a:t> times </a:t>
                      </a:r>
                      <a:r>
                        <a:rPr lang="en-US" sz="1800" kern="1200" dirty="0">
                          <a:solidFill>
                            <a:srgbClr val="C00000"/>
                          </a:solidFill>
                          <a:effectLst/>
                          <a:latin typeface="+mn-lt"/>
                          <a:ea typeface="+mn-ea"/>
                          <a:cs typeface="+mn-cs"/>
                        </a:rPr>
                        <a:t>ten thousand</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doing Your </a:t>
                      </a:r>
                      <a:r>
                        <a:rPr lang="en-US" sz="1800" kern="1200" dirty="0">
                          <a:solidFill>
                            <a:srgbClr val="FF0000"/>
                          </a:solidFill>
                          <a:effectLst/>
                          <a:latin typeface="+mn-lt"/>
                          <a:ea typeface="+mn-ea"/>
                          <a:cs typeface="+mn-cs"/>
                        </a:rPr>
                        <a:t>will</a:t>
                      </a:r>
                      <a:r>
                        <a:rPr lang="en-US" sz="1800" kern="1200" dirty="0">
                          <a:solidFill>
                            <a:schemeClr val="dk1"/>
                          </a:solidFill>
                          <a:effectLst/>
                          <a:latin typeface="+mn-lt"/>
                          <a:ea typeface="+mn-ea"/>
                          <a:cs typeface="+mn-cs"/>
                        </a:rPr>
                        <a:t>.</a:t>
                      </a:r>
                      <a:endParaRPr lang="en-US" dirty="0">
                        <a:solidFill>
                          <a:srgbClr val="336699"/>
                        </a:solidFill>
                      </a:endParaRPr>
                    </a:p>
                  </a:txBody>
                  <a:tcPr/>
                </a:tc>
                <a:extLst>
                  <a:ext uri="{0D108BD9-81ED-4DB2-BD59-A6C34878D82A}">
                    <a16:rowId xmlns:a16="http://schemas.microsoft.com/office/drawing/2014/main" val="2089886611"/>
                  </a:ext>
                </a:extLst>
              </a:tr>
            </a:tbl>
          </a:graphicData>
        </a:graphic>
      </p:graphicFrame>
      <p:graphicFrame>
        <p:nvGraphicFramePr>
          <p:cNvPr id="11" name="Table 10">
            <a:extLst>
              <a:ext uri="{FF2B5EF4-FFF2-40B4-BE49-F238E27FC236}">
                <a16:creationId xmlns:a16="http://schemas.microsoft.com/office/drawing/2014/main" id="{E9B85754-FB9C-4235-8AF3-8912C09D31AD}"/>
              </a:ext>
            </a:extLst>
          </p:cNvPr>
          <p:cNvGraphicFramePr>
            <a:graphicFrameLocks noGrp="1"/>
          </p:cNvGraphicFramePr>
          <p:nvPr>
            <p:extLst>
              <p:ext uri="{D42A27DB-BD31-4B8C-83A1-F6EECF244321}">
                <p14:modId xmlns:p14="http://schemas.microsoft.com/office/powerpoint/2010/main" val="3601417113"/>
              </p:ext>
            </p:extLst>
          </p:nvPr>
        </p:nvGraphicFramePr>
        <p:xfrm>
          <a:off x="-25400" y="717517"/>
          <a:ext cx="9144000" cy="118872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546407533"/>
                    </a:ext>
                  </a:extLst>
                </a:gridCol>
                <a:gridCol w="4415692">
                  <a:extLst>
                    <a:ext uri="{9D8B030D-6E8A-4147-A177-3AD203B41FA5}">
                      <a16:colId xmlns:a16="http://schemas.microsoft.com/office/drawing/2014/main" val="2742535931"/>
                    </a:ext>
                  </a:extLst>
                </a:gridCol>
              </a:tblGrid>
              <a:tr h="370840">
                <a:tc>
                  <a:txBody>
                    <a:bodyPr/>
                    <a:lstStyle/>
                    <a:p>
                      <a:r>
                        <a:rPr lang="en-US" dirty="0" err="1">
                          <a:solidFill>
                            <a:srgbClr val="FF0000"/>
                          </a:solidFill>
                          <a:latin typeface="Coptic" pitchFamily="2" charset="0"/>
                        </a:rPr>
                        <a:t>Twnk</a:t>
                      </a:r>
                      <a:r>
                        <a:rPr lang="en-US" dirty="0">
                          <a:solidFill>
                            <a:srgbClr val="336699"/>
                          </a:solidFill>
                          <a:latin typeface="Coptic" pitchFamily="2" charset="0"/>
                        </a:rPr>
                        <a:t> P[</a:t>
                      </a:r>
                      <a:r>
                        <a:rPr lang="en-US" dirty="0" err="1">
                          <a:solidFill>
                            <a:srgbClr val="336699"/>
                          </a:solidFill>
                          <a:latin typeface="Coptic" pitchFamily="2" charset="0"/>
                        </a:rPr>
                        <a:t>oic</a:t>
                      </a:r>
                      <a:r>
                        <a:rPr lang="en-US" dirty="0">
                          <a:solidFill>
                            <a:srgbClr val="336699"/>
                          </a:solidFill>
                          <a:latin typeface="Coptic" pitchFamily="2" charset="0"/>
                        </a:rPr>
                        <a:t> </a:t>
                      </a:r>
                      <a:r>
                        <a:rPr lang="en-US" dirty="0" err="1">
                          <a:solidFill>
                            <a:srgbClr val="336699"/>
                          </a:solidFill>
                          <a:latin typeface="Coptic" pitchFamily="2" charset="0"/>
                        </a:rPr>
                        <a:t>Vnou</a:t>
                      </a:r>
                      <a:r>
                        <a:rPr lang="en-US" dirty="0">
                          <a:solidFill>
                            <a:srgbClr val="336699"/>
                          </a:solidFill>
                          <a:latin typeface="Coptic" pitchFamily="2" charset="0"/>
                        </a:rPr>
                        <a:t>]: </a:t>
                      </a:r>
                      <a:br>
                        <a:rPr lang="en-US" dirty="0">
                          <a:solidFill>
                            <a:srgbClr val="336699"/>
                          </a:solidFill>
                          <a:latin typeface="Coptic" pitchFamily="2" charset="0"/>
                        </a:rPr>
                      </a:br>
                      <a:r>
                        <a:rPr lang="en-US" dirty="0" err="1">
                          <a:solidFill>
                            <a:srgbClr val="C00000"/>
                          </a:solidFill>
                          <a:latin typeface="Coptic" pitchFamily="2" charset="0"/>
                        </a:rPr>
                        <a:t>marou</a:t>
                      </a:r>
                      <a:r>
                        <a:rPr lang="en-US" dirty="0">
                          <a:solidFill>
                            <a:srgbClr val="FF0000"/>
                          </a:solidFill>
                        </a:rPr>
                        <a:t>\</a:t>
                      </a:r>
                      <a:r>
                        <a:rPr lang="en-US" dirty="0" err="1">
                          <a:solidFill>
                            <a:srgbClr val="FF0000"/>
                          </a:solidFill>
                          <a:latin typeface="Coptic" pitchFamily="2" charset="0"/>
                        </a:rPr>
                        <a:t>jwr</a:t>
                      </a:r>
                      <a:r>
                        <a:rPr lang="en-US" dirty="0">
                          <a:solidFill>
                            <a:srgbClr val="336699"/>
                          </a:solidFill>
                          <a:latin typeface="Coptic" pitchFamily="2" charset="0"/>
                        </a:rPr>
                        <a:t> </a:t>
                      </a:r>
                      <a:r>
                        <a:rPr lang="en-US" dirty="0" err="1">
                          <a:solidFill>
                            <a:srgbClr val="336699"/>
                          </a:solidFill>
                          <a:latin typeface="Coptic" pitchFamily="2" charset="0"/>
                        </a:rPr>
                        <a:t>e~bol</a:t>
                      </a:r>
                      <a:r>
                        <a:rPr lang="en-US" dirty="0">
                          <a:solidFill>
                            <a:srgbClr val="336699"/>
                          </a:solidFill>
                          <a:latin typeface="Coptic" pitchFamily="2" charset="0"/>
                        </a:rPr>
                        <a:t> </a:t>
                      </a:r>
                      <a:r>
                        <a:rPr lang="en-US" dirty="0" err="1">
                          <a:solidFill>
                            <a:srgbClr val="336699"/>
                          </a:solidFill>
                          <a:latin typeface="Coptic" pitchFamily="2" charset="0"/>
                        </a:rPr>
                        <a:t>n~je</a:t>
                      </a:r>
                      <a:r>
                        <a:rPr lang="en-US" dirty="0">
                          <a:solidFill>
                            <a:srgbClr val="336699"/>
                          </a:solidFill>
                          <a:latin typeface="Coptic" pitchFamily="2" charset="0"/>
                        </a:rPr>
                        <a:t> </a:t>
                      </a:r>
                      <a:r>
                        <a:rPr lang="en-US" dirty="0" err="1">
                          <a:solidFill>
                            <a:srgbClr val="336699"/>
                          </a:solidFill>
                          <a:latin typeface="Coptic" pitchFamily="2" charset="0"/>
                        </a:rPr>
                        <a:t>nek</a:t>
                      </a:r>
                      <a:r>
                        <a:rPr lang="en-US" dirty="0">
                          <a:solidFill>
                            <a:srgbClr val="FF0000"/>
                          </a:solidFill>
                        </a:rPr>
                        <a:t>\</a:t>
                      </a:r>
                      <a:r>
                        <a:rPr lang="en-US" dirty="0" err="1">
                          <a:solidFill>
                            <a:srgbClr val="FF0000"/>
                          </a:solidFill>
                          <a:latin typeface="Coptic" pitchFamily="2" charset="0"/>
                        </a:rPr>
                        <a:t>jaji</a:t>
                      </a:r>
                      <a:r>
                        <a:rPr lang="en-US" dirty="0">
                          <a:solidFill>
                            <a:srgbClr val="336699"/>
                          </a:solidFill>
                          <a:latin typeface="Coptic" pitchFamily="2" charset="0"/>
                        </a:rPr>
                        <a:t> t/</a:t>
                      </a:r>
                      <a:r>
                        <a:rPr lang="en-US" dirty="0" err="1">
                          <a:solidFill>
                            <a:srgbClr val="336699"/>
                          </a:solidFill>
                          <a:latin typeface="Coptic" pitchFamily="2" charset="0"/>
                        </a:rPr>
                        <a:t>rou</a:t>
                      </a:r>
                      <a:r>
                        <a:rPr lang="en-US" dirty="0">
                          <a:solidFill>
                            <a:srgbClr val="336699"/>
                          </a:solidFill>
                          <a:latin typeface="Coptic" pitchFamily="2" charset="0"/>
                        </a:rPr>
                        <a:t>: </a:t>
                      </a:r>
                      <a:r>
                        <a:rPr lang="en-US" dirty="0" err="1">
                          <a:solidFill>
                            <a:srgbClr val="C00000"/>
                          </a:solidFill>
                          <a:latin typeface="Coptic" pitchFamily="2" charset="0"/>
                        </a:rPr>
                        <a:t>marou</a:t>
                      </a:r>
                      <a:r>
                        <a:rPr lang="en-US" dirty="0">
                          <a:solidFill>
                            <a:srgbClr val="FF0000"/>
                          </a:solidFill>
                        </a:rPr>
                        <a:t>\</a:t>
                      </a:r>
                      <a:r>
                        <a:rPr lang="en-US" dirty="0" err="1">
                          <a:solidFill>
                            <a:srgbClr val="FF0000"/>
                          </a:solidFill>
                          <a:latin typeface="Coptic" pitchFamily="2" charset="0"/>
                        </a:rPr>
                        <a:t>vwt</a:t>
                      </a:r>
                      <a:r>
                        <a:rPr lang="en-US" dirty="0">
                          <a:solidFill>
                            <a:srgbClr val="336699"/>
                          </a:solidFill>
                          <a:latin typeface="Coptic" pitchFamily="2" charset="0"/>
                        </a:rPr>
                        <a:t> </a:t>
                      </a:r>
                      <a:r>
                        <a:rPr lang="en-US" dirty="0" err="1">
                          <a:solidFill>
                            <a:srgbClr val="336699"/>
                          </a:solidFill>
                          <a:latin typeface="Coptic" pitchFamily="2" charset="0"/>
                        </a:rPr>
                        <a:t>e~bol</a:t>
                      </a:r>
                      <a:r>
                        <a:rPr lang="en-US" dirty="0">
                          <a:solidFill>
                            <a:srgbClr val="336699"/>
                          </a:solidFill>
                          <a:latin typeface="Coptic" pitchFamily="2" charset="0"/>
                        </a:rPr>
                        <a:t> </a:t>
                      </a:r>
                      <a:r>
                        <a:rPr lang="en-US" dirty="0" err="1">
                          <a:solidFill>
                            <a:srgbClr val="336699"/>
                          </a:solidFill>
                          <a:latin typeface="Coptic" pitchFamily="2" charset="0"/>
                        </a:rPr>
                        <a:t>qat~h</a:t>
                      </a:r>
                      <a:r>
                        <a:rPr lang="en-US" dirty="0">
                          <a:solidFill>
                            <a:srgbClr val="336699"/>
                          </a:solidFill>
                          <a:latin typeface="Coptic" pitchFamily="2" charset="0"/>
                        </a:rPr>
                        <a:t>/ </a:t>
                      </a:r>
                      <a:r>
                        <a:rPr lang="en-US" dirty="0" err="1">
                          <a:solidFill>
                            <a:srgbClr val="336699"/>
                          </a:solidFill>
                          <a:latin typeface="Coptic" pitchFamily="2" charset="0"/>
                        </a:rPr>
                        <a:t>m~</a:t>
                      </a:r>
                      <a:r>
                        <a:rPr lang="en-US" dirty="0" err="1">
                          <a:solidFill>
                            <a:srgbClr val="C00000"/>
                          </a:solidFill>
                          <a:latin typeface="Coptic" pitchFamily="2" charset="0"/>
                        </a:rPr>
                        <a:t>pekho</a:t>
                      </a:r>
                      <a:r>
                        <a:rPr lang="en-US" dirty="0">
                          <a:solidFill>
                            <a:srgbClr val="336699"/>
                          </a:solidFill>
                          <a:latin typeface="Coptic" pitchFamily="2" charset="0"/>
                        </a:rPr>
                        <a:t> </a:t>
                      </a:r>
                      <a:br>
                        <a:rPr lang="en-US" dirty="0">
                          <a:solidFill>
                            <a:srgbClr val="336699"/>
                          </a:solidFill>
                          <a:latin typeface="Coptic" pitchFamily="2" charset="0"/>
                        </a:rPr>
                      </a:br>
                      <a:r>
                        <a:rPr lang="en-US" dirty="0" err="1">
                          <a:solidFill>
                            <a:srgbClr val="336699"/>
                          </a:solidFill>
                          <a:latin typeface="Coptic" pitchFamily="2" charset="0"/>
                        </a:rPr>
                        <a:t>n~je</a:t>
                      </a:r>
                      <a:r>
                        <a:rPr lang="en-US" dirty="0">
                          <a:solidFill>
                            <a:srgbClr val="336699"/>
                          </a:solidFill>
                          <a:latin typeface="Coptic" pitchFamily="2" charset="0"/>
                        </a:rPr>
                        <a:t> </a:t>
                      </a:r>
                      <a:r>
                        <a:rPr lang="en-US" dirty="0" err="1">
                          <a:solidFill>
                            <a:srgbClr val="336699"/>
                          </a:solidFill>
                          <a:latin typeface="Coptic" pitchFamily="2" charset="0"/>
                        </a:rPr>
                        <a:t>ouon</a:t>
                      </a:r>
                      <a:r>
                        <a:rPr lang="en-US" dirty="0">
                          <a:solidFill>
                            <a:srgbClr val="336699"/>
                          </a:solidFill>
                          <a:latin typeface="Coptic" pitchFamily="2" charset="0"/>
                        </a:rPr>
                        <a:t> </a:t>
                      </a:r>
                      <a:r>
                        <a:rPr lang="en-US" dirty="0" err="1">
                          <a:solidFill>
                            <a:srgbClr val="FF0000"/>
                          </a:solidFill>
                          <a:latin typeface="Coptic" pitchFamily="2" charset="0"/>
                        </a:rPr>
                        <a:t>niben</a:t>
                      </a:r>
                      <a:r>
                        <a:rPr lang="en-US" dirty="0">
                          <a:solidFill>
                            <a:srgbClr val="336699"/>
                          </a:solidFill>
                          <a:latin typeface="Coptic" pitchFamily="2" charset="0"/>
                        </a:rPr>
                        <a:t> </a:t>
                      </a:r>
                      <a:r>
                        <a:rPr lang="en-US" dirty="0" err="1">
                          <a:solidFill>
                            <a:srgbClr val="336699"/>
                          </a:solidFill>
                          <a:latin typeface="Coptic" pitchFamily="2" charset="0"/>
                        </a:rPr>
                        <a:t>eymoc</a:t>
                      </a:r>
                      <a:r>
                        <a:rPr lang="en-US" dirty="0">
                          <a:solidFill>
                            <a:srgbClr val="336699"/>
                          </a:solidFill>
                          <a:latin typeface="Coptic" pitchFamily="2" charset="0"/>
                        </a:rPr>
                        <a:t>] </a:t>
                      </a:r>
                      <a:r>
                        <a:rPr lang="en-US" dirty="0" err="1">
                          <a:solidFill>
                            <a:srgbClr val="336699"/>
                          </a:solidFill>
                          <a:latin typeface="Coptic" pitchFamily="2" charset="0"/>
                        </a:rPr>
                        <a:t>m~pekran</a:t>
                      </a:r>
                      <a:r>
                        <a:rPr lang="en-US" dirty="0">
                          <a:solidFill>
                            <a:srgbClr val="336699"/>
                          </a:solidFill>
                          <a:latin typeface="Coptic" pitchFamily="2" charset="0"/>
                        </a:rPr>
                        <a:t> </a:t>
                      </a:r>
                      <a:r>
                        <a:rPr lang="en-US" dirty="0" err="1">
                          <a:solidFill>
                            <a:srgbClr val="336699"/>
                          </a:solidFill>
                          <a:latin typeface="Coptic" pitchFamily="2" charset="0"/>
                        </a:rPr>
                        <a:t>eyouab</a:t>
                      </a:r>
                      <a:r>
                        <a:rPr lang="en-US" dirty="0">
                          <a:solidFill>
                            <a:srgbClr val="336699"/>
                          </a:solidFill>
                          <a:latin typeface="Coptic" pitchFamily="2" charset="0"/>
                        </a:rPr>
                        <a:t>.</a:t>
                      </a:r>
                    </a:p>
                  </a:txBody>
                  <a:tcPr/>
                </a:tc>
                <a:tc>
                  <a:txBody>
                    <a:bodyPr/>
                    <a:lstStyle/>
                    <a:p>
                      <a:r>
                        <a:rPr lang="en-US" sz="1800" kern="1200" dirty="0">
                          <a:solidFill>
                            <a:srgbClr val="FF0000"/>
                          </a:solidFill>
                          <a:effectLst/>
                          <a:latin typeface="+mn-lt"/>
                          <a:ea typeface="+mn-ea"/>
                          <a:cs typeface="+mn-cs"/>
                        </a:rPr>
                        <a:t>Arise</a:t>
                      </a:r>
                      <a:r>
                        <a:rPr lang="en-US" sz="1800" kern="1200" dirty="0">
                          <a:solidFill>
                            <a:schemeClr val="dk1"/>
                          </a:solidFill>
                          <a:effectLst/>
                          <a:latin typeface="+mn-lt"/>
                          <a:ea typeface="+mn-ea"/>
                          <a:cs typeface="+mn-cs"/>
                        </a:rPr>
                        <a:t>, O Lord God, </a:t>
                      </a:r>
                      <a:br>
                        <a:rPr lang="en-US" sz="1800" kern="1200" dirty="0">
                          <a:solidFill>
                            <a:schemeClr val="dk1"/>
                          </a:solidFill>
                          <a:effectLst/>
                          <a:latin typeface="+mn-lt"/>
                          <a:ea typeface="+mn-ea"/>
                          <a:cs typeface="+mn-cs"/>
                        </a:rPr>
                      </a:br>
                      <a:r>
                        <a:rPr lang="en-US" sz="1800" kern="1200" dirty="0">
                          <a:solidFill>
                            <a:srgbClr val="C00000"/>
                          </a:solidFill>
                          <a:effectLst/>
                          <a:latin typeface="+mn-lt"/>
                          <a:ea typeface="+mn-ea"/>
                          <a:cs typeface="+mn-cs"/>
                        </a:rPr>
                        <a:t>let</a:t>
                      </a:r>
                      <a:r>
                        <a:rPr lang="en-US" sz="1800" kern="1200" dirty="0">
                          <a:solidFill>
                            <a:schemeClr val="dk1"/>
                          </a:solidFill>
                          <a:effectLst/>
                          <a:latin typeface="+mn-lt"/>
                          <a:ea typeface="+mn-ea"/>
                          <a:cs typeface="+mn-cs"/>
                        </a:rPr>
                        <a:t> all Your </a:t>
                      </a:r>
                      <a:r>
                        <a:rPr lang="en-US" sz="1800" kern="1200" dirty="0">
                          <a:solidFill>
                            <a:srgbClr val="FF0000"/>
                          </a:solidFill>
                          <a:effectLst/>
                          <a:latin typeface="+mn-lt"/>
                          <a:ea typeface="+mn-ea"/>
                          <a:cs typeface="+mn-cs"/>
                        </a:rPr>
                        <a:t>enemies</a:t>
                      </a:r>
                      <a:r>
                        <a:rPr lang="en-US" sz="1800" kern="1200" dirty="0">
                          <a:solidFill>
                            <a:schemeClr val="dk1"/>
                          </a:solidFill>
                          <a:effectLst/>
                          <a:latin typeface="+mn-lt"/>
                          <a:ea typeface="+mn-ea"/>
                          <a:cs typeface="+mn-cs"/>
                        </a:rPr>
                        <a:t> be </a:t>
                      </a:r>
                      <a:r>
                        <a:rPr lang="en-US" sz="1800" kern="1200" dirty="0">
                          <a:solidFill>
                            <a:srgbClr val="FF0000"/>
                          </a:solidFill>
                          <a:effectLst/>
                          <a:latin typeface="+mn-lt"/>
                          <a:ea typeface="+mn-ea"/>
                          <a:cs typeface="+mn-cs"/>
                        </a:rPr>
                        <a:t>scattered</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and </a:t>
                      </a:r>
                      <a:r>
                        <a:rPr lang="en-US" sz="1800" kern="1200" dirty="0">
                          <a:solidFill>
                            <a:srgbClr val="C00000"/>
                          </a:solidFill>
                          <a:effectLst/>
                          <a:latin typeface="+mn-lt"/>
                          <a:ea typeface="+mn-ea"/>
                          <a:cs typeface="+mn-cs"/>
                        </a:rPr>
                        <a:t>let</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all</a:t>
                      </a:r>
                      <a:r>
                        <a:rPr lang="en-US" sz="1800" kern="1200" dirty="0">
                          <a:solidFill>
                            <a:schemeClr val="dk1"/>
                          </a:solidFill>
                          <a:effectLst/>
                          <a:latin typeface="+mn-lt"/>
                          <a:ea typeface="+mn-ea"/>
                          <a:cs typeface="+mn-cs"/>
                        </a:rPr>
                        <a:t> who hate Your holy </a:t>
                      </a:r>
                      <a:r>
                        <a:rPr lang="en-US" sz="1800" kern="1200" dirty="0">
                          <a:solidFill>
                            <a:srgbClr val="336699"/>
                          </a:solidFill>
                          <a:effectLst/>
                          <a:latin typeface="+mn-lt"/>
                          <a:ea typeface="+mn-ea"/>
                          <a:cs typeface="+mn-cs"/>
                        </a:rPr>
                        <a:t>name</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flee</a:t>
                      </a:r>
                      <a:r>
                        <a:rPr lang="en-US" sz="1800" kern="1200" dirty="0">
                          <a:solidFill>
                            <a:schemeClr val="dk1"/>
                          </a:solidFill>
                          <a:effectLst/>
                          <a:latin typeface="+mn-lt"/>
                          <a:ea typeface="+mn-ea"/>
                          <a:cs typeface="+mn-cs"/>
                        </a:rPr>
                        <a:t> before </a:t>
                      </a:r>
                      <a:r>
                        <a:rPr lang="en-US" sz="1800" kern="1200" dirty="0">
                          <a:solidFill>
                            <a:srgbClr val="C00000"/>
                          </a:solidFill>
                          <a:effectLst/>
                          <a:latin typeface="+mn-lt"/>
                          <a:ea typeface="+mn-ea"/>
                          <a:cs typeface="+mn-cs"/>
                        </a:rPr>
                        <a:t>Your face</a:t>
                      </a:r>
                      <a:r>
                        <a:rPr lang="en-US" sz="1800" kern="1200" dirty="0">
                          <a:solidFill>
                            <a:schemeClr val="dk1"/>
                          </a:solidFill>
                          <a:effectLst/>
                          <a:latin typeface="+mn-lt"/>
                          <a:ea typeface="+mn-ea"/>
                          <a:cs typeface="+mn-cs"/>
                        </a:rPr>
                        <a:t>.</a:t>
                      </a:r>
                      <a:endParaRPr lang="en-US" dirty="0">
                        <a:solidFill>
                          <a:srgbClr val="336699"/>
                        </a:solidFill>
                      </a:endParaRPr>
                    </a:p>
                  </a:txBody>
                  <a:tcPr/>
                </a:tc>
                <a:extLst>
                  <a:ext uri="{0D108BD9-81ED-4DB2-BD59-A6C34878D82A}">
                    <a16:rowId xmlns:a16="http://schemas.microsoft.com/office/drawing/2014/main" val="277756467"/>
                  </a:ext>
                </a:extLst>
              </a:tr>
            </a:tbl>
          </a:graphicData>
        </a:graphic>
      </p:graphicFrame>
      <p:pic>
        <p:nvPicPr>
          <p:cNvPr id="185348" name="Picture 4" descr="Why it matters how we worship? - St George Orthodox Ministry">
            <a:extLst>
              <a:ext uri="{FF2B5EF4-FFF2-40B4-BE49-F238E27FC236}">
                <a16:creationId xmlns:a16="http://schemas.microsoft.com/office/drawing/2014/main" id="{C72CFB6A-D256-4B1A-B5CC-1950D1D0A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200" y="3429000"/>
            <a:ext cx="4876800"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410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1" name="Group 21">
            <a:extLst>
              <a:ext uri="{FF2B5EF4-FFF2-40B4-BE49-F238E27FC236}">
                <a16:creationId xmlns:a16="http://schemas.microsoft.com/office/drawing/2014/main" id="{2F714713-8EAF-40C8-BB1E-70DA6A9CA098}"/>
              </a:ext>
            </a:extLst>
          </p:cNvPr>
          <p:cNvGraphicFramePr>
            <a:graphicFrameLocks noGrp="1"/>
          </p:cNvGraphicFramePr>
          <p:nvPr>
            <p:ph type="tbl" idx="1"/>
            <p:extLst>
              <p:ext uri="{D42A27DB-BD31-4B8C-83A1-F6EECF244321}">
                <p14:modId xmlns:p14="http://schemas.microsoft.com/office/powerpoint/2010/main" val="4250975328"/>
              </p:ext>
            </p:extLst>
          </p:nvPr>
        </p:nvGraphicFramePr>
        <p:xfrm>
          <a:off x="457200" y="1600200"/>
          <a:ext cx="8229600" cy="27432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Pronunciation</a:t>
                      </a:r>
                      <a:r>
                        <a:rPr kumimoji="0" lang="en-US" sz="2800" b="0" i="0" u="none" strike="noStrike" cap="none" normalizeH="0" baseline="0">
                          <a:ln>
                            <a:noFill/>
                          </a:ln>
                          <a:solidFill>
                            <a:schemeClr val="tx1"/>
                          </a:solidFill>
                          <a:effectLst/>
                          <a:latin typeface="Arial" pitchFamily="34"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pitchFamily="34" charset="0"/>
                          <a:cs typeface="Arial" pitchFamily="34"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57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pitchFamily="34" charset="0"/>
                        </a:rPr>
                        <a:t>kim</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bg1">
                            <a:lumMod val="65000"/>
                            <a:lumOff val="35000"/>
                          </a:schemeClr>
                        </a:solidFill>
                        <a:effectLst/>
                        <a:latin typeface="Arial" pitchFamily="34" charset="0"/>
                        <a:ea typeface="SimSun" pitchFamily="2" charset="-122"/>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pitchFamily="34" charset="0"/>
                          <a:cs typeface="Arial" pitchFamily="34" charset="0"/>
                        </a:rPr>
                        <a:t>To move</a:t>
                      </a:r>
                      <a:endParaRPr kumimoji="0" lang="en-US" sz="36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25F8A3B2-6D2A-4427-8F20-FDD6B0672624}"/>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Kim</a:t>
            </a:r>
          </a:p>
        </p:txBody>
      </p:sp>
      <p:pic>
        <p:nvPicPr>
          <p:cNvPr id="184322" name="Picture 2" descr="We've Moved! - Tulchin Research">
            <a:extLst>
              <a:ext uri="{FF2B5EF4-FFF2-40B4-BE49-F238E27FC236}">
                <a16:creationId xmlns:a16="http://schemas.microsoft.com/office/drawing/2014/main" id="{793DBC22-2357-45D6-8707-6ACA599AD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4133850"/>
            <a:ext cx="2857500"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0647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5518D-3212-456D-891A-F49E2C046D83}"/>
              </a:ext>
            </a:extLst>
          </p:cNvPr>
          <p:cNvSpPr>
            <a:spLocks noGrp="1"/>
          </p:cNvSpPr>
          <p:nvPr>
            <p:ph idx="1"/>
          </p:nvPr>
        </p:nvSpPr>
        <p:spPr>
          <a:xfrm>
            <a:off x="152400" y="4038600"/>
            <a:ext cx="8686800" cy="2667000"/>
          </a:xfrm>
        </p:spPr>
        <p:txBody>
          <a:bodyPr/>
          <a:lstStyle/>
          <a:p>
            <a:r>
              <a:rPr lang="en-US" i="1" dirty="0"/>
              <a:t>The feasts of the Lord are those feasts that commemorate important events that took place during the life of Christ.  </a:t>
            </a:r>
          </a:p>
          <a:p>
            <a:r>
              <a:rPr lang="en-US" i="1" dirty="0"/>
              <a:t>There are fourteen feasts altogether, seven major and seven minor feasts. </a:t>
            </a:r>
            <a:endParaRPr lang="en-US" dirty="0"/>
          </a:p>
        </p:txBody>
      </p:sp>
      <p:graphicFrame>
        <p:nvGraphicFramePr>
          <p:cNvPr id="4" name="Table 4">
            <a:extLst>
              <a:ext uri="{FF2B5EF4-FFF2-40B4-BE49-F238E27FC236}">
                <a16:creationId xmlns:a16="http://schemas.microsoft.com/office/drawing/2014/main" id="{85142E3A-1BE1-45A8-AEA7-84207841E737}"/>
              </a:ext>
            </a:extLst>
          </p:cNvPr>
          <p:cNvGraphicFramePr>
            <a:graphicFrameLocks noGrp="1"/>
          </p:cNvGraphicFramePr>
          <p:nvPr>
            <p:extLst>
              <p:ext uri="{D42A27DB-BD31-4B8C-83A1-F6EECF244321}">
                <p14:modId xmlns:p14="http://schemas.microsoft.com/office/powerpoint/2010/main" val="3841066100"/>
              </p:ext>
            </p:extLst>
          </p:nvPr>
        </p:nvGraphicFramePr>
        <p:xfrm>
          <a:off x="266700" y="1371600"/>
          <a:ext cx="8686800" cy="2667000"/>
        </p:xfrm>
        <a:graphic>
          <a:graphicData uri="http://schemas.openxmlformats.org/drawingml/2006/table">
            <a:tbl>
              <a:tblPr bandRow="1">
                <a:tableStyleId>{5C22544A-7EE6-4342-B048-85BDC9FD1C3A}</a:tableStyleId>
              </a:tblPr>
              <a:tblGrid>
                <a:gridCol w="3848100">
                  <a:extLst>
                    <a:ext uri="{9D8B030D-6E8A-4147-A177-3AD203B41FA5}">
                      <a16:colId xmlns:a16="http://schemas.microsoft.com/office/drawing/2014/main" val="1468896890"/>
                    </a:ext>
                  </a:extLst>
                </a:gridCol>
                <a:gridCol w="4838700">
                  <a:extLst>
                    <a:ext uri="{9D8B030D-6E8A-4147-A177-3AD203B41FA5}">
                      <a16:colId xmlns:a16="http://schemas.microsoft.com/office/drawing/2014/main" val="706859280"/>
                    </a:ext>
                  </a:extLst>
                </a:gridCol>
              </a:tblGrid>
              <a:tr h="370840">
                <a:tc>
                  <a:txBody>
                    <a:bodyPr/>
                    <a:lstStyle/>
                    <a:p>
                      <a:r>
                        <a:rPr lang="en-US" sz="1800" dirty="0" err="1">
                          <a:latin typeface="Coptic" pitchFamily="2" charset="0"/>
                        </a:rPr>
                        <a:t>Nisai</a:t>
                      </a:r>
                      <a:r>
                        <a:rPr lang="en-US" sz="1800" dirty="0">
                          <a:latin typeface="Coptic" pitchFamily="2" charset="0"/>
                        </a:rPr>
                        <a:t> </a:t>
                      </a:r>
                      <a:r>
                        <a:rPr lang="en-US" sz="1800" dirty="0" err="1">
                          <a:latin typeface="Coptic" pitchFamily="2" charset="0"/>
                        </a:rPr>
                        <a:t>n~te</a:t>
                      </a:r>
                      <a:r>
                        <a:rPr lang="en-US" sz="1800" dirty="0">
                          <a:latin typeface="Coptic" pitchFamily="2" charset="0"/>
                        </a:rPr>
                        <a:t> P[</a:t>
                      </a:r>
                      <a:r>
                        <a:rPr lang="en-US" sz="1800" dirty="0" err="1">
                          <a:latin typeface="Coptic" pitchFamily="2" charset="0"/>
                        </a:rPr>
                        <a:t>oic</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Feasts of the Lord</a:t>
                      </a:r>
                    </a:p>
                  </a:txBody>
                  <a:tcPr/>
                </a:tc>
                <a:extLst>
                  <a:ext uri="{0D108BD9-81ED-4DB2-BD59-A6C34878D82A}">
                    <a16:rowId xmlns:a16="http://schemas.microsoft.com/office/drawing/2014/main" val="3252252331"/>
                  </a:ext>
                </a:extLst>
              </a:tr>
              <a:tr h="370840">
                <a:tc>
                  <a:txBody>
                    <a:bodyPr/>
                    <a:lstStyle/>
                    <a:p>
                      <a:r>
                        <a:rPr lang="en-US" sz="1800" dirty="0" err="1">
                          <a:latin typeface="Coptic" pitchFamily="2" charset="0"/>
                        </a:rPr>
                        <a:t>Nisai</a:t>
                      </a:r>
                      <a:r>
                        <a:rPr lang="en-US" sz="1800" dirty="0">
                          <a:latin typeface="Coptic" pitchFamily="2" charset="0"/>
                        </a:rPr>
                        <a:t> </a:t>
                      </a:r>
                      <a:r>
                        <a:rPr lang="en-US" sz="1800" dirty="0" err="1">
                          <a:latin typeface="Coptic" pitchFamily="2" charset="0"/>
                        </a:rPr>
                        <a:t>n~te</a:t>
                      </a:r>
                      <a:r>
                        <a:rPr lang="en-US" sz="1800" dirty="0">
                          <a:latin typeface="Coptic" pitchFamily="2" charset="0"/>
                        </a:rPr>
                        <a:t> }</a:t>
                      </a:r>
                      <a:r>
                        <a:rPr lang="en-US" sz="1800" dirty="0" err="1">
                          <a:latin typeface="Coptic" pitchFamily="2" charset="0"/>
                        </a:rPr>
                        <a:t>yeotokoc</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Feasts of the </a:t>
                      </a:r>
                      <a:r>
                        <a:rPr lang="en-US" dirty="0" err="1"/>
                        <a:t>Theotokos</a:t>
                      </a:r>
                      <a:endParaRPr lang="en-US" dirty="0"/>
                    </a:p>
                  </a:txBody>
                  <a:tcPr/>
                </a:tc>
                <a:extLst>
                  <a:ext uri="{0D108BD9-81ED-4DB2-BD59-A6C34878D82A}">
                    <a16:rowId xmlns:a16="http://schemas.microsoft.com/office/drawing/2014/main" val="4226303805"/>
                  </a:ext>
                </a:extLst>
              </a:tr>
              <a:tr h="370840">
                <a:tc>
                  <a:txBody>
                    <a:bodyPr/>
                    <a:lstStyle/>
                    <a:p>
                      <a:r>
                        <a:rPr lang="en-US" sz="1800" dirty="0" err="1">
                          <a:latin typeface="Coptic" pitchFamily="2" charset="0"/>
                        </a:rPr>
                        <a:t>Nisai</a:t>
                      </a:r>
                      <a:r>
                        <a:rPr lang="en-US" sz="1800" dirty="0">
                          <a:latin typeface="Coptic" pitchFamily="2" charset="0"/>
                        </a:rPr>
                        <a:t> </a:t>
                      </a:r>
                      <a:r>
                        <a:rPr lang="en-US" sz="1800" dirty="0" err="1">
                          <a:latin typeface="Coptic" pitchFamily="2" charset="0"/>
                        </a:rPr>
                        <a:t>n~te</a:t>
                      </a:r>
                      <a:r>
                        <a:rPr lang="en-US" sz="1800" dirty="0">
                          <a:latin typeface="Coptic" pitchFamily="2" charset="0"/>
                        </a:rPr>
                        <a:t> </a:t>
                      </a:r>
                      <a:r>
                        <a:rPr lang="en-US" sz="1800" dirty="0" err="1">
                          <a:latin typeface="Coptic" pitchFamily="2" charset="0"/>
                        </a:rPr>
                        <a:t>Nie#y#u</a:t>
                      </a:r>
                      <a:r>
                        <a:rPr lang="en-US" sz="1800" dirty="0">
                          <a:latin typeface="Coptic" pitchFamily="2" charset="0"/>
                        </a:rPr>
                        <a: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Feasts of the Saints</a:t>
                      </a:r>
                    </a:p>
                  </a:txBody>
                  <a:tcPr/>
                </a:tc>
                <a:extLst>
                  <a:ext uri="{0D108BD9-81ED-4DB2-BD59-A6C34878D82A}">
                    <a16:rowId xmlns:a16="http://schemas.microsoft.com/office/drawing/2014/main" val="495738583"/>
                  </a:ext>
                </a:extLst>
              </a:tr>
              <a:tr h="370840">
                <a:tc>
                  <a:txBody>
                    <a:bodyPr/>
                    <a:lstStyle/>
                    <a:p>
                      <a:r>
                        <a:rPr lang="en-US" sz="1800" dirty="0" err="1">
                          <a:latin typeface="Coptic" pitchFamily="2" charset="0"/>
                        </a:rPr>
                        <a:t>Nijinervmeui</a:t>
                      </a:r>
                      <a:r>
                        <a:rPr lang="en-US" sz="1800" dirty="0">
                          <a:latin typeface="Coptic" pitchFamily="2" charset="0"/>
                        </a:rPr>
                        <a:t> </a:t>
                      </a:r>
                      <a:r>
                        <a:rPr lang="en-US" sz="1800" dirty="0" err="1">
                          <a:latin typeface="Coptic" pitchFamily="2" charset="0"/>
                        </a:rPr>
                        <a:t>n~rompi</a:t>
                      </a:r>
                      <a:endParaRPr lang="en-US" dirty="0"/>
                    </a:p>
                  </a:txBody>
                  <a:tcPr/>
                </a:tc>
                <a:tc>
                  <a:txBody>
                    <a:bodyPr/>
                    <a:lstStyle/>
                    <a:p>
                      <a:r>
                        <a:rPr lang="en-US" dirty="0"/>
                        <a:t>The yearly Commemorations:</a:t>
                      </a:r>
                    </a:p>
                    <a:p>
                      <a:r>
                        <a:rPr lang="en-US" dirty="0" err="1"/>
                        <a:t>Nayrouz</a:t>
                      </a:r>
                      <a:r>
                        <a:rPr lang="en-US" dirty="0"/>
                        <a:t>, Cross</a:t>
                      </a:r>
                    </a:p>
                  </a:txBody>
                  <a:tcPr/>
                </a:tc>
                <a:extLst>
                  <a:ext uri="{0D108BD9-81ED-4DB2-BD59-A6C34878D82A}">
                    <a16:rowId xmlns:a16="http://schemas.microsoft.com/office/drawing/2014/main" val="3618375978"/>
                  </a:ext>
                </a:extLst>
              </a:tr>
              <a:tr h="370840">
                <a:tc>
                  <a:txBody>
                    <a:bodyPr/>
                    <a:lstStyle/>
                    <a:p>
                      <a:r>
                        <a:rPr lang="en-US" sz="1800" dirty="0" err="1">
                          <a:latin typeface="Coptic" pitchFamily="2" charset="0"/>
                        </a:rPr>
                        <a:t>Nijinervmeui</a:t>
                      </a:r>
                      <a:r>
                        <a:rPr lang="en-US" sz="1800" dirty="0">
                          <a:latin typeface="Coptic" pitchFamily="2" charset="0"/>
                        </a:rPr>
                        <a:t> </a:t>
                      </a:r>
                      <a:r>
                        <a:rPr lang="en-US" sz="1800" dirty="0" err="1">
                          <a:latin typeface="Coptic" pitchFamily="2" charset="0"/>
                        </a:rPr>
                        <a:t>n~abot</a:t>
                      </a:r>
                      <a:endParaRPr lang="en-US" dirty="0"/>
                    </a:p>
                  </a:txBody>
                  <a:tcPr/>
                </a:tc>
                <a:tc>
                  <a:txBody>
                    <a:bodyPr/>
                    <a:lstStyle/>
                    <a:p>
                      <a:r>
                        <a:rPr lang="en-US" dirty="0"/>
                        <a:t>The monthly Commemorations:</a:t>
                      </a:r>
                    </a:p>
                    <a:p>
                      <a:r>
                        <a:rPr lang="en-US" dirty="0"/>
                        <a:t>12</a:t>
                      </a:r>
                      <a:r>
                        <a:rPr lang="en-US" baseline="30000" dirty="0"/>
                        <a:t>th</a:t>
                      </a:r>
                      <a:r>
                        <a:rPr lang="en-US" dirty="0"/>
                        <a:t>(A. Michael), 21</a:t>
                      </a:r>
                      <a:r>
                        <a:rPr lang="en-US" baseline="30000" dirty="0"/>
                        <a:t>st</a:t>
                      </a:r>
                      <a:r>
                        <a:rPr lang="en-US" dirty="0"/>
                        <a:t>(</a:t>
                      </a:r>
                      <a:r>
                        <a:rPr lang="en-US" dirty="0" err="1"/>
                        <a:t>Theotokos</a:t>
                      </a:r>
                      <a:r>
                        <a:rPr lang="en-US" dirty="0"/>
                        <a:t>), </a:t>
                      </a:r>
                      <a:br>
                        <a:rPr lang="en-US" dirty="0"/>
                      </a:br>
                      <a:r>
                        <a:rPr lang="en-US" dirty="0"/>
                        <a:t>29</a:t>
                      </a:r>
                      <a:r>
                        <a:rPr lang="en-US" baseline="30000" dirty="0"/>
                        <a:t>th</a:t>
                      </a:r>
                      <a:r>
                        <a:rPr lang="en-US" dirty="0"/>
                        <a:t> (Annunciation, Nativity, Resurrection)</a:t>
                      </a:r>
                    </a:p>
                  </a:txBody>
                  <a:tcPr/>
                </a:tc>
                <a:extLst>
                  <a:ext uri="{0D108BD9-81ED-4DB2-BD59-A6C34878D82A}">
                    <a16:rowId xmlns:a16="http://schemas.microsoft.com/office/drawing/2014/main" val="1612734297"/>
                  </a:ext>
                </a:extLst>
              </a:tr>
            </a:tbl>
          </a:graphicData>
        </a:graphic>
      </p:graphicFrame>
      <p:sp>
        <p:nvSpPr>
          <p:cNvPr id="8" name="Title 1">
            <a:extLst>
              <a:ext uri="{FF2B5EF4-FFF2-40B4-BE49-F238E27FC236}">
                <a16:creationId xmlns:a16="http://schemas.microsoft.com/office/drawing/2014/main" id="{EDEF317C-E55A-4A4E-97C8-9B88C00BA4BC}"/>
              </a:ext>
            </a:extLst>
          </p:cNvPr>
          <p:cNvSpPr>
            <a:spLocks noGrp="1"/>
          </p:cNvSpPr>
          <p:nvPr>
            <p:ph type="title"/>
          </p:nvPr>
        </p:nvSpPr>
        <p:spPr>
          <a:xfrm>
            <a:off x="76200" y="49289"/>
            <a:ext cx="8991600" cy="1143000"/>
          </a:xfrm>
        </p:spPr>
        <p:txBody>
          <a:bodyPr/>
          <a:lstStyle/>
          <a:p>
            <a:r>
              <a:rPr lang="en-US" b="1" dirty="0">
                <a:solidFill>
                  <a:schemeClr val="tx1"/>
                </a:solidFill>
                <a:effectLst>
                  <a:outerShdw blurRad="38100" dist="38100" dir="2700000" algn="tl">
                    <a:srgbClr val="336699"/>
                  </a:outerShdw>
                </a:effectLst>
              </a:rPr>
              <a:t>Lesson 25 </a:t>
            </a:r>
            <a:br>
              <a:rPr lang="en-US" b="1" dirty="0">
                <a:solidFill>
                  <a:schemeClr val="tx1"/>
                </a:solidFill>
                <a:effectLst>
                  <a:outerShdw blurRad="38100" dist="38100" dir="2700000" algn="tl">
                    <a:srgbClr val="336699"/>
                  </a:outerShdw>
                </a:effectLst>
              </a:rPr>
            </a:br>
            <a:r>
              <a:rPr lang="en-US" sz="4000" dirty="0" err="1">
                <a:latin typeface="Coptic" pitchFamily="2" charset="0"/>
              </a:rPr>
              <a:t>Nisai</a:t>
            </a:r>
            <a:r>
              <a:rPr lang="en-US" sz="4000" dirty="0">
                <a:latin typeface="Coptic" pitchFamily="2" charset="0"/>
              </a:rPr>
              <a:t> </a:t>
            </a:r>
            <a:r>
              <a:rPr lang="en-US" sz="4000" dirty="0" err="1">
                <a:latin typeface="Coptic" pitchFamily="2" charset="0"/>
              </a:rPr>
              <a:t>n~te</a:t>
            </a:r>
            <a:r>
              <a:rPr lang="en-US" sz="4000" dirty="0">
                <a:latin typeface="Coptic" pitchFamily="2" charset="0"/>
              </a:rPr>
              <a:t> }</a:t>
            </a:r>
            <a:r>
              <a:rPr lang="en-US" sz="4000" dirty="0" err="1">
                <a:latin typeface="Coptic" pitchFamily="2" charset="0"/>
              </a:rPr>
              <a:t>ekk~l</a:t>
            </a:r>
            <a:r>
              <a:rPr lang="en-US" sz="4000" dirty="0">
                <a:latin typeface="Coptic" pitchFamily="2" charset="0"/>
              </a:rPr>
              <a:t>/</a:t>
            </a:r>
            <a:r>
              <a:rPr lang="en-US" sz="4000" dirty="0" err="1">
                <a:latin typeface="Coptic" pitchFamily="2" charset="0"/>
              </a:rPr>
              <a:t>cia</a:t>
            </a:r>
            <a:r>
              <a:rPr lang="en-US" sz="4000" dirty="0">
                <a:latin typeface="Coptic" pitchFamily="2" charset="0"/>
              </a:rPr>
              <a:t> </a:t>
            </a:r>
            <a:r>
              <a:rPr lang="en-US" sz="4000" dirty="0"/>
              <a:t>Church Feasts</a:t>
            </a:r>
          </a:p>
        </p:txBody>
      </p:sp>
    </p:spTree>
    <p:extLst>
      <p:ext uri="{BB962C8B-B14F-4D97-AF65-F5344CB8AC3E}">
        <p14:creationId xmlns:p14="http://schemas.microsoft.com/office/powerpoint/2010/main" val="4061656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E7CE-22DB-4D9D-A736-708DF579EE07}"/>
              </a:ext>
            </a:extLst>
          </p:cNvPr>
          <p:cNvSpPr>
            <a:spLocks noGrp="1"/>
          </p:cNvSpPr>
          <p:nvPr>
            <p:ph type="title"/>
          </p:nvPr>
        </p:nvSpPr>
        <p:spPr>
          <a:xfrm>
            <a:off x="76200" y="274638"/>
            <a:ext cx="8991600" cy="1143000"/>
          </a:xfrm>
        </p:spPr>
        <p:txBody>
          <a:bodyPr/>
          <a:lstStyle/>
          <a:p>
            <a:r>
              <a:rPr lang="en-US" sz="4000" dirty="0" err="1">
                <a:latin typeface="Coptic" pitchFamily="2" charset="0"/>
              </a:rPr>
              <a:t>Nisai</a:t>
            </a:r>
            <a:r>
              <a:rPr lang="en-US" sz="4000" dirty="0">
                <a:latin typeface="Coptic" pitchFamily="2" charset="0"/>
              </a:rPr>
              <a:t> </a:t>
            </a:r>
            <a:r>
              <a:rPr lang="en-US" sz="4000" dirty="0" err="1">
                <a:latin typeface="Coptic" pitchFamily="2" charset="0"/>
              </a:rPr>
              <a:t>n~nis</a:t>
            </a:r>
            <a:r>
              <a:rPr lang="en-US" sz="4000" dirty="0">
                <a:latin typeface="Coptic" pitchFamily="2" charset="0"/>
              </a:rPr>
              <a:t>] </a:t>
            </a:r>
            <a:r>
              <a:rPr lang="en-US" sz="4000" dirty="0" err="1">
                <a:latin typeface="Coptic" pitchFamily="2" charset="0"/>
              </a:rPr>
              <a:t>n~te</a:t>
            </a:r>
            <a:r>
              <a:rPr lang="en-US" sz="4000" dirty="0">
                <a:latin typeface="Coptic" pitchFamily="2" charset="0"/>
              </a:rPr>
              <a:t> P[</a:t>
            </a:r>
            <a:r>
              <a:rPr lang="en-US" sz="4000" dirty="0" err="1">
                <a:latin typeface="Coptic" pitchFamily="2" charset="0"/>
              </a:rPr>
              <a:t>oic</a:t>
            </a:r>
            <a:br>
              <a:rPr lang="en-US" sz="4000" dirty="0"/>
            </a:br>
            <a:r>
              <a:rPr lang="en-US" sz="4000" dirty="0"/>
              <a:t>Major Feasts of the Lord</a:t>
            </a:r>
          </a:p>
        </p:txBody>
      </p:sp>
      <p:graphicFrame>
        <p:nvGraphicFramePr>
          <p:cNvPr id="4" name="Table 4">
            <a:extLst>
              <a:ext uri="{FF2B5EF4-FFF2-40B4-BE49-F238E27FC236}">
                <a16:creationId xmlns:a16="http://schemas.microsoft.com/office/drawing/2014/main" id="{89AE63F5-6A2B-4863-AE2C-731B4BBB8151}"/>
              </a:ext>
            </a:extLst>
          </p:cNvPr>
          <p:cNvGraphicFramePr>
            <a:graphicFrameLocks noGrp="1"/>
          </p:cNvGraphicFramePr>
          <p:nvPr>
            <p:ph idx="1"/>
            <p:extLst>
              <p:ext uri="{D42A27DB-BD31-4B8C-83A1-F6EECF244321}">
                <p14:modId xmlns:p14="http://schemas.microsoft.com/office/powerpoint/2010/main" val="3019388477"/>
              </p:ext>
            </p:extLst>
          </p:nvPr>
        </p:nvGraphicFramePr>
        <p:xfrm>
          <a:off x="76200" y="2141649"/>
          <a:ext cx="5562600" cy="111252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3756168210"/>
                    </a:ext>
                  </a:extLst>
                </a:gridCol>
                <a:gridCol w="2362200">
                  <a:extLst>
                    <a:ext uri="{9D8B030D-6E8A-4147-A177-3AD203B41FA5}">
                      <a16:colId xmlns:a16="http://schemas.microsoft.com/office/drawing/2014/main" val="3040019038"/>
                    </a:ext>
                  </a:extLst>
                </a:gridCol>
              </a:tblGrid>
              <a:tr h="370840">
                <a:tc>
                  <a:txBody>
                    <a:bodyPr/>
                    <a:lstStyle/>
                    <a:p>
                      <a:r>
                        <a:rPr lang="en-US" b="1" dirty="0" err="1">
                          <a:solidFill>
                            <a:srgbClr val="FF0000"/>
                          </a:solidFill>
                          <a:latin typeface="Coptic" pitchFamily="2" charset="0"/>
                        </a:rPr>
                        <a:t>Pisai</a:t>
                      </a:r>
                      <a:r>
                        <a:rPr lang="en-US" b="1" dirty="0">
                          <a:solidFill>
                            <a:srgbClr val="FF0000"/>
                          </a:solidFill>
                          <a:latin typeface="Coptic" pitchFamily="2" charset="0"/>
                        </a:rPr>
                        <a:t> </a:t>
                      </a:r>
                      <a:r>
                        <a:rPr lang="en-US" b="1" dirty="0" err="1">
                          <a:solidFill>
                            <a:srgbClr val="FF0000"/>
                          </a:solidFill>
                          <a:latin typeface="Coptic" pitchFamily="2" charset="0"/>
                        </a:rPr>
                        <a:t>m~p</a:t>
                      </a:r>
                      <a:r>
                        <a:rPr lang="en-US" b="1" dirty="0">
                          <a:solidFill>
                            <a:srgbClr val="FF0000"/>
                          </a:solidFill>
                          <a:latin typeface="Coptic" pitchFamily="2" charset="0"/>
                        </a:rPr>
                        <a:t>~-</a:t>
                      </a:r>
                    </a:p>
                  </a:txBody>
                  <a:tcPr/>
                </a:tc>
                <a:tc>
                  <a:txBody>
                    <a:bodyPr/>
                    <a:lstStyle/>
                    <a:p>
                      <a:r>
                        <a:rPr lang="en-US" b="1" dirty="0">
                          <a:solidFill>
                            <a:srgbClr val="FF0000"/>
                          </a:solidFill>
                        </a:rPr>
                        <a:t>The Feast of the…</a:t>
                      </a:r>
                    </a:p>
                  </a:txBody>
                  <a:tcPr/>
                </a:tc>
                <a:extLst>
                  <a:ext uri="{0D108BD9-81ED-4DB2-BD59-A6C34878D82A}">
                    <a16:rowId xmlns:a16="http://schemas.microsoft.com/office/drawing/2014/main" val="16879020"/>
                  </a:ext>
                </a:extLst>
              </a:tr>
              <a:tr h="370840">
                <a:tc>
                  <a:txBody>
                    <a:bodyPr/>
                    <a:lstStyle/>
                    <a:p>
                      <a:r>
                        <a:rPr lang="en-US" dirty="0" err="1">
                          <a:latin typeface="Coptic" pitchFamily="2" charset="0"/>
                        </a:rPr>
                        <a:t>Hisennoufi</a:t>
                      </a:r>
                      <a:endParaRPr lang="en-US" dirty="0">
                        <a:latin typeface="Coptic" pitchFamily="2" charset="0"/>
                      </a:endParaRPr>
                    </a:p>
                  </a:txBody>
                  <a:tcPr/>
                </a:tc>
                <a:tc>
                  <a:txBody>
                    <a:bodyPr/>
                    <a:lstStyle/>
                    <a:p>
                      <a:r>
                        <a:rPr lang="en-US" dirty="0"/>
                        <a:t>Annunciation</a:t>
                      </a:r>
                    </a:p>
                  </a:txBody>
                  <a:tcPr/>
                </a:tc>
                <a:extLst>
                  <a:ext uri="{0D108BD9-81ED-4DB2-BD59-A6C34878D82A}">
                    <a16:rowId xmlns:a16="http://schemas.microsoft.com/office/drawing/2014/main" val="1302652407"/>
                  </a:ext>
                </a:extLst>
              </a:tr>
              <a:tr h="370840">
                <a:tc>
                  <a:txBody>
                    <a:bodyPr/>
                    <a:lstStyle/>
                    <a:p>
                      <a:r>
                        <a:rPr lang="en-US" dirty="0" err="1">
                          <a:latin typeface="Coptic" pitchFamily="2" charset="0"/>
                        </a:rPr>
                        <a:t>Jinmici</a:t>
                      </a:r>
                      <a:endParaRPr lang="en-US"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Nativity (Birth)</a:t>
                      </a:r>
                    </a:p>
                  </a:txBody>
                  <a:tcPr/>
                </a:tc>
                <a:extLst>
                  <a:ext uri="{0D108BD9-81ED-4DB2-BD59-A6C34878D82A}">
                    <a16:rowId xmlns:a16="http://schemas.microsoft.com/office/drawing/2014/main" val="1425835432"/>
                  </a:ext>
                </a:extLst>
              </a:tr>
            </a:tbl>
          </a:graphicData>
        </a:graphic>
      </p:graphicFrame>
      <p:graphicFrame>
        <p:nvGraphicFramePr>
          <p:cNvPr id="3" name="Table 2">
            <a:extLst>
              <a:ext uri="{FF2B5EF4-FFF2-40B4-BE49-F238E27FC236}">
                <a16:creationId xmlns:a16="http://schemas.microsoft.com/office/drawing/2014/main" id="{E5E88C8F-842B-46B3-AB56-4D0BD3A32DBA}"/>
              </a:ext>
            </a:extLst>
          </p:cNvPr>
          <p:cNvGraphicFramePr>
            <a:graphicFrameLocks noGrp="1"/>
          </p:cNvGraphicFramePr>
          <p:nvPr>
            <p:extLst>
              <p:ext uri="{D42A27DB-BD31-4B8C-83A1-F6EECF244321}">
                <p14:modId xmlns:p14="http://schemas.microsoft.com/office/powerpoint/2010/main" val="1097564293"/>
              </p:ext>
            </p:extLst>
          </p:nvPr>
        </p:nvGraphicFramePr>
        <p:xfrm>
          <a:off x="76200" y="3254169"/>
          <a:ext cx="5562600" cy="111252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1551789826"/>
                    </a:ext>
                  </a:extLst>
                </a:gridCol>
                <a:gridCol w="2362200">
                  <a:extLst>
                    <a:ext uri="{9D8B030D-6E8A-4147-A177-3AD203B41FA5}">
                      <a16:colId xmlns:a16="http://schemas.microsoft.com/office/drawing/2014/main" val="3044047038"/>
                    </a:ext>
                  </a:extLst>
                </a:gridCol>
              </a:tblGrid>
              <a:tr h="370840">
                <a:tc>
                  <a:txBody>
                    <a:bodyPr/>
                    <a:lstStyle/>
                    <a:p>
                      <a:r>
                        <a:rPr lang="en-US" dirty="0" err="1">
                          <a:latin typeface="Coptic" pitchFamily="2" charset="0"/>
                        </a:rPr>
                        <a:t>Jinwmc</a:t>
                      </a:r>
                      <a:endParaRPr lang="en-US" dirty="0">
                        <a:latin typeface="Coptic" pitchFamily="2" charset="0"/>
                      </a:endParaRPr>
                    </a:p>
                  </a:txBody>
                  <a:tcPr/>
                </a:tc>
                <a:tc>
                  <a:txBody>
                    <a:bodyPr/>
                    <a:lstStyle/>
                    <a:p>
                      <a:r>
                        <a:rPr lang="en-US" dirty="0"/>
                        <a:t>Epiphany (Baptism)</a:t>
                      </a:r>
                    </a:p>
                  </a:txBody>
                  <a:tcPr/>
                </a:tc>
                <a:extLst>
                  <a:ext uri="{0D108BD9-81ED-4DB2-BD59-A6C34878D82A}">
                    <a16:rowId xmlns:a16="http://schemas.microsoft.com/office/drawing/2014/main" val="6236852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Jinse</a:t>
                      </a:r>
                      <a:r>
                        <a:rPr lang="en-US" dirty="0">
                          <a:latin typeface="Coptic" pitchFamily="2" charset="0"/>
                        </a:rPr>
                        <a:t> </a:t>
                      </a:r>
                      <a:r>
                        <a:rPr lang="en-US" dirty="0" err="1">
                          <a:latin typeface="Coptic" pitchFamily="2" charset="0"/>
                        </a:rPr>
                        <a:t>e~qoun</a:t>
                      </a:r>
                      <a:r>
                        <a:rPr lang="en-US" dirty="0">
                          <a:latin typeface="Coptic" pitchFamily="2" charset="0"/>
                        </a:rPr>
                        <a:t> </a:t>
                      </a:r>
                      <a:r>
                        <a:rPr lang="en-US" dirty="0" err="1">
                          <a:latin typeface="Coptic" pitchFamily="2" charset="0"/>
                        </a:rPr>
                        <a:t>e~Il</a:t>
                      </a:r>
                      <a:r>
                        <a:rPr lang="en-US" dirty="0">
                          <a:latin typeface="Coptic" pitchFamily="2" charset="0"/>
                        </a:rPr>
                        <a:t>#/#m#</a:t>
                      </a:r>
                    </a:p>
                  </a:txBody>
                  <a:tcPr/>
                </a:tc>
                <a:tc>
                  <a:txBody>
                    <a:bodyPr/>
                    <a:lstStyle/>
                    <a:p>
                      <a:r>
                        <a:rPr lang="en-US" dirty="0"/>
                        <a:t>Entry into Jerusalem</a:t>
                      </a:r>
                    </a:p>
                  </a:txBody>
                  <a:tcPr/>
                </a:tc>
                <a:extLst>
                  <a:ext uri="{0D108BD9-81ED-4DB2-BD59-A6C34878D82A}">
                    <a16:rowId xmlns:a16="http://schemas.microsoft.com/office/drawing/2014/main" val="3820689730"/>
                  </a:ext>
                </a:extLst>
              </a:tr>
              <a:tr h="370840">
                <a:tc>
                  <a:txBody>
                    <a:bodyPr/>
                    <a:lstStyle/>
                    <a:p>
                      <a:r>
                        <a:rPr lang="en-US" dirty="0" err="1">
                          <a:latin typeface="Coptic" pitchFamily="2" charset="0"/>
                        </a:rPr>
                        <a:t>Jintwnf</a:t>
                      </a:r>
                      <a:r>
                        <a:rPr lang="en-US" dirty="0">
                          <a:latin typeface="Coptic" pitchFamily="2" charset="0"/>
                        </a:rPr>
                        <a:t> </a:t>
                      </a:r>
                      <a:r>
                        <a:rPr lang="en-US" dirty="0">
                          <a:solidFill>
                            <a:srgbClr val="FF0000"/>
                          </a:solidFill>
                        </a:rPr>
                        <a:t>/ </a:t>
                      </a:r>
                      <a:r>
                        <a:rPr lang="en-US" dirty="0">
                          <a:latin typeface="Coptic" pitchFamily="2" charset="0"/>
                        </a:rPr>
                        <a:t>n~}</a:t>
                      </a:r>
                      <a:r>
                        <a:rPr lang="en-US" dirty="0" err="1">
                          <a:latin typeface="Coptic" pitchFamily="2" charset="0"/>
                        </a:rPr>
                        <a:t>anactacicic</a:t>
                      </a:r>
                      <a:endParaRPr lang="en-US" dirty="0">
                        <a:latin typeface="Coptic" pitchFamily="2" charset="0"/>
                      </a:endParaRPr>
                    </a:p>
                  </a:txBody>
                  <a:tcPr/>
                </a:tc>
                <a:tc>
                  <a:txBody>
                    <a:bodyPr/>
                    <a:lstStyle/>
                    <a:p>
                      <a:r>
                        <a:rPr lang="en-US" dirty="0"/>
                        <a:t>Resurrection</a:t>
                      </a:r>
                    </a:p>
                  </a:txBody>
                  <a:tcPr/>
                </a:tc>
                <a:extLst>
                  <a:ext uri="{0D108BD9-81ED-4DB2-BD59-A6C34878D82A}">
                    <a16:rowId xmlns:a16="http://schemas.microsoft.com/office/drawing/2014/main" val="621444682"/>
                  </a:ext>
                </a:extLst>
              </a:tr>
            </a:tbl>
          </a:graphicData>
        </a:graphic>
      </p:graphicFrame>
      <p:graphicFrame>
        <p:nvGraphicFramePr>
          <p:cNvPr id="5" name="Table 4">
            <a:extLst>
              <a:ext uri="{FF2B5EF4-FFF2-40B4-BE49-F238E27FC236}">
                <a16:creationId xmlns:a16="http://schemas.microsoft.com/office/drawing/2014/main" id="{D1D6237A-23BF-4D8E-9D79-495033A16F4D}"/>
              </a:ext>
            </a:extLst>
          </p:cNvPr>
          <p:cNvGraphicFramePr>
            <a:graphicFrameLocks noGrp="1"/>
          </p:cNvGraphicFramePr>
          <p:nvPr>
            <p:extLst>
              <p:ext uri="{D42A27DB-BD31-4B8C-83A1-F6EECF244321}">
                <p14:modId xmlns:p14="http://schemas.microsoft.com/office/powerpoint/2010/main" val="4150858970"/>
              </p:ext>
            </p:extLst>
          </p:nvPr>
        </p:nvGraphicFramePr>
        <p:xfrm>
          <a:off x="76200" y="4363720"/>
          <a:ext cx="5562600" cy="74168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2067921985"/>
                    </a:ext>
                  </a:extLst>
                </a:gridCol>
                <a:gridCol w="2362200">
                  <a:extLst>
                    <a:ext uri="{9D8B030D-6E8A-4147-A177-3AD203B41FA5}">
                      <a16:colId xmlns:a16="http://schemas.microsoft.com/office/drawing/2014/main" val="1769114793"/>
                    </a:ext>
                  </a:extLst>
                </a:gridCol>
              </a:tblGrid>
              <a:tr h="370840">
                <a:tc>
                  <a:txBody>
                    <a:bodyPr/>
                    <a:lstStyle/>
                    <a:p>
                      <a:r>
                        <a:rPr lang="en-US" dirty="0" err="1">
                          <a:latin typeface="Coptic" pitchFamily="2" charset="0"/>
                        </a:rPr>
                        <a:t>Jinsenaf</a:t>
                      </a:r>
                      <a:r>
                        <a:rPr lang="en-US" dirty="0">
                          <a:latin typeface="Coptic" pitchFamily="2" charset="0"/>
                        </a:rPr>
                        <a:t> </a:t>
                      </a:r>
                      <a:r>
                        <a:rPr lang="en-US" dirty="0">
                          <a:solidFill>
                            <a:srgbClr val="FF0000"/>
                          </a:solidFill>
                        </a:rPr>
                        <a:t>/ </a:t>
                      </a:r>
                      <a:r>
                        <a:rPr lang="en-US" dirty="0">
                          <a:latin typeface="Coptic" pitchFamily="2" charset="0"/>
                        </a:rPr>
                        <a:t>n~}</a:t>
                      </a:r>
                      <a:r>
                        <a:rPr lang="en-US" dirty="0" err="1">
                          <a:latin typeface="Coptic" pitchFamily="2" charset="0"/>
                        </a:rPr>
                        <a:t>analum’ic</a:t>
                      </a:r>
                      <a:endParaRPr lang="en-US" dirty="0">
                        <a:latin typeface="Coptic" pitchFamily="2" charset="0"/>
                      </a:endParaRPr>
                    </a:p>
                  </a:txBody>
                  <a:tcPr/>
                </a:tc>
                <a:tc>
                  <a:txBody>
                    <a:bodyPr/>
                    <a:lstStyle/>
                    <a:p>
                      <a:r>
                        <a:rPr lang="en-US" dirty="0"/>
                        <a:t>Ascension</a:t>
                      </a:r>
                    </a:p>
                  </a:txBody>
                  <a:tcPr/>
                </a:tc>
                <a:extLst>
                  <a:ext uri="{0D108BD9-81ED-4DB2-BD59-A6C34878D82A}">
                    <a16:rowId xmlns:a16="http://schemas.microsoft.com/office/drawing/2014/main" val="8412069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Parakl</a:t>
                      </a:r>
                      <a:r>
                        <a:rPr lang="en-US" dirty="0">
                          <a:latin typeface="Coptic" pitchFamily="2" charset="0"/>
                        </a:rPr>
                        <a:t>/toc</a:t>
                      </a:r>
                      <a:r>
                        <a:rPr lang="en-US" dirty="0">
                          <a:solidFill>
                            <a:srgbClr val="FF0000"/>
                          </a:solidFill>
                        </a:rPr>
                        <a:t>/</a:t>
                      </a:r>
                      <a:r>
                        <a:rPr lang="en-US" dirty="0">
                          <a:latin typeface="Coptic" pitchFamily="2" charset="0"/>
                        </a:rPr>
                        <a:t>n~}pent/</a:t>
                      </a:r>
                      <a:r>
                        <a:rPr lang="en-US" dirty="0" err="1">
                          <a:latin typeface="Coptic" pitchFamily="2" charset="0"/>
                        </a:rPr>
                        <a:t>koct</a:t>
                      </a:r>
                      <a:r>
                        <a:rPr lang="en-US" dirty="0">
                          <a:latin typeface="Coptic" pitchFamily="2" charset="0"/>
                        </a:rPr>
                        <a:t>/</a:t>
                      </a:r>
                    </a:p>
                  </a:txBody>
                  <a:tcPr/>
                </a:tc>
                <a:tc>
                  <a:txBody>
                    <a:bodyPr/>
                    <a:lstStyle/>
                    <a:p>
                      <a:r>
                        <a:rPr lang="en-US" dirty="0"/>
                        <a:t>Pentecost</a:t>
                      </a:r>
                    </a:p>
                  </a:txBody>
                  <a:tcPr/>
                </a:tc>
                <a:extLst>
                  <a:ext uri="{0D108BD9-81ED-4DB2-BD59-A6C34878D82A}">
                    <a16:rowId xmlns:a16="http://schemas.microsoft.com/office/drawing/2014/main" val="2650871652"/>
                  </a:ext>
                </a:extLst>
              </a:tr>
            </a:tbl>
          </a:graphicData>
        </a:graphic>
      </p:graphicFrame>
      <p:pic>
        <p:nvPicPr>
          <p:cNvPr id="183298" name="Picture 2" descr="annunciation-002 | Saint Mary &amp; Archangel Michael Coptic Orthodox ...">
            <a:extLst>
              <a:ext uri="{FF2B5EF4-FFF2-40B4-BE49-F238E27FC236}">
                <a16:creationId xmlns:a16="http://schemas.microsoft.com/office/drawing/2014/main" id="{FDEE2CC6-C8B9-4D62-8B74-9BA534690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524000"/>
            <a:ext cx="2381250" cy="3562350"/>
          </a:xfrm>
          <a:prstGeom prst="rect">
            <a:avLst/>
          </a:prstGeom>
          <a:noFill/>
          <a:extLst>
            <a:ext uri="{909E8E84-426E-40DD-AFC4-6F175D3DCCD1}">
              <a14:hiddenFill xmlns:a14="http://schemas.microsoft.com/office/drawing/2010/main">
                <a:solidFill>
                  <a:srgbClr val="FFFFFF"/>
                </a:solidFill>
              </a14:hiddenFill>
            </a:ext>
          </a:extLst>
        </p:spPr>
      </p:pic>
      <p:pic>
        <p:nvPicPr>
          <p:cNvPr id="183306" name="Picture 10" descr="KMPalm3 - Orthodox Entry into Jerusalem Magnet - Eastern Giftshop">
            <a:extLst>
              <a:ext uri="{FF2B5EF4-FFF2-40B4-BE49-F238E27FC236}">
                <a16:creationId xmlns:a16="http://schemas.microsoft.com/office/drawing/2014/main" id="{FE2937B9-C17A-42CA-BA8E-7DFF9DE0B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060" y="1506682"/>
            <a:ext cx="2877589" cy="3596986"/>
          </a:xfrm>
          <a:prstGeom prst="rect">
            <a:avLst/>
          </a:prstGeom>
          <a:noFill/>
          <a:extLst>
            <a:ext uri="{909E8E84-426E-40DD-AFC4-6F175D3DCCD1}">
              <a14:hiddenFill xmlns:a14="http://schemas.microsoft.com/office/drawing/2010/main">
                <a:solidFill>
                  <a:srgbClr val="FFFFFF"/>
                </a:solidFill>
              </a14:hiddenFill>
            </a:ext>
          </a:extLst>
        </p:spPr>
      </p:pic>
      <p:pic>
        <p:nvPicPr>
          <p:cNvPr id="183308" name="Picture 12" descr="Archbishop Angaelos on Twitter: &quot;“No one has ascended to heaven ...">
            <a:extLst>
              <a:ext uri="{FF2B5EF4-FFF2-40B4-BE49-F238E27FC236}">
                <a16:creationId xmlns:a16="http://schemas.microsoft.com/office/drawing/2014/main" id="{7E02064A-D097-46D2-A24C-73D9C685F1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1060" y="1506682"/>
            <a:ext cx="2915927" cy="426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852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8329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18330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000"/>
                                  </p:stCondLst>
                                  <p:childTnLst>
                                    <p:set>
                                      <p:cBhvr>
                                        <p:cTn id="23" dur="1" fill="hold">
                                          <p:stCondLst>
                                            <p:cond delay="0"/>
                                          </p:stCondLst>
                                        </p:cTn>
                                        <p:tgtEl>
                                          <p:spTgt spid="1833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E7CE-22DB-4D9D-A736-708DF579EE07}"/>
              </a:ext>
            </a:extLst>
          </p:cNvPr>
          <p:cNvSpPr>
            <a:spLocks noGrp="1"/>
          </p:cNvSpPr>
          <p:nvPr>
            <p:ph type="title"/>
          </p:nvPr>
        </p:nvSpPr>
        <p:spPr>
          <a:xfrm>
            <a:off x="76200" y="274638"/>
            <a:ext cx="8991600" cy="1143000"/>
          </a:xfrm>
        </p:spPr>
        <p:txBody>
          <a:bodyPr/>
          <a:lstStyle/>
          <a:p>
            <a:r>
              <a:rPr lang="en-US" sz="4000" dirty="0" err="1">
                <a:latin typeface="Coptic" pitchFamily="2" charset="0"/>
              </a:rPr>
              <a:t>Nisai</a:t>
            </a:r>
            <a:r>
              <a:rPr lang="en-US" sz="4000" dirty="0">
                <a:latin typeface="Coptic" pitchFamily="2" charset="0"/>
              </a:rPr>
              <a:t> </a:t>
            </a:r>
            <a:r>
              <a:rPr lang="en-US" sz="4000" dirty="0" err="1">
                <a:latin typeface="Coptic" pitchFamily="2" charset="0"/>
              </a:rPr>
              <a:t>n~koji</a:t>
            </a:r>
            <a:r>
              <a:rPr lang="en-US" sz="4000" dirty="0">
                <a:latin typeface="Coptic" pitchFamily="2" charset="0"/>
              </a:rPr>
              <a:t> </a:t>
            </a:r>
            <a:r>
              <a:rPr lang="en-US" sz="4000" dirty="0" err="1">
                <a:latin typeface="Coptic" pitchFamily="2" charset="0"/>
              </a:rPr>
              <a:t>n~te</a:t>
            </a:r>
            <a:r>
              <a:rPr lang="en-US" sz="4000" dirty="0">
                <a:latin typeface="Coptic" pitchFamily="2" charset="0"/>
              </a:rPr>
              <a:t> P[</a:t>
            </a:r>
            <a:r>
              <a:rPr lang="en-US" sz="4000" dirty="0" err="1">
                <a:latin typeface="Coptic" pitchFamily="2" charset="0"/>
              </a:rPr>
              <a:t>oic</a:t>
            </a:r>
            <a:br>
              <a:rPr lang="en-US" sz="4000" dirty="0"/>
            </a:br>
            <a:r>
              <a:rPr lang="en-US" sz="4000" dirty="0"/>
              <a:t>Minor Feasts of the Lord</a:t>
            </a:r>
          </a:p>
        </p:txBody>
      </p:sp>
      <p:graphicFrame>
        <p:nvGraphicFramePr>
          <p:cNvPr id="4" name="Table 4">
            <a:extLst>
              <a:ext uri="{FF2B5EF4-FFF2-40B4-BE49-F238E27FC236}">
                <a16:creationId xmlns:a16="http://schemas.microsoft.com/office/drawing/2014/main" id="{89AE63F5-6A2B-4863-AE2C-731B4BBB8151}"/>
              </a:ext>
            </a:extLst>
          </p:cNvPr>
          <p:cNvGraphicFramePr>
            <a:graphicFrameLocks noGrp="1"/>
          </p:cNvGraphicFramePr>
          <p:nvPr>
            <p:ph idx="1"/>
            <p:extLst>
              <p:ext uri="{D42A27DB-BD31-4B8C-83A1-F6EECF244321}">
                <p14:modId xmlns:p14="http://schemas.microsoft.com/office/powerpoint/2010/main" val="1050026598"/>
              </p:ext>
            </p:extLst>
          </p:nvPr>
        </p:nvGraphicFramePr>
        <p:xfrm>
          <a:off x="76200" y="2065449"/>
          <a:ext cx="5562600" cy="111252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3756168210"/>
                    </a:ext>
                  </a:extLst>
                </a:gridCol>
                <a:gridCol w="2362200">
                  <a:extLst>
                    <a:ext uri="{9D8B030D-6E8A-4147-A177-3AD203B41FA5}">
                      <a16:colId xmlns:a16="http://schemas.microsoft.com/office/drawing/2014/main" val="3040019038"/>
                    </a:ext>
                  </a:extLst>
                </a:gridCol>
              </a:tblGrid>
              <a:tr h="370840">
                <a:tc>
                  <a:txBody>
                    <a:bodyPr/>
                    <a:lstStyle/>
                    <a:p>
                      <a:r>
                        <a:rPr lang="en-US" b="1" dirty="0" err="1">
                          <a:solidFill>
                            <a:srgbClr val="FF0000"/>
                          </a:solidFill>
                          <a:latin typeface="Coptic" pitchFamily="2" charset="0"/>
                        </a:rPr>
                        <a:t>Pisai</a:t>
                      </a:r>
                      <a:r>
                        <a:rPr lang="en-US" b="1" dirty="0">
                          <a:solidFill>
                            <a:srgbClr val="FF0000"/>
                          </a:solidFill>
                          <a:latin typeface="Coptic" pitchFamily="2" charset="0"/>
                        </a:rPr>
                        <a:t> </a:t>
                      </a:r>
                      <a:r>
                        <a:rPr lang="en-US" b="1" dirty="0" err="1">
                          <a:solidFill>
                            <a:srgbClr val="FF0000"/>
                          </a:solidFill>
                          <a:latin typeface="Coptic" pitchFamily="2" charset="0"/>
                        </a:rPr>
                        <a:t>m~p</a:t>
                      </a:r>
                      <a:r>
                        <a:rPr lang="en-US" b="1" dirty="0">
                          <a:solidFill>
                            <a:srgbClr val="FF0000"/>
                          </a:solidFill>
                          <a:latin typeface="Coptic" pitchFamily="2" charset="0"/>
                        </a:rPr>
                        <a:t>~-</a:t>
                      </a:r>
                    </a:p>
                  </a:txBody>
                  <a:tcPr/>
                </a:tc>
                <a:tc>
                  <a:txBody>
                    <a:bodyPr/>
                    <a:lstStyle/>
                    <a:p>
                      <a:r>
                        <a:rPr lang="en-US" b="1" dirty="0">
                          <a:solidFill>
                            <a:srgbClr val="FF0000"/>
                          </a:solidFill>
                        </a:rPr>
                        <a:t>The Feast of the…</a:t>
                      </a:r>
                    </a:p>
                  </a:txBody>
                  <a:tcPr/>
                </a:tc>
                <a:extLst>
                  <a:ext uri="{0D108BD9-81ED-4DB2-BD59-A6C34878D82A}">
                    <a16:rowId xmlns:a16="http://schemas.microsoft.com/office/drawing/2014/main" val="16879020"/>
                  </a:ext>
                </a:extLst>
              </a:tr>
              <a:tr h="370840">
                <a:tc>
                  <a:txBody>
                    <a:bodyPr/>
                    <a:lstStyle/>
                    <a:p>
                      <a:r>
                        <a:rPr lang="en-US" dirty="0" err="1">
                          <a:latin typeface="Coptic" pitchFamily="2" charset="0"/>
                        </a:rPr>
                        <a:t>Cebi</a:t>
                      </a:r>
                      <a:endParaRPr lang="en-US" dirty="0">
                        <a:latin typeface="Coptic" pitchFamily="2" charset="0"/>
                      </a:endParaRPr>
                    </a:p>
                  </a:txBody>
                  <a:tcPr/>
                </a:tc>
                <a:tc>
                  <a:txBody>
                    <a:bodyPr/>
                    <a:lstStyle/>
                    <a:p>
                      <a:pPr marL="0" indent="0">
                        <a:buNone/>
                      </a:pPr>
                      <a:r>
                        <a:rPr lang="en-US" dirty="0"/>
                        <a:t>Circumcision</a:t>
                      </a:r>
                    </a:p>
                  </a:txBody>
                  <a:tcPr/>
                </a:tc>
                <a:extLst>
                  <a:ext uri="{0D108BD9-81ED-4DB2-BD59-A6C34878D82A}">
                    <a16:rowId xmlns:a16="http://schemas.microsoft.com/office/drawing/2014/main" val="130265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Jin</a:t>
                      </a:r>
                      <a:r>
                        <a:rPr lang="en-US" dirty="0">
                          <a:latin typeface="Coptic" pitchFamily="2" charset="0"/>
                        </a:rPr>
                        <a:t>[</a:t>
                      </a:r>
                      <a:r>
                        <a:rPr lang="en-US" dirty="0" err="1">
                          <a:latin typeface="Coptic" pitchFamily="2" charset="0"/>
                        </a:rPr>
                        <a:t>i,ereb</a:t>
                      </a:r>
                      <a:endParaRPr lang="en-US" dirty="0">
                        <a:latin typeface="Coptic" pitchFamily="2" charset="0"/>
                      </a:endParaRPr>
                    </a:p>
                  </a:txBody>
                  <a:tcPr/>
                </a:tc>
                <a:tc>
                  <a:txBody>
                    <a:bodyPr/>
                    <a:lstStyle/>
                    <a:p>
                      <a:pPr marL="0" indent="0">
                        <a:buNone/>
                      </a:pPr>
                      <a:r>
                        <a:rPr lang="en-US" dirty="0"/>
                        <a:t>Transfiguration</a:t>
                      </a:r>
                    </a:p>
                  </a:txBody>
                  <a:tcPr/>
                </a:tc>
                <a:extLst>
                  <a:ext uri="{0D108BD9-81ED-4DB2-BD59-A6C34878D82A}">
                    <a16:rowId xmlns:a16="http://schemas.microsoft.com/office/drawing/2014/main" val="1425835432"/>
                  </a:ext>
                </a:extLst>
              </a:tr>
            </a:tbl>
          </a:graphicData>
        </a:graphic>
      </p:graphicFrame>
      <p:graphicFrame>
        <p:nvGraphicFramePr>
          <p:cNvPr id="3" name="Table 2">
            <a:extLst>
              <a:ext uri="{FF2B5EF4-FFF2-40B4-BE49-F238E27FC236}">
                <a16:creationId xmlns:a16="http://schemas.microsoft.com/office/drawing/2014/main" id="{E5E88C8F-842B-46B3-AB56-4D0BD3A32DBA}"/>
              </a:ext>
            </a:extLst>
          </p:cNvPr>
          <p:cNvGraphicFramePr>
            <a:graphicFrameLocks noGrp="1"/>
          </p:cNvGraphicFramePr>
          <p:nvPr>
            <p:extLst>
              <p:ext uri="{D42A27DB-BD31-4B8C-83A1-F6EECF244321}">
                <p14:modId xmlns:p14="http://schemas.microsoft.com/office/powerpoint/2010/main" val="653672664"/>
              </p:ext>
            </p:extLst>
          </p:nvPr>
        </p:nvGraphicFramePr>
        <p:xfrm>
          <a:off x="76200" y="3177969"/>
          <a:ext cx="5562600" cy="111252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1551789826"/>
                    </a:ext>
                  </a:extLst>
                </a:gridCol>
                <a:gridCol w="2362200">
                  <a:extLst>
                    <a:ext uri="{9D8B030D-6E8A-4147-A177-3AD203B41FA5}">
                      <a16:colId xmlns:a16="http://schemas.microsoft.com/office/drawing/2014/main" val="304404703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Jinse</a:t>
                      </a:r>
                      <a:r>
                        <a:rPr lang="en-US" dirty="0">
                          <a:latin typeface="Coptic" pitchFamily="2" charset="0"/>
                        </a:rPr>
                        <a:t> </a:t>
                      </a:r>
                      <a:r>
                        <a:rPr lang="en-US" dirty="0" err="1">
                          <a:latin typeface="Coptic" pitchFamily="2" charset="0"/>
                        </a:rPr>
                        <a:t>e~qoun</a:t>
                      </a:r>
                      <a:r>
                        <a:rPr lang="en-US" dirty="0">
                          <a:latin typeface="Coptic" pitchFamily="2" charset="0"/>
                        </a:rPr>
                        <a:t> </a:t>
                      </a:r>
                      <a:r>
                        <a:rPr lang="en-US" dirty="0" err="1">
                          <a:latin typeface="Coptic" pitchFamily="2" charset="0"/>
                        </a:rPr>
                        <a:t>e~piervei</a:t>
                      </a:r>
                      <a:endParaRPr lang="en-US" dirty="0">
                        <a:latin typeface="Coptic" pitchFamily="2" charset="0"/>
                      </a:endParaRPr>
                    </a:p>
                  </a:txBody>
                  <a:tcPr/>
                </a:tc>
                <a:tc>
                  <a:txBody>
                    <a:bodyPr/>
                    <a:lstStyle/>
                    <a:p>
                      <a:r>
                        <a:rPr lang="en-US" dirty="0"/>
                        <a:t>Entry into Temple</a:t>
                      </a:r>
                    </a:p>
                  </a:txBody>
                  <a:tcPr/>
                </a:tc>
                <a:extLst>
                  <a:ext uri="{0D108BD9-81ED-4DB2-BD59-A6C34878D82A}">
                    <a16:rowId xmlns:a16="http://schemas.microsoft.com/office/drawing/2014/main" val="6236852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err="1">
                          <a:latin typeface="Coptic" pitchFamily="2" charset="0"/>
                        </a:rPr>
                        <a:t>Jinse</a:t>
                      </a:r>
                      <a:r>
                        <a:rPr lang="en-US" sz="1700" dirty="0">
                          <a:latin typeface="Coptic" pitchFamily="2" charset="0"/>
                        </a:rPr>
                        <a:t> </a:t>
                      </a:r>
                      <a:r>
                        <a:rPr lang="en-US" sz="1700" dirty="0" err="1">
                          <a:latin typeface="Coptic" pitchFamily="2" charset="0"/>
                        </a:rPr>
                        <a:t>e~qoun</a:t>
                      </a:r>
                      <a:r>
                        <a:rPr lang="en-US" sz="1700" dirty="0">
                          <a:latin typeface="Coptic" pitchFamily="2" charset="0"/>
                        </a:rPr>
                        <a:t> et~,</a:t>
                      </a:r>
                      <a:r>
                        <a:rPr lang="en-US" sz="1700" dirty="0" err="1">
                          <a:latin typeface="Coptic" pitchFamily="2" charset="0"/>
                        </a:rPr>
                        <a:t>wra</a:t>
                      </a:r>
                      <a:r>
                        <a:rPr lang="en-US" sz="1700" dirty="0">
                          <a:latin typeface="Coptic" pitchFamily="2" charset="0"/>
                        </a:rPr>
                        <a:t> n~,/mi</a:t>
                      </a:r>
                    </a:p>
                  </a:txBody>
                  <a:tcPr/>
                </a:tc>
                <a:tc>
                  <a:txBody>
                    <a:bodyPr/>
                    <a:lstStyle/>
                    <a:p>
                      <a:r>
                        <a:rPr lang="en-US" dirty="0"/>
                        <a:t>Entry into Egypt</a:t>
                      </a:r>
                    </a:p>
                  </a:txBody>
                  <a:tcPr/>
                </a:tc>
                <a:extLst>
                  <a:ext uri="{0D108BD9-81ED-4DB2-BD59-A6C34878D82A}">
                    <a16:rowId xmlns:a16="http://schemas.microsoft.com/office/drawing/2014/main" val="3820689730"/>
                  </a:ext>
                </a:extLst>
              </a:tr>
              <a:tr h="370840">
                <a:tc>
                  <a:txBody>
                    <a:bodyPr/>
                    <a:lstStyle/>
                    <a:p>
                      <a:r>
                        <a:rPr lang="en-US" sz="1700" dirty="0">
                          <a:latin typeface="Coptic" pitchFamily="2" charset="0"/>
                        </a:rPr>
                        <a:t>Hop </a:t>
                      </a:r>
                      <a:r>
                        <a:rPr lang="en-US" sz="1700" dirty="0" err="1">
                          <a:latin typeface="Coptic" pitchFamily="2" charset="0"/>
                        </a:rPr>
                        <a:t>n~t~Kana</a:t>
                      </a:r>
                      <a:r>
                        <a:rPr lang="en-US" sz="1700" dirty="0">
                          <a:latin typeface="Coptic" pitchFamily="2" charset="0"/>
                        </a:rPr>
                        <a:t> </a:t>
                      </a:r>
                      <a:r>
                        <a:rPr lang="en-US" sz="1700" dirty="0" err="1">
                          <a:latin typeface="Coptic" pitchFamily="2" charset="0"/>
                        </a:rPr>
                        <a:t>n~te</a:t>
                      </a:r>
                      <a:r>
                        <a:rPr lang="en-US" sz="1700" dirty="0">
                          <a:latin typeface="Coptic" pitchFamily="2" charset="0"/>
                        </a:rPr>
                        <a:t> ]Galilea</a:t>
                      </a:r>
                    </a:p>
                  </a:txBody>
                  <a:tcPr/>
                </a:tc>
                <a:tc>
                  <a:txBody>
                    <a:bodyPr/>
                    <a:lstStyle/>
                    <a:p>
                      <a:r>
                        <a:rPr lang="en-US" sz="1400" dirty="0"/>
                        <a:t>Wedding at Cana of Galilei</a:t>
                      </a:r>
                    </a:p>
                  </a:txBody>
                  <a:tcPr/>
                </a:tc>
                <a:extLst>
                  <a:ext uri="{0D108BD9-81ED-4DB2-BD59-A6C34878D82A}">
                    <a16:rowId xmlns:a16="http://schemas.microsoft.com/office/drawing/2014/main" val="621444682"/>
                  </a:ext>
                </a:extLst>
              </a:tr>
            </a:tbl>
          </a:graphicData>
        </a:graphic>
      </p:graphicFrame>
      <p:graphicFrame>
        <p:nvGraphicFramePr>
          <p:cNvPr id="5" name="Table 4">
            <a:extLst>
              <a:ext uri="{FF2B5EF4-FFF2-40B4-BE49-F238E27FC236}">
                <a16:creationId xmlns:a16="http://schemas.microsoft.com/office/drawing/2014/main" id="{D1D6237A-23BF-4D8E-9D79-495033A16F4D}"/>
              </a:ext>
            </a:extLst>
          </p:cNvPr>
          <p:cNvGraphicFramePr>
            <a:graphicFrameLocks noGrp="1"/>
          </p:cNvGraphicFramePr>
          <p:nvPr>
            <p:extLst>
              <p:ext uri="{D42A27DB-BD31-4B8C-83A1-F6EECF244321}">
                <p14:modId xmlns:p14="http://schemas.microsoft.com/office/powerpoint/2010/main" val="241862974"/>
              </p:ext>
            </p:extLst>
          </p:nvPr>
        </p:nvGraphicFramePr>
        <p:xfrm>
          <a:off x="76200" y="4287520"/>
          <a:ext cx="5562600" cy="741680"/>
        </p:xfrm>
        <a:graphic>
          <a:graphicData uri="http://schemas.openxmlformats.org/drawingml/2006/table">
            <a:tbl>
              <a:tblPr bandRow="1">
                <a:tableStyleId>{5C22544A-7EE6-4342-B048-85BDC9FD1C3A}</a:tableStyleId>
              </a:tblPr>
              <a:tblGrid>
                <a:gridCol w="3200400">
                  <a:extLst>
                    <a:ext uri="{9D8B030D-6E8A-4147-A177-3AD203B41FA5}">
                      <a16:colId xmlns:a16="http://schemas.microsoft.com/office/drawing/2014/main" val="2067921985"/>
                    </a:ext>
                  </a:extLst>
                </a:gridCol>
                <a:gridCol w="2362200">
                  <a:extLst>
                    <a:ext uri="{9D8B030D-6E8A-4147-A177-3AD203B41FA5}">
                      <a16:colId xmlns:a16="http://schemas.microsoft.com/office/drawing/2014/main" val="1769114793"/>
                    </a:ext>
                  </a:extLst>
                </a:gridCol>
              </a:tblGrid>
              <a:tr h="370840">
                <a:tc>
                  <a:txBody>
                    <a:bodyPr/>
                    <a:lstStyle/>
                    <a:p>
                      <a:r>
                        <a:rPr lang="en-US" dirty="0" err="1">
                          <a:latin typeface="Coptic" pitchFamily="2" charset="0"/>
                        </a:rPr>
                        <a:t>Eu,arict</a:t>
                      </a:r>
                      <a:r>
                        <a:rPr lang="en-US" dirty="0">
                          <a:latin typeface="Coptic" pitchFamily="2" charset="0"/>
                        </a:rPr>
                        <a:t>/</a:t>
                      </a:r>
                      <a:r>
                        <a:rPr lang="en-US" dirty="0" err="1">
                          <a:latin typeface="Coptic" pitchFamily="2" charset="0"/>
                        </a:rPr>
                        <a:t>riwn</a:t>
                      </a:r>
                      <a:endParaRPr lang="en-US" dirty="0">
                        <a:latin typeface="Coptic" pitchFamily="2" charset="0"/>
                      </a:endParaRPr>
                    </a:p>
                  </a:txBody>
                  <a:tcPr/>
                </a:tc>
                <a:tc>
                  <a:txBody>
                    <a:bodyPr/>
                    <a:lstStyle/>
                    <a:p>
                      <a:r>
                        <a:rPr lang="en-US" dirty="0"/>
                        <a:t>Eucharist Thursday </a:t>
                      </a:r>
                    </a:p>
                  </a:txBody>
                  <a:tcPr/>
                </a:tc>
                <a:extLst>
                  <a:ext uri="{0D108BD9-81ED-4DB2-BD59-A6C34878D82A}">
                    <a16:rowId xmlns:a16="http://schemas.microsoft.com/office/drawing/2014/main" val="8412069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ptic" pitchFamily="2" charset="0"/>
                        </a:rPr>
                        <a:t>Ouai</a:t>
                      </a:r>
                      <a:r>
                        <a:rPr lang="en-US" dirty="0">
                          <a:latin typeface="Coptic" pitchFamily="2" charset="0"/>
                        </a:rPr>
                        <a:t> </a:t>
                      </a:r>
                      <a:r>
                        <a:rPr lang="en-US" dirty="0" err="1">
                          <a:latin typeface="Coptic" pitchFamily="2" charset="0"/>
                        </a:rPr>
                        <a:t>n~Ywmac</a:t>
                      </a:r>
                      <a:endParaRPr lang="en-US" dirty="0">
                        <a:latin typeface="Coptic" pitchFamily="2" charset="0"/>
                      </a:endParaRPr>
                    </a:p>
                  </a:txBody>
                  <a:tcPr/>
                </a:tc>
                <a:tc>
                  <a:txBody>
                    <a:bodyPr/>
                    <a:lstStyle/>
                    <a:p>
                      <a:r>
                        <a:rPr lang="en-US" dirty="0"/>
                        <a:t>Thomas’ Sunday </a:t>
                      </a:r>
                    </a:p>
                  </a:txBody>
                  <a:tcPr/>
                </a:tc>
                <a:extLst>
                  <a:ext uri="{0D108BD9-81ED-4DB2-BD59-A6C34878D82A}">
                    <a16:rowId xmlns:a16="http://schemas.microsoft.com/office/drawing/2014/main" val="2650871652"/>
                  </a:ext>
                </a:extLst>
              </a:tr>
            </a:tbl>
          </a:graphicData>
        </a:graphic>
      </p:graphicFrame>
      <p:pic>
        <p:nvPicPr>
          <p:cNvPr id="184322" name="Picture 2" descr="Coptic Icons">
            <a:extLst>
              <a:ext uri="{FF2B5EF4-FFF2-40B4-BE49-F238E27FC236}">
                <a16:creationId xmlns:a16="http://schemas.microsoft.com/office/drawing/2014/main" id="{138C8366-2B31-4ADA-996F-57B87E8C3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524000"/>
            <a:ext cx="2495169" cy="3524250"/>
          </a:xfrm>
          <a:prstGeom prst="rect">
            <a:avLst/>
          </a:prstGeom>
          <a:noFill/>
          <a:extLst>
            <a:ext uri="{909E8E84-426E-40DD-AFC4-6F175D3DCCD1}">
              <a14:hiddenFill xmlns:a14="http://schemas.microsoft.com/office/drawing/2010/main">
                <a:solidFill>
                  <a:srgbClr val="FFFFFF"/>
                </a:solidFill>
              </a14:hiddenFill>
            </a:ext>
          </a:extLst>
        </p:spPr>
      </p:pic>
      <p:pic>
        <p:nvPicPr>
          <p:cNvPr id="184324" name="Picture 4" descr="Christ's entry into #Egypt. #Coptic #Orthodox #Icon | Religious ...">
            <a:extLst>
              <a:ext uri="{FF2B5EF4-FFF2-40B4-BE49-F238E27FC236}">
                <a16:creationId xmlns:a16="http://schemas.microsoft.com/office/drawing/2014/main" id="{D0B9DB36-8B52-4C22-90B9-FE45320CD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036" y="1524000"/>
            <a:ext cx="2572703" cy="3524250"/>
          </a:xfrm>
          <a:prstGeom prst="rect">
            <a:avLst/>
          </a:prstGeom>
          <a:noFill/>
          <a:extLst>
            <a:ext uri="{909E8E84-426E-40DD-AFC4-6F175D3DCCD1}">
              <a14:hiddenFill xmlns:a14="http://schemas.microsoft.com/office/drawing/2010/main">
                <a:solidFill>
                  <a:srgbClr val="FFFFFF"/>
                </a:solidFill>
              </a14:hiddenFill>
            </a:ext>
          </a:extLst>
        </p:spPr>
      </p:pic>
      <p:pic>
        <p:nvPicPr>
          <p:cNvPr id="184330" name="Picture 10" descr="St Francis">
            <a:extLst>
              <a:ext uri="{FF2B5EF4-FFF2-40B4-BE49-F238E27FC236}">
                <a16:creationId xmlns:a16="http://schemas.microsoft.com/office/drawing/2014/main" id="{7558D76F-C1A8-4712-8A9B-337BDD46D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613" y="1571625"/>
            <a:ext cx="281954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41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8432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1843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1000"/>
                                  </p:stCondLst>
                                  <p:childTnLst>
                                    <p:set>
                                      <p:cBhvr>
                                        <p:cTn id="23" dur="1" fill="hold">
                                          <p:stCondLst>
                                            <p:cond delay="0"/>
                                          </p:stCondLst>
                                        </p:cTn>
                                        <p:tgtEl>
                                          <p:spTgt spid="184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32936"/>
            <a:ext cx="8229600" cy="833001"/>
          </a:xfrm>
        </p:spPr>
        <p:txBody>
          <a:bodyPr/>
          <a:lstStyle/>
          <a:p>
            <a:r>
              <a:rPr lang="en-US" dirty="0"/>
              <a:t>Reading Exercise: Final Canon</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nvPr>
        </p:nvGraphicFramePr>
        <p:xfrm>
          <a:off x="-12865" y="958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en-US" dirty="0" err="1">
                          <a:solidFill>
                            <a:srgbClr val="FF0000"/>
                          </a:solidFill>
                          <a:latin typeface="Coptic" pitchFamily="2" charset="0"/>
                        </a:rPr>
                        <a:t>Tenws</a:t>
                      </a:r>
                      <a:r>
                        <a:rPr lang="en-US" dirty="0">
                          <a:solidFill>
                            <a:srgbClr val="FF0000"/>
                          </a:solidFill>
                          <a:latin typeface="Coptic" pitchFamily="2" charset="0"/>
                        </a:rPr>
                        <a:t> </a:t>
                      </a:r>
                      <a:r>
                        <a:rPr lang="en-US" dirty="0" err="1">
                          <a:solidFill>
                            <a:srgbClr val="FF0000"/>
                          </a:solidFill>
                          <a:latin typeface="Coptic" pitchFamily="2" charset="0"/>
                        </a:rPr>
                        <a:t>e~bol</a:t>
                      </a:r>
                      <a:r>
                        <a:rPr lang="en-US" dirty="0">
                          <a:solidFill>
                            <a:srgbClr val="FF0000"/>
                          </a:solidFill>
                          <a:latin typeface="Coptic" pitchFamily="2" charset="0"/>
                        </a:rPr>
                        <a:t> </a:t>
                      </a:r>
                      <a:r>
                        <a:rPr lang="en-US" dirty="0" err="1">
                          <a:solidFill>
                            <a:srgbClr val="FF0000"/>
                          </a:solidFill>
                          <a:latin typeface="Coptic" pitchFamily="2" charset="0"/>
                        </a:rPr>
                        <a:t>enjw</a:t>
                      </a:r>
                      <a:r>
                        <a:rPr lang="en-US" dirty="0">
                          <a:solidFill>
                            <a:srgbClr val="FF0000"/>
                          </a:solidFill>
                          <a:latin typeface="Coptic" pitchFamily="2" charset="0"/>
                        </a:rPr>
                        <a:t> </a:t>
                      </a:r>
                      <a:r>
                        <a:rPr lang="en-US" dirty="0" err="1">
                          <a:solidFill>
                            <a:srgbClr val="FF0000"/>
                          </a:solidFill>
                          <a:latin typeface="Coptic" pitchFamily="2" charset="0"/>
                        </a:rPr>
                        <a:t>m~moc</a:t>
                      </a:r>
                      <a:r>
                        <a:rPr lang="en-US" dirty="0">
                          <a:solidFill>
                            <a:srgbClr val="FF0000"/>
                          </a:solidFill>
                          <a:latin typeface="Coptic" pitchFamily="2" charset="0"/>
                        </a:rPr>
                        <a:t>: </a:t>
                      </a:r>
                      <a:br>
                        <a:rPr lang="en-US" dirty="0">
                          <a:solidFill>
                            <a:srgbClr val="FF0000"/>
                          </a:solidFill>
                          <a:latin typeface="Coptic" pitchFamily="2" charset="0"/>
                        </a:rPr>
                      </a:br>
                      <a:r>
                        <a:rPr lang="en-US" dirty="0">
                          <a:solidFill>
                            <a:srgbClr val="FF0000"/>
                          </a:solidFill>
                          <a:latin typeface="Coptic" pitchFamily="2" charset="0"/>
                        </a:rPr>
                        <a:t>je w~ Pen[</a:t>
                      </a:r>
                      <a:r>
                        <a:rPr lang="en-US" dirty="0" err="1">
                          <a:solidFill>
                            <a:srgbClr val="FF0000"/>
                          </a:solidFill>
                          <a:latin typeface="Coptic" pitchFamily="2" charset="0"/>
                        </a:rPr>
                        <a:t>oic</a:t>
                      </a:r>
                      <a:r>
                        <a:rPr lang="en-US" dirty="0">
                          <a:solidFill>
                            <a:srgbClr val="FF0000"/>
                          </a:solidFill>
                          <a:latin typeface="Coptic" pitchFamily="2" charset="0"/>
                        </a:rPr>
                        <a:t> I/</a:t>
                      </a:r>
                      <a:r>
                        <a:rPr lang="en-US" dirty="0" err="1">
                          <a:solidFill>
                            <a:srgbClr val="FF0000"/>
                          </a:solidFill>
                          <a:latin typeface="Coptic" pitchFamily="2" charset="0"/>
                        </a:rPr>
                        <a:t>couc</a:t>
                      </a:r>
                      <a:r>
                        <a:rPr lang="en-US" dirty="0">
                          <a:solidFill>
                            <a:srgbClr val="FF0000"/>
                          </a:solidFill>
                          <a:latin typeface="Coptic" pitchFamily="2" charset="0"/>
                        </a:rPr>
                        <a:t> Pi,~</a:t>
                      </a:r>
                      <a:r>
                        <a:rPr lang="en-US" dirty="0" err="1">
                          <a:solidFill>
                            <a:srgbClr val="FF0000"/>
                          </a:solidFill>
                          <a:latin typeface="Coptic" pitchFamily="2" charset="0"/>
                        </a:rPr>
                        <a:t>rictoc</a:t>
                      </a:r>
                      <a:r>
                        <a:rPr lang="en-US" dirty="0">
                          <a:solidFill>
                            <a:srgbClr val="FF0000"/>
                          </a:solidFill>
                          <a:latin typeface="Coptic" pitchFamily="2" charset="0"/>
                        </a:rPr>
                        <a:t>…</a:t>
                      </a:r>
                    </a:p>
                  </a:txBody>
                  <a:tcPr/>
                </a:tc>
                <a:tc>
                  <a:txBody>
                    <a:bodyPr/>
                    <a:lstStyle/>
                    <a:p>
                      <a:r>
                        <a:rPr lang="en-US" sz="1800" b="0" i="0" u="none" strike="noStrike" kern="1200" baseline="0" dirty="0">
                          <a:solidFill>
                            <a:srgbClr val="FF0000"/>
                          </a:solidFill>
                          <a:latin typeface="+mn-lt"/>
                          <a:ea typeface="+mn-ea"/>
                          <a:cs typeface="+mn-cs"/>
                        </a:rPr>
                        <a:t>We proclaim and say, </a:t>
                      </a:r>
                      <a:br>
                        <a:rPr lang="en-US" sz="1800" b="0" i="0" u="none" strike="noStrike" kern="1200" baseline="0" dirty="0">
                          <a:solidFill>
                            <a:srgbClr val="FF0000"/>
                          </a:solidFill>
                          <a:latin typeface="+mn-lt"/>
                          <a:ea typeface="+mn-ea"/>
                          <a:cs typeface="+mn-cs"/>
                        </a:rPr>
                      </a:br>
                      <a:r>
                        <a:rPr lang="en-US" sz="1800" b="0" i="0" u="none" strike="noStrike" kern="1200" baseline="0" dirty="0">
                          <a:solidFill>
                            <a:srgbClr val="FF0000"/>
                          </a:solidFill>
                          <a:latin typeface="+mn-lt"/>
                          <a:ea typeface="+mn-ea"/>
                          <a:cs typeface="+mn-cs"/>
                        </a:rPr>
                        <a:t>O our Lord Jesus Christ…</a:t>
                      </a:r>
                      <a:endParaRPr lang="en-US" dirty="0">
                        <a:solidFill>
                          <a:srgbClr val="FF0000"/>
                        </a:solidFill>
                      </a:endParaRPr>
                    </a:p>
                  </a:txBody>
                  <a:tcPr/>
                </a:tc>
                <a:extLst>
                  <a:ext uri="{0D108BD9-81ED-4DB2-BD59-A6C34878D82A}">
                    <a16:rowId xmlns:a16="http://schemas.microsoft.com/office/drawing/2014/main" val="41140561"/>
                  </a:ext>
                </a:extLst>
              </a:tr>
            </a:tbl>
          </a:graphicData>
        </a:graphic>
      </p:graphicFrame>
      <p:graphicFrame>
        <p:nvGraphicFramePr>
          <p:cNvPr id="3" name="Table 2">
            <a:extLst>
              <a:ext uri="{FF2B5EF4-FFF2-40B4-BE49-F238E27FC236}">
                <a16:creationId xmlns:a16="http://schemas.microsoft.com/office/drawing/2014/main" id="{D62D665E-33B6-4B78-8F16-5E2B81C9B064}"/>
              </a:ext>
            </a:extLst>
          </p:cNvPr>
          <p:cNvGraphicFramePr>
            <a:graphicFrameLocks noGrp="1"/>
          </p:cNvGraphicFramePr>
          <p:nvPr/>
        </p:nvGraphicFramePr>
        <p:xfrm>
          <a:off x="-12865" y="160593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184469720"/>
                    </a:ext>
                  </a:extLst>
                </a:gridCol>
                <a:gridCol w="4415692">
                  <a:extLst>
                    <a:ext uri="{9D8B030D-6E8A-4147-A177-3AD203B41FA5}">
                      <a16:colId xmlns:a16="http://schemas.microsoft.com/office/drawing/2014/main" val="1225847638"/>
                    </a:ext>
                  </a:extLst>
                </a:gridCol>
              </a:tblGrid>
              <a:tr h="640080">
                <a:tc>
                  <a:txBody>
                    <a:bodyPr/>
                    <a:lstStyle/>
                    <a:p>
                      <a:r>
                        <a:rPr lang="en-US" dirty="0">
                          <a:latin typeface="Coptic" pitchFamily="2" charset="0"/>
                        </a:rPr>
                        <a:t>V/</a:t>
                      </a:r>
                      <a:r>
                        <a:rPr lang="en-US" dirty="0" err="1">
                          <a:latin typeface="Coptic" pitchFamily="2" charset="0"/>
                        </a:rPr>
                        <a:t>e~t</a:t>
                      </a:r>
                      <a:r>
                        <a:rPr lang="en-US" dirty="0" err="1">
                          <a:solidFill>
                            <a:srgbClr val="FF0000"/>
                          </a:solidFill>
                          <a:latin typeface="Coptic" pitchFamily="2" charset="0"/>
                        </a:rPr>
                        <a:t>au</a:t>
                      </a:r>
                      <a:r>
                        <a:rPr lang="en-US" dirty="0">
                          <a:solidFill>
                            <a:srgbClr val="FF0000"/>
                          </a:solidFill>
                        </a:rPr>
                        <a:t>\</a:t>
                      </a:r>
                      <a:r>
                        <a:rPr lang="en-US" dirty="0" err="1">
                          <a:solidFill>
                            <a:srgbClr val="FF0000"/>
                          </a:solidFill>
                          <a:latin typeface="Coptic" pitchFamily="2" charset="0"/>
                        </a:rPr>
                        <a:t>macf</a:t>
                      </a:r>
                      <a:r>
                        <a:rPr lang="en-US" dirty="0">
                          <a:latin typeface="Coptic" pitchFamily="2" charset="0"/>
                        </a:rPr>
                        <a:t> </a:t>
                      </a:r>
                      <a:r>
                        <a:rPr lang="en-US" dirty="0" err="1">
                          <a:latin typeface="Coptic" pitchFamily="2" charset="0"/>
                        </a:rPr>
                        <a:t>qen</a:t>
                      </a:r>
                      <a:r>
                        <a:rPr lang="en-US" dirty="0">
                          <a:latin typeface="Coptic" pitchFamily="2" charset="0"/>
                        </a:rPr>
                        <a:t> </a:t>
                      </a:r>
                      <a:r>
                        <a:rPr lang="en-US" dirty="0">
                          <a:solidFill>
                            <a:srgbClr val="C00000"/>
                          </a:solidFill>
                          <a:latin typeface="Coptic" pitchFamily="2" charset="0"/>
                        </a:rPr>
                        <a:t>B/</a:t>
                      </a:r>
                      <a:r>
                        <a:rPr lang="en-US" dirty="0" err="1">
                          <a:solidFill>
                            <a:srgbClr val="C00000"/>
                          </a:solidFill>
                          <a:latin typeface="Coptic" pitchFamily="2" charset="0"/>
                        </a:rPr>
                        <a:t>ylee~m</a:t>
                      </a:r>
                      <a:r>
                        <a:rPr lang="en-US" dirty="0">
                          <a:latin typeface="Coptic" pitchFamily="2" charset="0"/>
                        </a:rPr>
                        <a:t>: </a:t>
                      </a:r>
                      <a:br>
                        <a:rPr lang="en-US" dirty="0">
                          <a:latin typeface="Coptic" pitchFamily="2" charset="0"/>
                        </a:rPr>
                      </a:br>
                      <a:r>
                        <a:rPr lang="en-US" dirty="0">
                          <a:latin typeface="Coptic" pitchFamily="2" charset="0"/>
                        </a:rPr>
                        <a:t>kata </a:t>
                      </a:r>
                      <a:r>
                        <a:rPr lang="en-US" dirty="0" err="1">
                          <a:latin typeface="Coptic" pitchFamily="2" charset="0"/>
                        </a:rPr>
                        <a:t>ni</a:t>
                      </a:r>
                      <a:r>
                        <a:rPr lang="en-US" dirty="0" err="1">
                          <a:solidFill>
                            <a:srgbClr val="FF0000"/>
                          </a:solidFill>
                          <a:latin typeface="Coptic" pitchFamily="2" charset="0"/>
                        </a:rPr>
                        <a:t>c~m</a:t>
                      </a:r>
                      <a:r>
                        <a:rPr lang="en-US" dirty="0">
                          <a:solidFill>
                            <a:srgbClr val="FF0000"/>
                          </a:solidFill>
                          <a:latin typeface="Coptic" pitchFamily="2" charset="0"/>
                        </a:rPr>
                        <a:t>/</a:t>
                      </a:r>
                      <a:r>
                        <a:rPr lang="en-US" dirty="0">
                          <a:latin typeface="Coptic" pitchFamily="2" charset="0"/>
                        </a:rPr>
                        <a:t> </a:t>
                      </a:r>
                      <a:r>
                        <a:rPr lang="en-US" dirty="0" err="1">
                          <a:latin typeface="Coptic" pitchFamily="2" charset="0"/>
                        </a:rPr>
                        <a:t>m~p~ro</a:t>
                      </a:r>
                      <a:r>
                        <a:rPr lang="en-US" dirty="0">
                          <a:solidFill>
                            <a:srgbClr val="FF0000"/>
                          </a:solidFill>
                        </a:rPr>
                        <a:t>\</a:t>
                      </a:r>
                      <a:r>
                        <a:rPr lang="en-US" dirty="0">
                          <a:latin typeface="Coptic" pitchFamily="2" charset="0"/>
                        </a:rPr>
                        <a:t>v/</a:t>
                      </a:r>
                      <a:r>
                        <a:rPr lang="en-US" dirty="0">
                          <a:solidFill>
                            <a:srgbClr val="FF0000"/>
                          </a:solidFill>
                        </a:rPr>
                        <a:t>\</a:t>
                      </a:r>
                      <a:r>
                        <a:rPr lang="en-US" dirty="0">
                          <a:latin typeface="Coptic" pitchFamily="2" charset="0"/>
                        </a:rPr>
                        <a:t>t/</a:t>
                      </a:r>
                      <a:r>
                        <a:rPr lang="en-US" dirty="0">
                          <a:solidFill>
                            <a:srgbClr val="FF0000"/>
                          </a:solidFill>
                        </a:rPr>
                        <a:t>\</a:t>
                      </a:r>
                      <a:r>
                        <a:rPr lang="en-US" dirty="0" err="1">
                          <a:latin typeface="Coptic" pitchFamily="2" charset="0"/>
                        </a:rPr>
                        <a:t>kon</a:t>
                      </a:r>
                      <a:endParaRPr lang="en-US" dirty="0">
                        <a:solidFill>
                          <a:srgbClr val="FF0000"/>
                        </a:solidFill>
                        <a:latin typeface="Coptic" pitchFamily="2" charset="0"/>
                      </a:endParaRPr>
                    </a:p>
                  </a:txBody>
                  <a:tcPr/>
                </a:tc>
                <a:tc>
                  <a:txBody>
                    <a:bodyPr/>
                    <a:lstStyle/>
                    <a:p>
                      <a:r>
                        <a:rPr lang="en-US" sz="1800" kern="1200" dirty="0">
                          <a:solidFill>
                            <a:schemeClr val="dk1"/>
                          </a:solidFill>
                          <a:effectLst/>
                          <a:latin typeface="+mn-lt"/>
                          <a:ea typeface="+mn-ea"/>
                          <a:cs typeface="+mn-cs"/>
                        </a:rPr>
                        <a:t>Who was </a:t>
                      </a:r>
                      <a:r>
                        <a:rPr lang="en-US" sz="1800" kern="1200" dirty="0">
                          <a:solidFill>
                            <a:srgbClr val="FF0000"/>
                          </a:solidFill>
                          <a:effectLst/>
                          <a:latin typeface="+mn-lt"/>
                          <a:ea typeface="+mn-ea"/>
                          <a:cs typeface="+mn-cs"/>
                        </a:rPr>
                        <a:t>born</a:t>
                      </a:r>
                      <a:r>
                        <a:rPr lang="en-US" sz="1800" kern="1200" dirty="0">
                          <a:solidFill>
                            <a:schemeClr val="dk1"/>
                          </a:solidFill>
                          <a:effectLst/>
                          <a:latin typeface="+mn-lt"/>
                          <a:ea typeface="+mn-ea"/>
                          <a:cs typeface="+mn-cs"/>
                        </a:rPr>
                        <a:t> in </a:t>
                      </a:r>
                      <a:r>
                        <a:rPr lang="en-US" sz="1800" kern="1200" dirty="0">
                          <a:solidFill>
                            <a:srgbClr val="C00000"/>
                          </a:solidFill>
                          <a:effectLst/>
                          <a:latin typeface="+mn-lt"/>
                          <a:ea typeface="+mn-ea"/>
                          <a:cs typeface="+mn-cs"/>
                        </a:rPr>
                        <a:t>Bethlehem</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according to the prophetic </a:t>
                      </a:r>
                      <a:r>
                        <a:rPr lang="en-US" sz="1800" kern="1200" dirty="0">
                          <a:solidFill>
                            <a:srgbClr val="FF0000"/>
                          </a:solidFill>
                          <a:effectLst/>
                          <a:latin typeface="+mn-lt"/>
                          <a:ea typeface="+mn-ea"/>
                          <a:cs typeface="+mn-cs"/>
                        </a:rPr>
                        <a:t>voices</a:t>
                      </a:r>
                      <a:r>
                        <a:rPr lang="en-US" sz="1800" kern="1200" dirty="0">
                          <a:solidFill>
                            <a:schemeClr val="dk1"/>
                          </a:solidFill>
                          <a:effectLst/>
                          <a:latin typeface="+mn-lt"/>
                          <a:ea typeface="+mn-ea"/>
                          <a:cs typeface="+mn-cs"/>
                        </a:rPr>
                        <a:t>. </a:t>
                      </a:r>
                      <a:endParaRPr lang="en-US" dirty="0">
                        <a:solidFill>
                          <a:srgbClr val="FF0000"/>
                        </a:solidFill>
                      </a:endParaRPr>
                    </a:p>
                  </a:txBody>
                  <a:tcPr/>
                </a:tc>
                <a:extLst>
                  <a:ext uri="{0D108BD9-81ED-4DB2-BD59-A6C34878D82A}">
                    <a16:rowId xmlns:a16="http://schemas.microsoft.com/office/drawing/2014/main" val="177402403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nvGraphicFramePr>
        <p:xfrm>
          <a:off x="-12865" y="224601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gridCol w="4415692">
                  <a:extLst>
                    <a:ext uri="{9D8B030D-6E8A-4147-A177-3AD203B41FA5}">
                      <a16:colId xmlns:a16="http://schemas.microsoft.com/office/drawing/2014/main" val="1844532384"/>
                    </a:ext>
                  </a:extLst>
                </a:gridCol>
              </a:tblGrid>
              <a:tr h="370840">
                <a:tc>
                  <a:txBody>
                    <a:bodyPr/>
                    <a:lstStyle/>
                    <a:p>
                      <a:r>
                        <a:rPr lang="pl-PL" dirty="0">
                          <a:latin typeface="Coptic" pitchFamily="2" charset="0"/>
                        </a:rPr>
                        <a:t>Ps/ri m~V] </a:t>
                      </a:r>
                      <a:r>
                        <a:rPr lang="pl-PL" dirty="0">
                          <a:solidFill>
                            <a:srgbClr val="FF0000"/>
                          </a:solidFill>
                          <a:latin typeface="Coptic" pitchFamily="2" charset="0"/>
                        </a:rPr>
                        <a:t>afswp</a:t>
                      </a:r>
                      <a:r>
                        <a:rPr lang="pl-PL" dirty="0">
                          <a:latin typeface="Coptic" pitchFamily="2" charset="0"/>
                        </a:rPr>
                        <a:t> e~rof </a:t>
                      </a:r>
                      <a:br>
                        <a:rPr lang="en-US" dirty="0">
                          <a:latin typeface="Coptic" pitchFamily="2" charset="0"/>
                        </a:rPr>
                      </a:br>
                      <a:r>
                        <a:rPr lang="pl-PL" dirty="0">
                          <a:latin typeface="Coptic" pitchFamily="2" charset="0"/>
                        </a:rPr>
                        <a:t>m~</a:t>
                      </a:r>
                      <a:r>
                        <a:rPr lang="pl-PL" dirty="0">
                          <a:solidFill>
                            <a:srgbClr val="C00000"/>
                          </a:solidFill>
                          <a:latin typeface="Coptic" pitchFamily="2" charset="0"/>
                        </a:rPr>
                        <a:t>picebi</a:t>
                      </a:r>
                      <a:endParaRPr lang="en-US" dirty="0">
                        <a:solidFill>
                          <a:srgbClr val="C00000"/>
                        </a:solidFill>
                        <a:latin typeface="Coptic" pitchFamily="2" charset="0"/>
                      </a:endParaRPr>
                    </a:p>
                  </a:txBody>
                  <a:tcPr/>
                </a:tc>
                <a:tc>
                  <a:txBody>
                    <a:bodyPr/>
                    <a:lstStyle/>
                    <a:p>
                      <a:r>
                        <a:rPr lang="en-US" sz="1800" kern="1200" dirty="0">
                          <a:solidFill>
                            <a:schemeClr val="dk1"/>
                          </a:solidFill>
                          <a:effectLst/>
                          <a:latin typeface="+mn-lt"/>
                          <a:ea typeface="+mn-ea"/>
                          <a:cs typeface="+mn-cs"/>
                        </a:rPr>
                        <a:t>The Son of God </a:t>
                      </a:r>
                      <a:r>
                        <a:rPr lang="en-US" sz="1800" kern="1200" dirty="0">
                          <a:solidFill>
                            <a:srgbClr val="FF0000"/>
                          </a:solidFill>
                          <a:effectLst/>
                          <a:latin typeface="+mn-lt"/>
                          <a:ea typeface="+mn-ea"/>
                          <a:cs typeface="+mn-cs"/>
                        </a:rPr>
                        <a:t>accepted</a:t>
                      </a:r>
                      <a:r>
                        <a:rPr lang="en-US" sz="1800" kern="1200" dirty="0">
                          <a:solidFill>
                            <a:schemeClr val="dk1"/>
                          </a:solidFill>
                          <a:effectLst/>
                          <a:latin typeface="+mn-lt"/>
                          <a:ea typeface="+mn-ea"/>
                          <a:cs typeface="+mn-cs"/>
                        </a:rPr>
                        <a:t> unto Him </a:t>
                      </a:r>
                      <a:br>
                        <a:rPr lang="en-US" sz="1800" kern="1200" dirty="0">
                          <a:solidFill>
                            <a:schemeClr val="dk1"/>
                          </a:solidFill>
                          <a:effectLst/>
                          <a:latin typeface="+mn-lt"/>
                          <a:ea typeface="+mn-ea"/>
                          <a:cs typeface="+mn-cs"/>
                        </a:rPr>
                      </a:br>
                      <a:r>
                        <a:rPr lang="en-US" sz="1800" kern="1200" dirty="0">
                          <a:solidFill>
                            <a:srgbClr val="C00000"/>
                          </a:solidFill>
                          <a:effectLst/>
                          <a:latin typeface="+mn-lt"/>
                          <a:ea typeface="+mn-ea"/>
                          <a:cs typeface="+mn-cs"/>
                        </a:rPr>
                        <a:t>the circumcision</a:t>
                      </a:r>
                      <a:r>
                        <a:rPr lang="en-US" sz="1800" kern="1200" dirty="0">
                          <a:solidFill>
                            <a:schemeClr val="dk1"/>
                          </a:solidFill>
                          <a:effectLst/>
                          <a:latin typeface="+mn-lt"/>
                          <a:ea typeface="+mn-ea"/>
                          <a:cs typeface="+mn-cs"/>
                        </a:rPr>
                        <a:t>. </a:t>
                      </a:r>
                      <a:endParaRPr lang="en-US" dirty="0">
                        <a:solidFill>
                          <a:srgbClr val="FF0000"/>
                        </a:solidFill>
                      </a:endParaRPr>
                    </a:p>
                  </a:txBody>
                  <a:tcPr/>
                </a:tc>
                <a:extLst>
                  <a:ext uri="{0D108BD9-81ED-4DB2-BD59-A6C34878D82A}">
                    <a16:rowId xmlns:a16="http://schemas.microsoft.com/office/drawing/2014/main" val="4027063783"/>
                  </a:ext>
                </a:extLst>
              </a:tr>
            </a:tbl>
          </a:graphicData>
        </a:graphic>
      </p:graphicFrame>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nvGraphicFramePr>
        <p:xfrm>
          <a:off x="-11875" y="288609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en-US" dirty="0">
                          <a:latin typeface="Coptic" pitchFamily="2" charset="0"/>
                        </a:rPr>
                        <a:t>V/</a:t>
                      </a:r>
                      <a:r>
                        <a:rPr lang="en-US" dirty="0" err="1">
                          <a:latin typeface="Coptic" pitchFamily="2" charset="0"/>
                        </a:rPr>
                        <a:t>e~t</a:t>
                      </a:r>
                      <a:r>
                        <a:rPr lang="en-US" dirty="0" err="1">
                          <a:solidFill>
                            <a:srgbClr val="FF0000"/>
                          </a:solidFill>
                          <a:latin typeface="Coptic" pitchFamily="2" charset="0"/>
                        </a:rPr>
                        <a:t>af</a:t>
                      </a:r>
                      <a:r>
                        <a:rPr lang="en-US" dirty="0">
                          <a:solidFill>
                            <a:srgbClr val="FF0000"/>
                          </a:solidFill>
                        </a:rPr>
                        <a:t>\</a:t>
                      </a:r>
                      <a:r>
                        <a:rPr lang="en-US" dirty="0">
                          <a:solidFill>
                            <a:srgbClr val="FF0000"/>
                          </a:solidFill>
                          <a:latin typeface="Coptic" pitchFamily="2" charset="0"/>
                        </a:rPr>
                        <a:t>[</a:t>
                      </a:r>
                      <a:r>
                        <a:rPr lang="en-US" dirty="0" err="1">
                          <a:solidFill>
                            <a:srgbClr val="FF0000"/>
                          </a:solidFill>
                          <a:latin typeface="Coptic" pitchFamily="2" charset="0"/>
                        </a:rPr>
                        <a:t>iwmc</a:t>
                      </a:r>
                      <a:r>
                        <a:rPr lang="en-US" dirty="0">
                          <a:solidFill>
                            <a:srgbClr val="FF0000"/>
                          </a:solidFill>
                          <a:latin typeface="Coptic" pitchFamily="2" charset="0"/>
                        </a:rPr>
                        <a:t> </a:t>
                      </a:r>
                      <a:r>
                        <a:rPr lang="en-US" dirty="0" err="1">
                          <a:latin typeface="Coptic" pitchFamily="2" charset="0"/>
                        </a:rPr>
                        <a:t>qen</a:t>
                      </a:r>
                      <a:r>
                        <a:rPr lang="en-US" dirty="0">
                          <a:latin typeface="Coptic" pitchFamily="2" charset="0"/>
                        </a:rPr>
                        <a:t> </a:t>
                      </a:r>
                      <a:r>
                        <a:rPr lang="en-US" dirty="0">
                          <a:solidFill>
                            <a:srgbClr val="C00000"/>
                          </a:solidFill>
                          <a:latin typeface="Coptic" pitchFamily="2" charset="0"/>
                        </a:rPr>
                        <a:t>Pi</a:t>
                      </a:r>
                      <a:r>
                        <a:rPr lang="en-US" dirty="0">
                          <a:solidFill>
                            <a:srgbClr val="FF0000"/>
                          </a:solidFill>
                        </a:rPr>
                        <a:t>\</a:t>
                      </a:r>
                      <a:r>
                        <a:rPr lang="en-US" dirty="0" err="1">
                          <a:solidFill>
                            <a:srgbClr val="C00000"/>
                          </a:solidFill>
                          <a:latin typeface="Coptic" pitchFamily="2" charset="0"/>
                        </a:rPr>
                        <a:t>iorda</a:t>
                      </a:r>
                      <a:r>
                        <a:rPr lang="en-US" dirty="0">
                          <a:solidFill>
                            <a:srgbClr val="FF0000"/>
                          </a:solidFill>
                        </a:rPr>
                        <a:t>\</a:t>
                      </a:r>
                      <a:r>
                        <a:rPr lang="en-US" dirty="0">
                          <a:solidFill>
                            <a:srgbClr val="C00000"/>
                          </a:solidFill>
                          <a:latin typeface="Coptic" pitchFamily="2" charset="0"/>
                        </a:rPr>
                        <a:t>n/c</a:t>
                      </a:r>
                    </a:p>
                  </a:txBody>
                  <a:tcPr/>
                </a:tc>
                <a:tc>
                  <a:txBody>
                    <a:bodyPr/>
                    <a:lstStyle/>
                    <a:p>
                      <a:r>
                        <a:rPr lang="en-US" sz="1800" kern="1200" dirty="0">
                          <a:solidFill>
                            <a:schemeClr val="dk1"/>
                          </a:solidFill>
                          <a:effectLst/>
                          <a:latin typeface="+mn-lt"/>
                          <a:ea typeface="+mn-ea"/>
                          <a:cs typeface="+mn-cs"/>
                        </a:rPr>
                        <a:t>Who was </a:t>
                      </a:r>
                      <a:r>
                        <a:rPr lang="en-US" sz="1800" kern="1200" dirty="0">
                          <a:solidFill>
                            <a:srgbClr val="FF0000"/>
                          </a:solidFill>
                          <a:effectLst/>
                          <a:latin typeface="+mn-lt"/>
                          <a:ea typeface="+mn-ea"/>
                          <a:cs typeface="+mn-cs"/>
                        </a:rPr>
                        <a:t>baptized</a:t>
                      </a:r>
                      <a:r>
                        <a:rPr lang="en-US" sz="1800" kern="1200" dirty="0">
                          <a:solidFill>
                            <a:schemeClr val="dk1"/>
                          </a:solidFill>
                          <a:effectLst/>
                          <a:latin typeface="+mn-lt"/>
                          <a:ea typeface="+mn-ea"/>
                          <a:cs typeface="+mn-cs"/>
                        </a:rPr>
                        <a:t> in </a:t>
                      </a:r>
                      <a:r>
                        <a:rPr lang="en-US" sz="1800" kern="1200" dirty="0">
                          <a:solidFill>
                            <a:srgbClr val="C00000"/>
                          </a:solidFill>
                          <a:effectLst/>
                          <a:latin typeface="+mn-lt"/>
                          <a:ea typeface="+mn-ea"/>
                          <a:cs typeface="+mn-cs"/>
                        </a:rPr>
                        <a:t>the Jordan</a:t>
                      </a:r>
                      <a:endParaRPr lang="en-US" i="0" dirty="0">
                        <a:solidFill>
                          <a:srgbClr val="C00000"/>
                        </a:solidFill>
                      </a:endParaRPr>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nvGraphicFramePr>
        <p:xfrm>
          <a:off x="-12865" y="3255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a:latin typeface="Coptic" pitchFamily="2" charset="0"/>
                        </a:rPr>
                        <a:t>Ps/</a:t>
                      </a:r>
                      <a:r>
                        <a:rPr lang="en-US" dirty="0" err="1">
                          <a:latin typeface="Coptic" pitchFamily="2" charset="0"/>
                        </a:rPr>
                        <a:t>ri</a:t>
                      </a:r>
                      <a:r>
                        <a:rPr lang="en-US" dirty="0">
                          <a:latin typeface="Coptic" pitchFamily="2" charset="0"/>
                        </a:rPr>
                        <a:t> </a:t>
                      </a:r>
                      <a:r>
                        <a:rPr lang="en-US" dirty="0" err="1">
                          <a:latin typeface="Coptic" pitchFamily="2" charset="0"/>
                        </a:rPr>
                        <a:t>m~V</a:t>
                      </a:r>
                      <a:r>
                        <a:rPr lang="en-US" dirty="0">
                          <a:latin typeface="Coptic" pitchFamily="2" charset="0"/>
                        </a:rPr>
                        <a:t>] </a:t>
                      </a:r>
                      <a:r>
                        <a:rPr lang="en-US" dirty="0" err="1">
                          <a:solidFill>
                            <a:srgbClr val="FF0000"/>
                          </a:solidFill>
                          <a:latin typeface="Coptic" pitchFamily="2" charset="0"/>
                        </a:rPr>
                        <a:t>afc~mou</a:t>
                      </a:r>
                      <a:r>
                        <a:rPr lang="en-US" dirty="0">
                          <a:solidFill>
                            <a:srgbClr val="FF0000"/>
                          </a:solidFill>
                          <a:latin typeface="Coptic" pitchFamily="2" charset="0"/>
                        </a:rPr>
                        <a:t> </a:t>
                      </a:r>
                      <a:r>
                        <a:rPr lang="en-US" dirty="0" err="1">
                          <a:latin typeface="Coptic" pitchFamily="2" charset="0"/>
                        </a:rPr>
                        <a:t>e~ni</a:t>
                      </a:r>
                      <a:r>
                        <a:rPr lang="en-US" dirty="0" err="1">
                          <a:solidFill>
                            <a:srgbClr val="C00000"/>
                          </a:solidFill>
                          <a:latin typeface="Coptic" pitchFamily="2" charset="0"/>
                        </a:rPr>
                        <a:t>mwou</a:t>
                      </a:r>
                      <a:r>
                        <a:rPr lang="en-US" dirty="0">
                          <a:latin typeface="Coptic" pitchFamily="2" charset="0"/>
                        </a:rPr>
                        <a:t> </a:t>
                      </a:r>
                      <a:br>
                        <a:rPr lang="en-US" dirty="0">
                          <a:latin typeface="Coptic" pitchFamily="2" charset="0"/>
                        </a:rPr>
                      </a:br>
                      <a:r>
                        <a:rPr lang="en-US" dirty="0" err="1">
                          <a:latin typeface="Coptic" pitchFamily="2" charset="0"/>
                        </a:rPr>
                        <a:t>afaitou</a:t>
                      </a:r>
                      <a:r>
                        <a:rPr lang="en-US" dirty="0">
                          <a:latin typeface="Coptic" pitchFamily="2" charset="0"/>
                        </a:rPr>
                        <a:t> </a:t>
                      </a:r>
                      <a:r>
                        <a:rPr lang="en-US" sz="1700" dirty="0">
                          <a:latin typeface="Coptic" pitchFamily="2" charset="0"/>
                        </a:rPr>
                        <a:t>n</a:t>
                      </a:r>
                      <a:r>
                        <a:rPr lang="en-US" sz="1700" dirty="0">
                          <a:solidFill>
                            <a:srgbClr val="FF0000"/>
                          </a:solidFill>
                          <a:latin typeface="Coptic" pitchFamily="2" charset="0"/>
                        </a:rPr>
                        <a:t>~/</a:t>
                      </a:r>
                      <a:r>
                        <a:rPr lang="en-US" sz="1700" dirty="0" err="1">
                          <a:solidFill>
                            <a:srgbClr val="FF0000"/>
                          </a:solidFill>
                          <a:latin typeface="Coptic" pitchFamily="2" charset="0"/>
                        </a:rPr>
                        <a:t>rp</a:t>
                      </a:r>
                      <a:endParaRPr lang="en-US" sz="17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The Son of God </a:t>
                      </a:r>
                      <a:r>
                        <a:rPr lang="en-US" sz="1800" kern="1200" dirty="0">
                          <a:solidFill>
                            <a:srgbClr val="FF0000"/>
                          </a:solidFill>
                          <a:effectLst/>
                          <a:latin typeface="+mn-lt"/>
                          <a:ea typeface="+mn-ea"/>
                          <a:cs typeface="+mn-cs"/>
                        </a:rPr>
                        <a:t>blessed</a:t>
                      </a:r>
                      <a:r>
                        <a:rPr lang="en-US" sz="1800" kern="1200" dirty="0">
                          <a:solidFill>
                            <a:schemeClr val="dk1"/>
                          </a:solidFill>
                          <a:effectLst/>
                          <a:latin typeface="+mn-lt"/>
                          <a:ea typeface="+mn-ea"/>
                          <a:cs typeface="+mn-cs"/>
                        </a:rPr>
                        <a:t> the </a:t>
                      </a:r>
                      <a:r>
                        <a:rPr lang="en-US" sz="1800" kern="1200" dirty="0">
                          <a:solidFill>
                            <a:srgbClr val="C00000"/>
                          </a:solidFill>
                          <a:effectLst/>
                          <a:latin typeface="+mn-lt"/>
                          <a:ea typeface="+mn-ea"/>
                          <a:cs typeface="+mn-cs"/>
                        </a:rPr>
                        <a:t>water</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and converted it to </a:t>
                      </a:r>
                      <a:r>
                        <a:rPr lang="en-US" sz="1800" kern="1200" dirty="0">
                          <a:solidFill>
                            <a:srgbClr val="FF0000"/>
                          </a:solidFill>
                          <a:effectLst/>
                          <a:latin typeface="+mn-lt"/>
                          <a:ea typeface="+mn-ea"/>
                          <a:cs typeface="+mn-cs"/>
                        </a:rPr>
                        <a:t>wine</a:t>
                      </a:r>
                      <a:r>
                        <a:rPr lang="en-US" sz="1800" kern="1200" dirty="0">
                          <a:solidFill>
                            <a:schemeClr val="dk1"/>
                          </a:solidFill>
                          <a:effectLst/>
                          <a:latin typeface="+mn-lt"/>
                          <a:ea typeface="+mn-ea"/>
                          <a:cs typeface="+mn-cs"/>
                        </a:rPr>
                        <a:t>. </a:t>
                      </a:r>
                      <a:endParaRPr lang="en-US" sz="18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graphicFrame>
        <p:nvGraphicFramePr>
          <p:cNvPr id="8" name="Table 7">
            <a:extLst>
              <a:ext uri="{FF2B5EF4-FFF2-40B4-BE49-F238E27FC236}">
                <a16:creationId xmlns:a16="http://schemas.microsoft.com/office/drawing/2014/main" id="{5F6D1D94-112F-45B5-AFAB-066C166E1429}"/>
              </a:ext>
            </a:extLst>
          </p:cNvPr>
          <p:cNvGraphicFramePr>
            <a:graphicFrameLocks noGrp="1"/>
          </p:cNvGraphicFramePr>
          <p:nvPr/>
        </p:nvGraphicFramePr>
        <p:xfrm>
          <a:off x="-12865" y="387391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718047752"/>
                    </a:ext>
                  </a:extLst>
                </a:gridCol>
                <a:gridCol w="4415692">
                  <a:extLst>
                    <a:ext uri="{9D8B030D-6E8A-4147-A177-3AD203B41FA5}">
                      <a16:colId xmlns:a16="http://schemas.microsoft.com/office/drawing/2014/main" val="2935057322"/>
                    </a:ext>
                  </a:extLst>
                </a:gridCol>
              </a:tblGrid>
              <a:tr h="370840">
                <a:tc>
                  <a:txBody>
                    <a:bodyPr/>
                    <a:lstStyle/>
                    <a:p>
                      <a:r>
                        <a:rPr lang="en-US" dirty="0">
                          <a:latin typeface="Coptic" pitchFamily="2" charset="0"/>
                        </a:rPr>
                        <a:t>V/ </a:t>
                      </a:r>
                      <a:r>
                        <a:rPr lang="en-US" dirty="0" err="1">
                          <a:latin typeface="Coptic" pitchFamily="2" charset="0"/>
                        </a:rPr>
                        <a:t>e~ta</a:t>
                      </a:r>
                      <a:r>
                        <a:rPr lang="en-US" dirty="0" err="1">
                          <a:solidFill>
                            <a:srgbClr val="FF0000"/>
                          </a:solidFill>
                          <a:latin typeface="Coptic" pitchFamily="2" charset="0"/>
                        </a:rPr>
                        <a:t>f</a:t>
                      </a:r>
                      <a:r>
                        <a:rPr lang="en-US" dirty="0">
                          <a:solidFill>
                            <a:srgbClr val="FF0000"/>
                          </a:solidFill>
                          <a:latin typeface="Coptic" pitchFamily="2" charset="0"/>
                        </a:rPr>
                        <a:t>[i</a:t>
                      </a:r>
                      <a:r>
                        <a:rPr lang="en-US" dirty="0">
                          <a:solidFill>
                            <a:srgbClr val="FF0000"/>
                          </a:solidFill>
                        </a:rPr>
                        <a:t>\</a:t>
                      </a:r>
                      <a:r>
                        <a:rPr lang="en-US" dirty="0" err="1">
                          <a:solidFill>
                            <a:srgbClr val="FF0000"/>
                          </a:solidFill>
                          <a:latin typeface="Coptic" pitchFamily="2" charset="0"/>
                        </a:rPr>
                        <a:t>carx</a:t>
                      </a:r>
                      <a:r>
                        <a:rPr lang="en-US" dirty="0">
                          <a:solidFill>
                            <a:srgbClr val="FF0000"/>
                          </a:solidFill>
                          <a:latin typeface="Coptic" pitchFamily="2" charset="0"/>
                        </a:rPr>
                        <a:t> </a:t>
                      </a:r>
                      <a:r>
                        <a:rPr lang="en-US" dirty="0" err="1">
                          <a:latin typeface="Coptic" pitchFamily="2" charset="0"/>
                        </a:rPr>
                        <a:t>e~bol</a:t>
                      </a:r>
                      <a:r>
                        <a:rPr lang="en-US" dirty="0">
                          <a:latin typeface="Coptic" pitchFamily="2" charset="0"/>
                        </a:rPr>
                        <a:t> </a:t>
                      </a:r>
                      <a:r>
                        <a:rPr lang="en-US" dirty="0" err="1">
                          <a:latin typeface="Coptic" pitchFamily="2" charset="0"/>
                        </a:rPr>
                        <a:t>qen</a:t>
                      </a:r>
                      <a:r>
                        <a:rPr lang="en-US" dirty="0">
                          <a:latin typeface="Coptic" pitchFamily="2" charset="0"/>
                        </a:rPr>
                        <a:t> }par</a:t>
                      </a:r>
                      <a:r>
                        <a:rPr lang="en-US" dirty="0">
                          <a:solidFill>
                            <a:srgbClr val="FF0000"/>
                          </a:solidFill>
                        </a:rPr>
                        <a:t>\</a:t>
                      </a:r>
                      <a:r>
                        <a:rPr lang="en-US" dirty="0" err="1">
                          <a:latin typeface="Coptic" pitchFamily="2" charset="0"/>
                        </a:rPr>
                        <a:t>yenoc</a:t>
                      </a:r>
                      <a:endParaRPr lang="en-US" dirty="0">
                        <a:latin typeface="Coptic" pitchFamily="2" charset="0"/>
                      </a:endParaRPr>
                    </a:p>
                  </a:txBody>
                  <a:tcPr/>
                </a:tc>
                <a:tc>
                  <a:txBody>
                    <a:bodyPr/>
                    <a:lstStyle/>
                    <a:p>
                      <a:r>
                        <a:rPr lang="en-US" sz="1800" kern="1200" dirty="0">
                          <a:solidFill>
                            <a:schemeClr val="dk1"/>
                          </a:solidFill>
                          <a:effectLst/>
                          <a:latin typeface="+mn-lt"/>
                          <a:ea typeface="+mn-ea"/>
                          <a:cs typeface="+mn-cs"/>
                        </a:rPr>
                        <a:t>Who was </a:t>
                      </a:r>
                      <a:r>
                        <a:rPr lang="en-US" sz="1800" kern="1200" dirty="0">
                          <a:solidFill>
                            <a:srgbClr val="FF0000"/>
                          </a:solidFill>
                          <a:effectLst/>
                          <a:latin typeface="+mn-lt"/>
                          <a:ea typeface="+mn-ea"/>
                          <a:cs typeface="+mn-cs"/>
                        </a:rPr>
                        <a:t>incarnate</a:t>
                      </a:r>
                      <a:r>
                        <a:rPr lang="en-US" sz="1800" kern="1200" dirty="0">
                          <a:solidFill>
                            <a:schemeClr val="dk1"/>
                          </a:solidFill>
                          <a:effectLst/>
                          <a:latin typeface="+mn-lt"/>
                          <a:ea typeface="+mn-ea"/>
                          <a:cs typeface="+mn-cs"/>
                        </a:rPr>
                        <a:t> of the Virgin. </a:t>
                      </a:r>
                      <a:endParaRPr lang="en-US" i="0" dirty="0"/>
                    </a:p>
                  </a:txBody>
                  <a:tcPr/>
                </a:tc>
                <a:extLst>
                  <a:ext uri="{0D108BD9-81ED-4DB2-BD59-A6C34878D82A}">
                    <a16:rowId xmlns:a16="http://schemas.microsoft.com/office/drawing/2014/main" val="1528313354"/>
                  </a:ext>
                </a:extLst>
              </a:tr>
            </a:tbl>
          </a:graphicData>
        </a:graphic>
      </p:graphicFrame>
      <p:pic>
        <p:nvPicPr>
          <p:cNvPr id="183300" name="Picture 4" descr="Wedding of Cana of Galilee | AMST">
            <a:extLst>
              <a:ext uri="{FF2B5EF4-FFF2-40B4-BE49-F238E27FC236}">
                <a16:creationId xmlns:a16="http://schemas.microsoft.com/office/drawing/2014/main" id="{4E8DD5BB-0B47-4C0C-8ADD-81C733F48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8431" y="4244753"/>
            <a:ext cx="3767137" cy="261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102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83300"/>
                                        </p:tgtEl>
                                        <p:attrNameLst>
                                          <p:attrName>style.visibility</p:attrName>
                                        </p:attrNameLst>
                                      </p:cBhvr>
                                      <p:to>
                                        <p:strVal val="visible"/>
                                      </p:to>
                                    </p:set>
                                    <p:animEffect transition="in" filter="fade">
                                      <p:cBhvr>
                                        <p:cTn id="25" dur="500"/>
                                        <p:tgtEl>
                                          <p:spTgt spid="183300"/>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32936"/>
            <a:ext cx="8229600" cy="833001"/>
          </a:xfrm>
        </p:spPr>
        <p:txBody>
          <a:bodyPr/>
          <a:lstStyle/>
          <a:p>
            <a:r>
              <a:rPr lang="en-US" dirty="0"/>
              <a:t>Reading Exercise: Final Canon</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616566611"/>
              </p:ext>
            </p:extLst>
          </p:nvPr>
        </p:nvGraphicFramePr>
        <p:xfrm>
          <a:off x="0" y="960447"/>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en-US" dirty="0" err="1">
                          <a:solidFill>
                            <a:srgbClr val="FF0000"/>
                          </a:solidFill>
                          <a:latin typeface="Coptic" pitchFamily="2" charset="0"/>
                        </a:rPr>
                        <a:t>Tenws</a:t>
                      </a:r>
                      <a:r>
                        <a:rPr lang="en-US" dirty="0">
                          <a:solidFill>
                            <a:srgbClr val="FF0000"/>
                          </a:solidFill>
                          <a:latin typeface="Coptic" pitchFamily="2" charset="0"/>
                        </a:rPr>
                        <a:t> </a:t>
                      </a:r>
                      <a:r>
                        <a:rPr lang="en-US" dirty="0" err="1">
                          <a:solidFill>
                            <a:srgbClr val="FF0000"/>
                          </a:solidFill>
                          <a:latin typeface="Coptic" pitchFamily="2" charset="0"/>
                        </a:rPr>
                        <a:t>e~bol</a:t>
                      </a:r>
                      <a:r>
                        <a:rPr lang="en-US" dirty="0">
                          <a:solidFill>
                            <a:srgbClr val="FF0000"/>
                          </a:solidFill>
                          <a:latin typeface="Coptic" pitchFamily="2" charset="0"/>
                        </a:rPr>
                        <a:t> </a:t>
                      </a:r>
                      <a:r>
                        <a:rPr lang="en-US" dirty="0" err="1">
                          <a:solidFill>
                            <a:srgbClr val="FF0000"/>
                          </a:solidFill>
                          <a:latin typeface="Coptic" pitchFamily="2" charset="0"/>
                        </a:rPr>
                        <a:t>enjw</a:t>
                      </a:r>
                      <a:r>
                        <a:rPr lang="en-US" dirty="0">
                          <a:solidFill>
                            <a:srgbClr val="FF0000"/>
                          </a:solidFill>
                          <a:latin typeface="Coptic" pitchFamily="2" charset="0"/>
                        </a:rPr>
                        <a:t> </a:t>
                      </a:r>
                      <a:r>
                        <a:rPr lang="en-US" dirty="0" err="1">
                          <a:solidFill>
                            <a:srgbClr val="FF0000"/>
                          </a:solidFill>
                          <a:latin typeface="Coptic" pitchFamily="2" charset="0"/>
                        </a:rPr>
                        <a:t>m~moc</a:t>
                      </a:r>
                      <a:r>
                        <a:rPr lang="en-US" dirty="0">
                          <a:solidFill>
                            <a:srgbClr val="FF0000"/>
                          </a:solidFill>
                          <a:latin typeface="Coptic" pitchFamily="2" charset="0"/>
                        </a:rPr>
                        <a:t>: </a:t>
                      </a:r>
                      <a:br>
                        <a:rPr lang="en-US" dirty="0">
                          <a:solidFill>
                            <a:srgbClr val="FF0000"/>
                          </a:solidFill>
                          <a:latin typeface="Coptic" pitchFamily="2" charset="0"/>
                        </a:rPr>
                      </a:br>
                      <a:r>
                        <a:rPr lang="en-US" dirty="0">
                          <a:solidFill>
                            <a:srgbClr val="FF0000"/>
                          </a:solidFill>
                          <a:latin typeface="Coptic" pitchFamily="2" charset="0"/>
                        </a:rPr>
                        <a:t>je w~ Pen[</a:t>
                      </a:r>
                      <a:r>
                        <a:rPr lang="en-US" dirty="0" err="1">
                          <a:solidFill>
                            <a:srgbClr val="FF0000"/>
                          </a:solidFill>
                          <a:latin typeface="Coptic" pitchFamily="2" charset="0"/>
                        </a:rPr>
                        <a:t>oic</a:t>
                      </a:r>
                      <a:r>
                        <a:rPr lang="en-US" dirty="0">
                          <a:solidFill>
                            <a:srgbClr val="FF0000"/>
                          </a:solidFill>
                          <a:latin typeface="Coptic" pitchFamily="2" charset="0"/>
                        </a:rPr>
                        <a:t> I/</a:t>
                      </a:r>
                      <a:r>
                        <a:rPr lang="en-US" dirty="0" err="1">
                          <a:solidFill>
                            <a:srgbClr val="FF0000"/>
                          </a:solidFill>
                          <a:latin typeface="Coptic" pitchFamily="2" charset="0"/>
                        </a:rPr>
                        <a:t>couc</a:t>
                      </a:r>
                      <a:r>
                        <a:rPr lang="en-US" dirty="0">
                          <a:solidFill>
                            <a:srgbClr val="FF0000"/>
                          </a:solidFill>
                          <a:latin typeface="Coptic" pitchFamily="2" charset="0"/>
                        </a:rPr>
                        <a:t> Pi,~</a:t>
                      </a:r>
                      <a:r>
                        <a:rPr lang="en-US" dirty="0" err="1">
                          <a:solidFill>
                            <a:srgbClr val="FF0000"/>
                          </a:solidFill>
                          <a:latin typeface="Coptic" pitchFamily="2" charset="0"/>
                        </a:rPr>
                        <a:t>rictoc</a:t>
                      </a:r>
                      <a:r>
                        <a:rPr lang="en-US" dirty="0">
                          <a:solidFill>
                            <a:srgbClr val="FF0000"/>
                          </a:solidFill>
                          <a:latin typeface="Coptic" pitchFamily="2" charset="0"/>
                        </a:rPr>
                        <a:t>…</a:t>
                      </a:r>
                    </a:p>
                  </a:txBody>
                  <a:tcPr/>
                </a:tc>
                <a:tc>
                  <a:txBody>
                    <a:bodyPr/>
                    <a:lstStyle/>
                    <a:p>
                      <a:r>
                        <a:rPr lang="en-US" sz="1800" b="0" i="0" u="none" strike="noStrike" kern="1200" baseline="0" dirty="0">
                          <a:solidFill>
                            <a:srgbClr val="FF0000"/>
                          </a:solidFill>
                          <a:latin typeface="+mn-lt"/>
                          <a:ea typeface="+mn-ea"/>
                          <a:cs typeface="+mn-cs"/>
                        </a:rPr>
                        <a:t>We proclaim and say, </a:t>
                      </a:r>
                      <a:br>
                        <a:rPr lang="en-US" sz="1800" b="0" i="0" u="none" strike="noStrike" kern="1200" baseline="0" dirty="0">
                          <a:solidFill>
                            <a:srgbClr val="FF0000"/>
                          </a:solidFill>
                          <a:latin typeface="+mn-lt"/>
                          <a:ea typeface="+mn-ea"/>
                          <a:cs typeface="+mn-cs"/>
                        </a:rPr>
                      </a:br>
                      <a:r>
                        <a:rPr lang="en-US" sz="1800" b="0" i="0" u="none" strike="noStrike" kern="1200" baseline="0" dirty="0">
                          <a:solidFill>
                            <a:srgbClr val="FF0000"/>
                          </a:solidFill>
                          <a:latin typeface="+mn-lt"/>
                          <a:ea typeface="+mn-ea"/>
                          <a:cs typeface="+mn-cs"/>
                        </a:rPr>
                        <a:t>O our Lord Jesus Christ…</a:t>
                      </a:r>
                      <a:endParaRPr lang="en-US" dirty="0">
                        <a:solidFill>
                          <a:srgbClr val="FF0000"/>
                        </a:solidFill>
                      </a:endParaRPr>
                    </a:p>
                  </a:txBody>
                  <a:tcPr/>
                </a:tc>
                <a:extLst>
                  <a:ext uri="{0D108BD9-81ED-4DB2-BD59-A6C34878D82A}">
                    <a16:rowId xmlns:a16="http://schemas.microsoft.com/office/drawing/2014/main" val="41140561"/>
                  </a:ext>
                </a:extLst>
              </a:tr>
            </a:tbl>
          </a:graphicData>
        </a:graphic>
      </p:graphicFrame>
      <p:graphicFrame>
        <p:nvGraphicFramePr>
          <p:cNvPr id="9" name="Table 8">
            <a:extLst>
              <a:ext uri="{FF2B5EF4-FFF2-40B4-BE49-F238E27FC236}">
                <a16:creationId xmlns:a16="http://schemas.microsoft.com/office/drawing/2014/main" id="{362FBD6F-D1DD-4999-91C5-5413AC0A872B}"/>
              </a:ext>
            </a:extLst>
          </p:cNvPr>
          <p:cNvGraphicFramePr>
            <a:graphicFrameLocks noGrp="1"/>
          </p:cNvGraphicFramePr>
          <p:nvPr>
            <p:extLst>
              <p:ext uri="{D42A27DB-BD31-4B8C-83A1-F6EECF244321}">
                <p14:modId xmlns:p14="http://schemas.microsoft.com/office/powerpoint/2010/main" val="1727885558"/>
              </p:ext>
            </p:extLst>
          </p:nvPr>
        </p:nvGraphicFramePr>
        <p:xfrm>
          <a:off x="2309" y="1987586"/>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28902373"/>
                    </a:ext>
                  </a:extLst>
                </a:gridCol>
                <a:gridCol w="4415692">
                  <a:extLst>
                    <a:ext uri="{9D8B030D-6E8A-4147-A177-3AD203B41FA5}">
                      <a16:colId xmlns:a16="http://schemas.microsoft.com/office/drawing/2014/main" val="3105347713"/>
                    </a:ext>
                  </a:extLst>
                </a:gridCol>
              </a:tblGrid>
              <a:tr h="370840">
                <a:tc>
                  <a:txBody>
                    <a:bodyPr/>
                    <a:lstStyle/>
                    <a:p>
                      <a:r>
                        <a:rPr lang="en-US" dirty="0">
                          <a:latin typeface="Coptic" pitchFamily="2" charset="0"/>
                        </a:rPr>
                        <a:t>V/</a:t>
                      </a:r>
                      <a:r>
                        <a:rPr lang="en-US" dirty="0" err="1">
                          <a:latin typeface="Coptic" pitchFamily="2" charset="0"/>
                        </a:rPr>
                        <a:t>e~t</a:t>
                      </a:r>
                      <a:r>
                        <a:rPr lang="en-US" dirty="0" err="1">
                          <a:solidFill>
                            <a:srgbClr val="FF0000"/>
                          </a:solidFill>
                          <a:latin typeface="Coptic" pitchFamily="2" charset="0"/>
                        </a:rPr>
                        <a:t>au</a:t>
                      </a:r>
                      <a:r>
                        <a:rPr lang="en-US" dirty="0">
                          <a:solidFill>
                            <a:srgbClr val="FF0000"/>
                          </a:solidFill>
                        </a:rPr>
                        <a:t>\</a:t>
                      </a:r>
                      <a:r>
                        <a:rPr lang="en-US" dirty="0" err="1">
                          <a:solidFill>
                            <a:srgbClr val="FF0000"/>
                          </a:solidFill>
                          <a:latin typeface="Coptic" pitchFamily="2" charset="0"/>
                        </a:rPr>
                        <a:t>asf</a:t>
                      </a:r>
                      <a:r>
                        <a:rPr lang="en-US" dirty="0">
                          <a:latin typeface="Coptic" pitchFamily="2" charset="0"/>
                        </a:rPr>
                        <a:t> </a:t>
                      </a:r>
                      <a:r>
                        <a:rPr lang="en-US" dirty="0" err="1">
                          <a:latin typeface="Coptic" pitchFamily="2" charset="0"/>
                        </a:rPr>
                        <a:t>e~</a:t>
                      </a:r>
                      <a:r>
                        <a:rPr lang="en-US" dirty="0" err="1">
                          <a:solidFill>
                            <a:srgbClr val="C00000"/>
                          </a:solidFill>
                          <a:latin typeface="Coptic" pitchFamily="2" charset="0"/>
                        </a:rPr>
                        <a:t>pic~tauroc</a:t>
                      </a:r>
                      <a:r>
                        <a:rPr lang="en-US" dirty="0">
                          <a:solidFill>
                            <a:srgbClr val="C00000"/>
                          </a:solidFill>
                          <a:latin typeface="Coptic" pitchFamily="2" charset="0"/>
                        </a:rPr>
                        <a:t> </a:t>
                      </a:r>
                      <a:r>
                        <a:rPr lang="en-US" dirty="0">
                          <a:latin typeface="Coptic" pitchFamily="2" charset="0"/>
                        </a:rPr>
                        <a:t>eke~</a:t>
                      </a:r>
                      <a:r>
                        <a:rPr lang="en-US" dirty="0">
                          <a:solidFill>
                            <a:srgbClr val="FF0000"/>
                          </a:solidFill>
                        </a:rPr>
                        <a:t>\</a:t>
                      </a:r>
                      <a:r>
                        <a:rPr lang="en-US" dirty="0" err="1">
                          <a:latin typeface="Coptic" pitchFamily="2" charset="0"/>
                        </a:rPr>
                        <a:t>qom</a:t>
                      </a:r>
                      <a:r>
                        <a:rPr lang="en-US" dirty="0">
                          <a:solidFill>
                            <a:srgbClr val="FF0000"/>
                          </a:solidFill>
                        </a:rPr>
                        <a:t>\</a:t>
                      </a:r>
                      <a:r>
                        <a:rPr lang="en-US" dirty="0" err="1">
                          <a:latin typeface="Coptic" pitchFamily="2" charset="0"/>
                        </a:rPr>
                        <a:t>qem</a:t>
                      </a:r>
                      <a:r>
                        <a:rPr lang="en-US" dirty="0">
                          <a:latin typeface="Coptic" pitchFamily="2" charset="0"/>
                        </a:rPr>
                        <a:t> </a:t>
                      </a:r>
                      <a:r>
                        <a:rPr lang="en-US" dirty="0" err="1">
                          <a:latin typeface="Coptic" pitchFamily="2" charset="0"/>
                        </a:rPr>
                        <a:t>m~</a:t>
                      </a:r>
                      <a:r>
                        <a:rPr lang="en-US" dirty="0" err="1">
                          <a:solidFill>
                            <a:srgbClr val="FF0000"/>
                          </a:solidFill>
                          <a:latin typeface="Coptic" pitchFamily="2" charset="0"/>
                        </a:rPr>
                        <a:t>p~ca</a:t>
                      </a:r>
                      <a:r>
                        <a:rPr lang="en-US" dirty="0">
                          <a:solidFill>
                            <a:srgbClr val="FF0000"/>
                          </a:solidFill>
                        </a:rPr>
                        <a:t>\</a:t>
                      </a:r>
                      <a:r>
                        <a:rPr lang="en-US" dirty="0">
                          <a:solidFill>
                            <a:srgbClr val="FF0000"/>
                          </a:solidFill>
                          <a:latin typeface="Coptic" pitchFamily="2" charset="0"/>
                        </a:rPr>
                        <a:t>ta</a:t>
                      </a:r>
                      <a:r>
                        <a:rPr lang="en-US" dirty="0">
                          <a:solidFill>
                            <a:srgbClr val="FF0000"/>
                          </a:solidFill>
                        </a:rPr>
                        <a:t>\</a:t>
                      </a:r>
                      <a:r>
                        <a:rPr lang="en-US" dirty="0" err="1">
                          <a:solidFill>
                            <a:srgbClr val="FF0000"/>
                          </a:solidFill>
                          <a:latin typeface="Coptic" pitchFamily="2" charset="0"/>
                        </a:rPr>
                        <a:t>nac</a:t>
                      </a:r>
                      <a:r>
                        <a:rPr lang="en-US" dirty="0">
                          <a:solidFill>
                            <a:srgbClr val="FF0000"/>
                          </a:solidFill>
                          <a:latin typeface="Coptic" pitchFamily="2" charset="0"/>
                        </a:rPr>
                        <a:t> </a:t>
                      </a:r>
                      <a:r>
                        <a:rPr lang="en-US" dirty="0" err="1">
                          <a:latin typeface="Coptic" pitchFamily="2" charset="0"/>
                        </a:rPr>
                        <a:t>capec</a:t>
                      </a:r>
                      <a:r>
                        <a:rPr lang="en-US" dirty="0">
                          <a:latin typeface="Coptic" pitchFamily="2" charset="0"/>
                        </a:rPr>
                        <a:t>/t </a:t>
                      </a:r>
                      <a:r>
                        <a:rPr lang="en-US" dirty="0" err="1">
                          <a:latin typeface="Coptic" pitchFamily="2" charset="0"/>
                        </a:rPr>
                        <a:t>n~nen</a:t>
                      </a:r>
                      <a:r>
                        <a:rPr lang="en-US" dirty="0">
                          <a:solidFill>
                            <a:srgbClr val="FF0000"/>
                          </a:solidFill>
                        </a:rPr>
                        <a:t>\</a:t>
                      </a:r>
                      <a:r>
                        <a:rPr lang="en-US" dirty="0">
                          <a:solidFill>
                            <a:srgbClr val="C00000"/>
                          </a:solidFill>
                          <a:latin typeface="Coptic" pitchFamily="2" charset="0"/>
                        </a:rPr>
                        <a:t>[</a:t>
                      </a:r>
                      <a:r>
                        <a:rPr lang="en-US" dirty="0" err="1">
                          <a:solidFill>
                            <a:srgbClr val="C00000"/>
                          </a:solidFill>
                          <a:latin typeface="Coptic" pitchFamily="2" charset="0"/>
                        </a:rPr>
                        <a:t>alauj</a:t>
                      </a:r>
                      <a:endParaRPr lang="en-US" dirty="0">
                        <a:solidFill>
                          <a:srgbClr val="C00000"/>
                        </a:solidFill>
                        <a:latin typeface="Coptic" pitchFamily="2" charset="0"/>
                      </a:endParaRPr>
                    </a:p>
                  </a:txBody>
                  <a:tcPr/>
                </a:tc>
                <a:tc>
                  <a:txBody>
                    <a:bodyPr/>
                    <a:lstStyle/>
                    <a:p>
                      <a:r>
                        <a:rPr lang="en-US" sz="1800" kern="1200" dirty="0">
                          <a:solidFill>
                            <a:schemeClr val="dk1"/>
                          </a:solidFill>
                          <a:effectLst/>
                          <a:latin typeface="+mn-lt"/>
                          <a:ea typeface="+mn-ea"/>
                          <a:cs typeface="+mn-cs"/>
                        </a:rPr>
                        <a:t>Who was </a:t>
                      </a:r>
                      <a:r>
                        <a:rPr lang="en-US" sz="1800" kern="1200" dirty="0">
                          <a:solidFill>
                            <a:srgbClr val="FF0000"/>
                          </a:solidFill>
                          <a:effectLst/>
                          <a:latin typeface="+mn-lt"/>
                          <a:ea typeface="+mn-ea"/>
                          <a:cs typeface="+mn-cs"/>
                        </a:rPr>
                        <a:t>crucified</a:t>
                      </a:r>
                      <a:r>
                        <a:rPr lang="en-US" sz="1800" kern="1200" dirty="0">
                          <a:solidFill>
                            <a:schemeClr val="dk1"/>
                          </a:solidFill>
                          <a:effectLst/>
                          <a:latin typeface="+mn-lt"/>
                          <a:ea typeface="+mn-ea"/>
                          <a:cs typeface="+mn-cs"/>
                        </a:rPr>
                        <a:t> on the </a:t>
                      </a:r>
                      <a:r>
                        <a:rPr lang="en-US" sz="1800" kern="1200" dirty="0">
                          <a:solidFill>
                            <a:srgbClr val="C00000"/>
                          </a:solidFill>
                          <a:effectLst/>
                          <a:latin typeface="+mn-lt"/>
                          <a:ea typeface="+mn-ea"/>
                          <a:cs typeface="+mn-cs"/>
                        </a:rPr>
                        <a:t>Cross</a:t>
                      </a:r>
                      <a:r>
                        <a:rPr lang="en-US" sz="1800" kern="1200" dirty="0">
                          <a:solidFill>
                            <a:schemeClr val="dk1"/>
                          </a:solidFill>
                          <a:effectLst/>
                          <a:latin typeface="+mn-lt"/>
                          <a:ea typeface="+mn-ea"/>
                          <a:cs typeface="+mn-cs"/>
                        </a:rPr>
                        <a:t> conquer the </a:t>
                      </a:r>
                      <a:r>
                        <a:rPr lang="en-US" sz="1800" kern="1200" dirty="0">
                          <a:solidFill>
                            <a:srgbClr val="FF0000"/>
                          </a:solidFill>
                          <a:effectLst/>
                          <a:latin typeface="+mn-lt"/>
                          <a:ea typeface="+mn-ea"/>
                          <a:cs typeface="+mn-cs"/>
                        </a:rPr>
                        <a:t>devil</a:t>
                      </a:r>
                      <a:r>
                        <a:rPr lang="en-US" sz="1800" kern="1200" dirty="0">
                          <a:solidFill>
                            <a:schemeClr val="dk1"/>
                          </a:solidFill>
                          <a:effectLst/>
                          <a:latin typeface="+mn-lt"/>
                          <a:ea typeface="+mn-ea"/>
                          <a:cs typeface="+mn-cs"/>
                        </a:rPr>
                        <a:t> under our </a:t>
                      </a:r>
                      <a:r>
                        <a:rPr lang="en-US" sz="1800" kern="1200" dirty="0">
                          <a:solidFill>
                            <a:srgbClr val="C00000"/>
                          </a:solidFill>
                          <a:effectLst/>
                          <a:latin typeface="+mn-lt"/>
                          <a:ea typeface="+mn-ea"/>
                          <a:cs typeface="+mn-cs"/>
                        </a:rPr>
                        <a:t>feet</a:t>
                      </a:r>
                      <a:endParaRPr lang="en-US" i="0" dirty="0">
                        <a:solidFill>
                          <a:srgbClr val="C00000"/>
                        </a:solidFill>
                      </a:endParaRPr>
                    </a:p>
                  </a:txBody>
                  <a:tcPr/>
                </a:tc>
                <a:extLst>
                  <a:ext uri="{0D108BD9-81ED-4DB2-BD59-A6C34878D82A}">
                    <a16:rowId xmlns:a16="http://schemas.microsoft.com/office/drawing/2014/main" val="2560212132"/>
                  </a:ext>
                </a:extLst>
              </a:tr>
            </a:tbl>
          </a:graphicData>
        </a:graphic>
      </p:graphicFrame>
      <p:graphicFrame>
        <p:nvGraphicFramePr>
          <p:cNvPr id="10" name="Table 9">
            <a:extLst>
              <a:ext uri="{FF2B5EF4-FFF2-40B4-BE49-F238E27FC236}">
                <a16:creationId xmlns:a16="http://schemas.microsoft.com/office/drawing/2014/main" id="{E7721880-8176-4413-9966-1A9ACB8A79CE}"/>
              </a:ext>
            </a:extLst>
          </p:cNvPr>
          <p:cNvGraphicFramePr>
            <a:graphicFrameLocks noGrp="1"/>
          </p:cNvGraphicFramePr>
          <p:nvPr>
            <p:extLst>
              <p:ext uri="{D42A27DB-BD31-4B8C-83A1-F6EECF244321}">
                <p14:modId xmlns:p14="http://schemas.microsoft.com/office/powerpoint/2010/main" val="1057531763"/>
              </p:ext>
            </p:extLst>
          </p:nvPr>
        </p:nvGraphicFramePr>
        <p:xfrm>
          <a:off x="-1320" y="2638479"/>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29815560"/>
                    </a:ext>
                  </a:extLst>
                </a:gridCol>
                <a:gridCol w="4415692">
                  <a:extLst>
                    <a:ext uri="{9D8B030D-6E8A-4147-A177-3AD203B41FA5}">
                      <a16:colId xmlns:a16="http://schemas.microsoft.com/office/drawing/2014/main" val="884334621"/>
                    </a:ext>
                  </a:extLst>
                </a:gridCol>
              </a:tblGrid>
              <a:tr h="370840">
                <a:tc>
                  <a:txBody>
                    <a:bodyPr/>
                    <a:lstStyle/>
                    <a:p>
                      <a:r>
                        <a:rPr lang="nl-NL" dirty="0">
                          <a:latin typeface="Coptic" pitchFamily="2" charset="0"/>
                        </a:rPr>
                        <a:t>Pouro n~te p~w~ou </a:t>
                      </a:r>
                      <a:r>
                        <a:rPr lang="nl-NL" dirty="0">
                          <a:solidFill>
                            <a:srgbClr val="FF0000"/>
                          </a:solidFill>
                          <a:latin typeface="Coptic" pitchFamily="2" charset="0"/>
                        </a:rPr>
                        <a:t>af</a:t>
                      </a:r>
                      <a:r>
                        <a:rPr lang="en-US" dirty="0">
                          <a:solidFill>
                            <a:srgbClr val="FF0000"/>
                          </a:solidFill>
                        </a:rPr>
                        <a:t>\</a:t>
                      </a:r>
                      <a:r>
                        <a:rPr lang="nl-NL" dirty="0">
                          <a:solidFill>
                            <a:srgbClr val="FF0000"/>
                          </a:solidFill>
                          <a:latin typeface="Coptic" pitchFamily="2" charset="0"/>
                        </a:rPr>
                        <a:t>twnf</a:t>
                      </a:r>
                      <a:r>
                        <a:rPr lang="nl-NL" dirty="0">
                          <a:latin typeface="Coptic" pitchFamily="2" charset="0"/>
                        </a:rPr>
                        <a:t> e~bol qen n/ey</a:t>
                      </a:r>
                      <a:r>
                        <a:rPr lang="en-US" dirty="0">
                          <a:solidFill>
                            <a:srgbClr val="FF0000"/>
                          </a:solidFill>
                        </a:rPr>
                        <a:t>\</a:t>
                      </a:r>
                      <a:r>
                        <a:rPr lang="nl-NL" dirty="0">
                          <a:latin typeface="Coptic" pitchFamily="2" charset="0"/>
                        </a:rPr>
                        <a:t>mwout qen pie~hoou </a:t>
                      </a:r>
                      <a:r>
                        <a:rPr lang="nl-NL" dirty="0">
                          <a:solidFill>
                            <a:srgbClr val="FF0000"/>
                          </a:solidFill>
                          <a:latin typeface="Coptic" pitchFamily="2" charset="0"/>
                        </a:rPr>
                        <a:t>m~mah</a:t>
                      </a:r>
                      <a:r>
                        <a:rPr lang="en-US" dirty="0">
                          <a:solidFill>
                            <a:srgbClr val="FF0000"/>
                          </a:solidFill>
                        </a:rPr>
                        <a:t>\</a:t>
                      </a:r>
                      <a:r>
                        <a:rPr lang="nl-NL" dirty="0">
                          <a:solidFill>
                            <a:srgbClr val="FF0000"/>
                          </a:solidFill>
                          <a:latin typeface="Coptic" pitchFamily="2" charset="0"/>
                        </a:rPr>
                        <a:t>somt</a:t>
                      </a:r>
                      <a:endParaRPr lang="en-US" dirty="0">
                        <a:solidFill>
                          <a:srgbClr val="FF0000"/>
                        </a:solidFill>
                        <a:latin typeface="Coptic" pitchFamily="2" charset="0"/>
                      </a:endParaRPr>
                    </a:p>
                  </a:txBody>
                  <a:tcPr/>
                </a:tc>
                <a:tc>
                  <a:txBody>
                    <a:bodyPr/>
                    <a:lstStyle/>
                    <a:p>
                      <a:r>
                        <a:rPr lang="en-US" sz="1800" i="0" kern="1200" dirty="0">
                          <a:solidFill>
                            <a:schemeClr val="dk1"/>
                          </a:solidFill>
                          <a:effectLst/>
                          <a:latin typeface="+mn-lt"/>
                          <a:ea typeface="+mn-ea"/>
                          <a:cs typeface="+mn-cs"/>
                        </a:rPr>
                        <a:t>The King of Glory who </a:t>
                      </a:r>
                      <a:r>
                        <a:rPr lang="en-US" sz="1800" i="0" kern="1200" dirty="0">
                          <a:solidFill>
                            <a:srgbClr val="FF0000"/>
                          </a:solidFill>
                          <a:effectLst/>
                          <a:latin typeface="+mn-lt"/>
                          <a:ea typeface="+mn-ea"/>
                          <a:cs typeface="+mn-cs"/>
                        </a:rPr>
                        <a:t>rose</a:t>
                      </a:r>
                      <a:r>
                        <a:rPr lang="en-US" sz="1800" i="0" kern="1200" dirty="0">
                          <a:solidFill>
                            <a:schemeClr val="dk1"/>
                          </a:solidFill>
                          <a:effectLst/>
                          <a:latin typeface="+mn-lt"/>
                          <a:ea typeface="+mn-ea"/>
                          <a:cs typeface="+mn-cs"/>
                        </a:rPr>
                        <a:t> from the dead on the </a:t>
                      </a:r>
                      <a:r>
                        <a:rPr lang="en-US" sz="1800" i="0" kern="1200" dirty="0">
                          <a:solidFill>
                            <a:srgbClr val="FF0000"/>
                          </a:solidFill>
                          <a:effectLst/>
                          <a:latin typeface="+mn-lt"/>
                          <a:ea typeface="+mn-ea"/>
                          <a:cs typeface="+mn-cs"/>
                        </a:rPr>
                        <a:t>third</a:t>
                      </a:r>
                      <a:r>
                        <a:rPr lang="en-US" sz="1800" i="0" kern="1200" dirty="0">
                          <a:solidFill>
                            <a:schemeClr val="dk1"/>
                          </a:solidFill>
                          <a:effectLst/>
                          <a:latin typeface="+mn-lt"/>
                          <a:ea typeface="+mn-ea"/>
                          <a:cs typeface="+mn-cs"/>
                        </a:rPr>
                        <a:t> day. </a:t>
                      </a:r>
                      <a:endParaRPr lang="en-US" i="0" dirty="0"/>
                    </a:p>
                  </a:txBody>
                  <a:tcPr/>
                </a:tc>
                <a:extLst>
                  <a:ext uri="{0D108BD9-81ED-4DB2-BD59-A6C34878D82A}">
                    <a16:rowId xmlns:a16="http://schemas.microsoft.com/office/drawing/2014/main" val="1487780134"/>
                  </a:ext>
                </a:extLst>
              </a:tr>
            </a:tbl>
          </a:graphicData>
        </a:graphic>
      </p:graphicFrame>
      <p:graphicFrame>
        <p:nvGraphicFramePr>
          <p:cNvPr id="11" name="Table 10">
            <a:extLst>
              <a:ext uri="{FF2B5EF4-FFF2-40B4-BE49-F238E27FC236}">
                <a16:creationId xmlns:a16="http://schemas.microsoft.com/office/drawing/2014/main" id="{61819AC4-55E6-43F5-BB9F-A4213D6424FA}"/>
              </a:ext>
            </a:extLst>
          </p:cNvPr>
          <p:cNvGraphicFramePr>
            <a:graphicFrameLocks noGrp="1"/>
          </p:cNvGraphicFramePr>
          <p:nvPr>
            <p:extLst>
              <p:ext uri="{D42A27DB-BD31-4B8C-83A1-F6EECF244321}">
                <p14:modId xmlns:p14="http://schemas.microsoft.com/office/powerpoint/2010/main" val="3885258515"/>
              </p:ext>
            </p:extLst>
          </p:nvPr>
        </p:nvGraphicFramePr>
        <p:xfrm>
          <a:off x="-1320" y="3267746"/>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107501488"/>
                    </a:ext>
                  </a:extLst>
                </a:gridCol>
                <a:gridCol w="4415692">
                  <a:extLst>
                    <a:ext uri="{9D8B030D-6E8A-4147-A177-3AD203B41FA5}">
                      <a16:colId xmlns:a16="http://schemas.microsoft.com/office/drawing/2014/main" val="1587335964"/>
                    </a:ext>
                  </a:extLst>
                </a:gridCol>
              </a:tblGrid>
              <a:tr h="370840">
                <a:tc>
                  <a:txBody>
                    <a:bodyPr/>
                    <a:lstStyle/>
                    <a:p>
                      <a:r>
                        <a:rPr lang="nl-NL" dirty="0">
                          <a:latin typeface="Coptic" pitchFamily="2" charset="0"/>
                        </a:rPr>
                        <a:t>Pouro n~te p~w~ou </a:t>
                      </a:r>
                      <a:r>
                        <a:rPr lang="pl-PL" dirty="0">
                          <a:latin typeface="Coptic" pitchFamily="2" charset="0"/>
                        </a:rPr>
                        <a:t>af</a:t>
                      </a:r>
                      <a:r>
                        <a:rPr lang="en-US" dirty="0">
                          <a:solidFill>
                            <a:srgbClr val="FF0000"/>
                          </a:solidFill>
                        </a:rPr>
                        <a:t>\</a:t>
                      </a:r>
                      <a:r>
                        <a:rPr lang="pl-PL" dirty="0">
                          <a:latin typeface="Coptic" pitchFamily="2" charset="0"/>
                        </a:rPr>
                        <a:t>twnf e~bolqen n/ey</a:t>
                      </a:r>
                      <a:r>
                        <a:rPr lang="en-US" dirty="0">
                          <a:solidFill>
                            <a:srgbClr val="FF0000"/>
                          </a:solidFill>
                        </a:rPr>
                        <a:t>\</a:t>
                      </a:r>
                      <a:r>
                        <a:rPr lang="pl-PL" dirty="0">
                          <a:latin typeface="Coptic" pitchFamily="2" charset="0"/>
                        </a:rPr>
                        <a:t>mwout ouoh </a:t>
                      </a:r>
                      <a:r>
                        <a:rPr lang="pl-PL" dirty="0">
                          <a:solidFill>
                            <a:srgbClr val="FF0000"/>
                          </a:solidFill>
                          <a:latin typeface="Coptic" pitchFamily="2" charset="0"/>
                        </a:rPr>
                        <a:t>afsenaf</a:t>
                      </a:r>
                      <a:r>
                        <a:rPr lang="pl-PL" dirty="0">
                          <a:latin typeface="Coptic" pitchFamily="2" charset="0"/>
                        </a:rPr>
                        <a:t> e~p~swi e~</a:t>
                      </a:r>
                      <a:r>
                        <a:rPr lang="pl-PL" dirty="0">
                          <a:solidFill>
                            <a:srgbClr val="C00000"/>
                          </a:solidFill>
                          <a:latin typeface="Coptic" pitchFamily="2" charset="0"/>
                        </a:rPr>
                        <a:t>niv/oui</a:t>
                      </a:r>
                      <a:r>
                        <a:rPr lang="pl-PL" dirty="0">
                          <a:latin typeface="Coptic" pitchFamily="2" charset="0"/>
                        </a:rPr>
                        <a:t> </a:t>
                      </a:r>
                      <a:br>
                        <a:rPr lang="en-US" dirty="0">
                          <a:latin typeface="Coptic" pitchFamily="2" charset="0"/>
                        </a:rPr>
                      </a:br>
                      <a:r>
                        <a:rPr lang="pl-PL" dirty="0">
                          <a:solidFill>
                            <a:srgbClr val="FF0000"/>
                          </a:solidFill>
                          <a:latin typeface="Coptic" pitchFamily="2" charset="0"/>
                        </a:rPr>
                        <a:t>afhemci</a:t>
                      </a:r>
                      <a:r>
                        <a:rPr lang="pl-PL" dirty="0">
                          <a:latin typeface="Coptic" pitchFamily="2" charset="0"/>
                        </a:rPr>
                        <a:t> </a:t>
                      </a:r>
                      <a:r>
                        <a:rPr lang="pl-PL" dirty="0">
                          <a:solidFill>
                            <a:srgbClr val="C00000"/>
                          </a:solidFill>
                          <a:latin typeface="Coptic" pitchFamily="2" charset="0"/>
                        </a:rPr>
                        <a:t>caoui</a:t>
                      </a:r>
                      <a:r>
                        <a:rPr lang="en-US" dirty="0">
                          <a:solidFill>
                            <a:srgbClr val="FF0000"/>
                          </a:solidFill>
                        </a:rPr>
                        <a:t>\</a:t>
                      </a:r>
                      <a:r>
                        <a:rPr lang="pl-PL" dirty="0">
                          <a:solidFill>
                            <a:srgbClr val="C00000"/>
                          </a:solidFill>
                          <a:latin typeface="Coptic" pitchFamily="2" charset="0"/>
                        </a:rPr>
                        <a:t>nam</a:t>
                      </a:r>
                      <a:r>
                        <a:rPr lang="pl-PL" dirty="0">
                          <a:latin typeface="Coptic" pitchFamily="2" charset="0"/>
                        </a:rPr>
                        <a:t> m~Pefiwt</a:t>
                      </a:r>
                      <a:endParaRPr lang="en-US" dirty="0">
                        <a:latin typeface="Coptic" pitchFamily="2" charset="0"/>
                      </a:endParaRPr>
                    </a:p>
                  </a:txBody>
                  <a:tcPr/>
                </a:tc>
                <a:tc>
                  <a:txBody>
                    <a:bodyPr/>
                    <a:lstStyle/>
                    <a:p>
                      <a:r>
                        <a:rPr lang="en-US" sz="1800" i="0" kern="1200" dirty="0">
                          <a:solidFill>
                            <a:schemeClr val="dk1"/>
                          </a:solidFill>
                          <a:effectLst/>
                          <a:latin typeface="+mn-lt"/>
                          <a:ea typeface="+mn-ea"/>
                          <a:cs typeface="+mn-cs"/>
                        </a:rPr>
                        <a:t>The King of Glory who </a:t>
                      </a:r>
                      <a:r>
                        <a:rPr lang="en-US" sz="1800" i="0" kern="1200" dirty="0">
                          <a:solidFill>
                            <a:srgbClr val="FF0000"/>
                          </a:solidFill>
                          <a:effectLst/>
                          <a:latin typeface="+mn-lt"/>
                          <a:ea typeface="+mn-ea"/>
                          <a:cs typeface="+mn-cs"/>
                        </a:rPr>
                        <a:t>rose</a:t>
                      </a:r>
                      <a:r>
                        <a:rPr lang="en-US" sz="1800" i="0" kern="1200" dirty="0">
                          <a:solidFill>
                            <a:schemeClr val="dk1"/>
                          </a:solidFill>
                          <a:effectLst/>
                          <a:latin typeface="+mn-lt"/>
                          <a:ea typeface="+mn-ea"/>
                          <a:cs typeface="+mn-cs"/>
                        </a:rPr>
                        <a:t> from the dead and </a:t>
                      </a:r>
                      <a:r>
                        <a:rPr lang="en-US" sz="1800" i="0" kern="1200" dirty="0">
                          <a:solidFill>
                            <a:srgbClr val="FF0000"/>
                          </a:solidFill>
                          <a:effectLst/>
                          <a:latin typeface="+mn-lt"/>
                          <a:ea typeface="+mn-ea"/>
                          <a:cs typeface="+mn-cs"/>
                        </a:rPr>
                        <a:t>ascended</a:t>
                      </a:r>
                      <a:r>
                        <a:rPr lang="en-US" sz="1800" i="0" kern="1200" dirty="0">
                          <a:solidFill>
                            <a:schemeClr val="dk1"/>
                          </a:solidFill>
                          <a:effectLst/>
                          <a:latin typeface="+mn-lt"/>
                          <a:ea typeface="+mn-ea"/>
                          <a:cs typeface="+mn-cs"/>
                        </a:rPr>
                        <a:t> into the </a:t>
                      </a:r>
                      <a:r>
                        <a:rPr lang="en-US" sz="1800" i="0" kern="1200" dirty="0">
                          <a:solidFill>
                            <a:srgbClr val="C00000"/>
                          </a:solidFill>
                          <a:effectLst/>
                          <a:latin typeface="+mn-lt"/>
                          <a:ea typeface="+mn-ea"/>
                          <a:cs typeface="+mn-cs"/>
                        </a:rPr>
                        <a:t>Heavens</a:t>
                      </a:r>
                      <a:r>
                        <a:rPr lang="en-US" sz="1800" i="0" kern="1200" dirty="0">
                          <a:solidFill>
                            <a:schemeClr val="dk1"/>
                          </a:solidFill>
                          <a:effectLst/>
                          <a:latin typeface="+mn-lt"/>
                          <a:ea typeface="+mn-ea"/>
                          <a:cs typeface="+mn-cs"/>
                        </a:rPr>
                        <a:t> </a:t>
                      </a:r>
                      <a:br>
                        <a:rPr lang="en-US" sz="1800" i="0" kern="1200" dirty="0">
                          <a:solidFill>
                            <a:schemeClr val="dk1"/>
                          </a:solidFill>
                          <a:effectLst/>
                          <a:latin typeface="+mn-lt"/>
                          <a:ea typeface="+mn-ea"/>
                          <a:cs typeface="+mn-cs"/>
                        </a:rPr>
                      </a:br>
                      <a:r>
                        <a:rPr lang="en-US" sz="1800" i="0" kern="1200" dirty="0">
                          <a:solidFill>
                            <a:schemeClr val="dk1"/>
                          </a:solidFill>
                          <a:effectLst/>
                          <a:latin typeface="+mn-lt"/>
                          <a:ea typeface="+mn-ea"/>
                          <a:cs typeface="+mn-cs"/>
                        </a:rPr>
                        <a:t>and </a:t>
                      </a:r>
                      <a:r>
                        <a:rPr lang="en-US" sz="1800" i="0" kern="1200" dirty="0">
                          <a:solidFill>
                            <a:srgbClr val="FF0000"/>
                          </a:solidFill>
                          <a:effectLst/>
                          <a:latin typeface="+mn-lt"/>
                          <a:ea typeface="+mn-ea"/>
                          <a:cs typeface="+mn-cs"/>
                        </a:rPr>
                        <a:t>sat</a:t>
                      </a:r>
                      <a:r>
                        <a:rPr lang="en-US" sz="1800" i="0" kern="1200" dirty="0">
                          <a:solidFill>
                            <a:schemeClr val="dk1"/>
                          </a:solidFill>
                          <a:effectLst/>
                          <a:latin typeface="+mn-lt"/>
                          <a:ea typeface="+mn-ea"/>
                          <a:cs typeface="+mn-cs"/>
                        </a:rPr>
                        <a:t> at the </a:t>
                      </a:r>
                      <a:r>
                        <a:rPr lang="en-US" sz="1800" i="0" kern="1200" dirty="0">
                          <a:solidFill>
                            <a:srgbClr val="C00000"/>
                          </a:solidFill>
                          <a:effectLst/>
                          <a:latin typeface="+mn-lt"/>
                          <a:ea typeface="+mn-ea"/>
                          <a:cs typeface="+mn-cs"/>
                        </a:rPr>
                        <a:t>right-hand</a:t>
                      </a:r>
                      <a:r>
                        <a:rPr lang="en-US" sz="1800" i="0" kern="1200" dirty="0">
                          <a:solidFill>
                            <a:schemeClr val="dk1"/>
                          </a:solidFill>
                          <a:effectLst/>
                          <a:latin typeface="+mn-lt"/>
                          <a:ea typeface="+mn-ea"/>
                          <a:cs typeface="+mn-cs"/>
                        </a:rPr>
                        <a:t> of His Father. </a:t>
                      </a:r>
                    </a:p>
                  </a:txBody>
                  <a:tcPr/>
                </a:tc>
                <a:extLst>
                  <a:ext uri="{0D108BD9-81ED-4DB2-BD59-A6C34878D82A}">
                    <a16:rowId xmlns:a16="http://schemas.microsoft.com/office/drawing/2014/main" val="2817178650"/>
                  </a:ext>
                </a:extLst>
              </a:tr>
            </a:tbl>
          </a:graphicData>
        </a:graphic>
      </p:graphicFrame>
      <p:graphicFrame>
        <p:nvGraphicFramePr>
          <p:cNvPr id="13" name="Table 12">
            <a:extLst>
              <a:ext uri="{FF2B5EF4-FFF2-40B4-BE49-F238E27FC236}">
                <a16:creationId xmlns:a16="http://schemas.microsoft.com/office/drawing/2014/main" id="{FD09CE8A-876A-4B34-B562-28700C57382C}"/>
              </a:ext>
            </a:extLst>
          </p:cNvPr>
          <p:cNvGraphicFramePr>
            <a:graphicFrameLocks noGrp="1"/>
          </p:cNvGraphicFramePr>
          <p:nvPr>
            <p:extLst>
              <p:ext uri="{D42A27DB-BD31-4B8C-83A1-F6EECF244321}">
                <p14:modId xmlns:p14="http://schemas.microsoft.com/office/powerpoint/2010/main" val="203137153"/>
              </p:ext>
            </p:extLst>
          </p:nvPr>
        </p:nvGraphicFramePr>
        <p:xfrm>
          <a:off x="0" y="4182146"/>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a:latin typeface="Coptic" pitchFamily="2" charset="0"/>
                        </a:rPr>
                        <a:t>Ps/</a:t>
                      </a:r>
                      <a:r>
                        <a:rPr lang="en-US" dirty="0" err="1">
                          <a:latin typeface="Coptic" pitchFamily="2" charset="0"/>
                        </a:rPr>
                        <a:t>ri</a:t>
                      </a:r>
                      <a:r>
                        <a:rPr lang="en-US" dirty="0">
                          <a:latin typeface="Coptic" pitchFamily="2" charset="0"/>
                        </a:rPr>
                        <a:t> </a:t>
                      </a:r>
                      <a:r>
                        <a:rPr lang="en-US" dirty="0" err="1">
                          <a:latin typeface="Coptic" pitchFamily="2" charset="0"/>
                        </a:rPr>
                        <a:t>m~V</a:t>
                      </a:r>
                      <a:r>
                        <a:rPr lang="en-US" dirty="0">
                          <a:latin typeface="Coptic" pitchFamily="2" charset="0"/>
                        </a:rPr>
                        <a:t>]: </a:t>
                      </a:r>
                      <a:r>
                        <a:rPr lang="en-US" dirty="0" err="1">
                          <a:latin typeface="Coptic" pitchFamily="2" charset="0"/>
                        </a:rPr>
                        <a:t>af</a:t>
                      </a:r>
                      <a:r>
                        <a:rPr lang="en-US" dirty="0" err="1">
                          <a:solidFill>
                            <a:srgbClr val="FF0000"/>
                          </a:solidFill>
                          <a:latin typeface="Coptic" pitchFamily="2" charset="0"/>
                        </a:rPr>
                        <a:t>i</a:t>
                      </a:r>
                      <a:r>
                        <a:rPr lang="en-US" dirty="0">
                          <a:solidFill>
                            <a:srgbClr val="FF0000"/>
                          </a:solidFill>
                          <a:latin typeface="Coptic" pitchFamily="2" charset="0"/>
                        </a:rPr>
                        <a:t>~</a:t>
                      </a:r>
                      <a:r>
                        <a:rPr lang="en-US" dirty="0">
                          <a:latin typeface="Coptic" pitchFamily="2" charset="0"/>
                        </a:rPr>
                        <a:t> </a:t>
                      </a:r>
                      <a:r>
                        <a:rPr lang="en-US" dirty="0" err="1">
                          <a:latin typeface="Coptic" pitchFamily="2" charset="0"/>
                        </a:rPr>
                        <a:t>e~qoun</a:t>
                      </a:r>
                      <a:r>
                        <a:rPr lang="en-US" dirty="0">
                          <a:latin typeface="Coptic" pitchFamily="2" charset="0"/>
                        </a:rPr>
                        <a:t> </a:t>
                      </a:r>
                      <a:r>
                        <a:rPr lang="en-US" dirty="0" err="1">
                          <a:latin typeface="Coptic" pitchFamily="2" charset="0"/>
                        </a:rPr>
                        <a:t>e~</a:t>
                      </a:r>
                      <a:r>
                        <a:rPr lang="en-US" dirty="0" err="1">
                          <a:solidFill>
                            <a:srgbClr val="C00000"/>
                          </a:solidFill>
                          <a:latin typeface="Coptic" pitchFamily="2" charset="0"/>
                        </a:rPr>
                        <a:t>t</a:t>
                      </a:r>
                      <a:r>
                        <a:rPr lang="en-US" dirty="0">
                          <a:solidFill>
                            <a:srgbClr val="C00000"/>
                          </a:solidFill>
                          <a:latin typeface="Coptic" pitchFamily="2" charset="0"/>
                        </a:rPr>
                        <a:t>~,</a:t>
                      </a:r>
                      <a:r>
                        <a:rPr lang="en-US" dirty="0" err="1">
                          <a:solidFill>
                            <a:srgbClr val="C00000"/>
                          </a:solidFill>
                          <a:latin typeface="Coptic" pitchFamily="2" charset="0"/>
                        </a:rPr>
                        <a:t>wra</a:t>
                      </a:r>
                      <a:r>
                        <a:rPr lang="en-US" dirty="0">
                          <a:solidFill>
                            <a:srgbClr val="C00000"/>
                          </a:solidFill>
                          <a:latin typeface="Coptic" pitchFamily="2" charset="0"/>
                        </a:rPr>
                        <a:t> </a:t>
                      </a:r>
                      <a:r>
                        <a:rPr lang="en-US" dirty="0">
                          <a:latin typeface="Coptic" pitchFamily="2" charset="0"/>
                        </a:rPr>
                        <a:t>n</a:t>
                      </a:r>
                      <a:r>
                        <a:rPr lang="en-US" dirty="0">
                          <a:solidFill>
                            <a:srgbClr val="FF0000"/>
                          </a:solidFill>
                          <a:latin typeface="Coptic" pitchFamily="2" charset="0"/>
                        </a:rPr>
                        <a:t>~,/mi</a:t>
                      </a:r>
                      <a:endParaRPr lang="en-US" sz="17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Son of God, </a:t>
                      </a:r>
                      <a:r>
                        <a:rPr lang="en-US" sz="1400" kern="1200" dirty="0">
                          <a:solidFill>
                            <a:srgbClr val="FF0000"/>
                          </a:solidFill>
                          <a:effectLst/>
                          <a:latin typeface="+mn-lt"/>
                          <a:ea typeface="+mn-ea"/>
                          <a:cs typeface="+mn-cs"/>
                        </a:rPr>
                        <a:t>entered</a:t>
                      </a:r>
                      <a:r>
                        <a:rPr lang="en-US" sz="1400" kern="1200" dirty="0">
                          <a:solidFill>
                            <a:schemeClr val="dk1"/>
                          </a:solidFill>
                          <a:effectLst/>
                          <a:latin typeface="+mn-lt"/>
                          <a:ea typeface="+mn-ea"/>
                          <a:cs typeface="+mn-cs"/>
                        </a:rPr>
                        <a:t> into the </a:t>
                      </a:r>
                      <a:r>
                        <a:rPr lang="en-US" sz="1400" kern="1200" dirty="0">
                          <a:solidFill>
                            <a:srgbClr val="C00000"/>
                          </a:solidFill>
                          <a:effectLst/>
                          <a:latin typeface="+mn-lt"/>
                          <a:ea typeface="+mn-ea"/>
                          <a:cs typeface="+mn-cs"/>
                        </a:rPr>
                        <a:t>land</a:t>
                      </a:r>
                      <a:r>
                        <a:rPr lang="en-US" sz="1400" kern="1200" dirty="0">
                          <a:solidFill>
                            <a:schemeClr val="dk1"/>
                          </a:solidFill>
                          <a:effectLst/>
                          <a:latin typeface="+mn-lt"/>
                          <a:ea typeface="+mn-ea"/>
                          <a:cs typeface="+mn-cs"/>
                        </a:rPr>
                        <a:t> of </a:t>
                      </a:r>
                      <a:r>
                        <a:rPr lang="en-US" sz="1400" kern="1200" dirty="0">
                          <a:solidFill>
                            <a:srgbClr val="FF0000"/>
                          </a:solidFill>
                          <a:effectLst/>
                          <a:latin typeface="+mn-lt"/>
                          <a:ea typeface="+mn-ea"/>
                          <a:cs typeface="+mn-cs"/>
                        </a:rPr>
                        <a:t>Egypt</a:t>
                      </a:r>
                      <a:r>
                        <a:rPr lang="en-US" sz="1400" kern="1200" dirty="0">
                          <a:solidFill>
                            <a:schemeClr val="dk1"/>
                          </a:solidFill>
                          <a:effectLst/>
                          <a:latin typeface="+mn-lt"/>
                          <a:ea typeface="+mn-ea"/>
                          <a:cs typeface="+mn-cs"/>
                        </a:rPr>
                        <a:t>. </a:t>
                      </a:r>
                      <a:endParaRPr lang="en-US" sz="14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graphicFrame>
        <p:nvGraphicFramePr>
          <p:cNvPr id="14" name="Table 13">
            <a:extLst>
              <a:ext uri="{FF2B5EF4-FFF2-40B4-BE49-F238E27FC236}">
                <a16:creationId xmlns:a16="http://schemas.microsoft.com/office/drawing/2014/main" id="{C6993F00-D906-4939-BCD5-12182659B4F0}"/>
              </a:ext>
            </a:extLst>
          </p:cNvPr>
          <p:cNvGraphicFramePr>
            <a:graphicFrameLocks noGrp="1"/>
          </p:cNvGraphicFramePr>
          <p:nvPr>
            <p:extLst>
              <p:ext uri="{D42A27DB-BD31-4B8C-83A1-F6EECF244321}">
                <p14:modId xmlns:p14="http://schemas.microsoft.com/office/powerpoint/2010/main" val="3586385426"/>
              </p:ext>
            </p:extLst>
          </p:nvPr>
        </p:nvGraphicFramePr>
        <p:xfrm>
          <a:off x="-1320" y="160593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a:latin typeface="Coptic" pitchFamily="2" charset="0"/>
                        </a:rPr>
                        <a:t>Ps/</a:t>
                      </a:r>
                      <a:r>
                        <a:rPr lang="en-US" dirty="0" err="1">
                          <a:latin typeface="Coptic" pitchFamily="2" charset="0"/>
                        </a:rPr>
                        <a:t>ri</a:t>
                      </a:r>
                      <a:r>
                        <a:rPr lang="en-US" dirty="0">
                          <a:latin typeface="Coptic" pitchFamily="2" charset="0"/>
                        </a:rPr>
                        <a:t> </a:t>
                      </a:r>
                      <a:r>
                        <a:rPr lang="en-US" dirty="0" err="1">
                          <a:latin typeface="Coptic" pitchFamily="2" charset="0"/>
                        </a:rPr>
                        <a:t>m~V</a:t>
                      </a:r>
                      <a:r>
                        <a:rPr lang="en-US" dirty="0">
                          <a:latin typeface="Coptic" pitchFamily="2" charset="0"/>
                        </a:rPr>
                        <a:t>]: </a:t>
                      </a:r>
                      <a:r>
                        <a:rPr lang="en-US" dirty="0" err="1">
                          <a:latin typeface="Coptic" pitchFamily="2" charset="0"/>
                        </a:rPr>
                        <a:t>af</a:t>
                      </a:r>
                      <a:r>
                        <a:rPr lang="en-US" dirty="0" err="1">
                          <a:solidFill>
                            <a:srgbClr val="FF0000"/>
                          </a:solidFill>
                          <a:latin typeface="Coptic" pitchFamily="2" charset="0"/>
                        </a:rPr>
                        <a:t>i</a:t>
                      </a:r>
                      <a:r>
                        <a:rPr lang="en-US" dirty="0">
                          <a:solidFill>
                            <a:srgbClr val="FF0000"/>
                          </a:solidFill>
                          <a:latin typeface="Coptic" pitchFamily="2" charset="0"/>
                        </a:rPr>
                        <a:t>~</a:t>
                      </a:r>
                      <a:r>
                        <a:rPr lang="en-US" dirty="0">
                          <a:latin typeface="Coptic" pitchFamily="2" charset="0"/>
                        </a:rPr>
                        <a:t> </a:t>
                      </a:r>
                      <a:r>
                        <a:rPr lang="en-US" dirty="0" err="1">
                          <a:latin typeface="Coptic" pitchFamily="2" charset="0"/>
                        </a:rPr>
                        <a:t>e~qoun</a:t>
                      </a:r>
                      <a:r>
                        <a:rPr lang="en-US" dirty="0">
                          <a:latin typeface="Coptic" pitchFamily="2" charset="0"/>
                        </a:rPr>
                        <a:t> </a:t>
                      </a:r>
                      <a:r>
                        <a:rPr lang="en-US" dirty="0" err="1">
                          <a:latin typeface="Coptic" pitchFamily="2" charset="0"/>
                        </a:rPr>
                        <a:t>e~</a:t>
                      </a:r>
                      <a:r>
                        <a:rPr lang="en-US" dirty="0" err="1">
                          <a:solidFill>
                            <a:srgbClr val="FF0000"/>
                          </a:solidFill>
                          <a:latin typeface="Coptic" pitchFamily="2" charset="0"/>
                        </a:rPr>
                        <a:t>Il</a:t>
                      </a:r>
                      <a:r>
                        <a:rPr lang="en-US" dirty="0">
                          <a:solidFill>
                            <a:srgbClr val="FF0000"/>
                          </a:solidFill>
                          <a:latin typeface="Coptic" pitchFamily="2" charset="0"/>
                        </a:rPr>
                        <a:t>#/#m#</a:t>
                      </a:r>
                      <a:endParaRPr lang="en-US" sz="17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The Son of God, </a:t>
                      </a:r>
                      <a:r>
                        <a:rPr lang="en-US" sz="1800" kern="1200" dirty="0">
                          <a:solidFill>
                            <a:srgbClr val="FF0000"/>
                          </a:solidFill>
                          <a:effectLst/>
                          <a:latin typeface="+mn-lt"/>
                          <a:ea typeface="+mn-ea"/>
                          <a:cs typeface="+mn-cs"/>
                        </a:rPr>
                        <a:t>entered</a:t>
                      </a:r>
                      <a:r>
                        <a:rPr lang="en-US" sz="1800" kern="1200" dirty="0">
                          <a:solidFill>
                            <a:schemeClr val="dk1"/>
                          </a:solidFill>
                          <a:effectLst/>
                          <a:latin typeface="+mn-lt"/>
                          <a:ea typeface="+mn-ea"/>
                          <a:cs typeface="+mn-cs"/>
                        </a:rPr>
                        <a:t> into </a:t>
                      </a:r>
                      <a:r>
                        <a:rPr lang="en-US" sz="1800" kern="1200" dirty="0">
                          <a:solidFill>
                            <a:srgbClr val="FF0000"/>
                          </a:solidFill>
                          <a:effectLst/>
                          <a:latin typeface="+mn-lt"/>
                          <a:ea typeface="+mn-ea"/>
                          <a:cs typeface="+mn-cs"/>
                        </a:rPr>
                        <a:t>Jerusalem</a:t>
                      </a:r>
                      <a:r>
                        <a:rPr lang="en-US" sz="1800" kern="1200" dirty="0">
                          <a:solidFill>
                            <a:schemeClr val="dk1"/>
                          </a:solidFill>
                          <a:effectLst/>
                          <a:latin typeface="+mn-lt"/>
                          <a:ea typeface="+mn-ea"/>
                          <a:cs typeface="+mn-cs"/>
                        </a:rPr>
                        <a:t>. </a:t>
                      </a:r>
                      <a:endParaRPr lang="en-US" sz="18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graphicFrame>
        <p:nvGraphicFramePr>
          <p:cNvPr id="15" name="Table 14">
            <a:extLst>
              <a:ext uri="{FF2B5EF4-FFF2-40B4-BE49-F238E27FC236}">
                <a16:creationId xmlns:a16="http://schemas.microsoft.com/office/drawing/2014/main" id="{25EDB72E-DBE7-4441-A005-7C7784D05FFB}"/>
              </a:ext>
            </a:extLst>
          </p:cNvPr>
          <p:cNvGraphicFramePr>
            <a:graphicFrameLocks noGrp="1"/>
          </p:cNvGraphicFramePr>
          <p:nvPr>
            <p:extLst>
              <p:ext uri="{D42A27DB-BD31-4B8C-83A1-F6EECF244321}">
                <p14:modId xmlns:p14="http://schemas.microsoft.com/office/powerpoint/2010/main" val="2176347508"/>
              </p:ext>
            </p:extLst>
          </p:nvPr>
        </p:nvGraphicFramePr>
        <p:xfrm>
          <a:off x="-1320" y="4552986"/>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sz="1700" dirty="0">
                          <a:latin typeface="Coptic" pitchFamily="2" charset="0"/>
                        </a:rPr>
                        <a:t>Ps/</a:t>
                      </a:r>
                      <a:r>
                        <a:rPr lang="en-US" sz="1700" dirty="0" err="1">
                          <a:latin typeface="Coptic" pitchFamily="2" charset="0"/>
                        </a:rPr>
                        <a:t>ri</a:t>
                      </a:r>
                      <a:r>
                        <a:rPr lang="en-US" sz="1700" dirty="0">
                          <a:latin typeface="Coptic" pitchFamily="2" charset="0"/>
                        </a:rPr>
                        <a:t> </a:t>
                      </a:r>
                      <a:r>
                        <a:rPr lang="en-US" sz="1700" dirty="0" err="1">
                          <a:latin typeface="Coptic" pitchFamily="2" charset="0"/>
                        </a:rPr>
                        <a:t>m~V</a:t>
                      </a:r>
                      <a:r>
                        <a:rPr lang="en-US" sz="1700" dirty="0">
                          <a:latin typeface="Coptic" pitchFamily="2" charset="0"/>
                        </a:rPr>
                        <a:t>]: </a:t>
                      </a:r>
                      <a:r>
                        <a:rPr lang="en-US" sz="1700" dirty="0" err="1">
                          <a:solidFill>
                            <a:srgbClr val="FF0000"/>
                          </a:solidFill>
                          <a:latin typeface="Coptic" pitchFamily="2" charset="0"/>
                        </a:rPr>
                        <a:t>afsobtf</a:t>
                      </a:r>
                      <a:r>
                        <a:rPr lang="en-US" sz="1700" dirty="0">
                          <a:latin typeface="Coptic" pitchFamily="2" charset="0"/>
                        </a:rPr>
                        <a:t> </a:t>
                      </a:r>
                      <a:r>
                        <a:rPr lang="en-US" sz="1700" dirty="0" err="1">
                          <a:latin typeface="Coptic" pitchFamily="2" charset="0"/>
                        </a:rPr>
                        <a:t>e~jen</a:t>
                      </a:r>
                      <a:r>
                        <a:rPr lang="en-US" sz="1700" dirty="0">
                          <a:latin typeface="Coptic" pitchFamily="2" charset="0"/>
                        </a:rPr>
                        <a:t> </a:t>
                      </a:r>
                      <a:r>
                        <a:rPr lang="en-US" sz="1700" dirty="0" err="1">
                          <a:solidFill>
                            <a:srgbClr val="C00000"/>
                          </a:solidFill>
                          <a:latin typeface="Coptic" pitchFamily="2" charset="0"/>
                        </a:rPr>
                        <a:t>pitwou</a:t>
                      </a:r>
                      <a:r>
                        <a:rPr lang="en-US" sz="1700" dirty="0">
                          <a:latin typeface="Coptic" pitchFamily="2" charset="0"/>
                        </a:rPr>
                        <a:t> </a:t>
                      </a:r>
                      <a:r>
                        <a:rPr lang="en-US" sz="1700" dirty="0" err="1">
                          <a:latin typeface="Coptic" pitchFamily="2" charset="0"/>
                        </a:rPr>
                        <a:t>n~</a:t>
                      </a:r>
                      <a:r>
                        <a:rPr lang="en-US" sz="1700" dirty="0" err="1">
                          <a:solidFill>
                            <a:srgbClr val="FF0000"/>
                          </a:solidFill>
                          <a:latin typeface="Coptic" pitchFamily="2" charset="0"/>
                        </a:rPr>
                        <a:t>Yabwr</a:t>
                      </a:r>
                      <a:endParaRPr lang="en-US" sz="17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The Son of God, </a:t>
                      </a:r>
                      <a:r>
                        <a:rPr lang="en-US" sz="1400" kern="1200" dirty="0">
                          <a:solidFill>
                            <a:srgbClr val="FF0000"/>
                          </a:solidFill>
                          <a:effectLst/>
                          <a:latin typeface="+mn-lt"/>
                          <a:ea typeface="+mn-ea"/>
                          <a:cs typeface="+mn-cs"/>
                        </a:rPr>
                        <a:t>was transfigured </a:t>
                      </a:r>
                      <a:r>
                        <a:rPr lang="en-US" sz="1400" kern="1200" dirty="0">
                          <a:solidFill>
                            <a:srgbClr val="336699"/>
                          </a:solidFill>
                          <a:effectLst/>
                          <a:latin typeface="+mn-lt"/>
                          <a:ea typeface="+mn-ea"/>
                          <a:cs typeface="+mn-cs"/>
                        </a:rPr>
                        <a:t>on</a:t>
                      </a:r>
                      <a:r>
                        <a:rPr lang="en-US" sz="1400" kern="1200" dirty="0">
                          <a:solidFill>
                            <a:srgbClr val="FF0000"/>
                          </a:solidFill>
                          <a:effectLst/>
                          <a:latin typeface="+mn-lt"/>
                          <a:ea typeface="+mn-ea"/>
                          <a:cs typeface="+mn-cs"/>
                        </a:rPr>
                        <a:t> </a:t>
                      </a:r>
                      <a:r>
                        <a:rPr lang="en-US" sz="1400" kern="1200" dirty="0">
                          <a:solidFill>
                            <a:srgbClr val="C00000"/>
                          </a:solidFill>
                          <a:effectLst/>
                          <a:latin typeface="+mn-lt"/>
                          <a:ea typeface="+mn-ea"/>
                          <a:cs typeface="+mn-cs"/>
                        </a:rPr>
                        <a:t>mount</a:t>
                      </a:r>
                      <a:r>
                        <a:rPr lang="en-US" sz="1400" kern="1200" dirty="0">
                          <a:solidFill>
                            <a:srgbClr val="FF0000"/>
                          </a:solidFill>
                          <a:effectLst/>
                          <a:latin typeface="+mn-lt"/>
                          <a:ea typeface="+mn-ea"/>
                          <a:cs typeface="+mn-cs"/>
                        </a:rPr>
                        <a:t> Tabor</a:t>
                      </a:r>
                      <a:endParaRPr lang="en-US" sz="14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pic>
        <p:nvPicPr>
          <p:cNvPr id="184322" name="Picture 2" descr="Journey of The Holy Family to Egypt | EG GATE">
            <a:extLst>
              <a:ext uri="{FF2B5EF4-FFF2-40B4-BE49-F238E27FC236}">
                <a16:creationId xmlns:a16="http://schemas.microsoft.com/office/drawing/2014/main" id="{0141A209-AF96-4D90-A83E-70B3183D1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5292" y="4966566"/>
            <a:ext cx="2390775"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733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0" presetClass="entr" presetSubtype="0" fill="hold" nodeType="withEffect">
                                  <p:stCondLst>
                                    <p:cond delay="0"/>
                                  </p:stCondLst>
                                  <p:childTnLst>
                                    <p:set>
                                      <p:cBhvr>
                                        <p:cTn id="28" dur="1" fill="hold">
                                          <p:stCondLst>
                                            <p:cond delay="0"/>
                                          </p:stCondLst>
                                        </p:cTn>
                                        <p:tgtEl>
                                          <p:spTgt spid="184322"/>
                                        </p:tgtEl>
                                        <p:attrNameLst>
                                          <p:attrName>style.visibility</p:attrName>
                                        </p:attrNameLst>
                                      </p:cBhvr>
                                      <p:to>
                                        <p:strVal val="visible"/>
                                      </p:to>
                                    </p:set>
                                    <p:animEffect transition="in" filter="fade">
                                      <p:cBhvr>
                                        <p:cTn id="29" dur="500"/>
                                        <p:tgtEl>
                                          <p:spTgt spid="18432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5518D-3212-456D-891A-F49E2C046D83}"/>
              </a:ext>
            </a:extLst>
          </p:cNvPr>
          <p:cNvSpPr>
            <a:spLocks noGrp="1"/>
          </p:cNvSpPr>
          <p:nvPr>
            <p:ph idx="1"/>
          </p:nvPr>
        </p:nvSpPr>
        <p:spPr>
          <a:xfrm>
            <a:off x="228600" y="1192289"/>
            <a:ext cx="8686800" cy="1550911"/>
          </a:xfrm>
        </p:spPr>
        <p:txBody>
          <a:bodyPr/>
          <a:lstStyle/>
          <a:p>
            <a:r>
              <a:rPr lang="en-US" dirty="0"/>
              <a:t>Demonstrative Pronouns: Pronouns that point to specific things: this, these</a:t>
            </a:r>
          </a:p>
          <a:p>
            <a:pPr lvl="1"/>
            <a:r>
              <a:rPr lang="en-US" dirty="0"/>
              <a:t>as in </a:t>
            </a:r>
            <a:r>
              <a:rPr lang="en-US" i="1" dirty="0"/>
              <a:t>“This is a man” </a:t>
            </a:r>
          </a:p>
        </p:txBody>
      </p:sp>
      <p:sp>
        <p:nvSpPr>
          <p:cNvPr id="8" name="Title 1">
            <a:extLst>
              <a:ext uri="{FF2B5EF4-FFF2-40B4-BE49-F238E27FC236}">
                <a16:creationId xmlns:a16="http://schemas.microsoft.com/office/drawing/2014/main" id="{EDEF317C-E55A-4A4E-97C8-9B88C00BA4BC}"/>
              </a:ext>
            </a:extLst>
          </p:cNvPr>
          <p:cNvSpPr>
            <a:spLocks noGrp="1"/>
          </p:cNvSpPr>
          <p:nvPr>
            <p:ph type="title"/>
          </p:nvPr>
        </p:nvSpPr>
        <p:spPr>
          <a:xfrm>
            <a:off x="76200" y="49289"/>
            <a:ext cx="8991600" cy="1143000"/>
          </a:xfrm>
        </p:spPr>
        <p:txBody>
          <a:bodyPr/>
          <a:lstStyle/>
          <a:p>
            <a:r>
              <a:rPr lang="en-US" b="1" dirty="0">
                <a:solidFill>
                  <a:schemeClr val="tx1"/>
                </a:solidFill>
                <a:effectLst>
                  <a:outerShdw blurRad="38100" dist="38100" dir="2700000" algn="tl">
                    <a:srgbClr val="336699"/>
                  </a:outerShdw>
                </a:effectLst>
              </a:rPr>
              <a:t>Lesson 26 </a:t>
            </a:r>
            <a:br>
              <a:rPr lang="en-US" b="1" dirty="0">
                <a:solidFill>
                  <a:schemeClr val="tx1"/>
                </a:solidFill>
                <a:effectLst>
                  <a:outerShdw blurRad="38100" dist="38100" dir="2700000" algn="tl">
                    <a:srgbClr val="336699"/>
                  </a:outerShdw>
                </a:effectLst>
              </a:rPr>
            </a:br>
            <a:r>
              <a:rPr lang="en-US" sz="4000" dirty="0"/>
              <a:t>Demonstrative Pronouns</a:t>
            </a:r>
          </a:p>
        </p:txBody>
      </p:sp>
      <p:graphicFrame>
        <p:nvGraphicFramePr>
          <p:cNvPr id="5" name="Table 4">
            <a:extLst>
              <a:ext uri="{FF2B5EF4-FFF2-40B4-BE49-F238E27FC236}">
                <a16:creationId xmlns:a16="http://schemas.microsoft.com/office/drawing/2014/main" id="{55FFB4B2-B905-4DC0-9BE2-2148DE1EEF6E}"/>
              </a:ext>
            </a:extLst>
          </p:cNvPr>
          <p:cNvGraphicFramePr>
            <a:graphicFrameLocks/>
          </p:cNvGraphicFramePr>
          <p:nvPr>
            <p:extLst>
              <p:ext uri="{D42A27DB-BD31-4B8C-83A1-F6EECF244321}">
                <p14:modId xmlns:p14="http://schemas.microsoft.com/office/powerpoint/2010/main" val="2536596659"/>
              </p:ext>
            </p:extLst>
          </p:nvPr>
        </p:nvGraphicFramePr>
        <p:xfrm>
          <a:off x="914400" y="2733368"/>
          <a:ext cx="7010400" cy="1828800"/>
        </p:xfrm>
        <a:graphic>
          <a:graphicData uri="http://schemas.openxmlformats.org/drawingml/2006/table">
            <a:tbl>
              <a:tblPr firstRow="1" bandRow="1">
                <a:tableStyleId>{5C22544A-7EE6-4342-B048-85BDC9FD1C3A}</a:tableStyleId>
              </a:tblPr>
              <a:tblGrid>
                <a:gridCol w="1484555">
                  <a:extLst>
                    <a:ext uri="{9D8B030D-6E8A-4147-A177-3AD203B41FA5}">
                      <a16:colId xmlns:a16="http://schemas.microsoft.com/office/drawing/2014/main" val="1452732145"/>
                    </a:ext>
                  </a:extLst>
                </a:gridCol>
                <a:gridCol w="1402080">
                  <a:extLst>
                    <a:ext uri="{9D8B030D-6E8A-4147-A177-3AD203B41FA5}">
                      <a16:colId xmlns:a16="http://schemas.microsoft.com/office/drawing/2014/main" val="955693655"/>
                    </a:ext>
                  </a:extLst>
                </a:gridCol>
                <a:gridCol w="1319605">
                  <a:extLst>
                    <a:ext uri="{9D8B030D-6E8A-4147-A177-3AD203B41FA5}">
                      <a16:colId xmlns:a16="http://schemas.microsoft.com/office/drawing/2014/main" val="941700322"/>
                    </a:ext>
                  </a:extLst>
                </a:gridCol>
                <a:gridCol w="2804160">
                  <a:extLst>
                    <a:ext uri="{9D8B030D-6E8A-4147-A177-3AD203B41FA5}">
                      <a16:colId xmlns:a16="http://schemas.microsoft.com/office/drawing/2014/main" val="942127417"/>
                    </a:ext>
                  </a:extLst>
                </a:gridCol>
              </a:tblGrid>
              <a:tr h="370840">
                <a:tc>
                  <a:txBody>
                    <a:bodyPr/>
                    <a:lstStyle/>
                    <a:p>
                      <a:r>
                        <a:rPr lang="en-US" dirty="0"/>
                        <a:t>Gender</a:t>
                      </a:r>
                    </a:p>
                  </a:txBody>
                  <a:tcPr/>
                </a:tc>
                <a:tc>
                  <a:txBody>
                    <a:bodyPr/>
                    <a:lstStyle/>
                    <a:p>
                      <a:r>
                        <a:rPr lang="en-US" dirty="0"/>
                        <a:t>Pronoun </a:t>
                      </a:r>
                      <a:r>
                        <a:rPr lang="en-US" i="1" dirty="0"/>
                        <a:t>(this)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Verb ‘be’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Determinative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(this …)</a:t>
                      </a:r>
                      <a:endParaRPr lang="en-US" i="0" dirty="0"/>
                    </a:p>
                  </a:txBody>
                  <a:tcPr/>
                </a:tc>
                <a:extLst>
                  <a:ext uri="{0D108BD9-81ED-4DB2-BD59-A6C34878D82A}">
                    <a16:rowId xmlns:a16="http://schemas.microsoft.com/office/drawing/2014/main" val="2270170479"/>
                  </a:ext>
                </a:extLst>
              </a:tr>
              <a:tr h="370840">
                <a:tc>
                  <a:txBody>
                    <a:bodyPr/>
                    <a:lstStyle/>
                    <a:p>
                      <a:r>
                        <a:rPr lang="en-US" sz="2000" dirty="0"/>
                        <a:t>Masculine</a:t>
                      </a:r>
                    </a:p>
                  </a:txBody>
                  <a:tcPr/>
                </a:tc>
                <a:tc>
                  <a:txBody>
                    <a:bodyPr/>
                    <a:lstStyle/>
                    <a:p>
                      <a:r>
                        <a:rPr lang="en-US" sz="2000" dirty="0" err="1">
                          <a:latin typeface="Coptic" pitchFamily="2" charset="0"/>
                        </a:rPr>
                        <a:t>Vai</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Pai</a:t>
                      </a:r>
                    </a:p>
                  </a:txBody>
                  <a:tcPr/>
                </a:tc>
                <a:extLst>
                  <a:ext uri="{0D108BD9-81ED-4DB2-BD59-A6C34878D82A}">
                    <a16:rowId xmlns:a16="http://schemas.microsoft.com/office/drawing/2014/main" val="4213140009"/>
                  </a:ext>
                </a:extLst>
              </a:tr>
              <a:tr h="370840">
                <a:tc>
                  <a:txBody>
                    <a:bodyPr/>
                    <a:lstStyle/>
                    <a:p>
                      <a:r>
                        <a:rPr lang="en-US" sz="2000" dirty="0"/>
                        <a:t>Feminine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Yai</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te</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Tai</a:t>
                      </a:r>
                    </a:p>
                  </a:txBody>
                  <a:tcPr/>
                </a:tc>
                <a:extLst>
                  <a:ext uri="{0D108BD9-81ED-4DB2-BD59-A6C34878D82A}">
                    <a16:rowId xmlns:a16="http://schemas.microsoft.com/office/drawing/2014/main" val="3569958751"/>
                  </a:ext>
                </a:extLst>
              </a:tr>
              <a:tr h="370840">
                <a:tc>
                  <a:txBody>
                    <a:bodyPr/>
                    <a:lstStyle/>
                    <a:p>
                      <a:r>
                        <a:rPr lang="en-US" sz="2000" dirty="0"/>
                        <a:t>Plural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Nai</a:t>
                      </a:r>
                      <a:endParaRPr lang="en-US" sz="2000" dirty="0">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optic" pitchFamily="2" charset="0"/>
                        </a:rPr>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Coptic" pitchFamily="2" charset="0"/>
                        </a:rPr>
                        <a:t>Nai</a:t>
                      </a:r>
                      <a:endParaRPr lang="en-US" sz="2000" dirty="0">
                        <a:latin typeface="Coptic" pitchFamily="2" charset="0"/>
                      </a:endParaRPr>
                    </a:p>
                  </a:txBody>
                  <a:tcPr/>
                </a:tc>
                <a:extLst>
                  <a:ext uri="{0D108BD9-81ED-4DB2-BD59-A6C34878D82A}">
                    <a16:rowId xmlns:a16="http://schemas.microsoft.com/office/drawing/2014/main" val="2869105582"/>
                  </a:ext>
                </a:extLst>
              </a:tr>
            </a:tbl>
          </a:graphicData>
        </a:graphic>
      </p:graphicFrame>
      <p:graphicFrame>
        <p:nvGraphicFramePr>
          <p:cNvPr id="2" name="Table 6">
            <a:extLst>
              <a:ext uri="{FF2B5EF4-FFF2-40B4-BE49-F238E27FC236}">
                <a16:creationId xmlns:a16="http://schemas.microsoft.com/office/drawing/2014/main" id="{190F0B56-1461-40CE-A4F2-7C395BCC22CB}"/>
              </a:ext>
            </a:extLst>
          </p:cNvPr>
          <p:cNvGraphicFramePr>
            <a:graphicFrameLocks noGrp="1"/>
          </p:cNvGraphicFramePr>
          <p:nvPr>
            <p:extLst>
              <p:ext uri="{D42A27DB-BD31-4B8C-83A1-F6EECF244321}">
                <p14:modId xmlns:p14="http://schemas.microsoft.com/office/powerpoint/2010/main" val="1877603852"/>
              </p:ext>
            </p:extLst>
          </p:nvPr>
        </p:nvGraphicFramePr>
        <p:xfrm>
          <a:off x="609600" y="4572000"/>
          <a:ext cx="7620000" cy="2225040"/>
        </p:xfrm>
        <a:graphic>
          <a:graphicData uri="http://schemas.openxmlformats.org/drawingml/2006/table">
            <a:tbl>
              <a:tblPr bandRow="1">
                <a:tableStyleId>{5C22544A-7EE6-4342-B048-85BDC9FD1C3A}</a:tableStyleId>
              </a:tblPr>
              <a:tblGrid>
                <a:gridCol w="3810000">
                  <a:extLst>
                    <a:ext uri="{9D8B030D-6E8A-4147-A177-3AD203B41FA5}">
                      <a16:colId xmlns:a16="http://schemas.microsoft.com/office/drawing/2014/main" val="51385584"/>
                    </a:ext>
                  </a:extLst>
                </a:gridCol>
                <a:gridCol w="3810000">
                  <a:extLst>
                    <a:ext uri="{9D8B030D-6E8A-4147-A177-3AD203B41FA5}">
                      <a16:colId xmlns:a16="http://schemas.microsoft.com/office/drawing/2014/main" val="2809278364"/>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If the noun is </a:t>
                      </a:r>
                      <a:r>
                        <a:rPr lang="en-US" kern="0" dirty="0">
                          <a:solidFill>
                            <a:srgbClr val="FF0000"/>
                          </a:solidFill>
                        </a:rPr>
                        <a:t>indefinite</a:t>
                      </a:r>
                      <a:r>
                        <a:rPr lang="en-US" kern="0" dirty="0"/>
                        <a:t>, the verb is </a:t>
                      </a:r>
                      <a:r>
                        <a:rPr lang="en-US" kern="0" dirty="0">
                          <a:solidFill>
                            <a:srgbClr val="FF0000"/>
                          </a:solidFill>
                        </a:rPr>
                        <a:t>after</a:t>
                      </a:r>
                      <a:r>
                        <a:rPr lang="en-US" kern="0" dirty="0"/>
                        <a:t> the noun:</a:t>
                      </a:r>
                    </a:p>
                  </a:txBody>
                  <a:tcPr/>
                </a:tc>
                <a:tc hMerge="1">
                  <a:txBody>
                    <a:bodyPr/>
                    <a:lstStyle/>
                    <a:p>
                      <a:endParaRPr lang="en-US" dirty="0"/>
                    </a:p>
                  </a:txBody>
                  <a:tcPr/>
                </a:tc>
                <a:extLst>
                  <a:ext uri="{0D108BD9-81ED-4DB2-BD59-A6C34878D82A}">
                    <a16:rowId xmlns:a16="http://schemas.microsoft.com/office/drawing/2014/main" val="245099154"/>
                  </a:ext>
                </a:extLst>
              </a:tr>
              <a:tr h="370840">
                <a:tc>
                  <a:txBody>
                    <a:bodyPr/>
                    <a:lstStyle/>
                    <a:p>
                      <a:r>
                        <a:rPr lang="en-US" dirty="0" err="1">
                          <a:solidFill>
                            <a:srgbClr val="336699"/>
                          </a:solidFill>
                          <a:latin typeface="Coptic" pitchFamily="2" charset="0"/>
                        </a:rPr>
                        <a:t>Vai</a:t>
                      </a:r>
                      <a:r>
                        <a:rPr lang="en-US" dirty="0">
                          <a:solidFill>
                            <a:srgbClr val="336699"/>
                          </a:solidFill>
                          <a:latin typeface="Coptic" pitchFamily="2" charset="0"/>
                        </a:rPr>
                        <a:t> </a:t>
                      </a:r>
                      <a:r>
                        <a:rPr lang="en-US" dirty="0" err="1">
                          <a:solidFill>
                            <a:srgbClr val="C00000"/>
                          </a:solidFill>
                          <a:latin typeface="Coptic" pitchFamily="2" charset="0"/>
                        </a:rPr>
                        <a:t>ou</a:t>
                      </a:r>
                      <a:r>
                        <a:rPr lang="en-US" dirty="0" err="1">
                          <a:solidFill>
                            <a:srgbClr val="336699"/>
                          </a:solidFill>
                          <a:latin typeface="Coptic" pitchFamily="2" charset="0"/>
                        </a:rPr>
                        <a:t>rwmi</a:t>
                      </a:r>
                      <a:r>
                        <a:rPr lang="en-US" dirty="0">
                          <a:solidFill>
                            <a:srgbClr val="336699"/>
                          </a:solidFill>
                          <a:latin typeface="Coptic" pitchFamily="2" charset="0"/>
                        </a:rPr>
                        <a:t> </a:t>
                      </a:r>
                      <a:r>
                        <a:rPr lang="en-US" dirty="0">
                          <a:solidFill>
                            <a:srgbClr val="FF0000"/>
                          </a:solidFill>
                          <a:latin typeface="Coptic" pitchFamily="2" charset="0"/>
                        </a:rPr>
                        <a:t>pe</a:t>
                      </a:r>
                      <a:r>
                        <a:rPr lang="en-US" dirty="0">
                          <a:solidFill>
                            <a:srgbClr val="336699"/>
                          </a:solidFill>
                          <a:latin typeface="Coptic" pitchFamily="2" charset="0"/>
                        </a:rPr>
                        <a:t>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 “This </a:t>
                      </a:r>
                      <a:r>
                        <a:rPr lang="en-US" kern="0" dirty="0">
                          <a:solidFill>
                            <a:srgbClr val="FF0000"/>
                          </a:solidFill>
                        </a:rPr>
                        <a:t>is</a:t>
                      </a:r>
                      <a:r>
                        <a:rPr lang="en-US" kern="0" dirty="0"/>
                        <a:t> </a:t>
                      </a:r>
                      <a:r>
                        <a:rPr lang="en-US" kern="0" dirty="0">
                          <a:solidFill>
                            <a:srgbClr val="C00000"/>
                          </a:solidFill>
                        </a:rPr>
                        <a:t>a</a:t>
                      </a:r>
                      <a:r>
                        <a:rPr lang="en-US" kern="0" dirty="0"/>
                        <a:t> man” </a:t>
                      </a:r>
                    </a:p>
                  </a:txBody>
                  <a:tcPr/>
                </a:tc>
                <a:extLst>
                  <a:ext uri="{0D108BD9-81ED-4DB2-BD59-A6C34878D82A}">
                    <a16:rowId xmlns:a16="http://schemas.microsoft.com/office/drawing/2014/main" val="22550822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If the noun is </a:t>
                      </a:r>
                      <a:r>
                        <a:rPr lang="en-US" kern="0" dirty="0">
                          <a:solidFill>
                            <a:srgbClr val="FF0000"/>
                          </a:solidFill>
                        </a:rPr>
                        <a:t>definite</a:t>
                      </a:r>
                      <a:r>
                        <a:rPr lang="en-US" kern="0" dirty="0"/>
                        <a:t>, the verb is </a:t>
                      </a:r>
                      <a:r>
                        <a:rPr lang="en-US" kern="0" dirty="0">
                          <a:solidFill>
                            <a:srgbClr val="FF0000"/>
                          </a:solidFill>
                        </a:rPr>
                        <a:t>before</a:t>
                      </a:r>
                      <a:r>
                        <a:rPr lang="en-US" kern="0" dirty="0"/>
                        <a:t> the noun:</a:t>
                      </a:r>
                    </a:p>
                  </a:txBody>
                  <a:tcPr/>
                </a:tc>
                <a:tc hMerge="1">
                  <a:txBody>
                    <a:bodyPr/>
                    <a:lstStyle/>
                    <a:p>
                      <a:endParaRPr lang="en-US" dirty="0"/>
                    </a:p>
                  </a:txBody>
                  <a:tcPr/>
                </a:tc>
                <a:extLst>
                  <a:ext uri="{0D108BD9-81ED-4DB2-BD59-A6C34878D82A}">
                    <a16:rowId xmlns:a16="http://schemas.microsoft.com/office/drawing/2014/main" val="3571020377"/>
                  </a:ext>
                </a:extLst>
              </a:tr>
              <a:tr h="370840">
                <a:tc>
                  <a:txBody>
                    <a:bodyPr/>
                    <a:lstStyle/>
                    <a:p>
                      <a:r>
                        <a:rPr lang="en-US" dirty="0" err="1">
                          <a:solidFill>
                            <a:srgbClr val="336699"/>
                          </a:solidFill>
                          <a:latin typeface="Coptic" pitchFamily="2" charset="0"/>
                        </a:rPr>
                        <a:t>Vai</a:t>
                      </a:r>
                      <a:r>
                        <a:rPr lang="en-US" dirty="0">
                          <a:solidFill>
                            <a:srgbClr val="336699"/>
                          </a:solidFill>
                          <a:latin typeface="Coptic" pitchFamily="2" charset="0"/>
                        </a:rPr>
                        <a:t> </a:t>
                      </a:r>
                      <a:r>
                        <a:rPr lang="en-US" dirty="0">
                          <a:solidFill>
                            <a:srgbClr val="FF0000"/>
                          </a:solidFill>
                          <a:latin typeface="Coptic" pitchFamily="2" charset="0"/>
                        </a:rPr>
                        <a:t>pe</a:t>
                      </a:r>
                      <a:r>
                        <a:rPr lang="en-US" dirty="0">
                          <a:solidFill>
                            <a:srgbClr val="336699"/>
                          </a:solidFill>
                          <a:latin typeface="Coptic" pitchFamily="2" charset="0"/>
                        </a:rPr>
                        <a:t> </a:t>
                      </a:r>
                      <a:r>
                        <a:rPr lang="en-US" dirty="0" err="1">
                          <a:solidFill>
                            <a:srgbClr val="C00000"/>
                          </a:solidFill>
                          <a:latin typeface="Coptic" pitchFamily="2" charset="0"/>
                        </a:rPr>
                        <a:t>pi</a:t>
                      </a:r>
                      <a:r>
                        <a:rPr lang="en-US" dirty="0" err="1">
                          <a:solidFill>
                            <a:srgbClr val="336699"/>
                          </a:solidFill>
                          <a:latin typeface="Coptic" pitchFamily="2" charset="0"/>
                        </a:rPr>
                        <a:t>rwmi</a:t>
                      </a:r>
                      <a:r>
                        <a:rPr lang="en-US" dirty="0">
                          <a:solidFill>
                            <a:srgbClr val="336699"/>
                          </a:solidFill>
                          <a:latin typeface="Coptic" pitchFamily="2" charset="0"/>
                        </a:rPr>
                        <a:t>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 “This </a:t>
                      </a:r>
                      <a:r>
                        <a:rPr lang="en-US" kern="0" dirty="0">
                          <a:solidFill>
                            <a:srgbClr val="FF0000"/>
                          </a:solidFill>
                        </a:rPr>
                        <a:t>is</a:t>
                      </a:r>
                      <a:r>
                        <a:rPr lang="en-US" kern="0" dirty="0"/>
                        <a:t> </a:t>
                      </a:r>
                      <a:r>
                        <a:rPr lang="en-US" kern="0" dirty="0">
                          <a:solidFill>
                            <a:srgbClr val="C00000"/>
                          </a:solidFill>
                        </a:rPr>
                        <a:t>the</a:t>
                      </a:r>
                      <a:r>
                        <a:rPr lang="en-US" kern="0" dirty="0"/>
                        <a:t> man” </a:t>
                      </a:r>
                    </a:p>
                  </a:txBody>
                  <a:tcPr/>
                </a:tc>
                <a:extLst>
                  <a:ext uri="{0D108BD9-81ED-4DB2-BD59-A6C34878D82A}">
                    <a16:rowId xmlns:a16="http://schemas.microsoft.com/office/drawing/2014/main" val="22359429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Determinative </a:t>
                      </a:r>
                      <a:r>
                        <a:rPr lang="en-US" kern="0" dirty="0">
                          <a:solidFill>
                            <a:srgbClr val="FF0000"/>
                          </a:solidFill>
                        </a:rPr>
                        <a:t>definite </a:t>
                      </a:r>
                      <a:r>
                        <a:rPr lang="en-US" kern="0" dirty="0"/>
                        <a:t>noun are connected to the verb and abbreviated:</a:t>
                      </a:r>
                    </a:p>
                  </a:txBody>
                  <a:tcPr/>
                </a:tc>
                <a:tc hMerge="1">
                  <a:txBody>
                    <a:bodyPr/>
                    <a:lstStyle/>
                    <a:p>
                      <a:endParaRPr lang="en-US" dirty="0"/>
                    </a:p>
                  </a:txBody>
                  <a:tcPr/>
                </a:tc>
                <a:extLst>
                  <a:ext uri="{0D108BD9-81ED-4DB2-BD59-A6C34878D82A}">
                    <a16:rowId xmlns:a16="http://schemas.microsoft.com/office/drawing/2014/main" val="474723713"/>
                  </a:ext>
                </a:extLst>
              </a:tr>
              <a:tr h="370840">
                <a:tc>
                  <a:txBody>
                    <a:bodyPr/>
                    <a:lstStyle/>
                    <a:p>
                      <a:r>
                        <a:rPr lang="en-US" dirty="0" err="1">
                          <a:solidFill>
                            <a:srgbClr val="C00000"/>
                          </a:solidFill>
                          <a:latin typeface="Coptic" pitchFamily="2" charset="0"/>
                        </a:rPr>
                        <a:t>Pai</a:t>
                      </a:r>
                      <a:r>
                        <a:rPr lang="en-US" dirty="0" err="1">
                          <a:solidFill>
                            <a:srgbClr val="336699"/>
                          </a:solidFill>
                          <a:latin typeface="Coptic" pitchFamily="2" charset="0"/>
                        </a:rPr>
                        <a:t>rwmi</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t> “This man” </a:t>
                      </a:r>
                    </a:p>
                  </a:txBody>
                  <a:tcPr/>
                </a:tc>
                <a:extLst>
                  <a:ext uri="{0D108BD9-81ED-4DB2-BD59-A6C34878D82A}">
                    <a16:rowId xmlns:a16="http://schemas.microsoft.com/office/drawing/2014/main" val="1767198783"/>
                  </a:ext>
                </a:extLst>
              </a:tr>
            </a:tbl>
          </a:graphicData>
        </a:graphic>
      </p:graphicFrame>
    </p:spTree>
    <p:extLst>
      <p:ext uri="{BB962C8B-B14F-4D97-AF65-F5344CB8AC3E}">
        <p14:creationId xmlns:p14="http://schemas.microsoft.com/office/powerpoint/2010/main" val="1464430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ppt_x"/>
                                          </p:val>
                                        </p:tav>
                                        <p:tav tm="100000">
                                          <p:val>
                                            <p:strVal val="#ppt_x"/>
                                          </p:val>
                                        </p:tav>
                                      </p:tavLst>
                                    </p:anim>
                                    <p:anim calcmode="lin" valueType="num">
                                      <p:cBhvr additive="base">
                                        <p:cTn id="12"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C3520644-4FFD-49FF-9A98-089F250DEF9C}"/>
              </a:ext>
            </a:extLst>
          </p:cNvPr>
          <p:cNvGraphicFramePr>
            <a:graphicFrameLocks noGrp="1"/>
          </p:cNvGraphicFramePr>
          <p:nvPr>
            <p:ph idx="1"/>
            <p:extLst>
              <p:ext uri="{D42A27DB-BD31-4B8C-83A1-F6EECF244321}">
                <p14:modId xmlns:p14="http://schemas.microsoft.com/office/powerpoint/2010/main" val="3956708293"/>
              </p:ext>
            </p:extLst>
          </p:nvPr>
        </p:nvGraphicFramePr>
        <p:xfrm>
          <a:off x="436300" y="771558"/>
          <a:ext cx="2434476" cy="1977327"/>
        </p:xfrm>
        <a:graphic>
          <a:graphicData uri="http://schemas.openxmlformats.org/drawingml/2006/table">
            <a:tbl>
              <a:tblPr firstRow="1" bandRow="1">
                <a:tableStyleId>{5C22544A-7EE6-4342-B048-85BDC9FD1C3A}</a:tableStyleId>
              </a:tblPr>
              <a:tblGrid>
                <a:gridCol w="1231265">
                  <a:extLst>
                    <a:ext uri="{9D8B030D-6E8A-4147-A177-3AD203B41FA5}">
                      <a16:colId xmlns:a16="http://schemas.microsoft.com/office/drawing/2014/main" val="2705279460"/>
                    </a:ext>
                  </a:extLst>
                </a:gridCol>
                <a:gridCol w="1203211">
                  <a:extLst>
                    <a:ext uri="{9D8B030D-6E8A-4147-A177-3AD203B41FA5}">
                      <a16:colId xmlns:a16="http://schemas.microsoft.com/office/drawing/2014/main" val="3424719139"/>
                    </a:ext>
                  </a:extLst>
                </a:gridCol>
              </a:tblGrid>
              <a:tr h="370840">
                <a:tc gridSpan="2">
                  <a:txBody>
                    <a:bodyPr/>
                    <a:lstStyle/>
                    <a:p>
                      <a:pPr algn="ctr"/>
                      <a:r>
                        <a:rPr lang="en-US" dirty="0"/>
                        <a:t>Masculine</a:t>
                      </a:r>
                    </a:p>
                  </a:txBody>
                  <a:tcPr/>
                </a:tc>
                <a:tc hMerge="1">
                  <a:txBody>
                    <a:bodyPr/>
                    <a:lstStyle/>
                    <a:p>
                      <a:endParaRPr lang="en-US"/>
                    </a:p>
                  </a:txBody>
                  <a:tcPr/>
                </a:tc>
                <a:extLst>
                  <a:ext uri="{0D108BD9-81ED-4DB2-BD59-A6C34878D82A}">
                    <a16:rowId xmlns:a16="http://schemas.microsoft.com/office/drawing/2014/main" val="4030798616"/>
                  </a:ext>
                </a:extLst>
              </a:tr>
              <a:tr h="370840">
                <a:tc gridSpan="2">
                  <a:txBody>
                    <a:bodyPr/>
                    <a:lstStyle/>
                    <a:p>
                      <a:pPr algn="ctr"/>
                      <a:r>
                        <a:rPr lang="en-US" b="1" dirty="0"/>
                        <a:t>Nouns</a:t>
                      </a:r>
                    </a:p>
                  </a:txBody>
                  <a:tcPr/>
                </a:tc>
                <a:tc hMerge="1">
                  <a:txBody>
                    <a:bodyPr/>
                    <a:lstStyle/>
                    <a:p>
                      <a:endParaRPr lang="en-US"/>
                    </a:p>
                  </a:txBody>
                  <a:tcPr/>
                </a:tc>
                <a:extLst>
                  <a:ext uri="{0D108BD9-81ED-4DB2-BD59-A6C34878D82A}">
                    <a16:rowId xmlns:a16="http://schemas.microsoft.com/office/drawing/2014/main" val="2369888685"/>
                  </a:ext>
                </a:extLst>
              </a:tr>
              <a:tr h="370840">
                <a:tc>
                  <a:txBody>
                    <a:bodyPr/>
                    <a:lstStyle/>
                    <a:p>
                      <a:pPr>
                        <a:lnSpc>
                          <a:spcPts val="1800"/>
                        </a:lnSpc>
                      </a:pPr>
                      <a:r>
                        <a:rPr lang="en-US" sz="1800" b="0" i="0" u="none" strike="noStrike" kern="1200" baseline="0" dirty="0">
                          <a:solidFill>
                            <a:schemeClr val="dk1"/>
                          </a:solidFill>
                          <a:latin typeface="+mn-lt"/>
                          <a:ea typeface="+mn-ea"/>
                          <a:cs typeface="+mn-cs"/>
                        </a:rPr>
                        <a:t>God</a:t>
                      </a:r>
                    </a:p>
                    <a:p>
                      <a:pPr>
                        <a:lnSpc>
                          <a:spcPts val="1800"/>
                        </a:lnSpc>
                      </a:pPr>
                      <a:r>
                        <a:rPr lang="en-US" sz="1800" b="0" i="0" u="none" strike="noStrike" kern="1200" baseline="0" dirty="0">
                          <a:solidFill>
                            <a:schemeClr val="dk1"/>
                          </a:solidFill>
                          <a:latin typeface="+mn-lt"/>
                          <a:ea typeface="+mn-ea"/>
                          <a:cs typeface="+mn-cs"/>
                        </a:rPr>
                        <a:t>Lord</a:t>
                      </a:r>
                    </a:p>
                    <a:p>
                      <a:pPr>
                        <a:lnSpc>
                          <a:spcPts val="1800"/>
                        </a:lnSpc>
                      </a:pPr>
                      <a:r>
                        <a:rPr lang="en-US" dirty="0">
                          <a:latin typeface="+mn-lt"/>
                        </a:rPr>
                        <a:t>Chair</a:t>
                      </a:r>
                    </a:p>
                    <a:p>
                      <a:pPr>
                        <a:lnSpc>
                          <a:spcPts val="1800"/>
                        </a:lnSpc>
                      </a:pPr>
                      <a:r>
                        <a:rPr lang="en-US" dirty="0">
                          <a:latin typeface="+mn-lt"/>
                        </a:rPr>
                        <a:t>King</a:t>
                      </a:r>
                    </a:p>
                    <a:p>
                      <a:pPr>
                        <a:lnSpc>
                          <a:spcPts val="1800"/>
                        </a:lnSpc>
                      </a:pPr>
                      <a:r>
                        <a:rPr lang="en-US" dirty="0">
                          <a:latin typeface="+mn-lt"/>
                        </a:rPr>
                        <a:t>Tongue</a:t>
                      </a:r>
                    </a:p>
                  </a:txBody>
                  <a:tcPr/>
                </a:tc>
                <a:tc>
                  <a:txBody>
                    <a:bodyPr/>
                    <a:lstStyle/>
                    <a:p>
                      <a:pPr>
                        <a:lnSpc>
                          <a:spcPts val="1800"/>
                        </a:lnSpc>
                      </a:pPr>
                      <a:r>
                        <a:rPr lang="en-US" sz="1800" b="0" i="0" u="none" strike="noStrike" kern="1200" baseline="0" dirty="0" err="1">
                          <a:solidFill>
                            <a:schemeClr val="dk1"/>
                          </a:solidFill>
                          <a:latin typeface="Coptic" pitchFamily="2" charset="0"/>
                          <a:ea typeface="+mn-ea"/>
                          <a:cs typeface="+mn-cs"/>
                        </a:rPr>
                        <a:t>Nou</a:t>
                      </a:r>
                      <a:r>
                        <a:rPr lang="en-US" sz="1800" b="0" i="0" u="none" strike="noStrike" kern="1200" baseline="0" dirty="0">
                          <a:solidFill>
                            <a:schemeClr val="dk1"/>
                          </a:solidFill>
                          <a:latin typeface="Coptic" pitchFamily="2" charset="0"/>
                          <a:ea typeface="+mn-ea"/>
                          <a:cs typeface="+mn-cs"/>
                        </a:rPr>
                        <a:t>]</a:t>
                      </a:r>
                    </a:p>
                    <a:p>
                      <a:pPr>
                        <a:lnSpc>
                          <a:spcPts val="1800"/>
                        </a:lnSpc>
                      </a:pPr>
                      <a:r>
                        <a:rPr lang="en-US" sz="1800" b="0" i="0" u="none" strike="noStrike" kern="1200" baseline="0" dirty="0">
                          <a:solidFill>
                            <a:schemeClr val="dk1"/>
                          </a:solidFill>
                          <a:latin typeface="Coptic" pitchFamily="2" charset="0"/>
                          <a:ea typeface="+mn-ea"/>
                          <a:cs typeface="+mn-cs"/>
                        </a:rPr>
                        <a:t>{</a:t>
                      </a:r>
                      <a:r>
                        <a:rPr lang="en-US" sz="1800" b="0" i="0" u="none" strike="noStrike" kern="1200" baseline="0" dirty="0" err="1">
                          <a:solidFill>
                            <a:schemeClr val="dk1"/>
                          </a:solidFill>
                          <a:latin typeface="Coptic" pitchFamily="2" charset="0"/>
                          <a:ea typeface="+mn-ea"/>
                          <a:cs typeface="+mn-cs"/>
                        </a:rPr>
                        <a:t>oic</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sz="1800" b="0" i="0" u="none" strike="noStrike" kern="1200" baseline="0" dirty="0" err="1">
                          <a:solidFill>
                            <a:schemeClr val="dk1"/>
                          </a:solidFill>
                          <a:latin typeface="Coptic" pitchFamily="2" charset="0"/>
                          <a:ea typeface="+mn-ea"/>
                          <a:cs typeface="+mn-cs"/>
                        </a:rPr>
                        <a:t>totc</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err="1">
                          <a:latin typeface="Coptic" pitchFamily="2" charset="0"/>
                        </a:rPr>
                        <a:t>Ouro</a:t>
                      </a:r>
                      <a:endParaRPr lang="en-US" dirty="0">
                        <a:latin typeface="Coptic" pitchFamily="2" charset="0"/>
                      </a:endParaRPr>
                    </a:p>
                    <a:p>
                      <a:pPr>
                        <a:lnSpc>
                          <a:spcPts val="1800"/>
                        </a:lnSpc>
                      </a:pPr>
                      <a:r>
                        <a:rPr lang="en-US" dirty="0">
                          <a:latin typeface="Coptic" pitchFamily="2" charset="0"/>
                        </a:rPr>
                        <a:t>Lac</a:t>
                      </a:r>
                    </a:p>
                  </a:txBody>
                  <a:tcPr/>
                </a:tc>
                <a:extLst>
                  <a:ext uri="{0D108BD9-81ED-4DB2-BD59-A6C34878D82A}">
                    <a16:rowId xmlns:a16="http://schemas.microsoft.com/office/drawing/2014/main" val="4042318612"/>
                  </a:ext>
                </a:extLst>
              </a:tr>
            </a:tbl>
          </a:graphicData>
        </a:graphic>
      </p:graphicFrame>
      <p:sp>
        <p:nvSpPr>
          <p:cNvPr id="6" name="Rectangle 5">
            <a:extLst>
              <a:ext uri="{FF2B5EF4-FFF2-40B4-BE49-F238E27FC236}">
                <a16:creationId xmlns:a16="http://schemas.microsoft.com/office/drawing/2014/main" id="{3B5A19C5-1C0D-4233-B482-F61A3A1123AC}"/>
              </a:ext>
            </a:extLst>
          </p:cNvPr>
          <p:cNvSpPr/>
          <p:nvPr/>
        </p:nvSpPr>
        <p:spPr>
          <a:xfrm>
            <a:off x="685800" y="228600"/>
            <a:ext cx="8033033" cy="369332"/>
          </a:xfrm>
          <a:prstGeom prst="rect">
            <a:avLst/>
          </a:prstGeom>
        </p:spPr>
        <p:txBody>
          <a:bodyPr wrap="none">
            <a:spAutoFit/>
          </a:bodyPr>
          <a:lstStyle/>
          <a:p>
            <a:r>
              <a:rPr lang="en-US" dirty="0"/>
              <a:t>Exercise:  Try using the nouns with each of the valid demonstrative pronouns</a:t>
            </a:r>
          </a:p>
        </p:txBody>
      </p:sp>
      <p:graphicFrame>
        <p:nvGraphicFramePr>
          <p:cNvPr id="8" name="Table 4">
            <a:extLst>
              <a:ext uri="{FF2B5EF4-FFF2-40B4-BE49-F238E27FC236}">
                <a16:creationId xmlns:a16="http://schemas.microsoft.com/office/drawing/2014/main" id="{D9B56D33-1BD0-4E69-A66A-695C96DC50FA}"/>
              </a:ext>
            </a:extLst>
          </p:cNvPr>
          <p:cNvGraphicFramePr>
            <a:graphicFrameLocks/>
          </p:cNvGraphicFramePr>
          <p:nvPr>
            <p:extLst>
              <p:ext uri="{D42A27DB-BD31-4B8C-83A1-F6EECF244321}">
                <p14:modId xmlns:p14="http://schemas.microsoft.com/office/powerpoint/2010/main" val="2909116717"/>
              </p:ext>
            </p:extLst>
          </p:nvPr>
        </p:nvGraphicFramePr>
        <p:xfrm>
          <a:off x="3408100" y="771557"/>
          <a:ext cx="2434476" cy="1977327"/>
        </p:xfrm>
        <a:graphic>
          <a:graphicData uri="http://schemas.openxmlformats.org/drawingml/2006/table">
            <a:tbl>
              <a:tblPr firstRow="1" bandRow="1">
                <a:tableStyleId>{5C22544A-7EE6-4342-B048-85BDC9FD1C3A}</a:tableStyleId>
              </a:tblPr>
              <a:tblGrid>
                <a:gridCol w="1231265">
                  <a:extLst>
                    <a:ext uri="{9D8B030D-6E8A-4147-A177-3AD203B41FA5}">
                      <a16:colId xmlns:a16="http://schemas.microsoft.com/office/drawing/2014/main" val="2705279460"/>
                    </a:ext>
                  </a:extLst>
                </a:gridCol>
                <a:gridCol w="1203211">
                  <a:extLst>
                    <a:ext uri="{9D8B030D-6E8A-4147-A177-3AD203B41FA5}">
                      <a16:colId xmlns:a16="http://schemas.microsoft.com/office/drawing/2014/main" val="3424719139"/>
                    </a:ext>
                  </a:extLst>
                </a:gridCol>
              </a:tblGrid>
              <a:tr h="370840">
                <a:tc gridSpan="2">
                  <a:txBody>
                    <a:bodyPr/>
                    <a:lstStyle/>
                    <a:p>
                      <a:pPr algn="ctr"/>
                      <a:r>
                        <a:rPr lang="en-US" dirty="0"/>
                        <a:t>Feminine</a:t>
                      </a:r>
                    </a:p>
                  </a:txBody>
                  <a:tcPr/>
                </a:tc>
                <a:tc hMerge="1">
                  <a:txBody>
                    <a:bodyPr/>
                    <a:lstStyle/>
                    <a:p>
                      <a:endParaRPr lang="en-US"/>
                    </a:p>
                  </a:txBody>
                  <a:tcPr/>
                </a:tc>
                <a:extLst>
                  <a:ext uri="{0D108BD9-81ED-4DB2-BD59-A6C34878D82A}">
                    <a16:rowId xmlns:a16="http://schemas.microsoft.com/office/drawing/2014/main" val="4030798616"/>
                  </a:ext>
                </a:extLst>
              </a:tr>
              <a:tr h="370840">
                <a:tc gridSpan="2">
                  <a:txBody>
                    <a:bodyPr/>
                    <a:lstStyle/>
                    <a:p>
                      <a:pPr algn="ctr"/>
                      <a:r>
                        <a:rPr lang="en-US" b="1" dirty="0"/>
                        <a:t>Nouns</a:t>
                      </a:r>
                    </a:p>
                  </a:txBody>
                  <a:tcPr/>
                </a:tc>
                <a:tc hMerge="1">
                  <a:txBody>
                    <a:bodyPr/>
                    <a:lstStyle/>
                    <a:p>
                      <a:endParaRPr lang="en-US"/>
                    </a:p>
                  </a:txBody>
                  <a:tcPr/>
                </a:tc>
                <a:extLst>
                  <a:ext uri="{0D108BD9-81ED-4DB2-BD59-A6C34878D82A}">
                    <a16:rowId xmlns:a16="http://schemas.microsoft.com/office/drawing/2014/main" val="2369888685"/>
                  </a:ext>
                </a:extLst>
              </a:tr>
              <a:tr h="370840">
                <a:tc>
                  <a:txBody>
                    <a:bodyPr/>
                    <a:lstStyle/>
                    <a:p>
                      <a:pPr>
                        <a:lnSpc>
                          <a:spcPts val="1800"/>
                        </a:lnSpc>
                      </a:pPr>
                      <a:r>
                        <a:rPr lang="en-US" sz="1800" b="0" i="0" u="none" strike="noStrike" kern="1200" baseline="0" dirty="0">
                          <a:solidFill>
                            <a:schemeClr val="dk1"/>
                          </a:solidFill>
                          <a:latin typeface="+mn-lt"/>
                          <a:ea typeface="+mn-ea"/>
                          <a:cs typeface="+mn-cs"/>
                        </a:rPr>
                        <a:t>Head</a:t>
                      </a:r>
                    </a:p>
                    <a:p>
                      <a:pPr>
                        <a:lnSpc>
                          <a:spcPts val="1800"/>
                        </a:lnSpc>
                      </a:pPr>
                      <a:r>
                        <a:rPr lang="en-US" sz="1800" b="0" i="0" u="none" strike="noStrike" kern="1200" baseline="0" dirty="0">
                          <a:solidFill>
                            <a:schemeClr val="dk1"/>
                          </a:solidFill>
                          <a:latin typeface="+mn-lt"/>
                          <a:ea typeface="+mn-ea"/>
                          <a:cs typeface="+mn-cs"/>
                        </a:rPr>
                        <a:t>Mother</a:t>
                      </a:r>
                    </a:p>
                    <a:p>
                      <a:pPr>
                        <a:lnSpc>
                          <a:spcPts val="1800"/>
                        </a:lnSpc>
                      </a:pPr>
                      <a:r>
                        <a:rPr lang="en-US" sz="1800" b="0" i="0" u="none" strike="noStrike" kern="1200" baseline="0" dirty="0">
                          <a:solidFill>
                            <a:schemeClr val="dk1"/>
                          </a:solidFill>
                          <a:latin typeface="+mn-lt"/>
                          <a:ea typeface="+mn-ea"/>
                          <a:cs typeface="+mn-cs"/>
                        </a:rPr>
                        <a:t>Woman</a:t>
                      </a:r>
                    </a:p>
                    <a:p>
                      <a:pPr>
                        <a:lnSpc>
                          <a:spcPts val="1800"/>
                        </a:lnSpc>
                      </a:pPr>
                      <a:r>
                        <a:rPr lang="en-US" sz="1800" b="0" i="0" u="none" strike="noStrike" kern="1200" baseline="0" dirty="0">
                          <a:solidFill>
                            <a:schemeClr val="dk1"/>
                          </a:solidFill>
                          <a:latin typeface="+mn-lt"/>
                          <a:ea typeface="+mn-ea"/>
                          <a:cs typeface="+mn-cs"/>
                        </a:rPr>
                        <a:t>City</a:t>
                      </a:r>
                    </a:p>
                    <a:p>
                      <a:pPr>
                        <a:lnSpc>
                          <a:spcPts val="1800"/>
                        </a:lnSpc>
                      </a:pPr>
                      <a:r>
                        <a:rPr lang="en-US" sz="1800" b="0" i="0" u="none" strike="noStrike" kern="1200" baseline="0" dirty="0">
                          <a:solidFill>
                            <a:schemeClr val="dk1"/>
                          </a:solidFill>
                          <a:latin typeface="+mn-lt"/>
                          <a:ea typeface="+mn-ea"/>
                          <a:cs typeface="+mn-cs"/>
                        </a:rPr>
                        <a:t>Sister</a:t>
                      </a:r>
                      <a:endParaRPr lang="en-US" dirty="0">
                        <a:latin typeface="+mn-lt"/>
                      </a:endParaRPr>
                    </a:p>
                  </a:txBody>
                  <a:tcPr/>
                </a:tc>
                <a:tc>
                  <a:txBody>
                    <a:bodyPr/>
                    <a:lstStyle/>
                    <a:p>
                      <a:pPr>
                        <a:lnSpc>
                          <a:spcPts val="1800"/>
                        </a:lnSpc>
                      </a:pPr>
                      <a:r>
                        <a:rPr lang="en-US" sz="1800" b="0" i="0" u="none" strike="noStrike" kern="1200" baseline="0" dirty="0">
                          <a:solidFill>
                            <a:schemeClr val="dk1"/>
                          </a:solidFill>
                          <a:latin typeface="Coptic" pitchFamily="2" charset="0"/>
                          <a:ea typeface="+mn-ea"/>
                          <a:cs typeface="+mn-cs"/>
                        </a:rPr>
                        <a:t> ~Ave</a:t>
                      </a:r>
                    </a:p>
                    <a:p>
                      <a:pPr>
                        <a:lnSpc>
                          <a:spcPts val="1800"/>
                        </a:lnSpc>
                      </a:pPr>
                      <a:r>
                        <a:rPr lang="en-US" sz="1800" b="0" i="0" u="none" strike="noStrike" kern="1200" baseline="0" dirty="0">
                          <a:solidFill>
                            <a:schemeClr val="dk1"/>
                          </a:solidFill>
                          <a:latin typeface="Coptic" pitchFamily="2" charset="0"/>
                          <a:ea typeface="+mn-ea"/>
                          <a:cs typeface="+mn-cs"/>
                        </a:rPr>
                        <a:t>Mau </a:t>
                      </a:r>
                    </a:p>
                    <a:p>
                      <a:pPr>
                        <a:lnSpc>
                          <a:spcPts val="1800"/>
                        </a:lnSpc>
                      </a:pPr>
                      <a:r>
                        <a:rPr lang="en-US" sz="1800" b="0" i="0" u="none" strike="noStrike" kern="1200" baseline="0" dirty="0">
                          <a:solidFill>
                            <a:schemeClr val="dk1"/>
                          </a:solidFill>
                          <a:latin typeface="Coptic" pitchFamily="2" charset="0"/>
                          <a:ea typeface="+mn-ea"/>
                          <a:cs typeface="+mn-cs"/>
                        </a:rPr>
                        <a:t> ~</a:t>
                      </a:r>
                      <a:r>
                        <a:rPr lang="en-US" sz="1800" b="0" i="0" u="none" strike="noStrike" kern="1200" baseline="0" dirty="0" err="1">
                          <a:solidFill>
                            <a:schemeClr val="dk1"/>
                          </a:solidFill>
                          <a:latin typeface="Coptic" pitchFamily="2" charset="0"/>
                          <a:ea typeface="+mn-ea"/>
                          <a:cs typeface="+mn-cs"/>
                        </a:rPr>
                        <a:t>Chimi</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err="1">
                          <a:latin typeface="Coptic" pitchFamily="2" charset="0"/>
                        </a:rPr>
                        <a:t>Baki</a:t>
                      </a:r>
                      <a:endParaRPr lang="en-US" dirty="0">
                        <a:latin typeface="Coptic" pitchFamily="2" charset="0"/>
                      </a:endParaRPr>
                    </a:p>
                    <a:p>
                      <a:pPr>
                        <a:lnSpc>
                          <a:spcPts val="1800"/>
                        </a:lnSpc>
                      </a:pPr>
                      <a:r>
                        <a:rPr lang="en-US" dirty="0" err="1">
                          <a:latin typeface="Coptic" pitchFamily="2" charset="0"/>
                        </a:rPr>
                        <a:t>Cwni</a:t>
                      </a:r>
                      <a:endParaRPr lang="en-US" dirty="0">
                        <a:latin typeface="Coptic" pitchFamily="2" charset="0"/>
                      </a:endParaRPr>
                    </a:p>
                  </a:txBody>
                  <a:tcPr/>
                </a:tc>
                <a:extLst>
                  <a:ext uri="{0D108BD9-81ED-4DB2-BD59-A6C34878D82A}">
                    <a16:rowId xmlns:a16="http://schemas.microsoft.com/office/drawing/2014/main" val="4042318612"/>
                  </a:ext>
                </a:extLst>
              </a:tr>
            </a:tbl>
          </a:graphicData>
        </a:graphic>
      </p:graphicFrame>
      <p:graphicFrame>
        <p:nvGraphicFramePr>
          <p:cNvPr id="9" name="Table 4">
            <a:extLst>
              <a:ext uri="{FF2B5EF4-FFF2-40B4-BE49-F238E27FC236}">
                <a16:creationId xmlns:a16="http://schemas.microsoft.com/office/drawing/2014/main" id="{F0E1E91E-54A1-449C-8843-1B45DCFEFD43}"/>
              </a:ext>
            </a:extLst>
          </p:cNvPr>
          <p:cNvGraphicFramePr>
            <a:graphicFrameLocks/>
          </p:cNvGraphicFramePr>
          <p:nvPr>
            <p:extLst>
              <p:ext uri="{D42A27DB-BD31-4B8C-83A1-F6EECF244321}">
                <p14:modId xmlns:p14="http://schemas.microsoft.com/office/powerpoint/2010/main" val="1639942436"/>
              </p:ext>
            </p:extLst>
          </p:nvPr>
        </p:nvGraphicFramePr>
        <p:xfrm>
          <a:off x="6248400" y="771556"/>
          <a:ext cx="2434476" cy="1977327"/>
        </p:xfrm>
        <a:graphic>
          <a:graphicData uri="http://schemas.openxmlformats.org/drawingml/2006/table">
            <a:tbl>
              <a:tblPr firstRow="1" bandRow="1">
                <a:tableStyleId>{5C22544A-7EE6-4342-B048-85BDC9FD1C3A}</a:tableStyleId>
              </a:tblPr>
              <a:tblGrid>
                <a:gridCol w="1231265">
                  <a:extLst>
                    <a:ext uri="{9D8B030D-6E8A-4147-A177-3AD203B41FA5}">
                      <a16:colId xmlns:a16="http://schemas.microsoft.com/office/drawing/2014/main" val="2705279460"/>
                    </a:ext>
                  </a:extLst>
                </a:gridCol>
                <a:gridCol w="1203211">
                  <a:extLst>
                    <a:ext uri="{9D8B030D-6E8A-4147-A177-3AD203B41FA5}">
                      <a16:colId xmlns:a16="http://schemas.microsoft.com/office/drawing/2014/main" val="3424719139"/>
                    </a:ext>
                  </a:extLst>
                </a:gridCol>
              </a:tblGrid>
              <a:tr h="370840">
                <a:tc gridSpan="2">
                  <a:txBody>
                    <a:bodyPr/>
                    <a:lstStyle/>
                    <a:p>
                      <a:pPr algn="ctr"/>
                      <a:r>
                        <a:rPr lang="en-US" dirty="0"/>
                        <a:t>Plural</a:t>
                      </a:r>
                    </a:p>
                  </a:txBody>
                  <a:tcPr/>
                </a:tc>
                <a:tc hMerge="1">
                  <a:txBody>
                    <a:bodyPr/>
                    <a:lstStyle/>
                    <a:p>
                      <a:endParaRPr lang="en-US"/>
                    </a:p>
                  </a:txBody>
                  <a:tcPr/>
                </a:tc>
                <a:extLst>
                  <a:ext uri="{0D108BD9-81ED-4DB2-BD59-A6C34878D82A}">
                    <a16:rowId xmlns:a16="http://schemas.microsoft.com/office/drawing/2014/main" val="4030798616"/>
                  </a:ext>
                </a:extLst>
              </a:tr>
              <a:tr h="370840">
                <a:tc gridSpan="2">
                  <a:txBody>
                    <a:bodyPr/>
                    <a:lstStyle/>
                    <a:p>
                      <a:pPr algn="ctr"/>
                      <a:r>
                        <a:rPr lang="en-US" b="1" dirty="0"/>
                        <a:t>Nouns</a:t>
                      </a:r>
                    </a:p>
                  </a:txBody>
                  <a:tcPr/>
                </a:tc>
                <a:tc hMerge="1">
                  <a:txBody>
                    <a:bodyPr/>
                    <a:lstStyle/>
                    <a:p>
                      <a:endParaRPr lang="en-US"/>
                    </a:p>
                  </a:txBody>
                  <a:tcPr/>
                </a:tc>
                <a:extLst>
                  <a:ext uri="{0D108BD9-81ED-4DB2-BD59-A6C34878D82A}">
                    <a16:rowId xmlns:a16="http://schemas.microsoft.com/office/drawing/2014/main" val="2369888685"/>
                  </a:ext>
                </a:extLst>
              </a:tr>
              <a:tr h="370840">
                <a:tc>
                  <a:txBody>
                    <a:bodyPr/>
                    <a:lstStyle/>
                    <a:p>
                      <a:pPr>
                        <a:lnSpc>
                          <a:spcPts val="1800"/>
                        </a:lnSpc>
                      </a:pPr>
                      <a:r>
                        <a:rPr lang="en-US" sz="1800" b="0" i="0" u="none" strike="noStrike" kern="1200" baseline="0" dirty="0">
                          <a:solidFill>
                            <a:schemeClr val="dk1"/>
                          </a:solidFill>
                          <a:latin typeface="+mn-lt"/>
                          <a:ea typeface="+mn-ea"/>
                          <a:cs typeface="+mn-cs"/>
                        </a:rPr>
                        <a:t>Hand(s)</a:t>
                      </a:r>
                    </a:p>
                    <a:p>
                      <a:pPr>
                        <a:lnSpc>
                          <a:spcPts val="1800"/>
                        </a:lnSpc>
                      </a:pPr>
                      <a:r>
                        <a:rPr lang="en-US" sz="1800" b="0" i="0" u="none" strike="noStrike" kern="1200" baseline="0" dirty="0">
                          <a:solidFill>
                            <a:schemeClr val="dk1"/>
                          </a:solidFill>
                          <a:latin typeface="+mn-lt"/>
                          <a:ea typeface="+mn-ea"/>
                          <a:cs typeface="+mn-cs"/>
                        </a:rPr>
                        <a:t>Eye(s)</a:t>
                      </a:r>
                    </a:p>
                    <a:p>
                      <a:pPr>
                        <a:lnSpc>
                          <a:spcPts val="1800"/>
                        </a:lnSpc>
                      </a:pPr>
                      <a:r>
                        <a:rPr lang="en-US" sz="1800" b="0" i="0" u="none" strike="noStrike" kern="1200" baseline="0" dirty="0">
                          <a:solidFill>
                            <a:schemeClr val="dk1"/>
                          </a:solidFill>
                          <a:latin typeface="+mn-lt"/>
                          <a:ea typeface="+mn-ea"/>
                          <a:cs typeface="+mn-cs"/>
                        </a:rPr>
                        <a:t>Brother(s)</a:t>
                      </a:r>
                    </a:p>
                    <a:p>
                      <a:pPr>
                        <a:lnSpc>
                          <a:spcPts val="1800"/>
                        </a:lnSpc>
                      </a:pPr>
                      <a:r>
                        <a:rPr lang="en-US" sz="1800" b="0" i="0" u="none" strike="noStrike" kern="1200" baseline="0" dirty="0">
                          <a:solidFill>
                            <a:schemeClr val="dk1"/>
                          </a:solidFill>
                          <a:latin typeface="+mn-lt"/>
                          <a:ea typeface="+mn-ea"/>
                          <a:cs typeface="+mn-cs"/>
                        </a:rPr>
                        <a:t>Name(s)</a:t>
                      </a:r>
                    </a:p>
                    <a:p>
                      <a:pPr>
                        <a:lnSpc>
                          <a:spcPts val="1800"/>
                        </a:lnSpc>
                      </a:pPr>
                      <a:r>
                        <a:rPr lang="en-US" sz="1800" b="0" i="0" u="none" strike="noStrike" kern="1200" baseline="0" dirty="0">
                          <a:solidFill>
                            <a:schemeClr val="dk1"/>
                          </a:solidFill>
                          <a:latin typeface="+mn-lt"/>
                          <a:ea typeface="+mn-ea"/>
                          <a:cs typeface="+mn-cs"/>
                        </a:rPr>
                        <a:t>Book(s)</a:t>
                      </a:r>
                      <a:endParaRPr lang="en-US" dirty="0">
                        <a:latin typeface="+mn-lt"/>
                      </a:endParaRPr>
                    </a:p>
                  </a:txBody>
                  <a:tcPr/>
                </a:tc>
                <a:tc>
                  <a:txBody>
                    <a:bodyPr/>
                    <a:lstStyle/>
                    <a:p>
                      <a:pPr>
                        <a:lnSpc>
                          <a:spcPts val="1800"/>
                        </a:lnSpc>
                      </a:pPr>
                      <a:r>
                        <a:rPr lang="en-US" sz="1800" b="0" i="0" u="none" strike="noStrike" kern="1200" baseline="0" dirty="0" err="1">
                          <a:solidFill>
                            <a:schemeClr val="dk1"/>
                          </a:solidFill>
                          <a:latin typeface="Coptic" pitchFamily="2" charset="0"/>
                          <a:ea typeface="+mn-ea"/>
                          <a:cs typeface="+mn-cs"/>
                        </a:rPr>
                        <a:t>Jij</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sz="1800" b="0" i="0" u="none" strike="noStrike" kern="1200" baseline="0" dirty="0">
                          <a:solidFill>
                            <a:schemeClr val="dk1"/>
                          </a:solidFill>
                          <a:latin typeface="Coptic" pitchFamily="2" charset="0"/>
                          <a:ea typeface="+mn-ea"/>
                          <a:cs typeface="+mn-cs"/>
                        </a:rPr>
                        <a:t>Bal </a:t>
                      </a:r>
                    </a:p>
                    <a:p>
                      <a:pPr>
                        <a:lnSpc>
                          <a:spcPts val="1800"/>
                        </a:lnSpc>
                      </a:pPr>
                      <a:r>
                        <a:rPr lang="en-US" sz="1800" b="0" i="0" u="none" strike="noStrike" kern="1200" baseline="0" dirty="0">
                          <a:solidFill>
                            <a:schemeClr val="dk1"/>
                          </a:solidFill>
                          <a:latin typeface="Coptic" pitchFamily="2" charset="0"/>
                          <a:ea typeface="+mn-ea"/>
                          <a:cs typeface="+mn-cs"/>
                        </a:rPr>
                        <a:t> ~Cn/</a:t>
                      </a:r>
                      <a:r>
                        <a:rPr lang="en-US" sz="1800" b="0" i="0" u="none" strike="noStrike" kern="1200" baseline="0" dirty="0" err="1">
                          <a:solidFill>
                            <a:schemeClr val="dk1"/>
                          </a:solidFill>
                          <a:latin typeface="Coptic" pitchFamily="2" charset="0"/>
                          <a:ea typeface="+mn-ea"/>
                          <a:cs typeface="+mn-cs"/>
                        </a:rPr>
                        <a:t>ou</a:t>
                      </a:r>
                      <a:endParaRPr lang="en-US" sz="1800" b="0" i="0" u="none" strike="noStrike" kern="1200" baseline="0" dirty="0">
                        <a:solidFill>
                          <a:schemeClr val="dk1"/>
                        </a:solidFill>
                        <a:latin typeface="Coptic" pitchFamily="2" charset="0"/>
                        <a:ea typeface="+mn-ea"/>
                        <a:cs typeface="+mn-cs"/>
                      </a:endParaRPr>
                    </a:p>
                    <a:p>
                      <a:pPr>
                        <a:lnSpc>
                          <a:spcPts val="1800"/>
                        </a:lnSpc>
                      </a:pPr>
                      <a:r>
                        <a:rPr lang="en-US" dirty="0">
                          <a:latin typeface="Coptic" pitchFamily="2" charset="0"/>
                        </a:rPr>
                        <a:t>Ran</a:t>
                      </a:r>
                    </a:p>
                    <a:p>
                      <a:pPr>
                        <a:lnSpc>
                          <a:spcPts val="1800"/>
                        </a:lnSpc>
                      </a:pPr>
                      <a:r>
                        <a:rPr lang="en-US" dirty="0" err="1">
                          <a:latin typeface="Coptic" pitchFamily="2" charset="0"/>
                        </a:rPr>
                        <a:t>Jwm</a:t>
                      </a:r>
                      <a:endParaRPr lang="en-US" dirty="0">
                        <a:latin typeface="Coptic" pitchFamily="2" charset="0"/>
                      </a:endParaRPr>
                    </a:p>
                  </a:txBody>
                  <a:tcPr/>
                </a:tc>
                <a:extLst>
                  <a:ext uri="{0D108BD9-81ED-4DB2-BD59-A6C34878D82A}">
                    <a16:rowId xmlns:a16="http://schemas.microsoft.com/office/drawing/2014/main" val="4042318612"/>
                  </a:ext>
                </a:extLst>
              </a:tr>
            </a:tbl>
          </a:graphicData>
        </a:graphic>
      </p:graphicFrame>
      <p:graphicFrame>
        <p:nvGraphicFramePr>
          <p:cNvPr id="2" name="Table 1">
            <a:extLst>
              <a:ext uri="{FF2B5EF4-FFF2-40B4-BE49-F238E27FC236}">
                <a16:creationId xmlns:a16="http://schemas.microsoft.com/office/drawing/2014/main" id="{6FFC26D7-B9EE-4020-A735-F3B9DD81B2F0}"/>
              </a:ext>
            </a:extLst>
          </p:cNvPr>
          <p:cNvGraphicFramePr>
            <a:graphicFrameLocks noGrp="1"/>
          </p:cNvGraphicFramePr>
          <p:nvPr>
            <p:extLst>
              <p:ext uri="{D42A27DB-BD31-4B8C-83A1-F6EECF244321}">
                <p14:modId xmlns:p14="http://schemas.microsoft.com/office/powerpoint/2010/main" val="2247890465"/>
              </p:ext>
            </p:extLst>
          </p:nvPr>
        </p:nvGraphicFramePr>
        <p:xfrm>
          <a:off x="3408100" y="2756259"/>
          <a:ext cx="2434476" cy="3149600"/>
        </p:xfrm>
        <a:graphic>
          <a:graphicData uri="http://schemas.openxmlformats.org/drawingml/2006/table">
            <a:tbl>
              <a:tblPr bandRow="1">
                <a:tableStyleId>{5C22544A-7EE6-4342-B048-85BDC9FD1C3A}</a:tableStyleId>
              </a:tblPr>
              <a:tblGrid>
                <a:gridCol w="1621100">
                  <a:extLst>
                    <a:ext uri="{9D8B030D-6E8A-4147-A177-3AD203B41FA5}">
                      <a16:colId xmlns:a16="http://schemas.microsoft.com/office/drawing/2014/main" val="2323211483"/>
                    </a:ext>
                  </a:extLst>
                </a:gridCol>
                <a:gridCol w="813376">
                  <a:extLst>
                    <a:ext uri="{9D8B030D-6E8A-4147-A177-3AD203B41FA5}">
                      <a16:colId xmlns:a16="http://schemas.microsoft.com/office/drawing/2014/main" val="3985723803"/>
                    </a:ext>
                  </a:extLst>
                </a:gridCol>
              </a:tblGrid>
              <a:tr h="146715">
                <a:tc gridSpan="2">
                  <a:txBody>
                    <a:bodyPr/>
                    <a:lstStyle/>
                    <a:p>
                      <a:pPr algn="ctr"/>
                      <a:endParaRPr lang="en-US" sz="1000" b="1" dirty="0"/>
                    </a:p>
                  </a:txBody>
                  <a:tcPr/>
                </a:tc>
                <a:tc hMerge="1">
                  <a:txBody>
                    <a:bodyPr/>
                    <a:lstStyle/>
                    <a:p>
                      <a:pPr algn="ctr"/>
                      <a:endParaRPr lang="en-US" b="1" dirty="0"/>
                    </a:p>
                  </a:txBody>
                  <a:tcPr/>
                </a:tc>
                <a:extLst>
                  <a:ext uri="{0D108BD9-81ED-4DB2-BD59-A6C34878D82A}">
                    <a16:rowId xmlns:a16="http://schemas.microsoft.com/office/drawing/2014/main" val="3320316439"/>
                  </a:ext>
                </a:extLst>
              </a:tr>
              <a:tr h="370840">
                <a:tc>
                  <a:txBody>
                    <a:bodyPr/>
                    <a:lstStyle/>
                    <a:p>
                      <a:r>
                        <a:rPr lang="en-US" dirty="0"/>
                        <a:t>Pronoun (this)</a:t>
                      </a:r>
                    </a:p>
                  </a:txBody>
                  <a:tcPr/>
                </a:tc>
                <a:tc>
                  <a:txBody>
                    <a:bodyPr/>
                    <a:lstStyle/>
                    <a:p>
                      <a:r>
                        <a:rPr lang="en-US" dirty="0" err="1">
                          <a:solidFill>
                            <a:srgbClr val="C00000"/>
                          </a:solidFill>
                          <a:latin typeface="Coptic" pitchFamily="2" charset="0"/>
                        </a:rPr>
                        <a:t>Yai</a:t>
                      </a:r>
                      <a:endParaRPr lang="en-US" dirty="0"/>
                    </a:p>
                  </a:txBody>
                  <a:tcPr/>
                </a:tc>
                <a:extLst>
                  <a:ext uri="{0D108BD9-81ED-4DB2-BD59-A6C34878D82A}">
                    <a16:rowId xmlns:a16="http://schemas.microsoft.com/office/drawing/2014/main" val="2353264653"/>
                  </a:ext>
                </a:extLst>
              </a:tr>
              <a:tr h="370840">
                <a:tc>
                  <a:txBody>
                    <a:bodyPr/>
                    <a:lstStyle/>
                    <a:p>
                      <a:r>
                        <a:rPr lang="en-US" dirty="0"/>
                        <a:t>Verb (is)</a:t>
                      </a:r>
                    </a:p>
                  </a:txBody>
                  <a:tcPr/>
                </a:tc>
                <a:tc>
                  <a:txBody>
                    <a:bodyPr/>
                    <a:lstStyle/>
                    <a:p>
                      <a:r>
                        <a:rPr lang="en-US" dirty="0" err="1">
                          <a:solidFill>
                            <a:srgbClr val="FF0000"/>
                          </a:solidFill>
                          <a:latin typeface="Coptic" pitchFamily="2" charset="0"/>
                        </a:rPr>
                        <a:t>te</a:t>
                      </a:r>
                      <a:endParaRPr lang="en-US" dirty="0">
                        <a:solidFill>
                          <a:srgbClr val="FF0000"/>
                        </a:solidFill>
                      </a:endParaRPr>
                    </a:p>
                  </a:txBody>
                  <a:tcPr/>
                </a:tc>
                <a:extLst>
                  <a:ext uri="{0D108BD9-81ED-4DB2-BD59-A6C34878D82A}">
                    <a16:rowId xmlns:a16="http://schemas.microsoft.com/office/drawing/2014/main" val="627076571"/>
                  </a:ext>
                </a:extLst>
              </a:tr>
              <a:tr h="0">
                <a:tc gridSpan="2">
                  <a:txBody>
                    <a:bodyPr/>
                    <a:lstStyle/>
                    <a:p>
                      <a:endParaRPr lang="en-US" sz="1000" dirty="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36699"/>
                        </a:solidFill>
                        <a:effectLst/>
                        <a:uLnTx/>
                        <a:uFillTx/>
                        <a:latin typeface="Arial"/>
                        <a:ea typeface="+mn-ea"/>
                        <a:cs typeface="Arial"/>
                      </a:endParaRPr>
                    </a:p>
                  </a:txBody>
                  <a:tcPr/>
                </a:tc>
                <a:extLst>
                  <a:ext uri="{0D108BD9-81ED-4DB2-BD59-A6C34878D82A}">
                    <a16:rowId xmlns:a16="http://schemas.microsoft.com/office/drawing/2014/main" val="1710152247"/>
                  </a:ext>
                </a:extLst>
              </a:tr>
              <a:tr h="370840">
                <a:tc gridSpan="2">
                  <a:txBody>
                    <a:bodyPr/>
                    <a:lstStyle/>
                    <a:p>
                      <a:r>
                        <a:rPr lang="en-US" dirty="0"/>
                        <a:t>This is a …</a:t>
                      </a:r>
                    </a:p>
                    <a:p>
                      <a:r>
                        <a:rPr lang="en-US" dirty="0" err="1">
                          <a:solidFill>
                            <a:srgbClr val="C00000"/>
                          </a:solidFill>
                          <a:latin typeface="Coptic" pitchFamily="2" charset="0"/>
                        </a:rPr>
                        <a:t>Yai</a:t>
                      </a:r>
                      <a:r>
                        <a:rPr lang="en-US" dirty="0">
                          <a:solidFill>
                            <a:srgbClr val="FF0000"/>
                          </a:solidFill>
                          <a:latin typeface="Coptic" pitchFamily="2" charset="0"/>
                        </a:rPr>
                        <a:t> </a:t>
                      </a:r>
                      <a:r>
                        <a:rPr lang="en-US" dirty="0" err="1">
                          <a:solidFill>
                            <a:srgbClr val="FF0000"/>
                          </a:solidFill>
                          <a:latin typeface="Coptic" pitchFamily="2" charset="0"/>
                        </a:rPr>
                        <a:t>ou</a:t>
                      </a:r>
                      <a:r>
                        <a:rPr lang="en-US" dirty="0">
                          <a:solidFill>
                            <a:srgbClr val="FF0000"/>
                          </a:solidFill>
                          <a:latin typeface="Coptic" pitchFamily="2" charset="0"/>
                        </a:rPr>
                        <a:t>… </a:t>
                      </a:r>
                      <a:r>
                        <a:rPr lang="en-US" dirty="0" err="1">
                          <a:solidFill>
                            <a:srgbClr val="FF0000"/>
                          </a:solidFill>
                          <a:latin typeface="Coptic" pitchFamily="2" charset="0"/>
                        </a:rPr>
                        <a:t>te</a:t>
                      </a:r>
                      <a:endParaRPr lang="en-US" dirty="0"/>
                    </a:p>
                  </a:txBody>
                  <a:tcPr/>
                </a:tc>
                <a:tc hMerge="1">
                  <a:txBody>
                    <a:bodyPr/>
                    <a:lstStyle/>
                    <a:p>
                      <a:endParaRPr lang="en-US" dirty="0"/>
                    </a:p>
                  </a:txBody>
                  <a:tcPr/>
                </a:tc>
                <a:extLst>
                  <a:ext uri="{0D108BD9-81ED-4DB2-BD59-A6C34878D82A}">
                    <a16:rowId xmlns:a16="http://schemas.microsoft.com/office/drawing/2014/main" val="2284117983"/>
                  </a:ext>
                </a:extLst>
              </a:tr>
              <a:tr h="370840">
                <a:tc gridSpan="2">
                  <a:txBody>
                    <a:bodyPr/>
                    <a:lstStyle/>
                    <a:p>
                      <a:r>
                        <a:rPr lang="en-US" dirty="0"/>
                        <a:t>This is the …</a:t>
                      </a:r>
                    </a:p>
                    <a:p>
                      <a:r>
                        <a:rPr lang="en-US" dirty="0" err="1">
                          <a:solidFill>
                            <a:srgbClr val="C00000"/>
                          </a:solidFill>
                          <a:latin typeface="Coptic" pitchFamily="2" charset="0"/>
                        </a:rPr>
                        <a:t>Yai</a:t>
                      </a:r>
                      <a:r>
                        <a:rPr lang="en-US" dirty="0">
                          <a:solidFill>
                            <a:srgbClr val="FF0000"/>
                          </a:solidFill>
                          <a:latin typeface="Coptic" pitchFamily="2" charset="0"/>
                        </a:rPr>
                        <a:t> </a:t>
                      </a:r>
                      <a:r>
                        <a:rPr lang="en-US" dirty="0" err="1">
                          <a:solidFill>
                            <a:srgbClr val="FF0000"/>
                          </a:solidFill>
                          <a:latin typeface="Coptic" pitchFamily="2" charset="0"/>
                        </a:rPr>
                        <a:t>te</a:t>
                      </a:r>
                      <a:r>
                        <a:rPr lang="en-US" dirty="0">
                          <a:solidFill>
                            <a:srgbClr val="FF0000"/>
                          </a:solidFill>
                          <a:latin typeface="Coptic" pitchFamily="2" charset="0"/>
                        </a:rPr>
                        <a:t> ]… </a:t>
                      </a:r>
                      <a:endParaRPr lang="en-US" dirty="0"/>
                    </a:p>
                  </a:txBody>
                  <a:tcPr/>
                </a:tc>
                <a:tc hMerge="1">
                  <a:txBody>
                    <a:bodyPr/>
                    <a:lstStyle/>
                    <a:p>
                      <a:endParaRPr lang="en-US" dirty="0"/>
                    </a:p>
                  </a:txBody>
                  <a:tcPr/>
                </a:tc>
                <a:extLst>
                  <a:ext uri="{0D108BD9-81ED-4DB2-BD59-A6C34878D82A}">
                    <a16:rowId xmlns:a16="http://schemas.microsoft.com/office/drawing/2014/main" val="1234684645"/>
                  </a:ext>
                </a:extLst>
              </a:tr>
              <a:tr h="370840">
                <a:tc gridSpan="2">
                  <a:txBody>
                    <a:bodyPr/>
                    <a:lstStyle/>
                    <a:p>
                      <a:r>
                        <a:rPr lang="en-US" dirty="0"/>
                        <a:t>This … </a:t>
                      </a:r>
                      <a:r>
                        <a:rPr lang="en-US" sz="1600" i="1" dirty="0"/>
                        <a:t>(determinative)</a:t>
                      </a:r>
                      <a:endParaRPr lang="en-US" sz="1800" i="1" dirty="0"/>
                    </a:p>
                    <a:p>
                      <a:r>
                        <a:rPr lang="en-US" dirty="0">
                          <a:solidFill>
                            <a:srgbClr val="C00000"/>
                          </a:solidFill>
                          <a:latin typeface="Coptic" pitchFamily="2" charset="0"/>
                        </a:rPr>
                        <a:t>Tai</a:t>
                      </a:r>
                      <a:r>
                        <a:rPr lang="en-US" dirty="0">
                          <a:solidFill>
                            <a:srgbClr val="FF0000"/>
                          </a:solidFill>
                          <a:latin typeface="Coptic" pitchFamily="2" charset="0"/>
                        </a:rPr>
                        <a:t>…</a:t>
                      </a:r>
                      <a:endParaRPr lang="en-US" dirty="0"/>
                    </a:p>
                  </a:txBody>
                  <a:tcPr/>
                </a:tc>
                <a:tc hMerge="1">
                  <a:txBody>
                    <a:bodyPr/>
                    <a:lstStyle/>
                    <a:p>
                      <a:endParaRPr lang="en-US" dirty="0"/>
                    </a:p>
                  </a:txBody>
                  <a:tcPr/>
                </a:tc>
                <a:extLst>
                  <a:ext uri="{0D108BD9-81ED-4DB2-BD59-A6C34878D82A}">
                    <a16:rowId xmlns:a16="http://schemas.microsoft.com/office/drawing/2014/main" val="1519257084"/>
                  </a:ext>
                </a:extLst>
              </a:tr>
            </a:tbl>
          </a:graphicData>
        </a:graphic>
      </p:graphicFrame>
      <p:graphicFrame>
        <p:nvGraphicFramePr>
          <p:cNvPr id="3" name="Table 2">
            <a:extLst>
              <a:ext uri="{FF2B5EF4-FFF2-40B4-BE49-F238E27FC236}">
                <a16:creationId xmlns:a16="http://schemas.microsoft.com/office/drawing/2014/main" id="{03308BDB-EEF3-4769-9738-6986AB1B4C2B}"/>
              </a:ext>
            </a:extLst>
          </p:cNvPr>
          <p:cNvGraphicFramePr>
            <a:graphicFrameLocks noGrp="1"/>
          </p:cNvGraphicFramePr>
          <p:nvPr>
            <p:extLst>
              <p:ext uri="{D42A27DB-BD31-4B8C-83A1-F6EECF244321}">
                <p14:modId xmlns:p14="http://schemas.microsoft.com/office/powerpoint/2010/main" val="2869203407"/>
              </p:ext>
            </p:extLst>
          </p:nvPr>
        </p:nvGraphicFramePr>
        <p:xfrm>
          <a:off x="6248400" y="2746425"/>
          <a:ext cx="2434476" cy="3149600"/>
        </p:xfrm>
        <a:graphic>
          <a:graphicData uri="http://schemas.openxmlformats.org/drawingml/2006/table">
            <a:tbl>
              <a:tblPr bandRow="1">
                <a:tableStyleId>{5C22544A-7EE6-4342-B048-85BDC9FD1C3A}</a:tableStyleId>
              </a:tblPr>
              <a:tblGrid>
                <a:gridCol w="1621100">
                  <a:extLst>
                    <a:ext uri="{9D8B030D-6E8A-4147-A177-3AD203B41FA5}">
                      <a16:colId xmlns:a16="http://schemas.microsoft.com/office/drawing/2014/main" val="2323211483"/>
                    </a:ext>
                  </a:extLst>
                </a:gridCol>
                <a:gridCol w="813376">
                  <a:extLst>
                    <a:ext uri="{9D8B030D-6E8A-4147-A177-3AD203B41FA5}">
                      <a16:colId xmlns:a16="http://schemas.microsoft.com/office/drawing/2014/main" val="3985723803"/>
                    </a:ext>
                  </a:extLst>
                </a:gridCol>
              </a:tblGrid>
              <a:tr h="146715">
                <a:tc gridSpan="2">
                  <a:txBody>
                    <a:bodyPr/>
                    <a:lstStyle/>
                    <a:p>
                      <a:pPr algn="ctr"/>
                      <a:endParaRPr lang="en-US" sz="1000" b="1" dirty="0"/>
                    </a:p>
                  </a:txBody>
                  <a:tcPr/>
                </a:tc>
                <a:tc hMerge="1">
                  <a:txBody>
                    <a:bodyPr/>
                    <a:lstStyle/>
                    <a:p>
                      <a:pPr algn="ctr"/>
                      <a:endParaRPr lang="en-US" b="1" dirty="0"/>
                    </a:p>
                  </a:txBody>
                  <a:tcPr/>
                </a:tc>
                <a:extLst>
                  <a:ext uri="{0D108BD9-81ED-4DB2-BD59-A6C34878D82A}">
                    <a16:rowId xmlns:a16="http://schemas.microsoft.com/office/drawing/2014/main" val="3320316439"/>
                  </a:ext>
                </a:extLst>
              </a:tr>
              <a:tr h="370840">
                <a:tc>
                  <a:txBody>
                    <a:bodyPr/>
                    <a:lstStyle/>
                    <a:p>
                      <a:r>
                        <a:rPr lang="en-US" dirty="0"/>
                        <a:t>Pronoun</a:t>
                      </a:r>
                      <a:r>
                        <a:rPr lang="en-US" sz="1400" dirty="0"/>
                        <a:t>(these)</a:t>
                      </a:r>
                      <a:endParaRPr lang="en-US" sz="2000" dirty="0"/>
                    </a:p>
                  </a:txBody>
                  <a:tcPr/>
                </a:tc>
                <a:tc>
                  <a:txBody>
                    <a:bodyPr/>
                    <a:lstStyle/>
                    <a:p>
                      <a:r>
                        <a:rPr lang="en-US" dirty="0" err="1">
                          <a:solidFill>
                            <a:srgbClr val="C00000"/>
                          </a:solidFill>
                          <a:latin typeface="Coptic" pitchFamily="2" charset="0"/>
                        </a:rPr>
                        <a:t>Nai</a:t>
                      </a:r>
                      <a:endParaRPr lang="en-US" dirty="0"/>
                    </a:p>
                  </a:txBody>
                  <a:tcPr/>
                </a:tc>
                <a:extLst>
                  <a:ext uri="{0D108BD9-81ED-4DB2-BD59-A6C34878D82A}">
                    <a16:rowId xmlns:a16="http://schemas.microsoft.com/office/drawing/2014/main" val="2353264653"/>
                  </a:ext>
                </a:extLst>
              </a:tr>
              <a:tr h="370840">
                <a:tc>
                  <a:txBody>
                    <a:bodyPr/>
                    <a:lstStyle/>
                    <a:p>
                      <a:r>
                        <a:rPr lang="en-US" dirty="0"/>
                        <a:t>Verb (are)</a:t>
                      </a:r>
                    </a:p>
                  </a:txBody>
                  <a:tcPr/>
                </a:tc>
                <a:tc>
                  <a:txBody>
                    <a:bodyPr/>
                    <a:lstStyle/>
                    <a:p>
                      <a:r>
                        <a:rPr lang="en-US" dirty="0">
                          <a:solidFill>
                            <a:srgbClr val="FF0000"/>
                          </a:solidFill>
                          <a:latin typeface="Coptic" pitchFamily="2" charset="0"/>
                        </a:rPr>
                        <a:t>ne</a:t>
                      </a:r>
                      <a:endParaRPr lang="en-US" dirty="0">
                        <a:solidFill>
                          <a:srgbClr val="FF0000"/>
                        </a:solidFill>
                      </a:endParaRPr>
                    </a:p>
                  </a:txBody>
                  <a:tcPr/>
                </a:tc>
                <a:extLst>
                  <a:ext uri="{0D108BD9-81ED-4DB2-BD59-A6C34878D82A}">
                    <a16:rowId xmlns:a16="http://schemas.microsoft.com/office/drawing/2014/main" val="627076571"/>
                  </a:ext>
                </a:extLst>
              </a:tr>
              <a:tr h="0">
                <a:tc gridSpan="2">
                  <a:txBody>
                    <a:bodyPr/>
                    <a:lstStyle/>
                    <a:p>
                      <a:endParaRPr lang="en-US" sz="1000" dirty="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36699"/>
                        </a:solidFill>
                        <a:effectLst/>
                        <a:uLnTx/>
                        <a:uFillTx/>
                        <a:latin typeface="Arial"/>
                        <a:ea typeface="+mn-ea"/>
                        <a:cs typeface="Arial"/>
                      </a:endParaRPr>
                    </a:p>
                  </a:txBody>
                  <a:tcPr/>
                </a:tc>
                <a:extLst>
                  <a:ext uri="{0D108BD9-81ED-4DB2-BD59-A6C34878D82A}">
                    <a16:rowId xmlns:a16="http://schemas.microsoft.com/office/drawing/2014/main" val="1710152247"/>
                  </a:ext>
                </a:extLst>
              </a:tr>
              <a:tr h="370840">
                <a:tc gridSpan="2">
                  <a:txBody>
                    <a:bodyPr/>
                    <a:lstStyle/>
                    <a:p>
                      <a:r>
                        <a:rPr lang="en-US" dirty="0"/>
                        <a:t>These are  …</a:t>
                      </a:r>
                    </a:p>
                    <a:p>
                      <a:r>
                        <a:rPr lang="en-US" dirty="0" err="1">
                          <a:solidFill>
                            <a:srgbClr val="C00000"/>
                          </a:solidFill>
                          <a:latin typeface="Coptic" pitchFamily="2" charset="0"/>
                        </a:rPr>
                        <a:t>Nai</a:t>
                      </a:r>
                      <a:r>
                        <a:rPr lang="en-US" dirty="0">
                          <a:solidFill>
                            <a:srgbClr val="FF0000"/>
                          </a:solidFill>
                          <a:latin typeface="Coptic" pitchFamily="2" charset="0"/>
                        </a:rPr>
                        <a:t> </a:t>
                      </a:r>
                      <a:r>
                        <a:rPr lang="en-US" dirty="0" err="1">
                          <a:solidFill>
                            <a:srgbClr val="FF0000"/>
                          </a:solidFill>
                          <a:latin typeface="Coptic" pitchFamily="2" charset="0"/>
                        </a:rPr>
                        <a:t>han</a:t>
                      </a:r>
                      <a:r>
                        <a:rPr lang="en-US" dirty="0">
                          <a:solidFill>
                            <a:srgbClr val="FF0000"/>
                          </a:solidFill>
                          <a:latin typeface="Coptic" pitchFamily="2" charset="0"/>
                        </a:rPr>
                        <a:t>… ne</a:t>
                      </a:r>
                      <a:endParaRPr lang="en-US" dirty="0"/>
                    </a:p>
                  </a:txBody>
                  <a:tcPr/>
                </a:tc>
                <a:tc hMerge="1">
                  <a:txBody>
                    <a:bodyPr/>
                    <a:lstStyle/>
                    <a:p>
                      <a:endParaRPr lang="en-US" dirty="0"/>
                    </a:p>
                  </a:txBody>
                  <a:tcPr/>
                </a:tc>
                <a:extLst>
                  <a:ext uri="{0D108BD9-81ED-4DB2-BD59-A6C34878D82A}">
                    <a16:rowId xmlns:a16="http://schemas.microsoft.com/office/drawing/2014/main" val="2284117983"/>
                  </a:ext>
                </a:extLst>
              </a:tr>
              <a:tr h="370840">
                <a:tc gridSpan="2">
                  <a:txBody>
                    <a:bodyPr/>
                    <a:lstStyle/>
                    <a:p>
                      <a:r>
                        <a:rPr lang="en-US" dirty="0"/>
                        <a:t>These are the …</a:t>
                      </a:r>
                    </a:p>
                    <a:p>
                      <a:r>
                        <a:rPr lang="en-US" dirty="0" err="1">
                          <a:solidFill>
                            <a:srgbClr val="C00000"/>
                          </a:solidFill>
                          <a:latin typeface="Coptic" pitchFamily="2" charset="0"/>
                        </a:rPr>
                        <a:t>Nai</a:t>
                      </a:r>
                      <a:r>
                        <a:rPr lang="en-US" dirty="0">
                          <a:solidFill>
                            <a:srgbClr val="FF0000"/>
                          </a:solidFill>
                          <a:latin typeface="Coptic" pitchFamily="2" charset="0"/>
                        </a:rPr>
                        <a:t> ne </a:t>
                      </a:r>
                      <a:r>
                        <a:rPr lang="en-US" dirty="0" err="1">
                          <a:solidFill>
                            <a:srgbClr val="FF0000"/>
                          </a:solidFill>
                          <a:latin typeface="Coptic" pitchFamily="2" charset="0"/>
                        </a:rPr>
                        <a:t>ni</a:t>
                      </a:r>
                      <a:r>
                        <a:rPr lang="en-US" dirty="0">
                          <a:solidFill>
                            <a:srgbClr val="FF0000"/>
                          </a:solidFill>
                          <a:latin typeface="Coptic" pitchFamily="2" charset="0"/>
                        </a:rPr>
                        <a:t>… </a:t>
                      </a:r>
                      <a:endParaRPr lang="en-US" dirty="0"/>
                    </a:p>
                  </a:txBody>
                  <a:tcPr/>
                </a:tc>
                <a:tc hMerge="1">
                  <a:txBody>
                    <a:bodyPr/>
                    <a:lstStyle/>
                    <a:p>
                      <a:endParaRPr lang="en-US" dirty="0"/>
                    </a:p>
                  </a:txBody>
                  <a:tcPr/>
                </a:tc>
                <a:extLst>
                  <a:ext uri="{0D108BD9-81ED-4DB2-BD59-A6C34878D82A}">
                    <a16:rowId xmlns:a16="http://schemas.microsoft.com/office/drawing/2014/main" val="1234684645"/>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t>
                      </a:r>
                      <a:r>
                        <a:rPr lang="en-US" sz="1500" i="1" dirty="0"/>
                        <a:t>(determinative)</a:t>
                      </a:r>
                      <a:endParaRPr lang="en-US" sz="1200" i="1" dirty="0"/>
                    </a:p>
                    <a:p>
                      <a:r>
                        <a:rPr lang="en-US" dirty="0" err="1">
                          <a:solidFill>
                            <a:srgbClr val="C00000"/>
                          </a:solidFill>
                          <a:latin typeface="Coptic" pitchFamily="2" charset="0"/>
                        </a:rPr>
                        <a:t>Nai</a:t>
                      </a:r>
                      <a:r>
                        <a:rPr lang="en-US" dirty="0">
                          <a:solidFill>
                            <a:srgbClr val="FF0000"/>
                          </a:solidFill>
                          <a:latin typeface="Coptic" pitchFamily="2" charset="0"/>
                        </a:rPr>
                        <a:t>…</a:t>
                      </a:r>
                      <a:endParaRPr lang="en-US" dirty="0"/>
                    </a:p>
                  </a:txBody>
                  <a:tcPr/>
                </a:tc>
                <a:tc hMerge="1">
                  <a:txBody>
                    <a:bodyPr/>
                    <a:lstStyle/>
                    <a:p>
                      <a:endParaRPr lang="en-US" dirty="0"/>
                    </a:p>
                  </a:txBody>
                  <a:tcPr/>
                </a:tc>
                <a:extLst>
                  <a:ext uri="{0D108BD9-81ED-4DB2-BD59-A6C34878D82A}">
                    <a16:rowId xmlns:a16="http://schemas.microsoft.com/office/drawing/2014/main" val="1519257084"/>
                  </a:ext>
                </a:extLst>
              </a:tr>
            </a:tbl>
          </a:graphicData>
        </a:graphic>
      </p:graphicFrame>
      <p:graphicFrame>
        <p:nvGraphicFramePr>
          <p:cNvPr id="5" name="Table 4">
            <a:extLst>
              <a:ext uri="{FF2B5EF4-FFF2-40B4-BE49-F238E27FC236}">
                <a16:creationId xmlns:a16="http://schemas.microsoft.com/office/drawing/2014/main" id="{CE48BDB9-CCD9-45C1-AFC7-F79448DFB9CB}"/>
              </a:ext>
            </a:extLst>
          </p:cNvPr>
          <p:cNvGraphicFramePr>
            <a:graphicFrameLocks noGrp="1"/>
          </p:cNvGraphicFramePr>
          <p:nvPr>
            <p:extLst>
              <p:ext uri="{D42A27DB-BD31-4B8C-83A1-F6EECF244321}">
                <p14:modId xmlns:p14="http://schemas.microsoft.com/office/powerpoint/2010/main" val="1231246466"/>
              </p:ext>
            </p:extLst>
          </p:nvPr>
        </p:nvGraphicFramePr>
        <p:xfrm>
          <a:off x="436300" y="2756259"/>
          <a:ext cx="2434476" cy="3149600"/>
        </p:xfrm>
        <a:graphic>
          <a:graphicData uri="http://schemas.openxmlformats.org/drawingml/2006/table">
            <a:tbl>
              <a:tblPr bandRow="1">
                <a:tableStyleId>{5C22544A-7EE6-4342-B048-85BDC9FD1C3A}</a:tableStyleId>
              </a:tblPr>
              <a:tblGrid>
                <a:gridCol w="1621100">
                  <a:extLst>
                    <a:ext uri="{9D8B030D-6E8A-4147-A177-3AD203B41FA5}">
                      <a16:colId xmlns:a16="http://schemas.microsoft.com/office/drawing/2014/main" val="223751941"/>
                    </a:ext>
                  </a:extLst>
                </a:gridCol>
                <a:gridCol w="813376">
                  <a:extLst>
                    <a:ext uri="{9D8B030D-6E8A-4147-A177-3AD203B41FA5}">
                      <a16:colId xmlns:a16="http://schemas.microsoft.com/office/drawing/2014/main" val="1773571623"/>
                    </a:ext>
                  </a:extLst>
                </a:gridCol>
              </a:tblGrid>
              <a:tr h="146715">
                <a:tc gridSpan="2">
                  <a:txBody>
                    <a:bodyPr/>
                    <a:lstStyle/>
                    <a:p>
                      <a:pPr algn="ctr"/>
                      <a:endParaRPr lang="en-US" sz="1000" b="1" dirty="0"/>
                    </a:p>
                  </a:txBody>
                  <a:tcPr/>
                </a:tc>
                <a:tc hMerge="1">
                  <a:txBody>
                    <a:bodyPr/>
                    <a:lstStyle/>
                    <a:p>
                      <a:pPr algn="ctr"/>
                      <a:endParaRPr lang="en-US" b="1" dirty="0"/>
                    </a:p>
                  </a:txBody>
                  <a:tcPr/>
                </a:tc>
                <a:extLst>
                  <a:ext uri="{0D108BD9-81ED-4DB2-BD59-A6C34878D82A}">
                    <a16:rowId xmlns:a16="http://schemas.microsoft.com/office/drawing/2014/main" val="2469892578"/>
                  </a:ext>
                </a:extLst>
              </a:tr>
              <a:tr h="370840">
                <a:tc>
                  <a:txBody>
                    <a:bodyPr/>
                    <a:lstStyle/>
                    <a:p>
                      <a:r>
                        <a:rPr lang="en-US" dirty="0"/>
                        <a:t>Pronoun (this)</a:t>
                      </a:r>
                    </a:p>
                  </a:txBody>
                  <a:tcPr/>
                </a:tc>
                <a:tc>
                  <a:txBody>
                    <a:bodyPr/>
                    <a:lstStyle/>
                    <a:p>
                      <a:r>
                        <a:rPr lang="en-US" dirty="0" err="1">
                          <a:solidFill>
                            <a:srgbClr val="C00000"/>
                          </a:solidFill>
                          <a:latin typeface="Coptic" pitchFamily="2" charset="0"/>
                        </a:rPr>
                        <a:t>Vai</a:t>
                      </a:r>
                      <a:endParaRPr lang="en-US" dirty="0"/>
                    </a:p>
                  </a:txBody>
                  <a:tcPr/>
                </a:tc>
                <a:extLst>
                  <a:ext uri="{0D108BD9-81ED-4DB2-BD59-A6C34878D82A}">
                    <a16:rowId xmlns:a16="http://schemas.microsoft.com/office/drawing/2014/main" val="4185797033"/>
                  </a:ext>
                </a:extLst>
              </a:tr>
              <a:tr h="370840">
                <a:tc>
                  <a:txBody>
                    <a:bodyPr/>
                    <a:lstStyle/>
                    <a:p>
                      <a:r>
                        <a:rPr lang="en-US" dirty="0"/>
                        <a:t>Verb (is)</a:t>
                      </a:r>
                    </a:p>
                  </a:txBody>
                  <a:tcPr/>
                </a:tc>
                <a:tc>
                  <a:txBody>
                    <a:bodyPr/>
                    <a:lstStyle/>
                    <a:p>
                      <a:r>
                        <a:rPr lang="en-US" dirty="0">
                          <a:solidFill>
                            <a:srgbClr val="FF0000"/>
                          </a:solidFill>
                          <a:latin typeface="Coptic" pitchFamily="2" charset="0"/>
                        </a:rPr>
                        <a:t>pe</a:t>
                      </a:r>
                      <a:endParaRPr lang="en-US" dirty="0">
                        <a:solidFill>
                          <a:srgbClr val="FF0000"/>
                        </a:solidFill>
                      </a:endParaRPr>
                    </a:p>
                  </a:txBody>
                  <a:tcPr/>
                </a:tc>
                <a:extLst>
                  <a:ext uri="{0D108BD9-81ED-4DB2-BD59-A6C34878D82A}">
                    <a16:rowId xmlns:a16="http://schemas.microsoft.com/office/drawing/2014/main" val="2872231540"/>
                  </a:ext>
                </a:extLst>
              </a:tr>
              <a:tr h="0">
                <a:tc gridSpan="2">
                  <a:txBody>
                    <a:bodyPr/>
                    <a:lstStyle/>
                    <a:p>
                      <a:endParaRPr lang="en-US" sz="1000" dirty="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36699"/>
                        </a:solidFill>
                        <a:effectLst/>
                        <a:uLnTx/>
                        <a:uFillTx/>
                        <a:latin typeface="Arial"/>
                        <a:ea typeface="+mn-ea"/>
                        <a:cs typeface="Arial"/>
                      </a:endParaRPr>
                    </a:p>
                  </a:txBody>
                  <a:tcPr/>
                </a:tc>
                <a:extLst>
                  <a:ext uri="{0D108BD9-81ED-4DB2-BD59-A6C34878D82A}">
                    <a16:rowId xmlns:a16="http://schemas.microsoft.com/office/drawing/2014/main" val="3059741686"/>
                  </a:ext>
                </a:extLst>
              </a:tr>
              <a:tr h="370840">
                <a:tc gridSpan="2">
                  <a:txBody>
                    <a:bodyPr/>
                    <a:lstStyle/>
                    <a:p>
                      <a:r>
                        <a:rPr lang="en-US" dirty="0"/>
                        <a:t>This is a …</a:t>
                      </a:r>
                    </a:p>
                    <a:p>
                      <a:r>
                        <a:rPr lang="en-US" dirty="0" err="1">
                          <a:solidFill>
                            <a:srgbClr val="C00000"/>
                          </a:solidFill>
                          <a:latin typeface="Coptic" pitchFamily="2" charset="0"/>
                        </a:rPr>
                        <a:t>Vai</a:t>
                      </a:r>
                      <a:r>
                        <a:rPr lang="en-US" dirty="0">
                          <a:solidFill>
                            <a:srgbClr val="FF0000"/>
                          </a:solidFill>
                          <a:latin typeface="Coptic" pitchFamily="2" charset="0"/>
                        </a:rPr>
                        <a:t> </a:t>
                      </a:r>
                      <a:r>
                        <a:rPr lang="en-US" dirty="0" err="1">
                          <a:solidFill>
                            <a:srgbClr val="FF0000"/>
                          </a:solidFill>
                          <a:latin typeface="Coptic" pitchFamily="2" charset="0"/>
                        </a:rPr>
                        <a:t>ou</a:t>
                      </a:r>
                      <a:r>
                        <a:rPr lang="en-US" dirty="0">
                          <a:solidFill>
                            <a:srgbClr val="FF0000"/>
                          </a:solidFill>
                          <a:latin typeface="Coptic" pitchFamily="2" charset="0"/>
                        </a:rPr>
                        <a:t>… pe</a:t>
                      </a:r>
                      <a:endParaRPr lang="en-US" dirty="0"/>
                    </a:p>
                  </a:txBody>
                  <a:tcPr/>
                </a:tc>
                <a:tc hMerge="1">
                  <a:txBody>
                    <a:bodyPr/>
                    <a:lstStyle/>
                    <a:p>
                      <a:endParaRPr lang="en-US" dirty="0"/>
                    </a:p>
                  </a:txBody>
                  <a:tcPr/>
                </a:tc>
                <a:extLst>
                  <a:ext uri="{0D108BD9-81ED-4DB2-BD59-A6C34878D82A}">
                    <a16:rowId xmlns:a16="http://schemas.microsoft.com/office/drawing/2014/main" val="3472124262"/>
                  </a:ext>
                </a:extLst>
              </a:tr>
              <a:tr h="370840">
                <a:tc gridSpan="2">
                  <a:txBody>
                    <a:bodyPr/>
                    <a:lstStyle/>
                    <a:p>
                      <a:r>
                        <a:rPr lang="en-US" dirty="0"/>
                        <a:t>This is the …</a:t>
                      </a:r>
                    </a:p>
                    <a:p>
                      <a:r>
                        <a:rPr lang="en-US" dirty="0" err="1">
                          <a:solidFill>
                            <a:srgbClr val="C00000"/>
                          </a:solidFill>
                          <a:latin typeface="Coptic" pitchFamily="2" charset="0"/>
                        </a:rPr>
                        <a:t>Vai</a:t>
                      </a:r>
                      <a:r>
                        <a:rPr lang="en-US" dirty="0">
                          <a:solidFill>
                            <a:srgbClr val="FF0000"/>
                          </a:solidFill>
                          <a:latin typeface="Coptic" pitchFamily="2" charset="0"/>
                        </a:rPr>
                        <a:t> pe pi… </a:t>
                      </a:r>
                      <a:endParaRPr lang="en-US" dirty="0"/>
                    </a:p>
                  </a:txBody>
                  <a:tcPr/>
                </a:tc>
                <a:tc hMerge="1">
                  <a:txBody>
                    <a:bodyPr/>
                    <a:lstStyle/>
                    <a:p>
                      <a:endParaRPr lang="en-US" dirty="0"/>
                    </a:p>
                  </a:txBody>
                  <a:tcPr/>
                </a:tc>
                <a:extLst>
                  <a:ext uri="{0D108BD9-81ED-4DB2-BD59-A6C34878D82A}">
                    <a16:rowId xmlns:a16="http://schemas.microsoft.com/office/drawing/2014/main" val="1282040976"/>
                  </a:ext>
                </a:extLst>
              </a:tr>
              <a:tr h="370840">
                <a:tc gridSpan="2">
                  <a:txBody>
                    <a:bodyPr/>
                    <a:lstStyle/>
                    <a:p>
                      <a:r>
                        <a:rPr lang="en-US" dirty="0"/>
                        <a:t>This … </a:t>
                      </a:r>
                      <a:r>
                        <a:rPr lang="en-US" sz="1600" i="1" dirty="0"/>
                        <a:t>(determinative)</a:t>
                      </a:r>
                    </a:p>
                    <a:p>
                      <a:r>
                        <a:rPr lang="en-US" dirty="0">
                          <a:solidFill>
                            <a:srgbClr val="C00000"/>
                          </a:solidFill>
                          <a:latin typeface="Coptic" pitchFamily="2" charset="0"/>
                        </a:rPr>
                        <a:t>Pai</a:t>
                      </a:r>
                      <a:r>
                        <a:rPr lang="en-US" dirty="0">
                          <a:solidFill>
                            <a:srgbClr val="FF0000"/>
                          </a:solidFill>
                          <a:latin typeface="Coptic" pitchFamily="2" charset="0"/>
                        </a:rPr>
                        <a:t>…</a:t>
                      </a:r>
                      <a:endParaRPr lang="en-US" dirty="0"/>
                    </a:p>
                  </a:txBody>
                  <a:tcPr/>
                </a:tc>
                <a:tc hMerge="1">
                  <a:txBody>
                    <a:bodyPr/>
                    <a:lstStyle/>
                    <a:p>
                      <a:endParaRPr lang="en-US" dirty="0"/>
                    </a:p>
                  </a:txBody>
                  <a:tcPr/>
                </a:tc>
                <a:extLst>
                  <a:ext uri="{0D108BD9-81ED-4DB2-BD59-A6C34878D82A}">
                    <a16:rowId xmlns:a16="http://schemas.microsoft.com/office/drawing/2014/main" val="393637875"/>
                  </a:ext>
                </a:extLst>
              </a:tr>
            </a:tbl>
          </a:graphicData>
        </a:graphic>
      </p:graphicFrame>
    </p:spTree>
    <p:extLst>
      <p:ext uri="{BB962C8B-B14F-4D97-AF65-F5344CB8AC3E}">
        <p14:creationId xmlns:p14="http://schemas.microsoft.com/office/powerpoint/2010/main" val="3609784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32936"/>
            <a:ext cx="8229600" cy="833001"/>
          </a:xfrm>
        </p:spPr>
        <p:txBody>
          <a:bodyPr/>
          <a:lstStyle/>
          <a:p>
            <a:r>
              <a:rPr lang="en-US" dirty="0"/>
              <a:t>Reading Exercise</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917663044"/>
              </p:ext>
            </p:extLst>
          </p:nvPr>
        </p:nvGraphicFramePr>
        <p:xfrm>
          <a:off x="-12865" y="958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en-US" dirty="0" err="1">
                          <a:solidFill>
                            <a:srgbClr val="336699"/>
                          </a:solidFill>
                          <a:latin typeface="Coptic" pitchFamily="2" charset="0"/>
                        </a:rPr>
                        <a:t>A#l</a:t>
                      </a:r>
                      <a:r>
                        <a:rPr lang="en-US" dirty="0">
                          <a:solidFill>
                            <a:srgbClr val="336699"/>
                          </a:solidFill>
                          <a:latin typeface="Coptic" pitchFamily="2" charset="0"/>
                        </a:rPr>
                        <a:t>#: </a:t>
                      </a:r>
                      <a:r>
                        <a:rPr lang="en-US" dirty="0" err="1">
                          <a:solidFill>
                            <a:srgbClr val="FF0000"/>
                          </a:solidFill>
                          <a:latin typeface="Coptic" pitchFamily="2" charset="0"/>
                        </a:rPr>
                        <a:t>vai</a:t>
                      </a:r>
                      <a:r>
                        <a:rPr lang="en-US" dirty="0">
                          <a:solidFill>
                            <a:srgbClr val="FF0000"/>
                          </a:solidFill>
                          <a:latin typeface="Coptic" pitchFamily="2" charset="0"/>
                        </a:rPr>
                        <a:t> pe </a:t>
                      </a:r>
                      <a:r>
                        <a:rPr lang="en-US" dirty="0" err="1">
                          <a:solidFill>
                            <a:srgbClr val="FF0000"/>
                          </a:solidFill>
                          <a:latin typeface="Coptic" pitchFamily="2" charset="0"/>
                        </a:rPr>
                        <a:t>pi</a:t>
                      </a:r>
                      <a:r>
                        <a:rPr lang="en-US" dirty="0" err="1">
                          <a:solidFill>
                            <a:srgbClr val="336699"/>
                          </a:solidFill>
                          <a:latin typeface="Coptic" pitchFamily="2" charset="0"/>
                        </a:rPr>
                        <a:t>e~hoou</a:t>
                      </a:r>
                      <a:r>
                        <a:rPr lang="en-US" dirty="0">
                          <a:solidFill>
                            <a:srgbClr val="336699"/>
                          </a:solidFill>
                          <a:latin typeface="Coptic" pitchFamily="2" charset="0"/>
                        </a:rPr>
                        <a:t> </a:t>
                      </a:r>
                      <a:r>
                        <a:rPr lang="en-US" dirty="0" err="1">
                          <a:solidFill>
                            <a:srgbClr val="336699"/>
                          </a:solidFill>
                          <a:latin typeface="Coptic" pitchFamily="2" charset="0"/>
                        </a:rPr>
                        <a:t>e~ta</a:t>
                      </a:r>
                      <a:r>
                        <a:rPr lang="en-US" dirty="0">
                          <a:solidFill>
                            <a:srgbClr val="336699"/>
                          </a:solidFill>
                          <a:latin typeface="Coptic" pitchFamily="2" charset="0"/>
                        </a:rPr>
                        <a:t> P[</a:t>
                      </a:r>
                      <a:r>
                        <a:rPr lang="en-US" dirty="0" err="1">
                          <a:solidFill>
                            <a:srgbClr val="336699"/>
                          </a:solidFill>
                          <a:latin typeface="Coptic" pitchFamily="2" charset="0"/>
                        </a:rPr>
                        <a:t>oic</a:t>
                      </a:r>
                      <a:r>
                        <a:rPr lang="en-US" dirty="0">
                          <a:solidFill>
                            <a:srgbClr val="336699"/>
                          </a:solidFill>
                          <a:latin typeface="Coptic" pitchFamily="2" charset="0"/>
                        </a:rPr>
                        <a:t> </a:t>
                      </a:r>
                      <a:r>
                        <a:rPr lang="en-US" dirty="0" err="1">
                          <a:solidFill>
                            <a:srgbClr val="336699"/>
                          </a:solidFill>
                          <a:latin typeface="Coptic" pitchFamily="2" charset="0"/>
                        </a:rPr>
                        <a:t>yamiof</a:t>
                      </a:r>
                      <a:r>
                        <a:rPr lang="en-US" dirty="0">
                          <a:solidFill>
                            <a:srgbClr val="336699"/>
                          </a:solidFill>
                          <a:latin typeface="Coptic" pitchFamily="2" charset="0"/>
                        </a:rPr>
                        <a:t>: </a:t>
                      </a:r>
                      <a:r>
                        <a:rPr lang="en-US" dirty="0" err="1">
                          <a:solidFill>
                            <a:srgbClr val="336699"/>
                          </a:solidFill>
                          <a:latin typeface="Coptic" pitchFamily="2" charset="0"/>
                        </a:rPr>
                        <a:t>maren</a:t>
                      </a:r>
                      <a:r>
                        <a:rPr lang="en-US" dirty="0">
                          <a:solidFill>
                            <a:srgbClr val="FF0000"/>
                          </a:solidFill>
                        </a:rPr>
                        <a:t>\</a:t>
                      </a:r>
                      <a:r>
                        <a:rPr lang="en-US" dirty="0" err="1">
                          <a:solidFill>
                            <a:srgbClr val="C00000"/>
                          </a:solidFill>
                          <a:latin typeface="Coptic" pitchFamily="2" charset="0"/>
                        </a:rPr>
                        <a:t>yel</a:t>
                      </a:r>
                      <a:r>
                        <a:rPr lang="en-US" dirty="0">
                          <a:solidFill>
                            <a:srgbClr val="C00000"/>
                          </a:solidFill>
                          <a:latin typeface="Coptic" pitchFamily="2" charset="0"/>
                        </a:rPr>
                        <a:t>/l</a:t>
                      </a:r>
                      <a:r>
                        <a:rPr lang="en-US" dirty="0">
                          <a:solidFill>
                            <a:srgbClr val="336699"/>
                          </a:solidFill>
                          <a:latin typeface="Coptic" pitchFamily="2" charset="0"/>
                        </a:rPr>
                        <a:t> </a:t>
                      </a:r>
                      <a:r>
                        <a:rPr lang="en-US" dirty="0" err="1">
                          <a:solidFill>
                            <a:srgbClr val="336699"/>
                          </a:solidFill>
                          <a:latin typeface="Coptic" pitchFamily="2" charset="0"/>
                        </a:rPr>
                        <a:t>n~ten</a:t>
                      </a:r>
                      <a:r>
                        <a:rPr lang="en-US" dirty="0">
                          <a:solidFill>
                            <a:srgbClr val="FF0000"/>
                          </a:solidFill>
                        </a:rPr>
                        <a:t>\</a:t>
                      </a:r>
                      <a:r>
                        <a:rPr lang="en-US" dirty="0" err="1">
                          <a:solidFill>
                            <a:srgbClr val="C00000"/>
                          </a:solidFill>
                          <a:latin typeface="Coptic" pitchFamily="2" charset="0"/>
                        </a:rPr>
                        <a:t>ounof</a:t>
                      </a:r>
                      <a:r>
                        <a:rPr lang="en-US" dirty="0">
                          <a:solidFill>
                            <a:srgbClr val="336699"/>
                          </a:solidFill>
                          <a:latin typeface="Coptic" pitchFamily="2" charset="0"/>
                        </a:rPr>
                        <a:t> </a:t>
                      </a:r>
                      <a:r>
                        <a:rPr lang="en-US" dirty="0" err="1">
                          <a:solidFill>
                            <a:srgbClr val="336699"/>
                          </a:solidFill>
                          <a:latin typeface="Coptic" pitchFamily="2" charset="0"/>
                        </a:rPr>
                        <a:t>m~mon</a:t>
                      </a:r>
                      <a:r>
                        <a:rPr lang="en-US" dirty="0">
                          <a:solidFill>
                            <a:srgbClr val="336699"/>
                          </a:solidFill>
                          <a:latin typeface="Coptic" pitchFamily="2" charset="0"/>
                        </a:rPr>
                        <a:t> n~~q/</a:t>
                      </a:r>
                      <a:r>
                        <a:rPr lang="en-US" dirty="0" err="1">
                          <a:solidFill>
                            <a:srgbClr val="336699"/>
                          </a:solidFill>
                          <a:latin typeface="Coptic" pitchFamily="2" charset="0"/>
                        </a:rPr>
                        <a:t>tf</a:t>
                      </a:r>
                      <a:r>
                        <a:rPr lang="en-US" dirty="0">
                          <a:solidFill>
                            <a:srgbClr val="336699"/>
                          </a:solidFill>
                          <a:latin typeface="Coptic" pitchFamily="2" charset="0"/>
                        </a:rPr>
                        <a:t>: </a:t>
                      </a:r>
                    </a:p>
                  </a:txBody>
                  <a:tcPr/>
                </a:tc>
                <a:tc>
                  <a:txBody>
                    <a:bodyPr/>
                    <a:lstStyle/>
                    <a:p>
                      <a:r>
                        <a:rPr lang="en-US" sz="1800" kern="1200" dirty="0">
                          <a:solidFill>
                            <a:schemeClr val="dk1"/>
                          </a:solidFill>
                          <a:effectLst/>
                          <a:latin typeface="+mn-lt"/>
                          <a:ea typeface="+mn-ea"/>
                          <a:cs typeface="+mn-cs"/>
                        </a:rPr>
                        <a:t>Alleluia. </a:t>
                      </a:r>
                      <a:r>
                        <a:rPr lang="en-US" sz="1800" kern="1200" dirty="0">
                          <a:solidFill>
                            <a:srgbClr val="FF0000"/>
                          </a:solidFill>
                          <a:effectLst/>
                          <a:latin typeface="+mn-lt"/>
                          <a:ea typeface="+mn-ea"/>
                          <a:cs typeface="+mn-cs"/>
                        </a:rPr>
                        <a:t>This is the </a:t>
                      </a:r>
                      <a:r>
                        <a:rPr lang="en-US" sz="1800" kern="1200" dirty="0">
                          <a:solidFill>
                            <a:schemeClr val="dk1"/>
                          </a:solidFill>
                          <a:effectLst/>
                          <a:latin typeface="+mn-lt"/>
                          <a:ea typeface="+mn-ea"/>
                          <a:cs typeface="+mn-cs"/>
                        </a:rPr>
                        <a:t>day which the Lord has made; let us </a:t>
                      </a:r>
                      <a:r>
                        <a:rPr lang="en-US" sz="1800" kern="1200" dirty="0">
                          <a:solidFill>
                            <a:srgbClr val="C00000"/>
                          </a:solidFill>
                          <a:effectLst/>
                          <a:latin typeface="+mn-lt"/>
                          <a:ea typeface="+mn-ea"/>
                          <a:cs typeface="+mn-cs"/>
                        </a:rPr>
                        <a:t>rejoice</a:t>
                      </a:r>
                      <a:r>
                        <a:rPr lang="en-US" sz="1800" kern="1200" dirty="0">
                          <a:solidFill>
                            <a:schemeClr val="dk1"/>
                          </a:solidFill>
                          <a:effectLst/>
                          <a:latin typeface="+mn-lt"/>
                          <a:ea typeface="+mn-ea"/>
                          <a:cs typeface="+mn-cs"/>
                        </a:rPr>
                        <a:t> and be </a:t>
                      </a:r>
                      <a:r>
                        <a:rPr lang="en-US" sz="1800" kern="1200" dirty="0">
                          <a:solidFill>
                            <a:srgbClr val="C00000"/>
                          </a:solidFill>
                          <a:effectLst/>
                          <a:latin typeface="+mn-lt"/>
                          <a:ea typeface="+mn-ea"/>
                          <a:cs typeface="+mn-cs"/>
                        </a:rPr>
                        <a:t>glad</a:t>
                      </a:r>
                      <a:r>
                        <a:rPr lang="en-US" sz="1800" kern="1200" dirty="0">
                          <a:solidFill>
                            <a:schemeClr val="dk1"/>
                          </a:solidFill>
                          <a:effectLst/>
                          <a:latin typeface="+mn-lt"/>
                          <a:ea typeface="+mn-ea"/>
                          <a:cs typeface="+mn-cs"/>
                        </a:rPr>
                        <a:t> in it. </a:t>
                      </a:r>
                      <a:endParaRPr lang="en-US" dirty="0">
                        <a:solidFill>
                          <a:srgbClr val="FF0000"/>
                        </a:solidFill>
                      </a:endParaRPr>
                    </a:p>
                  </a:txBody>
                  <a:tcPr/>
                </a:tc>
                <a:extLst>
                  <a:ext uri="{0D108BD9-81ED-4DB2-BD59-A6C34878D82A}">
                    <a16:rowId xmlns:a16="http://schemas.microsoft.com/office/drawing/2014/main" val="41140561"/>
                  </a:ext>
                </a:extLst>
              </a:tr>
            </a:tbl>
          </a:graphicData>
        </a:graphic>
      </p:graphicFrame>
      <p:graphicFrame>
        <p:nvGraphicFramePr>
          <p:cNvPr id="3" name="Table 2">
            <a:extLst>
              <a:ext uri="{FF2B5EF4-FFF2-40B4-BE49-F238E27FC236}">
                <a16:creationId xmlns:a16="http://schemas.microsoft.com/office/drawing/2014/main" id="{D62D665E-33B6-4B78-8F16-5E2B81C9B064}"/>
              </a:ext>
            </a:extLst>
          </p:cNvPr>
          <p:cNvGraphicFramePr>
            <a:graphicFrameLocks noGrp="1"/>
          </p:cNvGraphicFramePr>
          <p:nvPr>
            <p:extLst>
              <p:ext uri="{D42A27DB-BD31-4B8C-83A1-F6EECF244321}">
                <p14:modId xmlns:p14="http://schemas.microsoft.com/office/powerpoint/2010/main" val="1004129315"/>
              </p:ext>
            </p:extLst>
          </p:nvPr>
        </p:nvGraphicFramePr>
        <p:xfrm>
          <a:off x="-12865" y="160593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184469720"/>
                    </a:ext>
                  </a:extLst>
                </a:gridCol>
                <a:gridCol w="4415692">
                  <a:extLst>
                    <a:ext uri="{9D8B030D-6E8A-4147-A177-3AD203B41FA5}">
                      <a16:colId xmlns:a16="http://schemas.microsoft.com/office/drawing/2014/main" val="1225847638"/>
                    </a:ext>
                  </a:extLst>
                </a:gridCol>
              </a:tblGrid>
              <a:tr h="640080">
                <a:tc>
                  <a:txBody>
                    <a:bodyPr/>
                    <a:lstStyle/>
                    <a:p>
                      <a:r>
                        <a:rPr lang="en-US" dirty="0" err="1">
                          <a:latin typeface="Coptic" pitchFamily="2" charset="0"/>
                        </a:rPr>
                        <a:t>Pi</a:t>
                      </a:r>
                      <a:r>
                        <a:rPr lang="en-US" dirty="0" err="1">
                          <a:solidFill>
                            <a:srgbClr val="C00000"/>
                          </a:solidFill>
                          <a:latin typeface="Coptic" pitchFamily="2" charset="0"/>
                        </a:rPr>
                        <a:t>cwma</a:t>
                      </a:r>
                      <a:r>
                        <a:rPr lang="en-US" dirty="0">
                          <a:latin typeface="Coptic" pitchFamily="2" charset="0"/>
                        </a:rPr>
                        <a:t> </a:t>
                      </a:r>
                      <a:r>
                        <a:rPr lang="en-US" dirty="0" err="1">
                          <a:latin typeface="Coptic" pitchFamily="2" charset="0"/>
                        </a:rPr>
                        <a:t>nem</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c~nof</a:t>
                      </a:r>
                      <a:r>
                        <a:rPr lang="en-US" dirty="0">
                          <a:solidFill>
                            <a:srgbClr val="C00000"/>
                          </a:solidFill>
                          <a:latin typeface="Coptic" pitchFamily="2" charset="0"/>
                        </a:rPr>
                        <a:t> </a:t>
                      </a:r>
                      <a:r>
                        <a:rPr lang="en-US" dirty="0" err="1">
                          <a:latin typeface="Coptic" pitchFamily="2" charset="0"/>
                        </a:rPr>
                        <a:t>n~te</a:t>
                      </a:r>
                      <a:r>
                        <a:rPr lang="en-US" dirty="0">
                          <a:latin typeface="Coptic" pitchFamily="2" charset="0"/>
                        </a:rPr>
                        <a:t> Emma</a:t>
                      </a:r>
                      <a:r>
                        <a:rPr lang="en-US" dirty="0">
                          <a:solidFill>
                            <a:srgbClr val="FF0000"/>
                          </a:solidFill>
                        </a:rPr>
                        <a:t>\</a:t>
                      </a:r>
                      <a:r>
                        <a:rPr lang="en-US" dirty="0" err="1">
                          <a:latin typeface="Coptic" pitchFamily="2" charset="0"/>
                        </a:rPr>
                        <a:t>nou</a:t>
                      </a:r>
                      <a:r>
                        <a:rPr lang="en-US" dirty="0">
                          <a:latin typeface="Coptic" pitchFamily="2" charset="0"/>
                        </a:rPr>
                        <a:t>/l </a:t>
                      </a:r>
                      <a:r>
                        <a:rPr lang="en-US" dirty="0" err="1">
                          <a:latin typeface="Coptic" pitchFamily="2" charset="0"/>
                        </a:rPr>
                        <a:t>Pennou</a:t>
                      </a:r>
                      <a:r>
                        <a:rPr lang="en-US" dirty="0">
                          <a:latin typeface="Coptic" pitchFamily="2" charset="0"/>
                        </a:rPr>
                        <a:t>] </a:t>
                      </a:r>
                      <a:r>
                        <a:rPr lang="en-US" dirty="0" err="1">
                          <a:solidFill>
                            <a:srgbClr val="FF0000"/>
                          </a:solidFill>
                          <a:latin typeface="Coptic" pitchFamily="2" charset="0"/>
                        </a:rPr>
                        <a:t>vai</a:t>
                      </a:r>
                      <a:r>
                        <a:rPr lang="en-US" dirty="0">
                          <a:solidFill>
                            <a:srgbClr val="FF0000"/>
                          </a:solidFill>
                          <a:latin typeface="Coptic" pitchFamily="2" charset="0"/>
                        </a:rPr>
                        <a:t> pe </a:t>
                      </a:r>
                      <a:r>
                        <a:rPr lang="en-US" dirty="0" err="1">
                          <a:latin typeface="Coptic" pitchFamily="2" charset="0"/>
                        </a:rPr>
                        <a:t>qen</a:t>
                      </a:r>
                      <a:r>
                        <a:rPr lang="en-US" dirty="0">
                          <a:latin typeface="Coptic" pitchFamily="2" charset="0"/>
                        </a:rPr>
                        <a:t> </a:t>
                      </a:r>
                      <a:r>
                        <a:rPr lang="en-US" dirty="0" err="1">
                          <a:latin typeface="Coptic" pitchFamily="2" charset="0"/>
                        </a:rPr>
                        <a:t>ou</a:t>
                      </a:r>
                      <a:r>
                        <a:rPr lang="en-US" dirty="0">
                          <a:solidFill>
                            <a:srgbClr val="FF0000"/>
                          </a:solidFill>
                        </a:rPr>
                        <a:t>\</a:t>
                      </a:r>
                      <a:r>
                        <a:rPr lang="en-US" dirty="0" err="1">
                          <a:latin typeface="Coptic" pitchFamily="2" charset="0"/>
                        </a:rPr>
                        <a:t>mey</a:t>
                      </a:r>
                      <a:r>
                        <a:rPr lang="en-US" dirty="0">
                          <a:solidFill>
                            <a:srgbClr val="FF0000"/>
                          </a:solidFill>
                        </a:rPr>
                        <a:t>\</a:t>
                      </a:r>
                      <a:r>
                        <a:rPr lang="en-US" dirty="0">
                          <a:latin typeface="Coptic" pitchFamily="2" charset="0"/>
                        </a:rPr>
                        <a:t>m/i: </a:t>
                      </a:r>
                      <a:r>
                        <a:rPr lang="en-US" dirty="0" err="1">
                          <a:latin typeface="Coptic" pitchFamily="2" charset="0"/>
                        </a:rPr>
                        <a:t>a~m</a:t>
                      </a:r>
                      <a:r>
                        <a:rPr lang="en-US" dirty="0">
                          <a:latin typeface="Coptic" pitchFamily="2" charset="0"/>
                        </a:rPr>
                        <a:t>/n.</a:t>
                      </a:r>
                      <a:endParaRPr lang="en-US" dirty="0">
                        <a:solidFill>
                          <a:srgbClr val="FF0000"/>
                        </a:solidFill>
                        <a:latin typeface="Coptic" pitchFamily="2" charset="0"/>
                      </a:endParaRPr>
                    </a:p>
                  </a:txBody>
                  <a:tcPr/>
                </a:tc>
                <a:tc>
                  <a:txBody>
                    <a:bodyPr/>
                    <a:lstStyle/>
                    <a:p>
                      <a:r>
                        <a:rPr lang="en-US" sz="1800" kern="1200" dirty="0">
                          <a:solidFill>
                            <a:schemeClr val="dk1"/>
                          </a:solidFill>
                          <a:effectLst/>
                          <a:latin typeface="+mn-lt"/>
                          <a:ea typeface="+mn-ea"/>
                          <a:cs typeface="+mn-cs"/>
                        </a:rPr>
                        <a:t>The </a:t>
                      </a:r>
                      <a:r>
                        <a:rPr lang="en-US" sz="1800" kern="1200" dirty="0">
                          <a:solidFill>
                            <a:srgbClr val="C00000"/>
                          </a:solidFill>
                          <a:effectLst/>
                          <a:latin typeface="+mn-lt"/>
                          <a:ea typeface="+mn-ea"/>
                          <a:cs typeface="+mn-cs"/>
                        </a:rPr>
                        <a:t>Body</a:t>
                      </a:r>
                      <a:r>
                        <a:rPr lang="en-US" sz="1800" kern="1200" dirty="0">
                          <a:solidFill>
                            <a:schemeClr val="dk1"/>
                          </a:solidFill>
                          <a:effectLst/>
                          <a:latin typeface="+mn-lt"/>
                          <a:ea typeface="+mn-ea"/>
                          <a:cs typeface="+mn-cs"/>
                        </a:rPr>
                        <a:t> and the </a:t>
                      </a:r>
                      <a:r>
                        <a:rPr lang="en-US" sz="1800" kern="1200" dirty="0">
                          <a:solidFill>
                            <a:srgbClr val="C00000"/>
                          </a:solidFill>
                          <a:effectLst/>
                          <a:latin typeface="+mn-lt"/>
                          <a:ea typeface="+mn-ea"/>
                          <a:cs typeface="+mn-cs"/>
                        </a:rPr>
                        <a:t>Blood</a:t>
                      </a:r>
                      <a:r>
                        <a:rPr lang="en-US" sz="1800" kern="1200" dirty="0">
                          <a:solidFill>
                            <a:schemeClr val="dk1"/>
                          </a:solidFill>
                          <a:effectLst/>
                          <a:latin typeface="+mn-lt"/>
                          <a:ea typeface="+mn-ea"/>
                          <a:cs typeface="+mn-cs"/>
                        </a:rPr>
                        <a:t> of Immanuel our God; </a:t>
                      </a:r>
                      <a:r>
                        <a:rPr lang="en-US" sz="1800" kern="1200" dirty="0">
                          <a:solidFill>
                            <a:srgbClr val="FF0000"/>
                          </a:solidFill>
                          <a:effectLst/>
                          <a:latin typeface="+mn-lt"/>
                          <a:ea typeface="+mn-ea"/>
                          <a:cs typeface="+mn-cs"/>
                        </a:rPr>
                        <a:t>this is </a:t>
                      </a:r>
                      <a:r>
                        <a:rPr lang="en-US" sz="1800" kern="1200" dirty="0">
                          <a:solidFill>
                            <a:schemeClr val="dk1"/>
                          </a:solidFill>
                          <a:effectLst/>
                          <a:latin typeface="+mn-lt"/>
                          <a:ea typeface="+mn-ea"/>
                          <a:cs typeface="+mn-cs"/>
                        </a:rPr>
                        <a:t>true. Amen.</a:t>
                      </a:r>
                      <a:endParaRPr lang="en-US" dirty="0">
                        <a:solidFill>
                          <a:srgbClr val="FF0000"/>
                        </a:solidFill>
                      </a:endParaRPr>
                    </a:p>
                  </a:txBody>
                  <a:tcPr/>
                </a:tc>
                <a:extLst>
                  <a:ext uri="{0D108BD9-81ED-4DB2-BD59-A6C34878D82A}">
                    <a16:rowId xmlns:a16="http://schemas.microsoft.com/office/drawing/2014/main" val="177402403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extLst>
              <p:ext uri="{D42A27DB-BD31-4B8C-83A1-F6EECF244321}">
                <p14:modId xmlns:p14="http://schemas.microsoft.com/office/powerpoint/2010/main" val="4056791681"/>
              </p:ext>
            </p:extLst>
          </p:nvPr>
        </p:nvGraphicFramePr>
        <p:xfrm>
          <a:off x="-12865" y="224601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gridCol w="4415692">
                  <a:extLst>
                    <a:ext uri="{9D8B030D-6E8A-4147-A177-3AD203B41FA5}">
                      <a16:colId xmlns:a16="http://schemas.microsoft.com/office/drawing/2014/main" val="1844532384"/>
                    </a:ext>
                  </a:extLst>
                </a:gridCol>
              </a:tblGrid>
              <a:tr h="370840">
                <a:tc>
                  <a:txBody>
                    <a:bodyPr/>
                    <a:lstStyle/>
                    <a:p>
                      <a:r>
                        <a:rPr lang="pl-PL" dirty="0">
                          <a:solidFill>
                            <a:srgbClr val="FF0000"/>
                          </a:solidFill>
                          <a:latin typeface="Coptic" pitchFamily="2" charset="0"/>
                        </a:rPr>
                        <a:t>Vai pe Pi</a:t>
                      </a:r>
                      <a:r>
                        <a:rPr lang="pl-PL" dirty="0">
                          <a:latin typeface="Coptic" pitchFamily="2" charset="0"/>
                        </a:rPr>
                        <a:t>hi/b n~te V]: v/et</a:t>
                      </a:r>
                      <a:r>
                        <a:rPr lang="en-US" dirty="0">
                          <a:solidFill>
                            <a:srgbClr val="FF0000"/>
                          </a:solidFill>
                        </a:rPr>
                        <a:t>\</a:t>
                      </a:r>
                      <a:r>
                        <a:rPr lang="pl-PL" dirty="0">
                          <a:latin typeface="Coptic" pitchFamily="2" charset="0"/>
                        </a:rPr>
                        <a:t>w~li m~v~nobi m~pi</a:t>
                      </a:r>
                      <a:r>
                        <a:rPr lang="en-US" dirty="0">
                          <a:solidFill>
                            <a:srgbClr val="FF0000"/>
                          </a:solidFill>
                        </a:rPr>
                        <a:t>\</a:t>
                      </a:r>
                      <a:r>
                        <a:rPr lang="pl-PL" dirty="0">
                          <a:solidFill>
                            <a:srgbClr val="C00000"/>
                          </a:solidFill>
                          <a:latin typeface="Coptic" pitchFamily="2" charset="0"/>
                        </a:rPr>
                        <a:t>kocmoc</a:t>
                      </a:r>
                      <a:r>
                        <a:rPr lang="pl-PL" dirty="0">
                          <a:latin typeface="Coptic" pitchFamily="2" charset="0"/>
                        </a:rPr>
                        <a:t>: v/</a:t>
                      </a:r>
                      <a:r>
                        <a:rPr lang="en-US" dirty="0">
                          <a:solidFill>
                            <a:srgbClr val="FF0000"/>
                          </a:solidFill>
                        </a:rPr>
                        <a:t>\</a:t>
                      </a:r>
                      <a:r>
                        <a:rPr lang="pl-PL" dirty="0">
                          <a:latin typeface="Coptic" pitchFamily="2" charset="0"/>
                        </a:rPr>
                        <a:t>e~taf</a:t>
                      </a:r>
                      <a:r>
                        <a:rPr lang="en-US" dirty="0">
                          <a:solidFill>
                            <a:srgbClr val="FF0000"/>
                          </a:solidFill>
                        </a:rPr>
                        <a:t>\</a:t>
                      </a:r>
                      <a:r>
                        <a:rPr lang="pl-PL" dirty="0">
                          <a:latin typeface="Coptic" pitchFamily="2" charset="0"/>
                        </a:rPr>
                        <a:t>ini n~ou</a:t>
                      </a:r>
                      <a:r>
                        <a:rPr lang="en-US" dirty="0">
                          <a:solidFill>
                            <a:srgbClr val="FF0000"/>
                          </a:solidFill>
                        </a:rPr>
                        <a:t>\</a:t>
                      </a:r>
                      <a:r>
                        <a:rPr lang="pl-PL" dirty="0">
                          <a:latin typeface="Coptic" pitchFamily="2" charset="0"/>
                        </a:rPr>
                        <a:t>tap n~</a:t>
                      </a:r>
                      <a:r>
                        <a:rPr lang="pl-PL" dirty="0">
                          <a:solidFill>
                            <a:srgbClr val="C00000"/>
                          </a:solidFill>
                          <a:latin typeface="Coptic" pitchFamily="2" charset="0"/>
                        </a:rPr>
                        <a:t>cw]</a:t>
                      </a:r>
                      <a:r>
                        <a:rPr lang="en-US" dirty="0">
                          <a:latin typeface="Coptic" pitchFamily="2" charset="0"/>
                        </a:rPr>
                        <a:t>…</a:t>
                      </a:r>
                      <a:r>
                        <a:rPr lang="pl-PL" dirty="0">
                          <a:latin typeface="Coptic" pitchFamily="2" charset="0"/>
                        </a:rPr>
                        <a:t> </a:t>
                      </a:r>
                      <a:endParaRPr lang="en-US" dirty="0">
                        <a:solidFill>
                          <a:srgbClr val="C00000"/>
                        </a:solidFill>
                        <a:latin typeface="Coptic" pitchFamily="2" charset="0"/>
                      </a:endParaRPr>
                    </a:p>
                  </a:txBody>
                  <a:tcPr/>
                </a:tc>
                <a:tc>
                  <a:txBody>
                    <a:bodyPr/>
                    <a:lstStyle/>
                    <a:p>
                      <a:r>
                        <a:rPr lang="en-US" sz="1500" kern="1200" dirty="0">
                          <a:solidFill>
                            <a:srgbClr val="FF0000"/>
                          </a:solidFill>
                          <a:effectLst/>
                          <a:latin typeface="+mn-lt"/>
                          <a:ea typeface="+mn-ea"/>
                          <a:cs typeface="+mn-cs"/>
                        </a:rPr>
                        <a:t>This is the </a:t>
                      </a:r>
                      <a:r>
                        <a:rPr lang="en-US" sz="1500" kern="1200" dirty="0">
                          <a:solidFill>
                            <a:schemeClr val="dk1"/>
                          </a:solidFill>
                          <a:effectLst/>
                          <a:latin typeface="+mn-lt"/>
                          <a:ea typeface="+mn-ea"/>
                          <a:cs typeface="+mn-cs"/>
                        </a:rPr>
                        <a:t>Lamb of God, who takes away the sin of the </a:t>
                      </a:r>
                      <a:r>
                        <a:rPr lang="en-US" sz="1500" kern="1200" dirty="0">
                          <a:solidFill>
                            <a:srgbClr val="C00000"/>
                          </a:solidFill>
                          <a:effectLst/>
                          <a:latin typeface="+mn-lt"/>
                          <a:ea typeface="+mn-ea"/>
                          <a:cs typeface="+mn-cs"/>
                        </a:rPr>
                        <a:t>world</a:t>
                      </a:r>
                      <a:r>
                        <a:rPr lang="en-US" sz="1500" kern="1200" dirty="0">
                          <a:solidFill>
                            <a:schemeClr val="dk1"/>
                          </a:solidFill>
                          <a:effectLst/>
                          <a:latin typeface="+mn-lt"/>
                          <a:ea typeface="+mn-ea"/>
                          <a:cs typeface="+mn-cs"/>
                        </a:rPr>
                        <a:t>, who brought a trumpet of </a:t>
                      </a:r>
                      <a:r>
                        <a:rPr lang="en-US" sz="1500" kern="1200" dirty="0">
                          <a:solidFill>
                            <a:srgbClr val="C00000"/>
                          </a:solidFill>
                          <a:effectLst/>
                          <a:latin typeface="+mn-lt"/>
                          <a:ea typeface="+mn-ea"/>
                          <a:cs typeface="+mn-cs"/>
                        </a:rPr>
                        <a:t>salvation</a:t>
                      </a:r>
                      <a:r>
                        <a:rPr lang="en-US" sz="1500" kern="1200" dirty="0">
                          <a:solidFill>
                            <a:schemeClr val="dk1"/>
                          </a:solidFill>
                          <a:effectLst/>
                          <a:latin typeface="+mn-lt"/>
                          <a:ea typeface="+mn-ea"/>
                          <a:cs typeface="+mn-cs"/>
                        </a:rPr>
                        <a:t>…</a:t>
                      </a:r>
                      <a:endParaRPr lang="en-US" sz="1500" dirty="0">
                        <a:solidFill>
                          <a:srgbClr val="FF0000"/>
                        </a:solidFill>
                      </a:endParaRPr>
                    </a:p>
                  </a:txBody>
                  <a:tcPr/>
                </a:tc>
                <a:extLst>
                  <a:ext uri="{0D108BD9-81ED-4DB2-BD59-A6C34878D82A}">
                    <a16:rowId xmlns:a16="http://schemas.microsoft.com/office/drawing/2014/main" val="4027063783"/>
                  </a:ext>
                </a:extLst>
              </a:tr>
            </a:tbl>
          </a:graphicData>
        </a:graphic>
      </p:graphicFrame>
      <p:graphicFrame>
        <p:nvGraphicFramePr>
          <p:cNvPr id="6" name="Table 5">
            <a:extLst>
              <a:ext uri="{FF2B5EF4-FFF2-40B4-BE49-F238E27FC236}">
                <a16:creationId xmlns:a16="http://schemas.microsoft.com/office/drawing/2014/main" id="{A3E3CE57-6DFA-445F-BBC6-BE71E5FEC2D8}"/>
              </a:ext>
            </a:extLst>
          </p:cNvPr>
          <p:cNvGraphicFramePr>
            <a:graphicFrameLocks noGrp="1"/>
          </p:cNvGraphicFramePr>
          <p:nvPr>
            <p:extLst>
              <p:ext uri="{D42A27DB-BD31-4B8C-83A1-F6EECF244321}">
                <p14:modId xmlns:p14="http://schemas.microsoft.com/office/powerpoint/2010/main" val="2637024103"/>
              </p:ext>
            </p:extLst>
          </p:nvPr>
        </p:nvGraphicFramePr>
        <p:xfrm>
          <a:off x="-11875" y="2886093"/>
          <a:ext cx="9144000" cy="37084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230813950"/>
                    </a:ext>
                  </a:extLst>
                </a:gridCol>
                <a:gridCol w="4415692">
                  <a:extLst>
                    <a:ext uri="{9D8B030D-6E8A-4147-A177-3AD203B41FA5}">
                      <a16:colId xmlns:a16="http://schemas.microsoft.com/office/drawing/2014/main" val="423071047"/>
                    </a:ext>
                  </a:extLst>
                </a:gridCol>
              </a:tblGrid>
              <a:tr h="370840">
                <a:tc>
                  <a:txBody>
                    <a:bodyPr/>
                    <a:lstStyle/>
                    <a:p>
                      <a:r>
                        <a:rPr lang="fi-FI" dirty="0">
                          <a:solidFill>
                            <a:srgbClr val="FF0000"/>
                          </a:solidFill>
                          <a:latin typeface="Coptic" pitchFamily="2" charset="0"/>
                        </a:rPr>
                        <a:t>Vai pe </a:t>
                      </a:r>
                      <a:r>
                        <a:rPr lang="fi-FI" dirty="0">
                          <a:latin typeface="Coptic" pitchFamily="2" charset="0"/>
                        </a:rPr>
                        <a:t>qen </a:t>
                      </a:r>
                      <a:r>
                        <a:rPr lang="fi-FI" dirty="0">
                          <a:solidFill>
                            <a:srgbClr val="C00000"/>
                          </a:solidFill>
                          <a:latin typeface="Coptic" pitchFamily="2" charset="0"/>
                        </a:rPr>
                        <a:t>oumeym/i</a:t>
                      </a:r>
                      <a:r>
                        <a:rPr lang="fi-FI" dirty="0">
                          <a:latin typeface="Coptic" pitchFamily="2" charset="0"/>
                        </a:rPr>
                        <a:t>: a~m/n</a:t>
                      </a:r>
                      <a:endParaRPr lang="en-US" dirty="0">
                        <a:solidFill>
                          <a:srgbClr val="C00000"/>
                        </a:solidFill>
                        <a:latin typeface="Coptic" pitchFamily="2" charset="0"/>
                      </a:endParaRPr>
                    </a:p>
                  </a:txBody>
                  <a:tcPr/>
                </a:tc>
                <a:tc>
                  <a:txBody>
                    <a:bodyPr/>
                    <a:lstStyle/>
                    <a:p>
                      <a:r>
                        <a:rPr lang="en-US" sz="1800" kern="1200" dirty="0">
                          <a:solidFill>
                            <a:srgbClr val="FF0000"/>
                          </a:solidFill>
                          <a:effectLst/>
                          <a:latin typeface="+mn-lt"/>
                          <a:ea typeface="+mn-ea"/>
                          <a:cs typeface="+mn-cs"/>
                        </a:rPr>
                        <a:t>This is </a:t>
                      </a:r>
                      <a:r>
                        <a:rPr lang="en-US" sz="1800" kern="1200" dirty="0">
                          <a:solidFill>
                            <a:srgbClr val="C00000"/>
                          </a:solidFill>
                          <a:effectLst/>
                          <a:latin typeface="+mn-lt"/>
                          <a:ea typeface="+mn-ea"/>
                          <a:cs typeface="+mn-cs"/>
                        </a:rPr>
                        <a:t>true</a:t>
                      </a:r>
                      <a:r>
                        <a:rPr lang="en-US" sz="1800" kern="1200" dirty="0">
                          <a:solidFill>
                            <a:schemeClr val="dk1"/>
                          </a:solidFill>
                          <a:effectLst/>
                          <a:latin typeface="+mn-lt"/>
                          <a:ea typeface="+mn-ea"/>
                          <a:cs typeface="+mn-cs"/>
                        </a:rPr>
                        <a:t>. Amen.</a:t>
                      </a:r>
                      <a:endParaRPr lang="en-US" i="0" dirty="0">
                        <a:solidFill>
                          <a:srgbClr val="C00000"/>
                        </a:solidFill>
                      </a:endParaRPr>
                    </a:p>
                  </a:txBody>
                  <a:tcPr/>
                </a:tc>
                <a:extLst>
                  <a:ext uri="{0D108BD9-81ED-4DB2-BD59-A6C34878D82A}">
                    <a16:rowId xmlns:a16="http://schemas.microsoft.com/office/drawing/2014/main" val="2089886611"/>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3315047218"/>
              </p:ext>
            </p:extLst>
          </p:nvPr>
        </p:nvGraphicFramePr>
        <p:xfrm>
          <a:off x="-12865" y="3255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en-US" dirty="0">
                          <a:latin typeface="Coptic" pitchFamily="2" charset="0"/>
                        </a:rPr>
                        <a:t>Hiten </a:t>
                      </a:r>
                      <a:r>
                        <a:rPr lang="en-US" dirty="0" err="1">
                          <a:latin typeface="Coptic" pitchFamily="2" charset="0"/>
                        </a:rPr>
                        <a:t>nieu</a:t>
                      </a:r>
                      <a:r>
                        <a:rPr lang="en-US" dirty="0">
                          <a:latin typeface="Coptic" pitchFamily="2" charset="0"/>
                        </a:rPr>
                        <a:t>,/ </a:t>
                      </a:r>
                      <a:r>
                        <a:rPr lang="en-US" dirty="0" err="1">
                          <a:latin typeface="Coptic" pitchFamily="2" charset="0"/>
                        </a:rPr>
                        <a:t>n~te</a:t>
                      </a:r>
                      <a:r>
                        <a:rPr lang="en-US" dirty="0">
                          <a:latin typeface="Coptic" pitchFamily="2" charset="0"/>
                        </a:rPr>
                        <a:t> n/</a:t>
                      </a:r>
                      <a:r>
                        <a:rPr lang="en-US" dirty="0" err="1">
                          <a:latin typeface="Coptic" pitchFamily="2" charset="0"/>
                        </a:rPr>
                        <a:t>eyouab</a:t>
                      </a:r>
                      <a:r>
                        <a:rPr lang="en-US" dirty="0">
                          <a:latin typeface="Coptic" pitchFamily="2" charset="0"/>
                        </a:rPr>
                        <a:t> </a:t>
                      </a:r>
                      <a:r>
                        <a:rPr lang="en-US" dirty="0" err="1">
                          <a:latin typeface="Coptic" pitchFamily="2" charset="0"/>
                        </a:rPr>
                        <a:t>n~te</a:t>
                      </a:r>
                      <a:r>
                        <a:rPr lang="en-US" dirty="0">
                          <a:latin typeface="Coptic" pitchFamily="2" charset="0"/>
                        </a:rPr>
                        <a:t> </a:t>
                      </a:r>
                      <a:r>
                        <a:rPr lang="en-US" dirty="0" err="1">
                          <a:solidFill>
                            <a:srgbClr val="FF0000"/>
                          </a:solidFill>
                          <a:latin typeface="Coptic" pitchFamily="2" charset="0"/>
                        </a:rPr>
                        <a:t>pai</a:t>
                      </a:r>
                      <a:r>
                        <a:rPr lang="en-US" dirty="0" err="1">
                          <a:latin typeface="Coptic" pitchFamily="2" charset="0"/>
                        </a:rPr>
                        <a:t>e~hoou</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ouai</a:t>
                      </a:r>
                      <a:r>
                        <a:rPr lang="en-US" dirty="0">
                          <a:latin typeface="Coptic" pitchFamily="2" charset="0"/>
                        </a:rPr>
                        <a:t> </a:t>
                      </a:r>
                      <a:r>
                        <a:rPr lang="en-US" dirty="0" err="1">
                          <a:latin typeface="Coptic" pitchFamily="2" charset="0"/>
                        </a:rPr>
                        <a:t>pi</a:t>
                      </a:r>
                      <a:r>
                        <a:rPr lang="en-US" dirty="0" err="1">
                          <a:solidFill>
                            <a:srgbClr val="C00000"/>
                          </a:solidFill>
                          <a:latin typeface="Coptic" pitchFamily="2" charset="0"/>
                        </a:rPr>
                        <a:t>ouai</a:t>
                      </a:r>
                      <a:r>
                        <a:rPr lang="en-US" dirty="0">
                          <a:latin typeface="Coptic" pitchFamily="2" charset="0"/>
                        </a:rPr>
                        <a:t> kata </a:t>
                      </a:r>
                      <a:r>
                        <a:rPr lang="en-US" dirty="0" err="1">
                          <a:latin typeface="Coptic" pitchFamily="2" charset="0"/>
                        </a:rPr>
                        <a:t>pef</a:t>
                      </a:r>
                      <a:r>
                        <a:rPr lang="en-US" dirty="0" err="1">
                          <a:solidFill>
                            <a:srgbClr val="C00000"/>
                          </a:solidFill>
                          <a:latin typeface="Coptic" pitchFamily="2" charset="0"/>
                        </a:rPr>
                        <a:t>ran</a:t>
                      </a:r>
                      <a:r>
                        <a:rPr lang="en-US" dirty="0">
                          <a:latin typeface="Coptic" pitchFamily="2" charset="0"/>
                        </a:rPr>
                        <a:t>…</a:t>
                      </a:r>
                      <a:endParaRPr lang="en-US" sz="1700" dirty="0">
                        <a:solidFill>
                          <a:srgbClr val="FF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Through the prayers of the saints of </a:t>
                      </a:r>
                      <a:r>
                        <a:rPr lang="en-US" sz="1800" kern="1200" dirty="0">
                          <a:solidFill>
                            <a:srgbClr val="FF0000"/>
                          </a:solidFill>
                          <a:effectLst/>
                          <a:latin typeface="+mn-lt"/>
                          <a:ea typeface="+mn-ea"/>
                          <a:cs typeface="+mn-cs"/>
                        </a:rPr>
                        <a:t>this</a:t>
                      </a:r>
                      <a:r>
                        <a:rPr lang="en-US" sz="1800" kern="1200" dirty="0">
                          <a:solidFill>
                            <a:schemeClr val="dk1"/>
                          </a:solidFill>
                          <a:effectLst/>
                          <a:latin typeface="+mn-lt"/>
                          <a:ea typeface="+mn-ea"/>
                          <a:cs typeface="+mn-cs"/>
                        </a:rPr>
                        <a:t> day, </a:t>
                      </a:r>
                      <a:r>
                        <a:rPr lang="en-US" sz="1800" kern="1200" dirty="0">
                          <a:solidFill>
                            <a:srgbClr val="C00000"/>
                          </a:solidFill>
                          <a:effectLst/>
                          <a:latin typeface="+mn-lt"/>
                          <a:ea typeface="+mn-ea"/>
                          <a:cs typeface="+mn-cs"/>
                        </a:rPr>
                        <a:t>each one</a:t>
                      </a:r>
                      <a:r>
                        <a:rPr lang="en-US" sz="1800" kern="1200" dirty="0">
                          <a:solidFill>
                            <a:schemeClr val="dk1"/>
                          </a:solidFill>
                          <a:effectLst/>
                          <a:latin typeface="+mn-lt"/>
                          <a:ea typeface="+mn-ea"/>
                          <a:cs typeface="+mn-cs"/>
                        </a:rPr>
                        <a:t>, according to his </a:t>
                      </a:r>
                      <a:r>
                        <a:rPr lang="en-US" sz="1800" kern="1200" dirty="0">
                          <a:solidFill>
                            <a:srgbClr val="C00000"/>
                          </a:solidFill>
                          <a:effectLst/>
                          <a:latin typeface="+mn-lt"/>
                          <a:ea typeface="+mn-ea"/>
                          <a:cs typeface="+mn-cs"/>
                        </a:rPr>
                        <a:t>name</a:t>
                      </a:r>
                      <a:r>
                        <a:rPr lang="en-US" sz="1800" kern="1200" dirty="0">
                          <a:solidFill>
                            <a:schemeClr val="dk1"/>
                          </a:solidFill>
                          <a:effectLst/>
                          <a:latin typeface="+mn-lt"/>
                          <a:ea typeface="+mn-ea"/>
                          <a:cs typeface="+mn-cs"/>
                        </a:rPr>
                        <a:t>…</a:t>
                      </a:r>
                      <a:endParaRPr lang="en-US" sz="18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graphicFrame>
        <p:nvGraphicFramePr>
          <p:cNvPr id="8" name="Table 7">
            <a:extLst>
              <a:ext uri="{FF2B5EF4-FFF2-40B4-BE49-F238E27FC236}">
                <a16:creationId xmlns:a16="http://schemas.microsoft.com/office/drawing/2014/main" id="{5F6D1D94-112F-45B5-AFAB-066C166E1429}"/>
              </a:ext>
            </a:extLst>
          </p:cNvPr>
          <p:cNvGraphicFramePr>
            <a:graphicFrameLocks noGrp="1"/>
          </p:cNvGraphicFramePr>
          <p:nvPr>
            <p:extLst>
              <p:ext uri="{D42A27DB-BD31-4B8C-83A1-F6EECF244321}">
                <p14:modId xmlns:p14="http://schemas.microsoft.com/office/powerpoint/2010/main" val="694551965"/>
              </p:ext>
            </p:extLst>
          </p:nvPr>
        </p:nvGraphicFramePr>
        <p:xfrm>
          <a:off x="-12865" y="3873913"/>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718047752"/>
                    </a:ext>
                  </a:extLst>
                </a:gridCol>
                <a:gridCol w="4415692">
                  <a:extLst>
                    <a:ext uri="{9D8B030D-6E8A-4147-A177-3AD203B41FA5}">
                      <a16:colId xmlns:a16="http://schemas.microsoft.com/office/drawing/2014/main" val="2935057322"/>
                    </a:ext>
                  </a:extLst>
                </a:gridCol>
              </a:tblGrid>
              <a:tr h="370840">
                <a:tc>
                  <a:txBody>
                    <a:bodyPr/>
                    <a:lstStyle/>
                    <a:p>
                      <a:r>
                        <a:rPr lang="en-US" dirty="0" err="1">
                          <a:latin typeface="Coptic" pitchFamily="2" charset="0"/>
                        </a:rPr>
                        <a:t>Ouoh</a:t>
                      </a:r>
                      <a:r>
                        <a:rPr lang="en-US" dirty="0">
                          <a:latin typeface="Coptic" pitchFamily="2" charset="0"/>
                        </a:rPr>
                        <a:t> </a:t>
                      </a:r>
                      <a:r>
                        <a:rPr lang="en-US" dirty="0" err="1">
                          <a:solidFill>
                            <a:srgbClr val="FF0000"/>
                          </a:solidFill>
                          <a:latin typeface="Coptic" pitchFamily="2" charset="0"/>
                        </a:rPr>
                        <a:t>pai</a:t>
                      </a:r>
                      <a:r>
                        <a:rPr lang="en-US" dirty="0" err="1">
                          <a:solidFill>
                            <a:srgbClr val="C00000"/>
                          </a:solidFill>
                          <a:latin typeface="Coptic" pitchFamily="2" charset="0"/>
                        </a:rPr>
                        <a:t>wik</a:t>
                      </a:r>
                      <a:r>
                        <a:rPr lang="en-US" dirty="0">
                          <a:latin typeface="Coptic" pitchFamily="2" charset="0"/>
                        </a:rPr>
                        <a:t> men </a:t>
                      </a:r>
                      <a:r>
                        <a:rPr lang="en-US" dirty="0" err="1">
                          <a:latin typeface="Coptic" pitchFamily="2" charset="0"/>
                        </a:rPr>
                        <a:t>n~tefaif</a:t>
                      </a:r>
                      <a:r>
                        <a:rPr lang="en-US" dirty="0">
                          <a:latin typeface="Coptic" pitchFamily="2" charset="0"/>
                        </a:rPr>
                        <a:t> </a:t>
                      </a:r>
                      <a:br>
                        <a:rPr lang="en-US" dirty="0">
                          <a:latin typeface="Coptic" pitchFamily="2" charset="0"/>
                        </a:rPr>
                      </a:br>
                      <a:r>
                        <a:rPr lang="en-US" dirty="0" err="1">
                          <a:latin typeface="Coptic" pitchFamily="2" charset="0"/>
                        </a:rPr>
                        <a:t>n~</a:t>
                      </a:r>
                      <a:r>
                        <a:rPr lang="en-US" dirty="0" err="1">
                          <a:solidFill>
                            <a:srgbClr val="C00000"/>
                          </a:solidFill>
                          <a:latin typeface="Coptic" pitchFamily="2" charset="0"/>
                        </a:rPr>
                        <a:t>cwma</a:t>
                      </a:r>
                      <a:r>
                        <a:rPr lang="en-US" dirty="0">
                          <a:latin typeface="Coptic" pitchFamily="2" charset="0"/>
                        </a:rPr>
                        <a:t> </a:t>
                      </a:r>
                      <a:r>
                        <a:rPr lang="en-US" dirty="0" err="1">
                          <a:latin typeface="Coptic" pitchFamily="2" charset="0"/>
                        </a:rPr>
                        <a:t>efouab</a:t>
                      </a:r>
                      <a:r>
                        <a:rPr lang="en-US" dirty="0">
                          <a:latin typeface="Coptic" pitchFamily="2" charset="0"/>
                        </a:rPr>
                        <a:t> </a:t>
                      </a:r>
                      <a:r>
                        <a:rPr lang="en-US" dirty="0" err="1">
                          <a:latin typeface="Coptic" pitchFamily="2" charset="0"/>
                        </a:rPr>
                        <a:t>n~tak</a:t>
                      </a:r>
                      <a:r>
                        <a:rPr lang="en-US" dirty="0">
                          <a:latin typeface="Coptic" pitchFamily="2" charset="0"/>
                        </a:rPr>
                        <a:t>.</a:t>
                      </a:r>
                    </a:p>
                  </a:txBody>
                  <a:tcPr/>
                </a:tc>
                <a:tc>
                  <a:txBody>
                    <a:bodyPr/>
                    <a:lstStyle/>
                    <a:p>
                      <a:r>
                        <a:rPr lang="en-US" sz="1800" kern="1200" dirty="0">
                          <a:solidFill>
                            <a:schemeClr val="dk1"/>
                          </a:solidFill>
                          <a:effectLst/>
                          <a:latin typeface="+mn-lt"/>
                          <a:ea typeface="+mn-ea"/>
                          <a:cs typeface="+mn-cs"/>
                        </a:rPr>
                        <a:t>And </a:t>
                      </a:r>
                      <a:r>
                        <a:rPr lang="en-US" sz="1800" kern="1200" dirty="0">
                          <a:solidFill>
                            <a:srgbClr val="FF0000"/>
                          </a:solidFill>
                          <a:effectLst/>
                          <a:latin typeface="+mn-lt"/>
                          <a:ea typeface="+mn-ea"/>
                          <a:cs typeface="+mn-cs"/>
                        </a:rPr>
                        <a:t>this</a:t>
                      </a:r>
                      <a:r>
                        <a:rPr lang="en-US" sz="1800" kern="1200" dirty="0">
                          <a:solidFill>
                            <a:schemeClr val="dk1"/>
                          </a:solidFill>
                          <a:effectLst/>
                          <a:latin typeface="+mn-lt"/>
                          <a:ea typeface="+mn-ea"/>
                          <a:cs typeface="+mn-cs"/>
                        </a:rPr>
                        <a:t> </a:t>
                      </a:r>
                      <a:r>
                        <a:rPr lang="en-US" sz="1800" kern="1200" dirty="0">
                          <a:solidFill>
                            <a:srgbClr val="C00000"/>
                          </a:solidFill>
                          <a:effectLst/>
                          <a:latin typeface="+mn-lt"/>
                          <a:ea typeface="+mn-ea"/>
                          <a:cs typeface="+mn-cs"/>
                        </a:rPr>
                        <a:t>bread</a:t>
                      </a:r>
                      <a:r>
                        <a:rPr lang="en-US" sz="1800" kern="1200" dirty="0">
                          <a:solidFill>
                            <a:schemeClr val="dk1"/>
                          </a:solidFill>
                          <a:effectLst/>
                          <a:latin typeface="+mn-lt"/>
                          <a:ea typeface="+mn-ea"/>
                          <a:cs typeface="+mn-cs"/>
                        </a:rPr>
                        <a:t> make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into Your holy </a:t>
                      </a:r>
                      <a:r>
                        <a:rPr lang="en-US" sz="1800" kern="1200" dirty="0">
                          <a:solidFill>
                            <a:srgbClr val="C00000"/>
                          </a:solidFill>
                          <a:effectLst/>
                          <a:latin typeface="+mn-lt"/>
                          <a:ea typeface="+mn-ea"/>
                          <a:cs typeface="+mn-cs"/>
                        </a:rPr>
                        <a:t>Body</a:t>
                      </a:r>
                      <a:r>
                        <a:rPr lang="en-US" sz="1800" kern="1200" dirty="0">
                          <a:solidFill>
                            <a:schemeClr val="dk1"/>
                          </a:solidFill>
                          <a:effectLst/>
                          <a:latin typeface="+mn-lt"/>
                          <a:ea typeface="+mn-ea"/>
                          <a:cs typeface="+mn-cs"/>
                        </a:rPr>
                        <a:t>.</a:t>
                      </a:r>
                      <a:endParaRPr lang="en-US" i="0" dirty="0"/>
                    </a:p>
                  </a:txBody>
                  <a:tcPr/>
                </a:tc>
                <a:extLst>
                  <a:ext uri="{0D108BD9-81ED-4DB2-BD59-A6C34878D82A}">
                    <a16:rowId xmlns:a16="http://schemas.microsoft.com/office/drawing/2014/main" val="1528313354"/>
                  </a:ext>
                </a:extLst>
              </a:tr>
            </a:tbl>
          </a:graphicData>
        </a:graphic>
      </p:graphicFrame>
      <p:pic>
        <p:nvPicPr>
          <p:cNvPr id="183298" name="Picture 2" descr="Eastern “Blind Spot” or “Cross-Pollination”? | Orthocath">
            <a:extLst>
              <a:ext uri="{FF2B5EF4-FFF2-40B4-BE49-F238E27FC236}">
                <a16:creationId xmlns:a16="http://schemas.microsoft.com/office/drawing/2014/main" id="{E63E86DC-64EB-46A3-AC76-0187CEDB49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4724400"/>
            <a:ext cx="49530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233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212F9-AB7B-4621-8961-97093475B5D9}"/>
              </a:ext>
            </a:extLst>
          </p:cNvPr>
          <p:cNvSpPr>
            <a:spLocks noGrp="1"/>
          </p:cNvSpPr>
          <p:nvPr>
            <p:ph type="title"/>
          </p:nvPr>
        </p:nvSpPr>
        <p:spPr>
          <a:xfrm>
            <a:off x="457200" y="32936"/>
            <a:ext cx="8229600" cy="833001"/>
          </a:xfrm>
        </p:spPr>
        <p:txBody>
          <a:bodyPr/>
          <a:lstStyle/>
          <a:p>
            <a:r>
              <a:rPr lang="en-US" dirty="0"/>
              <a:t>Reading Exercise</a:t>
            </a:r>
          </a:p>
        </p:txBody>
      </p:sp>
      <p:graphicFrame>
        <p:nvGraphicFramePr>
          <p:cNvPr id="4" name="Table 4">
            <a:extLst>
              <a:ext uri="{FF2B5EF4-FFF2-40B4-BE49-F238E27FC236}">
                <a16:creationId xmlns:a16="http://schemas.microsoft.com/office/drawing/2014/main" id="{A1AB30E0-572D-4E73-B3A3-C05EF4B40F4C}"/>
              </a:ext>
            </a:extLst>
          </p:cNvPr>
          <p:cNvGraphicFramePr>
            <a:graphicFrameLocks noGrp="1"/>
          </p:cNvGraphicFramePr>
          <p:nvPr>
            <p:ph idx="1"/>
            <p:extLst>
              <p:ext uri="{D42A27DB-BD31-4B8C-83A1-F6EECF244321}">
                <p14:modId xmlns:p14="http://schemas.microsoft.com/office/powerpoint/2010/main" val="2185039084"/>
              </p:ext>
            </p:extLst>
          </p:nvPr>
        </p:nvGraphicFramePr>
        <p:xfrm>
          <a:off x="-12865" y="958440"/>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4019385067"/>
                    </a:ext>
                  </a:extLst>
                </a:gridCol>
                <a:gridCol w="4415692">
                  <a:extLst>
                    <a:ext uri="{9D8B030D-6E8A-4147-A177-3AD203B41FA5}">
                      <a16:colId xmlns:a16="http://schemas.microsoft.com/office/drawing/2014/main" val="1349908974"/>
                    </a:ext>
                  </a:extLst>
                </a:gridCol>
              </a:tblGrid>
              <a:tr h="370840">
                <a:tc>
                  <a:txBody>
                    <a:bodyPr/>
                    <a:lstStyle/>
                    <a:p>
                      <a:r>
                        <a:rPr lang="en-US" dirty="0" err="1">
                          <a:solidFill>
                            <a:srgbClr val="336699"/>
                          </a:solidFill>
                          <a:latin typeface="Coptic" pitchFamily="2" charset="0"/>
                        </a:rPr>
                        <a:t>A~m</a:t>
                      </a:r>
                      <a:r>
                        <a:rPr lang="en-US" dirty="0">
                          <a:solidFill>
                            <a:srgbClr val="336699"/>
                          </a:solidFill>
                          <a:latin typeface="Coptic" pitchFamily="2" charset="0"/>
                        </a:rPr>
                        <a:t>/n </a:t>
                      </a:r>
                      <a:r>
                        <a:rPr lang="en-US" dirty="0" err="1">
                          <a:solidFill>
                            <a:srgbClr val="336699"/>
                          </a:solidFill>
                          <a:latin typeface="Coptic" pitchFamily="2" charset="0"/>
                        </a:rPr>
                        <a:t>A~m</a:t>
                      </a:r>
                      <a:r>
                        <a:rPr lang="en-US" dirty="0">
                          <a:solidFill>
                            <a:srgbClr val="336699"/>
                          </a:solidFill>
                          <a:latin typeface="Coptic" pitchFamily="2" charset="0"/>
                        </a:rPr>
                        <a:t>/n </a:t>
                      </a:r>
                      <a:r>
                        <a:rPr lang="en-US" dirty="0" err="1">
                          <a:solidFill>
                            <a:srgbClr val="336699"/>
                          </a:solidFill>
                          <a:latin typeface="Coptic" pitchFamily="2" charset="0"/>
                        </a:rPr>
                        <a:t>A~m</a:t>
                      </a:r>
                      <a:r>
                        <a:rPr lang="en-US" dirty="0">
                          <a:solidFill>
                            <a:srgbClr val="336699"/>
                          </a:solidFill>
                          <a:latin typeface="Coptic" pitchFamily="2" charset="0"/>
                        </a:rPr>
                        <a:t>/n: ]nah] ]nah] ]nah] je </a:t>
                      </a:r>
                      <a:r>
                        <a:rPr lang="en-US" dirty="0" err="1">
                          <a:solidFill>
                            <a:srgbClr val="FF0000"/>
                          </a:solidFill>
                          <a:latin typeface="Coptic" pitchFamily="2" charset="0"/>
                        </a:rPr>
                        <a:t>yai</a:t>
                      </a:r>
                      <a:r>
                        <a:rPr lang="en-US" dirty="0">
                          <a:solidFill>
                            <a:srgbClr val="FF0000"/>
                          </a:solidFill>
                          <a:latin typeface="Coptic" pitchFamily="2" charset="0"/>
                        </a:rPr>
                        <a:t> </a:t>
                      </a:r>
                      <a:r>
                        <a:rPr lang="en-US" dirty="0" err="1">
                          <a:solidFill>
                            <a:srgbClr val="FF0000"/>
                          </a:solidFill>
                          <a:latin typeface="Coptic" pitchFamily="2" charset="0"/>
                        </a:rPr>
                        <a:t>te</a:t>
                      </a:r>
                      <a:r>
                        <a:rPr lang="en-US" dirty="0">
                          <a:solidFill>
                            <a:srgbClr val="FF0000"/>
                          </a:solidFill>
                          <a:latin typeface="Coptic" pitchFamily="2" charset="0"/>
                        </a:rPr>
                        <a:t> </a:t>
                      </a:r>
                      <a:r>
                        <a:rPr lang="en-US" dirty="0" err="1">
                          <a:solidFill>
                            <a:srgbClr val="336699"/>
                          </a:solidFill>
                          <a:latin typeface="Coptic" pitchFamily="2" charset="0"/>
                        </a:rPr>
                        <a:t>qen</a:t>
                      </a:r>
                      <a:r>
                        <a:rPr lang="en-US" dirty="0">
                          <a:solidFill>
                            <a:srgbClr val="336699"/>
                          </a:solidFill>
                          <a:latin typeface="Coptic" pitchFamily="2" charset="0"/>
                        </a:rPr>
                        <a:t> </a:t>
                      </a:r>
                      <a:r>
                        <a:rPr lang="en-US" dirty="0" err="1">
                          <a:solidFill>
                            <a:srgbClr val="336699"/>
                          </a:solidFill>
                          <a:latin typeface="Coptic" pitchFamily="2" charset="0"/>
                        </a:rPr>
                        <a:t>ou</a:t>
                      </a:r>
                      <a:r>
                        <a:rPr lang="en-US" dirty="0">
                          <a:solidFill>
                            <a:srgbClr val="FF0000"/>
                          </a:solidFill>
                        </a:rPr>
                        <a:t>\</a:t>
                      </a:r>
                      <a:r>
                        <a:rPr lang="en-US" dirty="0" err="1">
                          <a:solidFill>
                            <a:srgbClr val="336699"/>
                          </a:solidFill>
                          <a:latin typeface="Coptic" pitchFamily="2" charset="0"/>
                        </a:rPr>
                        <a:t>mey</a:t>
                      </a:r>
                      <a:r>
                        <a:rPr lang="en-US" dirty="0">
                          <a:solidFill>
                            <a:srgbClr val="FF0000"/>
                          </a:solidFill>
                        </a:rPr>
                        <a:t>\</a:t>
                      </a:r>
                      <a:r>
                        <a:rPr lang="en-US" dirty="0">
                          <a:solidFill>
                            <a:srgbClr val="336699"/>
                          </a:solidFill>
                          <a:latin typeface="Coptic" pitchFamily="2" charset="0"/>
                        </a:rPr>
                        <a:t>m/i: </a:t>
                      </a:r>
                      <a:r>
                        <a:rPr lang="en-US" dirty="0" err="1">
                          <a:solidFill>
                            <a:srgbClr val="336699"/>
                          </a:solidFill>
                          <a:latin typeface="Coptic" pitchFamily="2" charset="0"/>
                        </a:rPr>
                        <a:t>A~m</a:t>
                      </a:r>
                      <a:r>
                        <a:rPr lang="en-US" dirty="0">
                          <a:solidFill>
                            <a:srgbClr val="336699"/>
                          </a:solidFill>
                          <a:latin typeface="Coptic" pitchFamily="2" charset="0"/>
                        </a:rPr>
                        <a:t>/n. </a:t>
                      </a:r>
                    </a:p>
                  </a:txBody>
                  <a:tcPr/>
                </a:tc>
                <a:tc>
                  <a:txBody>
                    <a:bodyPr/>
                    <a:lstStyle/>
                    <a:p>
                      <a:r>
                        <a:rPr lang="en-US" sz="1800" kern="1200" dirty="0">
                          <a:solidFill>
                            <a:schemeClr val="dk1"/>
                          </a:solidFill>
                          <a:effectLst/>
                          <a:latin typeface="+mn-lt"/>
                          <a:ea typeface="+mn-ea"/>
                          <a:cs typeface="+mn-cs"/>
                        </a:rPr>
                        <a:t>Amen. Amen. Amen. I believe, I believe,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I believe that </a:t>
                      </a:r>
                      <a:r>
                        <a:rPr lang="en-US" sz="1800" kern="1200" dirty="0">
                          <a:solidFill>
                            <a:srgbClr val="FF0000"/>
                          </a:solidFill>
                          <a:effectLst/>
                          <a:latin typeface="+mn-lt"/>
                          <a:ea typeface="+mn-ea"/>
                          <a:cs typeface="+mn-cs"/>
                        </a:rPr>
                        <a:t>this is </a:t>
                      </a:r>
                      <a:r>
                        <a:rPr lang="en-US" sz="1800" kern="1200" dirty="0">
                          <a:solidFill>
                            <a:schemeClr val="dk1"/>
                          </a:solidFill>
                          <a:effectLst/>
                          <a:latin typeface="+mn-lt"/>
                          <a:ea typeface="+mn-ea"/>
                          <a:cs typeface="+mn-cs"/>
                        </a:rPr>
                        <a:t>true. Amen.</a:t>
                      </a:r>
                      <a:endParaRPr lang="en-US" dirty="0">
                        <a:solidFill>
                          <a:srgbClr val="FF0000"/>
                        </a:solidFill>
                      </a:endParaRPr>
                    </a:p>
                  </a:txBody>
                  <a:tcPr/>
                </a:tc>
                <a:extLst>
                  <a:ext uri="{0D108BD9-81ED-4DB2-BD59-A6C34878D82A}">
                    <a16:rowId xmlns:a16="http://schemas.microsoft.com/office/drawing/2014/main" val="41140561"/>
                  </a:ext>
                </a:extLst>
              </a:tr>
            </a:tbl>
          </a:graphicData>
        </a:graphic>
      </p:graphicFrame>
      <p:graphicFrame>
        <p:nvGraphicFramePr>
          <p:cNvPr id="3" name="Table 2">
            <a:extLst>
              <a:ext uri="{FF2B5EF4-FFF2-40B4-BE49-F238E27FC236}">
                <a16:creationId xmlns:a16="http://schemas.microsoft.com/office/drawing/2014/main" id="{D62D665E-33B6-4B78-8F16-5E2B81C9B064}"/>
              </a:ext>
            </a:extLst>
          </p:cNvPr>
          <p:cNvGraphicFramePr>
            <a:graphicFrameLocks noGrp="1"/>
          </p:cNvGraphicFramePr>
          <p:nvPr>
            <p:extLst>
              <p:ext uri="{D42A27DB-BD31-4B8C-83A1-F6EECF244321}">
                <p14:modId xmlns:p14="http://schemas.microsoft.com/office/powerpoint/2010/main" val="1948463759"/>
              </p:ext>
            </p:extLst>
          </p:nvPr>
        </p:nvGraphicFramePr>
        <p:xfrm>
          <a:off x="-12865" y="1605932"/>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3184469720"/>
                    </a:ext>
                  </a:extLst>
                </a:gridCol>
                <a:gridCol w="4415692">
                  <a:extLst>
                    <a:ext uri="{9D8B030D-6E8A-4147-A177-3AD203B41FA5}">
                      <a16:colId xmlns:a16="http://schemas.microsoft.com/office/drawing/2014/main" val="1225847638"/>
                    </a:ext>
                  </a:extLst>
                </a:gridCol>
              </a:tblGrid>
              <a:tr h="639117">
                <a:tc>
                  <a:txBody>
                    <a:bodyPr/>
                    <a:lstStyle/>
                    <a:p>
                      <a:r>
                        <a:rPr lang="en-US" dirty="0" err="1">
                          <a:solidFill>
                            <a:srgbClr val="FF0000"/>
                          </a:solidFill>
                          <a:latin typeface="Coptic" pitchFamily="2" charset="0"/>
                        </a:rPr>
                        <a:t>Yai</a:t>
                      </a:r>
                      <a:r>
                        <a:rPr lang="en-US" dirty="0">
                          <a:latin typeface="Coptic" pitchFamily="2" charset="0"/>
                        </a:rPr>
                        <a:t> </a:t>
                      </a:r>
                      <a:r>
                        <a:rPr lang="en-US" dirty="0" err="1">
                          <a:latin typeface="Coptic" pitchFamily="2" charset="0"/>
                        </a:rPr>
                        <a:t>etsop</a:t>
                      </a:r>
                      <a:r>
                        <a:rPr lang="en-US" dirty="0">
                          <a:latin typeface="Coptic" pitchFamily="2" charset="0"/>
                        </a:rPr>
                        <a:t> </a:t>
                      </a:r>
                      <a:r>
                        <a:rPr lang="en-US" dirty="0" err="1">
                          <a:latin typeface="Coptic" pitchFamily="2" charset="0"/>
                        </a:rPr>
                        <a:t>icjen</a:t>
                      </a:r>
                      <a:r>
                        <a:rPr lang="en-US" dirty="0">
                          <a:latin typeface="Coptic" pitchFamily="2" charset="0"/>
                        </a:rPr>
                        <a:t> </a:t>
                      </a:r>
                      <a:r>
                        <a:rPr lang="en-US" dirty="0" err="1">
                          <a:solidFill>
                            <a:srgbClr val="C00000"/>
                          </a:solidFill>
                          <a:latin typeface="Coptic" pitchFamily="2" charset="0"/>
                        </a:rPr>
                        <a:t>aur</a:t>
                      </a:r>
                      <a:r>
                        <a:rPr lang="en-US" dirty="0">
                          <a:solidFill>
                            <a:srgbClr val="C00000"/>
                          </a:solidFill>
                          <a:latin typeface="Coptic" pitchFamily="2" charset="0"/>
                        </a:rPr>
                        <a:t>/</a:t>
                      </a:r>
                      <a:r>
                        <a:rPr lang="en-US" dirty="0" err="1">
                          <a:solidFill>
                            <a:srgbClr val="C00000"/>
                          </a:solidFill>
                          <a:latin typeface="Coptic" pitchFamily="2" charset="0"/>
                        </a:rPr>
                        <a:t>jc</a:t>
                      </a:r>
                      <a:r>
                        <a:rPr lang="en-US" dirty="0">
                          <a:solidFill>
                            <a:srgbClr val="C00000"/>
                          </a:solidFill>
                          <a:latin typeface="Coptic" pitchFamily="2" charset="0"/>
                        </a:rPr>
                        <a:t> </a:t>
                      </a:r>
                      <a:r>
                        <a:rPr lang="en-US" dirty="0">
                          <a:latin typeface="Coptic" pitchFamily="2" charset="0"/>
                        </a:rPr>
                        <a:t>n~]</a:t>
                      </a:r>
                      <a:r>
                        <a:rPr lang="en-US" dirty="0" err="1">
                          <a:solidFill>
                            <a:srgbClr val="C00000"/>
                          </a:solidFill>
                          <a:latin typeface="Coptic" pitchFamily="2" charset="0"/>
                        </a:rPr>
                        <a:t>oiko</a:t>
                      </a:r>
                      <a:r>
                        <a:rPr lang="en-US" dirty="0">
                          <a:solidFill>
                            <a:srgbClr val="C00000"/>
                          </a:solidFill>
                        </a:rPr>
                        <a:t>\</a:t>
                      </a:r>
                      <a:r>
                        <a:rPr lang="en-US" dirty="0">
                          <a:solidFill>
                            <a:srgbClr val="C00000"/>
                          </a:solidFill>
                          <a:latin typeface="Coptic" pitchFamily="2" charset="0"/>
                        </a:rPr>
                        <a:t>men/ </a:t>
                      </a:r>
                      <a:r>
                        <a:rPr lang="en-US" dirty="0" err="1">
                          <a:latin typeface="Coptic" pitchFamily="2" charset="0"/>
                        </a:rPr>
                        <a:t>sa</a:t>
                      </a:r>
                      <a:r>
                        <a:rPr lang="en-US" dirty="0">
                          <a:latin typeface="Coptic" pitchFamily="2" charset="0"/>
                        </a:rPr>
                        <a:t> </a:t>
                      </a:r>
                      <a:r>
                        <a:rPr lang="en-US" dirty="0" err="1">
                          <a:solidFill>
                            <a:srgbClr val="C00000"/>
                          </a:solidFill>
                          <a:latin typeface="Coptic" pitchFamily="2" charset="0"/>
                        </a:rPr>
                        <a:t>aur</a:t>
                      </a:r>
                      <a:r>
                        <a:rPr lang="en-US" dirty="0">
                          <a:solidFill>
                            <a:srgbClr val="C00000"/>
                          </a:solidFill>
                          <a:latin typeface="Coptic" pitchFamily="2" charset="0"/>
                        </a:rPr>
                        <a:t>/</a:t>
                      </a:r>
                      <a:r>
                        <a:rPr lang="en-US" dirty="0" err="1">
                          <a:solidFill>
                            <a:srgbClr val="C00000"/>
                          </a:solidFill>
                          <a:latin typeface="Coptic" pitchFamily="2" charset="0"/>
                        </a:rPr>
                        <a:t>jc</a:t>
                      </a:r>
                      <a:r>
                        <a:rPr lang="en-US" dirty="0">
                          <a:latin typeface="Coptic" pitchFamily="2" charset="0"/>
                        </a:rPr>
                        <a:t>...</a:t>
                      </a:r>
                      <a:endParaRPr lang="en-US" dirty="0">
                        <a:solidFill>
                          <a:srgbClr val="FF0000"/>
                        </a:solidFill>
                        <a:latin typeface="Coptic" pitchFamily="2" charset="0"/>
                      </a:endParaRPr>
                    </a:p>
                  </a:txBody>
                  <a:tcPr/>
                </a:tc>
                <a:tc>
                  <a:txBody>
                    <a:bodyPr/>
                    <a:lstStyle/>
                    <a:p>
                      <a:r>
                        <a:rPr lang="en-US" sz="1800" kern="1200" dirty="0">
                          <a:solidFill>
                            <a:srgbClr val="FF0000"/>
                          </a:solidFill>
                          <a:effectLst/>
                          <a:latin typeface="+mn-lt"/>
                          <a:ea typeface="+mn-ea"/>
                          <a:cs typeface="+mn-cs"/>
                        </a:rPr>
                        <a:t>This</a:t>
                      </a:r>
                      <a:r>
                        <a:rPr lang="en-US" sz="1800" kern="1200" dirty="0">
                          <a:solidFill>
                            <a:schemeClr val="dk1"/>
                          </a:solidFill>
                          <a:effectLst/>
                          <a:latin typeface="+mn-lt"/>
                          <a:ea typeface="+mn-ea"/>
                          <a:cs typeface="+mn-cs"/>
                        </a:rPr>
                        <a:t>, which extends from </a:t>
                      </a:r>
                      <a:r>
                        <a:rPr lang="en-US" sz="1800" kern="1200" dirty="0">
                          <a:solidFill>
                            <a:srgbClr val="C00000"/>
                          </a:solidFill>
                          <a:effectLst/>
                          <a:latin typeface="+mn-lt"/>
                          <a:ea typeface="+mn-ea"/>
                          <a:cs typeface="+mn-cs"/>
                        </a:rPr>
                        <a:t>one end </a:t>
                      </a:r>
                      <a:r>
                        <a:rPr lang="en-US" sz="1800" kern="1200" dirty="0">
                          <a:solidFill>
                            <a:schemeClr val="dk1"/>
                          </a:solidFill>
                          <a:effectLst/>
                          <a:latin typeface="+mn-lt"/>
                          <a:ea typeface="+mn-ea"/>
                          <a:cs typeface="+mn-cs"/>
                        </a:rPr>
                        <a:t>of the </a:t>
                      </a:r>
                      <a:r>
                        <a:rPr lang="en-US" sz="1800" kern="1200" dirty="0">
                          <a:solidFill>
                            <a:srgbClr val="C00000"/>
                          </a:solidFill>
                          <a:effectLst/>
                          <a:latin typeface="+mn-lt"/>
                          <a:ea typeface="+mn-ea"/>
                          <a:cs typeface="+mn-cs"/>
                        </a:rPr>
                        <a:t>world</a:t>
                      </a:r>
                      <a:r>
                        <a:rPr lang="en-US" sz="1800" kern="1200" dirty="0">
                          <a:solidFill>
                            <a:schemeClr val="dk1"/>
                          </a:solidFill>
                          <a:effectLst/>
                          <a:latin typeface="+mn-lt"/>
                          <a:ea typeface="+mn-ea"/>
                          <a:cs typeface="+mn-cs"/>
                        </a:rPr>
                        <a:t> to the </a:t>
                      </a:r>
                      <a:r>
                        <a:rPr lang="en-US" sz="1800" kern="1200" dirty="0">
                          <a:solidFill>
                            <a:srgbClr val="C00000"/>
                          </a:solidFill>
                          <a:effectLst/>
                          <a:latin typeface="+mn-lt"/>
                          <a:ea typeface="+mn-ea"/>
                          <a:cs typeface="+mn-cs"/>
                        </a:rPr>
                        <a:t>other</a:t>
                      </a:r>
                      <a:r>
                        <a:rPr lang="en-US" sz="1800" kern="1200" dirty="0">
                          <a:solidFill>
                            <a:schemeClr val="dk1"/>
                          </a:solidFill>
                          <a:effectLst/>
                          <a:latin typeface="+mn-lt"/>
                          <a:ea typeface="+mn-ea"/>
                          <a:cs typeface="+mn-cs"/>
                        </a:rPr>
                        <a:t>…</a:t>
                      </a:r>
                      <a:endParaRPr lang="en-US" dirty="0">
                        <a:solidFill>
                          <a:srgbClr val="FF0000"/>
                        </a:solidFill>
                      </a:endParaRPr>
                    </a:p>
                  </a:txBody>
                  <a:tcPr/>
                </a:tc>
                <a:extLst>
                  <a:ext uri="{0D108BD9-81ED-4DB2-BD59-A6C34878D82A}">
                    <a16:rowId xmlns:a16="http://schemas.microsoft.com/office/drawing/2014/main" val="1774024031"/>
                  </a:ext>
                </a:extLst>
              </a:tr>
            </a:tbl>
          </a:graphicData>
        </a:graphic>
      </p:graphicFrame>
      <p:graphicFrame>
        <p:nvGraphicFramePr>
          <p:cNvPr id="5" name="Table 4">
            <a:extLst>
              <a:ext uri="{FF2B5EF4-FFF2-40B4-BE49-F238E27FC236}">
                <a16:creationId xmlns:a16="http://schemas.microsoft.com/office/drawing/2014/main" id="{0EB6E544-85B4-4EE9-8C31-940A4D2241AD}"/>
              </a:ext>
            </a:extLst>
          </p:cNvPr>
          <p:cNvGraphicFramePr>
            <a:graphicFrameLocks noGrp="1"/>
          </p:cNvGraphicFramePr>
          <p:nvPr>
            <p:extLst>
              <p:ext uri="{D42A27DB-BD31-4B8C-83A1-F6EECF244321}">
                <p14:modId xmlns:p14="http://schemas.microsoft.com/office/powerpoint/2010/main" val="858937413"/>
              </p:ext>
            </p:extLst>
          </p:nvPr>
        </p:nvGraphicFramePr>
        <p:xfrm>
          <a:off x="-12865" y="2246012"/>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936276287"/>
                    </a:ext>
                  </a:extLst>
                </a:gridCol>
                <a:gridCol w="4415692">
                  <a:extLst>
                    <a:ext uri="{9D8B030D-6E8A-4147-A177-3AD203B41FA5}">
                      <a16:colId xmlns:a16="http://schemas.microsoft.com/office/drawing/2014/main" val="1844532384"/>
                    </a:ext>
                  </a:extLst>
                </a:gridCol>
              </a:tblGrid>
              <a:tr h="632667">
                <a:tc>
                  <a:txBody>
                    <a:bodyPr/>
                    <a:lstStyle/>
                    <a:p>
                      <a:r>
                        <a:rPr lang="pl-PL" sz="1800" dirty="0">
                          <a:latin typeface="Coptic" pitchFamily="2" charset="0"/>
                        </a:rPr>
                        <a:t>P,#c# pi</a:t>
                      </a:r>
                      <a:r>
                        <a:rPr lang="en-US" sz="1800" dirty="0">
                          <a:latin typeface="Coptic" pitchFamily="2" charset="0"/>
                        </a:rPr>
                        <a:t>L</a:t>
                      </a:r>
                      <a:r>
                        <a:rPr lang="pl-PL" sz="1800" dirty="0">
                          <a:latin typeface="Coptic" pitchFamily="2" charset="0"/>
                        </a:rPr>
                        <a:t>ogoc n~te V~iwt: </a:t>
                      </a:r>
                      <a:r>
                        <a:rPr lang="pl-PL" sz="1800" dirty="0">
                          <a:solidFill>
                            <a:srgbClr val="C00000"/>
                          </a:solidFill>
                          <a:latin typeface="Coptic" pitchFamily="2" charset="0"/>
                        </a:rPr>
                        <a:t>pi</a:t>
                      </a:r>
                      <a:r>
                        <a:rPr lang="en-US" dirty="0">
                          <a:solidFill>
                            <a:srgbClr val="C00000"/>
                          </a:solidFill>
                        </a:rPr>
                        <a:t>\</a:t>
                      </a:r>
                      <a:r>
                        <a:rPr lang="pl-PL" sz="1800" dirty="0">
                          <a:solidFill>
                            <a:srgbClr val="C00000"/>
                          </a:solidFill>
                          <a:latin typeface="Coptic" pitchFamily="2" charset="0"/>
                        </a:rPr>
                        <a:t>mono</a:t>
                      </a:r>
                      <a:r>
                        <a:rPr lang="en-US" dirty="0">
                          <a:solidFill>
                            <a:srgbClr val="C00000"/>
                          </a:solidFill>
                        </a:rPr>
                        <a:t>\</a:t>
                      </a:r>
                      <a:r>
                        <a:rPr lang="pl-PL" sz="1800" dirty="0">
                          <a:solidFill>
                            <a:srgbClr val="C00000"/>
                          </a:solidFill>
                          <a:latin typeface="Coptic" pitchFamily="2" charset="0"/>
                        </a:rPr>
                        <a:t>gen/c </a:t>
                      </a:r>
                      <a:r>
                        <a:rPr lang="pl-PL" sz="1800" dirty="0">
                          <a:latin typeface="Coptic" pitchFamily="2" charset="0"/>
                        </a:rPr>
                        <a:t>n~nou]: eke~] nan n~tek</a:t>
                      </a:r>
                      <a:r>
                        <a:rPr lang="pl-PL" sz="1800" dirty="0">
                          <a:solidFill>
                            <a:srgbClr val="C00000"/>
                          </a:solidFill>
                          <a:latin typeface="Coptic" pitchFamily="2" charset="0"/>
                        </a:rPr>
                        <a:t>hir/n/</a:t>
                      </a:r>
                      <a:r>
                        <a:rPr lang="pl-PL" sz="1800" dirty="0">
                          <a:latin typeface="Coptic" pitchFamily="2" charset="0"/>
                        </a:rPr>
                        <a:t>: </a:t>
                      </a:r>
                      <a:br>
                        <a:rPr lang="en-US" sz="1800" dirty="0">
                          <a:latin typeface="Coptic" pitchFamily="2" charset="0"/>
                        </a:rPr>
                      </a:br>
                      <a:r>
                        <a:rPr lang="pl-PL" sz="1800" dirty="0">
                          <a:solidFill>
                            <a:srgbClr val="FF0000"/>
                          </a:solidFill>
                          <a:latin typeface="Coptic" pitchFamily="2" charset="0"/>
                        </a:rPr>
                        <a:t>yai</a:t>
                      </a:r>
                      <a:r>
                        <a:rPr lang="pl-PL" sz="1800" dirty="0">
                          <a:latin typeface="Coptic" pitchFamily="2" charset="0"/>
                        </a:rPr>
                        <a:t> eymeh n~rasi niben.</a:t>
                      </a:r>
                      <a:endParaRPr lang="en-US" sz="1800" dirty="0">
                        <a:solidFill>
                          <a:srgbClr val="C00000"/>
                        </a:solidFill>
                        <a:latin typeface="Coptic" pitchFamily="2" charset="0"/>
                      </a:endParaRPr>
                    </a:p>
                  </a:txBody>
                  <a:tcPr/>
                </a:tc>
                <a:tc>
                  <a:txBody>
                    <a:bodyPr/>
                    <a:lstStyle/>
                    <a:p>
                      <a:r>
                        <a:rPr lang="en-US" sz="1800" kern="1200" dirty="0">
                          <a:solidFill>
                            <a:schemeClr val="dk1"/>
                          </a:solidFill>
                          <a:effectLst/>
                          <a:latin typeface="+mn-lt"/>
                          <a:ea typeface="+mn-ea"/>
                          <a:cs typeface="+mn-cs"/>
                        </a:rPr>
                        <a:t>O Christ, the Word of the Father: </a:t>
                      </a:r>
                      <a:r>
                        <a:rPr lang="en-US" sz="1800" kern="1200" dirty="0">
                          <a:solidFill>
                            <a:srgbClr val="C00000"/>
                          </a:solidFill>
                          <a:effectLst/>
                          <a:latin typeface="+mn-lt"/>
                          <a:ea typeface="+mn-ea"/>
                          <a:cs typeface="+mn-cs"/>
                        </a:rPr>
                        <a:t>the Only Begotten</a:t>
                      </a:r>
                      <a:r>
                        <a:rPr lang="en-US" sz="1800" kern="1200" dirty="0">
                          <a:solidFill>
                            <a:schemeClr val="dk1"/>
                          </a:solidFill>
                          <a:effectLst/>
                          <a:latin typeface="+mn-lt"/>
                          <a:ea typeface="+mn-ea"/>
                          <a:cs typeface="+mn-cs"/>
                        </a:rPr>
                        <a:t> God: give us Your </a:t>
                      </a:r>
                      <a:r>
                        <a:rPr lang="en-US" sz="1800" kern="1200" dirty="0">
                          <a:solidFill>
                            <a:srgbClr val="C00000"/>
                          </a:solidFill>
                          <a:effectLst/>
                          <a:latin typeface="+mn-lt"/>
                          <a:ea typeface="+mn-ea"/>
                          <a:cs typeface="+mn-cs"/>
                        </a:rPr>
                        <a:t>peace</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rgbClr val="FF0000"/>
                          </a:solidFill>
                          <a:effectLst/>
                          <a:latin typeface="+mn-lt"/>
                          <a:ea typeface="+mn-ea"/>
                          <a:cs typeface="+mn-cs"/>
                        </a:rPr>
                        <a:t>that</a:t>
                      </a:r>
                      <a:r>
                        <a:rPr lang="en-US" sz="1800" kern="1200" dirty="0">
                          <a:solidFill>
                            <a:schemeClr val="dk1"/>
                          </a:solidFill>
                          <a:effectLst/>
                          <a:latin typeface="+mn-lt"/>
                          <a:ea typeface="+mn-ea"/>
                          <a:cs typeface="+mn-cs"/>
                        </a:rPr>
                        <a:t> is full of joy.</a:t>
                      </a:r>
                      <a:endParaRPr lang="en-US" sz="1800" dirty="0">
                        <a:solidFill>
                          <a:srgbClr val="FF0000"/>
                        </a:solidFill>
                      </a:endParaRPr>
                    </a:p>
                  </a:txBody>
                  <a:tcPr/>
                </a:tc>
                <a:extLst>
                  <a:ext uri="{0D108BD9-81ED-4DB2-BD59-A6C34878D82A}">
                    <a16:rowId xmlns:a16="http://schemas.microsoft.com/office/drawing/2014/main" val="4027063783"/>
                  </a:ext>
                </a:extLst>
              </a:tr>
            </a:tbl>
          </a:graphicData>
        </a:graphic>
      </p:graphicFrame>
      <p:graphicFrame>
        <p:nvGraphicFramePr>
          <p:cNvPr id="7" name="Table 6">
            <a:extLst>
              <a:ext uri="{FF2B5EF4-FFF2-40B4-BE49-F238E27FC236}">
                <a16:creationId xmlns:a16="http://schemas.microsoft.com/office/drawing/2014/main" id="{4A8FC36C-31F0-4EDD-BB88-0FAD1B5527D3}"/>
              </a:ext>
            </a:extLst>
          </p:cNvPr>
          <p:cNvGraphicFramePr>
            <a:graphicFrameLocks noGrp="1"/>
          </p:cNvGraphicFramePr>
          <p:nvPr>
            <p:extLst>
              <p:ext uri="{D42A27DB-BD31-4B8C-83A1-F6EECF244321}">
                <p14:modId xmlns:p14="http://schemas.microsoft.com/office/powerpoint/2010/main" val="4168742691"/>
              </p:ext>
            </p:extLst>
          </p:nvPr>
        </p:nvGraphicFramePr>
        <p:xfrm>
          <a:off x="-12865" y="3161375"/>
          <a:ext cx="9144000" cy="64008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2698020742"/>
                    </a:ext>
                  </a:extLst>
                </a:gridCol>
                <a:gridCol w="4415692">
                  <a:extLst>
                    <a:ext uri="{9D8B030D-6E8A-4147-A177-3AD203B41FA5}">
                      <a16:colId xmlns:a16="http://schemas.microsoft.com/office/drawing/2014/main" val="107048122"/>
                    </a:ext>
                  </a:extLst>
                </a:gridCol>
              </a:tblGrid>
              <a:tr h="370840">
                <a:tc>
                  <a:txBody>
                    <a:bodyPr/>
                    <a:lstStyle/>
                    <a:p>
                      <a:r>
                        <a:rPr lang="pt-BR" dirty="0">
                          <a:latin typeface="Coptic" pitchFamily="2" charset="0"/>
                        </a:rPr>
                        <a:t>A</a:t>
                      </a:r>
                      <a:r>
                        <a:rPr lang="pt-BR" dirty="0">
                          <a:solidFill>
                            <a:srgbClr val="FF0000"/>
                          </a:solidFill>
                          <a:latin typeface="Coptic" pitchFamily="2" charset="0"/>
                        </a:rPr>
                        <a:t>tai</a:t>
                      </a:r>
                      <a:r>
                        <a:rPr lang="pt-BR" dirty="0">
                          <a:latin typeface="Coptic" pitchFamily="2" charset="0"/>
                        </a:rPr>
                        <a:t> </a:t>
                      </a:r>
                      <a:r>
                        <a:rPr lang="pt-BR" dirty="0">
                          <a:solidFill>
                            <a:srgbClr val="C00000"/>
                          </a:solidFill>
                          <a:latin typeface="Coptic" pitchFamily="2" charset="0"/>
                        </a:rPr>
                        <a:t>paryenoc</a:t>
                      </a:r>
                      <a:r>
                        <a:rPr lang="pt-BR" dirty="0">
                          <a:latin typeface="Coptic" pitchFamily="2" charset="0"/>
                        </a:rPr>
                        <a:t> [i n~ou</a:t>
                      </a:r>
                      <a:r>
                        <a:rPr lang="en-US" dirty="0">
                          <a:solidFill>
                            <a:srgbClr val="FF0000"/>
                          </a:solidFill>
                        </a:rPr>
                        <a:t>\</a:t>
                      </a:r>
                      <a:r>
                        <a:rPr lang="pt-BR" dirty="0">
                          <a:latin typeface="Coptic" pitchFamily="2" charset="0"/>
                        </a:rPr>
                        <a:t>taio </a:t>
                      </a:r>
                      <a:r>
                        <a:rPr lang="pt-BR" dirty="0">
                          <a:solidFill>
                            <a:srgbClr val="C00000"/>
                          </a:solidFill>
                          <a:latin typeface="Coptic" pitchFamily="2" charset="0"/>
                        </a:rPr>
                        <a:t>m~voou </a:t>
                      </a:r>
                      <a:br>
                        <a:rPr lang="pt-BR" dirty="0">
                          <a:latin typeface="Coptic" pitchFamily="2" charset="0"/>
                        </a:rPr>
                      </a:br>
                      <a:r>
                        <a:rPr lang="pt-BR" dirty="0">
                          <a:latin typeface="Coptic" pitchFamily="2" charset="0"/>
                        </a:rPr>
                        <a:t>a~</a:t>
                      </a:r>
                      <a:r>
                        <a:rPr lang="pt-BR" dirty="0">
                          <a:solidFill>
                            <a:srgbClr val="FF0000"/>
                          </a:solidFill>
                          <a:latin typeface="Coptic" pitchFamily="2" charset="0"/>
                        </a:rPr>
                        <a:t>tai</a:t>
                      </a:r>
                      <a:r>
                        <a:rPr lang="pt-BR" dirty="0">
                          <a:latin typeface="Coptic" pitchFamily="2" charset="0"/>
                        </a:rPr>
                        <a:t> </a:t>
                      </a:r>
                      <a:r>
                        <a:rPr lang="pt-BR" dirty="0">
                          <a:solidFill>
                            <a:srgbClr val="C00000"/>
                          </a:solidFill>
                          <a:latin typeface="Coptic" pitchFamily="2" charset="0"/>
                        </a:rPr>
                        <a:t>selet</a:t>
                      </a:r>
                      <a:r>
                        <a:rPr lang="pt-BR" dirty="0">
                          <a:latin typeface="Coptic" pitchFamily="2" charset="0"/>
                        </a:rPr>
                        <a:t> [i n~ou</a:t>
                      </a:r>
                      <a:r>
                        <a:rPr lang="en-US" dirty="0">
                          <a:solidFill>
                            <a:srgbClr val="FF0000"/>
                          </a:solidFill>
                        </a:rPr>
                        <a:t>\</a:t>
                      </a:r>
                      <a:r>
                        <a:rPr lang="pt-BR" dirty="0">
                          <a:latin typeface="Coptic" pitchFamily="2" charset="0"/>
                        </a:rPr>
                        <a:t>w~ou </a:t>
                      </a:r>
                      <a:r>
                        <a:rPr lang="pt-BR" dirty="0">
                          <a:solidFill>
                            <a:srgbClr val="C00000"/>
                          </a:solidFill>
                          <a:latin typeface="Coptic" pitchFamily="2" charset="0"/>
                        </a:rPr>
                        <a:t>m~voou </a:t>
                      </a:r>
                      <a:endParaRPr lang="en-US" sz="1700" dirty="0">
                        <a:solidFill>
                          <a:srgbClr val="C00000"/>
                        </a:solidFill>
                        <a:latin typeface="Coptic"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C00000"/>
                          </a:solidFill>
                          <a:effectLst/>
                          <a:latin typeface="+mn-lt"/>
                          <a:ea typeface="+mn-ea"/>
                          <a:cs typeface="+mn-cs"/>
                        </a:rPr>
                        <a:t>Today</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this</a:t>
                      </a:r>
                      <a:r>
                        <a:rPr lang="en-US" sz="1800" kern="1200" dirty="0">
                          <a:solidFill>
                            <a:schemeClr val="dk1"/>
                          </a:solidFill>
                          <a:effectLst/>
                          <a:latin typeface="+mn-lt"/>
                          <a:ea typeface="+mn-ea"/>
                          <a:cs typeface="+mn-cs"/>
                        </a:rPr>
                        <a:t> </a:t>
                      </a:r>
                      <a:r>
                        <a:rPr lang="en-US" sz="1800" kern="1200" dirty="0">
                          <a:solidFill>
                            <a:srgbClr val="C00000"/>
                          </a:solidFill>
                          <a:effectLst/>
                          <a:latin typeface="+mn-lt"/>
                          <a:ea typeface="+mn-ea"/>
                          <a:cs typeface="+mn-cs"/>
                        </a:rPr>
                        <a:t>Virgin</a:t>
                      </a:r>
                      <a:r>
                        <a:rPr lang="en-US" sz="1800" kern="1200" dirty="0">
                          <a:solidFill>
                            <a:schemeClr val="dk1"/>
                          </a:solidFill>
                          <a:effectLst/>
                          <a:latin typeface="+mn-lt"/>
                          <a:ea typeface="+mn-ea"/>
                          <a:cs typeface="+mn-cs"/>
                        </a:rPr>
                        <a:t> has received honor. / </a:t>
                      </a:r>
                      <a:r>
                        <a:rPr lang="en-US" sz="1800" kern="1200" dirty="0">
                          <a:solidFill>
                            <a:srgbClr val="C00000"/>
                          </a:solidFill>
                          <a:effectLst/>
                          <a:latin typeface="+mn-lt"/>
                          <a:ea typeface="+mn-ea"/>
                          <a:cs typeface="+mn-cs"/>
                        </a:rPr>
                        <a:t>Today</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this</a:t>
                      </a:r>
                      <a:r>
                        <a:rPr lang="en-US" sz="1800" kern="1200" dirty="0">
                          <a:solidFill>
                            <a:schemeClr val="dk1"/>
                          </a:solidFill>
                          <a:effectLst/>
                          <a:latin typeface="+mn-lt"/>
                          <a:ea typeface="+mn-ea"/>
                          <a:cs typeface="+mn-cs"/>
                        </a:rPr>
                        <a:t> </a:t>
                      </a:r>
                      <a:r>
                        <a:rPr lang="en-US" sz="1800" kern="1200" dirty="0">
                          <a:solidFill>
                            <a:srgbClr val="C00000"/>
                          </a:solidFill>
                          <a:effectLst/>
                          <a:latin typeface="+mn-lt"/>
                          <a:ea typeface="+mn-ea"/>
                          <a:cs typeface="+mn-cs"/>
                        </a:rPr>
                        <a:t>bride</a:t>
                      </a:r>
                      <a:r>
                        <a:rPr lang="en-US" sz="1800" kern="1200" dirty="0">
                          <a:solidFill>
                            <a:schemeClr val="dk1"/>
                          </a:solidFill>
                          <a:effectLst/>
                          <a:latin typeface="+mn-lt"/>
                          <a:ea typeface="+mn-ea"/>
                          <a:cs typeface="+mn-cs"/>
                        </a:rPr>
                        <a:t> has received glory. </a:t>
                      </a:r>
                      <a:endParaRPr lang="en-US" sz="1800" i="0" kern="1200" dirty="0">
                        <a:solidFill>
                          <a:schemeClr val="dk1"/>
                        </a:solidFill>
                        <a:effectLst/>
                        <a:latin typeface="+mn-lt"/>
                        <a:ea typeface="+mn-ea"/>
                        <a:cs typeface="+mn-cs"/>
                      </a:endParaRPr>
                    </a:p>
                  </a:txBody>
                  <a:tcPr/>
                </a:tc>
                <a:extLst>
                  <a:ext uri="{0D108BD9-81ED-4DB2-BD59-A6C34878D82A}">
                    <a16:rowId xmlns:a16="http://schemas.microsoft.com/office/drawing/2014/main" val="228442605"/>
                  </a:ext>
                </a:extLst>
              </a:tr>
            </a:tbl>
          </a:graphicData>
        </a:graphic>
      </p:graphicFrame>
      <p:graphicFrame>
        <p:nvGraphicFramePr>
          <p:cNvPr id="8" name="Table 7">
            <a:extLst>
              <a:ext uri="{FF2B5EF4-FFF2-40B4-BE49-F238E27FC236}">
                <a16:creationId xmlns:a16="http://schemas.microsoft.com/office/drawing/2014/main" id="{5F6D1D94-112F-45B5-AFAB-066C166E1429}"/>
              </a:ext>
            </a:extLst>
          </p:cNvPr>
          <p:cNvGraphicFramePr>
            <a:graphicFrameLocks noGrp="1"/>
          </p:cNvGraphicFramePr>
          <p:nvPr>
            <p:extLst>
              <p:ext uri="{D42A27DB-BD31-4B8C-83A1-F6EECF244321}">
                <p14:modId xmlns:p14="http://schemas.microsoft.com/office/powerpoint/2010/main" val="3871831044"/>
              </p:ext>
            </p:extLst>
          </p:nvPr>
        </p:nvGraphicFramePr>
        <p:xfrm>
          <a:off x="-19090" y="3800491"/>
          <a:ext cx="9144000" cy="914400"/>
        </p:xfrm>
        <a:graphic>
          <a:graphicData uri="http://schemas.openxmlformats.org/drawingml/2006/table">
            <a:tbl>
              <a:tblPr bandRow="1">
                <a:tableStyleId>{5C22544A-7EE6-4342-B048-85BDC9FD1C3A}</a:tableStyleId>
              </a:tblPr>
              <a:tblGrid>
                <a:gridCol w="4728308">
                  <a:extLst>
                    <a:ext uri="{9D8B030D-6E8A-4147-A177-3AD203B41FA5}">
                      <a16:colId xmlns:a16="http://schemas.microsoft.com/office/drawing/2014/main" val="718047752"/>
                    </a:ext>
                  </a:extLst>
                </a:gridCol>
                <a:gridCol w="4415692">
                  <a:extLst>
                    <a:ext uri="{9D8B030D-6E8A-4147-A177-3AD203B41FA5}">
                      <a16:colId xmlns:a16="http://schemas.microsoft.com/office/drawing/2014/main" val="2935057322"/>
                    </a:ext>
                  </a:extLst>
                </a:gridCol>
              </a:tblGrid>
              <a:tr h="370840">
                <a:tc>
                  <a:txBody>
                    <a:bodyPr/>
                    <a:lstStyle/>
                    <a:p>
                      <a:r>
                        <a:rPr lang="en-US" dirty="0">
                          <a:solidFill>
                            <a:srgbClr val="336699"/>
                          </a:solidFill>
                          <a:latin typeface="Coptic" pitchFamily="2" charset="0"/>
                        </a:rPr>
                        <a:t>}</a:t>
                      </a:r>
                      <a:r>
                        <a:rPr lang="en-US" dirty="0">
                          <a:solidFill>
                            <a:srgbClr val="C00000"/>
                          </a:solidFill>
                          <a:latin typeface="Coptic" pitchFamily="2" charset="0"/>
                        </a:rPr>
                        <a:t>m/] </a:t>
                      </a:r>
                      <a:r>
                        <a:rPr lang="en-US" dirty="0" err="1">
                          <a:solidFill>
                            <a:srgbClr val="C00000"/>
                          </a:solidFill>
                          <a:latin typeface="Coptic" pitchFamily="2" charset="0"/>
                        </a:rPr>
                        <a:t>c~nou</a:t>
                      </a:r>
                      <a:r>
                        <a:rPr lang="en-US" dirty="0">
                          <a:solidFill>
                            <a:srgbClr val="C00000"/>
                          </a:solidFill>
                          <a:latin typeface="Coptic" pitchFamily="2" charset="0"/>
                        </a:rPr>
                        <a:t>] </a:t>
                      </a:r>
                      <a:r>
                        <a:rPr lang="en-US" dirty="0" err="1">
                          <a:latin typeface="Coptic" pitchFamily="2" charset="0"/>
                        </a:rPr>
                        <a:t>n~a~ret</a:t>
                      </a:r>
                      <a:r>
                        <a:rPr lang="en-US" dirty="0">
                          <a:latin typeface="Coptic" pitchFamily="2" charset="0"/>
                        </a:rPr>
                        <a:t>/ </a:t>
                      </a:r>
                      <a:r>
                        <a:rPr lang="en-US" dirty="0" err="1">
                          <a:latin typeface="Coptic" pitchFamily="2" charset="0"/>
                        </a:rPr>
                        <a:t>m~piP~neuma</a:t>
                      </a:r>
                      <a:r>
                        <a:rPr lang="en-US" dirty="0">
                          <a:latin typeface="Coptic" pitchFamily="2" charset="0"/>
                        </a:rPr>
                        <a:t> </a:t>
                      </a:r>
                      <a:r>
                        <a:rPr lang="en-US" dirty="0" err="1">
                          <a:latin typeface="Coptic" pitchFamily="2" charset="0"/>
                        </a:rPr>
                        <a:t>eyouab</a:t>
                      </a:r>
                      <a:r>
                        <a:rPr lang="en-US" dirty="0">
                          <a:latin typeface="Coptic" pitchFamily="2" charset="0"/>
                        </a:rPr>
                        <a:t>: </a:t>
                      </a:r>
                      <a:r>
                        <a:rPr lang="en-US" dirty="0" err="1">
                          <a:latin typeface="Coptic" pitchFamily="2" charset="0"/>
                        </a:rPr>
                        <a:t>etc</a:t>
                      </a:r>
                      <a:r>
                        <a:rPr lang="en-US" dirty="0">
                          <a:latin typeface="Coptic" pitchFamily="2" charset="0"/>
                        </a:rPr>
                        <a:t>~</a:t>
                      </a:r>
                      <a:r>
                        <a:rPr lang="en-US" dirty="0">
                          <a:solidFill>
                            <a:srgbClr val="FF0000"/>
                          </a:solidFill>
                        </a:rPr>
                        <a:t>\</a:t>
                      </a:r>
                      <a:r>
                        <a:rPr lang="en-US" dirty="0">
                          <a:latin typeface="Coptic" pitchFamily="2" charset="0"/>
                        </a:rPr>
                        <a:t>q/out </a:t>
                      </a:r>
                      <a:r>
                        <a:rPr lang="en-US" dirty="0" err="1">
                          <a:latin typeface="Coptic" pitchFamily="2" charset="0"/>
                        </a:rPr>
                        <a:t>qen</a:t>
                      </a:r>
                      <a:r>
                        <a:rPr lang="en-US" dirty="0">
                          <a:latin typeface="Coptic" pitchFamily="2" charset="0"/>
                        </a:rPr>
                        <a:t> </a:t>
                      </a:r>
                      <a:r>
                        <a:rPr lang="en-US" dirty="0" err="1">
                          <a:solidFill>
                            <a:srgbClr val="C00000"/>
                          </a:solidFill>
                          <a:latin typeface="Coptic" pitchFamily="2" charset="0"/>
                        </a:rPr>
                        <a:t>nig~rav</a:t>
                      </a:r>
                      <a:r>
                        <a:rPr lang="en-US" dirty="0">
                          <a:solidFill>
                            <a:srgbClr val="C00000"/>
                          </a:solidFill>
                          <a:latin typeface="Coptic" pitchFamily="2" charset="0"/>
                        </a:rPr>
                        <a:t>/</a:t>
                      </a:r>
                      <a:r>
                        <a:rPr lang="en-US" dirty="0">
                          <a:latin typeface="Coptic" pitchFamily="2" charset="0"/>
                        </a:rPr>
                        <a:t> </a:t>
                      </a:r>
                      <a:r>
                        <a:rPr lang="en-US" dirty="0" err="1">
                          <a:latin typeface="Coptic" pitchFamily="2" charset="0"/>
                        </a:rPr>
                        <a:t>eyouab</a:t>
                      </a:r>
                      <a:r>
                        <a:rPr lang="en-US" dirty="0">
                          <a:latin typeface="Coptic" pitchFamily="2" charset="0"/>
                        </a:rPr>
                        <a:t> </a:t>
                      </a:r>
                      <a:br>
                        <a:rPr lang="en-US" dirty="0">
                          <a:latin typeface="Coptic" pitchFamily="2" charset="0"/>
                        </a:rPr>
                      </a:br>
                      <a:r>
                        <a:rPr lang="en-US" dirty="0" err="1">
                          <a:latin typeface="Coptic" pitchFamily="2" charset="0"/>
                        </a:rPr>
                        <a:t>e~te</a:t>
                      </a:r>
                      <a:r>
                        <a:rPr lang="en-US" dirty="0">
                          <a:latin typeface="Coptic" pitchFamily="2" charset="0"/>
                        </a:rPr>
                        <a:t> </a:t>
                      </a:r>
                      <a:r>
                        <a:rPr lang="en-US" dirty="0" err="1">
                          <a:solidFill>
                            <a:srgbClr val="FF0000"/>
                          </a:solidFill>
                          <a:latin typeface="Coptic" pitchFamily="2" charset="0"/>
                        </a:rPr>
                        <a:t>nai</a:t>
                      </a:r>
                      <a:r>
                        <a:rPr lang="en-US" dirty="0">
                          <a:solidFill>
                            <a:srgbClr val="FF0000"/>
                          </a:solidFill>
                          <a:latin typeface="Coptic" pitchFamily="2" charset="0"/>
                        </a:rPr>
                        <a:t> ne</a:t>
                      </a:r>
                      <a:r>
                        <a:rPr lang="en-US" dirty="0">
                          <a:latin typeface="Coptic" pitchFamily="2" charset="0"/>
                        </a:rPr>
                        <a:t> </a:t>
                      </a:r>
                      <a:r>
                        <a:rPr lang="en-US" dirty="0" err="1">
                          <a:latin typeface="Coptic" pitchFamily="2" charset="0"/>
                        </a:rPr>
                        <a:t>nouran</a:t>
                      </a:r>
                      <a:r>
                        <a:rPr lang="en-US" dirty="0">
                          <a:latin typeface="Coptic" pitchFamily="2" charset="0"/>
                        </a:rPr>
                        <a:t>…</a:t>
                      </a:r>
                    </a:p>
                  </a:txBody>
                  <a:tcPr/>
                </a:tc>
                <a:tc>
                  <a:txBody>
                    <a:bodyPr/>
                    <a:lstStyle/>
                    <a:p>
                      <a:r>
                        <a:rPr lang="en-US" sz="1800" kern="1200" dirty="0">
                          <a:solidFill>
                            <a:schemeClr val="dk1"/>
                          </a:solidFill>
                          <a:effectLst/>
                          <a:latin typeface="+mn-lt"/>
                          <a:ea typeface="+mn-ea"/>
                          <a:cs typeface="+mn-cs"/>
                        </a:rPr>
                        <a:t>The </a:t>
                      </a:r>
                      <a:r>
                        <a:rPr lang="en-US" sz="1800" kern="1200" dirty="0">
                          <a:solidFill>
                            <a:srgbClr val="C00000"/>
                          </a:solidFill>
                          <a:effectLst/>
                          <a:latin typeface="+mn-lt"/>
                          <a:ea typeface="+mn-ea"/>
                          <a:cs typeface="+mn-cs"/>
                        </a:rPr>
                        <a:t>twelve</a:t>
                      </a:r>
                      <a:r>
                        <a:rPr lang="en-US" sz="1800" kern="1200" dirty="0">
                          <a:solidFill>
                            <a:schemeClr val="dk1"/>
                          </a:solidFill>
                          <a:effectLst/>
                          <a:latin typeface="+mn-lt"/>
                          <a:ea typeface="+mn-ea"/>
                          <a:cs typeface="+mn-cs"/>
                        </a:rPr>
                        <a:t> virtues of the Holy Spirit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which are written in the Holy </a:t>
                      </a:r>
                      <a:r>
                        <a:rPr lang="en-US" sz="1800" kern="1200" dirty="0">
                          <a:solidFill>
                            <a:srgbClr val="C00000"/>
                          </a:solidFill>
                          <a:effectLst/>
                          <a:latin typeface="+mn-lt"/>
                          <a:ea typeface="+mn-ea"/>
                          <a:cs typeface="+mn-cs"/>
                        </a:rPr>
                        <a:t>Scriptures</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these</a:t>
                      </a:r>
                      <a:r>
                        <a:rPr lang="en-US" sz="1800" kern="1200" dirty="0">
                          <a:solidFill>
                            <a:schemeClr val="dk1"/>
                          </a:solidFill>
                          <a:effectLst/>
                          <a:latin typeface="+mn-lt"/>
                          <a:ea typeface="+mn-ea"/>
                          <a:cs typeface="+mn-cs"/>
                        </a:rPr>
                        <a:t> </a:t>
                      </a:r>
                      <a:r>
                        <a:rPr lang="en-US" sz="1800" kern="1200" dirty="0">
                          <a:solidFill>
                            <a:srgbClr val="FF0000"/>
                          </a:solidFill>
                          <a:effectLst/>
                          <a:latin typeface="+mn-lt"/>
                          <a:ea typeface="+mn-ea"/>
                          <a:cs typeface="+mn-cs"/>
                        </a:rPr>
                        <a:t>are</a:t>
                      </a:r>
                      <a:r>
                        <a:rPr lang="en-US" sz="1800" kern="1200" dirty="0">
                          <a:solidFill>
                            <a:schemeClr val="dk1"/>
                          </a:solidFill>
                          <a:effectLst/>
                          <a:latin typeface="+mn-lt"/>
                          <a:ea typeface="+mn-ea"/>
                          <a:cs typeface="+mn-cs"/>
                        </a:rPr>
                        <a:t> their names…</a:t>
                      </a:r>
                      <a:endParaRPr lang="en-US" i="0" dirty="0"/>
                    </a:p>
                  </a:txBody>
                  <a:tcPr/>
                </a:tc>
                <a:extLst>
                  <a:ext uri="{0D108BD9-81ED-4DB2-BD59-A6C34878D82A}">
                    <a16:rowId xmlns:a16="http://schemas.microsoft.com/office/drawing/2014/main" val="1528313354"/>
                  </a:ext>
                </a:extLst>
              </a:tr>
            </a:tbl>
          </a:graphicData>
        </a:graphic>
      </p:graphicFrame>
      <p:pic>
        <p:nvPicPr>
          <p:cNvPr id="184322" name="Picture 2" descr="St. Mary Church - Zeitoun كنيسة العذراء مريم بالزيتون - About ...">
            <a:extLst>
              <a:ext uri="{FF2B5EF4-FFF2-40B4-BE49-F238E27FC236}">
                <a16:creationId xmlns:a16="http://schemas.microsoft.com/office/drawing/2014/main" id="{4C1CA28A-206F-4745-8537-93C8961F6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175" y="4876800"/>
            <a:ext cx="253365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442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3298" name="Picture 2" descr="Gallery - St. Mina &amp; St. Marina Coptic Orthodox Church">
            <a:extLst>
              <a:ext uri="{FF2B5EF4-FFF2-40B4-BE49-F238E27FC236}">
                <a16:creationId xmlns:a16="http://schemas.microsoft.com/office/drawing/2014/main" id="{7014F4FB-79CF-4F90-918F-A74C21846904}"/>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9143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C49E7CE-22DB-4D9D-A736-708DF579EE07}"/>
              </a:ext>
            </a:extLst>
          </p:cNvPr>
          <p:cNvSpPr>
            <a:spLocks noGrp="1"/>
          </p:cNvSpPr>
          <p:nvPr>
            <p:ph type="title"/>
          </p:nvPr>
        </p:nvSpPr>
        <p:spPr>
          <a:xfrm>
            <a:off x="1143000" y="914400"/>
            <a:ext cx="7239000" cy="4516438"/>
          </a:xfrm>
        </p:spPr>
        <p:txBody>
          <a:bodyPr vert="horz" lIns="91440" tIns="45720" rIns="91440" bIns="45720" rtlCol="0" anchor="b">
            <a:normAutofit/>
          </a:bodyPr>
          <a:lstStyle/>
          <a:p>
            <a:pPr eaLnBrk="1" hangingPunct="1">
              <a:lnSpc>
                <a:spcPct val="90000"/>
              </a:lnSpc>
            </a:pPr>
            <a:r>
              <a:rPr lang="en-US" sz="6000" b="1" kern="1200" dirty="0">
                <a:solidFill>
                  <a:srgbClr val="FFFFFF"/>
                </a:solidFill>
                <a:effectLst>
                  <a:outerShdw blurRad="38100" dist="38100" dir="2700000" algn="tl">
                    <a:srgbClr val="336699"/>
                  </a:outerShdw>
                </a:effectLst>
              </a:rPr>
              <a:t>Lesson 27 </a:t>
            </a:r>
            <a:br>
              <a:rPr lang="en-US" sz="6000" b="1" kern="1200" dirty="0">
                <a:solidFill>
                  <a:srgbClr val="FFFFFF"/>
                </a:solidFill>
                <a:effectLst>
                  <a:outerShdw blurRad="38100" dist="38100" dir="2700000" algn="tl">
                    <a:srgbClr val="336699"/>
                  </a:outerShdw>
                </a:effectLst>
              </a:rPr>
            </a:br>
            <a:r>
              <a:rPr lang="en-US" sz="6000" kern="1200" dirty="0">
                <a:solidFill>
                  <a:srgbClr val="FFFFFF"/>
                </a:solidFill>
              </a:rPr>
              <a:t>The Church (2)</a:t>
            </a:r>
            <a:br>
              <a:rPr lang="en-US" sz="6000" kern="1200" dirty="0">
                <a:solidFill>
                  <a:srgbClr val="FFFFFF"/>
                </a:solidFill>
              </a:rPr>
            </a:br>
            <a:br>
              <a:rPr lang="en-US" sz="6000" kern="1200" dirty="0">
                <a:solidFill>
                  <a:srgbClr val="FFFFFF"/>
                </a:solidFill>
              </a:rPr>
            </a:br>
            <a:r>
              <a:rPr lang="en-US" sz="6000" kern="1200" dirty="0">
                <a:solidFill>
                  <a:srgbClr val="FFFFFF"/>
                </a:solidFill>
              </a:rPr>
              <a:t>Vessels of the Church (1)</a:t>
            </a:r>
          </a:p>
        </p:txBody>
      </p:sp>
    </p:spTree>
    <p:extLst>
      <p:ext uri="{BB962C8B-B14F-4D97-AF65-F5344CB8AC3E}">
        <p14:creationId xmlns:p14="http://schemas.microsoft.com/office/powerpoint/2010/main" val="23382713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CC205-B1F3-415D-9BF5-B88B01CFAF72}"/>
              </a:ext>
            </a:extLst>
          </p:cNvPr>
          <p:cNvSpPr>
            <a:spLocks noGrp="1"/>
          </p:cNvSpPr>
          <p:nvPr>
            <p:ph type="title"/>
          </p:nvPr>
        </p:nvSpPr>
        <p:spPr/>
        <p:txBody>
          <a:bodyPr/>
          <a:lstStyle/>
          <a:p>
            <a:r>
              <a:rPr lang="en-US" dirty="0"/>
              <a:t>Introduction: Coptic Alphabet</a:t>
            </a:r>
          </a:p>
        </p:txBody>
      </p:sp>
      <p:sp>
        <p:nvSpPr>
          <p:cNvPr id="3" name="Content Placeholder 2">
            <a:extLst>
              <a:ext uri="{FF2B5EF4-FFF2-40B4-BE49-F238E27FC236}">
                <a16:creationId xmlns:a16="http://schemas.microsoft.com/office/drawing/2014/main" id="{88D8C42B-8BFC-41E5-82DF-0C908B740221}"/>
              </a:ext>
            </a:extLst>
          </p:cNvPr>
          <p:cNvSpPr>
            <a:spLocks noGrp="1"/>
          </p:cNvSpPr>
          <p:nvPr>
            <p:ph idx="1"/>
          </p:nvPr>
        </p:nvSpPr>
        <p:spPr/>
        <p:txBody>
          <a:bodyPr/>
          <a:lstStyle/>
          <a:p>
            <a:r>
              <a:rPr lang="en-US" dirty="0"/>
              <a:t>There are 32 letters in the Coptic alphabet. </a:t>
            </a:r>
          </a:p>
          <a:p>
            <a:r>
              <a:rPr lang="en-US" dirty="0"/>
              <a:t>The first 25 are derived from the Greek letters that have their origin in the Egyptian Hieroglyphic script</a:t>
            </a:r>
          </a:p>
          <a:p>
            <a:r>
              <a:rPr lang="en-US" dirty="0"/>
              <a:t>The last 7 letters are directly derived from the Egyptian Demotic Script.</a:t>
            </a:r>
          </a:p>
          <a:p>
            <a:endParaRPr lang="en-US" dirty="0"/>
          </a:p>
        </p:txBody>
      </p:sp>
      <p:pic>
        <p:nvPicPr>
          <p:cNvPr id="184322" name="Picture 2" descr="Coptic language - LookLex Encyclopaedia">
            <a:extLst>
              <a:ext uri="{FF2B5EF4-FFF2-40B4-BE49-F238E27FC236}">
                <a16:creationId xmlns:a16="http://schemas.microsoft.com/office/drawing/2014/main" id="{ED27A57C-F7B4-4568-B261-4D96FF783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25" y="5211762"/>
            <a:ext cx="219075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366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215" name="Group 135">
            <a:extLst>
              <a:ext uri="{FF2B5EF4-FFF2-40B4-BE49-F238E27FC236}">
                <a16:creationId xmlns:a16="http://schemas.microsoft.com/office/drawing/2014/main" id="{63F821BF-C6C0-4481-A9FD-B7BC15791FBF}"/>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7682" name="Rectangle 137">
            <a:extLst>
              <a:ext uri="{FF2B5EF4-FFF2-40B4-BE49-F238E27FC236}">
                <a16:creationId xmlns:a16="http://schemas.microsoft.com/office/drawing/2014/main" id="{9F3E5A7F-29A6-437F-9E39-6A598DE4366C}"/>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display in a room&#10;&#10;Description automatically generated">
            <a:extLst>
              <a:ext uri="{FF2B5EF4-FFF2-40B4-BE49-F238E27FC236}">
                <a16:creationId xmlns:a16="http://schemas.microsoft.com/office/drawing/2014/main" id="{EE241FAE-634C-459D-80BF-BCB7825511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4218" r="13888" b="48695"/>
          <a:stretch/>
        </p:blipFill>
        <p:spPr>
          <a:xfrm>
            <a:off x="-11825" y="533400"/>
            <a:ext cx="9155825" cy="5257800"/>
          </a:xfrm>
        </p:spPr>
      </p:pic>
    </p:spTree>
    <p:extLst>
      <p:ext uri="{BB962C8B-B14F-4D97-AF65-F5344CB8AC3E}">
        <p14:creationId xmlns:p14="http://schemas.microsoft.com/office/powerpoint/2010/main" val="2083805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display in a room&#10;&#10;Description automatically generated">
            <a:extLst>
              <a:ext uri="{FF2B5EF4-FFF2-40B4-BE49-F238E27FC236}">
                <a16:creationId xmlns:a16="http://schemas.microsoft.com/office/drawing/2014/main" id="{EE241FAE-634C-459D-80BF-BCB7825511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9657" r="18132" b="12681"/>
          <a:stretch/>
        </p:blipFill>
        <p:spPr>
          <a:xfrm>
            <a:off x="348134" y="609600"/>
            <a:ext cx="8447732" cy="5181600"/>
          </a:xfrm>
        </p:spPr>
      </p:pic>
    </p:spTree>
    <p:extLst>
      <p:ext uri="{BB962C8B-B14F-4D97-AF65-F5344CB8AC3E}">
        <p14:creationId xmlns:p14="http://schemas.microsoft.com/office/powerpoint/2010/main" val="521565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lock, table, display, screen&#10;&#10;Description automatically generated">
            <a:extLst>
              <a:ext uri="{FF2B5EF4-FFF2-40B4-BE49-F238E27FC236}">
                <a16:creationId xmlns:a16="http://schemas.microsoft.com/office/drawing/2014/main" id="{39698A87-06A6-44E1-BBA0-53A0AF3E3BF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35" b="47808"/>
          <a:stretch/>
        </p:blipFill>
        <p:spPr>
          <a:xfrm>
            <a:off x="198424" y="465280"/>
            <a:ext cx="8747152" cy="5927439"/>
          </a:xfrm>
        </p:spPr>
      </p:pic>
    </p:spTree>
    <p:extLst>
      <p:ext uri="{BB962C8B-B14F-4D97-AF65-F5344CB8AC3E}">
        <p14:creationId xmlns:p14="http://schemas.microsoft.com/office/powerpoint/2010/main" val="2622136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able, hanging, sitting, clock&#10;&#10;Description automatically generated">
            <a:extLst>
              <a:ext uri="{FF2B5EF4-FFF2-40B4-BE49-F238E27FC236}">
                <a16:creationId xmlns:a16="http://schemas.microsoft.com/office/drawing/2014/main" id="{00AAA02C-B61B-4831-8E4E-C48A288520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34" b="7401"/>
          <a:stretch/>
        </p:blipFill>
        <p:spPr>
          <a:xfrm>
            <a:off x="304800" y="152400"/>
            <a:ext cx="3394472" cy="3886200"/>
          </a:xfrm>
        </p:spPr>
      </p:pic>
      <p:pic>
        <p:nvPicPr>
          <p:cNvPr id="7" name="Picture 6" descr="A picture containing table&#10;&#10;Description automatically generated">
            <a:extLst>
              <a:ext uri="{FF2B5EF4-FFF2-40B4-BE49-F238E27FC236}">
                <a16:creationId xmlns:a16="http://schemas.microsoft.com/office/drawing/2014/main" id="{C3CE6DD0-D93F-46BB-95A0-160187677653}"/>
              </a:ext>
            </a:extLst>
          </p:cNvPr>
          <p:cNvPicPr>
            <a:picLocks noChangeAspect="1"/>
          </p:cNvPicPr>
          <p:nvPr/>
        </p:nvPicPr>
        <p:blipFill rotWithShape="1">
          <a:blip r:embed="rId3">
            <a:extLst>
              <a:ext uri="{28A0092B-C50C-407E-A947-70E740481C1C}">
                <a14:useLocalDpi xmlns:a14="http://schemas.microsoft.com/office/drawing/2010/main" val="0"/>
              </a:ext>
            </a:extLst>
          </a:blip>
          <a:srcRect t="6666" r="50550" b="68889"/>
          <a:stretch/>
        </p:blipFill>
        <p:spPr>
          <a:xfrm>
            <a:off x="2667000" y="2590800"/>
            <a:ext cx="6358601" cy="4191000"/>
          </a:xfrm>
          <a:prstGeom prst="rect">
            <a:avLst/>
          </a:prstGeom>
        </p:spPr>
      </p:pic>
    </p:spTree>
    <p:extLst>
      <p:ext uri="{BB962C8B-B14F-4D97-AF65-F5344CB8AC3E}">
        <p14:creationId xmlns:p14="http://schemas.microsoft.com/office/powerpoint/2010/main" val="26091392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able&#10;&#10;Description automatically generated">
            <a:extLst>
              <a:ext uri="{FF2B5EF4-FFF2-40B4-BE49-F238E27FC236}">
                <a16:creationId xmlns:a16="http://schemas.microsoft.com/office/drawing/2014/main" id="{5D50663D-8B13-43B4-BE61-8BEB5C19328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0305" r="614" b="25921"/>
          <a:stretch/>
        </p:blipFill>
        <p:spPr>
          <a:xfrm>
            <a:off x="167080" y="762000"/>
            <a:ext cx="8809839" cy="5173662"/>
          </a:xfrm>
        </p:spPr>
      </p:pic>
    </p:spTree>
    <p:extLst>
      <p:ext uri="{BB962C8B-B14F-4D97-AF65-F5344CB8AC3E}">
        <p14:creationId xmlns:p14="http://schemas.microsoft.com/office/powerpoint/2010/main" val="3595818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Gallery - St. Mina &amp; St. Marina Coptic Orthodox Church">
            <a:extLst>
              <a:ext uri="{FF2B5EF4-FFF2-40B4-BE49-F238E27FC236}">
                <a16:creationId xmlns:a16="http://schemas.microsoft.com/office/drawing/2014/main" id="{7014F4FB-79CF-4F90-918F-A74C21846904}"/>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9143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C49E7CE-22DB-4D9D-A736-708DF579EE07}"/>
              </a:ext>
            </a:extLst>
          </p:cNvPr>
          <p:cNvSpPr>
            <a:spLocks noGrp="1"/>
          </p:cNvSpPr>
          <p:nvPr>
            <p:ph type="title"/>
          </p:nvPr>
        </p:nvSpPr>
        <p:spPr>
          <a:xfrm>
            <a:off x="1143000" y="914400"/>
            <a:ext cx="7239000" cy="4516438"/>
          </a:xfrm>
        </p:spPr>
        <p:txBody>
          <a:bodyPr vert="horz" lIns="91440" tIns="45720" rIns="91440" bIns="45720" rtlCol="0" anchor="b">
            <a:normAutofit/>
          </a:bodyPr>
          <a:lstStyle/>
          <a:p>
            <a:pPr eaLnBrk="1" hangingPunct="1">
              <a:lnSpc>
                <a:spcPct val="90000"/>
              </a:lnSpc>
            </a:pPr>
            <a:r>
              <a:rPr lang="en-US" sz="6000" b="1" kern="1200" dirty="0">
                <a:solidFill>
                  <a:srgbClr val="FFFFFF"/>
                </a:solidFill>
                <a:effectLst>
                  <a:outerShdw blurRad="38100" dist="38100" dir="2700000" algn="tl">
                    <a:srgbClr val="336699"/>
                  </a:outerShdw>
                </a:effectLst>
              </a:rPr>
              <a:t>Lesson 28 </a:t>
            </a:r>
            <a:br>
              <a:rPr lang="en-US" sz="6000" b="1" kern="1200" dirty="0">
                <a:solidFill>
                  <a:srgbClr val="FFFFFF"/>
                </a:solidFill>
                <a:effectLst>
                  <a:outerShdw blurRad="38100" dist="38100" dir="2700000" algn="tl">
                    <a:srgbClr val="336699"/>
                  </a:outerShdw>
                </a:effectLst>
              </a:rPr>
            </a:br>
            <a:r>
              <a:rPr lang="en-US" sz="6000" kern="1200" dirty="0">
                <a:solidFill>
                  <a:srgbClr val="FFFFFF"/>
                </a:solidFill>
              </a:rPr>
              <a:t>The Church (3)</a:t>
            </a:r>
            <a:br>
              <a:rPr lang="en-US" sz="6000" kern="1200" dirty="0">
                <a:solidFill>
                  <a:srgbClr val="FFFFFF"/>
                </a:solidFill>
              </a:rPr>
            </a:br>
            <a:br>
              <a:rPr lang="en-US" sz="6000" kern="1200" dirty="0">
                <a:solidFill>
                  <a:srgbClr val="FFFFFF"/>
                </a:solidFill>
              </a:rPr>
            </a:br>
            <a:r>
              <a:rPr lang="en-US" sz="6000" kern="1200" dirty="0">
                <a:solidFill>
                  <a:srgbClr val="FFFFFF"/>
                </a:solidFill>
              </a:rPr>
              <a:t>Vessels of the Church (2)</a:t>
            </a:r>
          </a:p>
        </p:txBody>
      </p:sp>
    </p:spTree>
    <p:extLst>
      <p:ext uri="{BB962C8B-B14F-4D97-AF65-F5344CB8AC3E}">
        <p14:creationId xmlns:p14="http://schemas.microsoft.com/office/powerpoint/2010/main" val="3272914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piece of paper&#10;&#10;Description automatically generated">
            <a:extLst>
              <a:ext uri="{FF2B5EF4-FFF2-40B4-BE49-F238E27FC236}">
                <a16:creationId xmlns:a16="http://schemas.microsoft.com/office/drawing/2014/main" id="{925C70BC-CA64-40F9-BDB8-E14C8F00CF4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101" r="14943" b="48014"/>
          <a:stretch/>
        </p:blipFill>
        <p:spPr>
          <a:xfrm>
            <a:off x="102219" y="685800"/>
            <a:ext cx="8939561" cy="4953000"/>
          </a:xfrm>
        </p:spPr>
      </p:pic>
    </p:spTree>
    <p:extLst>
      <p:ext uri="{BB962C8B-B14F-4D97-AF65-F5344CB8AC3E}">
        <p14:creationId xmlns:p14="http://schemas.microsoft.com/office/powerpoint/2010/main" val="3541758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piece of paper&#10;&#10;Description automatically generated">
            <a:extLst>
              <a:ext uri="{FF2B5EF4-FFF2-40B4-BE49-F238E27FC236}">
                <a16:creationId xmlns:a16="http://schemas.microsoft.com/office/drawing/2014/main" id="{925C70BC-CA64-40F9-BDB8-E14C8F00CF4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1986" r="17242"/>
          <a:stretch/>
        </p:blipFill>
        <p:spPr>
          <a:xfrm>
            <a:off x="194553" y="571500"/>
            <a:ext cx="8754894" cy="5715000"/>
          </a:xfrm>
        </p:spPr>
      </p:pic>
    </p:spTree>
    <p:extLst>
      <p:ext uri="{BB962C8B-B14F-4D97-AF65-F5344CB8AC3E}">
        <p14:creationId xmlns:p14="http://schemas.microsoft.com/office/powerpoint/2010/main" val="1717141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able&#10;&#10;Description automatically generated">
            <a:extLst>
              <a:ext uri="{FF2B5EF4-FFF2-40B4-BE49-F238E27FC236}">
                <a16:creationId xmlns:a16="http://schemas.microsoft.com/office/drawing/2014/main" id="{2639613C-CD23-4537-AD3C-85EFDEECF7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34" r="17874"/>
          <a:stretch/>
        </p:blipFill>
        <p:spPr>
          <a:xfrm>
            <a:off x="990600" y="76200"/>
            <a:ext cx="7162800" cy="6705600"/>
          </a:xfrm>
        </p:spPr>
      </p:pic>
    </p:spTree>
    <p:extLst>
      <p:ext uri="{BB962C8B-B14F-4D97-AF65-F5344CB8AC3E}">
        <p14:creationId xmlns:p14="http://schemas.microsoft.com/office/powerpoint/2010/main" val="36273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C59A91-CE22-477C-A42D-BA1AB3B133B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34" r="18572"/>
          <a:stretch/>
        </p:blipFill>
        <p:spPr>
          <a:xfrm>
            <a:off x="708561" y="28699"/>
            <a:ext cx="7726878" cy="6633126"/>
          </a:xfrm>
        </p:spPr>
      </p:pic>
    </p:spTree>
    <p:extLst>
      <p:ext uri="{BB962C8B-B14F-4D97-AF65-F5344CB8AC3E}">
        <p14:creationId xmlns:p14="http://schemas.microsoft.com/office/powerpoint/2010/main" val="1818049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happy feast by smile2010 on DeviantArt">
            <a:extLst>
              <a:ext uri="{FF2B5EF4-FFF2-40B4-BE49-F238E27FC236}">
                <a16:creationId xmlns:a16="http://schemas.microsoft.com/office/drawing/2014/main" id="{E4ED7833-C1B8-40AC-A457-E37ECE6885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0035" y="3276030"/>
            <a:ext cx="5638801" cy="33214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2529321358"/>
              </p:ext>
            </p:extLst>
          </p:nvPr>
        </p:nvGraphicFramePr>
        <p:xfrm>
          <a:off x="3242468" y="579957"/>
          <a:ext cx="5638800" cy="2696072"/>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Nofr</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Nofri</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Hello </a:t>
                      </a:r>
                    </a:p>
                    <a:p>
                      <a:pPr marL="0" marR="0" algn="ctr">
                        <a:spcBef>
                          <a:spcPts val="0"/>
                        </a:spcBef>
                        <a:spcAft>
                          <a:spcPts val="0"/>
                        </a:spcAft>
                      </a:pPr>
                      <a:r>
                        <a:rPr lang="en-US" sz="3300" dirty="0">
                          <a:effectLst/>
                        </a:rPr>
                        <a:t>(Happy)</a:t>
                      </a:r>
                    </a:p>
                    <a:p>
                      <a:pPr marL="0" marR="0" algn="ctr">
                        <a:spcBef>
                          <a:spcPts val="0"/>
                        </a:spcBef>
                        <a:spcAft>
                          <a:spcPts val="0"/>
                        </a:spcAft>
                      </a:pPr>
                      <a:endParaRPr lang="en-US" sz="3300" dirty="0">
                        <a:effectLst/>
                      </a:endParaRPr>
                    </a:p>
                  </a:txBody>
                  <a:tcPr marL="0" marR="0" marT="0" marB="0" anchor="ctr"/>
                </a:tc>
                <a:extLst>
                  <a:ext uri="{0D108BD9-81ED-4DB2-BD59-A6C34878D82A}">
                    <a16:rowId xmlns:a16="http://schemas.microsoft.com/office/drawing/2014/main" val="4128815160"/>
                  </a:ext>
                </a:extLst>
              </a:tr>
            </a:tbl>
          </a:graphicData>
        </a:graphic>
      </p:graphicFrame>
    </p:spTree>
    <p:extLst>
      <p:ext uri="{BB962C8B-B14F-4D97-AF65-F5344CB8AC3E}">
        <p14:creationId xmlns:p14="http://schemas.microsoft.com/office/powerpoint/2010/main" val="3702752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CA02787-0418-4B1A-8959-A5DFB8240D98}"/>
              </a:ext>
            </a:extLst>
          </p:cNvPr>
          <p:cNvSpPr>
            <a:spLocks noGrp="1" noChangeArrowheads="1"/>
          </p:cNvSpPr>
          <p:nvPr>
            <p:ph type="title"/>
          </p:nvPr>
        </p:nvSpPr>
        <p:spPr>
          <a:xfrm>
            <a:off x="0" y="2133600"/>
            <a:ext cx="8763000" cy="2873376"/>
          </a:xfrm>
        </p:spPr>
        <p:txBody>
          <a:bodyPr/>
          <a:lstStyle/>
          <a:p>
            <a:pPr eaLnBrk="1" hangingPunct="1"/>
            <a:r>
              <a:rPr lang="en-US" altLang="en-US" sz="5400" b="1" dirty="0">
                <a:solidFill>
                  <a:schemeClr val="tx1"/>
                </a:solidFill>
              </a:rPr>
              <a:t>Coptic Letters that are similar to English (3)</a:t>
            </a:r>
            <a:endParaRPr lang="en-US" altLang="en-US" sz="4000" dirty="0"/>
          </a:p>
        </p:txBody>
      </p:sp>
      <p:sp>
        <p:nvSpPr>
          <p:cNvPr id="3" name="Rectangle 2">
            <a:extLst>
              <a:ext uri="{FF2B5EF4-FFF2-40B4-BE49-F238E27FC236}">
                <a16:creationId xmlns:a16="http://schemas.microsoft.com/office/drawing/2014/main" id="{F427C670-F31F-4BEA-A0DF-BED4E0A5918B}"/>
              </a:ext>
            </a:extLst>
          </p:cNvPr>
          <p:cNvSpPr txBox="1">
            <a:spLocks noChangeArrowheads="1"/>
          </p:cNvSpPr>
          <p:nvPr/>
        </p:nvSpPr>
        <p:spPr bwMode="auto">
          <a:xfrm>
            <a:off x="685800" y="625997"/>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sz="6000" b="1" kern="0" dirty="0">
                <a:solidFill>
                  <a:schemeClr val="tx1"/>
                </a:solidFill>
                <a:effectLst>
                  <a:outerShdw blurRad="38100" dist="38100" dir="2700000" algn="tl">
                    <a:srgbClr val="336699"/>
                  </a:outerShdw>
                </a:effectLst>
              </a:rPr>
              <a:t>Lesson 3</a:t>
            </a:r>
            <a:r>
              <a:rPr lang="en-US" kern="0" dirty="0"/>
              <a:t> </a:t>
            </a:r>
          </a:p>
          <a:p>
            <a:pPr eaLnBrk="1" hangingPunct="1">
              <a:defRPr/>
            </a:pPr>
            <a:endParaRPr lang="en-US" kern="0" dirty="0"/>
          </a:p>
          <a:p>
            <a:pPr eaLnBrk="1" hangingPunct="1">
              <a:defRPr/>
            </a:pPr>
            <a:r>
              <a:rPr lang="en-US" dirty="0">
                <a:latin typeface="Avva_Shenouda" panose="020B0500000000000000" pitchFamily="34" charset="0"/>
              </a:rPr>
              <a:t>o 	c 	t 	w</a:t>
            </a:r>
          </a:p>
        </p:txBody>
      </p:sp>
    </p:spTree>
    <p:extLst>
      <p:ext uri="{BB962C8B-B14F-4D97-AF65-F5344CB8AC3E}">
        <p14:creationId xmlns:p14="http://schemas.microsoft.com/office/powerpoint/2010/main" val="1986124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06A0046-55A0-4E15-AEB8-BAD7DF673506}"/>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48131" name="Group 3">
            <a:extLst>
              <a:ext uri="{FF2B5EF4-FFF2-40B4-BE49-F238E27FC236}">
                <a16:creationId xmlns:a16="http://schemas.microsoft.com/office/drawing/2014/main" id="{D71C39E0-66E0-4942-9F0A-0C8A3829E8C2}"/>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215" name="Group 135">
            <a:extLst>
              <a:ext uri="{FF2B5EF4-FFF2-40B4-BE49-F238E27FC236}">
                <a16:creationId xmlns:a16="http://schemas.microsoft.com/office/drawing/2014/main" id="{1D160388-8C5E-4EA8-8CDB-04629A831767}"/>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0754" name="Rectangle 137">
            <a:extLst>
              <a:ext uri="{FF2B5EF4-FFF2-40B4-BE49-F238E27FC236}">
                <a16:creationId xmlns:a16="http://schemas.microsoft.com/office/drawing/2014/main" id="{3324BAC9-3516-4CD7-85B7-D8B85D1B7CCF}"/>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Clay Cohort - Create Pottery for the Gas Kiln • Visit Greater St. Cloud">
            <a:extLst>
              <a:ext uri="{FF2B5EF4-FFF2-40B4-BE49-F238E27FC236}">
                <a16:creationId xmlns:a16="http://schemas.microsoft.com/office/drawing/2014/main" id="{A3764B6B-4323-41B3-A51C-30040E66A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962" y="4010025"/>
            <a:ext cx="2886075" cy="28860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Group 22">
            <a:extLst>
              <a:ext uri="{FF2B5EF4-FFF2-40B4-BE49-F238E27FC236}">
                <a16:creationId xmlns:a16="http://schemas.microsoft.com/office/drawing/2014/main" id="{85C480EB-AE38-409F-A023-602D83B7A20C}"/>
              </a:ext>
            </a:extLst>
          </p:cNvPr>
          <p:cNvGraphicFramePr>
            <a:graphicFrameLocks/>
          </p:cNvGraphicFramePr>
          <p:nvPr>
            <p:extLst>
              <p:ext uri="{D42A27DB-BD31-4B8C-83A1-F6EECF244321}">
                <p14:modId xmlns:p14="http://schemas.microsoft.com/office/powerpoint/2010/main" val="2088302312"/>
              </p:ext>
            </p:extLst>
          </p:nvPr>
        </p:nvGraphicFramePr>
        <p:xfrm>
          <a:off x="228599" y="7620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53924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O</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O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o</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dirty="0"/>
                        <a:t>Short O </a:t>
                      </a:r>
                      <a:r>
                        <a:rPr lang="en-US" sz="4300" i="1" dirty="0">
                          <a:solidFill>
                            <a:schemeClr val="tx1"/>
                          </a:solidFill>
                          <a:effectLst/>
                          <a:latin typeface="Times New Roman"/>
                        </a:rPr>
                        <a:t> </a:t>
                      </a:r>
                      <a:br>
                        <a:rPr lang="en-US" sz="4400" i="1" dirty="0">
                          <a:solidFill>
                            <a:schemeClr val="tx1"/>
                          </a:solidFill>
                          <a:effectLst/>
                          <a:latin typeface="Times New Roman"/>
                        </a:rPr>
                      </a:br>
                      <a:r>
                        <a:rPr lang="en-US" sz="4400" i="1" dirty="0">
                          <a:solidFill>
                            <a:schemeClr val="tx1"/>
                          </a:solidFill>
                          <a:effectLst/>
                          <a:latin typeface="Times New Roman"/>
                        </a:rPr>
                        <a:t>(as in </a:t>
                      </a:r>
                      <a:r>
                        <a:rPr kumimoji="0" lang="en-US" sz="4400" b="0" i="1" u="none" strike="noStrike" cap="none" normalizeH="0" baseline="0" dirty="0">
                          <a:ln>
                            <a:noFill/>
                          </a:ln>
                          <a:solidFill>
                            <a:schemeClr val="tx1"/>
                          </a:solidFill>
                          <a:effectLst/>
                          <a:latin typeface="Arial" charset="0"/>
                          <a:cs typeface="Arial" charset="0"/>
                        </a:rPr>
                        <a:t>N</a:t>
                      </a:r>
                      <a:r>
                        <a:rPr kumimoji="0" lang="en-US" sz="4400" b="1" i="1" u="none" strike="noStrike" cap="none" normalizeH="0" baseline="0" dirty="0">
                          <a:ln>
                            <a:noFill/>
                          </a:ln>
                          <a:solidFill>
                            <a:srgbClr val="FFFF00"/>
                          </a:solidFill>
                          <a:effectLst/>
                          <a:latin typeface="Arial" charset="0"/>
                          <a:cs typeface="Arial" charset="0"/>
                        </a:rPr>
                        <a:t>O</a:t>
                      </a:r>
                      <a:r>
                        <a:rPr kumimoji="0" lang="en-US" sz="4400" b="0" i="1" u="none" strike="noStrike" cap="none" normalizeH="0" baseline="0" dirty="0">
                          <a:ln>
                            <a:noFill/>
                          </a:ln>
                          <a:solidFill>
                            <a:schemeClr val="tx1"/>
                          </a:solidFill>
                          <a:effectLst/>
                          <a:latin typeface="Arial" charset="0"/>
                          <a:cs typeface="Arial" charset="0"/>
                        </a:rPr>
                        <a:t>T</a:t>
                      </a:r>
                      <a:r>
                        <a:rPr lang="en-US" sz="4400" i="1" dirty="0">
                          <a:solidFill>
                            <a:schemeClr val="tx1"/>
                          </a:solidFill>
                          <a:effectLst/>
                          <a:latin typeface="Times New Roman"/>
                        </a:rPr>
                        <a: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err="1">
                          <a:solidFill>
                            <a:srgbClr val="FF0000"/>
                          </a:solidFill>
                          <a:effectLst/>
                          <a:latin typeface="Avva_Shenouda"/>
                        </a:rPr>
                        <a:t>o</a:t>
                      </a:r>
                      <a:r>
                        <a:rPr lang="en-US" sz="4400" i="0" dirty="0" err="1">
                          <a:solidFill>
                            <a:schemeClr val="tx1"/>
                          </a:solidFill>
                          <a:effectLst/>
                          <a:latin typeface="Avva_Shenouda"/>
                        </a:rPr>
                        <a:t>mi</a:t>
                      </a:r>
                      <a:r>
                        <a:rPr lang="en-US" sz="4400" i="0" dirty="0">
                          <a:solidFill>
                            <a:schemeClr val="tx1"/>
                          </a:solidFill>
                          <a:effectLst/>
                          <a:latin typeface="Avva_Shenouda"/>
                        </a:rPr>
                        <a:t> </a:t>
                      </a:r>
                      <a:br>
                        <a:rPr lang="en-US" sz="4400" i="0" dirty="0">
                          <a:solidFill>
                            <a:schemeClr val="tx1"/>
                          </a:solidFill>
                          <a:effectLst/>
                          <a:latin typeface="Avva_Shenouda"/>
                        </a:rPr>
                      </a:br>
                      <a:r>
                        <a:rPr lang="en-US" sz="4400" i="0" dirty="0">
                          <a:solidFill>
                            <a:schemeClr val="tx1"/>
                          </a:solidFill>
                          <a:effectLst/>
                          <a:latin typeface="Times New Roman"/>
                        </a:rPr>
                        <a:t>(</a:t>
                      </a:r>
                      <a:r>
                        <a:rPr lang="en-US" sz="4400" i="0" dirty="0" err="1">
                          <a:solidFill>
                            <a:schemeClr val="tx1"/>
                          </a:solidFill>
                          <a:effectLst/>
                          <a:latin typeface="Times New Roman"/>
                        </a:rPr>
                        <a:t>omy</a:t>
                      </a:r>
                      <a:r>
                        <a:rPr lang="en-US" sz="4400" i="0" dirty="0">
                          <a:solidFill>
                            <a:schemeClr val="tx1"/>
                          </a:solidFill>
                          <a:effectLst/>
                          <a:latin typeface="Times New Roman"/>
                        </a:rPr>
                        <a:t>= clay)</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364C7F8F-4D3C-4F4D-BEC9-BC2678DD7B99}"/>
              </a:ext>
            </a:extLst>
          </p:cNvPr>
          <p:cNvPicPr>
            <a:picLocks noChangeAspect="1"/>
          </p:cNvPicPr>
          <p:nvPr/>
        </p:nvPicPr>
        <p:blipFill>
          <a:blip r:embed="rId3"/>
          <a:stretch>
            <a:fillRect/>
          </a:stretch>
        </p:blipFill>
        <p:spPr>
          <a:xfrm>
            <a:off x="7391400" y="2130673"/>
            <a:ext cx="1190625" cy="1162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wise-owl-clipart-cliparts-co-828cgd-clipart - Washington-Liberty">
            <a:extLst>
              <a:ext uri="{FF2B5EF4-FFF2-40B4-BE49-F238E27FC236}">
                <a16:creationId xmlns:a16="http://schemas.microsoft.com/office/drawing/2014/main" id="{91B02232-B002-4B63-ADB9-B8EA6740ED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4219575"/>
            <a:ext cx="2857500" cy="26384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Group 22">
            <a:extLst>
              <a:ext uri="{FF2B5EF4-FFF2-40B4-BE49-F238E27FC236}">
                <a16:creationId xmlns:a16="http://schemas.microsoft.com/office/drawing/2014/main" id="{7C8C1DFA-4E63-481C-8E07-16F4CEA56683}"/>
              </a:ext>
            </a:extLst>
          </p:cNvPr>
          <p:cNvGraphicFramePr>
            <a:graphicFrameLocks/>
          </p:cNvGraphicFramePr>
          <p:nvPr>
            <p:extLst>
              <p:ext uri="{D42A27DB-BD31-4B8C-83A1-F6EECF244321}">
                <p14:modId xmlns:p14="http://schemas.microsoft.com/office/powerpoint/2010/main" val="3808987880"/>
              </p:ext>
            </p:extLst>
          </p:nvPr>
        </p:nvGraphicFramePr>
        <p:xfrm>
          <a:off x="228600" y="783095"/>
          <a:ext cx="8686800" cy="3646030"/>
        </p:xfrm>
        <a:graphic>
          <a:graphicData uri="http://schemas.openxmlformats.org/drawingml/2006/table">
            <a:tbl>
              <a:tblPr/>
              <a:tblGrid>
                <a:gridCol w="1737360">
                  <a:extLst>
                    <a:ext uri="{9D8B030D-6E8A-4147-A177-3AD203B41FA5}">
                      <a16:colId xmlns:a16="http://schemas.microsoft.com/office/drawing/2014/main" val="20000"/>
                    </a:ext>
                  </a:extLst>
                </a:gridCol>
                <a:gridCol w="153924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21488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Sima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C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c</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dirty="0"/>
                        <a:t>S</a:t>
                      </a:r>
                      <a:br>
                        <a:rPr lang="en-US" sz="4400" i="1" dirty="0">
                          <a:solidFill>
                            <a:schemeClr val="tx1"/>
                          </a:solidFill>
                          <a:effectLst/>
                          <a:latin typeface="Times New Roman"/>
                        </a:rPr>
                      </a:br>
                      <a:r>
                        <a:rPr lang="en-US" sz="4400" i="1" dirty="0">
                          <a:solidFill>
                            <a:schemeClr val="tx1"/>
                          </a:solidFill>
                          <a:effectLst/>
                          <a:latin typeface="Times New Roman"/>
                        </a:rPr>
                        <a:t>(as in </a:t>
                      </a:r>
                      <a:r>
                        <a:rPr kumimoji="0" lang="en-US" sz="4400" b="1" i="1" u="none" strike="noStrike" cap="none" normalizeH="0" baseline="0" dirty="0">
                          <a:ln>
                            <a:noFill/>
                          </a:ln>
                          <a:solidFill>
                            <a:srgbClr val="FFFF00"/>
                          </a:solidFill>
                          <a:effectLst/>
                          <a:latin typeface="Arial" charset="0"/>
                          <a:cs typeface="Arial" charset="0"/>
                        </a:rPr>
                        <a:t>C</a:t>
                      </a:r>
                      <a:r>
                        <a:rPr kumimoji="0" lang="en-US" sz="4400" b="0" i="1" u="none" strike="noStrike" cap="none" normalizeH="0" baseline="0" dirty="0">
                          <a:ln>
                            <a:noFill/>
                          </a:ln>
                          <a:solidFill>
                            <a:schemeClr val="tx1"/>
                          </a:solidFill>
                          <a:effectLst/>
                          <a:latin typeface="Arial" charset="0"/>
                          <a:cs typeface="Arial" charset="0"/>
                        </a:rPr>
                        <a:t>ITY</a:t>
                      </a:r>
                      <a:r>
                        <a:rPr lang="en-US" sz="4400" i="1" dirty="0">
                          <a:solidFill>
                            <a:schemeClr val="tx1"/>
                          </a:solidFill>
                          <a:effectLst/>
                          <a:latin typeface="Times New Roman"/>
                        </a:rPr>
                        <a: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err="1">
                          <a:solidFill>
                            <a:srgbClr val="FF0000"/>
                          </a:solidFill>
                          <a:effectLst/>
                          <a:latin typeface="Avva_Shenouda"/>
                        </a:rPr>
                        <a:t>c</a:t>
                      </a:r>
                      <a:r>
                        <a:rPr lang="en-US" sz="4400" i="0" dirty="0" err="1">
                          <a:solidFill>
                            <a:schemeClr val="tx1"/>
                          </a:solidFill>
                          <a:effectLst/>
                          <a:latin typeface="Avva_Shenouda"/>
                        </a:rPr>
                        <a:t>abe</a:t>
                      </a:r>
                      <a:r>
                        <a:rPr lang="en-US" sz="4400" i="0" dirty="0">
                          <a:solidFill>
                            <a:schemeClr val="tx1"/>
                          </a:solidFill>
                          <a:effectLst/>
                          <a:latin typeface="Avva_Shenouda"/>
                        </a:rPr>
                        <a:t> </a:t>
                      </a:r>
                      <a:br>
                        <a:rPr lang="en-US" sz="4400" i="0" dirty="0">
                          <a:solidFill>
                            <a:schemeClr val="tx1"/>
                          </a:solidFill>
                          <a:effectLst/>
                          <a:latin typeface="Avva_Shenouda"/>
                        </a:rPr>
                      </a:br>
                      <a:r>
                        <a:rPr lang="en-US" sz="4400" i="0" dirty="0">
                          <a:solidFill>
                            <a:schemeClr val="tx1"/>
                          </a:solidFill>
                          <a:effectLst/>
                          <a:latin typeface="Times New Roman"/>
                        </a:rPr>
                        <a:t>(Sa-vey =wise person)</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DF4D43BD-7A47-4BAB-9C3C-1E11808EFE6D}"/>
              </a:ext>
            </a:extLst>
          </p:cNvPr>
          <p:cNvPicPr>
            <a:picLocks noChangeAspect="1"/>
          </p:cNvPicPr>
          <p:nvPr/>
        </p:nvPicPr>
        <p:blipFill>
          <a:blip r:embed="rId3"/>
          <a:stretch>
            <a:fillRect/>
          </a:stretch>
        </p:blipFill>
        <p:spPr>
          <a:xfrm>
            <a:off x="7467600" y="2606110"/>
            <a:ext cx="1114425" cy="12287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descr="Free This Cliparts, Download Free Clip Art, Free Clip Art on Clipart Library">
            <a:extLst>
              <a:ext uri="{FF2B5EF4-FFF2-40B4-BE49-F238E27FC236}">
                <a16:creationId xmlns:a16="http://schemas.microsoft.com/office/drawing/2014/main" id="{E3F830A4-EAB7-4F02-B641-A1F6AFF2AF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532" y="3886200"/>
            <a:ext cx="3128933" cy="29754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Group 22">
            <a:extLst>
              <a:ext uri="{FF2B5EF4-FFF2-40B4-BE49-F238E27FC236}">
                <a16:creationId xmlns:a16="http://schemas.microsoft.com/office/drawing/2014/main" id="{2D7AAEEF-B99F-4C3E-81B0-7C3CBAF95A46}"/>
              </a:ext>
            </a:extLst>
          </p:cNvPr>
          <p:cNvGraphicFramePr>
            <a:graphicFrameLocks/>
          </p:cNvGraphicFramePr>
          <p:nvPr>
            <p:extLst>
              <p:ext uri="{D42A27DB-BD31-4B8C-83A1-F6EECF244321}">
                <p14:modId xmlns:p14="http://schemas.microsoft.com/office/powerpoint/2010/main" val="405627799"/>
              </p:ext>
            </p:extLst>
          </p:nvPr>
        </p:nvGraphicFramePr>
        <p:xfrm>
          <a:off x="228599" y="91073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53924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Tav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T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dirty="0"/>
                        <a:t>T</a:t>
                      </a:r>
                      <a:br>
                        <a:rPr lang="en-US" sz="4400" i="1" dirty="0">
                          <a:solidFill>
                            <a:schemeClr val="tx1"/>
                          </a:solidFill>
                          <a:effectLst/>
                          <a:latin typeface="Times New Roman"/>
                        </a:rPr>
                      </a:br>
                      <a:r>
                        <a:rPr lang="en-US" sz="4400" i="1" dirty="0">
                          <a:solidFill>
                            <a:schemeClr val="tx1"/>
                          </a:solidFill>
                          <a:effectLst/>
                          <a:latin typeface="Times New Roman"/>
                        </a:rPr>
                        <a:t>(as in </a:t>
                      </a:r>
                      <a:r>
                        <a:rPr kumimoji="0" lang="en-US" sz="4400" b="1" i="1" u="none" strike="noStrike" cap="none" normalizeH="0" baseline="0" dirty="0">
                          <a:ln>
                            <a:noFill/>
                          </a:ln>
                          <a:solidFill>
                            <a:srgbClr val="FFFF00"/>
                          </a:solidFill>
                          <a:effectLst/>
                          <a:latin typeface="Arial" charset="0"/>
                          <a:cs typeface="Arial" charset="0"/>
                        </a:rPr>
                        <a:t>T</a:t>
                      </a:r>
                      <a:r>
                        <a:rPr kumimoji="0" lang="en-US" sz="4400" b="0" i="1" u="none" strike="noStrike" cap="none" normalizeH="0" baseline="0" dirty="0">
                          <a:ln>
                            <a:noFill/>
                          </a:ln>
                          <a:solidFill>
                            <a:schemeClr val="tx1"/>
                          </a:solidFill>
                          <a:effectLst/>
                          <a:latin typeface="Arial" charset="0"/>
                          <a:cs typeface="Arial" charset="0"/>
                        </a:rPr>
                        <a:t>EST</a:t>
                      </a:r>
                      <a:r>
                        <a:rPr lang="en-US" sz="4400" i="1" dirty="0">
                          <a:solidFill>
                            <a:schemeClr val="tx1"/>
                          </a:solidFill>
                          <a:effectLst/>
                          <a:latin typeface="Times New Roman"/>
                        </a:rPr>
                        <a:t>)</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a:solidFill>
                            <a:srgbClr val="FF0000"/>
                          </a:solidFill>
                          <a:effectLst/>
                          <a:latin typeface="Avva_Shenouda"/>
                        </a:rPr>
                        <a:t>t</a:t>
                      </a:r>
                      <a:r>
                        <a:rPr lang="en-US" sz="4400" i="0" dirty="0">
                          <a:solidFill>
                            <a:schemeClr val="tx1"/>
                          </a:solidFill>
                          <a:effectLst/>
                          <a:latin typeface="Avva_Shenouda"/>
                        </a:rPr>
                        <a:t>ai </a:t>
                      </a:r>
                      <a:br>
                        <a:rPr lang="en-US" sz="4400" i="0" dirty="0">
                          <a:solidFill>
                            <a:schemeClr val="tx1"/>
                          </a:solidFill>
                          <a:effectLst/>
                          <a:latin typeface="Avva_Shenouda"/>
                        </a:rPr>
                      </a:br>
                      <a:r>
                        <a:rPr lang="en-US" sz="4400" i="0" dirty="0">
                          <a:solidFill>
                            <a:schemeClr val="tx1"/>
                          </a:solidFill>
                          <a:effectLst/>
                          <a:latin typeface="Times New Roman"/>
                        </a:rPr>
                        <a:t>(tai= this)</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E76C7C44-455C-4B12-98FC-6FC3003E1341}"/>
              </a:ext>
            </a:extLst>
          </p:cNvPr>
          <p:cNvPicPr>
            <a:picLocks noChangeAspect="1"/>
          </p:cNvPicPr>
          <p:nvPr/>
        </p:nvPicPr>
        <p:blipFill>
          <a:blip r:embed="rId3"/>
          <a:stretch>
            <a:fillRect/>
          </a:stretch>
        </p:blipFill>
        <p:spPr>
          <a:xfrm>
            <a:off x="7467600" y="2133600"/>
            <a:ext cx="1295400"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2">
            <a:extLst>
              <a:ext uri="{FF2B5EF4-FFF2-40B4-BE49-F238E27FC236}">
                <a16:creationId xmlns:a16="http://schemas.microsoft.com/office/drawing/2014/main" id="{30679CC7-85AE-4ECA-86BD-CA9AFB6C78B5}"/>
              </a:ext>
            </a:extLst>
          </p:cNvPr>
          <p:cNvGraphicFramePr>
            <a:graphicFrameLocks/>
          </p:cNvGraphicFramePr>
          <p:nvPr>
            <p:extLst>
              <p:ext uri="{D42A27DB-BD31-4B8C-83A1-F6EECF244321}">
                <p14:modId xmlns:p14="http://schemas.microsoft.com/office/powerpoint/2010/main" val="4168773114"/>
              </p:ext>
            </p:extLst>
          </p:nvPr>
        </p:nvGraphicFramePr>
        <p:xfrm>
          <a:off x="206679" y="838200"/>
          <a:ext cx="8686800" cy="2975470"/>
        </p:xfrm>
        <a:graphic>
          <a:graphicData uri="http://schemas.openxmlformats.org/drawingml/2006/table">
            <a:tbl>
              <a:tblPr/>
              <a:tblGrid>
                <a:gridCol w="1737360">
                  <a:extLst>
                    <a:ext uri="{9D8B030D-6E8A-4147-A177-3AD203B41FA5}">
                      <a16:colId xmlns:a16="http://schemas.microsoft.com/office/drawing/2014/main" val="20000"/>
                    </a:ext>
                  </a:extLst>
                </a:gridCol>
                <a:gridCol w="1310640">
                  <a:extLst>
                    <a:ext uri="{9D8B030D-6E8A-4147-A177-3AD203B41FA5}">
                      <a16:colId xmlns:a16="http://schemas.microsoft.com/office/drawing/2014/main" val="20001"/>
                    </a:ext>
                  </a:extLst>
                </a:gridCol>
                <a:gridCol w="216408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62" marB="456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62" marB="456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Oou</a:t>
                      </a:r>
                      <a:r>
                        <a:rPr kumimoji="0" lang="en-US" sz="3600" b="0" i="0" u="none" strike="noStrike" cap="none" normalizeH="0" baseline="0">
                          <a:ln>
                            <a:noFill/>
                          </a:ln>
                          <a:solidFill>
                            <a:schemeClr val="tx1"/>
                          </a:solidFill>
                          <a:effectLst/>
                          <a:latin typeface="Arial" charset="0"/>
                          <a:cs typeface="Arial" charset="0"/>
                        </a:rPr>
                        <a:t> </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W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w</a:t>
                      </a:r>
                      <a:r>
                        <a:rPr kumimoji="0" lang="en-US" sz="3600" b="0" i="0" u="none" strike="noStrike" cap="none" normalizeH="0" baseline="0" dirty="0">
                          <a:ln>
                            <a:noFill/>
                          </a:ln>
                          <a:solidFill>
                            <a:schemeClr val="tx1"/>
                          </a:solidFill>
                          <a:effectLst/>
                          <a:latin typeface="Arial" charset="0"/>
                          <a:cs typeface="Arial" charset="0"/>
                        </a:rPr>
                        <a:t> </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dirty="0"/>
                        <a:t>Long O </a:t>
                      </a:r>
                      <a:r>
                        <a:rPr lang="en-US" sz="4300" i="1" dirty="0">
                          <a:solidFill>
                            <a:schemeClr val="tx1"/>
                          </a:solidFill>
                          <a:effectLst/>
                          <a:latin typeface="Times New Roman"/>
                        </a:rPr>
                        <a:t> </a:t>
                      </a:r>
                      <a:br>
                        <a:rPr lang="en-US" sz="4400" i="1" dirty="0">
                          <a:solidFill>
                            <a:schemeClr val="tx1"/>
                          </a:solidFill>
                          <a:effectLst/>
                          <a:latin typeface="Times New Roman"/>
                        </a:rPr>
                      </a:br>
                      <a:r>
                        <a:rPr lang="en-US" sz="4200" i="1" dirty="0">
                          <a:solidFill>
                            <a:schemeClr val="tx1"/>
                          </a:solidFill>
                          <a:effectLst/>
                          <a:latin typeface="Times New Roman"/>
                        </a:rPr>
                        <a:t>(as in </a:t>
                      </a:r>
                      <a:r>
                        <a:rPr kumimoji="0" lang="en-US" sz="4200" b="0" i="1" u="none" strike="noStrike" cap="none" normalizeH="0" baseline="0" dirty="0">
                          <a:ln>
                            <a:noFill/>
                          </a:ln>
                          <a:solidFill>
                            <a:schemeClr val="tx1"/>
                          </a:solidFill>
                          <a:effectLst/>
                          <a:latin typeface="Arial" charset="0"/>
                          <a:cs typeface="Arial" charset="0"/>
                        </a:rPr>
                        <a:t>B</a:t>
                      </a:r>
                      <a:r>
                        <a:rPr kumimoji="0" lang="en-US" sz="4200" b="1" i="1" u="none" strike="noStrike" cap="none" normalizeH="0" baseline="0" dirty="0">
                          <a:ln>
                            <a:noFill/>
                          </a:ln>
                          <a:solidFill>
                            <a:srgbClr val="FFFF00"/>
                          </a:solidFill>
                          <a:effectLst/>
                          <a:latin typeface="Arial" charset="0"/>
                          <a:cs typeface="Arial" charset="0"/>
                        </a:rPr>
                        <a:t>OA</a:t>
                      </a:r>
                      <a:r>
                        <a:rPr kumimoji="0" lang="en-US" sz="4200" b="0" i="1" u="none" strike="noStrike" cap="none" normalizeH="0" baseline="0" dirty="0">
                          <a:ln>
                            <a:noFill/>
                          </a:ln>
                          <a:solidFill>
                            <a:schemeClr val="tx1"/>
                          </a:solidFill>
                          <a:effectLst/>
                          <a:latin typeface="Arial" charset="0"/>
                          <a:cs typeface="Arial" charset="0"/>
                        </a:rPr>
                        <a:t>RD</a:t>
                      </a:r>
                      <a:r>
                        <a:rPr lang="en-US" sz="4200" i="1" dirty="0">
                          <a:solidFill>
                            <a:schemeClr val="tx1"/>
                          </a:solidFill>
                          <a:effectLst/>
                          <a:latin typeface="Times New Roman"/>
                        </a:rPr>
                        <a:t>)</a:t>
                      </a:r>
                      <a:r>
                        <a:rPr lang="en-US" sz="42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err="1">
                          <a:solidFill>
                            <a:srgbClr val="FF0000"/>
                          </a:solidFill>
                          <a:effectLst/>
                          <a:latin typeface="Avva_Shenouda"/>
                        </a:rPr>
                        <a:t>w</a:t>
                      </a:r>
                      <a:r>
                        <a:rPr lang="en-US" sz="4400" i="0" dirty="0" err="1">
                          <a:solidFill>
                            <a:schemeClr val="tx1"/>
                          </a:solidFill>
                          <a:effectLst/>
                          <a:latin typeface="Avva_Shenouda"/>
                        </a:rPr>
                        <a:t>b</a:t>
                      </a:r>
                      <a:r>
                        <a:rPr lang="en-US" sz="4400" i="0" dirty="0">
                          <a:solidFill>
                            <a:schemeClr val="tx1"/>
                          </a:solidFill>
                          <a:effectLst/>
                          <a:latin typeface="Avva_Shenouda"/>
                        </a:rPr>
                        <a:t> </a:t>
                      </a:r>
                      <a:br>
                        <a:rPr lang="en-US" sz="4400" i="0" dirty="0">
                          <a:solidFill>
                            <a:schemeClr val="tx1"/>
                          </a:solidFill>
                          <a:effectLst/>
                          <a:latin typeface="Avva_Shenouda"/>
                        </a:rPr>
                      </a:br>
                      <a:r>
                        <a:rPr lang="en-US" sz="4400" i="0" dirty="0">
                          <a:solidFill>
                            <a:schemeClr val="tx1"/>
                          </a:solidFill>
                          <a:effectLst/>
                          <a:latin typeface="Times New Roman"/>
                        </a:rPr>
                        <a:t>(</a:t>
                      </a:r>
                      <a:r>
                        <a:rPr lang="en-US" sz="4400" i="0" dirty="0" err="1">
                          <a:solidFill>
                            <a:schemeClr val="tx1"/>
                          </a:solidFill>
                          <a:effectLst/>
                          <a:latin typeface="Times New Roman"/>
                        </a:rPr>
                        <a:t>oa</a:t>
                      </a:r>
                      <a:r>
                        <a:rPr lang="en-US" sz="4400" i="0" dirty="0">
                          <a:solidFill>
                            <a:schemeClr val="tx1"/>
                          </a:solidFill>
                          <a:effectLst/>
                          <a:latin typeface="Times New Roman"/>
                        </a:rPr>
                        <a:t>-b= lettuce)</a:t>
                      </a:r>
                      <a:r>
                        <a:rPr lang="en-US" sz="4400" dirty="0">
                          <a:solidFill>
                            <a:schemeClr val="tx1"/>
                          </a:solidFill>
                          <a:effectLst/>
                          <a:latin typeface="Times New Roman"/>
                        </a:rPr>
                        <a:t> </a:t>
                      </a:r>
                    </a:p>
                  </a:txBody>
                  <a:tcPr marL="9525" marR="9525" marT="9513" marB="9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62" marB="456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A66240AF-D3F6-4832-9EE9-A2E3386B364C}"/>
              </a:ext>
            </a:extLst>
          </p:cNvPr>
          <p:cNvPicPr>
            <a:picLocks noChangeAspect="1"/>
          </p:cNvPicPr>
          <p:nvPr/>
        </p:nvPicPr>
        <p:blipFill>
          <a:blip r:embed="rId2"/>
          <a:stretch>
            <a:fillRect/>
          </a:stretch>
        </p:blipFill>
        <p:spPr>
          <a:xfrm>
            <a:off x="7159929" y="2119264"/>
            <a:ext cx="1733550" cy="1390650"/>
          </a:xfrm>
          <a:prstGeom prst="rect">
            <a:avLst/>
          </a:prstGeom>
        </p:spPr>
      </p:pic>
      <p:pic>
        <p:nvPicPr>
          <p:cNvPr id="188418" name="Picture 2" descr="Clip Art: Lettuce Color I abcteach.com | abcteach">
            <a:extLst>
              <a:ext uri="{FF2B5EF4-FFF2-40B4-BE49-F238E27FC236}">
                <a16:creationId xmlns:a16="http://schemas.microsoft.com/office/drawing/2014/main" id="{F723764E-E43A-4253-9AFC-674F31A5C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962400"/>
            <a:ext cx="2895600"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518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BEFC43-F948-4679-83AE-BDB7588491FA}"/>
              </a:ext>
            </a:extLst>
          </p:cNvPr>
          <p:cNvPicPr>
            <a:picLocks noChangeAspect="1"/>
          </p:cNvPicPr>
          <p:nvPr/>
        </p:nvPicPr>
        <p:blipFill>
          <a:blip r:embed="rId2"/>
          <a:stretch>
            <a:fillRect/>
          </a:stretch>
        </p:blipFill>
        <p:spPr>
          <a:xfrm>
            <a:off x="1838795" y="0"/>
            <a:ext cx="5466410" cy="6858000"/>
          </a:xfrm>
          <a:prstGeom prst="rect">
            <a:avLst/>
          </a:prstGeom>
        </p:spPr>
      </p:pic>
    </p:spTree>
    <p:extLst>
      <p:ext uri="{BB962C8B-B14F-4D97-AF65-F5344CB8AC3E}">
        <p14:creationId xmlns:p14="http://schemas.microsoft.com/office/powerpoint/2010/main" val="445723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8" name="Picture 20" descr="Related image">
            <a:extLst>
              <a:ext uri="{FF2B5EF4-FFF2-40B4-BE49-F238E27FC236}">
                <a16:creationId xmlns:a16="http://schemas.microsoft.com/office/drawing/2014/main" id="{4C63ECED-9D6F-4AB2-95FA-12904D501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525" y="3900487"/>
            <a:ext cx="3943350" cy="29575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698" name="Group 26">
            <a:extLst>
              <a:ext uri="{FF2B5EF4-FFF2-40B4-BE49-F238E27FC236}">
                <a16:creationId xmlns:a16="http://schemas.microsoft.com/office/drawing/2014/main" id="{3A326AF1-52FA-4B1C-95E3-47E189687A18}"/>
              </a:ext>
            </a:extLst>
          </p:cNvPr>
          <p:cNvGraphicFramePr>
            <a:graphicFrameLocks noGrp="1"/>
          </p:cNvGraphicFramePr>
          <p:nvPr>
            <p:ph type="tbl" idx="1"/>
          </p:nvPr>
        </p:nvGraphicFramePr>
        <p:xfrm>
          <a:off x="457200" y="1600200"/>
          <a:ext cx="83820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Avva_Shenouda" pitchFamily="34" charset="0"/>
                          <a:ea typeface="SimSun" pitchFamily="2" charset="-122"/>
                          <a:cs typeface="Arial" charset="0"/>
                        </a:rPr>
                        <a:t>Taoc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44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400" b="0" i="1" u="none" strike="noStrike" cap="none" normalizeH="0" baseline="0" dirty="0">
                          <a:ln>
                            <a:noFill/>
                          </a:ln>
                          <a:solidFill>
                            <a:schemeClr val="tx1"/>
                          </a:solidFill>
                          <a:effectLst/>
                          <a:latin typeface="Arial" charset="0"/>
                          <a:cs typeface="Arial" charset="0"/>
                        </a:rPr>
                        <a:t>Peacock (Arabic: Ta-</a:t>
                      </a:r>
                      <a:r>
                        <a:rPr kumimoji="0" lang="en-US" sz="4400" b="0" i="1" u="none" strike="noStrike" cap="none" normalizeH="0" baseline="0" dirty="0" err="1">
                          <a:ln>
                            <a:noFill/>
                          </a:ln>
                          <a:solidFill>
                            <a:schemeClr val="tx1"/>
                          </a:solidFill>
                          <a:effectLst/>
                          <a:latin typeface="Arial" charset="0"/>
                          <a:cs typeface="Arial" charset="0"/>
                        </a:rPr>
                        <a:t>oos</a:t>
                      </a:r>
                      <a:r>
                        <a:rPr kumimoji="0" lang="en-US" sz="4400" b="0" i="1" u="none" strike="noStrike" cap="none" normalizeH="0" baseline="0" dirty="0">
                          <a:ln>
                            <a:noFill/>
                          </a:ln>
                          <a:solidFill>
                            <a:schemeClr val="tx1"/>
                          </a:solidFill>
                          <a:effectLst/>
                          <a:latin typeface="Arial" charset="0"/>
                          <a:cs typeface="Arial" charset="0"/>
                        </a:rPr>
                        <a:t>)</a:t>
                      </a:r>
                      <a:r>
                        <a:rPr kumimoji="0" lang="en-US" sz="44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76AFE2BD-9792-47BE-9A0F-DE6B7C1EF219}"/>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Ta-</a:t>
            </a:r>
            <a:r>
              <a:rPr lang="en-US" altLang="en-US" sz="4000" i="1" dirty="0" err="1">
                <a:solidFill>
                  <a:schemeClr val="bg1">
                    <a:lumMod val="65000"/>
                    <a:lumOff val="35000"/>
                  </a:schemeClr>
                </a:solidFill>
              </a:rPr>
              <a:t>os</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39" name="Group 19">
            <a:extLst>
              <a:ext uri="{FF2B5EF4-FFF2-40B4-BE49-F238E27FC236}">
                <a16:creationId xmlns:a16="http://schemas.microsoft.com/office/drawing/2014/main" id="{148748B5-2F02-4009-83F7-D806567EECFB}"/>
              </a:ext>
            </a:extLst>
          </p:cNvPr>
          <p:cNvGraphicFramePr>
            <a:graphicFrameLocks noGrp="1"/>
          </p:cNvGraphicFramePr>
          <p:nvPr>
            <p:ph type="tbl" idx="1"/>
            <p:extLst>
              <p:ext uri="{D42A27DB-BD31-4B8C-83A1-F6EECF244321}">
                <p14:modId xmlns:p14="http://schemas.microsoft.com/office/powerpoint/2010/main" val="3404961345"/>
              </p:ext>
            </p:extLst>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Cne</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tx1"/>
                          </a:solidFill>
                          <a:effectLst/>
                          <a:latin typeface="Arial" charset="0"/>
                          <a:cs typeface="Arial" charset="0"/>
                        </a:rPr>
                        <a:t>Esna</a:t>
                      </a:r>
                      <a:r>
                        <a:rPr kumimoji="0" lang="en-US" sz="3600" b="0" i="1" u="none" strike="noStrike" cap="none" normalizeH="0" baseline="0" dirty="0">
                          <a:ln>
                            <a:noFill/>
                          </a:ln>
                          <a:solidFill>
                            <a:schemeClr val="tx1"/>
                          </a:solidFill>
                          <a:effectLst/>
                          <a:latin typeface="Arial"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City in Egypt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Rectangle 4">
            <a:extLst>
              <a:ext uri="{FF2B5EF4-FFF2-40B4-BE49-F238E27FC236}">
                <a16:creationId xmlns:a16="http://schemas.microsoft.com/office/drawing/2014/main" id="{57AACE05-6DC0-428D-A7BB-BD6AC026A1D4}"/>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Es</a:t>
            </a:r>
            <a:r>
              <a:rPr lang="en-US" altLang="en-US" sz="4000" i="1" dirty="0">
                <a:solidFill>
                  <a:schemeClr val="bg1">
                    <a:lumMod val="65000"/>
                    <a:lumOff val="35000"/>
                  </a:schemeClr>
                </a:solidFill>
              </a:rPr>
              <a:t>-ne</a:t>
            </a:r>
          </a:p>
        </p:txBody>
      </p:sp>
      <p:pic>
        <p:nvPicPr>
          <p:cNvPr id="38931" name="Picture 19" descr="Related image">
            <a:extLst>
              <a:ext uri="{FF2B5EF4-FFF2-40B4-BE49-F238E27FC236}">
                <a16:creationId xmlns:a16="http://schemas.microsoft.com/office/drawing/2014/main" id="{6B02E31B-314F-47BF-BB69-B70447FBB1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705350"/>
            <a:ext cx="3305175" cy="2152650"/>
          </a:xfrm>
          <a:prstGeom prst="rect">
            <a:avLst/>
          </a:prstGeom>
          <a:noFill/>
          <a:extLst>
            <a:ext uri="{909E8E84-426E-40DD-AFC4-6F175D3DCCD1}">
              <a14:hiddenFill xmlns:a14="http://schemas.microsoft.com/office/drawing/2010/main">
                <a:solidFill>
                  <a:srgbClr val="FFFFFF"/>
                </a:solidFill>
              </a14:hiddenFill>
            </a:ext>
          </a:extLst>
        </p:spPr>
      </p:pic>
      <p:pic>
        <p:nvPicPr>
          <p:cNvPr id="38933" name="Picture 21" descr="Image result for Esna in Egypt">
            <a:extLst>
              <a:ext uri="{FF2B5EF4-FFF2-40B4-BE49-F238E27FC236}">
                <a16:creationId xmlns:a16="http://schemas.microsoft.com/office/drawing/2014/main" id="{55116D42-A792-4E99-A53B-CC9D9112B3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730750"/>
            <a:ext cx="2857500" cy="1895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35" name="Group 19">
            <a:extLst>
              <a:ext uri="{FF2B5EF4-FFF2-40B4-BE49-F238E27FC236}">
                <a16:creationId xmlns:a16="http://schemas.microsoft.com/office/drawing/2014/main" id="{3C3E6BC2-2F89-4763-95BB-90A358654750}"/>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Cwk</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Close</a:t>
                      </a:r>
                      <a:br>
                        <a:rPr kumimoji="0" lang="en-US" sz="3600" b="0" i="1" u="none" strike="noStrike" cap="none" normalizeH="0" baseline="0" dirty="0">
                          <a:ln>
                            <a:noFill/>
                          </a:ln>
                          <a:solidFill>
                            <a:schemeClr val="tx1"/>
                          </a:solidFill>
                          <a:effectLst/>
                          <a:latin typeface="Arial" charset="0"/>
                          <a:cs typeface="Arial" charset="0"/>
                        </a:rPr>
                      </a:br>
                      <a:r>
                        <a:rPr kumimoji="0" lang="en-US" sz="3600" b="0" i="1" u="none" strike="noStrike" cap="none" normalizeH="0" baseline="0" dirty="0">
                          <a:ln>
                            <a:noFill/>
                          </a:ln>
                          <a:solidFill>
                            <a:schemeClr val="tx1"/>
                          </a:solidFill>
                          <a:effectLst/>
                          <a:latin typeface="Arial" charset="0"/>
                          <a:cs typeface="Arial" charset="0"/>
                        </a:rPr>
                        <a:t>(Arabic:  "</a:t>
                      </a:r>
                      <a:r>
                        <a:rPr kumimoji="0" lang="en-US" sz="3600" b="0" i="1" u="none" strike="noStrike" cap="none" normalizeH="0" baseline="0" dirty="0" err="1">
                          <a:ln>
                            <a:noFill/>
                          </a:ln>
                          <a:solidFill>
                            <a:schemeClr val="tx1"/>
                          </a:solidFill>
                          <a:effectLst/>
                          <a:latin typeface="Arial" charset="0"/>
                          <a:cs typeface="Arial" charset="0"/>
                        </a:rPr>
                        <a:t>sok</a:t>
                      </a:r>
                      <a:r>
                        <a:rPr kumimoji="0" lang="en-US" sz="3600" b="0" i="1" u="none" strike="noStrike" cap="none" normalizeH="0" baseline="0" dirty="0">
                          <a:ln>
                            <a:noFill/>
                          </a:ln>
                          <a:solidFill>
                            <a:schemeClr val="tx1"/>
                          </a:solidFill>
                          <a:effectLst/>
                          <a:latin typeface="Arial" charset="0"/>
                          <a:cs typeface="Arial" charset="0"/>
                        </a:rPr>
                        <a: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Rectangle 4">
            <a:extLst>
              <a:ext uri="{FF2B5EF4-FFF2-40B4-BE49-F238E27FC236}">
                <a16:creationId xmlns:a16="http://schemas.microsoft.com/office/drawing/2014/main" id="{3E35F31C-BED0-422C-82DA-07D36B9C3466}"/>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S</a:t>
            </a:r>
            <a:r>
              <a:rPr lang="en-US" altLang="en-US" sz="4000" i="1" u="sng" dirty="0">
                <a:solidFill>
                  <a:schemeClr val="bg1">
                    <a:lumMod val="65000"/>
                    <a:lumOff val="35000"/>
                  </a:schemeClr>
                </a:solidFill>
              </a:rPr>
              <a:t>oa</a:t>
            </a:r>
            <a:r>
              <a:rPr lang="en-US" altLang="en-US" sz="4000" i="1" dirty="0">
                <a:solidFill>
                  <a:schemeClr val="bg1">
                    <a:lumMod val="65000"/>
                    <a:lumOff val="35000"/>
                  </a:schemeClr>
                </a:solidFill>
              </a:rPr>
              <a:t>k</a:t>
            </a:r>
          </a:p>
        </p:txBody>
      </p:sp>
      <p:pic>
        <p:nvPicPr>
          <p:cNvPr id="39955" name="Picture 19" descr="Image result for Close">
            <a:extLst>
              <a:ext uri="{FF2B5EF4-FFF2-40B4-BE49-F238E27FC236}">
                <a16:creationId xmlns:a16="http://schemas.microsoft.com/office/drawing/2014/main" id="{76EA1890-F257-4C68-B3CC-04279EE5B3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052888"/>
            <a:ext cx="2805112" cy="2805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83" name="Group 19">
            <a:extLst>
              <a:ext uri="{FF2B5EF4-FFF2-40B4-BE49-F238E27FC236}">
                <a16:creationId xmlns:a16="http://schemas.microsoft.com/office/drawing/2014/main" id="{7768A4BF-3263-4655-985C-EA52BBEE05ED}"/>
              </a:ext>
            </a:extLst>
          </p:cNvPr>
          <p:cNvGraphicFramePr>
            <a:graphicFrameLocks noGrp="1"/>
          </p:cNvGraphicFramePr>
          <p:nvPr>
            <p:ph type="tbl" idx="1"/>
            <p:extLst>
              <p:ext uri="{D42A27DB-BD31-4B8C-83A1-F6EECF244321}">
                <p14:modId xmlns:p14="http://schemas.microsoft.com/office/powerpoint/2010/main" val="1780338684"/>
              </p:ext>
            </p:extLst>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charset="0"/>
                        </a:rPr>
                        <a:t>Cina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Sinai,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City in Egypt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0058F291-295D-4B27-B0F7-8731F233992D}"/>
              </a:ext>
            </a:extLst>
          </p:cNvPr>
          <p:cNvSpPr>
            <a:spLocks noChangeArrowheads="1"/>
          </p:cNvSpPr>
          <p:nvPr/>
        </p:nvSpPr>
        <p:spPr bwMode="auto">
          <a:xfrm>
            <a:off x="3290888" y="12954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Si-</a:t>
            </a:r>
            <a:r>
              <a:rPr lang="en-US" altLang="en-US" sz="4000" i="1" dirty="0" err="1">
                <a:solidFill>
                  <a:schemeClr val="bg1">
                    <a:lumMod val="65000"/>
                    <a:lumOff val="35000"/>
                  </a:schemeClr>
                </a:solidFill>
              </a:rPr>
              <a:t>na</a:t>
            </a:r>
            <a:endParaRPr lang="en-US" altLang="en-US" sz="4000" i="1" dirty="0">
              <a:solidFill>
                <a:schemeClr val="bg1">
                  <a:lumMod val="65000"/>
                  <a:lumOff val="35000"/>
                </a:schemeClr>
              </a:solidFill>
            </a:endParaRPr>
          </a:p>
        </p:txBody>
      </p:sp>
      <p:pic>
        <p:nvPicPr>
          <p:cNvPr id="40980" name="Picture 20" descr="Related image">
            <a:extLst>
              <a:ext uri="{FF2B5EF4-FFF2-40B4-BE49-F238E27FC236}">
                <a16:creationId xmlns:a16="http://schemas.microsoft.com/office/drawing/2014/main" id="{D54C2424-3D7B-4750-9DC9-C82F3DBCF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5663" y="3646487"/>
            <a:ext cx="2381250" cy="3190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9FD26109-9D36-4E38-A833-2298A99E7B36}"/>
              </a:ext>
            </a:extLst>
          </p:cNvPr>
          <p:cNvSpPr>
            <a:spLocks noGrp="1"/>
          </p:cNvSpPr>
          <p:nvPr>
            <p:ph type="title"/>
          </p:nvPr>
        </p:nvSpPr>
        <p:spPr>
          <a:xfrm>
            <a:off x="381000" y="0"/>
            <a:ext cx="8382000" cy="944562"/>
          </a:xfrm>
        </p:spPr>
        <p:txBody>
          <a:bodyPr/>
          <a:lstStyle/>
          <a:p>
            <a:r>
              <a:rPr lang="en-US" altLang="en-US" sz="3200" dirty="0"/>
              <a:t>Let’s Read More Words</a:t>
            </a:r>
          </a:p>
        </p:txBody>
      </p:sp>
      <p:graphicFrame>
        <p:nvGraphicFramePr>
          <p:cNvPr id="4" name="Table Placeholder 3">
            <a:extLst>
              <a:ext uri="{FF2B5EF4-FFF2-40B4-BE49-F238E27FC236}">
                <a16:creationId xmlns:a16="http://schemas.microsoft.com/office/drawing/2014/main" id="{BED1FD77-A989-45F5-8EB1-694F47A24261}"/>
              </a:ext>
            </a:extLst>
          </p:cNvPr>
          <p:cNvGraphicFramePr>
            <a:graphicFrameLocks noGrp="1"/>
          </p:cNvGraphicFramePr>
          <p:nvPr>
            <p:ph type="tbl" idx="1"/>
            <p:extLst>
              <p:ext uri="{D42A27DB-BD31-4B8C-83A1-F6EECF244321}">
                <p14:modId xmlns:p14="http://schemas.microsoft.com/office/powerpoint/2010/main" val="3582409629"/>
              </p:ext>
            </p:extLst>
          </p:nvPr>
        </p:nvGraphicFramePr>
        <p:xfrm>
          <a:off x="1371600" y="936095"/>
          <a:ext cx="6400800" cy="2187018"/>
        </p:xfrm>
        <a:graphic>
          <a:graphicData uri="http://schemas.openxmlformats.org/drawingml/2006/table">
            <a:tbl>
              <a:tblPr>
                <a:tableStyleId>{5C22544A-7EE6-4342-B048-85BDC9FD1C3A}</a:tableStyleId>
              </a:tblPr>
              <a:tblGrid>
                <a:gridCol w="2554928">
                  <a:extLst>
                    <a:ext uri="{9D8B030D-6E8A-4147-A177-3AD203B41FA5}">
                      <a16:colId xmlns:a16="http://schemas.microsoft.com/office/drawing/2014/main" val="20000"/>
                    </a:ext>
                  </a:extLst>
                </a:gridCol>
                <a:gridCol w="3778479">
                  <a:extLst>
                    <a:ext uri="{9D8B030D-6E8A-4147-A177-3AD203B41FA5}">
                      <a16:colId xmlns:a16="http://schemas.microsoft.com/office/drawing/2014/main" val="20003"/>
                    </a:ext>
                  </a:extLst>
                </a:gridCol>
                <a:gridCol w="67393">
                  <a:extLst>
                    <a:ext uri="{9D8B030D-6E8A-4147-A177-3AD203B41FA5}">
                      <a16:colId xmlns:a16="http://schemas.microsoft.com/office/drawing/2014/main" val="20004"/>
                    </a:ext>
                  </a:extLst>
                </a:gridCol>
              </a:tblGrid>
              <a:tr h="358218">
                <a:tc>
                  <a:txBody>
                    <a:bodyPr/>
                    <a:lstStyle/>
                    <a:p>
                      <a:r>
                        <a:rPr lang="en-US" sz="1400">
                          <a:effectLst/>
                        </a:rPr>
                        <a:t>Word </a:t>
                      </a:r>
                      <a:endParaRPr lang="en-US" sz="1400">
                        <a:effectLst/>
                        <a:latin typeface="Times New Roman"/>
                      </a:endParaRPr>
                    </a:p>
                  </a:txBody>
                  <a:tcPr marL="0" marR="0" marT="0" marB="0" anchor="ctr"/>
                </a:tc>
                <a:tc>
                  <a:txBody>
                    <a:bodyPr/>
                    <a:lstStyle/>
                    <a:p>
                      <a:r>
                        <a:rPr lang="en-US" sz="1400">
                          <a:effectLst/>
                        </a:rPr>
                        <a:t>Word Meaning </a:t>
                      </a:r>
                      <a:endParaRPr lang="en-US" sz="1400">
                        <a:effectLst/>
                        <a:latin typeface="Times New Roman"/>
                      </a:endParaRPr>
                    </a:p>
                  </a:txBody>
                  <a:tcPr marL="0" marR="0" marT="0" marB="0" anchor="ctr"/>
                </a:tc>
                <a:tc>
                  <a:txBody>
                    <a:bodyPr/>
                    <a:lstStyle/>
                    <a:p>
                      <a:pPr marL="0" marR="0">
                        <a:spcBef>
                          <a:spcPts val="0"/>
                        </a:spcBef>
                        <a:spcAft>
                          <a:spcPts val="0"/>
                        </a:spcAft>
                      </a:pPr>
                      <a:r>
                        <a:rPr lang="en-US" sz="2000" dirty="0">
                          <a:effectLst/>
                        </a:rPr>
                        <a:t> </a:t>
                      </a:r>
                      <a:endParaRPr lang="en-US" sz="20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0002"/>
                  </a:ext>
                </a:extLst>
              </a:tr>
              <a:tr h="573149">
                <a:tc>
                  <a:txBody>
                    <a:bodyPr/>
                    <a:lstStyle/>
                    <a:p>
                      <a:pPr marL="0" marR="0">
                        <a:spcBef>
                          <a:spcPts val="0"/>
                        </a:spcBef>
                        <a:spcAft>
                          <a:spcPts val="0"/>
                        </a:spcAft>
                      </a:pPr>
                      <a:r>
                        <a:rPr lang="en-US" sz="4000" dirty="0" err="1">
                          <a:effectLst/>
                          <a:latin typeface="Avva_Shenouda" panose="020B0500000000000000" pitchFamily="34" charset="0"/>
                        </a:rPr>
                        <a:t>Nem</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And (Coptic)</a:t>
                      </a:r>
                      <a:endParaRPr lang="en-US" sz="2800" dirty="0">
                        <a:solidFill>
                          <a:srgbClr val="000000"/>
                        </a:solidFill>
                        <a:effectLst/>
                        <a:latin typeface="Times New Roman"/>
                        <a:ea typeface="Times New Roman"/>
                      </a:endParaRPr>
                    </a:p>
                  </a:txBody>
                  <a:tcPr marL="0" marR="0" marT="0" marB="0" anchor="ctr"/>
                </a:tc>
                <a:tc>
                  <a:txBody>
                    <a:bodyPr/>
                    <a:lstStyle/>
                    <a:p>
                      <a:pPr marL="0" marR="0">
                        <a:spcBef>
                          <a:spcPts val="0"/>
                        </a:spcBef>
                        <a:spcAft>
                          <a:spcPts val="0"/>
                        </a:spcAft>
                      </a:pPr>
                      <a:r>
                        <a:rPr lang="en-US" sz="2000" dirty="0">
                          <a:effectLst/>
                        </a:rPr>
                        <a:t> </a:t>
                      </a:r>
                      <a:endParaRPr lang="en-US" sz="20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0003"/>
                  </a:ext>
                </a:extLst>
              </a:tr>
              <a:tr h="573149">
                <a:tc>
                  <a:txBody>
                    <a:bodyPr/>
                    <a:lstStyle/>
                    <a:p>
                      <a:pPr marL="0" marR="0">
                        <a:spcBef>
                          <a:spcPts val="0"/>
                        </a:spcBef>
                        <a:spcAft>
                          <a:spcPts val="0"/>
                        </a:spcAft>
                      </a:pPr>
                      <a:r>
                        <a:rPr lang="en-US" sz="4000" dirty="0" err="1">
                          <a:effectLst/>
                          <a:latin typeface="Avva_Shenouda" panose="020B0500000000000000" pitchFamily="34" charset="0"/>
                        </a:rPr>
                        <a:t>Ke</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And (Greek)  </a:t>
                      </a:r>
                      <a:endParaRPr lang="en-US" sz="2800" dirty="0">
                        <a:solidFill>
                          <a:srgbClr val="000000"/>
                        </a:solidFill>
                        <a:effectLst/>
                        <a:latin typeface="Times New Roman"/>
                        <a:ea typeface="Times New Roman"/>
                      </a:endParaRPr>
                    </a:p>
                  </a:txBody>
                  <a:tcPr marL="0" marR="0" marT="0" marB="0" anchor="ctr"/>
                </a:tc>
                <a:tc>
                  <a:txBody>
                    <a:bodyPr/>
                    <a:lstStyle/>
                    <a:p>
                      <a:pPr marL="0" marR="0">
                        <a:spcBef>
                          <a:spcPts val="0"/>
                        </a:spcBef>
                        <a:spcAft>
                          <a:spcPts val="0"/>
                        </a:spcAft>
                      </a:pPr>
                      <a:r>
                        <a:rPr lang="en-US" sz="2000">
                          <a:effectLst/>
                        </a:rPr>
                        <a:t> </a:t>
                      </a:r>
                      <a:endParaRPr lang="en-US" sz="200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0004"/>
                  </a:ext>
                </a:extLst>
              </a:tr>
              <a:tr h="573149">
                <a:tc>
                  <a:txBody>
                    <a:bodyPr/>
                    <a:lstStyle/>
                    <a:p>
                      <a:pPr marL="0" marR="0">
                        <a:spcBef>
                          <a:spcPts val="0"/>
                        </a:spcBef>
                        <a:spcAft>
                          <a:spcPts val="0"/>
                        </a:spcAft>
                      </a:pPr>
                      <a:r>
                        <a:rPr lang="en-US" sz="4000" dirty="0">
                          <a:effectLst/>
                          <a:latin typeface="Avva_Shenouda" panose="020B0500000000000000" pitchFamily="34" charset="0"/>
                        </a:rPr>
                        <a:t>Tai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a:effectLst/>
                        </a:rPr>
                        <a:t>This  </a:t>
                      </a:r>
                      <a:endParaRPr lang="en-US" sz="2800">
                        <a:solidFill>
                          <a:srgbClr val="000000"/>
                        </a:solidFill>
                        <a:effectLst/>
                        <a:latin typeface="Times New Roman"/>
                        <a:ea typeface="Times New Roman"/>
                      </a:endParaRPr>
                    </a:p>
                  </a:txBody>
                  <a:tcPr marL="0" marR="0" marT="0" marB="0" anchor="ctr"/>
                </a:tc>
                <a:tc>
                  <a:txBody>
                    <a:bodyPr/>
                    <a:lstStyle/>
                    <a:p>
                      <a:pPr marL="0" marR="0">
                        <a:spcBef>
                          <a:spcPts val="0"/>
                        </a:spcBef>
                        <a:spcAft>
                          <a:spcPts val="0"/>
                        </a:spcAft>
                      </a:pPr>
                      <a:r>
                        <a:rPr lang="en-US" sz="2000" dirty="0">
                          <a:effectLst/>
                        </a:rPr>
                        <a:t> </a:t>
                      </a:r>
                      <a:endParaRPr lang="en-US" sz="20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0005"/>
                  </a:ext>
                </a:extLst>
              </a:tr>
            </a:tbl>
          </a:graphicData>
        </a:graphic>
      </p:graphicFrame>
      <p:graphicFrame>
        <p:nvGraphicFramePr>
          <p:cNvPr id="2" name="Table 1">
            <a:extLst>
              <a:ext uri="{FF2B5EF4-FFF2-40B4-BE49-F238E27FC236}">
                <a16:creationId xmlns:a16="http://schemas.microsoft.com/office/drawing/2014/main" id="{5AF2EAE3-3FF1-4D85-9D69-81D1040FB7C3}"/>
              </a:ext>
            </a:extLst>
          </p:cNvPr>
          <p:cNvGraphicFramePr>
            <a:graphicFrameLocks noGrp="1"/>
          </p:cNvGraphicFramePr>
          <p:nvPr>
            <p:extLst>
              <p:ext uri="{D42A27DB-BD31-4B8C-83A1-F6EECF244321}">
                <p14:modId xmlns:p14="http://schemas.microsoft.com/office/powerpoint/2010/main" val="1202653308"/>
              </p:ext>
            </p:extLst>
          </p:nvPr>
        </p:nvGraphicFramePr>
        <p:xfrm>
          <a:off x="1371600" y="3123113"/>
          <a:ext cx="6400800" cy="1828800"/>
        </p:xfrm>
        <a:graphic>
          <a:graphicData uri="http://schemas.openxmlformats.org/drawingml/2006/table">
            <a:tbl>
              <a:tblPr>
                <a:tableStyleId>{5C22544A-7EE6-4342-B048-85BDC9FD1C3A}</a:tableStyleId>
              </a:tblPr>
              <a:tblGrid>
                <a:gridCol w="2582115">
                  <a:extLst>
                    <a:ext uri="{9D8B030D-6E8A-4147-A177-3AD203B41FA5}">
                      <a16:colId xmlns:a16="http://schemas.microsoft.com/office/drawing/2014/main" val="1542328098"/>
                    </a:ext>
                  </a:extLst>
                </a:gridCol>
                <a:gridCol w="3818685">
                  <a:extLst>
                    <a:ext uri="{9D8B030D-6E8A-4147-A177-3AD203B41FA5}">
                      <a16:colId xmlns:a16="http://schemas.microsoft.com/office/drawing/2014/main" val="3555421234"/>
                    </a:ext>
                  </a:extLst>
                </a:gridCol>
              </a:tblGrid>
              <a:tr h="573149">
                <a:tc>
                  <a:txBody>
                    <a:bodyPr/>
                    <a:lstStyle/>
                    <a:p>
                      <a:pPr marL="0" marR="0">
                        <a:spcBef>
                          <a:spcPts val="0"/>
                        </a:spcBef>
                        <a:spcAft>
                          <a:spcPts val="0"/>
                        </a:spcAft>
                      </a:pPr>
                      <a:r>
                        <a:rPr lang="en-US" sz="4000" dirty="0" err="1">
                          <a:effectLst/>
                          <a:latin typeface="Avva_Shenouda" panose="020B0500000000000000" pitchFamily="34" charset="0"/>
                        </a:rPr>
                        <a:t>Amwini</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Come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309261848"/>
                  </a:ext>
                </a:extLst>
              </a:tr>
              <a:tr h="573149">
                <a:tc>
                  <a:txBody>
                    <a:bodyPr/>
                    <a:lstStyle/>
                    <a:p>
                      <a:pPr marL="0" marR="0">
                        <a:spcBef>
                          <a:spcPts val="0"/>
                        </a:spcBef>
                        <a:spcAft>
                          <a:spcPts val="0"/>
                        </a:spcAft>
                      </a:pPr>
                      <a:r>
                        <a:rPr lang="en-US" sz="4000" dirty="0" err="1">
                          <a:effectLst/>
                          <a:latin typeface="Avva_Shenouda" panose="020B0500000000000000" pitchFamily="34" charset="0"/>
                        </a:rPr>
                        <a:t>Nai</a:t>
                      </a:r>
                      <a:r>
                        <a:rPr lang="en-US" sz="4000" dirty="0">
                          <a:effectLst/>
                          <a:latin typeface="Avva_Shenouda" panose="020B0500000000000000" pitchFamily="34" charset="0"/>
                        </a:rPr>
                        <a:t> nan</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Have mercy on us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838857740"/>
                  </a:ext>
                </a:extLst>
              </a:tr>
              <a:tr h="573149">
                <a:tc>
                  <a:txBody>
                    <a:bodyPr/>
                    <a:lstStyle/>
                    <a:p>
                      <a:pPr marL="0" marR="0">
                        <a:spcBef>
                          <a:spcPts val="0"/>
                        </a:spcBef>
                        <a:spcAft>
                          <a:spcPts val="0"/>
                        </a:spcAft>
                      </a:pPr>
                      <a:r>
                        <a:rPr lang="en-US" sz="4000" dirty="0" err="1">
                          <a:effectLst/>
                          <a:latin typeface="Avva_Shenouda" panose="020B0500000000000000" pitchFamily="34" charset="0"/>
                        </a:rPr>
                        <a:t>Baki</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City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332365041"/>
                  </a:ext>
                </a:extLst>
              </a:tr>
            </a:tbl>
          </a:graphicData>
        </a:graphic>
      </p:graphicFrame>
      <p:graphicFrame>
        <p:nvGraphicFramePr>
          <p:cNvPr id="3" name="Table 2">
            <a:extLst>
              <a:ext uri="{FF2B5EF4-FFF2-40B4-BE49-F238E27FC236}">
                <a16:creationId xmlns:a16="http://schemas.microsoft.com/office/drawing/2014/main" id="{1BB3EAC0-91FC-4310-A38C-BB2A3CA0B93D}"/>
              </a:ext>
            </a:extLst>
          </p:cNvPr>
          <p:cNvGraphicFramePr>
            <a:graphicFrameLocks noGrp="1"/>
          </p:cNvGraphicFramePr>
          <p:nvPr>
            <p:extLst>
              <p:ext uri="{D42A27DB-BD31-4B8C-83A1-F6EECF244321}">
                <p14:modId xmlns:p14="http://schemas.microsoft.com/office/powerpoint/2010/main" val="2241776200"/>
              </p:ext>
            </p:extLst>
          </p:nvPr>
        </p:nvGraphicFramePr>
        <p:xfrm>
          <a:off x="1371600" y="4953000"/>
          <a:ext cx="6400800" cy="1828800"/>
        </p:xfrm>
        <a:graphic>
          <a:graphicData uri="http://schemas.openxmlformats.org/drawingml/2006/table">
            <a:tbl>
              <a:tblPr>
                <a:tableStyleId>{5C22544A-7EE6-4342-B048-85BDC9FD1C3A}</a:tableStyleId>
              </a:tblPr>
              <a:tblGrid>
                <a:gridCol w="2582115">
                  <a:extLst>
                    <a:ext uri="{9D8B030D-6E8A-4147-A177-3AD203B41FA5}">
                      <a16:colId xmlns:a16="http://schemas.microsoft.com/office/drawing/2014/main" val="3920029377"/>
                    </a:ext>
                  </a:extLst>
                </a:gridCol>
                <a:gridCol w="3818685">
                  <a:extLst>
                    <a:ext uri="{9D8B030D-6E8A-4147-A177-3AD203B41FA5}">
                      <a16:colId xmlns:a16="http://schemas.microsoft.com/office/drawing/2014/main" val="2877302934"/>
                    </a:ext>
                  </a:extLst>
                </a:gridCol>
              </a:tblGrid>
              <a:tr h="573149">
                <a:tc>
                  <a:txBody>
                    <a:bodyPr/>
                    <a:lstStyle/>
                    <a:p>
                      <a:pPr marL="0" marR="0">
                        <a:spcBef>
                          <a:spcPts val="0"/>
                        </a:spcBef>
                        <a:spcAft>
                          <a:spcPts val="0"/>
                        </a:spcAft>
                      </a:pPr>
                      <a:r>
                        <a:rPr lang="en-US" sz="4000" dirty="0" err="1">
                          <a:effectLst/>
                          <a:latin typeface="Avva_Shenouda" panose="020B0500000000000000" pitchFamily="34" charset="0"/>
                        </a:rPr>
                        <a:t>Zwon</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Animal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980457719"/>
                  </a:ext>
                </a:extLst>
              </a:tr>
              <a:tr h="573149">
                <a:tc>
                  <a:txBody>
                    <a:bodyPr/>
                    <a:lstStyle/>
                    <a:p>
                      <a:pPr marL="0" marR="0">
                        <a:spcBef>
                          <a:spcPts val="0"/>
                        </a:spcBef>
                        <a:spcAft>
                          <a:spcPts val="0"/>
                        </a:spcAft>
                      </a:pPr>
                      <a:r>
                        <a:rPr lang="en-US" sz="4000" dirty="0">
                          <a:effectLst/>
                          <a:latin typeface="Avva_Shenouda" panose="020B0500000000000000" pitchFamily="34" charset="0"/>
                        </a:rPr>
                        <a:t>Manna</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Manna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109971919"/>
                  </a:ext>
                </a:extLst>
              </a:tr>
              <a:tr h="573149">
                <a:tc>
                  <a:txBody>
                    <a:bodyPr/>
                    <a:lstStyle/>
                    <a:p>
                      <a:pPr marL="0" marR="0">
                        <a:spcBef>
                          <a:spcPts val="0"/>
                        </a:spcBef>
                        <a:spcAft>
                          <a:spcPts val="0"/>
                        </a:spcAft>
                      </a:pPr>
                      <a:r>
                        <a:rPr lang="en-US" sz="4000" dirty="0" err="1">
                          <a:effectLst/>
                          <a:latin typeface="Avva_Shenouda" panose="020B0500000000000000" pitchFamily="34" charset="0"/>
                        </a:rPr>
                        <a:t>Ock</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To be Late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63012623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4">
            <a:extLst>
              <a:ext uri="{FF2B5EF4-FFF2-40B4-BE49-F238E27FC236}">
                <a16:creationId xmlns:a16="http://schemas.microsoft.com/office/drawing/2014/main" id="{727F0D76-3370-47BC-97C5-15482DA11240}"/>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47267" name="Group 163">
            <a:extLst>
              <a:ext uri="{FF2B5EF4-FFF2-40B4-BE49-F238E27FC236}">
                <a16:creationId xmlns:a16="http://schemas.microsoft.com/office/drawing/2014/main" id="{0BCE00CB-2B97-478E-9727-6A3B85F6B263}"/>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2649692317"/>
              </p:ext>
            </p:extLst>
          </p:nvPr>
        </p:nvGraphicFramePr>
        <p:xfrm>
          <a:off x="3242468" y="579957"/>
          <a:ext cx="5638800" cy="2696072"/>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Oujai</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Oo</a:t>
                      </a:r>
                      <a:r>
                        <a:rPr lang="en-US" sz="3300" i="1" dirty="0">
                          <a:effectLst/>
                          <a:latin typeface="Ink Free" panose="03080402000500000000" pitchFamily="66" charset="0"/>
                        </a:rPr>
                        <a:t>-gai</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Goodbye</a:t>
                      </a:r>
                    </a:p>
                    <a:p>
                      <a:pPr marL="0" marR="0" algn="ctr">
                        <a:spcBef>
                          <a:spcPts val="0"/>
                        </a:spcBef>
                        <a:spcAft>
                          <a:spcPts val="0"/>
                        </a:spcAft>
                      </a:pPr>
                      <a:r>
                        <a:rPr lang="en-US" sz="3300" dirty="0">
                          <a:effectLst/>
                        </a:rPr>
                        <a:t>(Farewell)</a:t>
                      </a:r>
                    </a:p>
                    <a:p>
                      <a:pPr marL="0" marR="0" algn="ctr">
                        <a:spcBef>
                          <a:spcPts val="0"/>
                        </a:spcBef>
                        <a:spcAft>
                          <a:spcPts val="0"/>
                        </a:spcAft>
                      </a:pPr>
                      <a:endParaRPr lang="en-US" sz="3300" dirty="0">
                        <a:effectLst/>
                      </a:endParaRPr>
                    </a:p>
                  </a:txBody>
                  <a:tcPr marL="0" marR="0" marT="0" marB="0" anchor="ctr"/>
                </a:tc>
                <a:extLst>
                  <a:ext uri="{0D108BD9-81ED-4DB2-BD59-A6C34878D82A}">
                    <a16:rowId xmlns:a16="http://schemas.microsoft.com/office/drawing/2014/main" val="4128815160"/>
                  </a:ext>
                </a:extLst>
              </a:tr>
            </a:tbl>
          </a:graphicData>
        </a:graphic>
      </p:graphicFrame>
      <p:pic>
        <p:nvPicPr>
          <p:cNvPr id="11" name="Picture 2" descr="Mickey Mouse 90th Anniversary | Line Sticker | Mickey maus bilder, Mickey,  Mickey maus und freunde">
            <a:extLst>
              <a:ext uri="{FF2B5EF4-FFF2-40B4-BE49-F238E27FC236}">
                <a16:creationId xmlns:a16="http://schemas.microsoft.com/office/drawing/2014/main" id="{E8E67DA6-D16A-4F70-AD71-AC1B25BAA7A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243971" y="3276600"/>
            <a:ext cx="35242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502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8A6515B-FA9F-4133-8B2A-F5B7019F2459}"/>
              </a:ext>
            </a:extLst>
          </p:cNvPr>
          <p:cNvSpPr>
            <a:spLocks noGrp="1" noChangeArrowheads="1"/>
          </p:cNvSpPr>
          <p:nvPr>
            <p:ph type="ctrTitle"/>
          </p:nvPr>
        </p:nvSpPr>
        <p:spPr>
          <a:xfrm>
            <a:off x="685800" y="1243991"/>
            <a:ext cx="7772400" cy="1470025"/>
          </a:xfrm>
        </p:spPr>
        <p:txBody>
          <a:bodyPr/>
          <a:lstStyle/>
          <a:p>
            <a:pPr eaLnBrk="1" hangingPunct="1">
              <a:defRPr/>
            </a:pPr>
            <a:r>
              <a:rPr lang="en-US" sz="6000" b="1" dirty="0">
                <a:solidFill>
                  <a:schemeClr val="tx1"/>
                </a:solidFill>
                <a:effectLst>
                  <a:outerShdw blurRad="38100" dist="38100" dir="2700000" algn="tl">
                    <a:srgbClr val="336699"/>
                  </a:outerShdw>
                </a:effectLst>
              </a:rPr>
              <a:t>Lesson 4</a:t>
            </a:r>
            <a:br>
              <a:rPr lang="en-US" sz="6000" b="1" dirty="0">
                <a:solidFill>
                  <a:schemeClr val="tx1"/>
                </a:solidFill>
                <a:effectLst>
                  <a:outerShdw blurRad="38100" dist="38100" dir="2700000" algn="tl">
                    <a:srgbClr val="336699"/>
                  </a:outerShdw>
                </a:effectLst>
              </a:rPr>
            </a:br>
            <a:br>
              <a:rPr lang="en-US" sz="6000" b="1" dirty="0">
                <a:solidFill>
                  <a:schemeClr val="tx1"/>
                </a:solidFill>
                <a:effectLst>
                  <a:outerShdw blurRad="38100" dist="38100" dir="2700000" algn="tl">
                    <a:srgbClr val="336699"/>
                  </a:outerShdw>
                </a:effectLst>
              </a:rPr>
            </a:br>
            <a:r>
              <a:rPr lang="en-US" dirty="0">
                <a:latin typeface="Avva_Shenouda" panose="020B0500000000000000" pitchFamily="34" charset="0"/>
              </a:rPr>
              <a:t>3 	x 	r</a:t>
            </a:r>
            <a:r>
              <a:rPr lang="en-US" dirty="0"/>
              <a:t> </a:t>
            </a:r>
          </a:p>
        </p:txBody>
      </p:sp>
      <p:sp>
        <p:nvSpPr>
          <p:cNvPr id="3" name="Rectangle 2">
            <a:extLst>
              <a:ext uri="{FF2B5EF4-FFF2-40B4-BE49-F238E27FC236}">
                <a16:creationId xmlns:a16="http://schemas.microsoft.com/office/drawing/2014/main" id="{3317624C-D5C5-4082-A6DE-AFD370B8B56A}"/>
              </a:ext>
            </a:extLst>
          </p:cNvPr>
          <p:cNvSpPr txBox="1">
            <a:spLocks noChangeArrowheads="1"/>
          </p:cNvSpPr>
          <p:nvPr/>
        </p:nvSpPr>
        <p:spPr bwMode="auto">
          <a:xfrm>
            <a:off x="419100" y="3632809"/>
            <a:ext cx="83058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en-US" altLang="en-US" sz="4800" b="1" kern="0" dirty="0">
                <a:solidFill>
                  <a:schemeClr val="tx1"/>
                </a:solidFill>
              </a:rPr>
              <a:t>Coptic Letters that look like English letters but are pronounced differently</a:t>
            </a:r>
            <a:r>
              <a:rPr lang="en-US" altLang="en-US" sz="4000" kern="0" dirty="0"/>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0BD7B9A-E2D8-4F84-940E-B957E6C0D014}"/>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48131" name="Group 3">
            <a:extLst>
              <a:ext uri="{FF2B5EF4-FFF2-40B4-BE49-F238E27FC236}">
                <a16:creationId xmlns:a16="http://schemas.microsoft.com/office/drawing/2014/main" id="{915BCF4F-8FCA-4300-A4A1-27CEE6DDAE2C}"/>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Group 2">
            <a:extLst>
              <a:ext uri="{FF2B5EF4-FFF2-40B4-BE49-F238E27FC236}">
                <a16:creationId xmlns:a16="http://schemas.microsoft.com/office/drawing/2014/main" id="{551FE2F4-C262-45C9-AC20-912A770EF5FA}"/>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6114" name="Rectangle 34">
            <a:extLst>
              <a:ext uri="{FF2B5EF4-FFF2-40B4-BE49-F238E27FC236}">
                <a16:creationId xmlns:a16="http://schemas.microsoft.com/office/drawing/2014/main" id="{20E38F6D-8D56-4B66-A1B7-D0638129BAED}"/>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9CC690-8020-4AC2-A1D6-B311A9C26A76}"/>
              </a:ext>
            </a:extLst>
          </p:cNvPr>
          <p:cNvPicPr>
            <a:picLocks noChangeAspect="1"/>
          </p:cNvPicPr>
          <p:nvPr/>
        </p:nvPicPr>
        <p:blipFill>
          <a:blip r:embed="rId2"/>
          <a:stretch>
            <a:fillRect/>
          </a:stretch>
        </p:blipFill>
        <p:spPr>
          <a:xfrm>
            <a:off x="1866848" y="0"/>
            <a:ext cx="5410303" cy="6858000"/>
          </a:xfrm>
          <a:prstGeom prst="rect">
            <a:avLst/>
          </a:prstGeom>
        </p:spPr>
      </p:pic>
    </p:spTree>
    <p:extLst>
      <p:ext uri="{BB962C8B-B14F-4D97-AF65-F5344CB8AC3E}">
        <p14:creationId xmlns:p14="http://schemas.microsoft.com/office/powerpoint/2010/main" val="426235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4">
            <a:extLst>
              <a:ext uri="{FF2B5EF4-FFF2-40B4-BE49-F238E27FC236}">
                <a16:creationId xmlns:a16="http://schemas.microsoft.com/office/drawing/2014/main" id="{B2214A6C-E8FE-4939-B56A-BDF1225CB8B1}"/>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47267" name="Group 163">
            <a:extLst>
              <a:ext uri="{FF2B5EF4-FFF2-40B4-BE49-F238E27FC236}">
                <a16:creationId xmlns:a16="http://schemas.microsoft.com/office/drawing/2014/main" id="{00E4BEE1-832E-4090-A349-30D0F73CAC44}"/>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358" name="Picture 206" descr="Cute House Clipart Images, Stock Photos &amp; Vectors | Shutterstock">
            <a:extLst>
              <a:ext uri="{FF2B5EF4-FFF2-40B4-BE49-F238E27FC236}">
                <a16:creationId xmlns:a16="http://schemas.microsoft.com/office/drawing/2014/main" id="{C10104E8-3C64-4C03-976C-F53D7DED14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000"/>
          <a:stretch/>
        </p:blipFill>
        <p:spPr bwMode="auto">
          <a:xfrm>
            <a:off x="3582956" y="4924075"/>
            <a:ext cx="1978088" cy="19172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454" name="Group 22">
            <a:extLst>
              <a:ext uri="{FF2B5EF4-FFF2-40B4-BE49-F238E27FC236}">
                <a16:creationId xmlns:a16="http://schemas.microsoft.com/office/drawing/2014/main" id="{44862FB2-BC45-481E-B7E2-799E0AD4C6A4}"/>
              </a:ext>
            </a:extLst>
          </p:cNvPr>
          <p:cNvGraphicFramePr>
            <a:graphicFrameLocks noGrp="1"/>
          </p:cNvGraphicFramePr>
          <p:nvPr>
            <p:ph idx="1"/>
            <p:extLst>
              <p:ext uri="{D42A27DB-BD31-4B8C-83A1-F6EECF244321}">
                <p14:modId xmlns:p14="http://schemas.microsoft.com/office/powerpoint/2010/main" val="1942476257"/>
              </p:ext>
            </p:extLst>
          </p:nvPr>
        </p:nvGraphicFramePr>
        <p:xfrm>
          <a:off x="304800" y="1600200"/>
          <a:ext cx="8686800" cy="3340576"/>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7586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Eeta</a:t>
                      </a:r>
                      <a:r>
                        <a:rPr kumimoji="0" lang="en-US" sz="3600" b="0" i="0" u="none" strike="noStrike" cap="none" normalizeH="0" baseline="0">
                          <a:ln>
                            <a:noFill/>
                          </a:ln>
                          <a:solidFill>
                            <a:schemeClr val="tx1"/>
                          </a:solidFill>
                          <a:effectLst/>
                          <a:latin typeface="Arial" charset="0"/>
                          <a:cs typeface="Arial" charset="0"/>
                        </a:rPr>
                        <a:t>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3 </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EE (or I-I)</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3600" b="0" i="1" u="none" strike="noStrike" cap="none" normalizeH="0" baseline="0" dirty="0">
                          <a:ln>
                            <a:noFill/>
                          </a:ln>
                          <a:solidFill>
                            <a:schemeClr val="tx1"/>
                          </a:solidFill>
                          <a:effectLst/>
                          <a:latin typeface="Arial" charset="0"/>
                          <a:cs typeface="Arial" charset="0"/>
                        </a:rPr>
                        <a:t>(as in </a:t>
                      </a:r>
                      <a:r>
                        <a:rPr kumimoji="0" lang="en-US" sz="3600" b="1" i="1" u="none" strike="noStrike" cap="none" normalizeH="0" baseline="0" dirty="0">
                          <a:ln>
                            <a:noFill/>
                          </a:ln>
                          <a:solidFill>
                            <a:schemeClr val="tx1"/>
                          </a:solidFill>
                          <a:effectLst/>
                          <a:latin typeface="Arial" charset="0"/>
                          <a:cs typeface="Arial" charset="0"/>
                        </a:rPr>
                        <a:t>F</a:t>
                      </a:r>
                      <a:r>
                        <a:rPr kumimoji="0" lang="en-US" sz="3600" b="1" i="1" u="none" strike="noStrike" cap="none" normalizeH="0" baseline="0" dirty="0">
                          <a:ln>
                            <a:noFill/>
                          </a:ln>
                          <a:solidFill>
                            <a:srgbClr val="FFFF00"/>
                          </a:solidFill>
                          <a:effectLst/>
                          <a:latin typeface="Arial" charset="0"/>
                          <a:cs typeface="Arial" charset="0"/>
                        </a:rPr>
                        <a:t>EE</a:t>
                      </a:r>
                      <a:r>
                        <a:rPr kumimoji="0" lang="en-US" sz="3600" b="1" i="1" u="none" strike="noStrike" cap="none" normalizeH="0" baseline="0" dirty="0">
                          <a:ln>
                            <a:noFill/>
                          </a:ln>
                          <a:solidFill>
                            <a:schemeClr val="tx1"/>
                          </a:solidFill>
                          <a:effectLst/>
                          <a:latin typeface="Arial" charset="0"/>
                          <a:cs typeface="Arial" charset="0"/>
                        </a:rPr>
                        <a:t>T)</a:t>
                      </a:r>
                      <a:endParaRPr kumimoji="0" lang="en-US" sz="3600" b="0" i="1" u="none" strike="noStrike" cap="none" normalizeH="0" baseline="0" dirty="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3600" i="0" dirty="0">
                          <a:solidFill>
                            <a:srgbClr val="FF0000"/>
                          </a:solidFill>
                          <a:effectLst/>
                          <a:latin typeface="Avva_Shenouda"/>
                        </a:rPr>
                        <a:t>3</a:t>
                      </a:r>
                      <a:r>
                        <a:rPr lang="en-US" sz="3600" i="0" dirty="0">
                          <a:solidFill>
                            <a:schemeClr val="tx1"/>
                          </a:solidFill>
                          <a:effectLst/>
                          <a:latin typeface="Avva_Shenouda"/>
                        </a:rPr>
                        <a:t>i </a:t>
                      </a:r>
                      <a:br>
                        <a:rPr lang="en-US" sz="3600" i="0" dirty="0">
                          <a:solidFill>
                            <a:schemeClr val="tx1"/>
                          </a:solidFill>
                          <a:effectLst/>
                          <a:latin typeface="Avva_Shenouda"/>
                        </a:rPr>
                      </a:br>
                      <a:r>
                        <a:rPr lang="en-US" sz="3600" i="0" dirty="0">
                          <a:solidFill>
                            <a:schemeClr val="tx1"/>
                          </a:solidFill>
                          <a:effectLst/>
                          <a:latin typeface="Times New Roman"/>
                        </a:rPr>
                        <a:t>(</a:t>
                      </a:r>
                      <a:r>
                        <a:rPr lang="en-US" sz="3600" i="0" dirty="0" err="1">
                          <a:solidFill>
                            <a:schemeClr val="tx1"/>
                          </a:solidFill>
                          <a:effectLst/>
                          <a:latin typeface="Times New Roman"/>
                        </a:rPr>
                        <a:t>ee</a:t>
                      </a:r>
                      <a:r>
                        <a:rPr lang="en-US" sz="3600" i="0" dirty="0">
                          <a:solidFill>
                            <a:schemeClr val="tx1"/>
                          </a:solidFill>
                          <a:effectLst/>
                          <a:latin typeface="Times New Roman"/>
                        </a:rPr>
                        <a:t>-y= house)</a:t>
                      </a:r>
                      <a:r>
                        <a:rPr lang="en-US" sz="3600" dirty="0">
                          <a:solidFill>
                            <a:schemeClr val="tx1"/>
                          </a:solidFill>
                          <a:effectLst/>
                          <a:latin typeface="Times New Roman"/>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9175" name="Rectangle 24">
            <a:extLst>
              <a:ext uri="{FF2B5EF4-FFF2-40B4-BE49-F238E27FC236}">
                <a16:creationId xmlns:a16="http://schemas.microsoft.com/office/drawing/2014/main" id="{DF998B84-D320-4AEE-B398-14AA3C0A368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9176" name="Object 2">
            <a:extLst>
              <a:ext uri="{FF2B5EF4-FFF2-40B4-BE49-F238E27FC236}">
                <a16:creationId xmlns:a16="http://schemas.microsoft.com/office/drawing/2014/main" id="{742D350D-48A7-4F5E-9B6F-F7F7B13BCC05}"/>
              </a:ext>
            </a:extLst>
          </p:cNvPr>
          <p:cNvGraphicFramePr>
            <a:graphicFrameLocks noChangeAspect="1"/>
          </p:cNvGraphicFramePr>
          <p:nvPr/>
        </p:nvGraphicFramePr>
        <p:xfrm>
          <a:off x="7772400" y="2971800"/>
          <a:ext cx="931863" cy="762000"/>
        </p:xfrm>
        <a:graphic>
          <a:graphicData uri="http://schemas.openxmlformats.org/presentationml/2006/ole">
            <mc:AlternateContent xmlns:mc="http://schemas.openxmlformats.org/markup-compatibility/2006">
              <mc:Choice xmlns:v="urn:schemas-microsoft-com:vml" Requires="v">
                <p:oleObj spid="_x0000_s49398" name="Bitmap Image" r:id="rId4" imgW="1000000" imgH="800212" progId="Paint.Picture">
                  <p:embed/>
                </p:oleObj>
              </mc:Choice>
              <mc:Fallback>
                <p:oleObj name="Bitmap Image" r:id="rId4" imgW="1000000" imgH="800212"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2971800"/>
                        <a:ext cx="9318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Egypt: The Monastery of the Syrins in Wadi Natrun">
            <a:extLst>
              <a:ext uri="{FF2B5EF4-FFF2-40B4-BE49-F238E27FC236}">
                <a16:creationId xmlns:a16="http://schemas.microsoft.com/office/drawing/2014/main" id="{5013A6FB-3DB4-4EA0-9F28-8EC3BE660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6162" y="4176246"/>
            <a:ext cx="1971675" cy="268175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501" name="Group 21">
            <a:extLst>
              <a:ext uri="{FF2B5EF4-FFF2-40B4-BE49-F238E27FC236}">
                <a16:creationId xmlns:a16="http://schemas.microsoft.com/office/drawing/2014/main" id="{DBAE3A0E-F983-404A-8252-DE730C266AA3}"/>
              </a:ext>
            </a:extLst>
          </p:cNvPr>
          <p:cNvGraphicFramePr>
            <a:graphicFrameLocks noGrp="1"/>
          </p:cNvGraphicFramePr>
          <p:nvPr>
            <p:ph idx="1"/>
            <p:extLst>
              <p:ext uri="{D42A27DB-BD31-4B8C-83A1-F6EECF244321}">
                <p14:modId xmlns:p14="http://schemas.microsoft.com/office/powerpoint/2010/main" val="3182393803"/>
              </p:ext>
            </p:extLst>
          </p:nvPr>
        </p:nvGraphicFramePr>
        <p:xfrm>
          <a:off x="304800" y="1531938"/>
          <a:ext cx="8610600" cy="3889705"/>
        </p:xfrm>
        <a:graphic>
          <a:graphicData uri="http://schemas.openxmlformats.org/drawingml/2006/table">
            <a:tbl>
              <a:tblPr/>
              <a:tblGrid>
                <a:gridCol w="1722120">
                  <a:extLst>
                    <a:ext uri="{9D8B030D-6E8A-4147-A177-3AD203B41FA5}">
                      <a16:colId xmlns:a16="http://schemas.microsoft.com/office/drawing/2014/main" val="20000"/>
                    </a:ext>
                  </a:extLst>
                </a:gridCol>
                <a:gridCol w="1722120">
                  <a:extLst>
                    <a:ext uri="{9D8B030D-6E8A-4147-A177-3AD203B41FA5}">
                      <a16:colId xmlns:a16="http://schemas.microsoft.com/office/drawing/2014/main" val="20001"/>
                    </a:ext>
                  </a:extLst>
                </a:gridCol>
                <a:gridCol w="1722120">
                  <a:extLst>
                    <a:ext uri="{9D8B030D-6E8A-4147-A177-3AD203B41FA5}">
                      <a16:colId xmlns:a16="http://schemas.microsoft.com/office/drawing/2014/main" val="20002"/>
                    </a:ext>
                  </a:extLst>
                </a:gridCol>
                <a:gridCol w="1722120">
                  <a:extLst>
                    <a:ext uri="{9D8B030D-6E8A-4147-A177-3AD203B41FA5}">
                      <a16:colId xmlns:a16="http://schemas.microsoft.com/office/drawing/2014/main" val="20003"/>
                    </a:ext>
                  </a:extLst>
                </a:gridCol>
                <a:gridCol w="1722120">
                  <a:extLst>
                    <a:ext uri="{9D8B030D-6E8A-4147-A177-3AD203B41FA5}">
                      <a16:colId xmlns:a16="http://schemas.microsoft.com/office/drawing/2014/main" val="20004"/>
                    </a:ext>
                  </a:extLst>
                </a:gridCol>
              </a:tblGrid>
              <a:tr h="9452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Shape</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Example</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9344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Ro </a:t>
                      </a: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R </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r</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R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(as in </a:t>
                      </a:r>
                      <a:r>
                        <a:rPr kumimoji="0" lang="en-US" sz="3600" b="1" i="1" u="none" strike="noStrike" cap="none" normalizeH="0" baseline="0" dirty="0">
                          <a:ln>
                            <a:noFill/>
                          </a:ln>
                          <a:solidFill>
                            <a:srgbClr val="FFFF00"/>
                          </a:solidFill>
                          <a:effectLst/>
                          <a:latin typeface="Arial" charset="0"/>
                          <a:cs typeface="Arial" charset="0"/>
                        </a:rPr>
                        <a:t>R</a:t>
                      </a:r>
                      <a:r>
                        <a:rPr kumimoji="0" lang="en-US" sz="3600" b="0" i="1" u="none" strike="noStrike" cap="none" normalizeH="0" baseline="0" dirty="0">
                          <a:ln>
                            <a:noFill/>
                          </a:ln>
                          <a:solidFill>
                            <a:schemeClr val="tx1"/>
                          </a:solidFill>
                          <a:effectLst/>
                          <a:latin typeface="Arial" charset="0"/>
                          <a:cs typeface="Arial" charset="0"/>
                        </a:rPr>
                        <a:t>OAD)</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3600" b="0" i="1" u="none" strike="noStrike" cap="none" normalizeH="0" baseline="0" dirty="0">
                          <a:ln>
                            <a:noFill/>
                          </a:ln>
                          <a:solidFill>
                            <a:schemeClr val="tx1"/>
                          </a:solidFill>
                          <a:effectLst/>
                          <a:latin typeface="Arial" charset="0"/>
                          <a:cs typeface="Arial" charset="0"/>
                        </a:rPr>
                        <a:t> </a:t>
                      </a:r>
                      <a:r>
                        <a:rPr lang="en-US" sz="3600" i="0" dirty="0" err="1">
                          <a:solidFill>
                            <a:srgbClr val="FF0000"/>
                          </a:solidFill>
                          <a:effectLst/>
                          <a:latin typeface="Avva_Shenouda"/>
                        </a:rPr>
                        <a:t>r</a:t>
                      </a:r>
                      <a:r>
                        <a:rPr lang="en-US" sz="3600" i="0" dirty="0" err="1">
                          <a:solidFill>
                            <a:schemeClr val="tx1"/>
                          </a:solidFill>
                          <a:effectLst/>
                          <a:latin typeface="Avva_Shenouda"/>
                        </a:rPr>
                        <a:t>i</a:t>
                      </a:r>
                      <a:r>
                        <a:rPr lang="en-US" sz="3600" i="0" dirty="0">
                          <a:solidFill>
                            <a:schemeClr val="tx1"/>
                          </a:solidFill>
                          <a:effectLst/>
                          <a:latin typeface="Avva_Shenouda"/>
                        </a:rPr>
                        <a:t> </a:t>
                      </a:r>
                      <a:br>
                        <a:rPr lang="en-US" sz="3600" i="0" dirty="0">
                          <a:solidFill>
                            <a:schemeClr val="tx1"/>
                          </a:solidFill>
                          <a:effectLst/>
                          <a:latin typeface="Avva_Shenouda"/>
                        </a:rPr>
                      </a:br>
                      <a:r>
                        <a:rPr lang="en-US" sz="3600" i="0" dirty="0">
                          <a:solidFill>
                            <a:schemeClr val="tx1"/>
                          </a:solidFill>
                          <a:effectLst/>
                          <a:latin typeface="Times New Roman"/>
                        </a:rPr>
                        <a:t>(</a:t>
                      </a:r>
                      <a:r>
                        <a:rPr lang="en-US" sz="3600" i="0" dirty="0" err="1">
                          <a:solidFill>
                            <a:schemeClr val="tx1"/>
                          </a:solidFill>
                          <a:effectLst/>
                          <a:latin typeface="Times New Roman"/>
                        </a:rPr>
                        <a:t>ry</a:t>
                      </a:r>
                      <a:r>
                        <a:rPr lang="en-US" sz="3600" i="0" dirty="0">
                          <a:solidFill>
                            <a:schemeClr val="tx1"/>
                          </a:solidFill>
                          <a:effectLst/>
                          <a:latin typeface="Times New Roman"/>
                        </a:rPr>
                        <a:t>= cell/</a:t>
                      </a:r>
                      <a:br>
                        <a:rPr lang="en-US" sz="3600" i="0" dirty="0">
                          <a:solidFill>
                            <a:schemeClr val="tx1"/>
                          </a:solidFill>
                          <a:effectLst/>
                          <a:latin typeface="Times New Roman"/>
                        </a:rPr>
                      </a:br>
                      <a:r>
                        <a:rPr lang="en-US" sz="3600" i="0" dirty="0">
                          <a:solidFill>
                            <a:schemeClr val="tx1"/>
                          </a:solidFill>
                          <a:effectLst/>
                          <a:latin typeface="Times New Roman"/>
                        </a:rPr>
                        <a:t>room)</a:t>
                      </a:r>
                      <a:r>
                        <a:rPr lang="en-US" sz="3600" dirty="0">
                          <a:solidFill>
                            <a:schemeClr val="tx1"/>
                          </a:solidFill>
                          <a:effectLst/>
                          <a:latin typeface="Times New Roman"/>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0199" name="Picture 22">
            <a:extLst>
              <a:ext uri="{FF2B5EF4-FFF2-40B4-BE49-F238E27FC236}">
                <a16:creationId xmlns:a16="http://schemas.microsoft.com/office/drawing/2014/main" id="{10356574-2807-4215-888E-F303E11F4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2971800"/>
            <a:ext cx="100171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78" name="Group 22">
            <a:extLst>
              <a:ext uri="{FF2B5EF4-FFF2-40B4-BE49-F238E27FC236}">
                <a16:creationId xmlns:a16="http://schemas.microsoft.com/office/drawing/2014/main" id="{1E89BAF4-52DC-4CEC-A5B1-2F8B78A58493}"/>
              </a:ext>
            </a:extLst>
          </p:cNvPr>
          <p:cNvGraphicFramePr>
            <a:graphicFrameLocks noGrp="1"/>
          </p:cNvGraphicFramePr>
          <p:nvPr>
            <p:ph idx="1"/>
            <p:extLst>
              <p:ext uri="{D42A27DB-BD31-4B8C-83A1-F6EECF244321}">
                <p14:modId xmlns:p14="http://schemas.microsoft.com/office/powerpoint/2010/main" val="360115000"/>
              </p:ext>
            </p:extLst>
          </p:nvPr>
        </p:nvGraphicFramePr>
        <p:xfrm>
          <a:off x="228600" y="332232"/>
          <a:ext cx="8686800" cy="6193536"/>
        </p:xfrm>
        <a:graphic>
          <a:graphicData uri="http://schemas.openxmlformats.org/drawingml/2006/table">
            <a:tbl>
              <a:tblPr/>
              <a:tblGrid>
                <a:gridCol w="1737360">
                  <a:extLst>
                    <a:ext uri="{9D8B030D-6E8A-4147-A177-3AD203B41FA5}">
                      <a16:colId xmlns:a16="http://schemas.microsoft.com/office/drawing/2014/main" val="20000"/>
                    </a:ext>
                  </a:extLst>
                </a:gridCol>
                <a:gridCol w="161544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879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Shape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Example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930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a:ln>
                            <a:noFill/>
                          </a:ln>
                          <a:solidFill>
                            <a:schemeClr val="tx1"/>
                          </a:solidFill>
                          <a:effectLst/>
                          <a:latin typeface="Arial" charset="0"/>
                          <a:cs typeface="Arial" charset="0"/>
                        </a:rPr>
                        <a:t>Key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charset="0"/>
                        </a:rPr>
                        <a:t>X x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K (</a:t>
                      </a:r>
                      <a:r>
                        <a:rPr kumimoji="0" lang="en-US" sz="3600" b="0" i="1" u="none" strike="noStrike" cap="none" normalizeH="0" baseline="0" dirty="0">
                          <a:ln>
                            <a:noFill/>
                          </a:ln>
                          <a:solidFill>
                            <a:srgbClr val="FFFF00"/>
                          </a:solidFill>
                          <a:effectLst/>
                          <a:latin typeface="Arial" charset="0"/>
                          <a:cs typeface="Arial" charset="0"/>
                        </a:rPr>
                        <a:t>K</a:t>
                      </a:r>
                      <a:r>
                        <a:rPr kumimoji="0" lang="en-US" sz="3600" b="0" i="1" u="none" strike="noStrike" cap="none" normalizeH="0" baseline="0" dirty="0">
                          <a:ln>
                            <a:noFill/>
                          </a:ln>
                          <a:solidFill>
                            <a:schemeClr val="tx1"/>
                          </a:solidFill>
                          <a:effectLst/>
                          <a:latin typeface="Arial" charset="0"/>
                          <a:cs typeface="Arial" charset="0"/>
                        </a:rPr>
                        <a:t>in)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1"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dirty="0">
                          <a:ln>
                            <a:noFill/>
                          </a:ln>
                          <a:solidFill>
                            <a:schemeClr val="tx1"/>
                          </a:solidFill>
                          <a:effectLst/>
                          <a:latin typeface="Arial" charset="0"/>
                          <a:cs typeface="Arial" charset="0"/>
                        </a:rPr>
                        <a:t>in some Greek words: </a:t>
                      </a:r>
                      <a:br>
                        <a:rPr kumimoji="0" lang="en-US" sz="2800" b="0" i="1" u="none" strike="noStrike" cap="none" normalizeH="0" baseline="0" dirty="0">
                          <a:ln>
                            <a:noFill/>
                          </a:ln>
                          <a:solidFill>
                            <a:schemeClr val="tx1"/>
                          </a:solidFill>
                          <a:effectLst/>
                          <a:latin typeface="Arial" charset="0"/>
                          <a:cs typeface="Arial" charset="0"/>
                        </a:rPr>
                      </a:br>
                      <a:r>
                        <a:rPr kumimoji="0" lang="en-US" sz="3600" b="0" i="1" u="none" strike="noStrike" cap="none" normalizeH="0" baseline="0" dirty="0">
                          <a:ln>
                            <a:noFill/>
                          </a:ln>
                          <a:solidFill>
                            <a:schemeClr val="tx1"/>
                          </a:solidFill>
                          <a:effectLst/>
                          <a:latin typeface="Arial" charset="0"/>
                          <a:cs typeface="Arial" charset="0"/>
                        </a:rPr>
                        <a:t>SH (</a:t>
                      </a:r>
                      <a:r>
                        <a:rPr kumimoji="0" lang="en-US" sz="3600" b="0" i="1" u="none" strike="noStrike" cap="none" normalizeH="0" baseline="0" dirty="0">
                          <a:ln>
                            <a:noFill/>
                          </a:ln>
                          <a:solidFill>
                            <a:srgbClr val="FFFF00"/>
                          </a:solidFill>
                          <a:effectLst/>
                          <a:latin typeface="Arial" charset="0"/>
                          <a:cs typeface="Arial" charset="0"/>
                        </a:rPr>
                        <a:t>Sh</a:t>
                      </a:r>
                      <a:r>
                        <a:rPr kumimoji="0" lang="en-US" sz="3600" b="0" i="1" u="none" strike="noStrike" cap="none" normalizeH="0" baseline="0" dirty="0">
                          <a:ln>
                            <a:noFill/>
                          </a:ln>
                          <a:solidFill>
                            <a:schemeClr val="tx1"/>
                          </a:solidFill>
                          <a:effectLst/>
                          <a:latin typeface="Arial" charset="0"/>
                          <a:cs typeface="Arial" charset="0"/>
                        </a:rPr>
                        <a:t>ow)</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KH "</a:t>
                      </a:r>
                      <a:r>
                        <a:rPr kumimoji="0" lang="en-US" sz="3600" b="1" i="1" u="none" strike="noStrike" cap="none" normalizeH="0" baseline="0" dirty="0" err="1">
                          <a:ln>
                            <a:noFill/>
                          </a:ln>
                          <a:solidFill>
                            <a:srgbClr val="FFFF00"/>
                          </a:solidFill>
                          <a:effectLst/>
                          <a:latin typeface="Arial" charset="0"/>
                          <a:cs typeface="Arial" charset="0"/>
                        </a:rPr>
                        <a:t>Kh</a:t>
                      </a:r>
                      <a:r>
                        <a:rPr kumimoji="0" lang="en-US" sz="3600" b="0" i="1" u="none" strike="noStrike" cap="none" normalizeH="0" baseline="0" dirty="0" err="1">
                          <a:ln>
                            <a:noFill/>
                          </a:ln>
                          <a:solidFill>
                            <a:schemeClr val="tx1"/>
                          </a:solidFill>
                          <a:effectLst/>
                          <a:latin typeface="Arial" charset="0"/>
                          <a:cs typeface="Arial" charset="0"/>
                        </a:rPr>
                        <a:t>iar</a:t>
                      </a:r>
                      <a:r>
                        <a:rPr kumimoji="0" lang="en-US" sz="3600" b="0" i="1"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3200" i="0" dirty="0">
                          <a:solidFill>
                            <a:srgbClr val="FF0000"/>
                          </a:solidFill>
                          <a:effectLst/>
                          <a:latin typeface="Avva_Shenouda"/>
                        </a:rPr>
                        <a:t>x</a:t>
                      </a:r>
                      <a:r>
                        <a:rPr lang="en-US" sz="3200" i="0" dirty="0">
                          <a:solidFill>
                            <a:schemeClr val="tx1"/>
                          </a:solidFill>
                          <a:effectLst/>
                          <a:latin typeface="Avva_Shenouda"/>
                        </a:rPr>
                        <a:t>3mi </a:t>
                      </a:r>
                      <a:br>
                        <a:rPr lang="en-US" sz="3200" i="0" dirty="0">
                          <a:solidFill>
                            <a:schemeClr val="tx1"/>
                          </a:solidFill>
                          <a:effectLst/>
                          <a:latin typeface="Avva_Shenouda"/>
                        </a:rPr>
                      </a:br>
                      <a:r>
                        <a:rPr lang="en-US" sz="3000" i="0" dirty="0">
                          <a:solidFill>
                            <a:schemeClr val="tx1"/>
                          </a:solidFill>
                          <a:effectLst/>
                          <a:latin typeface="Times New Roman"/>
                        </a:rPr>
                        <a:t>(</a:t>
                      </a:r>
                      <a:r>
                        <a:rPr lang="en-US" sz="3000" i="0" dirty="0" err="1">
                          <a:solidFill>
                            <a:schemeClr val="tx1"/>
                          </a:solidFill>
                          <a:effectLst/>
                          <a:latin typeface="Times New Roman"/>
                        </a:rPr>
                        <a:t>keemi</a:t>
                      </a:r>
                      <a:r>
                        <a:rPr lang="en-US" sz="3000" i="0" dirty="0">
                          <a:solidFill>
                            <a:schemeClr val="tx1"/>
                          </a:solidFill>
                          <a:effectLst/>
                          <a:latin typeface="Times New Roman"/>
                        </a:rPr>
                        <a:t> = Egypt)</a:t>
                      </a:r>
                      <a:r>
                        <a:rPr lang="en-US" sz="3000" dirty="0">
                          <a:solidFill>
                            <a:schemeClr val="tx1"/>
                          </a:solidFill>
                          <a:effectLst/>
                          <a:latin typeface="Times New Roman"/>
                        </a:rPr>
                        <a:t> </a:t>
                      </a:r>
                    </a:p>
                    <a:p>
                      <a:pPr marL="0" marR="0" lvl="0" indent="0" algn="l" defTabSz="914400" rtl="0" eaLnBrk="1" fontAlgn="base" latinLnBrk="0" hangingPunct="1">
                        <a:lnSpc>
                          <a:spcPct val="100000"/>
                        </a:lnSpc>
                        <a:spcBef>
                          <a:spcPct val="20000"/>
                        </a:spcBef>
                        <a:spcAft>
                          <a:spcPct val="0"/>
                        </a:spcAft>
                        <a:buClrTx/>
                        <a:buSzTx/>
                        <a:buFontTx/>
                        <a:buNone/>
                        <a:tabLst/>
                        <a:defRPr/>
                      </a:pPr>
                      <a:r>
                        <a:rPr lang="en-US" sz="3200" i="0" dirty="0" err="1">
                          <a:solidFill>
                            <a:srgbClr val="FF0000"/>
                          </a:solidFill>
                          <a:effectLst/>
                          <a:latin typeface="Avva_Shenouda"/>
                        </a:rPr>
                        <a:t>x</a:t>
                      </a:r>
                      <a:r>
                        <a:rPr lang="en-US" sz="3200" i="0" dirty="0" err="1">
                          <a:solidFill>
                            <a:schemeClr val="tx1"/>
                          </a:solidFill>
                          <a:effectLst/>
                          <a:latin typeface="Avva_Shenouda"/>
                        </a:rPr>
                        <a:t>ere</a:t>
                      </a:r>
                      <a:r>
                        <a:rPr lang="en-US" sz="3200" i="0" dirty="0">
                          <a:solidFill>
                            <a:schemeClr val="tx1"/>
                          </a:solidFill>
                          <a:effectLst/>
                          <a:latin typeface="Avva_Shenouda"/>
                        </a:rPr>
                        <a:t> </a:t>
                      </a:r>
                      <a:br>
                        <a:rPr lang="en-US" sz="3200" i="0" dirty="0">
                          <a:solidFill>
                            <a:schemeClr val="tx1"/>
                          </a:solidFill>
                          <a:effectLst/>
                          <a:latin typeface="Avva_Shenouda"/>
                        </a:rPr>
                      </a:br>
                      <a:r>
                        <a:rPr lang="en-US" sz="3000" i="0" dirty="0">
                          <a:solidFill>
                            <a:schemeClr val="tx1"/>
                          </a:solidFill>
                          <a:effectLst/>
                          <a:latin typeface="Times New Roman"/>
                        </a:rPr>
                        <a:t>(</a:t>
                      </a:r>
                      <a:r>
                        <a:rPr lang="en-US" sz="3000" i="0" dirty="0" err="1">
                          <a:solidFill>
                            <a:schemeClr val="tx1"/>
                          </a:solidFill>
                          <a:effectLst/>
                          <a:latin typeface="Times New Roman"/>
                        </a:rPr>
                        <a:t>shere</a:t>
                      </a:r>
                      <a:r>
                        <a:rPr lang="en-US" sz="3000" i="0" dirty="0">
                          <a:solidFill>
                            <a:schemeClr val="tx1"/>
                          </a:solidFill>
                          <a:effectLst/>
                          <a:latin typeface="Times New Roman"/>
                        </a:rPr>
                        <a:t> = hail)</a:t>
                      </a:r>
                      <a:r>
                        <a:rPr lang="en-US" sz="3000" dirty="0">
                          <a:solidFill>
                            <a:schemeClr val="tx1"/>
                          </a:solidFill>
                          <a:effectLst/>
                          <a:latin typeface="Times New Roman"/>
                        </a:rPr>
                        <a:t> </a:t>
                      </a:r>
                    </a:p>
                    <a:p>
                      <a:pPr marL="0" marR="0" lvl="0" indent="0" algn="l" defTabSz="914400" rtl="0" eaLnBrk="1" fontAlgn="base" latinLnBrk="0" hangingPunct="1">
                        <a:lnSpc>
                          <a:spcPct val="100000"/>
                        </a:lnSpc>
                        <a:spcBef>
                          <a:spcPct val="20000"/>
                        </a:spcBef>
                        <a:spcAft>
                          <a:spcPct val="0"/>
                        </a:spcAft>
                        <a:buClrTx/>
                        <a:buSzTx/>
                        <a:buFontTx/>
                        <a:buNone/>
                        <a:tabLst/>
                        <a:defRPr/>
                      </a:pPr>
                      <a:r>
                        <a:rPr lang="en-US" sz="3200" i="0" dirty="0">
                          <a:solidFill>
                            <a:srgbClr val="FF0000"/>
                          </a:solidFill>
                          <a:effectLst/>
                          <a:latin typeface="Avva_Shenouda"/>
                        </a:rPr>
                        <a:t>x</a:t>
                      </a:r>
                      <a:r>
                        <a:rPr lang="en-US" sz="3200" i="0" dirty="0">
                          <a:solidFill>
                            <a:schemeClr val="tx1"/>
                          </a:solidFill>
                          <a:effectLst/>
                          <a:latin typeface="Avva_Shenouda"/>
                        </a:rPr>
                        <a:t>r3ctoc </a:t>
                      </a:r>
                      <a:br>
                        <a:rPr lang="en-US" sz="3200" i="0" dirty="0">
                          <a:solidFill>
                            <a:schemeClr val="tx1"/>
                          </a:solidFill>
                          <a:effectLst/>
                          <a:latin typeface="Avva_Shenouda"/>
                        </a:rPr>
                      </a:br>
                      <a:r>
                        <a:rPr lang="en-US" sz="3000" i="0" dirty="0">
                          <a:solidFill>
                            <a:schemeClr val="tx1"/>
                          </a:solidFill>
                          <a:effectLst/>
                          <a:latin typeface="Times New Roman"/>
                        </a:rPr>
                        <a:t>(</a:t>
                      </a:r>
                      <a:r>
                        <a:rPr lang="en-US" sz="3000" i="0" dirty="0" err="1">
                          <a:solidFill>
                            <a:schemeClr val="tx1"/>
                          </a:solidFill>
                          <a:effectLst/>
                          <a:latin typeface="Times New Roman"/>
                        </a:rPr>
                        <a:t>Khristos</a:t>
                      </a:r>
                      <a:r>
                        <a:rPr lang="en-US" sz="3000" i="0" dirty="0">
                          <a:solidFill>
                            <a:schemeClr val="tx1"/>
                          </a:solidFill>
                          <a:effectLst/>
                          <a:latin typeface="Times New Roman"/>
                        </a:rPr>
                        <a:t> = Christ)</a:t>
                      </a:r>
                      <a:r>
                        <a:rPr lang="en-US" sz="3000" dirty="0">
                          <a:solidFill>
                            <a:schemeClr val="tx1"/>
                          </a:solidFill>
                          <a:effectLst/>
                          <a:latin typeface="Times New Roman"/>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1222" name="Picture 24" descr="kei">
            <a:extLst>
              <a:ext uri="{FF2B5EF4-FFF2-40B4-BE49-F238E27FC236}">
                <a16:creationId xmlns:a16="http://schemas.microsoft.com/office/drawing/2014/main" id="{3299C1DE-7FED-4292-B4D9-354251C73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3429000"/>
            <a:ext cx="8445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2558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59" name="Group 19">
            <a:extLst>
              <a:ext uri="{FF2B5EF4-FFF2-40B4-BE49-F238E27FC236}">
                <a16:creationId xmlns:a16="http://schemas.microsoft.com/office/drawing/2014/main" id="{763E7037-A0A4-44B6-8976-61EB6E724569}"/>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charset="0"/>
                        </a:rPr>
                        <a:t>K3k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Cake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9C2250F1-0537-4364-8FB2-23B5212B3A44}"/>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Keek</a:t>
            </a:r>
            <a:r>
              <a:rPr lang="en-US" altLang="en-US" sz="4000" i="1" dirty="0"/>
              <a:t> </a:t>
            </a:r>
          </a:p>
        </p:txBody>
      </p:sp>
      <p:pic>
        <p:nvPicPr>
          <p:cNvPr id="6" name="Picture 194" descr="Kroger - Strawberry Cake">
            <a:extLst>
              <a:ext uri="{FF2B5EF4-FFF2-40B4-BE49-F238E27FC236}">
                <a16:creationId xmlns:a16="http://schemas.microsoft.com/office/drawing/2014/main" id="{62C32B81-93E6-4447-9F68-BB27F7D58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4575670"/>
            <a:ext cx="2362200"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87" name="Group 19">
            <a:extLst>
              <a:ext uri="{FF2B5EF4-FFF2-40B4-BE49-F238E27FC236}">
                <a16:creationId xmlns:a16="http://schemas.microsoft.com/office/drawing/2014/main" id="{7850B139-5822-49D2-A23B-6A679B930955}"/>
              </a:ext>
            </a:extLst>
          </p:cNvPr>
          <p:cNvGraphicFramePr>
            <a:graphicFrameLocks noGrp="1"/>
          </p:cNvGraphicFramePr>
          <p:nvPr>
            <p:ph type="tbl" idx="1"/>
            <p:extLst>
              <p:ext uri="{D42A27DB-BD31-4B8C-83A1-F6EECF244321}">
                <p14:modId xmlns:p14="http://schemas.microsoft.com/office/powerpoint/2010/main" val="1874797902"/>
              </p:ext>
            </p:extLst>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Za</a:t>
                      </a:r>
                      <a:r>
                        <a:rPr lang="en-US" altLang="en-US" sz="3600" kern="1200" dirty="0">
                          <a:solidFill>
                            <a:srgbClr val="FF0000"/>
                          </a:solidFill>
                          <a:latin typeface="+mn-lt"/>
                          <a:ea typeface="+mn-ea"/>
                          <a:cs typeface="+mn-cs"/>
                        </a:rPr>
                        <a:t>/</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xa</a:t>
                      </a:r>
                      <a:r>
                        <a:rPr lang="en-US" altLang="en-US" sz="3600" kern="1200" dirty="0">
                          <a:solidFill>
                            <a:srgbClr val="FF0000"/>
                          </a:solidFill>
                          <a:latin typeface="+mn-lt"/>
                          <a:ea typeface="+mn-ea"/>
                          <a:cs typeface="+mn-cs"/>
                        </a:rPr>
                        <a:t>/</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ria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Zachariah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4289" name="Picture 21" descr="http://3.bp.blogspot.com/_UOJjUH2o_wM/SqLLoGsuwwI/AAAAAAAABrc/H102jK7A3GE/s400/0905zachariah-prophet0010.jpg">
            <a:extLst>
              <a:ext uri="{FF2B5EF4-FFF2-40B4-BE49-F238E27FC236}">
                <a16:creationId xmlns:a16="http://schemas.microsoft.com/office/drawing/2014/main" id="{5FC0621D-9A87-4638-882D-E0865C9A0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275013"/>
            <a:ext cx="35052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8EF9DCC-70BE-40A4-AA46-5A5D710D097A}"/>
              </a:ext>
            </a:extLst>
          </p:cNvPr>
          <p:cNvSpPr>
            <a:spLocks noChangeArrowheads="1"/>
          </p:cNvSpPr>
          <p:nvPr/>
        </p:nvSpPr>
        <p:spPr bwMode="auto">
          <a:xfrm>
            <a:off x="3276600" y="1219200"/>
            <a:ext cx="2728913"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ea typeface="SimSun" panose="02010600030101010101" pitchFamily="2" charset="-122"/>
              </a:rPr>
              <a:t>Za</a:t>
            </a:r>
            <a:r>
              <a:rPr lang="en-US" altLang="en-US" sz="4000" i="1" dirty="0">
                <a:solidFill>
                  <a:schemeClr val="bg1">
                    <a:lumMod val="65000"/>
                    <a:lumOff val="35000"/>
                  </a:schemeClr>
                </a:solidFill>
                <a:ea typeface="SimSun" panose="02010600030101010101" pitchFamily="2" charset="-122"/>
              </a:rPr>
              <a:t>-ka-</a:t>
            </a:r>
            <a:r>
              <a:rPr lang="en-US" altLang="en-US" sz="4000" i="1" dirty="0" err="1">
                <a:solidFill>
                  <a:schemeClr val="bg1">
                    <a:lumMod val="65000"/>
                    <a:lumOff val="35000"/>
                  </a:schemeClr>
                </a:solidFill>
                <a:ea typeface="SimSun" panose="02010600030101010101" pitchFamily="2" charset="-122"/>
              </a:rPr>
              <a:t>raia</a:t>
            </a:r>
            <a:r>
              <a:rPr lang="en-US" altLang="en-US" sz="4000" i="1" dirty="0">
                <a:solidFill>
                  <a:schemeClr val="bg1">
                    <a:lumMod val="65000"/>
                    <a:lumOff val="35000"/>
                  </a:schemeClr>
                </a:solidFill>
                <a:ea typeface="SimSun" panose="02010600030101010101" pitchFamily="2" charset="-122"/>
              </a:rPr>
              <a:t> </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811" name="Group 19">
            <a:extLst>
              <a:ext uri="{FF2B5EF4-FFF2-40B4-BE49-F238E27FC236}">
                <a16:creationId xmlns:a16="http://schemas.microsoft.com/office/drawing/2014/main" id="{6DD74973-8828-47E7-B52E-F5B236FF7430}"/>
              </a:ext>
            </a:extLst>
          </p:cNvPr>
          <p:cNvGraphicFramePr>
            <a:graphicFrameLocks noGrp="1"/>
          </p:cNvGraphicFramePr>
          <p:nvPr>
            <p:ph type="tbl" idx="1"/>
            <p:extLst>
              <p:ext uri="{D42A27DB-BD31-4B8C-83A1-F6EECF244321}">
                <p14:modId xmlns:p14="http://schemas.microsoft.com/office/powerpoint/2010/main" val="1091335821"/>
              </p:ext>
            </p:extLst>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Ber</a:t>
                      </a:r>
                      <a:r>
                        <a:rPr lang="en-US" altLang="en-US" sz="3600" kern="1200" dirty="0">
                          <a:solidFill>
                            <a:srgbClr val="FF0000"/>
                          </a:solidFill>
                          <a:latin typeface="+mn-lt"/>
                          <a:ea typeface="+mn-ea"/>
                          <a:cs typeface="+mn-cs"/>
                        </a:rPr>
                        <a:t>/</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cim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err="1">
                          <a:ln>
                            <a:noFill/>
                          </a:ln>
                          <a:solidFill>
                            <a:schemeClr val="tx1"/>
                          </a:solidFill>
                          <a:effectLst/>
                          <a:latin typeface="Arial" charset="0"/>
                          <a:cs typeface="Arial" charset="0"/>
                        </a:rPr>
                        <a:t>Berseem</a:t>
                      </a:r>
                      <a:r>
                        <a:rPr kumimoji="0" lang="en-US" sz="3600" b="0" i="1" u="none" strike="noStrike" cap="none" normalizeH="0" baseline="0" dirty="0">
                          <a:ln>
                            <a:noFill/>
                          </a:ln>
                          <a:solidFill>
                            <a:schemeClr val="tx1"/>
                          </a:solidFill>
                          <a:effectLst/>
                          <a:latin typeface="Arial" charset="0"/>
                          <a:cs typeface="Arial" charset="0"/>
                        </a:rPr>
                        <a:t> (Egyptian clover)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5313" name="Picture 21" descr="http://www.fao.org/ag/AGP/AGPC/doc/Counprof/Egypt/figures/fig14b.jpg">
            <a:extLst>
              <a:ext uri="{FF2B5EF4-FFF2-40B4-BE49-F238E27FC236}">
                <a16:creationId xmlns:a16="http://schemas.microsoft.com/office/drawing/2014/main" id="{74B5E791-F528-40B6-9225-F50728B68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343400"/>
            <a:ext cx="3609975"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038092C-5A3F-419E-8FDB-EA728D0F5B89}"/>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ea typeface="SimSun" panose="02010600030101010101" pitchFamily="2" charset="-122"/>
              </a:rPr>
              <a:t>Ver-sim </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16" name="Group 20">
            <a:extLst>
              <a:ext uri="{FF2B5EF4-FFF2-40B4-BE49-F238E27FC236}">
                <a16:creationId xmlns:a16="http://schemas.microsoft.com/office/drawing/2014/main" id="{465F30DD-E133-4F49-A966-FB1841ECF1F4}"/>
              </a:ext>
            </a:extLst>
          </p:cNvPr>
          <p:cNvGraphicFramePr>
            <a:graphicFrameLocks noGrp="1"/>
          </p:cNvGraphicFramePr>
          <p:nvPr>
            <p:ph type="tbl" idx="1"/>
          </p:nvPr>
        </p:nvGraphicFramePr>
        <p:xfrm>
          <a:off x="457200" y="1600200"/>
          <a:ext cx="8229600" cy="25146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charset="0"/>
                        </a:rPr>
                        <a:t>Carra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Sarah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6337" name="Picture 23" descr="http://upload.wikimedia.org/wikipedia/commons/7/76/Sarah_Abraham.jpg">
            <a:extLst>
              <a:ext uri="{FF2B5EF4-FFF2-40B4-BE49-F238E27FC236}">
                <a16:creationId xmlns:a16="http://schemas.microsoft.com/office/drawing/2014/main" id="{FF3E0F98-6122-48CD-B6FC-9C99F6204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0881" y="3554260"/>
            <a:ext cx="26622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2E79529-6A82-4397-AFDB-38FFB2264A81}"/>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ea typeface="SimSun" panose="02010600030101010101" pitchFamily="2" charset="-122"/>
              </a:rPr>
              <a:t>Sa-</a:t>
            </a:r>
            <a:r>
              <a:rPr lang="en-US" altLang="en-US" sz="4000" i="1" dirty="0" err="1">
                <a:solidFill>
                  <a:schemeClr val="bg1">
                    <a:lumMod val="65000"/>
                    <a:lumOff val="35000"/>
                  </a:schemeClr>
                </a:solidFill>
                <a:ea typeface="SimSun" panose="02010600030101010101" pitchFamily="2" charset="-122"/>
              </a:rPr>
              <a:t>ra</a:t>
            </a:r>
            <a:r>
              <a:rPr lang="en-US" altLang="en-US" sz="4000" i="1" dirty="0">
                <a:solidFill>
                  <a:schemeClr val="bg1">
                    <a:lumMod val="65000"/>
                    <a:lumOff val="35000"/>
                  </a:schemeClr>
                </a:solidFill>
                <a:ea typeface="SimSun" panose="02010600030101010101" pitchFamily="2" charset="-122"/>
              </a:rPr>
              <a:t> </a:t>
            </a:r>
            <a:endParaRPr lang="en-US" altLang="en-US" sz="4000" i="1" dirty="0">
              <a:solidFill>
                <a:schemeClr val="bg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63" name="Group 19">
            <a:extLst>
              <a:ext uri="{FF2B5EF4-FFF2-40B4-BE49-F238E27FC236}">
                <a16:creationId xmlns:a16="http://schemas.microsoft.com/office/drawing/2014/main" id="{69E23F5C-2580-4FB5-AF1D-46836A4E3939}"/>
              </a:ext>
            </a:extLst>
          </p:cNvPr>
          <p:cNvGraphicFramePr>
            <a:graphicFrameLocks noGrp="1"/>
          </p:cNvGraphicFramePr>
          <p:nvPr>
            <p:ph type="tbl" idx="1"/>
          </p:nvPr>
        </p:nvGraphicFramePr>
        <p:xfrm>
          <a:off x="457200" y="1600200"/>
          <a:ext cx="8229600" cy="29479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Avva_Shenouda" pitchFamily="34" charset="0"/>
                          <a:ea typeface="SimSun" pitchFamily="2" charset="-122"/>
                          <a:cs typeface="Arial" charset="0"/>
                        </a:rPr>
                        <a:t>Cir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ea typeface="SimSun" pitchFamily="2" charset="-122"/>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Clay well (Arabic: </a:t>
                      </a:r>
                      <a:r>
                        <a:rPr kumimoji="0" lang="en-US" sz="3600" b="0" i="1" u="none" strike="noStrike" cap="none" normalizeH="0" baseline="0" dirty="0" err="1">
                          <a:ln>
                            <a:noFill/>
                          </a:ln>
                          <a:solidFill>
                            <a:schemeClr val="tx1"/>
                          </a:solidFill>
                          <a:effectLst/>
                          <a:latin typeface="Arial" charset="0"/>
                          <a:cs typeface="Arial" charset="0"/>
                        </a:rPr>
                        <a:t>Zeer</a:t>
                      </a:r>
                      <a:r>
                        <a:rPr kumimoji="0" lang="en-US" sz="3600" b="0" i="1" u="none" strike="noStrike" cap="none" normalizeH="0" baseline="0" dirty="0">
                          <a:ln>
                            <a:noFill/>
                          </a:ln>
                          <a:solidFill>
                            <a:schemeClr val="tx1"/>
                          </a:solidFill>
                          <a:effectLst/>
                          <a:latin typeface="Arial" charset="0"/>
                          <a:cs typeface="Arial" charset="0"/>
                        </a:rPr>
                        <a: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7361" name="Picture 20">
            <a:extLst>
              <a:ext uri="{FF2B5EF4-FFF2-40B4-BE49-F238E27FC236}">
                <a16:creationId xmlns:a16="http://schemas.microsoft.com/office/drawing/2014/main" id="{8EA9F957-4C7B-4012-BF1D-64972C0EF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911" t="37651" r="28532"/>
          <a:stretch>
            <a:fillRect/>
          </a:stretch>
        </p:blipFill>
        <p:spPr bwMode="auto">
          <a:xfrm>
            <a:off x="3962400" y="4648200"/>
            <a:ext cx="1066800"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56F79C1-6FE3-4EF7-9F9E-F250B348D636}"/>
              </a:ext>
            </a:extLst>
          </p:cNvPr>
          <p:cNvSpPr>
            <a:spLocks noChangeArrowheads="1"/>
          </p:cNvSpPr>
          <p:nvPr/>
        </p:nvSpPr>
        <p:spPr bwMode="auto">
          <a:xfrm>
            <a:off x="3290888" y="1219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ea typeface="SimSun" panose="02010600030101010101" pitchFamily="2" charset="-122"/>
              </a:rPr>
              <a:t>Sir</a:t>
            </a:r>
            <a:r>
              <a:rPr lang="en-US" altLang="en-US" sz="4000" i="1" dirty="0">
                <a:ea typeface="SimSun" panose="02010600030101010101" pitchFamily="2" charset="-122"/>
              </a:rPr>
              <a:t> </a:t>
            </a:r>
            <a:endParaRPr lang="en-US" altLang="en-US" sz="4000" i="1"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CA02787-0418-4B1A-8959-A5DFB8240D98}"/>
              </a:ext>
            </a:extLst>
          </p:cNvPr>
          <p:cNvSpPr>
            <a:spLocks noGrp="1" noChangeArrowheads="1"/>
          </p:cNvSpPr>
          <p:nvPr>
            <p:ph type="title"/>
          </p:nvPr>
        </p:nvSpPr>
        <p:spPr>
          <a:xfrm>
            <a:off x="190500" y="2362200"/>
            <a:ext cx="8763000" cy="2873376"/>
          </a:xfrm>
        </p:spPr>
        <p:txBody>
          <a:bodyPr/>
          <a:lstStyle/>
          <a:p>
            <a:pPr eaLnBrk="1" hangingPunct="1"/>
            <a:r>
              <a:rPr lang="en-US" altLang="en-US" sz="5400" b="1" dirty="0">
                <a:solidFill>
                  <a:schemeClr val="tx1"/>
                </a:solidFill>
              </a:rPr>
              <a:t>Coptic Letters that are similar to English (1)</a:t>
            </a:r>
            <a:endParaRPr lang="en-US" altLang="en-US" sz="4000" dirty="0"/>
          </a:p>
        </p:txBody>
      </p:sp>
      <p:sp>
        <p:nvSpPr>
          <p:cNvPr id="3" name="Rectangle 2">
            <a:extLst>
              <a:ext uri="{FF2B5EF4-FFF2-40B4-BE49-F238E27FC236}">
                <a16:creationId xmlns:a16="http://schemas.microsoft.com/office/drawing/2014/main" id="{F427C670-F31F-4BEA-A0DF-BED4E0A5918B}"/>
              </a:ext>
            </a:extLst>
          </p:cNvPr>
          <p:cNvSpPr txBox="1">
            <a:spLocks noChangeArrowheads="1"/>
          </p:cNvSpPr>
          <p:nvPr/>
        </p:nvSpPr>
        <p:spPr bwMode="auto">
          <a:xfrm>
            <a:off x="685800" y="381000"/>
            <a:ext cx="77724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sz="6000" b="1" kern="0" dirty="0">
                <a:solidFill>
                  <a:schemeClr val="tx1"/>
                </a:solidFill>
                <a:effectLst>
                  <a:outerShdw blurRad="38100" dist="38100" dir="2700000" algn="tl">
                    <a:srgbClr val="336699"/>
                  </a:outerShdw>
                </a:effectLst>
              </a:rPr>
              <a:t>Lesson 1</a:t>
            </a:r>
            <a:r>
              <a:rPr lang="en-US" kern="0" dirty="0"/>
              <a:t> </a:t>
            </a:r>
          </a:p>
          <a:p>
            <a:pPr eaLnBrk="1" hangingPunct="1">
              <a:defRPr/>
            </a:pPr>
            <a:endParaRPr lang="en-US" kern="0" dirty="0"/>
          </a:p>
          <a:p>
            <a:pPr eaLnBrk="1" hangingPunct="1">
              <a:defRPr/>
            </a:pPr>
            <a:r>
              <a:rPr lang="en-US" dirty="0">
                <a:latin typeface="Avva_Shenouda" panose="020B0500000000000000" pitchFamily="34" charset="0"/>
              </a:rPr>
              <a:t>a 	b 	e 	z</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909" name="Group 21">
            <a:extLst>
              <a:ext uri="{FF2B5EF4-FFF2-40B4-BE49-F238E27FC236}">
                <a16:creationId xmlns:a16="http://schemas.microsoft.com/office/drawing/2014/main" id="{1FC3B15A-CE37-4C99-8B69-1542421A7829}"/>
              </a:ext>
            </a:extLst>
          </p:cNvPr>
          <p:cNvGraphicFramePr>
            <a:graphicFrameLocks noGrp="1"/>
          </p:cNvGraphicFramePr>
          <p:nvPr>
            <p:ph type="tbl" idx="1"/>
            <p:extLst>
              <p:ext uri="{D42A27DB-BD31-4B8C-83A1-F6EECF244321}">
                <p14:modId xmlns:p14="http://schemas.microsoft.com/office/powerpoint/2010/main" val="3279582428"/>
              </p:ext>
            </p:extLst>
          </p:nvPr>
        </p:nvGraphicFramePr>
        <p:xfrm>
          <a:off x="457200" y="1600200"/>
          <a:ext cx="8229600" cy="22860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Word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Pronunciation</a:t>
                      </a:r>
                      <a:r>
                        <a:rPr kumimoji="0" lang="en-US" sz="2800" b="0" i="0" u="none" strike="noStrike" cap="none" normalizeH="0" baseline="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a:ln>
                            <a:noFill/>
                          </a:ln>
                          <a:solidFill>
                            <a:schemeClr val="tx1"/>
                          </a:solidFill>
                          <a:effectLst/>
                          <a:latin typeface="Arial" charset="0"/>
                          <a:cs typeface="Arial" charset="0"/>
                        </a:rPr>
                        <a:t>Meaning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600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An</a:t>
                      </a:r>
                      <a:r>
                        <a:rPr lang="en-US" altLang="en-US" sz="3600" kern="1200" dirty="0">
                          <a:solidFill>
                            <a:srgbClr val="FF0000"/>
                          </a:solidFill>
                          <a:latin typeface="+mn-lt"/>
                          <a:ea typeface="+mn-ea"/>
                          <a:cs typeface="+mn-cs"/>
                        </a:rPr>
                        <a:t>/</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twn</a:t>
                      </a:r>
                      <a:r>
                        <a:rPr lang="en-US" altLang="en-US" sz="3600" kern="1200" dirty="0">
                          <a:solidFill>
                            <a:srgbClr val="FF0000"/>
                          </a:solidFill>
                          <a:latin typeface="+mn-lt"/>
                          <a:ea typeface="+mn-ea"/>
                          <a:cs typeface="+mn-cs"/>
                        </a:rPr>
                        <a:t>/</a:t>
                      </a:r>
                      <a:r>
                        <a:rPr kumimoji="0" lang="en-US" sz="3600" b="0" i="0" u="none" strike="noStrike" cap="none" normalizeH="0" baseline="0" dirty="0" err="1">
                          <a:ln>
                            <a:noFill/>
                          </a:ln>
                          <a:solidFill>
                            <a:schemeClr val="tx1"/>
                          </a:solidFill>
                          <a:effectLst/>
                          <a:latin typeface="Avva_Shenouda" pitchFamily="34" charset="0"/>
                          <a:ea typeface="SimSun" pitchFamily="2" charset="-122"/>
                          <a:cs typeface="Arial" charset="0"/>
                        </a:rPr>
                        <a:t>ioc</a:t>
                      </a:r>
                      <a:r>
                        <a:rPr kumimoji="0" lang="en-US" sz="3600" b="0" i="0" u="none" strike="noStrike" cap="none" normalizeH="0" baseline="0" dirty="0">
                          <a:ln>
                            <a:noFill/>
                          </a:ln>
                          <a:solidFill>
                            <a:schemeClr val="tx1"/>
                          </a:solidFill>
                          <a:effectLst/>
                          <a:latin typeface="Avva_Shenouda" pitchFamily="34" charset="0"/>
                          <a:ea typeface="SimSun" pitchFamily="2" charset="-122"/>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tx1"/>
                          </a:solidFill>
                          <a:effectLst/>
                          <a:latin typeface="Arial" charset="0"/>
                          <a:cs typeface="Arial" charset="0"/>
                        </a:rPr>
                        <a:t>Anthony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226A6CC9-890E-4525-B459-6B77623C0E4A}"/>
              </a:ext>
            </a:extLst>
          </p:cNvPr>
          <p:cNvSpPr>
            <a:spLocks noChangeArrowheads="1"/>
          </p:cNvSpPr>
          <p:nvPr/>
        </p:nvSpPr>
        <p:spPr bwMode="auto">
          <a:xfrm>
            <a:off x="3124200" y="1219200"/>
            <a:ext cx="2819400"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An-ton-</a:t>
            </a:r>
            <a:r>
              <a:rPr lang="en-US" altLang="en-US" sz="4000" i="1" dirty="0" err="1">
                <a:solidFill>
                  <a:schemeClr val="bg1">
                    <a:lumMod val="65000"/>
                    <a:lumOff val="35000"/>
                  </a:schemeClr>
                </a:solidFill>
              </a:rPr>
              <a:t>ious</a:t>
            </a:r>
            <a:r>
              <a:rPr lang="en-US" altLang="en-US" sz="4000" i="1" dirty="0">
                <a:solidFill>
                  <a:schemeClr val="bg1">
                    <a:lumMod val="65000"/>
                    <a:lumOff val="35000"/>
                  </a:schemeClr>
                </a:solidFill>
              </a:rPr>
              <a:t> </a:t>
            </a:r>
          </a:p>
        </p:txBody>
      </p:sp>
      <p:pic>
        <p:nvPicPr>
          <p:cNvPr id="58388" name="Picture 20" descr="Image result for st anthony of egypt">
            <a:extLst>
              <a:ext uri="{FF2B5EF4-FFF2-40B4-BE49-F238E27FC236}">
                <a16:creationId xmlns:a16="http://schemas.microsoft.com/office/drawing/2014/main" id="{50421008-45B0-42B7-B1CE-F097FE3E9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2837" y="3200400"/>
            <a:ext cx="1762125" cy="3486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F84D451-1350-4544-9235-617512026F8E}"/>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81035" name="Group 139">
            <a:extLst>
              <a:ext uri="{FF2B5EF4-FFF2-40B4-BE49-F238E27FC236}">
                <a16:creationId xmlns:a16="http://schemas.microsoft.com/office/drawing/2014/main" id="{7C08833B-9779-410E-9F5F-EB98142AB6D5}"/>
              </a:ext>
            </a:extLst>
          </p:cNvPr>
          <p:cNvGraphicFramePr>
            <a:graphicFrameLocks noGrp="1"/>
          </p:cNvGraphicFramePr>
          <p:nvPr>
            <p:ph type="tbl" idx="1"/>
          </p:nvPr>
        </p:nvGraphicFramePr>
        <p:xfrm>
          <a:off x="457200" y="1600200"/>
          <a:ext cx="8229600" cy="511176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7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1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t>
                      </a:r>
                      <a:r>
                        <a:rPr kumimoji="0" lang="en-US" sz="2800" b="1" i="1" u="none" strike="noStrike" cap="none" normalizeH="0" baseline="0">
                          <a:ln>
                            <a:noFill/>
                          </a:ln>
                          <a:solidFill>
                            <a:schemeClr val="hlink"/>
                          </a:solidFill>
                          <a:effectLst/>
                          <a:latin typeface="Arial" charset="0"/>
                          <a:cs typeface="Arial" charset="0"/>
                        </a:rPr>
                        <a:t>EE</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1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R</a:t>
                      </a:r>
                      <a:r>
                        <a:rPr kumimoji="0" lang="en-US" sz="2800" b="0" i="1" u="none" strike="noStrike" cap="none" normalizeH="0" baseline="0">
                          <a:ln>
                            <a:noFill/>
                          </a:ln>
                          <a:solidFill>
                            <a:schemeClr val="hlink"/>
                          </a:solidFill>
                          <a:effectLst/>
                          <a:latin typeface="Arial" charset="0"/>
                          <a:cs typeface="Arial"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17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in some Greek words: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a:ln>
                            <a:noFill/>
                          </a:ln>
                          <a:solidFill>
                            <a:schemeClr val="hlink"/>
                          </a:solidFill>
                          <a:effectLst/>
                          <a:latin typeface="Arial" charset="0"/>
                          <a:cs typeface="Arial" charset="0"/>
                        </a:rPr>
                        <a:t>K</a:t>
                      </a:r>
                      <a:r>
                        <a:rPr kumimoji="0" lang="en-US" sz="2800" b="0" i="1" u="none" strike="noStrike" cap="none" normalizeH="0" baseline="0" dirty="0">
                          <a:ln>
                            <a:noFill/>
                          </a:ln>
                          <a:solidFill>
                            <a:schemeClr val="hlink"/>
                          </a:solidFill>
                          <a:effectLst/>
                          <a:latin typeface="Arial" charset="0"/>
                          <a:cs typeface="Arial" charset="0"/>
                        </a:rPr>
                        <a:t>in</a:t>
                      </a:r>
                      <a:br>
                        <a:rPr kumimoji="0" lang="en-US" sz="2800" b="0" i="1" u="none" strike="noStrike" cap="none" normalizeH="0" baseline="0" dirty="0">
                          <a:ln>
                            <a:noFill/>
                          </a:ln>
                          <a:solidFill>
                            <a:schemeClr val="hlink"/>
                          </a:solidFill>
                          <a:effectLst/>
                          <a:latin typeface="Arial" charset="0"/>
                          <a:cs typeface="Arial" charset="0"/>
                        </a:rPr>
                      </a:br>
                      <a:br>
                        <a:rPr kumimoji="0" lang="en-US" sz="2800" b="1" i="1" u="none" strike="noStrike" cap="none" normalizeH="0" baseline="0" dirty="0">
                          <a:ln>
                            <a:noFill/>
                          </a:ln>
                          <a:solidFill>
                            <a:schemeClr val="hlink"/>
                          </a:solidFill>
                          <a:effectLst/>
                          <a:latin typeface="Arial" charset="0"/>
                          <a:cs typeface="Arial" charset="0"/>
                        </a:rPr>
                      </a:br>
                      <a:r>
                        <a:rPr kumimoji="0" lang="en-US" sz="2800" b="1" i="1" u="none" strike="noStrike" cap="none" normalizeH="0" baseline="0" dirty="0">
                          <a:ln>
                            <a:noFill/>
                          </a:ln>
                          <a:solidFill>
                            <a:schemeClr val="hlink"/>
                          </a:solidFill>
                          <a:effectLst/>
                          <a:latin typeface="Arial" charset="0"/>
                          <a:cs typeface="Arial" charset="0"/>
                        </a:rPr>
                        <a:t>SH</a:t>
                      </a:r>
                      <a:r>
                        <a:rPr kumimoji="0" lang="en-US" sz="2800" b="0" i="1" u="none" strike="noStrike" cap="none" normalizeH="0" baseline="0" dirty="0">
                          <a:ln>
                            <a:noFill/>
                          </a:ln>
                          <a:solidFill>
                            <a:schemeClr val="hlink"/>
                          </a:solidFill>
                          <a:effectLst/>
                          <a:latin typeface="Arial" charset="0"/>
                          <a:cs typeface="Arial" charset="0"/>
                        </a:rPr>
                        <a:t>OW</a:t>
                      </a:r>
                      <a:br>
                        <a:rPr kumimoji="0" lang="en-US" sz="2800" b="0" i="1" u="none" strike="noStrike" cap="none" normalizeH="0" baseline="0" dirty="0">
                          <a:ln>
                            <a:noFill/>
                          </a:ln>
                          <a:solidFill>
                            <a:schemeClr val="hlink"/>
                          </a:solidFill>
                          <a:effectLst/>
                          <a:latin typeface="Arial" charset="0"/>
                          <a:cs typeface="Arial" charset="0"/>
                        </a:rPr>
                      </a:br>
                      <a:r>
                        <a:rPr kumimoji="0" lang="en-US" sz="2800" b="0" i="1" u="none" strike="noStrike" cap="none" normalizeH="0" baseline="0" dirty="0">
                          <a:ln>
                            <a:noFill/>
                          </a:ln>
                          <a:solidFill>
                            <a:schemeClr val="hlink"/>
                          </a:solidFill>
                          <a:effectLst/>
                          <a:latin typeface="Arial" charset="0"/>
                          <a:cs typeface="Arial" charset="0"/>
                        </a:rPr>
                        <a:t>"</a:t>
                      </a:r>
                      <a:r>
                        <a:rPr kumimoji="0" lang="en-US" sz="2800" b="1" i="1" u="none" strike="noStrike" cap="none" normalizeH="0" baseline="0" dirty="0">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IAR" (ARABIC: Cucumber)</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1393933483"/>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effectLst/>
                          <a:latin typeface="Coptic" pitchFamily="2" charset="0"/>
                        </a:rPr>
                        <a:t>Seph~mot</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Shep</a:t>
                      </a:r>
                      <a:r>
                        <a:rPr lang="en-US" sz="3300" i="1" dirty="0">
                          <a:effectLst/>
                          <a:latin typeface="Ink Free" panose="03080402000500000000" pitchFamily="66" charset="0"/>
                        </a:rPr>
                        <a:t>-eh-mot</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Thank you</a:t>
                      </a:r>
                    </a:p>
                  </a:txBody>
                  <a:tcPr marL="0" marR="0" marT="0" marB="0" anchor="ctr"/>
                </a:tc>
                <a:extLst>
                  <a:ext uri="{0D108BD9-81ED-4DB2-BD59-A6C34878D82A}">
                    <a16:rowId xmlns:a16="http://schemas.microsoft.com/office/drawing/2014/main" val="4128815160"/>
                  </a:ext>
                </a:extLst>
              </a:tr>
            </a:tbl>
          </a:graphicData>
        </a:graphic>
      </p:graphicFrame>
      <p:pic>
        <p:nvPicPr>
          <p:cNvPr id="189442" name="Picture 2" descr="cute thank you images | Love Thanks General Wedding Birthday Thank You  Notes Cards For Boss ... | Teddy bear nursery art, Teddy bear tattoos, Baby  animal drawings">
            <a:extLst>
              <a:ext uri="{FF2B5EF4-FFF2-40B4-BE49-F238E27FC236}">
                <a16:creationId xmlns:a16="http://schemas.microsoft.com/office/drawing/2014/main" id="{94E9155F-E9D4-4769-B0F2-7699D3DFA6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807" b="9297"/>
          <a:stretch/>
        </p:blipFill>
        <p:spPr bwMode="auto">
          <a:xfrm>
            <a:off x="4131071" y="3797845"/>
            <a:ext cx="3861593" cy="263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145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89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C5CD4C3-6F78-4909-9B7A-73A4CCA0F41A}"/>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5</a:t>
            </a:r>
            <a:r>
              <a:rPr lang="en-US" dirty="0"/>
              <a:t> </a:t>
            </a:r>
            <a:br>
              <a:rPr lang="en-US" dirty="0"/>
            </a:br>
            <a:br>
              <a:rPr lang="en-US" dirty="0"/>
            </a:br>
            <a:r>
              <a:rPr lang="en-US" dirty="0">
                <a:latin typeface="Avva_Shenouda" panose="020B0500000000000000" pitchFamily="34" charset="0"/>
              </a:rPr>
              <a:t>j	 d	 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85A13BED-DBA0-4AC9-8A39-C59AD9D0E082}"/>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83971" name="Group 3">
            <a:extLst>
              <a:ext uri="{FF2B5EF4-FFF2-40B4-BE49-F238E27FC236}">
                <a16:creationId xmlns:a16="http://schemas.microsoft.com/office/drawing/2014/main" id="{237956BC-1B29-4CAD-810E-C2A501D0CA88}"/>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Letter</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Shape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Pronunciation</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charset="0"/>
                          <a:cs typeface="Times New Roman" pitchFamily="18" charset="0"/>
                        </a:rPr>
                        <a:t>Example</a:t>
                      </a:r>
                      <a:endParaRPr kumimoji="0" lang="en-US" sz="32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A</a:t>
                      </a:r>
                      <a:r>
                        <a:rPr kumimoji="0" lang="en-US" sz="2800" b="0" i="1" u="none" strike="noStrike" cap="none" normalizeH="0" baseline="0">
                          <a:ln>
                            <a:noFill/>
                          </a:ln>
                          <a:solidFill>
                            <a:srgbClr val="99CCFF"/>
                          </a:solidFill>
                          <a:effectLst/>
                          <a:latin typeface="Arial" charset="0"/>
                          <a:cs typeface="Arial"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V</a:t>
                      </a:r>
                      <a:br>
                        <a:rPr kumimoji="0" lang="en-US" sz="2800" b="0" i="1" u="none" strike="noStrike" cap="none" normalizeH="0" baseline="0">
                          <a:ln>
                            <a:noFill/>
                          </a:ln>
                          <a:solidFill>
                            <a:srgbClr val="99CCFF"/>
                          </a:solidFill>
                          <a:effectLst/>
                          <a:latin typeface="Arial" charset="0"/>
                          <a:cs typeface="Arial" charset="0"/>
                        </a:rPr>
                      </a:br>
                      <a:r>
                        <a:rPr kumimoji="0" lang="en-US" sz="2800" b="0" i="1" u="none" strike="noStrike" cap="none" normalizeH="0" baseline="0">
                          <a:ln>
                            <a:noFill/>
                          </a:ln>
                          <a:solidFill>
                            <a:srgbClr val="99CCFF"/>
                          </a:solidFill>
                          <a:effectLst/>
                          <a:latin typeface="Arial" charset="0"/>
                          <a:cs typeface="Arial"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V</a:t>
                      </a:r>
                      <a:r>
                        <a:rPr kumimoji="0" lang="en-US" sz="2800" b="0" i="1" u="none" strike="noStrike" cap="none" normalizeH="0" baseline="0">
                          <a:ln>
                            <a:noFill/>
                          </a:ln>
                          <a:solidFill>
                            <a:srgbClr val="99CCFF"/>
                          </a:solidFill>
                          <a:effectLst/>
                          <a:latin typeface="Arial" charset="0"/>
                          <a:cs typeface="Arial" charset="0"/>
                        </a:rPr>
                        <a:t>ALVE</a:t>
                      </a:r>
                      <a:br>
                        <a:rPr kumimoji="0" lang="en-US" sz="2800" b="0" i="1" u="none" strike="noStrike" cap="none" normalizeH="0" baseline="0">
                          <a:ln>
                            <a:noFill/>
                          </a:ln>
                          <a:solidFill>
                            <a:srgbClr val="99CCFF"/>
                          </a:solidFill>
                          <a:effectLst/>
                          <a:latin typeface="Arial" charset="0"/>
                          <a:cs typeface="Arial" charset="0"/>
                        </a:rPr>
                      </a:br>
                      <a:r>
                        <a:rPr kumimoji="0" lang="en-US" sz="2800" b="1" i="1" u="none" strike="noStrike" cap="none" normalizeH="0" baseline="0">
                          <a:ln>
                            <a:noFill/>
                          </a:ln>
                          <a:solidFill>
                            <a:srgbClr val="99CCFF"/>
                          </a:solidFill>
                          <a:effectLst/>
                          <a:latin typeface="Arial" charset="0"/>
                          <a:cs typeface="Arial" charset="0"/>
                        </a:rPr>
                        <a:t>B</a:t>
                      </a:r>
                      <a:r>
                        <a:rPr kumimoji="0" lang="en-US" sz="2800" b="0" i="1" u="none" strike="noStrike" cap="none" normalizeH="0" baseline="0">
                          <a:ln>
                            <a:noFill/>
                          </a:ln>
                          <a:solidFill>
                            <a:srgbClr val="99CCFF"/>
                          </a:solidFill>
                          <a:effectLst/>
                          <a:latin typeface="Arial" charset="0"/>
                          <a:cs typeface="Arial"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P</a:t>
                      </a:r>
                      <a:r>
                        <a:rPr kumimoji="0" lang="en-US" sz="2800" b="1" i="1" u="none" strike="noStrike" cap="none" normalizeH="0" baseline="0">
                          <a:ln>
                            <a:noFill/>
                          </a:ln>
                          <a:solidFill>
                            <a:srgbClr val="99CCFF"/>
                          </a:solidFill>
                          <a:effectLst/>
                          <a:latin typeface="Arial" charset="0"/>
                          <a:cs typeface="Arial" charset="0"/>
                        </a:rPr>
                        <a:t>E</a:t>
                      </a:r>
                      <a:r>
                        <a:rPr kumimoji="0" lang="en-US" sz="2800" b="0" i="1" u="none" strike="noStrike" cap="none" normalizeH="0" baseline="0">
                          <a:ln>
                            <a:noFill/>
                          </a:ln>
                          <a:solidFill>
                            <a:srgbClr val="99CCFF"/>
                          </a:solidFill>
                          <a:effectLst/>
                          <a:latin typeface="Arial" charset="0"/>
                          <a:cs typeface="Arial"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charset="0"/>
                          <a:cs typeface="Arial"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charset="0"/>
                          <a:cs typeface="Arial" charset="0"/>
                        </a:rPr>
                        <a:t>Z</a:t>
                      </a:r>
                      <a:r>
                        <a:rPr kumimoji="0" lang="en-US" sz="2800" b="0" i="1" u="none" strike="noStrike" cap="none" normalizeH="0" baseline="0">
                          <a:ln>
                            <a:noFill/>
                          </a:ln>
                          <a:solidFill>
                            <a:srgbClr val="99CCFF"/>
                          </a:solidFill>
                          <a:effectLst/>
                          <a:latin typeface="Arial" charset="0"/>
                          <a:cs typeface="Arial"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994" name="Group 2">
            <a:extLst>
              <a:ext uri="{FF2B5EF4-FFF2-40B4-BE49-F238E27FC236}">
                <a16:creationId xmlns:a16="http://schemas.microsoft.com/office/drawing/2014/main" id="{79D2D879-8126-4FE0-BE9A-963193BDE703}"/>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1" i="1" u="none" strike="noStrike" cap="none" normalizeH="0" baseline="0">
                          <a:ln>
                            <a:noFill/>
                          </a:ln>
                          <a:solidFill>
                            <a:schemeClr val="hlink"/>
                          </a:solidFill>
                          <a:effectLst/>
                          <a:latin typeface="Arial" charset="0"/>
                          <a:cs typeface="Arial" charset="0"/>
                        </a:rPr>
                        <a:t>I</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LI</a:t>
                      </a:r>
                      <a:r>
                        <a:rPr kumimoji="0" lang="en-US" sz="2800" b="1" i="1" u="none" strike="noStrike" cap="none" normalizeH="0" baseline="0">
                          <a:ln>
                            <a:noFill/>
                          </a:ln>
                          <a:solidFill>
                            <a:schemeClr val="hlink"/>
                          </a:solidFill>
                          <a:effectLst/>
                          <a:latin typeface="Arial" charset="0"/>
                          <a:cs typeface="Arial" charset="0"/>
                        </a:rPr>
                        <a:t>K</a:t>
                      </a:r>
                      <a:r>
                        <a:rPr kumimoji="0" lang="en-US" sz="2800" b="0" i="1" u="none" strike="noStrike" cap="none" normalizeH="0" baseline="0">
                          <a:ln>
                            <a:noFill/>
                          </a:ln>
                          <a:solidFill>
                            <a:schemeClr val="hlink"/>
                          </a:solidFill>
                          <a:effectLst/>
                          <a:latin typeface="Arial" charset="0"/>
                          <a:cs typeface="Arial"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M</a:t>
                      </a:r>
                      <a:r>
                        <a:rPr kumimoji="0" lang="en-US" sz="2800" b="0" i="1" u="none" strike="noStrike" cap="none" normalizeH="0" baseline="0">
                          <a:ln>
                            <a:noFill/>
                          </a:ln>
                          <a:solidFill>
                            <a:schemeClr val="hlink"/>
                          </a:solidFill>
                          <a:effectLst/>
                          <a:latin typeface="Arial" charset="0"/>
                          <a:cs typeface="Arial"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N</a:t>
                      </a:r>
                      <a:r>
                        <a:rPr kumimoji="0" lang="en-US" sz="2800" b="0" i="1" u="none" strike="noStrike" cap="none" normalizeH="0" baseline="0">
                          <a:ln>
                            <a:noFill/>
                          </a:ln>
                          <a:solidFill>
                            <a:schemeClr val="hlink"/>
                          </a:solidFill>
                          <a:effectLst/>
                          <a:latin typeface="Arial" charset="0"/>
                          <a:cs typeface="Arial"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2498" name="Rectangle 34">
            <a:extLst>
              <a:ext uri="{FF2B5EF4-FFF2-40B4-BE49-F238E27FC236}">
                <a16:creationId xmlns:a16="http://schemas.microsoft.com/office/drawing/2014/main" id="{F347A399-78B7-4EE4-96C3-77A7A6D67F64}"/>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7CDEAF0-C162-4EED-8E48-176BCDD19B68}"/>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86019" name="Group 3">
            <a:extLst>
              <a:ext uri="{FF2B5EF4-FFF2-40B4-BE49-F238E27FC236}">
                <a16:creationId xmlns:a16="http://schemas.microsoft.com/office/drawing/2014/main" id="{723D057A-0B6B-47CF-9802-F04DBEAB8314}"/>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N</a:t>
                      </a:r>
                      <a:r>
                        <a:rPr kumimoji="0" lang="en-US" sz="2800" b="1" i="1" u="none" strike="noStrike" cap="none" normalizeH="0" baseline="0">
                          <a:ln>
                            <a:noFill/>
                          </a:ln>
                          <a:solidFill>
                            <a:schemeClr val="hlink"/>
                          </a:solidFill>
                          <a:effectLst/>
                          <a:latin typeface="Arial" charset="0"/>
                          <a:cs typeface="Arial" charset="0"/>
                        </a:rPr>
                        <a:t>O</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C</a:t>
                      </a:r>
                      <a:r>
                        <a:rPr kumimoji="0" lang="en-US" sz="2800" b="0" i="1" u="none" strike="noStrike" cap="none" normalizeH="0" baseline="0">
                          <a:ln>
                            <a:noFill/>
                          </a:ln>
                          <a:solidFill>
                            <a:schemeClr val="hlink"/>
                          </a:solidFill>
                          <a:effectLst/>
                          <a:latin typeface="Arial" charset="0"/>
                          <a:cs typeface="Arial"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T</a:t>
                      </a:r>
                      <a:r>
                        <a:rPr kumimoji="0" lang="en-US" sz="2800" b="0" i="1" u="none" strike="noStrike" cap="none" normalizeH="0" baseline="0">
                          <a:ln>
                            <a:noFill/>
                          </a:ln>
                          <a:solidFill>
                            <a:schemeClr val="hlink"/>
                          </a:solidFill>
                          <a:effectLst/>
                          <a:latin typeface="Arial" charset="0"/>
                          <a:cs typeface="Arial"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Times New Roman" pitchFamily="18" charset="0"/>
                        </a:rPr>
                        <a:t>B</a:t>
                      </a:r>
                      <a:r>
                        <a:rPr kumimoji="0" lang="en-US" sz="2800" b="1" i="1" u="none" strike="noStrike" cap="none" normalizeH="0" baseline="0">
                          <a:ln>
                            <a:noFill/>
                          </a:ln>
                          <a:solidFill>
                            <a:schemeClr val="hlink"/>
                          </a:solidFill>
                          <a:effectLst/>
                          <a:latin typeface="Arial" charset="0"/>
                          <a:cs typeface="Times New Roman" pitchFamily="18" charset="0"/>
                        </a:rPr>
                        <a:t>oa</a:t>
                      </a:r>
                      <a:r>
                        <a:rPr kumimoji="0" lang="en-US" sz="2800" b="0" i="1" u="none" strike="noStrike" cap="none" normalizeH="0" baseline="0">
                          <a:ln>
                            <a:noFill/>
                          </a:ln>
                          <a:solidFill>
                            <a:schemeClr val="hlink"/>
                          </a:solidFill>
                          <a:effectLst/>
                          <a:latin typeface="Arial" charset="0"/>
                          <a:cs typeface="Times New Roman" pitchFamily="18" charset="0"/>
                        </a:rPr>
                        <a:t>rd</a:t>
                      </a:r>
                      <a:endParaRPr kumimoji="0" lang="en-US" sz="2800" b="0" i="0" u="none" strike="noStrike" cap="none" normalizeH="0" baseline="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00AD759B-39E8-467C-AFBE-BD2CDDB3A961}"/>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81035" name="Group 139">
            <a:extLst>
              <a:ext uri="{FF2B5EF4-FFF2-40B4-BE49-F238E27FC236}">
                <a16:creationId xmlns:a16="http://schemas.microsoft.com/office/drawing/2014/main" id="{BC4C8083-CE67-4C69-A9F1-8490DE74E8B0}"/>
              </a:ext>
            </a:extLst>
          </p:cNvPr>
          <p:cNvGraphicFramePr>
            <a:graphicFrameLocks noGrp="1"/>
          </p:cNvGraphicFramePr>
          <p:nvPr>
            <p:ph type="tbl" idx="1"/>
          </p:nvPr>
        </p:nvGraphicFramePr>
        <p:xfrm>
          <a:off x="457200" y="1600200"/>
          <a:ext cx="8229600" cy="511176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7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Letter</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Shape</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Pronunciation</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charset="0"/>
                          <a:cs typeface="Times New Roman" pitchFamily="18" charset="0"/>
                        </a:rPr>
                        <a:t>Example</a:t>
                      </a:r>
                      <a:endParaRPr kumimoji="0" lang="en-US" sz="20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1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F</a:t>
                      </a:r>
                      <a:r>
                        <a:rPr kumimoji="0" lang="en-US" sz="2800" b="1" i="1" u="none" strike="noStrike" cap="none" normalizeH="0" baseline="0">
                          <a:ln>
                            <a:noFill/>
                          </a:ln>
                          <a:solidFill>
                            <a:schemeClr val="hlink"/>
                          </a:solidFill>
                          <a:effectLst/>
                          <a:latin typeface="Arial" charset="0"/>
                          <a:cs typeface="Arial" charset="0"/>
                        </a:rPr>
                        <a:t>EE</a:t>
                      </a:r>
                      <a:r>
                        <a:rPr kumimoji="0" lang="en-US" sz="2800" b="0" i="1" u="none" strike="noStrike" cap="none" normalizeH="0" baseline="0">
                          <a:ln>
                            <a:noFill/>
                          </a:ln>
                          <a:solidFill>
                            <a:schemeClr val="hlink"/>
                          </a:solidFill>
                          <a:effectLst/>
                          <a:latin typeface="Arial" charset="0"/>
                          <a:cs typeface="Arial"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1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charset="0"/>
                          <a:cs typeface="Arial" charset="0"/>
                        </a:rPr>
                        <a:t>R</a:t>
                      </a:r>
                      <a:r>
                        <a:rPr kumimoji="0" lang="en-US" sz="2800" b="0" i="1" u="none" strike="noStrike" cap="none" normalizeH="0" baseline="0">
                          <a:ln>
                            <a:noFill/>
                          </a:ln>
                          <a:solidFill>
                            <a:schemeClr val="hlink"/>
                          </a:solidFill>
                          <a:effectLst/>
                          <a:latin typeface="Arial" charset="0"/>
                          <a:cs typeface="Arial"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517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charset="0"/>
                          <a:cs typeface="Arial"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in some Greek words: </a:t>
                      </a:r>
                      <a:br>
                        <a:rPr kumimoji="0" lang="en-US" sz="2800" b="0" i="1" u="none" strike="noStrike" cap="none" normalizeH="0" baseline="0">
                          <a:ln>
                            <a:noFill/>
                          </a:ln>
                          <a:solidFill>
                            <a:schemeClr val="hlink"/>
                          </a:solidFill>
                          <a:effectLst/>
                          <a:latin typeface="Arial" charset="0"/>
                          <a:cs typeface="Arial" charset="0"/>
                        </a:rPr>
                      </a:br>
                      <a:r>
                        <a:rPr kumimoji="0" lang="en-US" sz="2800" b="0" i="1" u="none" strike="noStrike" cap="none" normalizeH="0" baseline="0">
                          <a:ln>
                            <a:noFill/>
                          </a:ln>
                          <a:solidFill>
                            <a:schemeClr val="hlink"/>
                          </a:solidFill>
                          <a:effectLst/>
                          <a:latin typeface="Arial" charset="0"/>
                          <a:cs typeface="Arial"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charset="0"/>
                          <a:cs typeface="Arial"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a:ln>
                            <a:noFill/>
                          </a:ln>
                          <a:solidFill>
                            <a:schemeClr val="hlink"/>
                          </a:solidFill>
                          <a:effectLst/>
                          <a:latin typeface="Arial" charset="0"/>
                          <a:cs typeface="Arial" charset="0"/>
                        </a:rPr>
                        <a:t>K</a:t>
                      </a:r>
                      <a:r>
                        <a:rPr kumimoji="0" lang="en-US" sz="2800" b="0" i="1" u="none" strike="noStrike" cap="none" normalizeH="0" baseline="0" dirty="0">
                          <a:ln>
                            <a:noFill/>
                          </a:ln>
                          <a:solidFill>
                            <a:schemeClr val="hlink"/>
                          </a:solidFill>
                          <a:effectLst/>
                          <a:latin typeface="Arial" charset="0"/>
                          <a:cs typeface="Arial" charset="0"/>
                        </a:rPr>
                        <a:t>in</a:t>
                      </a:r>
                      <a:br>
                        <a:rPr kumimoji="0" lang="en-US" sz="2800" b="0" i="1" u="none" strike="noStrike" cap="none" normalizeH="0" baseline="0" dirty="0">
                          <a:ln>
                            <a:noFill/>
                          </a:ln>
                          <a:solidFill>
                            <a:schemeClr val="hlink"/>
                          </a:solidFill>
                          <a:effectLst/>
                          <a:latin typeface="Arial" charset="0"/>
                          <a:cs typeface="Arial" charset="0"/>
                        </a:rPr>
                      </a:br>
                      <a:br>
                        <a:rPr kumimoji="0" lang="en-US" sz="2800" b="1" i="1" u="none" strike="noStrike" cap="none" normalizeH="0" baseline="0" dirty="0">
                          <a:ln>
                            <a:noFill/>
                          </a:ln>
                          <a:solidFill>
                            <a:schemeClr val="hlink"/>
                          </a:solidFill>
                          <a:effectLst/>
                          <a:latin typeface="Arial" charset="0"/>
                          <a:cs typeface="Arial" charset="0"/>
                        </a:rPr>
                      </a:br>
                      <a:r>
                        <a:rPr kumimoji="0" lang="en-US" sz="2800" b="1" i="1" u="none" strike="noStrike" cap="none" normalizeH="0" baseline="0" dirty="0">
                          <a:ln>
                            <a:noFill/>
                          </a:ln>
                          <a:solidFill>
                            <a:schemeClr val="hlink"/>
                          </a:solidFill>
                          <a:effectLst/>
                          <a:latin typeface="Arial" charset="0"/>
                          <a:cs typeface="Arial" charset="0"/>
                        </a:rPr>
                        <a:t>SH</a:t>
                      </a:r>
                      <a:r>
                        <a:rPr kumimoji="0" lang="en-US" sz="2800" b="0" i="1" u="none" strike="noStrike" cap="none" normalizeH="0" baseline="0" dirty="0">
                          <a:ln>
                            <a:noFill/>
                          </a:ln>
                          <a:solidFill>
                            <a:schemeClr val="hlink"/>
                          </a:solidFill>
                          <a:effectLst/>
                          <a:latin typeface="Arial" charset="0"/>
                          <a:cs typeface="Arial" charset="0"/>
                        </a:rPr>
                        <a:t>OW</a:t>
                      </a:r>
                      <a:br>
                        <a:rPr kumimoji="0" lang="en-US" sz="2800" b="0" i="1" u="none" strike="noStrike" cap="none" normalizeH="0" baseline="0" dirty="0">
                          <a:ln>
                            <a:noFill/>
                          </a:ln>
                          <a:solidFill>
                            <a:schemeClr val="hlink"/>
                          </a:solidFill>
                          <a:effectLst/>
                          <a:latin typeface="Arial" charset="0"/>
                          <a:cs typeface="Arial" charset="0"/>
                        </a:rPr>
                      </a:br>
                      <a:r>
                        <a:rPr kumimoji="0" lang="en-US" sz="2800" b="0" i="1" u="none" strike="noStrike" cap="none" normalizeH="0" baseline="0" dirty="0">
                          <a:ln>
                            <a:noFill/>
                          </a:ln>
                          <a:solidFill>
                            <a:schemeClr val="hlink"/>
                          </a:solidFill>
                          <a:effectLst/>
                          <a:latin typeface="Arial" charset="0"/>
                          <a:cs typeface="Arial" charset="0"/>
                        </a:rPr>
                        <a:t>"</a:t>
                      </a:r>
                      <a:r>
                        <a:rPr kumimoji="0" lang="en-US" sz="2800" b="1" i="1" u="none" strike="noStrike" cap="none" normalizeH="0" baseline="0" dirty="0">
                          <a:ln>
                            <a:noFill/>
                          </a:ln>
                          <a:solidFill>
                            <a:schemeClr val="hlink"/>
                          </a:solidFill>
                          <a:effectLst/>
                          <a:latin typeface="Arial" charset="0"/>
                          <a:cs typeface="Arial" charset="0"/>
                        </a:rPr>
                        <a:t>KH</a:t>
                      </a:r>
                      <a:r>
                        <a:rPr kumimoji="0" lang="en-US" sz="2800" b="0" i="1" u="none" strike="noStrike" cap="none" normalizeH="0" baseline="0" dirty="0">
                          <a:ln>
                            <a:noFill/>
                          </a:ln>
                          <a:solidFill>
                            <a:schemeClr val="hlink"/>
                          </a:solidFill>
                          <a:effectLst/>
                          <a:latin typeface="Arial" charset="0"/>
                          <a:cs typeface="Arial" charset="0"/>
                        </a:rPr>
                        <a:t>IAR" (ARABIC: Cucumber)</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dirty="0">
                        <a:ln>
                          <a:noFill/>
                        </a:ln>
                        <a:solidFill>
                          <a:schemeClr val="hlink"/>
                        </a:solidFill>
                        <a:effectLst/>
                        <a:latin typeface="Arial" charset="0"/>
                        <a:cs typeface="Arial" charset="0"/>
                      </a:endParaRPr>
                    </a:p>
                  </a:txBody>
                  <a:tcPr marT="45709" marB="457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346" name="Group 266">
            <a:extLst>
              <a:ext uri="{FF2B5EF4-FFF2-40B4-BE49-F238E27FC236}">
                <a16:creationId xmlns:a16="http://schemas.microsoft.com/office/drawing/2014/main" id="{0DBE2BB0-A2A1-472D-BABB-5FC7779DC0B7}"/>
              </a:ext>
            </a:extLst>
          </p:cNvPr>
          <p:cNvGraphicFramePr>
            <a:graphicFrameLocks noGrp="1"/>
          </p:cNvGraphicFramePr>
          <p:nvPr/>
        </p:nvGraphicFramePr>
        <p:xfrm>
          <a:off x="-90488" y="823913"/>
          <a:ext cx="9350376" cy="5210175"/>
        </p:xfrm>
        <a:graphic>
          <a:graphicData uri="http://schemas.openxmlformats.org/drawingml/2006/table">
            <a:tbl>
              <a:tblPr/>
              <a:tblGrid>
                <a:gridCol w="9142102">
                  <a:extLst>
                    <a:ext uri="{9D8B030D-6E8A-4147-A177-3AD203B41FA5}">
                      <a16:colId xmlns:a16="http://schemas.microsoft.com/office/drawing/2014/main" val="20000"/>
                    </a:ext>
                  </a:extLst>
                </a:gridCol>
                <a:gridCol w="208274">
                  <a:extLst>
                    <a:ext uri="{9D8B030D-6E8A-4147-A177-3AD203B41FA5}">
                      <a16:colId xmlns:a16="http://schemas.microsoft.com/office/drawing/2014/main" val="20001"/>
                    </a:ext>
                  </a:extLst>
                </a:gridCol>
              </a:tblGrid>
              <a:tr h="5210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91437" marR="9143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91437" marR="914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6593" name="Group 513">
            <a:extLst>
              <a:ext uri="{FF2B5EF4-FFF2-40B4-BE49-F238E27FC236}">
                <a16:creationId xmlns:a16="http://schemas.microsoft.com/office/drawing/2014/main" id="{9070FC12-AC6B-421C-9A9E-EE58ED493ECF}"/>
              </a:ext>
            </a:extLst>
          </p:cNvPr>
          <p:cNvGraphicFramePr>
            <a:graphicFrameLocks noGrp="1"/>
          </p:cNvGraphicFramePr>
          <p:nvPr>
            <p:extLst>
              <p:ext uri="{D42A27DB-BD31-4B8C-83A1-F6EECF244321}">
                <p14:modId xmlns:p14="http://schemas.microsoft.com/office/powerpoint/2010/main" val="616562179"/>
              </p:ext>
            </p:extLst>
          </p:nvPr>
        </p:nvGraphicFramePr>
        <p:xfrm>
          <a:off x="0" y="228600"/>
          <a:ext cx="9123364" cy="6888170"/>
        </p:xfrm>
        <a:graphic>
          <a:graphicData uri="http://schemas.openxmlformats.org/drawingml/2006/table">
            <a:tbl>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3352800">
                  <a:extLst>
                    <a:ext uri="{9D8B030D-6E8A-4147-A177-3AD203B41FA5}">
                      <a16:colId xmlns:a16="http://schemas.microsoft.com/office/drawing/2014/main" val="20003"/>
                    </a:ext>
                  </a:extLst>
                </a:gridCol>
                <a:gridCol w="1579564">
                  <a:extLst>
                    <a:ext uri="{9D8B030D-6E8A-4147-A177-3AD203B41FA5}">
                      <a16:colId xmlns:a16="http://schemas.microsoft.com/office/drawing/2014/main" val="20004"/>
                    </a:ext>
                  </a:extLst>
                </a:gridCol>
              </a:tblGrid>
              <a:tr h="7009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Letter</a:t>
                      </a:r>
                    </a:p>
                  </a:txBody>
                  <a:tcPr marT="45703" marB="45703" horzOverflow="overflow">
                    <a:lnL w="9525"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Shape</a:t>
                      </a:r>
                    </a:p>
                  </a:txBody>
                  <a:tcPr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Pronunciation</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Example</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1" u="none" strike="noStrike" cap="none" normalizeH="0" baseline="0" dirty="0">
                          <a:ln>
                            <a:noFill/>
                          </a:ln>
                          <a:solidFill>
                            <a:schemeClr val="tx1"/>
                          </a:solidFill>
                          <a:effectLst/>
                          <a:latin typeface="Arial" charset="0"/>
                          <a:cs typeface="Arial" charset="0"/>
                        </a:rPr>
                        <a:t>How  to write it</a:t>
                      </a:r>
                    </a:p>
                  </a:txBody>
                  <a:tcPr marT="45695" marB="45695"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1871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Ghamma</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800" b="0" i="0" u="none" strike="noStrike" cap="none" normalizeH="0" baseline="0" dirty="0">
                        <a:ln>
                          <a:noFill/>
                        </a:ln>
                        <a:solidFill>
                          <a:schemeClr val="hlink"/>
                        </a:solidFill>
                        <a:effectLst/>
                        <a:latin typeface="Arial" charset="0"/>
                        <a:cs typeface="Arial" charset="0"/>
                      </a:endParaRPr>
                    </a:p>
                  </a:txBody>
                  <a:tcPr marT="45708" marB="45708" anchor="ctr" horzOverflow="overflow">
                    <a:lnL w="9525"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0000"/>
                          </a:solidFill>
                          <a:effectLst/>
                          <a:latin typeface="Avva_Shenouda" pitchFamily="34" charset="0"/>
                          <a:cs typeface="Times New Roman" pitchFamily="18" charset="0"/>
                        </a:rPr>
                        <a:t>J </a:t>
                      </a:r>
                      <a:r>
                        <a:rPr kumimoji="0" lang="en-US" sz="4800" b="0" i="0" u="none" strike="noStrike" cap="none" normalizeH="0" baseline="0" dirty="0" err="1">
                          <a:ln>
                            <a:noFill/>
                          </a:ln>
                          <a:solidFill>
                            <a:srgbClr val="FF0000"/>
                          </a:solidFill>
                          <a:effectLst/>
                          <a:latin typeface="Avva_Shenouda" pitchFamily="34" charset="0"/>
                          <a:cs typeface="Times New Roman" pitchFamily="18" charset="0"/>
                        </a:rPr>
                        <a:t>j</a:t>
                      </a:r>
                      <a:endParaRPr kumimoji="0" lang="en-US" sz="4800" b="0" i="0" u="none" strike="noStrike" cap="none" normalizeH="0" baseline="0" dirty="0">
                        <a:ln>
                          <a:noFill/>
                        </a:ln>
                        <a:solidFill>
                          <a:schemeClr val="tx1"/>
                        </a:solidFill>
                        <a:effectLst/>
                        <a:latin typeface="Arial" charset="0"/>
                        <a:cs typeface="Arial"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charset="0"/>
                          <a:cs typeface="Arial" charset="0"/>
                        </a:rPr>
                        <a:t>Gh</a:t>
                      </a:r>
                      <a:r>
                        <a:rPr kumimoji="0" lang="en-US" sz="3600" b="0" i="1" u="none" strike="noStrike" cap="none" normalizeH="0" baseline="0" dirty="0">
                          <a:ln>
                            <a:noFill/>
                          </a:ln>
                          <a:solidFill>
                            <a:schemeClr val="hlink"/>
                          </a:solidFill>
                          <a:effectLst/>
                          <a:latin typeface="Arial" charset="0"/>
                          <a:cs typeface="Arial" charset="0"/>
                        </a:rPr>
                        <a:t> </a:t>
                      </a:r>
                      <a:r>
                        <a:rPr kumimoji="0" lang="ar-EG" sz="4000" b="0" i="1" u="none" strike="noStrike" cap="none" normalizeH="0" baseline="0" dirty="0">
                          <a:ln>
                            <a:noFill/>
                          </a:ln>
                          <a:solidFill>
                            <a:schemeClr val="hlink"/>
                          </a:solidFill>
                          <a:effectLst/>
                          <a:latin typeface="Arial" charset="0"/>
                          <a:cs typeface="Arial" charset="0"/>
                        </a:rPr>
                        <a:t>غ</a:t>
                      </a:r>
                      <a:r>
                        <a:rPr kumimoji="0" lang="en-US" sz="3600" b="0" i="1" u="none" strike="noStrike" cap="none" normalizeH="0" baseline="0" dirty="0">
                          <a:ln>
                            <a:noFill/>
                          </a:ln>
                          <a:solidFill>
                            <a:schemeClr val="hlink"/>
                          </a:solidFill>
                          <a:effectLst/>
                          <a:latin typeface="Arial" charset="0"/>
                          <a:cs typeface="Arial" charset="0"/>
                        </a:rPr>
                        <a:t>  (as in </a:t>
                      </a:r>
                      <a:r>
                        <a:rPr kumimoji="0" lang="en-US" sz="3600" b="0" i="1" u="none" strike="noStrike" cap="none" normalizeH="0" baseline="0" dirty="0" err="1">
                          <a:ln>
                            <a:noFill/>
                          </a:ln>
                          <a:solidFill>
                            <a:schemeClr val="hlink"/>
                          </a:solidFill>
                          <a:effectLst/>
                          <a:latin typeface="Arial" charset="0"/>
                          <a:cs typeface="Arial" charset="0"/>
                        </a:rPr>
                        <a:t>O</a:t>
                      </a:r>
                      <a:r>
                        <a:rPr kumimoji="0" lang="en-US" sz="3600" b="1" i="1" u="none" strike="noStrike" cap="none" normalizeH="0" baseline="0" dirty="0" err="1">
                          <a:ln>
                            <a:noFill/>
                          </a:ln>
                          <a:solidFill>
                            <a:srgbClr val="FFFF00"/>
                          </a:solidFill>
                          <a:effectLst/>
                          <a:latin typeface="Arial" charset="0"/>
                          <a:cs typeface="Arial" charset="0"/>
                        </a:rPr>
                        <a:t>gh</a:t>
                      </a:r>
                      <a:r>
                        <a:rPr kumimoji="0" lang="en-US" sz="3600" b="0" i="1" u="none" strike="noStrike" cap="none" normalizeH="0" baseline="0" dirty="0" err="1">
                          <a:ln>
                            <a:noFill/>
                          </a:ln>
                          <a:solidFill>
                            <a:schemeClr val="hlink"/>
                          </a:solidFill>
                          <a:effectLst/>
                          <a:latin typeface="Arial" charset="0"/>
                          <a:cs typeface="Arial" charset="0"/>
                        </a:rPr>
                        <a:t>nia</a:t>
                      </a:r>
                      <a:r>
                        <a:rPr kumimoji="0" lang="en-US" sz="3600" b="0" i="1" u="none" strike="noStrike" cap="none" normalizeH="0" baseline="0" dirty="0">
                          <a:ln>
                            <a:noFill/>
                          </a:ln>
                          <a:solidFill>
                            <a:schemeClr val="hlink"/>
                          </a:solidFill>
                          <a:effectLst/>
                          <a:latin typeface="Arial" charset="0"/>
                          <a:cs typeface="Arial" charset="0"/>
                        </a:rPr>
                        <a:t> (Arabic: Song))</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1" u="none" strike="noStrike" cap="none" normalizeH="0" baseline="0" dirty="0">
                        <a:ln>
                          <a:noFill/>
                        </a:ln>
                        <a:solidFill>
                          <a:schemeClr val="hlink"/>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G (as in </a:t>
                      </a:r>
                      <a:r>
                        <a:rPr kumimoji="0" lang="en-US" sz="3600" b="1" i="1" u="none" strike="noStrike" cap="none" normalizeH="0" baseline="0" dirty="0">
                          <a:ln>
                            <a:noFill/>
                          </a:ln>
                          <a:solidFill>
                            <a:srgbClr val="FFFF00"/>
                          </a:solidFill>
                          <a:effectLst/>
                          <a:latin typeface="Arial" charset="0"/>
                          <a:cs typeface="Arial" charset="0"/>
                        </a:rPr>
                        <a:t>G</a:t>
                      </a:r>
                      <a:r>
                        <a:rPr kumimoji="0" lang="en-US" sz="3600" b="0" i="1" u="none" strike="noStrike" cap="none" normalizeH="0" baseline="0" dirty="0">
                          <a:ln>
                            <a:noFill/>
                          </a:ln>
                          <a:solidFill>
                            <a:schemeClr val="hlink"/>
                          </a:solidFill>
                          <a:effectLst/>
                          <a:latin typeface="Arial" charset="0"/>
                          <a:cs typeface="Arial" charset="0"/>
                        </a:rPr>
                        <a:t>ood)</a:t>
                      </a:r>
                      <a:br>
                        <a:rPr kumimoji="0" lang="en-US" sz="3600" b="0" i="1" u="none" strike="noStrike" cap="none" normalizeH="0" baseline="0" dirty="0">
                          <a:ln>
                            <a:noFill/>
                          </a:ln>
                          <a:solidFill>
                            <a:schemeClr val="hlink"/>
                          </a:solidFill>
                          <a:effectLst/>
                          <a:latin typeface="Arial" charset="0"/>
                          <a:cs typeface="Arial" charset="0"/>
                        </a:rPr>
                      </a:br>
                      <a:endParaRPr kumimoji="0" lang="en-US" sz="3600" b="0" i="1" u="none" strike="noStrike" cap="none" normalizeH="0" baseline="0" dirty="0">
                        <a:ln>
                          <a:noFill/>
                        </a:ln>
                        <a:solidFill>
                          <a:schemeClr val="hlink"/>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NG (as in A</a:t>
                      </a:r>
                      <a:r>
                        <a:rPr kumimoji="0" lang="en-US" sz="3600" b="1" i="1" u="none" strike="noStrike" cap="none" normalizeH="0" baseline="0" dirty="0">
                          <a:ln>
                            <a:noFill/>
                          </a:ln>
                          <a:solidFill>
                            <a:srgbClr val="FFFF00"/>
                          </a:solidFill>
                          <a:effectLst/>
                          <a:latin typeface="Arial" charset="0"/>
                          <a:cs typeface="Arial" charset="0"/>
                        </a:rPr>
                        <a:t>ng</a:t>
                      </a:r>
                      <a:r>
                        <a:rPr kumimoji="0" lang="en-US" sz="3600" b="0" i="1" u="none" strike="noStrike" cap="none" normalizeH="0" baseline="0" dirty="0">
                          <a:ln>
                            <a:noFill/>
                          </a:ln>
                          <a:solidFill>
                            <a:schemeClr val="hlink"/>
                          </a:solidFill>
                          <a:effectLst/>
                          <a:latin typeface="Arial" charset="0"/>
                          <a:cs typeface="Arial" charset="0"/>
                        </a:rPr>
                        <a:t>el)</a:t>
                      </a:r>
                      <a:r>
                        <a:rPr kumimoji="0" lang="en-US" sz="32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800" b="0" i="0" u="none" strike="noStrike" cap="none" normalizeH="0" baseline="0" dirty="0">
                        <a:ln>
                          <a:noFill/>
                        </a:ln>
                        <a:solidFill>
                          <a:schemeClr val="tx1"/>
                        </a:solidFill>
                        <a:effectLst/>
                        <a:latin typeface="Arial" charset="0"/>
                        <a:cs typeface="Arial"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3600" b="0" i="1" u="none" strike="noStrike" cap="none" normalizeH="0" baseline="0" dirty="0">
                          <a:ln>
                            <a:noFill/>
                          </a:ln>
                          <a:solidFill>
                            <a:srgbClr val="FFFF00"/>
                          </a:solidFill>
                          <a:effectLst/>
                          <a:latin typeface="Avva_Shenouda" pitchFamily="34" charset="0"/>
                          <a:cs typeface="Arial" charset="0"/>
                        </a:rPr>
                        <a:t>J</a:t>
                      </a:r>
                      <a:r>
                        <a:rPr kumimoji="0" lang="es-ES" sz="3600" b="0" i="1" u="none" strike="noStrike" cap="none" normalizeH="0" baseline="0" dirty="0">
                          <a:ln>
                            <a:noFill/>
                          </a:ln>
                          <a:solidFill>
                            <a:srgbClr val="FF0000"/>
                          </a:solidFill>
                          <a:effectLst/>
                          <a:latin typeface="Avva_Shenouda" pitchFamily="34" charset="0"/>
                          <a:cs typeface="Arial" charset="0"/>
                        </a:rPr>
                        <a:t>abri3l </a:t>
                      </a:r>
                      <a:r>
                        <a:rPr kumimoji="0" lang="es-ES" sz="3600" b="0" i="1" u="none" strike="noStrike" cap="none" normalizeH="0" baseline="0" dirty="0">
                          <a:ln>
                            <a:noFill/>
                          </a:ln>
                          <a:solidFill>
                            <a:schemeClr val="hlink"/>
                          </a:solidFill>
                          <a:effectLst/>
                          <a:latin typeface="Arial" charset="0"/>
                          <a:cs typeface="Arial" charset="0"/>
                        </a:rPr>
                        <a:t>(</a:t>
                      </a:r>
                      <a:r>
                        <a:rPr kumimoji="0" lang="es-ES" sz="3600" b="0" i="1" u="none" strike="noStrike" cap="none" normalizeH="0" baseline="0" dirty="0" err="1">
                          <a:ln>
                            <a:noFill/>
                          </a:ln>
                          <a:solidFill>
                            <a:schemeClr val="hlink"/>
                          </a:solidFill>
                          <a:effectLst/>
                          <a:latin typeface="Arial" charset="0"/>
                          <a:cs typeface="Arial" charset="0"/>
                        </a:rPr>
                        <a:t>Ghav</a:t>
                      </a:r>
                      <a:r>
                        <a:rPr kumimoji="0" lang="es-ES" sz="3600" b="0" i="1" u="none" strike="noStrike" cap="none" normalizeH="0" baseline="0" dirty="0">
                          <a:ln>
                            <a:noFill/>
                          </a:ln>
                          <a:solidFill>
                            <a:schemeClr val="hlink"/>
                          </a:solidFill>
                          <a:effectLst/>
                          <a:latin typeface="Arial" charset="0"/>
                          <a:cs typeface="Arial" charset="0"/>
                        </a:rPr>
                        <a:t>-riel = Gabriel)</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3600" b="0" i="1" u="none" strike="noStrike" cap="none" normalizeH="0" baseline="0" dirty="0">
                        <a:ln>
                          <a:noFill/>
                        </a:ln>
                        <a:solidFill>
                          <a:schemeClr val="tx1"/>
                        </a:solidFill>
                        <a:effectLst/>
                        <a:latin typeface="Avva_Shenouda"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3600" b="0" i="1" u="none" strike="noStrike" cap="none" normalizeH="0" baseline="0" dirty="0" err="1">
                          <a:ln>
                            <a:noFill/>
                          </a:ln>
                          <a:solidFill>
                            <a:srgbClr val="FF0000"/>
                          </a:solidFill>
                          <a:effectLst/>
                          <a:latin typeface="Avva_Shenouda" pitchFamily="34" charset="0"/>
                          <a:cs typeface="Arial" charset="0"/>
                        </a:rPr>
                        <a:t>A</a:t>
                      </a:r>
                      <a:r>
                        <a:rPr kumimoji="0" lang="es-ES" sz="3600" b="0" i="1" u="none" strike="noStrike" cap="none" normalizeH="0" baseline="0" dirty="0" err="1">
                          <a:ln>
                            <a:noFill/>
                          </a:ln>
                          <a:solidFill>
                            <a:srgbClr val="FFFF00"/>
                          </a:solidFill>
                          <a:effectLst/>
                          <a:latin typeface="Avva_Shenouda" pitchFamily="34" charset="0"/>
                          <a:cs typeface="Arial" charset="0"/>
                        </a:rPr>
                        <a:t>j</a:t>
                      </a:r>
                      <a:r>
                        <a:rPr kumimoji="0" lang="es-ES" sz="3600" b="0" i="1" u="none" strike="noStrike" cap="none" normalizeH="0" baseline="0" dirty="0" err="1">
                          <a:ln>
                            <a:noFill/>
                          </a:ln>
                          <a:solidFill>
                            <a:srgbClr val="FF0000"/>
                          </a:solidFill>
                          <a:effectLst/>
                          <a:latin typeface="Avva_Shenouda" pitchFamily="34" charset="0"/>
                          <a:cs typeface="Arial" charset="0"/>
                        </a:rPr>
                        <a:t>ioc</a:t>
                      </a:r>
                      <a:r>
                        <a:rPr kumimoji="0" lang="es-ES" sz="3600" b="0" i="1" u="none" strike="noStrike" cap="none" normalizeH="0" baseline="0" dirty="0">
                          <a:ln>
                            <a:noFill/>
                          </a:ln>
                          <a:solidFill>
                            <a:srgbClr val="FF0000"/>
                          </a:solidFill>
                          <a:effectLst/>
                          <a:latin typeface="Avva_Shenouda" pitchFamily="34" charset="0"/>
                          <a:cs typeface="Arial" charset="0"/>
                        </a:rPr>
                        <a:t> </a:t>
                      </a:r>
                      <a:br>
                        <a:rPr kumimoji="0" lang="es-ES" sz="3600" b="0" i="1" u="none" strike="noStrike" cap="none" normalizeH="0" baseline="0" dirty="0">
                          <a:ln>
                            <a:noFill/>
                          </a:ln>
                          <a:solidFill>
                            <a:srgbClr val="FF0000"/>
                          </a:solidFill>
                          <a:effectLst/>
                          <a:latin typeface="Avva_Shenouda" pitchFamily="34" charset="0"/>
                          <a:cs typeface="Arial" charset="0"/>
                        </a:rPr>
                      </a:br>
                      <a:r>
                        <a:rPr kumimoji="0" lang="es-ES" sz="3600" b="0" i="1" u="none" strike="noStrike" cap="none" normalizeH="0" baseline="0" dirty="0">
                          <a:ln>
                            <a:noFill/>
                          </a:ln>
                          <a:solidFill>
                            <a:schemeClr val="hlink"/>
                          </a:solidFill>
                          <a:effectLst/>
                          <a:latin typeface="Arial" charset="0"/>
                          <a:cs typeface="Arial" charset="0"/>
                        </a:rPr>
                        <a:t>(A-</a:t>
                      </a:r>
                      <a:r>
                        <a:rPr kumimoji="0" lang="es-ES" sz="3600" b="0" i="1" u="none" strike="noStrike" cap="none" normalizeH="0" baseline="0" dirty="0" err="1">
                          <a:ln>
                            <a:noFill/>
                          </a:ln>
                          <a:solidFill>
                            <a:schemeClr val="hlink"/>
                          </a:solidFill>
                          <a:effectLst/>
                          <a:latin typeface="Arial" charset="0"/>
                          <a:cs typeface="Arial" charset="0"/>
                        </a:rPr>
                        <a:t>gios</a:t>
                      </a:r>
                      <a:r>
                        <a:rPr kumimoji="0" lang="es-ES" sz="3600" b="0" i="1" u="none" strike="noStrike" cap="none" normalizeH="0" baseline="0" dirty="0">
                          <a:ln>
                            <a:noFill/>
                          </a:ln>
                          <a:solidFill>
                            <a:schemeClr val="hlink"/>
                          </a:solidFill>
                          <a:effectLst/>
                          <a:latin typeface="Arial" charset="0"/>
                          <a:cs typeface="Arial" charset="0"/>
                        </a:rPr>
                        <a:t> = </a:t>
                      </a:r>
                      <a:r>
                        <a:rPr kumimoji="0" lang="es-ES" sz="3600" b="0" i="1" u="none" strike="noStrike" cap="none" normalizeH="0" baseline="0" dirty="0" err="1">
                          <a:ln>
                            <a:noFill/>
                          </a:ln>
                          <a:solidFill>
                            <a:schemeClr val="hlink"/>
                          </a:solidFill>
                          <a:effectLst/>
                          <a:latin typeface="Arial" charset="0"/>
                          <a:cs typeface="Arial" charset="0"/>
                        </a:rPr>
                        <a:t>Holy</a:t>
                      </a:r>
                      <a:r>
                        <a:rPr kumimoji="0" lang="es-ES" sz="3600" b="0" i="1" u="none" strike="noStrike" cap="none" normalizeH="0" baseline="0" dirty="0">
                          <a:ln>
                            <a:noFill/>
                          </a:ln>
                          <a:solidFill>
                            <a:schemeClr val="hlink"/>
                          </a:solidFill>
                          <a:effectLst/>
                          <a:latin typeface="Arial" charset="0"/>
                          <a:cs typeface="Arial" charset="0"/>
                        </a:rPr>
                        <a:t>)</a:t>
                      </a:r>
                      <a:r>
                        <a:rPr kumimoji="0" lang="en-US" sz="3600" b="0"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3600" b="0" i="1" u="none" strike="noStrike" cap="none" normalizeH="0" baseline="0" dirty="0" err="1">
                          <a:ln>
                            <a:noFill/>
                          </a:ln>
                          <a:solidFill>
                            <a:srgbClr val="FF0000"/>
                          </a:solidFill>
                          <a:effectLst/>
                          <a:latin typeface="Avva_Shenouda" pitchFamily="34" charset="0"/>
                          <a:cs typeface="Arial" charset="0"/>
                        </a:rPr>
                        <a:t>A</a:t>
                      </a:r>
                      <a:r>
                        <a:rPr kumimoji="0" lang="es-ES" sz="3600" b="0" i="1" u="none" strike="noStrike" cap="none" normalizeH="0" baseline="0" dirty="0" err="1">
                          <a:ln>
                            <a:noFill/>
                          </a:ln>
                          <a:solidFill>
                            <a:srgbClr val="FFFF00"/>
                          </a:solidFill>
                          <a:effectLst/>
                          <a:latin typeface="Avva_Shenouda" pitchFamily="34" charset="0"/>
                          <a:cs typeface="Arial" charset="0"/>
                        </a:rPr>
                        <a:t>jj</a:t>
                      </a:r>
                      <a:r>
                        <a:rPr kumimoji="0" lang="es-ES" sz="3600" b="0" i="1" u="none" strike="noStrike" cap="none" normalizeH="0" baseline="0" dirty="0" err="1">
                          <a:ln>
                            <a:noFill/>
                          </a:ln>
                          <a:solidFill>
                            <a:srgbClr val="FF0000"/>
                          </a:solidFill>
                          <a:effectLst/>
                          <a:latin typeface="Avva_Shenouda" pitchFamily="34" charset="0"/>
                          <a:cs typeface="Arial" charset="0"/>
                        </a:rPr>
                        <a:t>eloc</a:t>
                      </a:r>
                      <a:r>
                        <a:rPr kumimoji="0" lang="es-ES" sz="3600" b="0" i="1" u="none" strike="noStrike" cap="none" normalizeH="0" baseline="0" dirty="0">
                          <a:ln>
                            <a:noFill/>
                          </a:ln>
                          <a:solidFill>
                            <a:srgbClr val="FF0000"/>
                          </a:solidFill>
                          <a:effectLst/>
                          <a:latin typeface="Avva_Shenouda" pitchFamily="34" charset="0"/>
                          <a:cs typeface="Arial" charset="0"/>
                        </a:rPr>
                        <a:t> </a:t>
                      </a:r>
                      <a:r>
                        <a:rPr kumimoji="0" lang="es-ES" sz="3600" b="0" i="1" u="none" strike="noStrike" cap="none" normalizeH="0" baseline="0" dirty="0">
                          <a:ln>
                            <a:noFill/>
                          </a:ln>
                          <a:solidFill>
                            <a:schemeClr val="hlink"/>
                          </a:solidFill>
                          <a:effectLst/>
                          <a:latin typeface="Arial" charset="0"/>
                          <a:cs typeface="Arial" charset="0"/>
                        </a:rPr>
                        <a:t>(</a:t>
                      </a:r>
                      <a:r>
                        <a:rPr kumimoji="0" lang="es-ES" sz="3600" b="0" i="1" u="none" strike="noStrike" cap="none" normalizeH="0" baseline="0" dirty="0" err="1">
                          <a:ln>
                            <a:noFill/>
                          </a:ln>
                          <a:solidFill>
                            <a:schemeClr val="hlink"/>
                          </a:solidFill>
                          <a:effectLst/>
                          <a:latin typeface="Arial" charset="0"/>
                          <a:cs typeface="Arial" charset="0"/>
                        </a:rPr>
                        <a:t>Angelos</a:t>
                      </a:r>
                      <a:r>
                        <a:rPr kumimoji="0" lang="es-ES" sz="3600" b="0" i="1" u="none" strike="noStrike" cap="none" normalizeH="0" baseline="0" dirty="0">
                          <a:ln>
                            <a:noFill/>
                          </a:ln>
                          <a:solidFill>
                            <a:schemeClr val="hlink"/>
                          </a:solidFill>
                          <a:effectLst/>
                          <a:latin typeface="Arial" charset="0"/>
                          <a:cs typeface="Arial" charset="0"/>
                        </a:rPr>
                        <a:t> = </a:t>
                      </a:r>
                      <a:r>
                        <a:rPr kumimoji="0" lang="es-ES" sz="3600" b="0" i="1" u="none" strike="noStrike" cap="none" normalizeH="0" baseline="0" dirty="0" err="1">
                          <a:ln>
                            <a:noFill/>
                          </a:ln>
                          <a:solidFill>
                            <a:schemeClr val="hlink"/>
                          </a:solidFill>
                          <a:effectLst/>
                          <a:latin typeface="Arial" charset="0"/>
                          <a:cs typeface="Arial" charset="0"/>
                        </a:rPr>
                        <a:t>Angel</a:t>
                      </a:r>
                      <a:r>
                        <a:rPr kumimoji="0" lang="es-ES" sz="3600" b="0" i="1" u="none" strike="noStrike" cap="none" normalizeH="0" baseline="0" dirty="0">
                          <a:ln>
                            <a:noFill/>
                          </a:ln>
                          <a:solidFill>
                            <a:schemeClr val="hlink"/>
                          </a:solidFill>
                          <a:effectLst/>
                          <a:latin typeface="Arial" charset="0"/>
                          <a:cs typeface="Arial" charset="0"/>
                        </a:rPr>
                        <a:t>)</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marT="45708" marB="45708" anchor="ctr"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5566" name="Picture 514">
            <a:extLst>
              <a:ext uri="{FF2B5EF4-FFF2-40B4-BE49-F238E27FC236}">
                <a16:creationId xmlns:a16="http://schemas.microsoft.com/office/drawing/2014/main" id="{267DB48D-6B37-4EBC-A376-1E09E135A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7176" y="2847975"/>
            <a:ext cx="87630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298" name="Picture 2" descr="100+ Archangel Gabriel images | archangel gabriel, archangels, gabriel">
            <a:extLst>
              <a:ext uri="{FF2B5EF4-FFF2-40B4-BE49-F238E27FC236}">
                <a16:creationId xmlns:a16="http://schemas.microsoft.com/office/drawing/2014/main" id="{A4CF49B7-3DA9-4261-8CE7-E396C2215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422" y="4628822"/>
            <a:ext cx="1493808" cy="20195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Group 2">
            <a:extLst>
              <a:ext uri="{FF2B5EF4-FFF2-40B4-BE49-F238E27FC236}">
                <a16:creationId xmlns:a16="http://schemas.microsoft.com/office/drawing/2014/main" id="{CB0BD7CD-BC0D-43BE-873C-A5ABC39F4C70}"/>
              </a:ext>
            </a:extLst>
          </p:cNvPr>
          <p:cNvGraphicFramePr>
            <a:graphicFrameLocks noGrp="1"/>
          </p:cNvGraphicFramePr>
          <p:nvPr/>
        </p:nvGraphicFramePr>
        <p:xfrm>
          <a:off x="-90488" y="823913"/>
          <a:ext cx="9350376" cy="5210175"/>
        </p:xfrm>
        <a:graphic>
          <a:graphicData uri="http://schemas.openxmlformats.org/drawingml/2006/table">
            <a:tbl>
              <a:tblPr/>
              <a:tblGrid>
                <a:gridCol w="9142102">
                  <a:extLst>
                    <a:ext uri="{9D8B030D-6E8A-4147-A177-3AD203B41FA5}">
                      <a16:colId xmlns:a16="http://schemas.microsoft.com/office/drawing/2014/main" val="20000"/>
                    </a:ext>
                  </a:extLst>
                </a:gridCol>
                <a:gridCol w="208274">
                  <a:extLst>
                    <a:ext uri="{9D8B030D-6E8A-4147-A177-3AD203B41FA5}">
                      <a16:colId xmlns:a16="http://schemas.microsoft.com/office/drawing/2014/main" val="20001"/>
                    </a:ext>
                  </a:extLst>
                </a:gridCol>
              </a:tblGrid>
              <a:tr h="5210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91437" marR="9143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91437" marR="914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5345" name="Group 49">
            <a:extLst>
              <a:ext uri="{FF2B5EF4-FFF2-40B4-BE49-F238E27FC236}">
                <a16:creationId xmlns:a16="http://schemas.microsoft.com/office/drawing/2014/main" id="{CFDA2850-FEF0-49E9-A92D-740091C10B4B}"/>
              </a:ext>
            </a:extLst>
          </p:cNvPr>
          <p:cNvGraphicFramePr>
            <a:graphicFrameLocks noGrp="1"/>
          </p:cNvGraphicFramePr>
          <p:nvPr>
            <p:extLst>
              <p:ext uri="{D42A27DB-BD31-4B8C-83A1-F6EECF244321}">
                <p14:modId xmlns:p14="http://schemas.microsoft.com/office/powerpoint/2010/main" val="1861742091"/>
              </p:ext>
            </p:extLst>
          </p:nvPr>
        </p:nvGraphicFramePr>
        <p:xfrm>
          <a:off x="0" y="228600"/>
          <a:ext cx="9123363" cy="6528824"/>
        </p:xfrm>
        <a:graphic>
          <a:graphicData uri="http://schemas.openxmlformats.org/drawingml/2006/table">
            <a:tbl>
              <a:tblPr/>
              <a:tblGrid>
                <a:gridCol w="9123363">
                  <a:extLst>
                    <a:ext uri="{9D8B030D-6E8A-4147-A177-3AD203B41FA5}">
                      <a16:colId xmlns:a16="http://schemas.microsoft.com/office/drawing/2014/main" val="20000"/>
                    </a:ext>
                  </a:extLst>
                </a:gridCol>
              </a:tblGrid>
              <a:tr h="6492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600" b="0" i="1" u="none" strike="noStrike" cap="none" normalizeH="0" baseline="0" dirty="0" err="1">
                          <a:ln>
                            <a:noFill/>
                          </a:ln>
                          <a:solidFill>
                            <a:schemeClr val="hlink"/>
                          </a:solidFill>
                          <a:effectLst/>
                          <a:latin typeface="Arial" charset="0"/>
                          <a:cs typeface="Arial" charset="0"/>
                        </a:rPr>
                        <a:t>Ghamma</a:t>
                      </a:r>
                      <a:r>
                        <a:rPr kumimoji="0" lang="en-US" sz="3600" b="0" i="1" u="none" strike="noStrike" cap="none" normalizeH="0" baseline="0" dirty="0">
                          <a:ln>
                            <a:noFill/>
                          </a:ln>
                          <a:solidFill>
                            <a:schemeClr val="hlink"/>
                          </a:solidFill>
                          <a:effectLst/>
                          <a:latin typeface="Arial" charset="0"/>
                          <a:cs typeface="Arial" charset="0"/>
                        </a:rPr>
                        <a:t> is normally pronounced GH (Arabic letter </a:t>
                      </a:r>
                      <a:r>
                        <a:rPr kumimoji="0" lang="en-US" sz="3600" b="0" i="1" u="none" strike="noStrike" cap="none" normalizeH="0" baseline="0" dirty="0" err="1">
                          <a:ln>
                            <a:noFill/>
                          </a:ln>
                          <a:solidFill>
                            <a:schemeClr val="hlink"/>
                          </a:solidFill>
                          <a:effectLst/>
                          <a:latin typeface="Arial" charset="0"/>
                          <a:cs typeface="Arial" charset="0"/>
                        </a:rPr>
                        <a:t>Ghen</a:t>
                      </a:r>
                      <a:r>
                        <a:rPr kumimoji="0" lang="en-US" sz="3600" b="0" i="1" u="none" strike="noStrike" cap="none" normalizeH="0" baseline="0" dirty="0">
                          <a:ln>
                            <a:noFill/>
                          </a:ln>
                          <a:solidFill>
                            <a:schemeClr val="hlink"/>
                          </a:solidFill>
                          <a:effectLst/>
                          <a:latin typeface="Arial" charset="0"/>
                          <a:cs typeface="Arial" charset="0"/>
                        </a:rPr>
                        <a:t> </a:t>
                      </a:r>
                      <a:r>
                        <a:rPr kumimoji="0" lang="ar-EG" sz="3600" b="0" i="1" u="none" strike="noStrike" cap="none" normalizeH="0" baseline="0" dirty="0">
                          <a:ln>
                            <a:noFill/>
                          </a:ln>
                          <a:solidFill>
                            <a:schemeClr val="hlink"/>
                          </a:solidFill>
                          <a:effectLst/>
                          <a:latin typeface="Arial" charset="0"/>
                          <a:cs typeface="Arial" charset="0"/>
                        </a:rPr>
                        <a:t>غ</a:t>
                      </a:r>
                      <a:r>
                        <a:rPr kumimoji="0" lang="en-US" sz="3600" b="0" i="1" u="none" strike="noStrike" cap="none" normalizeH="0" baseline="0" dirty="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as in </a:t>
                      </a:r>
                      <a:r>
                        <a:rPr kumimoji="0" lang="en-US" sz="3600" b="0" i="1" u="none" strike="noStrike" cap="none" normalizeH="0" baseline="0" dirty="0">
                          <a:ln>
                            <a:noFill/>
                          </a:ln>
                          <a:solidFill>
                            <a:srgbClr val="FF0000"/>
                          </a:solidFill>
                          <a:effectLst/>
                          <a:latin typeface="Avva_Shenouda" pitchFamily="34" charset="0"/>
                          <a:cs typeface="Arial" charset="0"/>
                        </a:rPr>
                        <a:t>Jabri3l</a:t>
                      </a:r>
                      <a:r>
                        <a:rPr kumimoji="0" lang="en-US" sz="3600" b="0" i="1" u="none" strike="noStrike" cap="none" normalizeH="0" baseline="0" dirty="0">
                          <a:ln>
                            <a:noFill/>
                          </a:ln>
                          <a:solidFill>
                            <a:schemeClr val="hlink"/>
                          </a:solidFill>
                          <a:effectLst/>
                          <a:latin typeface="Avva_Shenouda" pitchFamily="34" charset="0"/>
                          <a:cs typeface="Arial" charset="0"/>
                        </a:rPr>
                        <a:t> </a:t>
                      </a: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Ghav</a:t>
                      </a:r>
                      <a:r>
                        <a:rPr kumimoji="0" lang="en-US" sz="3600" b="0" i="1" u="none" strike="noStrike" cap="none" normalizeH="0" baseline="0" dirty="0">
                          <a:ln>
                            <a:noFill/>
                          </a:ln>
                          <a:solidFill>
                            <a:schemeClr val="hlink"/>
                          </a:solidFill>
                          <a:effectLst/>
                          <a:latin typeface="Arial" charset="0"/>
                          <a:cs typeface="Arial" charset="0"/>
                        </a:rPr>
                        <a:t>-riel = Gabriel)</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1" u="none" strike="noStrike" cap="none" normalizeH="0" baseline="0" dirty="0">
                        <a:ln>
                          <a:noFill/>
                        </a:ln>
                        <a:solidFill>
                          <a:schemeClr val="hlink"/>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It is pronounced G as in </a:t>
                      </a:r>
                      <a:br>
                        <a:rPr kumimoji="0" lang="en-US" sz="3600" b="0" i="1" u="none" strike="noStrike" cap="none" normalizeH="0" baseline="0" dirty="0">
                          <a:ln>
                            <a:noFill/>
                          </a:ln>
                          <a:solidFill>
                            <a:schemeClr val="hlink"/>
                          </a:solidFill>
                          <a:effectLst/>
                          <a:latin typeface="Arial" charset="0"/>
                          <a:cs typeface="Arial" charset="0"/>
                        </a:rPr>
                      </a:br>
                      <a:r>
                        <a:rPr kumimoji="0" lang="en-US" sz="3600" b="0" i="1" u="none" strike="noStrike" cap="none" normalizeH="0" baseline="0" dirty="0" err="1">
                          <a:ln>
                            <a:noFill/>
                          </a:ln>
                          <a:solidFill>
                            <a:srgbClr val="FF0000"/>
                          </a:solidFill>
                          <a:effectLst/>
                          <a:latin typeface="Avva_Shenouda" pitchFamily="34" charset="0"/>
                          <a:cs typeface="Arial" charset="0"/>
                        </a:rPr>
                        <a:t>Ajioc</a:t>
                      </a:r>
                      <a:r>
                        <a:rPr kumimoji="0" lang="en-US" sz="3600" b="0" i="1" u="none" strike="noStrike" cap="none" normalizeH="0" baseline="0" dirty="0">
                          <a:ln>
                            <a:noFill/>
                          </a:ln>
                          <a:solidFill>
                            <a:schemeClr val="hlink"/>
                          </a:solidFill>
                          <a:effectLst/>
                          <a:latin typeface="Avva_Shenouda" pitchFamily="34" charset="0"/>
                          <a:cs typeface="Arial" charset="0"/>
                        </a:rPr>
                        <a:t> </a:t>
                      </a:r>
                      <a:r>
                        <a:rPr kumimoji="0" lang="en-US" sz="3600" b="0" i="1" u="none" strike="noStrike" cap="none" normalizeH="0" baseline="0" dirty="0">
                          <a:ln>
                            <a:noFill/>
                          </a:ln>
                          <a:solidFill>
                            <a:schemeClr val="hlink"/>
                          </a:solidFill>
                          <a:effectLst/>
                          <a:latin typeface="Arial" charset="0"/>
                          <a:cs typeface="Arial" charset="0"/>
                        </a:rPr>
                        <a:t>(A-</a:t>
                      </a:r>
                      <a:r>
                        <a:rPr kumimoji="0" lang="en-US" sz="3600" b="0" i="1" u="none" strike="noStrike" cap="none" normalizeH="0" baseline="0" dirty="0" err="1">
                          <a:ln>
                            <a:noFill/>
                          </a:ln>
                          <a:solidFill>
                            <a:schemeClr val="hlink"/>
                          </a:solidFill>
                          <a:effectLst/>
                          <a:latin typeface="Arial" charset="0"/>
                          <a:cs typeface="Arial" charset="0"/>
                        </a:rPr>
                        <a:t>gios</a:t>
                      </a:r>
                      <a:r>
                        <a:rPr kumimoji="0" lang="en-US" sz="3600" b="0" i="1" u="none" strike="noStrike" cap="none" normalizeH="0" baseline="0" dirty="0">
                          <a:ln>
                            <a:noFill/>
                          </a:ln>
                          <a:solidFill>
                            <a:schemeClr val="hlink"/>
                          </a:solidFill>
                          <a:effectLst/>
                          <a:latin typeface="Arial" charset="0"/>
                          <a:cs typeface="Arial" charset="0"/>
                        </a:rPr>
                        <a:t> = Holy)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if followed by any of the vowels: </a:t>
                      </a:r>
                      <a:r>
                        <a:rPr kumimoji="0" lang="en-US" sz="3600" b="0" i="0" u="none" strike="noStrike" cap="none" normalizeH="0" baseline="0" dirty="0">
                          <a:ln>
                            <a:noFill/>
                          </a:ln>
                          <a:solidFill>
                            <a:srgbClr val="FFFF00"/>
                          </a:solidFill>
                          <a:effectLst/>
                          <a:latin typeface="Avva_Shenouda" pitchFamily="34" charset="0"/>
                          <a:cs typeface="Arial" charset="0"/>
                        </a:rPr>
                        <a:t>e.i.3.v</a:t>
                      </a:r>
                      <a:r>
                        <a:rPr kumimoji="0" lang="en-US" sz="3600" b="0" i="0" u="none" strike="noStrike" cap="none" normalizeH="0" baseline="0" dirty="0">
                          <a:ln>
                            <a:noFill/>
                          </a:ln>
                          <a:solidFill>
                            <a:schemeClr val="hlink"/>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1" u="none" strike="noStrike" cap="none" normalizeH="0" baseline="0" dirty="0">
                        <a:ln>
                          <a:noFill/>
                        </a:ln>
                        <a:solidFill>
                          <a:schemeClr val="hlink"/>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600" b="0" i="1" u="none" strike="noStrike" cap="none" normalizeH="0" baseline="0" dirty="0">
                          <a:ln>
                            <a:noFill/>
                          </a:ln>
                          <a:solidFill>
                            <a:schemeClr val="hlink"/>
                          </a:solidFill>
                          <a:effectLst/>
                          <a:latin typeface="Arial" charset="0"/>
                          <a:cs typeface="Arial" charset="0"/>
                        </a:rPr>
                        <a:t>It is pronounced N as in </a:t>
                      </a:r>
                      <a:r>
                        <a:rPr kumimoji="0" lang="en-US" sz="3600" b="0" i="1" u="none" strike="noStrike" cap="none" normalizeH="0" baseline="0" dirty="0" err="1">
                          <a:ln>
                            <a:noFill/>
                          </a:ln>
                          <a:solidFill>
                            <a:srgbClr val="FF0000"/>
                          </a:solidFill>
                          <a:effectLst/>
                          <a:latin typeface="Avva_Shenouda" pitchFamily="34" charset="0"/>
                          <a:cs typeface="Arial" charset="0"/>
                        </a:rPr>
                        <a:t>ajjeloc</a:t>
                      </a:r>
                      <a:r>
                        <a:rPr kumimoji="0" lang="en-US" sz="3600" b="0" i="1" u="none" strike="noStrike" cap="none" normalizeH="0" baseline="0" dirty="0">
                          <a:ln>
                            <a:noFill/>
                          </a:ln>
                          <a:solidFill>
                            <a:schemeClr val="hlink"/>
                          </a:solidFill>
                          <a:effectLst/>
                          <a:latin typeface="Avva_Shenouda" pitchFamily="34" charset="0"/>
                          <a:cs typeface="Arial" charset="0"/>
                        </a:rPr>
                        <a:t> </a:t>
                      </a:r>
                      <a:r>
                        <a:rPr kumimoji="0" lang="en-US" sz="3600" b="0" i="1" u="none" strike="noStrike" cap="none" normalizeH="0" baseline="0" dirty="0">
                          <a:ln>
                            <a:noFill/>
                          </a:ln>
                          <a:solidFill>
                            <a:schemeClr val="hlink"/>
                          </a:solidFill>
                          <a:effectLst/>
                          <a:latin typeface="Arial" charset="0"/>
                          <a:cs typeface="Arial" charset="0"/>
                        </a:rPr>
                        <a:t>(</a:t>
                      </a:r>
                      <a:r>
                        <a:rPr kumimoji="0" lang="en-US" sz="3600" b="0" i="1" u="none" strike="noStrike" cap="none" normalizeH="0" baseline="0" dirty="0" err="1">
                          <a:ln>
                            <a:noFill/>
                          </a:ln>
                          <a:solidFill>
                            <a:schemeClr val="hlink"/>
                          </a:solidFill>
                          <a:effectLst/>
                          <a:latin typeface="Arial" charset="0"/>
                          <a:cs typeface="Arial" charset="0"/>
                        </a:rPr>
                        <a:t>Angelos</a:t>
                      </a:r>
                      <a:r>
                        <a:rPr kumimoji="0" lang="en-US" sz="3600" b="0" i="1" u="none" strike="noStrike" cap="none" normalizeH="0" baseline="0" dirty="0">
                          <a:ln>
                            <a:noFill/>
                          </a:ln>
                          <a:solidFill>
                            <a:schemeClr val="hlink"/>
                          </a:solidFill>
                          <a:effectLst/>
                          <a:latin typeface="Arial" charset="0"/>
                          <a:cs typeface="Arial" charset="0"/>
                        </a:rPr>
                        <a:t> = Angel) </a:t>
                      </a:r>
                      <a:r>
                        <a:rPr kumimoji="0" lang="en-US" sz="3600" b="0" i="0" u="none" strike="noStrike" cap="none" normalizeH="0" baseline="0" dirty="0">
                          <a:ln>
                            <a:noFill/>
                          </a:ln>
                          <a:solidFill>
                            <a:schemeClr val="hlink"/>
                          </a:solidFill>
                          <a:effectLst/>
                          <a:latin typeface="Arial" charset="0"/>
                          <a:cs typeface="Times New Roman" pitchFamily="18" charset="0"/>
                        </a:rPr>
                        <a:t>if followed by </a:t>
                      </a:r>
                      <a:r>
                        <a:rPr kumimoji="0" lang="en-US" sz="3600" b="0" i="0" u="none" strike="noStrike" cap="none" normalizeH="0" baseline="0" dirty="0">
                          <a:ln>
                            <a:noFill/>
                          </a:ln>
                          <a:solidFill>
                            <a:srgbClr val="FFFF00"/>
                          </a:solidFill>
                          <a:effectLst/>
                          <a:latin typeface="Coptic" pitchFamily="2" charset="0"/>
                          <a:cs typeface="Times New Roman" pitchFamily="18" charset="0"/>
                        </a:rPr>
                        <a:t>g</a:t>
                      </a:r>
                      <a:r>
                        <a:rPr kumimoji="0" lang="en-US" sz="3600" b="0" i="0" u="none" strike="noStrike" cap="none" normalizeH="0" baseline="0" dirty="0">
                          <a:ln>
                            <a:noFill/>
                          </a:ln>
                          <a:solidFill>
                            <a:srgbClr val="FFFF00"/>
                          </a:solidFill>
                          <a:effectLst/>
                          <a:latin typeface="Arial" charset="0"/>
                          <a:cs typeface="Times New Roman" pitchFamily="18" charset="0"/>
                        </a:rPr>
                        <a:t>, </a:t>
                      </a:r>
                      <a:r>
                        <a:rPr kumimoji="0" lang="en-US" sz="3600" b="0" i="0" u="none" strike="noStrike" cap="none" normalizeH="0" baseline="0" dirty="0">
                          <a:ln>
                            <a:noFill/>
                          </a:ln>
                          <a:solidFill>
                            <a:srgbClr val="FFFF00"/>
                          </a:solidFill>
                          <a:effectLst/>
                          <a:latin typeface="Coptic" pitchFamily="2" charset="0"/>
                          <a:cs typeface="Times New Roman" pitchFamily="18" charset="0"/>
                        </a:rPr>
                        <a:t>k</a:t>
                      </a:r>
                      <a:r>
                        <a:rPr kumimoji="0" lang="en-US" sz="3600" b="0" i="0" u="none" strike="noStrike" cap="none" normalizeH="0" baseline="0" dirty="0">
                          <a:ln>
                            <a:noFill/>
                          </a:ln>
                          <a:solidFill>
                            <a:srgbClr val="FFFF00"/>
                          </a:solidFill>
                          <a:effectLst/>
                          <a:latin typeface="Arial" charset="0"/>
                          <a:cs typeface="Times New Roman" pitchFamily="18" charset="0"/>
                        </a:rPr>
                        <a:t>, </a:t>
                      </a:r>
                      <a:r>
                        <a:rPr kumimoji="0" lang="en-US" sz="3600" b="0" i="0" u="none" strike="noStrike" cap="none" normalizeH="0" baseline="0" dirty="0">
                          <a:ln>
                            <a:noFill/>
                          </a:ln>
                          <a:solidFill>
                            <a:srgbClr val="FFFF00"/>
                          </a:solidFill>
                          <a:effectLst/>
                          <a:latin typeface="Coptic" pitchFamily="2" charset="0"/>
                          <a:cs typeface="Times New Roman" pitchFamily="18" charset="0"/>
                        </a:rPr>
                        <a:t>x</a:t>
                      </a:r>
                      <a:r>
                        <a:rPr kumimoji="0" lang="en-US" sz="3600" b="0" i="0" u="none" strike="noStrike" cap="none" normalizeH="0" baseline="0" dirty="0">
                          <a:ln>
                            <a:noFill/>
                          </a:ln>
                          <a:solidFill>
                            <a:srgbClr val="FFFF00"/>
                          </a:solidFill>
                          <a:effectLst/>
                          <a:latin typeface="Arial" charset="0"/>
                          <a:cs typeface="Times New Roman" pitchFamily="18" charset="0"/>
                        </a:rPr>
                        <a:t>, </a:t>
                      </a:r>
                      <a:r>
                        <a:rPr kumimoji="0" lang="en-US" sz="3600" b="0" i="0" u="none" strike="noStrike" cap="none" normalizeH="0" baseline="0" dirty="0">
                          <a:ln>
                            <a:noFill/>
                          </a:ln>
                          <a:solidFill>
                            <a:srgbClr val="FFFF00"/>
                          </a:solidFill>
                          <a:effectLst/>
                          <a:latin typeface="Coptic" pitchFamily="2" charset="0"/>
                          <a:cs typeface="Times New Roman" pitchFamily="18"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hlink"/>
                          </a:solidFill>
                          <a:effectLst/>
                          <a:latin typeface="Avva_Shenouda" pitchFamily="34" charset="0"/>
                          <a:cs typeface="Times New Roman" pitchFamily="18" charset="0"/>
                        </a:rPr>
                        <a:t>jj</a:t>
                      </a:r>
                      <a:r>
                        <a:rPr kumimoji="0" lang="en-US" sz="3200" b="0" i="0" u="none" strike="noStrike" cap="none" normalizeH="0" baseline="0" dirty="0">
                          <a:ln>
                            <a:noFill/>
                          </a:ln>
                          <a:solidFill>
                            <a:schemeClr val="hlink"/>
                          </a:solidFill>
                          <a:effectLst/>
                          <a:latin typeface="Avva_Shenouda" pitchFamily="34" charset="0"/>
                          <a:cs typeface="Times New Roman" pitchFamily="18" charset="0"/>
                        </a:rPr>
                        <a:t>:</a:t>
                      </a:r>
                      <a:r>
                        <a:rPr kumimoji="0" lang="en-US" sz="3200" b="0" i="0" u="none" strike="noStrike" cap="none" normalizeH="0" baseline="0" dirty="0">
                          <a:ln>
                            <a:noFill/>
                          </a:ln>
                          <a:solidFill>
                            <a:schemeClr val="hlink"/>
                          </a:solidFill>
                          <a:effectLst/>
                          <a:latin typeface="Arial" charset="0"/>
                          <a:cs typeface="Times New Roman" pitchFamily="18" charset="0"/>
                        </a:rPr>
                        <a:t> the first is pronounced N, and the second is G</a:t>
                      </a:r>
                      <a:r>
                        <a:rPr kumimoji="0" lang="en-US" sz="3200" b="0" i="0" u="none" strike="noStrike" cap="none" normalizeH="0" baseline="0" dirty="0">
                          <a:ln>
                            <a:noFill/>
                          </a:ln>
                          <a:solidFill>
                            <a:schemeClr val="hlink"/>
                          </a:solidFill>
                          <a:effectLst/>
                          <a:latin typeface="Arial" charset="0"/>
                          <a:cs typeface="Arial" charset="0"/>
                        </a:rPr>
                        <a:t> </a:t>
                      </a: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2">
            <a:extLst>
              <a:ext uri="{FF2B5EF4-FFF2-40B4-BE49-F238E27FC236}">
                <a16:creationId xmlns:a16="http://schemas.microsoft.com/office/drawing/2014/main" id="{E01A0E78-3E06-4D81-9743-FC7AACEF0DE0}"/>
              </a:ext>
            </a:extLst>
          </p:cNvPr>
          <p:cNvGraphicFramePr>
            <a:graphicFrameLocks/>
          </p:cNvGraphicFramePr>
          <p:nvPr>
            <p:extLst>
              <p:ext uri="{D42A27DB-BD31-4B8C-83A1-F6EECF244321}">
                <p14:modId xmlns:p14="http://schemas.microsoft.com/office/powerpoint/2010/main" val="781702249"/>
              </p:ext>
            </p:extLst>
          </p:nvPr>
        </p:nvGraphicFramePr>
        <p:xfrm>
          <a:off x="304800" y="1600200"/>
          <a:ext cx="8686800" cy="297545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54" marB="456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54" marB="456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68">
                <a:tc>
                  <a:txBody>
                    <a:bodyPr/>
                    <a:lstStyle/>
                    <a:p>
                      <a:r>
                        <a:rPr lang="en-US" sz="4400" i="1">
                          <a:solidFill>
                            <a:schemeClr val="tx1"/>
                          </a:solidFill>
                          <a:effectLst/>
                          <a:latin typeface="Times New Roman"/>
                        </a:rPr>
                        <a:t>Alpha</a:t>
                      </a:r>
                      <a:r>
                        <a:rPr lang="en-US" sz="4400">
                          <a:solidFill>
                            <a:schemeClr val="tx1"/>
                          </a:solidFill>
                          <a:effectLst/>
                          <a:latin typeface="Times New Roman"/>
                        </a:rPr>
                        <a:t> </a:t>
                      </a:r>
                    </a:p>
                  </a:txBody>
                  <a:tcPr marL="9525" marR="9525" marT="9511" marB="9511"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dirty="0">
                          <a:solidFill>
                            <a:schemeClr val="tx1"/>
                          </a:solidFill>
                          <a:effectLst/>
                          <a:latin typeface="Avva_Shenouda"/>
                          <a:ea typeface="Times New Roman"/>
                        </a:rPr>
                        <a:t>A </a:t>
                      </a:r>
                      <a:r>
                        <a:rPr lang="en-US" sz="4400" dirty="0" err="1">
                          <a:solidFill>
                            <a:schemeClr val="tx1"/>
                          </a:solidFill>
                          <a:effectLst/>
                          <a:latin typeface="Avva_Shenouda"/>
                          <a:ea typeface="Times New Roman"/>
                        </a:rPr>
                        <a:t>a</a:t>
                      </a:r>
                      <a:endParaRPr lang="en-US" sz="4400" dirty="0">
                        <a:solidFill>
                          <a:schemeClr val="tx1"/>
                        </a:solidFill>
                        <a:effectLst/>
                        <a:latin typeface="Times New Roman"/>
                        <a:ea typeface="Times New Roman"/>
                      </a:endParaRP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A </a:t>
                      </a:r>
                      <a:br>
                        <a:rPr lang="en-US" sz="4400" i="1" dirty="0">
                          <a:solidFill>
                            <a:schemeClr val="tx1"/>
                          </a:solidFill>
                          <a:effectLst/>
                          <a:latin typeface="Times New Roman"/>
                        </a:rPr>
                      </a:br>
                      <a:r>
                        <a:rPr lang="en-US" sz="4400" i="1" dirty="0">
                          <a:solidFill>
                            <a:schemeClr val="tx1"/>
                          </a:solidFill>
                          <a:effectLst/>
                          <a:latin typeface="Times New Roman"/>
                        </a:rPr>
                        <a:t>(as in </a:t>
                      </a:r>
                      <a:r>
                        <a:rPr lang="en-US" sz="4400" b="1" i="1" u="sng" dirty="0">
                          <a:solidFill>
                            <a:srgbClr val="FFFF00"/>
                          </a:solidFill>
                          <a:effectLst/>
                          <a:latin typeface="Times New Roman"/>
                        </a:rPr>
                        <a:t>A</a:t>
                      </a:r>
                      <a:r>
                        <a:rPr lang="en-US" sz="4400" i="1" dirty="0">
                          <a:solidFill>
                            <a:schemeClr val="tx1"/>
                          </a:solidFill>
                          <a:effectLst/>
                          <a:latin typeface="Times New Roman"/>
                        </a:rPr>
                        <a:t>RT)</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0" dirty="0">
                          <a:solidFill>
                            <a:srgbClr val="FF0000"/>
                          </a:solidFill>
                          <a:effectLst/>
                          <a:latin typeface="Avva_Shenouda"/>
                        </a:rPr>
                        <a:t>a</a:t>
                      </a:r>
                      <a:r>
                        <a:rPr lang="en-US" sz="4400" i="0" dirty="0">
                          <a:solidFill>
                            <a:schemeClr val="tx1"/>
                          </a:solidFill>
                          <a:effectLst/>
                          <a:latin typeface="Avva_Shenouda"/>
                        </a:rPr>
                        <a:t>n  </a:t>
                      </a:r>
                      <a:br>
                        <a:rPr lang="en-US" sz="4400" i="0" dirty="0">
                          <a:solidFill>
                            <a:schemeClr val="tx1"/>
                          </a:solidFill>
                          <a:effectLst/>
                          <a:latin typeface="Avva_Shenouda"/>
                        </a:rPr>
                      </a:br>
                      <a:r>
                        <a:rPr lang="en-US" sz="4400" i="0" dirty="0">
                          <a:solidFill>
                            <a:schemeClr val="tx1"/>
                          </a:solidFill>
                          <a:effectLst/>
                          <a:latin typeface="Times New Roman"/>
                        </a:rPr>
                        <a:t>(an = not)</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654" marB="456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 name="Picture 5">
            <a:extLst>
              <a:ext uri="{FF2B5EF4-FFF2-40B4-BE49-F238E27FC236}">
                <a16:creationId xmlns:a16="http://schemas.microsoft.com/office/drawing/2014/main" id="{678FCA24-3CC6-4BB3-A5FC-0C04100D39BF}"/>
              </a:ext>
            </a:extLst>
          </p:cNvPr>
          <p:cNvPicPr>
            <a:picLocks noChangeAspect="1"/>
          </p:cNvPicPr>
          <p:nvPr/>
        </p:nvPicPr>
        <p:blipFill>
          <a:blip r:embed="rId2"/>
          <a:stretch>
            <a:fillRect/>
          </a:stretch>
        </p:blipFill>
        <p:spPr>
          <a:xfrm>
            <a:off x="7467600" y="2862262"/>
            <a:ext cx="1209675" cy="1133475"/>
          </a:xfrm>
          <a:prstGeom prst="rect">
            <a:avLst/>
          </a:prstGeom>
        </p:spPr>
      </p:pic>
      <p:pic>
        <p:nvPicPr>
          <p:cNvPr id="186370" name="Picture 2" descr="Collection Of Shaking Clipart | Free Dow #403669 - PNG Images - PNGio">
            <a:extLst>
              <a:ext uri="{FF2B5EF4-FFF2-40B4-BE49-F238E27FC236}">
                <a16:creationId xmlns:a16="http://schemas.microsoft.com/office/drawing/2014/main" id="{86239130-D6B7-46BD-A9A9-D1578DA8F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625" y="4648200"/>
            <a:ext cx="1428750" cy="1771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253" name="Group 149">
            <a:extLst>
              <a:ext uri="{FF2B5EF4-FFF2-40B4-BE49-F238E27FC236}">
                <a16:creationId xmlns:a16="http://schemas.microsoft.com/office/drawing/2014/main" id="{DB712FE4-37F5-4698-8B9E-F3690B6B20C8}"/>
              </a:ext>
            </a:extLst>
          </p:cNvPr>
          <p:cNvGraphicFramePr>
            <a:graphicFrameLocks noGrp="1"/>
          </p:cNvGraphicFramePr>
          <p:nvPr>
            <p:ph/>
            <p:extLst>
              <p:ext uri="{D42A27DB-BD31-4B8C-83A1-F6EECF244321}">
                <p14:modId xmlns:p14="http://schemas.microsoft.com/office/powerpoint/2010/main" val="919725689"/>
              </p:ext>
            </p:extLst>
          </p:nvPr>
        </p:nvGraphicFramePr>
        <p:xfrm>
          <a:off x="457200" y="274638"/>
          <a:ext cx="8229600" cy="6351728"/>
        </p:xfrm>
        <a:graphic>
          <a:graphicData uri="http://schemas.openxmlformats.org/drawingml/2006/table">
            <a:tbl>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8018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Letter</a:t>
                      </a:r>
                    </a:p>
                  </a:txBody>
                  <a:tcPr marT="46277" marB="4627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Shape</a:t>
                      </a:r>
                    </a:p>
                  </a:txBody>
                  <a:tcPr marT="46277" marB="4627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Pronunciation</a:t>
                      </a:r>
                    </a:p>
                  </a:txBody>
                  <a:tcPr marT="46269" marB="4626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Example</a:t>
                      </a:r>
                    </a:p>
                  </a:txBody>
                  <a:tcPr marT="46269" marB="4626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1" u="none" strike="noStrike" cap="none" normalizeH="0" baseline="0" dirty="0">
                          <a:ln>
                            <a:noFill/>
                          </a:ln>
                          <a:solidFill>
                            <a:schemeClr val="tx1"/>
                          </a:solidFill>
                          <a:effectLst/>
                          <a:latin typeface="Arial" charset="0"/>
                          <a:cs typeface="Arial" charset="0"/>
                        </a:rPr>
                        <a:t>How  to write it</a:t>
                      </a:r>
                    </a:p>
                  </a:txBody>
                  <a:tcPr marT="46269" marB="4626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54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Delta</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500" b="0" i="0" u="none" strike="noStrike" cap="none" normalizeH="0" baseline="0" dirty="0">
                        <a:ln>
                          <a:noFill/>
                        </a:ln>
                        <a:solidFill>
                          <a:schemeClr val="tx1"/>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500" b="0" i="0" u="none" strike="noStrike" cap="none" normalizeH="0" baseline="0" dirty="0">
                          <a:ln>
                            <a:noFill/>
                          </a:ln>
                          <a:solidFill>
                            <a:srgbClr val="FF0000"/>
                          </a:solidFill>
                          <a:effectLst/>
                          <a:latin typeface="Avva_Shenouda" pitchFamily="34" charset="0"/>
                          <a:cs typeface="Times New Roman" pitchFamily="18" charset="0"/>
                        </a:rPr>
                        <a:t>D </a:t>
                      </a:r>
                      <a:r>
                        <a:rPr kumimoji="0" lang="en-US" sz="4500" b="0" i="0" u="none" strike="noStrike" cap="none" normalizeH="0" baseline="0" dirty="0" err="1">
                          <a:ln>
                            <a:noFill/>
                          </a:ln>
                          <a:solidFill>
                            <a:srgbClr val="FF0000"/>
                          </a:solidFill>
                          <a:effectLst/>
                          <a:latin typeface="Avva_Shenouda" pitchFamily="34" charset="0"/>
                          <a:cs typeface="Times New Roman" pitchFamily="18" charset="0"/>
                        </a:rPr>
                        <a:t>d</a:t>
                      </a:r>
                      <a:endParaRPr kumimoji="0" lang="en-US" sz="4500" b="0" i="0" u="none" strike="noStrike" cap="none" normalizeH="0" baseline="0" dirty="0">
                        <a:ln>
                          <a:noFill/>
                        </a:ln>
                        <a:solidFill>
                          <a:schemeClr val="tx1"/>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Soft TH (as in </a:t>
                      </a:r>
                      <a:r>
                        <a:rPr kumimoji="0" lang="en-US" sz="3200" b="1" i="1" u="none" strike="noStrike" cap="none" normalizeH="0" baseline="0" dirty="0">
                          <a:ln>
                            <a:noFill/>
                          </a:ln>
                          <a:solidFill>
                            <a:srgbClr val="FFFF00"/>
                          </a:solidFill>
                          <a:effectLst/>
                          <a:latin typeface="Arial" charset="0"/>
                          <a:cs typeface="Arial" charset="0"/>
                        </a:rPr>
                        <a:t>Th</a:t>
                      </a:r>
                      <a:r>
                        <a:rPr kumimoji="0" lang="en-US" sz="3200" b="0" i="1" u="none" strike="noStrike" cap="none" normalizeH="0" baseline="0" dirty="0">
                          <a:ln>
                            <a:noFill/>
                          </a:ln>
                          <a:solidFill>
                            <a:schemeClr val="hlink"/>
                          </a:solidFill>
                          <a:effectLst/>
                          <a:latin typeface="Arial" charset="0"/>
                          <a:cs typeface="Arial" charset="0"/>
                        </a:rPr>
                        <a:t>en)</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D (as in </a:t>
                      </a:r>
                      <a:r>
                        <a:rPr kumimoji="0" lang="en-US" sz="3200" b="1" i="1" u="none" strike="noStrike" cap="none" normalizeH="0" baseline="0" dirty="0">
                          <a:ln>
                            <a:noFill/>
                          </a:ln>
                          <a:solidFill>
                            <a:srgbClr val="FFFF00"/>
                          </a:solidFill>
                          <a:effectLst/>
                          <a:latin typeface="Arial" charset="0"/>
                          <a:cs typeface="Arial" charset="0"/>
                        </a:rPr>
                        <a:t>D</a:t>
                      </a:r>
                      <a:r>
                        <a:rPr kumimoji="0" lang="en-US" sz="3200" b="0" i="1" u="none" strike="noStrike" cap="none" normalizeH="0" baseline="0" dirty="0">
                          <a:ln>
                            <a:noFill/>
                          </a:ln>
                          <a:solidFill>
                            <a:schemeClr val="hlink"/>
                          </a:solidFill>
                          <a:effectLst/>
                          <a:latin typeface="Arial" charset="0"/>
                          <a:cs typeface="Arial" charset="0"/>
                        </a:rPr>
                        <a:t>avid)</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500" b="0" i="0" u="none" strike="noStrike" cap="none" normalizeH="0" baseline="0" dirty="0">
                        <a:ln>
                          <a:noFill/>
                        </a:ln>
                        <a:solidFill>
                          <a:schemeClr val="hlink"/>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500" b="0" i="1" u="none" strike="noStrike" cap="none" normalizeH="0" baseline="0" dirty="0" err="1">
                          <a:ln>
                            <a:noFill/>
                          </a:ln>
                          <a:solidFill>
                            <a:srgbClr val="FFFF00"/>
                          </a:solidFill>
                          <a:effectLst/>
                          <a:latin typeface="Avva_Shenouda" pitchFamily="34" charset="0"/>
                          <a:cs typeface="Arial" charset="0"/>
                        </a:rPr>
                        <a:t>D</a:t>
                      </a:r>
                      <a:r>
                        <a:rPr kumimoji="0" lang="en-US" sz="4500" b="0" i="1" u="none" strike="noStrike" cap="none" normalizeH="0" baseline="0" dirty="0" err="1">
                          <a:ln>
                            <a:noFill/>
                          </a:ln>
                          <a:solidFill>
                            <a:srgbClr val="FF0000"/>
                          </a:solidFill>
                          <a:effectLst/>
                          <a:latin typeface="Avva_Shenouda" pitchFamily="34" charset="0"/>
                          <a:cs typeface="Arial" charset="0"/>
                        </a:rPr>
                        <a:t>w-ron</a:t>
                      </a:r>
                      <a:r>
                        <a:rPr kumimoji="0" lang="en-US" sz="4500" b="0" i="1" u="none" strike="noStrike" cap="none" normalizeH="0" baseline="0" dirty="0">
                          <a:ln>
                            <a:noFill/>
                          </a:ln>
                          <a:solidFill>
                            <a:schemeClr val="tx1"/>
                          </a:solidFill>
                          <a:effectLst/>
                          <a:latin typeface="Avva_Shenouda" pitchFamily="34" charset="0"/>
                          <a:cs typeface="Arial" charset="0"/>
                        </a:rPr>
                        <a:t> </a:t>
                      </a:r>
                      <a:br>
                        <a:rPr kumimoji="0" lang="en-US" sz="4500" b="0" i="1" u="none" strike="noStrike" cap="none" normalizeH="0" baseline="0" dirty="0">
                          <a:ln>
                            <a:noFill/>
                          </a:ln>
                          <a:solidFill>
                            <a:srgbClr val="FF0000"/>
                          </a:solidFill>
                          <a:effectLst/>
                          <a:latin typeface="Avva_Shenouda" pitchFamily="34" charset="0"/>
                          <a:cs typeface="Arial" charset="0"/>
                        </a:rPr>
                      </a:br>
                      <a:r>
                        <a:rPr kumimoji="0" lang="en-US" sz="3200" b="0" i="1" u="none" strike="noStrike" cap="none" normalizeH="0" baseline="0" dirty="0">
                          <a:ln>
                            <a:noFill/>
                          </a:ln>
                          <a:solidFill>
                            <a:schemeClr val="hlink"/>
                          </a:solidFill>
                          <a:effectLst/>
                          <a:latin typeface="Arial" charset="0"/>
                          <a:cs typeface="Arial" charset="0"/>
                        </a:rPr>
                        <a:t>(</a:t>
                      </a:r>
                      <a:r>
                        <a:rPr kumimoji="0" lang="en-US" sz="3200" b="0" i="1" u="none" strike="noStrike" cap="none" normalizeH="0" baseline="0" dirty="0" err="1">
                          <a:ln>
                            <a:noFill/>
                          </a:ln>
                          <a:solidFill>
                            <a:schemeClr val="hlink"/>
                          </a:solidFill>
                          <a:effectLst/>
                          <a:latin typeface="Arial" charset="0"/>
                          <a:cs typeface="Arial" charset="0"/>
                        </a:rPr>
                        <a:t>thoa-ron</a:t>
                      </a:r>
                      <a:r>
                        <a:rPr kumimoji="0" lang="en-US" sz="3200" b="0" i="1" u="none" strike="noStrike" cap="none" normalizeH="0" baseline="0" dirty="0">
                          <a:ln>
                            <a:noFill/>
                          </a:ln>
                          <a:solidFill>
                            <a:schemeClr val="hlink"/>
                          </a:solidFill>
                          <a:effectLst/>
                          <a:latin typeface="Arial" charset="0"/>
                          <a:cs typeface="Arial" charset="0"/>
                        </a:rPr>
                        <a:t> = gift)</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500" b="0" i="0" u="none" strike="noStrike" cap="none" normalizeH="0" baseline="0" dirty="0">
                        <a:ln>
                          <a:noFill/>
                        </a:ln>
                        <a:solidFill>
                          <a:schemeClr val="hlink"/>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500" b="0" i="0" u="none" strike="noStrike" cap="none" normalizeH="0" baseline="0" dirty="0">
                        <a:ln>
                          <a:noFill/>
                        </a:ln>
                        <a:solidFill>
                          <a:schemeClr val="hlink"/>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22630">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Delta is normally pronounced TH as in </a:t>
                      </a:r>
                      <a:r>
                        <a:rPr kumimoji="0" lang="en-US" sz="3600" b="0" i="1" u="none" strike="noStrike" cap="none" normalizeH="0" baseline="0" dirty="0" err="1">
                          <a:ln>
                            <a:noFill/>
                          </a:ln>
                          <a:solidFill>
                            <a:srgbClr val="FFFF00"/>
                          </a:solidFill>
                          <a:effectLst/>
                          <a:latin typeface="Avva_Shenouda" pitchFamily="34" charset="0"/>
                          <a:cs typeface="Arial" charset="0"/>
                        </a:rPr>
                        <a:t>d</a:t>
                      </a:r>
                      <a:r>
                        <a:rPr kumimoji="0" lang="en-US" sz="3600" b="0" i="1" u="none" strike="noStrike" cap="none" normalizeH="0" baseline="0" dirty="0" err="1">
                          <a:ln>
                            <a:noFill/>
                          </a:ln>
                          <a:solidFill>
                            <a:srgbClr val="FF0000"/>
                          </a:solidFill>
                          <a:effectLst/>
                          <a:latin typeface="Avva_Shenouda" pitchFamily="34" charset="0"/>
                          <a:cs typeface="Arial" charset="0"/>
                        </a:rPr>
                        <a:t>wron</a:t>
                      </a:r>
                      <a:r>
                        <a:rPr kumimoji="0" lang="en-US" sz="3200" b="0" i="1" u="none" strike="noStrike" cap="none" normalizeH="0" baseline="0" dirty="0">
                          <a:ln>
                            <a:noFill/>
                          </a:ln>
                          <a:solidFill>
                            <a:schemeClr val="hlink"/>
                          </a:solidFill>
                          <a:effectLst/>
                          <a:latin typeface="Avva_Shenouda" pitchFamily="34" charset="0"/>
                          <a:cs typeface="Arial" charset="0"/>
                        </a:rPr>
                        <a:t> </a:t>
                      </a:r>
                      <a:r>
                        <a:rPr kumimoji="0" lang="en-US" sz="3200" b="0" i="1" u="none" strike="noStrike" cap="none" normalizeH="0" baseline="0" dirty="0">
                          <a:ln>
                            <a:noFill/>
                          </a:ln>
                          <a:solidFill>
                            <a:schemeClr val="hlink"/>
                          </a:solidFill>
                          <a:effectLst/>
                          <a:latin typeface="Arial" charset="0"/>
                          <a:cs typeface="Arial" charset="0"/>
                        </a:rPr>
                        <a:t>(</a:t>
                      </a:r>
                      <a:r>
                        <a:rPr kumimoji="0" lang="en-US" sz="3200" b="0" i="1" u="none" strike="noStrike" cap="none" normalizeH="0" baseline="0" dirty="0" err="1">
                          <a:ln>
                            <a:noFill/>
                          </a:ln>
                          <a:solidFill>
                            <a:schemeClr val="hlink"/>
                          </a:solidFill>
                          <a:effectLst/>
                          <a:latin typeface="Arial" charset="0"/>
                          <a:cs typeface="Arial" charset="0"/>
                        </a:rPr>
                        <a:t>thoa-ron</a:t>
                      </a:r>
                      <a:r>
                        <a:rPr kumimoji="0" lang="en-US" sz="3200" b="0" i="1" u="none" strike="noStrike" cap="none" normalizeH="0" baseline="0" dirty="0">
                          <a:ln>
                            <a:noFill/>
                          </a:ln>
                          <a:solidFill>
                            <a:schemeClr val="hlink"/>
                          </a:solidFill>
                          <a:effectLst/>
                          <a:latin typeface="Arial" charset="0"/>
                          <a:cs typeface="Arial" charset="0"/>
                        </a:rPr>
                        <a:t> = gift)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It is pronounced D in a person's name as in </a:t>
                      </a:r>
                      <a:r>
                        <a:rPr kumimoji="0" lang="en-US" sz="3600" b="0" i="1" u="none" strike="noStrike" cap="none" normalizeH="0" baseline="0" dirty="0">
                          <a:ln>
                            <a:noFill/>
                          </a:ln>
                          <a:solidFill>
                            <a:srgbClr val="FFFF00"/>
                          </a:solidFill>
                          <a:effectLst/>
                          <a:latin typeface="Avva_Shenouda" pitchFamily="34" charset="0"/>
                          <a:cs typeface="Arial" charset="0"/>
                        </a:rPr>
                        <a:t>D</a:t>
                      </a:r>
                      <a:r>
                        <a:rPr kumimoji="0" lang="en-US" sz="3600" b="0" i="1" u="none" strike="noStrike" cap="none" normalizeH="0" baseline="0" dirty="0">
                          <a:ln>
                            <a:noFill/>
                          </a:ln>
                          <a:solidFill>
                            <a:srgbClr val="FF0000"/>
                          </a:solidFill>
                          <a:effectLst/>
                          <a:latin typeface="Avva_Shenouda" pitchFamily="34" charset="0"/>
                          <a:cs typeface="Arial" charset="0"/>
                        </a:rPr>
                        <a:t>an</a:t>
                      </a:r>
                      <a:r>
                        <a:rPr kumimoji="0" lang="en-US" sz="3200" b="0" i="1" u="none" strike="noStrike" cap="none" normalizeH="0" baseline="0" dirty="0">
                          <a:ln>
                            <a:noFill/>
                          </a:ln>
                          <a:solidFill>
                            <a:schemeClr val="hlink"/>
                          </a:solidFill>
                          <a:effectLst/>
                          <a:latin typeface="Avva_Shenouda" pitchFamily="34" charset="0"/>
                          <a:cs typeface="Arial" charset="0"/>
                        </a:rPr>
                        <a:t> </a:t>
                      </a:r>
                      <a:r>
                        <a:rPr kumimoji="0" lang="en-US" sz="3200" b="0" i="1" u="none" strike="noStrike" cap="none" normalizeH="0" baseline="0" dirty="0">
                          <a:ln>
                            <a:noFill/>
                          </a:ln>
                          <a:solidFill>
                            <a:schemeClr val="hlink"/>
                          </a:solidFill>
                          <a:effectLst/>
                          <a:latin typeface="Arial" charset="0"/>
                          <a:cs typeface="Arial" charset="0"/>
                        </a:rPr>
                        <a:t>(Dan)</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500" b="0" i="0" u="none" strike="noStrike" cap="none" normalizeH="0" baseline="0" dirty="0">
                        <a:ln>
                          <a:noFill/>
                        </a:ln>
                        <a:solidFill>
                          <a:schemeClr val="hlink"/>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500" b="0" i="0" u="none" strike="noStrike" cap="none" normalizeH="0" baseline="0" dirty="0">
                        <a:ln>
                          <a:noFill/>
                        </a:ln>
                        <a:solidFill>
                          <a:schemeClr val="hlink"/>
                        </a:solidFill>
                        <a:effectLst/>
                        <a:latin typeface="Arial" charset="0"/>
                        <a:cs typeface="Arial" charset="0"/>
                      </a:endParaRPr>
                    </a:p>
                  </a:txBody>
                  <a:tcPr marT="46282" marB="462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67609" name="Picture 150">
            <a:extLst>
              <a:ext uri="{FF2B5EF4-FFF2-40B4-BE49-F238E27FC236}">
                <a16:creationId xmlns:a16="http://schemas.microsoft.com/office/drawing/2014/main" id="{A8BE4899-1E69-461C-A808-BEFCE8BA3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438400"/>
            <a:ext cx="1057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2" name="Picture 2" descr="Caribbean blue gift 3 icon - Free caribbean blue party icons">
            <a:extLst>
              <a:ext uri="{FF2B5EF4-FFF2-40B4-BE49-F238E27FC236}">
                <a16:creationId xmlns:a16="http://schemas.microsoft.com/office/drawing/2014/main" id="{5610B8F0-4E65-472C-AD58-698DAEDE6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491037"/>
            <a:ext cx="1457325" cy="1457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105" name="Group 73">
            <a:extLst>
              <a:ext uri="{FF2B5EF4-FFF2-40B4-BE49-F238E27FC236}">
                <a16:creationId xmlns:a16="http://schemas.microsoft.com/office/drawing/2014/main" id="{24946A5F-A89C-4AC5-B11A-DB784B3E6449}"/>
              </a:ext>
            </a:extLst>
          </p:cNvPr>
          <p:cNvGraphicFramePr>
            <a:graphicFrameLocks noGrp="1"/>
          </p:cNvGraphicFramePr>
          <p:nvPr>
            <p:ph/>
            <p:extLst>
              <p:ext uri="{D42A27DB-BD31-4B8C-83A1-F6EECF244321}">
                <p14:modId xmlns:p14="http://schemas.microsoft.com/office/powerpoint/2010/main" val="1122835149"/>
              </p:ext>
            </p:extLst>
          </p:nvPr>
        </p:nvGraphicFramePr>
        <p:xfrm>
          <a:off x="457200" y="274639"/>
          <a:ext cx="8229600" cy="5307455"/>
        </p:xfrm>
        <a:graphic>
          <a:graphicData uri="http://schemas.openxmlformats.org/drawingml/2006/table">
            <a:tbl>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60532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Letter</a:t>
                      </a:r>
                    </a:p>
                  </a:txBody>
                  <a:tcPr marT="45715" marB="4571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pitchFamily="34" charset="0"/>
                          <a:cs typeface="Arial" pitchFamily="34" charset="0"/>
                        </a:rPr>
                        <a:t>Shape</a:t>
                      </a:r>
                    </a:p>
                  </a:txBody>
                  <a:tcPr marT="45715" marB="45715"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Pronunciation</a:t>
                      </a:r>
                    </a:p>
                  </a:txBody>
                  <a:tcPr marT="45707" marB="4570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a:ln>
                            <a:noFill/>
                          </a:ln>
                          <a:solidFill>
                            <a:schemeClr val="tx1"/>
                          </a:solidFill>
                          <a:effectLst/>
                          <a:latin typeface="Arial" charset="0"/>
                          <a:cs typeface="Arial" charset="0"/>
                        </a:rPr>
                        <a:t>Example</a:t>
                      </a:r>
                    </a:p>
                  </a:txBody>
                  <a:tcPr marT="45707" marB="4570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1" u="none" strike="noStrike" cap="none" normalizeH="0" baseline="0" dirty="0">
                          <a:ln>
                            <a:noFill/>
                          </a:ln>
                          <a:solidFill>
                            <a:schemeClr val="tx1"/>
                          </a:solidFill>
                          <a:effectLst/>
                          <a:latin typeface="Arial" charset="0"/>
                          <a:cs typeface="Arial" charset="0"/>
                        </a:rPr>
                        <a:t>How  to write it</a:t>
                      </a:r>
                    </a:p>
                  </a:txBody>
                  <a:tcPr marT="45707" marB="4570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064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Lola (</a:t>
                      </a:r>
                      <a:r>
                        <a:rPr kumimoji="0" lang="en-US" sz="3200" b="0" i="1" u="none" strike="noStrike" cap="none" normalizeH="0" baseline="0" dirty="0" err="1">
                          <a:ln>
                            <a:noFill/>
                          </a:ln>
                          <a:solidFill>
                            <a:schemeClr val="hlink"/>
                          </a:solidFill>
                          <a:effectLst/>
                          <a:latin typeface="Arial" charset="0"/>
                          <a:cs typeface="Arial" charset="0"/>
                        </a:rPr>
                        <a:t>Lavla</a:t>
                      </a:r>
                      <a:r>
                        <a:rPr kumimoji="0" lang="en-US" sz="3200" b="0" i="1" u="none" strike="noStrike" cap="none" normalizeH="0" baseline="0" dirty="0">
                          <a:ln>
                            <a:noFill/>
                          </a:ln>
                          <a:solidFill>
                            <a:schemeClr val="hlink"/>
                          </a:solidFill>
                          <a:effectLst/>
                          <a:latin typeface="Arial" charset="0"/>
                          <a:cs typeface="Arial" charset="0"/>
                        </a:rPr>
                        <a:t>)</a:t>
                      </a:r>
                      <a:r>
                        <a:rPr kumimoji="0" lang="en-US" sz="3200" b="0" i="1" u="none" strike="noStrike" cap="none" normalizeH="0" baseline="0" dirty="0">
                          <a:ln>
                            <a:noFill/>
                          </a:ln>
                          <a:solidFill>
                            <a:srgbClr val="000099"/>
                          </a:solidFill>
                          <a:effectLst/>
                          <a:latin typeface="Arial" charset="0"/>
                          <a:cs typeface="Arial" charset="0"/>
                        </a:rPr>
                        <a:t> </a:t>
                      </a:r>
                      <a:endParaRPr kumimoji="0" lang="en-US" sz="44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a:ln>
                            <a:noFill/>
                          </a:ln>
                          <a:solidFill>
                            <a:srgbClr val="FF0000"/>
                          </a:solidFill>
                          <a:effectLst/>
                          <a:latin typeface="Avva_Shenouda" pitchFamily="34" charset="0"/>
                          <a:cs typeface="Times New Roman" pitchFamily="18" charset="0"/>
                        </a:rPr>
                        <a:t>L </a:t>
                      </a:r>
                      <a:r>
                        <a:rPr kumimoji="0" lang="en-US" sz="4400" b="0" i="0" u="none" strike="noStrike" cap="none" normalizeH="0" baseline="0" dirty="0" err="1">
                          <a:ln>
                            <a:noFill/>
                          </a:ln>
                          <a:solidFill>
                            <a:srgbClr val="FF0000"/>
                          </a:solidFill>
                          <a:effectLst/>
                          <a:latin typeface="Avva_Shenouda" pitchFamily="34" charset="0"/>
                          <a:cs typeface="Times New Roman" pitchFamily="18" charset="0"/>
                        </a:rPr>
                        <a:t>l</a:t>
                      </a:r>
                      <a:r>
                        <a:rPr kumimoji="0" lang="en-US" sz="4400" b="0" i="0" u="none" strike="noStrike" cap="none" normalizeH="0" baseline="0" dirty="0">
                          <a:ln>
                            <a:noFill/>
                          </a:ln>
                          <a:solidFill>
                            <a:srgbClr val="FF0000"/>
                          </a:solidFill>
                          <a:effectLst/>
                          <a:latin typeface="Avva_Shenouda" pitchFamily="34" charset="0"/>
                          <a:cs typeface="Times New Roman" pitchFamily="18" charset="0"/>
                        </a:rPr>
                        <a:t> </a:t>
                      </a:r>
                      <a:endParaRPr kumimoji="0" lang="en-US" sz="44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a:ln>
                            <a:noFill/>
                          </a:ln>
                          <a:solidFill>
                            <a:schemeClr val="hlink"/>
                          </a:solidFill>
                          <a:effectLst/>
                          <a:latin typeface="Arial" charset="0"/>
                          <a:cs typeface="Arial" charset="0"/>
                        </a:rPr>
                        <a:t>L (as in </a:t>
                      </a:r>
                      <a:r>
                        <a:rPr kumimoji="0" lang="en-US" sz="3200" b="1" i="1" u="none" strike="noStrike" cap="none" normalizeH="0" baseline="0" dirty="0">
                          <a:ln>
                            <a:noFill/>
                          </a:ln>
                          <a:solidFill>
                            <a:srgbClr val="FFFF00"/>
                          </a:solidFill>
                          <a:effectLst/>
                          <a:latin typeface="Arial" charset="0"/>
                          <a:cs typeface="Arial" charset="0"/>
                        </a:rPr>
                        <a:t>L</a:t>
                      </a:r>
                      <a:r>
                        <a:rPr kumimoji="0" lang="en-US" sz="3200" b="0" i="1" u="none" strike="noStrike" cap="none" normalizeH="0" baseline="0" dirty="0">
                          <a:ln>
                            <a:noFill/>
                          </a:ln>
                          <a:solidFill>
                            <a:schemeClr val="hlink"/>
                          </a:solidFill>
                          <a:effectLst/>
                          <a:latin typeface="Arial" charset="0"/>
                          <a:cs typeface="Arial" charset="0"/>
                        </a:rPr>
                        <a:t>amb)</a:t>
                      </a:r>
                      <a:r>
                        <a:rPr kumimoji="0" lang="en-US" sz="28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400" b="0" i="0" u="none" strike="noStrike" cap="none" normalizeH="0" baseline="0" dirty="0">
                        <a:ln>
                          <a:noFill/>
                        </a:ln>
                        <a:solidFill>
                          <a:schemeClr val="hlink"/>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b="0" i="1" u="none" strike="noStrike" cap="none" normalizeH="0" baseline="0" dirty="0" err="1">
                          <a:ln>
                            <a:noFill/>
                          </a:ln>
                          <a:solidFill>
                            <a:srgbClr val="FF0000"/>
                          </a:solidFill>
                          <a:effectLst/>
                          <a:latin typeface="Avva_Shenouda" pitchFamily="34" charset="0"/>
                          <a:cs typeface="Times New Roman" pitchFamily="18" charset="0"/>
                        </a:rPr>
                        <a:t>a</a:t>
                      </a:r>
                      <a:r>
                        <a:rPr kumimoji="0" lang="en-US" sz="4400" b="0" i="1" u="none" strike="noStrike" cap="none" normalizeH="0" baseline="0" dirty="0" err="1">
                          <a:ln>
                            <a:noFill/>
                          </a:ln>
                          <a:solidFill>
                            <a:srgbClr val="FFFF00"/>
                          </a:solidFill>
                          <a:effectLst/>
                          <a:latin typeface="Avva_Shenouda" pitchFamily="34" charset="0"/>
                          <a:cs typeface="Times New Roman" pitchFamily="18" charset="0"/>
                        </a:rPr>
                        <a:t>ll</a:t>
                      </a:r>
                      <a:r>
                        <a:rPr kumimoji="0" lang="en-US" sz="4400" b="0" i="1" u="none" strike="noStrike" cap="none" normalizeH="0" baseline="0" dirty="0" err="1">
                          <a:ln>
                            <a:noFill/>
                          </a:ln>
                          <a:solidFill>
                            <a:srgbClr val="FF0000"/>
                          </a:solidFill>
                          <a:effectLst/>
                          <a:latin typeface="Avva_Shenouda" pitchFamily="34" charset="0"/>
                          <a:cs typeface="Times New Roman" pitchFamily="18" charset="0"/>
                        </a:rPr>
                        <a:t>a</a:t>
                      </a:r>
                      <a:r>
                        <a:rPr kumimoji="0" lang="en-US" sz="4400" b="0" i="0" u="none" strike="noStrike" cap="none" normalizeH="0" baseline="0" dirty="0">
                          <a:ln>
                            <a:noFill/>
                          </a:ln>
                          <a:solidFill>
                            <a:srgbClr val="FF0000"/>
                          </a:solidFill>
                          <a:effectLst/>
                          <a:latin typeface="Avva_Shenouda" pitchFamily="34" charset="0"/>
                          <a:cs typeface="Times New Roman" pitchFamily="18" charset="0"/>
                        </a:rPr>
                        <a:t> </a:t>
                      </a:r>
                      <a:r>
                        <a:rPr kumimoji="0" lang="en-US" sz="3200" b="0" i="1" u="none" strike="noStrike" cap="none" normalizeH="0" baseline="0" dirty="0">
                          <a:ln>
                            <a:noFill/>
                          </a:ln>
                          <a:solidFill>
                            <a:schemeClr val="hlink"/>
                          </a:solidFill>
                          <a:effectLst/>
                          <a:latin typeface="Arial" charset="0"/>
                          <a:cs typeface="Arial" charset="0"/>
                        </a:rPr>
                        <a:t>(al-la= but, how-ever)</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4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8630" name="Picture 75">
            <a:extLst>
              <a:ext uri="{FF2B5EF4-FFF2-40B4-BE49-F238E27FC236}">
                <a16:creationId xmlns:a16="http://schemas.microsoft.com/office/drawing/2014/main" id="{E2B93ABF-6FF3-425D-996F-3C8B0EC42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971800"/>
            <a:ext cx="98107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346" name="Picture 2" descr="Please don't use lame clip art | Clipart Panda - Free Clipart Images">
            <a:extLst>
              <a:ext uri="{FF2B5EF4-FFF2-40B4-BE49-F238E27FC236}">
                <a16:creationId xmlns:a16="http://schemas.microsoft.com/office/drawing/2014/main" id="{7D787206-ECB7-4C34-97B9-D1E9D83128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4992687"/>
            <a:ext cx="2190750" cy="1752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979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99" name="Group 55">
            <a:extLst>
              <a:ext uri="{FF2B5EF4-FFF2-40B4-BE49-F238E27FC236}">
                <a16:creationId xmlns:a16="http://schemas.microsoft.com/office/drawing/2014/main" id="{B73EB4C8-655B-4691-91B3-4B3863FA0AF5}"/>
              </a:ext>
            </a:extLst>
          </p:cNvPr>
          <p:cNvGraphicFramePr>
            <a:graphicFrameLocks noGrp="1"/>
          </p:cNvGraphicFramePr>
          <p:nvPr>
            <p:ph/>
            <p:extLst>
              <p:ext uri="{D42A27DB-BD31-4B8C-83A1-F6EECF244321}">
                <p14:modId xmlns:p14="http://schemas.microsoft.com/office/powerpoint/2010/main" val="3264729543"/>
              </p:ext>
            </p:extLst>
          </p:nvPr>
        </p:nvGraphicFramePr>
        <p:xfrm>
          <a:off x="457200" y="274638"/>
          <a:ext cx="8229600" cy="2925762"/>
        </p:xfrm>
        <a:graphic>
          <a:graphicData uri="http://schemas.openxmlformats.org/drawingml/2006/table">
            <a:tbl>
              <a:tblPr/>
              <a:tblGrid>
                <a:gridCol w="2076450">
                  <a:extLst>
                    <a:ext uri="{9D8B030D-6E8A-4147-A177-3AD203B41FA5}">
                      <a16:colId xmlns:a16="http://schemas.microsoft.com/office/drawing/2014/main" val="20000"/>
                    </a:ext>
                  </a:extLst>
                </a:gridCol>
                <a:gridCol w="307657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9257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A</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dam</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charset="0"/>
                          <a:cs typeface="Arial" charset="0"/>
                        </a:rPr>
                        <a:t>Adam</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0665" name="Picture 58" descr="http://2.bp.blogspot.com/-6gNWo1DsqIo/T5u_FTh4rbI/AAAAAAAAAJo/Mhx0na4f_DA/s1600/adam-and-eve-in-garden-coloring-pages-7-com.jpg">
            <a:extLst>
              <a:ext uri="{FF2B5EF4-FFF2-40B4-BE49-F238E27FC236}">
                <a16:creationId xmlns:a16="http://schemas.microsoft.com/office/drawing/2014/main" id="{F06831AA-8A2C-4B59-8D3D-560F58E35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200400"/>
            <a:ext cx="28956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2EC284E-1773-4F09-8B6E-B39990A50ECB}"/>
              </a:ext>
            </a:extLst>
          </p:cNvPr>
          <p:cNvSpPr>
            <a:spLocks noChangeArrowheads="1"/>
          </p:cNvSpPr>
          <p:nvPr/>
        </p:nvSpPr>
        <p:spPr bwMode="auto">
          <a:xfrm>
            <a:off x="3054350" y="6096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A-dam</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81" name="Group 41">
            <a:extLst>
              <a:ext uri="{FF2B5EF4-FFF2-40B4-BE49-F238E27FC236}">
                <a16:creationId xmlns:a16="http://schemas.microsoft.com/office/drawing/2014/main" id="{B830AAA6-A5B2-4C4D-AE5E-F2D5CEC17141}"/>
              </a:ext>
            </a:extLst>
          </p:cNvPr>
          <p:cNvGraphicFramePr>
            <a:graphicFrameLocks noGrp="1"/>
          </p:cNvGraphicFramePr>
          <p:nvPr>
            <p:ph/>
            <p:extLst>
              <p:ext uri="{D42A27DB-BD31-4B8C-83A1-F6EECF244321}">
                <p14:modId xmlns:p14="http://schemas.microsoft.com/office/powerpoint/2010/main" val="3508682287"/>
              </p:ext>
            </p:extLst>
          </p:nvPr>
        </p:nvGraphicFramePr>
        <p:xfrm>
          <a:off x="457200" y="274638"/>
          <a:ext cx="8229600" cy="3478212"/>
        </p:xfrm>
        <a:graphic>
          <a:graphicData uri="http://schemas.openxmlformats.org/drawingml/2006/table">
            <a:tbl>
              <a:tblPr/>
              <a:tblGrid>
                <a:gridCol w="2743200">
                  <a:extLst>
                    <a:ext uri="{9D8B030D-6E8A-4147-A177-3AD203B41FA5}">
                      <a16:colId xmlns:a16="http://schemas.microsoft.com/office/drawing/2014/main" val="20000"/>
                    </a:ext>
                  </a:extLst>
                </a:gridCol>
                <a:gridCol w="2409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34782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Me</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xir</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charset="0"/>
                          <a:cs typeface="Arial" charset="0"/>
                        </a:rPr>
                        <a:t>The Coptic month of </a:t>
                      </a:r>
                      <a:r>
                        <a:rPr kumimoji="0" lang="en-US" sz="4000" b="0" i="1" u="none" strike="noStrike" cap="none" normalizeH="0" baseline="0" dirty="0" err="1">
                          <a:ln>
                            <a:noFill/>
                          </a:ln>
                          <a:solidFill>
                            <a:schemeClr val="tx1"/>
                          </a:solidFill>
                          <a:effectLst/>
                          <a:latin typeface="Arial" charset="0"/>
                          <a:cs typeface="Arial" charset="0"/>
                        </a:rPr>
                        <a:t>Amshir</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3">
            <a:extLst>
              <a:ext uri="{FF2B5EF4-FFF2-40B4-BE49-F238E27FC236}">
                <a16:creationId xmlns:a16="http://schemas.microsoft.com/office/drawing/2014/main" id="{090089B0-03BA-4863-B2BC-A481B643B680}"/>
              </a:ext>
            </a:extLst>
          </p:cNvPr>
          <p:cNvSpPr>
            <a:spLocks noChangeArrowheads="1"/>
          </p:cNvSpPr>
          <p:nvPr/>
        </p:nvSpPr>
        <p:spPr bwMode="auto">
          <a:xfrm>
            <a:off x="3200400" y="8382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Me-sheer</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pic>
        <p:nvPicPr>
          <p:cNvPr id="71690" name="Picture 14" descr="Image result for The Feast of Presenting the Lord Christ in the Temple">
            <a:extLst>
              <a:ext uri="{FF2B5EF4-FFF2-40B4-BE49-F238E27FC236}">
                <a16:creationId xmlns:a16="http://schemas.microsoft.com/office/drawing/2014/main" id="{9943FC36-FE90-4559-8DB6-D1F23C2B8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810000"/>
            <a:ext cx="352425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73" name="Group 37">
            <a:extLst>
              <a:ext uri="{FF2B5EF4-FFF2-40B4-BE49-F238E27FC236}">
                <a16:creationId xmlns:a16="http://schemas.microsoft.com/office/drawing/2014/main" id="{61429D29-6443-4547-9221-31A4F71385BA}"/>
              </a:ext>
            </a:extLst>
          </p:cNvPr>
          <p:cNvGraphicFramePr>
            <a:graphicFrameLocks noGrp="1"/>
          </p:cNvGraphicFramePr>
          <p:nvPr>
            <p:ph/>
            <p:extLst>
              <p:ext uri="{D42A27DB-BD31-4B8C-83A1-F6EECF244321}">
                <p14:modId xmlns:p14="http://schemas.microsoft.com/office/powerpoint/2010/main" val="383979113"/>
              </p:ext>
            </p:extLst>
          </p:nvPr>
        </p:nvGraphicFramePr>
        <p:xfrm>
          <a:off x="76200" y="274638"/>
          <a:ext cx="8610600" cy="2373312"/>
        </p:xfrm>
        <a:graphic>
          <a:graphicData uri="http://schemas.openxmlformats.org/drawingml/2006/table">
            <a:tbl>
              <a:tblPr/>
              <a:tblGrid>
                <a:gridCol w="2514600">
                  <a:extLst>
                    <a:ext uri="{9D8B030D-6E8A-4147-A177-3AD203B41FA5}">
                      <a16:colId xmlns:a16="http://schemas.microsoft.com/office/drawing/2014/main" val="20000"/>
                    </a:ext>
                  </a:extLst>
                </a:gridCol>
                <a:gridCol w="2876991">
                  <a:extLst>
                    <a:ext uri="{9D8B030D-6E8A-4147-A177-3AD203B41FA5}">
                      <a16:colId xmlns:a16="http://schemas.microsoft.com/office/drawing/2014/main" val="20001"/>
                    </a:ext>
                  </a:extLst>
                </a:gridCol>
                <a:gridCol w="3219009">
                  <a:extLst>
                    <a:ext uri="{9D8B030D-6E8A-4147-A177-3AD203B41FA5}">
                      <a16:colId xmlns:a16="http://schemas.microsoft.com/office/drawing/2014/main" val="20002"/>
                    </a:ext>
                  </a:extLst>
                </a:gridCol>
              </a:tblGrid>
              <a:tr h="23733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Xo</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l3</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ra</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charset="0"/>
                          <a:cs typeface="Arial" charset="0"/>
                        </a:rPr>
                        <a:t>Cholera (disease)</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2713" name="Picture 39" descr="http://acc6.its.brooklyn.cuny.edu/%7Escintech/toilets/cholera.jpg">
            <a:extLst>
              <a:ext uri="{FF2B5EF4-FFF2-40B4-BE49-F238E27FC236}">
                <a16:creationId xmlns:a16="http://schemas.microsoft.com/office/drawing/2014/main" id="{D227FC98-F4BC-4CF9-8835-83FF16806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743200"/>
            <a:ext cx="28575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16F171D-92BD-424F-AD77-B963FFCC2CEA}"/>
              </a:ext>
            </a:extLst>
          </p:cNvPr>
          <p:cNvSpPr>
            <a:spLocks noChangeArrowheads="1"/>
          </p:cNvSpPr>
          <p:nvPr/>
        </p:nvSpPr>
        <p:spPr bwMode="auto">
          <a:xfrm>
            <a:off x="2962275" y="3810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Ko</a:t>
            </a:r>
            <a:r>
              <a:rPr lang="en-US" altLang="en-US" sz="4000" i="1" dirty="0">
                <a:solidFill>
                  <a:schemeClr val="bg1">
                    <a:lumMod val="65000"/>
                    <a:lumOff val="35000"/>
                  </a:schemeClr>
                </a:solidFill>
              </a:rPr>
              <a:t>-lee-</a:t>
            </a:r>
            <a:r>
              <a:rPr lang="en-US" altLang="en-US" sz="4000" i="1" dirty="0" err="1">
                <a:solidFill>
                  <a:schemeClr val="bg1">
                    <a:lumMod val="65000"/>
                    <a:lumOff val="35000"/>
                  </a:schemeClr>
                </a:solidFill>
              </a:rPr>
              <a:t>ra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624" name="Group 40">
            <a:extLst>
              <a:ext uri="{FF2B5EF4-FFF2-40B4-BE49-F238E27FC236}">
                <a16:creationId xmlns:a16="http://schemas.microsoft.com/office/drawing/2014/main" id="{8E67B833-18F4-40E8-A151-C68EC2012FFC}"/>
              </a:ext>
            </a:extLst>
          </p:cNvPr>
          <p:cNvGraphicFramePr>
            <a:graphicFrameLocks noGrp="1"/>
          </p:cNvGraphicFramePr>
          <p:nvPr>
            <p:ph/>
            <p:extLst>
              <p:ext uri="{D42A27DB-BD31-4B8C-83A1-F6EECF244321}">
                <p14:modId xmlns:p14="http://schemas.microsoft.com/office/powerpoint/2010/main" val="435880976"/>
              </p:ext>
            </p:extLst>
          </p:nvPr>
        </p:nvGraphicFramePr>
        <p:xfrm>
          <a:off x="381000" y="265113"/>
          <a:ext cx="8534400" cy="3535362"/>
        </p:xfrm>
        <a:graphic>
          <a:graphicData uri="http://schemas.openxmlformats.org/drawingml/2006/table">
            <a:tbl>
              <a:tblPr/>
              <a:tblGrid>
                <a:gridCol w="2449689">
                  <a:extLst>
                    <a:ext uri="{9D8B030D-6E8A-4147-A177-3AD203B41FA5}">
                      <a16:colId xmlns:a16="http://schemas.microsoft.com/office/drawing/2014/main" val="20000"/>
                    </a:ext>
                  </a:extLst>
                </a:gridCol>
                <a:gridCol w="2894189">
                  <a:extLst>
                    <a:ext uri="{9D8B030D-6E8A-4147-A177-3AD203B41FA5}">
                      <a16:colId xmlns:a16="http://schemas.microsoft.com/office/drawing/2014/main" val="20001"/>
                    </a:ext>
                  </a:extLst>
                </a:gridCol>
                <a:gridCol w="3190522">
                  <a:extLst>
                    <a:ext uri="{9D8B030D-6E8A-4147-A177-3AD203B41FA5}">
                      <a16:colId xmlns:a16="http://schemas.microsoft.com/office/drawing/2014/main" val="20002"/>
                    </a:ext>
                  </a:extLst>
                </a:gridCol>
              </a:tblGrid>
              <a:tr h="3535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Or</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ja</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non</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charset="0"/>
                          <a:cs typeface="Arial" charset="0"/>
                        </a:rPr>
                        <a:t>Organ (musical instrument)</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3">
            <a:extLst>
              <a:ext uri="{FF2B5EF4-FFF2-40B4-BE49-F238E27FC236}">
                <a16:creationId xmlns:a16="http://schemas.microsoft.com/office/drawing/2014/main" id="{DF8D0702-A767-4D9D-82BE-1DC68AFF74D2}"/>
              </a:ext>
            </a:extLst>
          </p:cNvPr>
          <p:cNvSpPr>
            <a:spLocks noChangeArrowheads="1"/>
          </p:cNvSpPr>
          <p:nvPr/>
        </p:nvSpPr>
        <p:spPr bwMode="auto">
          <a:xfrm>
            <a:off x="2805113" y="990600"/>
            <a:ext cx="2833687"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Or-</a:t>
            </a:r>
            <a:r>
              <a:rPr lang="en-US" altLang="en-US" sz="4000" i="1" dirty="0" err="1">
                <a:solidFill>
                  <a:schemeClr val="bg1">
                    <a:lumMod val="65000"/>
                    <a:lumOff val="35000"/>
                  </a:schemeClr>
                </a:solidFill>
              </a:rPr>
              <a:t>gha</a:t>
            </a:r>
            <a:r>
              <a:rPr lang="en-US" altLang="en-US" sz="4000" i="1" dirty="0">
                <a:solidFill>
                  <a:schemeClr val="bg1">
                    <a:lumMod val="65000"/>
                    <a:lumOff val="35000"/>
                  </a:schemeClr>
                </a:solidFill>
              </a:rPr>
              <a:t>-non</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pic>
        <p:nvPicPr>
          <p:cNvPr id="73738" name="Picture 11" descr="Image result for organ instrument">
            <a:extLst>
              <a:ext uri="{FF2B5EF4-FFF2-40B4-BE49-F238E27FC236}">
                <a16:creationId xmlns:a16="http://schemas.microsoft.com/office/drawing/2014/main" id="{B8C8F872-C01C-4250-9DF7-6335D240E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4" y="3800475"/>
            <a:ext cx="3141663"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36" name="Group 16">
            <a:extLst>
              <a:ext uri="{FF2B5EF4-FFF2-40B4-BE49-F238E27FC236}">
                <a16:creationId xmlns:a16="http://schemas.microsoft.com/office/drawing/2014/main" id="{7E70FF5B-ACAD-4E2F-A3B2-6BFD1C45CB4E}"/>
              </a:ext>
            </a:extLst>
          </p:cNvPr>
          <p:cNvGraphicFramePr>
            <a:graphicFrameLocks noGrp="1"/>
          </p:cNvGraphicFramePr>
          <p:nvPr>
            <p:ph/>
          </p:nvPr>
        </p:nvGraphicFramePr>
        <p:xfrm>
          <a:off x="457200" y="274638"/>
          <a:ext cx="8229600" cy="1563687"/>
        </p:xfrm>
        <a:graphic>
          <a:graphicData uri="http://schemas.openxmlformats.org/drawingml/2006/table">
            <a:tbl>
              <a:tblPr/>
              <a:tblGrid>
                <a:gridCol w="2362200">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15636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Ajioc</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Holy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4761" name="Picture 18" descr="http://www.higherpraise.com/clipart/angels/Gospel%20Choir%20of%20Angels.jpg">
            <a:extLst>
              <a:ext uri="{FF2B5EF4-FFF2-40B4-BE49-F238E27FC236}">
                <a16:creationId xmlns:a16="http://schemas.microsoft.com/office/drawing/2014/main" id="{6D68836A-8348-4DE5-A866-A1C8DD097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19288"/>
            <a:ext cx="315277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0C8724F-AD25-4E3D-A500-0DD8B148B99B}"/>
              </a:ext>
            </a:extLst>
          </p:cNvPr>
          <p:cNvSpPr>
            <a:spLocks noChangeArrowheads="1"/>
          </p:cNvSpPr>
          <p:nvPr/>
        </p:nvSpPr>
        <p:spPr bwMode="auto">
          <a:xfrm>
            <a:off x="3048000" y="26988"/>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gios</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71" name="Group 39">
            <a:extLst>
              <a:ext uri="{FF2B5EF4-FFF2-40B4-BE49-F238E27FC236}">
                <a16:creationId xmlns:a16="http://schemas.microsoft.com/office/drawing/2014/main" id="{DFD49675-CCE7-4012-8D36-99D4E88F5580}"/>
              </a:ext>
            </a:extLst>
          </p:cNvPr>
          <p:cNvGraphicFramePr>
            <a:graphicFrameLocks noGrp="1"/>
          </p:cNvGraphicFramePr>
          <p:nvPr>
            <p:ph/>
            <p:extLst>
              <p:ext uri="{D42A27DB-BD31-4B8C-83A1-F6EECF244321}">
                <p14:modId xmlns:p14="http://schemas.microsoft.com/office/powerpoint/2010/main" val="1162782968"/>
              </p:ext>
            </p:extLst>
          </p:nvPr>
        </p:nvGraphicFramePr>
        <p:xfrm>
          <a:off x="457200" y="274638"/>
          <a:ext cx="8229600" cy="2038350"/>
        </p:xfrm>
        <a:graphic>
          <a:graphicData uri="http://schemas.openxmlformats.org/drawingml/2006/table">
            <a:tbl>
              <a:tblPr/>
              <a:tblGrid>
                <a:gridCol w="2362200">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03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Lo</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toc</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Lotus (flower)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5785" name="Picture 42" descr="http://upload.wikimedia.org/wikipedia/commons/thumb/e/ed/Sacred_lotus_Nelumbo_nucifera.jpg/220px-Sacred_lotus_Nelumbo_nucifera.jpg">
            <a:extLst>
              <a:ext uri="{FF2B5EF4-FFF2-40B4-BE49-F238E27FC236}">
                <a16:creationId xmlns:a16="http://schemas.microsoft.com/office/drawing/2014/main" id="{A930DFF4-D319-426C-A8E5-C44AEC1472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971800"/>
            <a:ext cx="20955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BC5733A-CE3D-4C8E-8ABD-10FEBC61E95E}"/>
              </a:ext>
            </a:extLst>
          </p:cNvPr>
          <p:cNvSpPr>
            <a:spLocks noChangeArrowheads="1"/>
          </p:cNvSpPr>
          <p:nvPr/>
        </p:nvSpPr>
        <p:spPr bwMode="auto">
          <a:xfrm>
            <a:off x="3048000" y="1524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Lo-</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tos</a:t>
            </a:r>
            <a:r>
              <a:rPr lang="en-US" altLang="en-US" sz="4000" dirty="0">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17" name="Group 37">
            <a:extLst>
              <a:ext uri="{FF2B5EF4-FFF2-40B4-BE49-F238E27FC236}">
                <a16:creationId xmlns:a16="http://schemas.microsoft.com/office/drawing/2014/main" id="{2A7E5413-0FC5-438A-A169-1C5F55CDEF7B}"/>
              </a:ext>
            </a:extLst>
          </p:cNvPr>
          <p:cNvGraphicFramePr>
            <a:graphicFrameLocks noGrp="1"/>
          </p:cNvGraphicFramePr>
          <p:nvPr>
            <p:ph/>
            <p:extLst>
              <p:ext uri="{D42A27DB-BD31-4B8C-83A1-F6EECF244321}">
                <p14:modId xmlns:p14="http://schemas.microsoft.com/office/powerpoint/2010/main" val="4037966451"/>
              </p:ext>
            </p:extLst>
          </p:nvPr>
        </p:nvGraphicFramePr>
        <p:xfrm>
          <a:off x="457200" y="274638"/>
          <a:ext cx="8229600" cy="2038350"/>
        </p:xfrm>
        <a:graphic>
          <a:graphicData uri="http://schemas.openxmlformats.org/drawingml/2006/table">
            <a:tbl>
              <a:tblPr/>
              <a:tblGrid>
                <a:gridCol w="2076450">
                  <a:extLst>
                    <a:ext uri="{9D8B030D-6E8A-4147-A177-3AD203B41FA5}">
                      <a16:colId xmlns:a16="http://schemas.microsoft.com/office/drawing/2014/main" val="20000"/>
                    </a:ext>
                  </a:extLst>
                </a:gridCol>
                <a:gridCol w="307657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03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A</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ja</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pi</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Love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2C922313-1B9C-4578-8F9F-BB894330CEEA}"/>
              </a:ext>
            </a:extLst>
          </p:cNvPr>
          <p:cNvSpPr>
            <a:spLocks noChangeArrowheads="1"/>
          </p:cNvSpPr>
          <p:nvPr/>
        </p:nvSpPr>
        <p:spPr bwMode="auto">
          <a:xfrm>
            <a:off x="3048000" y="1524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gh</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api</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pic>
        <p:nvPicPr>
          <p:cNvPr id="76810" name="Picture 11" descr="Image result for Agape god love verse">
            <a:extLst>
              <a:ext uri="{FF2B5EF4-FFF2-40B4-BE49-F238E27FC236}">
                <a16:creationId xmlns:a16="http://schemas.microsoft.com/office/drawing/2014/main" id="{E4A74FCA-B2AA-46BA-9389-5E5F7D4663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048000"/>
            <a:ext cx="42862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2">
            <a:extLst>
              <a:ext uri="{FF2B5EF4-FFF2-40B4-BE49-F238E27FC236}">
                <a16:creationId xmlns:a16="http://schemas.microsoft.com/office/drawing/2014/main" id="{CBF8F19D-AFA3-4B7E-AED8-BD26270B75A7}"/>
              </a:ext>
            </a:extLst>
          </p:cNvPr>
          <p:cNvGraphicFramePr>
            <a:graphicFrameLocks/>
          </p:cNvGraphicFramePr>
          <p:nvPr>
            <p:extLst>
              <p:ext uri="{D42A27DB-BD31-4B8C-83A1-F6EECF244321}">
                <p14:modId xmlns:p14="http://schemas.microsoft.com/office/powerpoint/2010/main" val="3087514325"/>
              </p:ext>
            </p:extLst>
          </p:nvPr>
        </p:nvGraphicFramePr>
        <p:xfrm>
          <a:off x="114300" y="374650"/>
          <a:ext cx="8686800" cy="4805363"/>
        </p:xfrm>
        <a:graphic>
          <a:graphicData uri="http://schemas.openxmlformats.org/drawingml/2006/table">
            <a:tbl>
              <a:tblPr/>
              <a:tblGrid>
                <a:gridCol w="1737360">
                  <a:extLst>
                    <a:ext uri="{9D8B030D-6E8A-4147-A177-3AD203B41FA5}">
                      <a16:colId xmlns:a16="http://schemas.microsoft.com/office/drawing/2014/main" val="20000"/>
                    </a:ext>
                  </a:extLst>
                </a:gridCol>
                <a:gridCol w="127254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gridCol w="14249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50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860304">
                <a:tc>
                  <a:txBody>
                    <a:bodyPr/>
                    <a:lstStyle/>
                    <a:p>
                      <a:r>
                        <a:rPr lang="en-US" sz="3600" i="1" dirty="0">
                          <a:solidFill>
                            <a:schemeClr val="tx1"/>
                          </a:solidFill>
                          <a:effectLst/>
                          <a:latin typeface="Times New Roman"/>
                        </a:rPr>
                        <a:t>Vita</a:t>
                      </a:r>
                      <a:r>
                        <a:rPr lang="en-US" sz="3600" dirty="0">
                          <a:solidFill>
                            <a:schemeClr val="tx1"/>
                          </a:solidFill>
                          <a:effectLst/>
                          <a:latin typeface="Times New Roman"/>
                        </a:rPr>
                        <a:t> </a:t>
                      </a:r>
                    </a:p>
                  </a:txBody>
                  <a:tcPr marL="9525" marR="9525" marT="9527" marB="9527"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3600" dirty="0">
                          <a:solidFill>
                            <a:schemeClr val="tx1"/>
                          </a:solidFill>
                          <a:effectLst/>
                          <a:latin typeface="Avva_Shenouda"/>
                          <a:ea typeface="Times New Roman"/>
                        </a:rPr>
                        <a:t>B </a:t>
                      </a:r>
                      <a:r>
                        <a:rPr lang="en-US" sz="3600" dirty="0" err="1">
                          <a:solidFill>
                            <a:schemeClr val="tx1"/>
                          </a:solidFill>
                          <a:effectLst/>
                          <a:latin typeface="Avva_Shenouda"/>
                          <a:ea typeface="Times New Roman"/>
                        </a:rPr>
                        <a:t>b</a:t>
                      </a:r>
                      <a:endParaRPr lang="en-US" sz="3600" dirty="0">
                        <a:solidFill>
                          <a:schemeClr val="tx1"/>
                        </a:solidFill>
                        <a:effectLst/>
                        <a:latin typeface="Times New Roman"/>
                        <a:ea typeface="Times New Roman"/>
                      </a:endParaRPr>
                    </a:p>
                  </a:txBody>
                  <a:tcPr marL="9525" marR="9525" marT="9527" marB="95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3600" i="1" dirty="0">
                          <a:solidFill>
                            <a:schemeClr val="tx1"/>
                          </a:solidFill>
                          <a:effectLst/>
                          <a:latin typeface="Times New Roman"/>
                        </a:rPr>
                        <a:t>V (if followed by a vowel) (as in </a:t>
                      </a:r>
                      <a:r>
                        <a:rPr lang="en-US" sz="3600" b="1" i="1" u="sng" dirty="0">
                          <a:solidFill>
                            <a:srgbClr val="FFFF00"/>
                          </a:solidFill>
                          <a:effectLst/>
                          <a:latin typeface="Times New Roman"/>
                        </a:rPr>
                        <a:t>V</a:t>
                      </a:r>
                      <a:r>
                        <a:rPr lang="en-US" sz="3600" i="1" dirty="0">
                          <a:solidFill>
                            <a:schemeClr val="tx1"/>
                          </a:solidFill>
                          <a:effectLst/>
                          <a:latin typeface="Times New Roman"/>
                        </a:rPr>
                        <a:t>ALVE)</a:t>
                      </a:r>
                      <a:br>
                        <a:rPr lang="en-US" sz="3600" i="1" dirty="0">
                          <a:solidFill>
                            <a:schemeClr val="tx1"/>
                          </a:solidFill>
                          <a:effectLst/>
                          <a:latin typeface="Times New Roman"/>
                        </a:rPr>
                      </a:br>
                      <a:endParaRPr lang="en-US" sz="3600" i="1" dirty="0">
                        <a:solidFill>
                          <a:schemeClr val="tx1"/>
                        </a:solidFill>
                        <a:effectLst/>
                        <a:latin typeface="Times New Roman"/>
                      </a:endParaRPr>
                    </a:p>
                    <a:p>
                      <a:r>
                        <a:rPr lang="en-US" sz="3600" i="1" dirty="0">
                          <a:solidFill>
                            <a:schemeClr val="tx1"/>
                          </a:solidFill>
                          <a:effectLst/>
                          <a:latin typeface="Times New Roman"/>
                        </a:rPr>
                        <a:t>B                                         (as in </a:t>
                      </a:r>
                      <a:r>
                        <a:rPr lang="en-US" sz="3600" b="1" i="1" u="sng" dirty="0">
                          <a:solidFill>
                            <a:srgbClr val="FFFF00"/>
                          </a:solidFill>
                          <a:effectLst/>
                          <a:latin typeface="Times New Roman"/>
                        </a:rPr>
                        <a:t>B</a:t>
                      </a:r>
                      <a:r>
                        <a:rPr lang="en-US" sz="3600" i="1" dirty="0">
                          <a:solidFill>
                            <a:schemeClr val="tx1"/>
                          </a:solidFill>
                          <a:effectLst/>
                          <a:latin typeface="Times New Roman"/>
                        </a:rPr>
                        <a:t>ELL)</a:t>
                      </a:r>
                      <a:r>
                        <a:rPr lang="en-US" sz="3600" dirty="0">
                          <a:solidFill>
                            <a:schemeClr val="tx1"/>
                          </a:solidFill>
                          <a:effectLst/>
                          <a:latin typeface="Times New Roman"/>
                        </a:rPr>
                        <a:t> </a:t>
                      </a:r>
                    </a:p>
                  </a:txBody>
                  <a:tcPr marL="9525" marR="9525" marT="9527" marB="95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3600" i="0" dirty="0" err="1">
                          <a:solidFill>
                            <a:schemeClr val="tx1"/>
                          </a:solidFill>
                          <a:effectLst/>
                          <a:latin typeface="Avva_Shenouda"/>
                        </a:rPr>
                        <a:t>a</a:t>
                      </a:r>
                      <a:r>
                        <a:rPr lang="en-US" sz="3600" i="0" dirty="0" err="1">
                          <a:solidFill>
                            <a:srgbClr val="FF0000"/>
                          </a:solidFill>
                          <a:effectLst/>
                          <a:latin typeface="Avva_Shenouda"/>
                        </a:rPr>
                        <a:t>bb</a:t>
                      </a:r>
                      <a:r>
                        <a:rPr lang="en-US" sz="3600" i="0" dirty="0" err="1">
                          <a:solidFill>
                            <a:schemeClr val="tx1"/>
                          </a:solidFill>
                          <a:effectLst/>
                          <a:latin typeface="Avva_Shenouda"/>
                        </a:rPr>
                        <a:t>a</a:t>
                      </a:r>
                      <a:br>
                        <a:rPr lang="en-US" sz="3600" i="0" dirty="0">
                          <a:solidFill>
                            <a:schemeClr val="tx1"/>
                          </a:solidFill>
                          <a:effectLst/>
                          <a:latin typeface="Avva_Shenouda"/>
                        </a:rPr>
                      </a:br>
                      <a:r>
                        <a:rPr lang="en-US" sz="3600" i="0" dirty="0">
                          <a:solidFill>
                            <a:schemeClr val="tx1"/>
                          </a:solidFill>
                          <a:effectLst/>
                          <a:latin typeface="Times New Roman"/>
                        </a:rPr>
                        <a:t>(</a:t>
                      </a:r>
                      <a:r>
                        <a:rPr lang="en-US" sz="3600" i="0" dirty="0" err="1">
                          <a:solidFill>
                            <a:schemeClr val="tx1"/>
                          </a:solidFill>
                          <a:effectLst/>
                          <a:latin typeface="Times New Roman"/>
                        </a:rPr>
                        <a:t>ava</a:t>
                      </a:r>
                      <a:r>
                        <a:rPr lang="en-US" sz="3600" i="0" dirty="0">
                          <a:solidFill>
                            <a:schemeClr val="tx1"/>
                          </a:solidFill>
                          <a:effectLst/>
                          <a:latin typeface="Times New Roman"/>
                        </a:rPr>
                        <a:t>=father)</a:t>
                      </a:r>
                      <a:r>
                        <a:rPr lang="en-US" sz="3600" dirty="0">
                          <a:solidFill>
                            <a:schemeClr val="tx1"/>
                          </a:solidFill>
                          <a:effectLst/>
                          <a:latin typeface="Times New Roman"/>
                        </a:rPr>
                        <a:t> </a:t>
                      </a:r>
                    </a:p>
                  </a:txBody>
                  <a:tcPr marL="9525" marR="9525" marT="9527" marB="95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35E0803F-20E1-4C22-B54C-ABEE108EC7F0}"/>
              </a:ext>
            </a:extLst>
          </p:cNvPr>
          <p:cNvPicPr>
            <a:picLocks noChangeAspect="1"/>
          </p:cNvPicPr>
          <p:nvPr/>
        </p:nvPicPr>
        <p:blipFill>
          <a:blip r:embed="rId2"/>
          <a:stretch>
            <a:fillRect/>
          </a:stretch>
        </p:blipFill>
        <p:spPr>
          <a:xfrm>
            <a:off x="7391400" y="2662237"/>
            <a:ext cx="1162050" cy="1533525"/>
          </a:xfrm>
          <a:prstGeom prst="rect">
            <a:avLst/>
          </a:prstGeom>
        </p:spPr>
      </p:pic>
      <p:pic>
        <p:nvPicPr>
          <p:cNvPr id="5" name="Picture 47" descr="http://suscopts.org/stmarydallas/images/BishopYoussef.jpg">
            <a:extLst>
              <a:ext uri="{FF2B5EF4-FFF2-40B4-BE49-F238E27FC236}">
                <a16:creationId xmlns:a16="http://schemas.microsoft.com/office/drawing/2014/main" id="{2980B79B-0A8B-49F5-AEB4-ABAA473A7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953000"/>
            <a:ext cx="14192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66" name="Group 38">
            <a:extLst>
              <a:ext uri="{FF2B5EF4-FFF2-40B4-BE49-F238E27FC236}">
                <a16:creationId xmlns:a16="http://schemas.microsoft.com/office/drawing/2014/main" id="{A6A7A53E-4AEC-49FE-B250-16AB29E15633}"/>
              </a:ext>
            </a:extLst>
          </p:cNvPr>
          <p:cNvGraphicFramePr>
            <a:graphicFrameLocks noGrp="1"/>
          </p:cNvGraphicFramePr>
          <p:nvPr>
            <p:ph/>
            <p:extLst>
              <p:ext uri="{D42A27DB-BD31-4B8C-83A1-F6EECF244321}">
                <p14:modId xmlns:p14="http://schemas.microsoft.com/office/powerpoint/2010/main" val="2611019569"/>
              </p:ext>
            </p:extLst>
          </p:nvPr>
        </p:nvGraphicFramePr>
        <p:xfrm>
          <a:off x="457200" y="274638"/>
          <a:ext cx="8229600" cy="3813175"/>
        </p:xfrm>
        <a:graphic>
          <a:graphicData uri="http://schemas.openxmlformats.org/drawingml/2006/table">
            <a:tbl>
              <a:tblPr/>
              <a:tblGrid>
                <a:gridCol w="2362200">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3813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Bar</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bara</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Times New Roman" pitchFamily="18" charset="0"/>
                          <a:cs typeface="Times New Roman" pitchFamily="18" charset="0"/>
                        </a:rPr>
                        <a:t>Barbara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7833" name="Picture 40" descr="http://profile.ak.fbcdn.net/hprofile-ak-ash3/174860_111069748979003_5993111_n.jpg">
            <a:extLst>
              <a:ext uri="{FF2B5EF4-FFF2-40B4-BE49-F238E27FC236}">
                <a16:creationId xmlns:a16="http://schemas.microsoft.com/office/drawing/2014/main" id="{A9826D7B-CEA5-402D-92DA-C71EC4DFA1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733800"/>
            <a:ext cx="183832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5C68044-A41B-4F64-BCD3-0AE04968EF30}"/>
              </a:ext>
            </a:extLst>
          </p:cNvPr>
          <p:cNvSpPr>
            <a:spLocks noChangeArrowheads="1"/>
          </p:cNvSpPr>
          <p:nvPr/>
        </p:nvSpPr>
        <p:spPr bwMode="auto">
          <a:xfrm>
            <a:off x="3021013" y="11430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Bar-</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ba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ra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960" name="Group 16">
            <a:extLst>
              <a:ext uri="{FF2B5EF4-FFF2-40B4-BE49-F238E27FC236}">
                <a16:creationId xmlns:a16="http://schemas.microsoft.com/office/drawing/2014/main" id="{1A0DC823-9A31-4DD3-881C-C1CF4EF8F013}"/>
              </a:ext>
            </a:extLst>
          </p:cNvPr>
          <p:cNvGraphicFramePr>
            <a:graphicFrameLocks noGrp="1"/>
          </p:cNvGraphicFramePr>
          <p:nvPr>
            <p:ph/>
            <p:extLst>
              <p:ext uri="{D42A27DB-BD31-4B8C-83A1-F6EECF244321}">
                <p14:modId xmlns:p14="http://schemas.microsoft.com/office/powerpoint/2010/main" val="3629296692"/>
              </p:ext>
            </p:extLst>
          </p:nvPr>
        </p:nvGraphicFramePr>
        <p:xfrm>
          <a:off x="457200" y="274638"/>
          <a:ext cx="8229600" cy="2038350"/>
        </p:xfrm>
        <a:graphic>
          <a:graphicData uri="http://schemas.openxmlformats.org/drawingml/2006/table">
            <a:tbl>
              <a:tblPr/>
              <a:tblGrid>
                <a:gridCol w="2362200">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03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Ram</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cic</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Times New Roman" pitchFamily="18" charset="0"/>
                          <a:cs typeface="Times New Roman" pitchFamily="18" charset="0"/>
                        </a:rPr>
                        <a:t>Ramsis</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78857" name="Picture 19" descr="http://media.comicvine.com/uploads/3/30546/728160-ramses_ii4.gif">
            <a:extLst>
              <a:ext uri="{FF2B5EF4-FFF2-40B4-BE49-F238E27FC236}">
                <a16:creationId xmlns:a16="http://schemas.microsoft.com/office/drawing/2014/main" id="{74171B95-58D2-47D0-A43C-2991C6316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971800"/>
            <a:ext cx="24765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D5E88A3-F261-4C42-8FF9-08F25D3B276C}"/>
              </a:ext>
            </a:extLst>
          </p:cNvPr>
          <p:cNvSpPr>
            <a:spLocks noChangeArrowheads="1"/>
          </p:cNvSpPr>
          <p:nvPr/>
        </p:nvSpPr>
        <p:spPr bwMode="auto">
          <a:xfrm>
            <a:off x="3048000" y="152400"/>
            <a:ext cx="24860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Ra-</a:t>
            </a:r>
            <a:r>
              <a:rPr lang="en-US" altLang="en-US" sz="4000" dirty="0" err="1">
                <a:solidFill>
                  <a:schemeClr val="bg1">
                    <a:lumMod val="65000"/>
                    <a:lumOff val="35000"/>
                  </a:schemeClr>
                </a:solidFill>
                <a:latin typeface="Times New Roman" panose="02020603050405020304" pitchFamily="18" charset="0"/>
                <a:cs typeface="Times New Roman" panose="02020603050405020304" pitchFamily="18" charset="0"/>
              </a:rPr>
              <a:t>msis</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D4D2B6A-E325-4EC4-B03B-1AB826FB8392}"/>
              </a:ext>
            </a:extLst>
          </p:cNvPr>
          <p:cNvSpPr>
            <a:spLocks noGrp="1"/>
          </p:cNvSpPr>
          <p:nvPr>
            <p:ph type="title"/>
          </p:nvPr>
        </p:nvSpPr>
        <p:spPr>
          <a:xfrm>
            <a:off x="381000" y="0"/>
            <a:ext cx="8382000" cy="487939"/>
          </a:xfrm>
        </p:spPr>
        <p:txBody>
          <a:bodyPr/>
          <a:lstStyle/>
          <a:p>
            <a:r>
              <a:rPr lang="en-US" altLang="en-US" sz="3200" dirty="0"/>
              <a:t>Let’s Read More Words</a:t>
            </a:r>
          </a:p>
        </p:txBody>
      </p:sp>
      <p:graphicFrame>
        <p:nvGraphicFramePr>
          <p:cNvPr id="4" name="Table 3">
            <a:extLst>
              <a:ext uri="{FF2B5EF4-FFF2-40B4-BE49-F238E27FC236}">
                <a16:creationId xmlns:a16="http://schemas.microsoft.com/office/drawing/2014/main" id="{3F993317-D43E-4EEA-A691-4BAFDE2B8E3F}"/>
              </a:ext>
            </a:extLst>
          </p:cNvPr>
          <p:cNvGraphicFramePr>
            <a:graphicFrameLocks noGrp="1"/>
          </p:cNvGraphicFramePr>
          <p:nvPr>
            <p:extLst>
              <p:ext uri="{D42A27DB-BD31-4B8C-83A1-F6EECF244321}">
                <p14:modId xmlns:p14="http://schemas.microsoft.com/office/powerpoint/2010/main" val="1415377419"/>
              </p:ext>
            </p:extLst>
          </p:nvPr>
        </p:nvGraphicFramePr>
        <p:xfrm>
          <a:off x="284198" y="459755"/>
          <a:ext cx="4226701" cy="2072640"/>
        </p:xfrm>
        <a:graphic>
          <a:graphicData uri="http://schemas.openxmlformats.org/drawingml/2006/table">
            <a:tbl>
              <a:tblPr>
                <a:tableStyleId>{5C22544A-7EE6-4342-B048-85BDC9FD1C3A}</a:tableStyleId>
              </a:tblPr>
              <a:tblGrid>
                <a:gridCol w="1950113">
                  <a:extLst>
                    <a:ext uri="{9D8B030D-6E8A-4147-A177-3AD203B41FA5}">
                      <a16:colId xmlns:a16="http://schemas.microsoft.com/office/drawing/2014/main" val="4174815514"/>
                    </a:ext>
                  </a:extLst>
                </a:gridCol>
                <a:gridCol w="2276588">
                  <a:extLst>
                    <a:ext uri="{9D8B030D-6E8A-4147-A177-3AD203B41FA5}">
                      <a16:colId xmlns:a16="http://schemas.microsoft.com/office/drawing/2014/main" val="3631792237"/>
                    </a:ext>
                  </a:extLst>
                </a:gridCol>
              </a:tblGrid>
              <a:tr h="372850">
                <a:tc>
                  <a:txBody>
                    <a:bodyPr/>
                    <a:lstStyle/>
                    <a:p>
                      <a:pPr marL="0" marR="0">
                        <a:spcBef>
                          <a:spcPts val="0"/>
                        </a:spcBef>
                        <a:spcAft>
                          <a:spcPts val="0"/>
                        </a:spcAft>
                      </a:pPr>
                      <a:r>
                        <a:rPr lang="en-US" sz="4000" dirty="0">
                          <a:effectLst/>
                          <a:latin typeface="Avva_Shenouda" panose="020B0500000000000000" pitchFamily="34" charset="0"/>
                        </a:rPr>
                        <a:t>Kw</a:t>
                      </a:r>
                      <a:r>
                        <a:rPr lang="en-US" altLang="en-US" sz="4000" dirty="0">
                          <a:solidFill>
                            <a:srgbClr val="FF0000"/>
                          </a:solidFill>
                        </a:rPr>
                        <a:t>/</a:t>
                      </a:r>
                      <a:r>
                        <a:rPr lang="en-US" sz="4000" dirty="0" err="1">
                          <a:effectLst/>
                          <a:latin typeface="Avva_Shenouda" panose="020B0500000000000000" pitchFamily="34" charset="0"/>
                        </a:rPr>
                        <a:t>bab</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“Shish Kabab”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76590106"/>
                  </a:ext>
                </a:extLst>
              </a:tr>
              <a:tr h="372850">
                <a:tc>
                  <a:txBody>
                    <a:bodyPr/>
                    <a:lstStyle/>
                    <a:p>
                      <a:pPr marL="0" marR="0">
                        <a:spcBef>
                          <a:spcPts val="0"/>
                        </a:spcBef>
                        <a:spcAft>
                          <a:spcPts val="0"/>
                        </a:spcAft>
                      </a:pPr>
                      <a:r>
                        <a:rPr lang="en-US" sz="4000" dirty="0">
                          <a:effectLst/>
                          <a:latin typeface="Avva_Shenouda" panose="020B0500000000000000" pitchFamily="34" charset="0"/>
                        </a:rPr>
                        <a:t>Ca</a:t>
                      </a:r>
                      <a:r>
                        <a:rPr lang="en-US" altLang="en-US" sz="4000" dirty="0">
                          <a:solidFill>
                            <a:srgbClr val="FF0000"/>
                          </a:solidFill>
                        </a:rPr>
                        <a:t>/</a:t>
                      </a:r>
                      <a:r>
                        <a:rPr lang="en-US" sz="4000" dirty="0" err="1">
                          <a:effectLst/>
                          <a:latin typeface="Avva_Shenouda" panose="020B0500000000000000" pitchFamily="34" charset="0"/>
                        </a:rPr>
                        <a:t>mit</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a:effectLst/>
                        </a:rPr>
                        <a:t>Pretzel  </a:t>
                      </a:r>
                      <a:endParaRPr lang="en-US" sz="280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373387434"/>
                  </a:ext>
                </a:extLst>
              </a:tr>
              <a:tr h="372850">
                <a:tc>
                  <a:txBody>
                    <a:bodyPr/>
                    <a:lstStyle/>
                    <a:p>
                      <a:pPr marL="0" marR="0">
                        <a:spcBef>
                          <a:spcPts val="0"/>
                        </a:spcBef>
                        <a:spcAft>
                          <a:spcPts val="0"/>
                        </a:spcAft>
                      </a:pPr>
                      <a:r>
                        <a:rPr lang="en-US" sz="4000" dirty="0">
                          <a:effectLst/>
                          <a:latin typeface="Avva_Shenouda" panose="020B0500000000000000" pitchFamily="34" charset="0"/>
                        </a:rPr>
                        <a:t>Ca</a:t>
                      </a:r>
                      <a:r>
                        <a:rPr lang="en-US" altLang="en-US" sz="4000" dirty="0">
                          <a:solidFill>
                            <a:srgbClr val="FF0000"/>
                          </a:solidFill>
                        </a:rPr>
                        <a:t>/</a:t>
                      </a:r>
                      <a:r>
                        <a:rPr lang="en-US" sz="4000" dirty="0" err="1">
                          <a:effectLst/>
                          <a:latin typeface="Avva_Shenouda" panose="020B0500000000000000" pitchFamily="34" charset="0"/>
                        </a:rPr>
                        <a:t>xar</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Sugar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868500964"/>
                  </a:ext>
                </a:extLst>
              </a:tr>
            </a:tbl>
          </a:graphicData>
        </a:graphic>
      </p:graphicFrame>
      <p:graphicFrame>
        <p:nvGraphicFramePr>
          <p:cNvPr id="8" name="Table 7">
            <a:extLst>
              <a:ext uri="{FF2B5EF4-FFF2-40B4-BE49-F238E27FC236}">
                <a16:creationId xmlns:a16="http://schemas.microsoft.com/office/drawing/2014/main" id="{7FA65F7E-C48F-4D2F-9DDC-260CB929E54F}"/>
              </a:ext>
            </a:extLst>
          </p:cNvPr>
          <p:cNvGraphicFramePr>
            <a:graphicFrameLocks noGrp="1"/>
          </p:cNvGraphicFramePr>
          <p:nvPr>
            <p:extLst>
              <p:ext uri="{D42A27DB-BD31-4B8C-83A1-F6EECF244321}">
                <p14:modId xmlns:p14="http://schemas.microsoft.com/office/powerpoint/2010/main" val="910118423"/>
              </p:ext>
            </p:extLst>
          </p:nvPr>
        </p:nvGraphicFramePr>
        <p:xfrm>
          <a:off x="284197" y="2532395"/>
          <a:ext cx="4226701" cy="1828800"/>
        </p:xfrm>
        <a:graphic>
          <a:graphicData uri="http://schemas.openxmlformats.org/drawingml/2006/table">
            <a:tbl>
              <a:tblPr>
                <a:tableStyleId>{5C22544A-7EE6-4342-B048-85BDC9FD1C3A}</a:tableStyleId>
              </a:tblPr>
              <a:tblGrid>
                <a:gridCol w="1950113">
                  <a:extLst>
                    <a:ext uri="{9D8B030D-6E8A-4147-A177-3AD203B41FA5}">
                      <a16:colId xmlns:a16="http://schemas.microsoft.com/office/drawing/2014/main" val="3478179126"/>
                    </a:ext>
                  </a:extLst>
                </a:gridCol>
                <a:gridCol w="2276588">
                  <a:extLst>
                    <a:ext uri="{9D8B030D-6E8A-4147-A177-3AD203B41FA5}">
                      <a16:colId xmlns:a16="http://schemas.microsoft.com/office/drawing/2014/main" val="2929713366"/>
                    </a:ext>
                  </a:extLst>
                </a:gridCol>
              </a:tblGrid>
              <a:tr h="372850">
                <a:tc>
                  <a:txBody>
                    <a:bodyPr/>
                    <a:lstStyle/>
                    <a:p>
                      <a:pPr marL="0" marR="0">
                        <a:spcBef>
                          <a:spcPts val="0"/>
                        </a:spcBef>
                        <a:spcAft>
                          <a:spcPts val="0"/>
                        </a:spcAft>
                      </a:pPr>
                      <a:r>
                        <a:rPr lang="en-US" sz="4000" dirty="0">
                          <a:effectLst/>
                          <a:latin typeface="Avva_Shenouda" panose="020B0500000000000000" pitchFamily="34" charset="0"/>
                        </a:rPr>
                        <a:t>Cim</a:t>
                      </a:r>
                      <a:r>
                        <a:rPr lang="en-US" altLang="en-US" sz="4000" dirty="0">
                          <a:solidFill>
                            <a:srgbClr val="FF0000"/>
                          </a:solidFill>
                        </a:rPr>
                        <a:t>/</a:t>
                      </a:r>
                      <a:r>
                        <a:rPr lang="en-US" sz="4000" dirty="0">
                          <a:effectLst/>
                          <a:latin typeface="Avva_Shenouda" panose="020B0500000000000000" pitchFamily="34" charset="0"/>
                        </a:rPr>
                        <a:t>cim</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Sesame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598337643"/>
                  </a:ext>
                </a:extLst>
              </a:tr>
              <a:tr h="372850">
                <a:tc>
                  <a:txBody>
                    <a:bodyPr/>
                    <a:lstStyle/>
                    <a:p>
                      <a:pPr marL="0" marR="0">
                        <a:spcBef>
                          <a:spcPts val="0"/>
                        </a:spcBef>
                        <a:spcAft>
                          <a:spcPts val="0"/>
                        </a:spcAft>
                      </a:pPr>
                      <a:r>
                        <a:rPr lang="en-US" sz="4000" dirty="0">
                          <a:effectLst/>
                          <a:latin typeface="Avva_Shenouda" panose="020B0500000000000000" pitchFamily="34" charset="0"/>
                        </a:rPr>
                        <a:t>A</a:t>
                      </a:r>
                      <a:r>
                        <a:rPr lang="en-US" altLang="en-US" sz="4000" dirty="0">
                          <a:solidFill>
                            <a:srgbClr val="FF0000"/>
                          </a:solidFill>
                        </a:rPr>
                        <a:t>/</a:t>
                      </a:r>
                      <a:r>
                        <a:rPr lang="en-US" sz="4000" dirty="0" err="1">
                          <a:effectLst/>
                          <a:latin typeface="Avva_Shenouda" panose="020B0500000000000000" pitchFamily="34" charset="0"/>
                        </a:rPr>
                        <a:t>moi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"I wish"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692377301"/>
                  </a:ext>
                </a:extLst>
              </a:tr>
              <a:tr h="372850">
                <a:tc>
                  <a:txBody>
                    <a:bodyPr/>
                    <a:lstStyle/>
                    <a:p>
                      <a:pPr marL="0" marR="0">
                        <a:spcBef>
                          <a:spcPts val="0"/>
                        </a:spcBef>
                        <a:spcAft>
                          <a:spcPts val="0"/>
                        </a:spcAft>
                      </a:pPr>
                      <a:r>
                        <a:rPr lang="en-US" sz="4000" dirty="0" err="1">
                          <a:effectLst/>
                          <a:latin typeface="Avva_Shenouda" panose="020B0500000000000000" pitchFamily="34" charset="0"/>
                        </a:rPr>
                        <a:t>Xa</a:t>
                      </a:r>
                      <a:r>
                        <a:rPr lang="en-US" altLang="en-US" sz="4000" dirty="0">
                          <a:solidFill>
                            <a:srgbClr val="FF0000"/>
                          </a:solidFill>
                        </a:rPr>
                        <a:t>/</a:t>
                      </a:r>
                      <a:r>
                        <a:rPr lang="en-US" sz="4000" dirty="0" err="1">
                          <a:effectLst/>
                          <a:latin typeface="Avva_Shenouda" panose="020B0500000000000000" pitchFamily="34" charset="0"/>
                        </a:rPr>
                        <a:t>ki</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Darkness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1863611383"/>
                  </a:ext>
                </a:extLst>
              </a:tr>
            </a:tbl>
          </a:graphicData>
        </a:graphic>
      </p:graphicFrame>
      <p:graphicFrame>
        <p:nvGraphicFramePr>
          <p:cNvPr id="9" name="Table 8">
            <a:extLst>
              <a:ext uri="{FF2B5EF4-FFF2-40B4-BE49-F238E27FC236}">
                <a16:creationId xmlns:a16="http://schemas.microsoft.com/office/drawing/2014/main" id="{1FC05AAD-8957-4D41-A776-C2DACB403FDF}"/>
              </a:ext>
            </a:extLst>
          </p:cNvPr>
          <p:cNvGraphicFramePr>
            <a:graphicFrameLocks noGrp="1"/>
          </p:cNvGraphicFramePr>
          <p:nvPr>
            <p:extLst>
              <p:ext uri="{D42A27DB-BD31-4B8C-83A1-F6EECF244321}">
                <p14:modId xmlns:p14="http://schemas.microsoft.com/office/powerpoint/2010/main" val="3038421014"/>
              </p:ext>
            </p:extLst>
          </p:nvPr>
        </p:nvGraphicFramePr>
        <p:xfrm>
          <a:off x="284196" y="4361195"/>
          <a:ext cx="4226701" cy="1828800"/>
        </p:xfrm>
        <a:graphic>
          <a:graphicData uri="http://schemas.openxmlformats.org/drawingml/2006/table">
            <a:tbl>
              <a:tblPr>
                <a:tableStyleId>{5C22544A-7EE6-4342-B048-85BDC9FD1C3A}</a:tableStyleId>
              </a:tblPr>
              <a:tblGrid>
                <a:gridCol w="1950113">
                  <a:extLst>
                    <a:ext uri="{9D8B030D-6E8A-4147-A177-3AD203B41FA5}">
                      <a16:colId xmlns:a16="http://schemas.microsoft.com/office/drawing/2014/main" val="4258040951"/>
                    </a:ext>
                  </a:extLst>
                </a:gridCol>
                <a:gridCol w="2276588">
                  <a:extLst>
                    <a:ext uri="{9D8B030D-6E8A-4147-A177-3AD203B41FA5}">
                      <a16:colId xmlns:a16="http://schemas.microsoft.com/office/drawing/2014/main" val="1328436091"/>
                    </a:ext>
                  </a:extLst>
                </a:gridCol>
              </a:tblGrid>
              <a:tr h="372850">
                <a:tc>
                  <a:txBody>
                    <a:bodyPr/>
                    <a:lstStyle/>
                    <a:p>
                      <a:pPr marL="0" marR="0">
                        <a:spcBef>
                          <a:spcPts val="0"/>
                        </a:spcBef>
                        <a:spcAft>
                          <a:spcPts val="0"/>
                        </a:spcAft>
                      </a:pPr>
                      <a:r>
                        <a:rPr lang="en-US" sz="4000" dirty="0" err="1">
                          <a:effectLst/>
                          <a:latin typeface="Avva_Shenouda" panose="020B0500000000000000" pitchFamily="34" charset="0"/>
                        </a:rPr>
                        <a:t>Wcanna</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Hosanna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2405903847"/>
                  </a:ext>
                </a:extLst>
              </a:tr>
              <a:tr h="372850">
                <a:tc>
                  <a:txBody>
                    <a:bodyPr/>
                    <a:lstStyle/>
                    <a:p>
                      <a:pPr marL="0" marR="0">
                        <a:spcBef>
                          <a:spcPts val="0"/>
                        </a:spcBef>
                        <a:spcAft>
                          <a:spcPts val="0"/>
                        </a:spcAft>
                      </a:pPr>
                      <a:r>
                        <a:rPr lang="en-US" sz="4000" dirty="0">
                          <a:effectLst/>
                          <a:latin typeface="Avva_Shenouda" panose="020B0500000000000000" pitchFamily="34" charset="0"/>
                        </a:rPr>
                        <a:t>Ba</a:t>
                      </a:r>
                      <a:r>
                        <a:rPr lang="en-US" altLang="en-US" sz="4000" dirty="0">
                          <a:solidFill>
                            <a:srgbClr val="FF0000"/>
                          </a:solidFill>
                        </a:rPr>
                        <a:t>/</a:t>
                      </a:r>
                      <a:r>
                        <a:rPr lang="en-US" sz="4000" dirty="0">
                          <a:effectLst/>
                          <a:latin typeface="Avva_Shenouda" panose="020B0500000000000000" pitchFamily="34" charset="0"/>
                        </a:rPr>
                        <a:t>ci</a:t>
                      </a:r>
                      <a:r>
                        <a:rPr lang="en-US" altLang="en-US" sz="4000" dirty="0">
                          <a:solidFill>
                            <a:srgbClr val="FF0000"/>
                          </a:solidFill>
                        </a:rPr>
                        <a:t>/</a:t>
                      </a:r>
                      <a:r>
                        <a:rPr lang="en-US" sz="4000" dirty="0">
                          <a:effectLst/>
                          <a:latin typeface="Avva_Shenouda" panose="020B0500000000000000" pitchFamily="34" charset="0"/>
                        </a:rPr>
                        <a:t>li </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a:effectLst/>
                        </a:rPr>
                        <a:t>King</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3902815185"/>
                  </a:ext>
                </a:extLst>
              </a:tr>
              <a:tr h="372850">
                <a:tc>
                  <a:txBody>
                    <a:bodyPr/>
                    <a:lstStyle/>
                    <a:p>
                      <a:pPr marL="0" marR="0">
                        <a:spcBef>
                          <a:spcPts val="0"/>
                        </a:spcBef>
                        <a:spcAft>
                          <a:spcPts val="0"/>
                        </a:spcAft>
                      </a:pPr>
                      <a:r>
                        <a:rPr lang="en-US" sz="4000" dirty="0" err="1">
                          <a:effectLst/>
                          <a:latin typeface="Avva_Shenouda" panose="020B0500000000000000" pitchFamily="34" charset="0"/>
                        </a:rPr>
                        <a:t>Ced</a:t>
                      </a:r>
                      <a:r>
                        <a:rPr lang="en-US" altLang="en-US" sz="4000" dirty="0">
                          <a:solidFill>
                            <a:srgbClr val="FF0000"/>
                          </a:solidFill>
                        </a:rPr>
                        <a:t>/</a:t>
                      </a:r>
                      <a:r>
                        <a:rPr lang="en-US" sz="4000" dirty="0" err="1">
                          <a:effectLst/>
                          <a:latin typeface="Avva_Shenouda" panose="020B0500000000000000" pitchFamily="34" charset="0"/>
                        </a:rPr>
                        <a:t>rak</a:t>
                      </a:r>
                      <a:r>
                        <a:rPr lang="en-US" sz="2800" dirty="0">
                          <a:effectLst/>
                          <a:latin typeface="Avva_Shenouda" panose="020B0500000000000000" pitchFamily="34" charset="0"/>
                        </a:rPr>
                        <a:t> </a:t>
                      </a:r>
                      <a:endParaRPr lang="en-US" sz="2800" dirty="0">
                        <a:solidFill>
                          <a:srgbClr val="000000"/>
                        </a:solidFill>
                        <a:effectLst/>
                        <a:latin typeface="Avva_Shenouda" panose="020B0500000000000000" pitchFamily="34" charset="0"/>
                        <a:ea typeface="Times New Roman"/>
                      </a:endParaRPr>
                    </a:p>
                  </a:txBody>
                  <a:tcPr marL="0" marR="0" marT="0" marB="0" anchor="ctr"/>
                </a:tc>
                <a:tc>
                  <a:txBody>
                    <a:bodyPr/>
                    <a:lstStyle/>
                    <a:p>
                      <a:pPr marL="0" marR="0">
                        <a:spcBef>
                          <a:spcPts val="0"/>
                        </a:spcBef>
                        <a:spcAft>
                          <a:spcPts val="0"/>
                        </a:spcAft>
                      </a:pPr>
                      <a:r>
                        <a:rPr lang="en-US" sz="2800" dirty="0" err="1">
                          <a:effectLst/>
                        </a:rPr>
                        <a:t>Sedrak</a:t>
                      </a:r>
                      <a:r>
                        <a:rPr lang="en-US" sz="2800" dirty="0">
                          <a:effectLst/>
                        </a:rPr>
                        <a:t> </a:t>
                      </a:r>
                      <a:endParaRPr lang="en-US" sz="2800" dirty="0">
                        <a:solidFill>
                          <a:srgbClr val="000000"/>
                        </a:solidFill>
                        <a:effectLst/>
                        <a:latin typeface="Times New Roman"/>
                        <a:ea typeface="Times New Roman"/>
                      </a:endParaRPr>
                    </a:p>
                  </a:txBody>
                  <a:tcPr marL="0" marR="0" marT="0" marB="0" anchor="ctr"/>
                </a:tc>
                <a:extLst>
                  <a:ext uri="{0D108BD9-81ED-4DB2-BD59-A6C34878D82A}">
                    <a16:rowId xmlns:a16="http://schemas.microsoft.com/office/drawing/2014/main" val="77570972"/>
                  </a:ext>
                </a:extLst>
              </a:tr>
            </a:tbl>
          </a:graphicData>
        </a:graphic>
      </p:graphicFrame>
      <p:pic>
        <p:nvPicPr>
          <p:cNvPr id="183302" name="Picture 6" descr="Lamb Shish Kebab Recipe | Saveur">
            <a:extLst>
              <a:ext uri="{FF2B5EF4-FFF2-40B4-BE49-F238E27FC236}">
                <a16:creationId xmlns:a16="http://schemas.microsoft.com/office/drawing/2014/main" id="{B3627072-D267-4DBA-9701-9763FD260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2374" y="521669"/>
            <a:ext cx="2169145" cy="2169145"/>
          </a:xfrm>
          <a:prstGeom prst="rect">
            <a:avLst/>
          </a:prstGeom>
          <a:noFill/>
          <a:extLst>
            <a:ext uri="{909E8E84-426E-40DD-AFC4-6F175D3DCCD1}">
              <a14:hiddenFill xmlns:a14="http://schemas.microsoft.com/office/drawing/2010/main">
                <a:solidFill>
                  <a:srgbClr val="FFFFFF"/>
                </a:solidFill>
              </a14:hiddenFill>
            </a:ext>
          </a:extLst>
        </p:spPr>
      </p:pic>
      <p:pic>
        <p:nvPicPr>
          <p:cNvPr id="183304" name="Picture 8" descr="Toasted Sesame Seeds | Cookstr.com">
            <a:extLst>
              <a:ext uri="{FF2B5EF4-FFF2-40B4-BE49-F238E27FC236}">
                <a16:creationId xmlns:a16="http://schemas.microsoft.com/office/drawing/2014/main" id="{3CDABEF8-EDE0-4B3B-BD54-2F409EA25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939" y="2532395"/>
            <a:ext cx="2872016" cy="2148268"/>
          </a:xfrm>
          <a:prstGeom prst="rect">
            <a:avLst/>
          </a:prstGeom>
          <a:noFill/>
          <a:extLst>
            <a:ext uri="{909E8E84-426E-40DD-AFC4-6F175D3DCCD1}">
              <a14:hiddenFill xmlns:a14="http://schemas.microsoft.com/office/drawing/2010/main">
                <a:solidFill>
                  <a:srgbClr val="FFFFFF"/>
                </a:solidFill>
              </a14:hiddenFill>
            </a:ext>
          </a:extLst>
        </p:spPr>
      </p:pic>
      <p:pic>
        <p:nvPicPr>
          <p:cNvPr id="183308" name="Picture 12" descr="Jerusalem and the Kingdom of God - Notes from D.J.">
            <a:extLst>
              <a:ext uri="{FF2B5EF4-FFF2-40B4-BE49-F238E27FC236}">
                <a16:creationId xmlns:a16="http://schemas.microsoft.com/office/drawing/2014/main" id="{508FB5BE-2B49-42D5-95F1-E979578AA8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425" y="4044641"/>
            <a:ext cx="2325090" cy="28133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499"/>
                                          </p:stCondLst>
                                        </p:cTn>
                                        <p:tgtEl>
                                          <p:spTgt spid="18330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83302"/>
                                        </p:tgtEl>
                                        <p:attrNameLst>
                                          <p:attrName>style.visibility</p:attrName>
                                        </p:attrNameLst>
                                      </p:cBhvr>
                                      <p:to>
                                        <p:strVal val="hidden"/>
                                      </p:to>
                                    </p:set>
                                  </p:childTnLst>
                                </p:cTn>
                              </p:par>
                            </p:childTnLst>
                          </p:cTn>
                        </p:par>
                        <p:par>
                          <p:cTn id="16" fill="hold">
                            <p:stCondLst>
                              <p:cond delay="0"/>
                            </p:stCondLst>
                            <p:childTnLst>
                              <p:par>
                                <p:cTn id="17" presetID="1" presetClass="entr" presetSubtype="0" fill="hold" nodeType="afterEffect">
                                  <p:stCondLst>
                                    <p:cond delay="1000"/>
                                  </p:stCondLst>
                                  <p:childTnLst>
                                    <p:set>
                                      <p:cBhvr>
                                        <p:cTn id="18" dur="1" fill="hold">
                                          <p:stCondLst>
                                            <p:cond delay="499"/>
                                          </p:stCondLst>
                                        </p:cTn>
                                        <p:tgtEl>
                                          <p:spTgt spid="1833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83304"/>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nodeType="afterEffect">
                                  <p:stCondLst>
                                    <p:cond delay="1000"/>
                                  </p:stCondLst>
                                  <p:childTnLst>
                                    <p:set>
                                      <p:cBhvr>
                                        <p:cTn id="27" dur="1" fill="hold">
                                          <p:stCondLst>
                                            <p:cond delay="499"/>
                                          </p:stCondLst>
                                        </p:cTn>
                                        <p:tgtEl>
                                          <p:spTgt spid="183308"/>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1833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EF1F656-05B7-4858-A8AC-0DDC5F6C48A0}"/>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82099" name="Group 179">
            <a:extLst>
              <a:ext uri="{FF2B5EF4-FFF2-40B4-BE49-F238E27FC236}">
                <a16:creationId xmlns:a16="http://schemas.microsoft.com/office/drawing/2014/main" id="{4BAA33E4-8D8B-4EA7-AC50-31297370A6F1}"/>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Gh </a:t>
                      </a:r>
                      <a:r>
                        <a:rPr kumimoji="0" lang="ar-EG" sz="2400" b="0" i="1" u="none" strike="noStrike" cap="none" normalizeH="0" baseline="0">
                          <a:ln>
                            <a:noFill/>
                          </a:ln>
                          <a:solidFill>
                            <a:schemeClr val="hlink"/>
                          </a:solidFill>
                          <a:effectLst/>
                          <a:latin typeface="Arial" pitchFamily="34" charset="0"/>
                          <a:cs typeface="Arial" pitchFamily="34" charset="0"/>
                        </a:rPr>
                        <a:t>غ</a:t>
                      </a:r>
                      <a:r>
                        <a:rPr kumimoji="0" lang="en-US" sz="2400" b="0" i="1" u="none" strike="noStrike" cap="none" normalizeH="0" baseline="0">
                          <a:ln>
                            <a:noFill/>
                          </a:ln>
                          <a:solidFill>
                            <a:schemeClr val="hlink"/>
                          </a:solidFill>
                          <a:effectLst/>
                          <a:latin typeface="Arial" pitchFamily="34" charset="0"/>
                          <a:cs typeface="Arial" pitchFamily="34" charset="0"/>
                        </a:rPr>
                        <a:t>  </a:t>
                      </a:r>
                      <a:br>
                        <a:rPr kumimoji="0" lang="en-US" sz="2400" b="0" i="1" u="none" strike="noStrike" cap="none" normalizeH="0" baseline="0">
                          <a:ln>
                            <a:noFill/>
                          </a:ln>
                          <a:solidFill>
                            <a:schemeClr val="hlink"/>
                          </a:solidFill>
                          <a:effectLst/>
                          <a:latin typeface="Arial" pitchFamily="34" charset="0"/>
                          <a:cs typeface="Arial" pitchFamily="34" charset="0"/>
                        </a:rPr>
                      </a:br>
                      <a:r>
                        <a:rPr kumimoji="0" lang="en-US" sz="2400" b="0" i="1" u="none" strike="noStrike" cap="none" normalizeH="0" baseline="0">
                          <a:ln>
                            <a:noFill/>
                          </a:ln>
                          <a:solidFill>
                            <a:schemeClr val="hlink"/>
                          </a:solidFill>
                          <a:effectLst/>
                          <a:latin typeface="Arial" pitchFamily="34" charset="0"/>
                          <a:cs typeface="Arial" pitchFamily="34" charset="0"/>
                        </a:rPr>
                        <a:t>NG</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pitchFamily="34" charset="0"/>
                        </a:rPr>
                        <a:t>Ajioc Jabri3l Ajjeloc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pitchFamily="34" charset="0"/>
                        </a:rPr>
                        <a:t>dwron </a:t>
                      </a:r>
                      <a:br>
                        <a:rPr kumimoji="0" lang="en-US" sz="2400" b="0" i="1" u="none" strike="noStrike" cap="none" normalizeH="0" baseline="0">
                          <a:ln>
                            <a:noFill/>
                          </a:ln>
                          <a:solidFill>
                            <a:schemeClr val="hlink"/>
                          </a:solidFill>
                          <a:effectLst/>
                          <a:latin typeface="Avva_Shenouda" pitchFamily="34" charset="0"/>
                          <a:cs typeface="Arial" pitchFamily="34" charset="0"/>
                        </a:rPr>
                      </a:br>
                      <a:r>
                        <a:rPr kumimoji="0" lang="en-US" sz="2400" b="0" i="1" u="none" strike="noStrike" cap="none" normalizeH="0" baseline="0">
                          <a:ln>
                            <a:noFill/>
                          </a:ln>
                          <a:solidFill>
                            <a:schemeClr val="hlink"/>
                          </a:solidFill>
                          <a:effectLst/>
                          <a:latin typeface="Avva_Shenouda" pitchFamily="34" charset="0"/>
                          <a:cs typeface="Arial" pitchFamily="34" charset="0"/>
                        </a:rPr>
                        <a:t>dan</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Lola (Lavla)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B7FD6830-705F-44E7-8F82-59040DF79749}"/>
              </a:ext>
            </a:extLst>
          </p:cNvPr>
          <p:cNvSpPr>
            <a:spLocks noGrp="1"/>
          </p:cNvSpPr>
          <p:nvPr>
            <p:ph type="title"/>
          </p:nvPr>
        </p:nvSpPr>
        <p:spPr>
          <a:xfrm>
            <a:off x="338594" y="1992859"/>
            <a:ext cx="2743540" cy="1969542"/>
          </a:xfrm>
        </p:spPr>
        <p:txBody>
          <a:bodyPr vert="horz" lIns="91440" tIns="45720" rIns="91440" bIns="45720" rtlCol="0" anchor="t">
            <a:normAutofit/>
          </a:bodyPr>
          <a:lstStyle/>
          <a:p>
            <a:pPr eaLnBrk="1" hangingPunct="1">
              <a:lnSpc>
                <a:spcPct val="90000"/>
              </a:lnSpc>
            </a:pPr>
            <a:r>
              <a:rPr lang="en-US" sz="4000" kern="1200" dirty="0">
                <a:solidFill>
                  <a:srgbClr val="FFFFFF"/>
                </a:solidFill>
                <a:effectLst>
                  <a:outerShdw blurRad="38100" dist="38100" dir="2700000" algn="tl">
                    <a:srgbClr val="000000">
                      <a:alpha val="43137"/>
                    </a:srgbClr>
                  </a:outerShdw>
                </a:effectLst>
                <a:latin typeface="Georgia" panose="02040502050405020303" pitchFamily="18" charset="0"/>
              </a:rPr>
              <a:t>Coptic Word of the Week</a:t>
            </a:r>
          </a:p>
        </p:txBody>
      </p:sp>
      <p:sp>
        <p:nvSpPr>
          <p:cNvPr id="14" name="Rectangle 13">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E5A4C31-7568-4830-8245-387B2A95605F}"/>
              </a:ext>
            </a:extLst>
          </p:cNvPr>
          <p:cNvGraphicFramePr>
            <a:graphicFrameLocks noGrp="1"/>
          </p:cNvGraphicFramePr>
          <p:nvPr>
            <p:extLst>
              <p:ext uri="{D42A27DB-BD31-4B8C-83A1-F6EECF244321}">
                <p14:modId xmlns:p14="http://schemas.microsoft.com/office/powerpoint/2010/main" val="3899393625"/>
              </p:ext>
            </p:extLst>
          </p:nvPr>
        </p:nvGraphicFramePr>
        <p:xfrm>
          <a:off x="3242468" y="579957"/>
          <a:ext cx="5638800" cy="2458278"/>
        </p:xfrm>
        <a:graphic>
          <a:graphicData uri="http://schemas.openxmlformats.org/drawingml/2006/table">
            <a:tbl>
              <a:tblPr firstCol="1" bandRow="1">
                <a:tableStyleId>{35758FB7-9AC5-4552-8A53-C91805E547FA}</a:tableStyleId>
              </a:tblPr>
              <a:tblGrid>
                <a:gridCol w="5638800">
                  <a:extLst>
                    <a:ext uri="{9D8B030D-6E8A-4147-A177-3AD203B41FA5}">
                      <a16:colId xmlns:a16="http://schemas.microsoft.com/office/drawing/2014/main" val="3288291538"/>
                    </a:ext>
                  </a:extLst>
                </a:gridCol>
              </a:tblGrid>
              <a:tr h="513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effectLst/>
                          <a:latin typeface="Coptic" pitchFamily="2" charset="0"/>
                        </a:rPr>
                        <a:t>~</a:t>
                      </a:r>
                      <a:r>
                        <a:rPr lang="en-US" sz="4000" dirty="0" err="1">
                          <a:effectLst/>
                          <a:latin typeface="Coptic" pitchFamily="2" charset="0"/>
                        </a:rPr>
                        <a:t>Mmon</a:t>
                      </a:r>
                      <a:r>
                        <a:rPr lang="en-US" sz="4000" dirty="0">
                          <a:effectLst/>
                          <a:latin typeface="Coptic" pitchFamily="2" charset="0"/>
                        </a:rPr>
                        <a:t> </a:t>
                      </a:r>
                      <a:r>
                        <a:rPr lang="en-US" sz="4000" dirty="0" err="1">
                          <a:effectLst/>
                          <a:latin typeface="Coptic" pitchFamily="2" charset="0"/>
                        </a:rPr>
                        <a:t>h~li</a:t>
                      </a:r>
                      <a:endParaRPr lang="en-US" sz="4000" dirty="0">
                        <a:effectLst/>
                        <a:latin typeface="Coptic" pitchFamily="2" charset="0"/>
                      </a:endParaRPr>
                    </a:p>
                  </a:txBody>
                  <a:tcPr marL="0" marR="0" marT="0" marB="0" anchor="ctr"/>
                </a:tc>
                <a:extLst>
                  <a:ext uri="{0D108BD9-81ED-4DB2-BD59-A6C34878D82A}">
                    <a16:rowId xmlns:a16="http://schemas.microsoft.com/office/drawing/2014/main" val="546085585"/>
                  </a:ext>
                </a:extLst>
              </a:tr>
              <a:tr h="577712">
                <a:tc>
                  <a:txBody>
                    <a:bodyPr/>
                    <a:lstStyle/>
                    <a:p>
                      <a:pPr marL="0" marR="0" algn="ctr">
                        <a:spcBef>
                          <a:spcPts val="0"/>
                        </a:spcBef>
                        <a:spcAft>
                          <a:spcPts val="0"/>
                        </a:spcAft>
                      </a:pPr>
                      <a:r>
                        <a:rPr lang="en-US" sz="3300" i="1" dirty="0" err="1">
                          <a:effectLst/>
                          <a:latin typeface="Ink Free" panose="03080402000500000000" pitchFamily="66" charset="0"/>
                        </a:rPr>
                        <a:t>emmon</a:t>
                      </a:r>
                      <a:r>
                        <a:rPr lang="en-US" sz="3300" i="1" dirty="0">
                          <a:effectLst/>
                          <a:latin typeface="Ink Free" panose="03080402000500000000" pitchFamily="66" charset="0"/>
                        </a:rPr>
                        <a:t>- eh-</a:t>
                      </a:r>
                      <a:r>
                        <a:rPr lang="en-US" sz="3300" i="1" dirty="0" err="1">
                          <a:effectLst/>
                          <a:latin typeface="Ink Free" panose="03080402000500000000" pitchFamily="66" charset="0"/>
                        </a:rPr>
                        <a:t>ly</a:t>
                      </a:r>
                      <a:endParaRPr lang="en-US" sz="3300" i="1" dirty="0">
                        <a:solidFill>
                          <a:schemeClr val="tx1">
                            <a:lumMod val="65000"/>
                          </a:schemeClr>
                        </a:solidFill>
                        <a:effectLst/>
                        <a:latin typeface="Ink Free" panose="03080402000500000000" pitchFamily="66" charset="0"/>
                      </a:endParaRPr>
                    </a:p>
                  </a:txBody>
                  <a:tcPr marL="0" marR="0" marT="0" marB="0" anchor="ctr"/>
                </a:tc>
                <a:extLst>
                  <a:ext uri="{0D108BD9-81ED-4DB2-BD59-A6C34878D82A}">
                    <a16:rowId xmlns:a16="http://schemas.microsoft.com/office/drawing/2014/main" val="2993911523"/>
                  </a:ext>
                </a:extLst>
              </a:tr>
              <a:tr h="1270966">
                <a:tc>
                  <a:txBody>
                    <a:bodyPr/>
                    <a:lstStyle/>
                    <a:p>
                      <a:pPr marL="0" marR="0" algn="ctr">
                        <a:spcBef>
                          <a:spcPts val="0"/>
                        </a:spcBef>
                        <a:spcAft>
                          <a:spcPts val="0"/>
                        </a:spcAft>
                      </a:pPr>
                      <a:r>
                        <a:rPr lang="en-US" sz="3300" dirty="0">
                          <a:effectLst/>
                        </a:rPr>
                        <a:t>You are welcome</a:t>
                      </a:r>
                    </a:p>
                    <a:p>
                      <a:pPr marL="0" marR="0" algn="ctr">
                        <a:spcBef>
                          <a:spcPts val="0"/>
                        </a:spcBef>
                        <a:spcAft>
                          <a:spcPts val="0"/>
                        </a:spcAft>
                      </a:pPr>
                      <a:r>
                        <a:rPr lang="en-US" sz="3300" dirty="0">
                          <a:effectLst/>
                        </a:rPr>
                        <a:t>(it is nothing)</a:t>
                      </a:r>
                    </a:p>
                  </a:txBody>
                  <a:tcPr marL="0" marR="0" marT="0" marB="0" anchor="ctr"/>
                </a:tc>
                <a:extLst>
                  <a:ext uri="{0D108BD9-81ED-4DB2-BD59-A6C34878D82A}">
                    <a16:rowId xmlns:a16="http://schemas.microsoft.com/office/drawing/2014/main" val="4128815160"/>
                  </a:ext>
                </a:extLst>
              </a:tr>
            </a:tbl>
          </a:graphicData>
        </a:graphic>
      </p:graphicFrame>
      <p:pic>
        <p:nvPicPr>
          <p:cNvPr id="185346" name="Picture 2" descr="Free Your Welcome Cliparts, Download Free Clip Art, Free Clip Art on Clipart  Library">
            <a:extLst>
              <a:ext uri="{FF2B5EF4-FFF2-40B4-BE49-F238E27FC236}">
                <a16:creationId xmlns:a16="http://schemas.microsoft.com/office/drawing/2014/main" id="{3A401A4E-E1D9-415B-A6EA-F3B9D3686F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1243" y="3799833"/>
            <a:ext cx="2381250"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665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4249474-53DB-4BB0-9C87-24FCA271365F}"/>
              </a:ext>
            </a:extLst>
          </p:cNvPr>
          <p:cNvSpPr>
            <a:spLocks noGrp="1" noChangeArrowheads="1"/>
          </p:cNvSpPr>
          <p:nvPr>
            <p:ph type="ctrTitle"/>
          </p:nvPr>
        </p:nvSpPr>
        <p:spPr/>
        <p:txBody>
          <a:bodyPr/>
          <a:lstStyle/>
          <a:p>
            <a:pPr eaLnBrk="1" hangingPunct="1">
              <a:defRPr/>
            </a:pPr>
            <a:r>
              <a:rPr lang="en-US" sz="6000" b="1" dirty="0">
                <a:solidFill>
                  <a:schemeClr val="tx1"/>
                </a:solidFill>
                <a:effectLst>
                  <a:outerShdw blurRad="38100" dist="38100" dir="2700000" algn="tl">
                    <a:srgbClr val="336699"/>
                  </a:outerShdw>
                </a:effectLst>
              </a:rPr>
              <a:t>Lesson 6</a:t>
            </a:r>
            <a:r>
              <a:rPr lang="en-US" dirty="0"/>
              <a:t> </a:t>
            </a:r>
            <a:br>
              <a:rPr lang="en-US" dirty="0"/>
            </a:br>
            <a:br>
              <a:rPr lang="en-US" dirty="0"/>
            </a:br>
            <a:r>
              <a:rPr lang="en-US" dirty="0">
                <a:latin typeface="Avva_Shenouda" panose="020B0500000000000000" pitchFamily="34" charset="0"/>
              </a:rPr>
              <a:t>p 	h 	g</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F0F09D88-5783-40DF-BC1E-6FC3FA4161DB}"/>
              </a:ext>
            </a:extLst>
          </p:cNvPr>
          <p:cNvSpPr>
            <a:spLocks noGrp="1" noChangeArrowheads="1"/>
          </p:cNvSpPr>
          <p:nvPr>
            <p:ph type="title"/>
          </p:nvPr>
        </p:nvSpPr>
        <p:spPr/>
        <p:txBody>
          <a:bodyPr/>
          <a:lstStyle/>
          <a:p>
            <a:pPr eaLnBrk="1" hangingPunct="1"/>
            <a:r>
              <a:rPr lang="en-US" altLang="en-US"/>
              <a:t>Review of Lesson 1</a:t>
            </a:r>
          </a:p>
        </p:txBody>
      </p:sp>
      <p:graphicFrame>
        <p:nvGraphicFramePr>
          <p:cNvPr id="84995" name="Group 3">
            <a:extLst>
              <a:ext uri="{FF2B5EF4-FFF2-40B4-BE49-F238E27FC236}">
                <a16:creationId xmlns:a16="http://schemas.microsoft.com/office/drawing/2014/main" id="{D15F1F64-99E4-4EBB-9745-3D98C29E75B9}"/>
              </a:ext>
            </a:extLst>
          </p:cNvPr>
          <p:cNvGraphicFramePr>
            <a:graphicFrameLocks noGrp="1"/>
          </p:cNvGraphicFramePr>
          <p:nvPr>
            <p:ph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4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Letter</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Shape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cs typeface="Times New Roman" pitchFamily="18" charset="0"/>
                        </a:rPr>
                        <a:t>Example</a:t>
                      </a:r>
                      <a:endParaRPr kumimoji="0" lang="en-US" sz="32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Alpha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A a</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A</a:t>
                      </a:r>
                      <a:r>
                        <a:rPr kumimoji="0" lang="en-US" sz="2800" b="0" i="1" u="none" strike="noStrike" cap="none" normalizeH="0" baseline="0">
                          <a:ln>
                            <a:noFill/>
                          </a:ln>
                          <a:solidFill>
                            <a:srgbClr val="99CCFF"/>
                          </a:solidFill>
                          <a:effectLst/>
                          <a:latin typeface="Arial" pitchFamily="34" charset="0"/>
                          <a:cs typeface="Arial" pitchFamily="34" charset="0"/>
                        </a:rPr>
                        <a:t>RT</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458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Vita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B b</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V</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0" i="1" u="none" strike="noStrike" cap="none" normalizeH="0" baseline="0">
                          <a:ln>
                            <a:noFill/>
                          </a:ln>
                          <a:solidFill>
                            <a:srgbClr val="99CCFF"/>
                          </a:solidFill>
                          <a:effectLst/>
                          <a:latin typeface="Arial" pitchFamily="34" charset="0"/>
                          <a:cs typeface="Arial" pitchFamily="34" charset="0"/>
                        </a:rPr>
                        <a:t>B</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V</a:t>
                      </a:r>
                      <a:r>
                        <a:rPr kumimoji="0" lang="en-US" sz="2800" b="0" i="1" u="none" strike="noStrike" cap="none" normalizeH="0" baseline="0">
                          <a:ln>
                            <a:noFill/>
                          </a:ln>
                          <a:solidFill>
                            <a:srgbClr val="99CCFF"/>
                          </a:solidFill>
                          <a:effectLst/>
                          <a:latin typeface="Arial" pitchFamily="34" charset="0"/>
                          <a:cs typeface="Arial" pitchFamily="34" charset="0"/>
                        </a:rPr>
                        <a:t>ALVE</a:t>
                      </a:r>
                      <a:br>
                        <a:rPr kumimoji="0" lang="en-US" sz="2800" b="0" i="1" u="none" strike="noStrike" cap="none" normalizeH="0" baseline="0">
                          <a:ln>
                            <a:noFill/>
                          </a:ln>
                          <a:solidFill>
                            <a:srgbClr val="99CCFF"/>
                          </a:solidFill>
                          <a:effectLst/>
                          <a:latin typeface="Arial" pitchFamily="34" charset="0"/>
                          <a:cs typeface="Arial" pitchFamily="34" charset="0"/>
                        </a:rPr>
                      </a:br>
                      <a:r>
                        <a:rPr kumimoji="0" lang="en-US" sz="2800" b="1" i="1" u="none" strike="noStrike" cap="none" normalizeH="0" baseline="0">
                          <a:ln>
                            <a:noFill/>
                          </a:ln>
                          <a:solidFill>
                            <a:srgbClr val="99CCFF"/>
                          </a:solidFill>
                          <a:effectLst/>
                          <a:latin typeface="Arial" pitchFamily="34" charset="0"/>
                          <a:cs typeface="Arial" pitchFamily="34" charset="0"/>
                        </a:rPr>
                        <a:t>B</a:t>
                      </a:r>
                      <a:r>
                        <a:rPr kumimoji="0" lang="en-US" sz="2800" b="0" i="1" u="none" strike="noStrike" cap="none" normalizeH="0" baseline="0">
                          <a:ln>
                            <a:noFill/>
                          </a:ln>
                          <a:solidFill>
                            <a:srgbClr val="99CCFF"/>
                          </a:solidFill>
                          <a:effectLst/>
                          <a:latin typeface="Arial" pitchFamily="34" charset="0"/>
                          <a:cs typeface="Arial" pitchFamily="34" charset="0"/>
                        </a:rPr>
                        <a:t>ELL</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Ei</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E e</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E</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P</a:t>
                      </a:r>
                      <a:r>
                        <a:rPr kumimoji="0" lang="en-US" sz="2800" b="1" i="1" u="none" strike="noStrike" cap="none" normalizeH="0" baseline="0">
                          <a:ln>
                            <a:noFill/>
                          </a:ln>
                          <a:solidFill>
                            <a:srgbClr val="99CCFF"/>
                          </a:solidFill>
                          <a:effectLst/>
                          <a:latin typeface="Arial" pitchFamily="34" charset="0"/>
                          <a:cs typeface="Arial" pitchFamily="34" charset="0"/>
                        </a:rPr>
                        <a:t>E</a:t>
                      </a:r>
                      <a:r>
                        <a:rPr kumimoji="0" lang="en-US" sz="2800" b="0" i="1" u="none" strike="noStrike" cap="none" normalizeH="0" baseline="0">
                          <a:ln>
                            <a:noFill/>
                          </a:ln>
                          <a:solidFill>
                            <a:srgbClr val="99CCFF"/>
                          </a:solidFill>
                          <a:effectLst/>
                          <a:latin typeface="Arial" pitchFamily="34" charset="0"/>
                          <a:cs typeface="Arial" pitchFamily="34" charset="0"/>
                        </a:rPr>
                        <a:t>N</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23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Zeta</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Z z</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rgbClr val="99CCFF"/>
                          </a:solidFill>
                          <a:effectLst/>
                          <a:latin typeface="Arial" pitchFamily="34" charset="0"/>
                          <a:cs typeface="Arial" pitchFamily="34" charset="0"/>
                        </a:rPr>
                        <a:t>Z</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rgbClr val="99CCFF"/>
                          </a:solidFill>
                          <a:effectLst/>
                          <a:latin typeface="Arial" pitchFamily="34" charset="0"/>
                          <a:cs typeface="Arial" pitchFamily="34" charset="0"/>
                        </a:rPr>
                        <a:t>Z</a:t>
                      </a:r>
                      <a:r>
                        <a:rPr kumimoji="0" lang="en-US" sz="2800" b="0" i="1" u="none" strike="noStrike" cap="none" normalizeH="0" baseline="0">
                          <a:ln>
                            <a:noFill/>
                          </a:ln>
                          <a:solidFill>
                            <a:srgbClr val="99CCFF"/>
                          </a:solidFill>
                          <a:effectLst/>
                          <a:latin typeface="Arial" pitchFamily="34" charset="0"/>
                          <a:cs typeface="Arial" pitchFamily="34" charset="0"/>
                        </a:rPr>
                        <a:t>OO</a:t>
                      </a:r>
                      <a:r>
                        <a:rPr kumimoji="0" lang="en-US" sz="2800" b="0" i="0" u="none" strike="noStrike" cap="none" normalizeH="0" baseline="0">
                          <a:ln>
                            <a:noFill/>
                          </a:ln>
                          <a:solidFill>
                            <a:srgbClr val="99CCFF"/>
                          </a:solidFill>
                          <a:effectLst/>
                          <a:latin typeface="Times New Roman" pitchFamily="18" charset="0"/>
                          <a:cs typeface="Times New Roman" pitchFamily="18" charset="0"/>
                        </a:rPr>
                        <a:t> </a:t>
                      </a:r>
                      <a:endParaRPr kumimoji="0" lang="en-US" sz="2800" b="0" i="0" u="none" strike="noStrike" cap="none" normalizeH="0" baseline="0">
                        <a:ln>
                          <a:noFill/>
                        </a:ln>
                        <a:solidFill>
                          <a:srgbClr val="99CCFF"/>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18" name="Group 2">
            <a:extLst>
              <a:ext uri="{FF2B5EF4-FFF2-40B4-BE49-F238E27FC236}">
                <a16:creationId xmlns:a16="http://schemas.microsoft.com/office/drawing/2014/main" id="{88BDAB31-971B-4520-8A8B-CEB741434087}"/>
              </a:ext>
            </a:extLst>
          </p:cNvPr>
          <p:cNvGraphicFramePr>
            <a:graphicFrameLocks noGrp="1"/>
          </p:cNvGraphicFramePr>
          <p:nvPr>
            <p:ph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Yota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I i</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I</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1" i="1" u="none" strike="noStrike" cap="none" normalizeH="0" baseline="0">
                          <a:ln>
                            <a:noFill/>
                          </a:ln>
                          <a:solidFill>
                            <a:schemeClr val="hlink"/>
                          </a:solidFill>
                          <a:effectLst/>
                          <a:latin typeface="Arial" pitchFamily="34" charset="0"/>
                          <a:cs typeface="Arial" pitchFamily="34" charset="0"/>
                        </a:rPr>
                        <a:t>I</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Kappa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K k</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LI</a:t>
                      </a: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M m</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M</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M</a:t>
                      </a:r>
                      <a:r>
                        <a:rPr kumimoji="0" lang="en-US" sz="2800" b="0" i="1" u="none" strike="noStrike" cap="none" normalizeH="0" baseline="0">
                          <a:ln>
                            <a:noFill/>
                          </a:ln>
                          <a:solidFill>
                            <a:schemeClr val="hlink"/>
                          </a:solidFill>
                          <a:effectLst/>
                          <a:latin typeface="Arial" pitchFamily="34" charset="0"/>
                          <a:cs typeface="Arial" pitchFamily="34" charset="0"/>
                        </a:rPr>
                        <a:t>OON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N n</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N</a:t>
                      </a:r>
                      <a:r>
                        <a:rPr kumimoji="0" lang="en-US" sz="2800" b="0" i="1" u="none" strike="noStrike" cap="none" normalizeH="0" baseline="0">
                          <a:ln>
                            <a:noFill/>
                          </a:ln>
                          <a:solidFill>
                            <a:schemeClr val="hlink"/>
                          </a:solidFill>
                          <a:effectLst/>
                          <a:latin typeface="Arial" pitchFamily="34" charset="0"/>
                          <a:cs typeface="Arial" pitchFamily="34" charset="0"/>
                        </a:rPr>
                        <a:t>EAR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2978" name="Rectangle 34">
            <a:extLst>
              <a:ext uri="{FF2B5EF4-FFF2-40B4-BE49-F238E27FC236}">
                <a16:creationId xmlns:a16="http://schemas.microsoft.com/office/drawing/2014/main" id="{64D040B9-D880-406E-8B41-8475215CC244}"/>
              </a:ext>
            </a:extLst>
          </p:cNvPr>
          <p:cNvSpPr>
            <a:spLocks noGrp="1" noChangeArrowheads="1"/>
          </p:cNvSpPr>
          <p:nvPr>
            <p:ph type="title"/>
          </p:nvPr>
        </p:nvSpPr>
        <p:spPr>
          <a:noFill/>
        </p:spPr>
        <p:txBody>
          <a:bodyPr/>
          <a:lstStyle/>
          <a:p>
            <a:pPr eaLnBrk="1" hangingPunct="1"/>
            <a:r>
              <a:rPr lang="en-US" altLang="en-US"/>
              <a:t>Review of Lesson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D9ADBCB2-4FCC-4DA8-82C3-B6809A2EC527}"/>
              </a:ext>
            </a:extLst>
          </p:cNvPr>
          <p:cNvSpPr>
            <a:spLocks noGrp="1" noChangeArrowheads="1"/>
          </p:cNvSpPr>
          <p:nvPr>
            <p:ph type="title"/>
          </p:nvPr>
        </p:nvSpPr>
        <p:spPr>
          <a:noFill/>
        </p:spPr>
        <p:txBody>
          <a:bodyPr/>
          <a:lstStyle/>
          <a:p>
            <a:pPr eaLnBrk="1" hangingPunct="1"/>
            <a:r>
              <a:rPr lang="en-US" altLang="en-US"/>
              <a:t>Review of Lesson 3</a:t>
            </a:r>
          </a:p>
        </p:txBody>
      </p:sp>
      <p:graphicFrame>
        <p:nvGraphicFramePr>
          <p:cNvPr id="87043" name="Group 3">
            <a:extLst>
              <a:ext uri="{FF2B5EF4-FFF2-40B4-BE49-F238E27FC236}">
                <a16:creationId xmlns:a16="http://schemas.microsoft.com/office/drawing/2014/main" id="{B3D5B422-F06D-4CBC-B344-48D9749CDDE0}"/>
              </a:ext>
            </a:extLst>
          </p:cNvPr>
          <p:cNvGraphicFramePr>
            <a:graphicFrameLocks noGrp="1"/>
          </p:cNvGraphicFramePr>
          <p:nvPr>
            <p:ph type="tbl" idx="1"/>
          </p:nvPr>
        </p:nvGraphicFramePr>
        <p:xfrm>
          <a:off x="457200" y="1600200"/>
          <a:ext cx="8229600" cy="4525965"/>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O o</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N</a:t>
                      </a:r>
                      <a:r>
                        <a:rPr kumimoji="0" lang="en-US" sz="2800" b="1" i="1" u="none" strike="noStrike" cap="none" normalizeH="0" baseline="0">
                          <a:ln>
                            <a:noFill/>
                          </a:ln>
                          <a:solidFill>
                            <a:schemeClr val="hlink"/>
                          </a:solidFill>
                          <a:effectLst/>
                          <a:latin typeface="Arial" pitchFamily="34" charset="0"/>
                          <a:cs typeface="Arial" pitchFamily="34" charset="0"/>
                        </a:rPr>
                        <a:t>O</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Sima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C c</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S</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C</a:t>
                      </a:r>
                      <a:r>
                        <a:rPr kumimoji="0" lang="en-US" sz="2800" b="0" i="1" u="none" strike="noStrike" cap="none" normalizeH="0" baseline="0">
                          <a:ln>
                            <a:noFill/>
                          </a:ln>
                          <a:solidFill>
                            <a:schemeClr val="hlink"/>
                          </a:solidFill>
                          <a:effectLst/>
                          <a:latin typeface="Arial" pitchFamily="34" charset="0"/>
                          <a:cs typeface="Arial" pitchFamily="34" charset="0"/>
                        </a:rPr>
                        <a:t>ITY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Tav</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T t</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T</a:t>
                      </a:r>
                      <a:r>
                        <a:rPr kumimoji="0" lang="en-US" sz="2800" b="0" i="1" u="none" strike="noStrike" cap="none" normalizeH="0" baseline="0">
                          <a:ln>
                            <a:noFill/>
                          </a:ln>
                          <a:solidFill>
                            <a:schemeClr val="hlink"/>
                          </a:solidFill>
                          <a:effectLst/>
                          <a:latin typeface="Arial" pitchFamily="34" charset="0"/>
                          <a:cs typeface="Arial" pitchFamily="34" charset="0"/>
                        </a:rPr>
                        <a:t>EST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9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Oou</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W w</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Oa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Times New Roman" pitchFamily="18" charset="0"/>
                        </a:rPr>
                        <a:t>B</a:t>
                      </a:r>
                      <a:r>
                        <a:rPr kumimoji="0" lang="en-US" sz="2800" b="1" i="1" u="none" strike="noStrike" cap="none" normalizeH="0" baseline="0">
                          <a:ln>
                            <a:noFill/>
                          </a:ln>
                          <a:solidFill>
                            <a:schemeClr val="hlink"/>
                          </a:solidFill>
                          <a:effectLst/>
                          <a:latin typeface="Arial" pitchFamily="34" charset="0"/>
                          <a:cs typeface="Times New Roman" pitchFamily="18" charset="0"/>
                        </a:rPr>
                        <a:t>oa</a:t>
                      </a:r>
                      <a:r>
                        <a:rPr kumimoji="0" lang="en-US" sz="2800" b="0" i="1" u="none" strike="noStrike" cap="none" normalizeH="0" baseline="0">
                          <a:ln>
                            <a:noFill/>
                          </a:ln>
                          <a:solidFill>
                            <a:schemeClr val="hlink"/>
                          </a:solidFill>
                          <a:effectLst/>
                          <a:latin typeface="Arial" pitchFamily="34" charset="0"/>
                          <a:cs typeface="Times New Roman" pitchFamily="18" charset="0"/>
                        </a:rPr>
                        <a:t>rd</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8841278B-F231-457D-8E1B-63897B9D6287}"/>
              </a:ext>
            </a:extLst>
          </p:cNvPr>
          <p:cNvSpPr>
            <a:spLocks noGrp="1" noChangeArrowheads="1"/>
          </p:cNvSpPr>
          <p:nvPr>
            <p:ph type="title"/>
          </p:nvPr>
        </p:nvSpPr>
        <p:spPr>
          <a:noFill/>
        </p:spPr>
        <p:txBody>
          <a:bodyPr/>
          <a:lstStyle/>
          <a:p>
            <a:pPr eaLnBrk="1" hangingPunct="1"/>
            <a:r>
              <a:rPr lang="en-US" altLang="en-US"/>
              <a:t>Review of Lesson 4</a:t>
            </a:r>
          </a:p>
        </p:txBody>
      </p:sp>
      <p:graphicFrame>
        <p:nvGraphicFramePr>
          <p:cNvPr id="88094" name="Group 30">
            <a:extLst>
              <a:ext uri="{FF2B5EF4-FFF2-40B4-BE49-F238E27FC236}">
                <a16:creationId xmlns:a16="http://schemas.microsoft.com/office/drawing/2014/main" id="{48A183EA-0842-4B07-BEE4-833563D7EF2A}"/>
              </a:ext>
            </a:extLst>
          </p:cNvPr>
          <p:cNvGraphicFramePr>
            <a:graphicFrameLocks noGrp="1"/>
          </p:cNvGraphicFramePr>
          <p:nvPr>
            <p:ph type="tbl" idx="1"/>
          </p:nvPr>
        </p:nvGraphicFramePr>
        <p:xfrm>
          <a:off x="457200" y="1600200"/>
          <a:ext cx="8229600" cy="452596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15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Eeta</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 3</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EE</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F</a:t>
                      </a:r>
                      <a:r>
                        <a:rPr kumimoji="0" lang="en-US" sz="2800" b="1" i="1" u="none" strike="noStrike" cap="none" normalizeH="0" baseline="0">
                          <a:ln>
                            <a:noFill/>
                          </a:ln>
                          <a:solidFill>
                            <a:schemeClr val="hlink"/>
                          </a:solidFill>
                          <a:effectLst/>
                          <a:latin typeface="Arial" pitchFamily="34" charset="0"/>
                          <a:cs typeface="Arial" pitchFamily="34" charset="0"/>
                        </a:rPr>
                        <a:t>EE</a:t>
                      </a:r>
                      <a:r>
                        <a:rPr kumimoji="0" lang="en-US" sz="2800" b="0" i="1" u="none" strike="noStrike" cap="none" normalizeH="0" baseline="0">
                          <a:ln>
                            <a:noFill/>
                          </a:ln>
                          <a:solidFill>
                            <a:schemeClr val="hlink"/>
                          </a:solidFill>
                          <a:effectLst/>
                          <a:latin typeface="Arial" pitchFamily="34" charset="0"/>
                          <a:cs typeface="Arial" pitchFamily="34" charset="0"/>
                        </a:rPr>
                        <a:t>T</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2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Ro</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R r</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R</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R</a:t>
                      </a:r>
                      <a:r>
                        <a:rPr kumimoji="0" lang="en-US" sz="2800" b="0" i="1" u="none" strike="noStrike" cap="none" normalizeH="0" baseline="0">
                          <a:ln>
                            <a:noFill/>
                          </a:ln>
                          <a:solidFill>
                            <a:schemeClr val="hlink"/>
                          </a:solidFill>
                          <a:effectLst/>
                          <a:latin typeface="Arial" pitchFamily="34" charset="0"/>
                          <a:cs typeface="Arial" pitchFamily="34" charset="0"/>
                        </a:rPr>
                        <a:t>OAD</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65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Key</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FF0000"/>
                          </a:solidFill>
                          <a:effectLst/>
                          <a:latin typeface="Avva_Shenouda" pitchFamily="34" charset="0"/>
                          <a:cs typeface="Times New Roman" pitchFamily="18" charset="0"/>
                        </a:rPr>
                        <a:t>X x</a:t>
                      </a:r>
                      <a:endParaRPr kumimoji="0" lang="en-US" sz="28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hlink"/>
                          </a:solidFill>
                          <a:effectLst/>
                          <a:latin typeface="Arial" pitchFamily="34" charset="0"/>
                          <a:cs typeface="Arial" pitchFamily="34" charset="0"/>
                        </a:rPr>
                        <a:t>K</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in some Greek words: </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SH,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r>
                        <a:rPr kumimoji="0" lang="en-US" sz="2800" b="0" i="1" u="none" strike="noStrike" cap="none" normalizeH="0" baseline="0">
                          <a:ln>
                            <a:noFill/>
                          </a:ln>
                          <a:solidFill>
                            <a:schemeClr val="hlink"/>
                          </a:solidFill>
                          <a:effectLst/>
                          <a:latin typeface="Arial" pitchFamily="34" charset="0"/>
                          <a:cs typeface="Arial" pitchFamily="34" charset="0"/>
                        </a:rPr>
                        <a:t>KH</a:t>
                      </a:r>
                      <a:r>
                        <a:rPr kumimoji="0" lang="en-US" sz="28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hlink"/>
                          </a:solidFill>
                          <a:effectLst/>
                          <a:latin typeface="Arial" pitchFamily="34" charset="0"/>
                          <a:cs typeface="Arial" pitchFamily="34" charset="0"/>
                        </a:rPr>
                        <a:t>K</a:t>
                      </a:r>
                      <a:r>
                        <a:rPr kumimoji="0" lang="en-US" sz="2800" b="0" i="1" u="none" strike="noStrike" cap="none" normalizeH="0" baseline="0">
                          <a:ln>
                            <a:noFill/>
                          </a:ln>
                          <a:solidFill>
                            <a:schemeClr val="hlink"/>
                          </a:solidFill>
                          <a:effectLst/>
                          <a:latin typeface="Arial" pitchFamily="34" charset="0"/>
                          <a:cs typeface="Arial" pitchFamily="34" charset="0"/>
                        </a:rPr>
                        <a:t>in</a:t>
                      </a:r>
                      <a:br>
                        <a:rPr kumimoji="0" lang="en-US" sz="2800" b="0" i="1" u="none" strike="noStrike" cap="none" normalizeH="0" baseline="0">
                          <a:ln>
                            <a:noFill/>
                          </a:ln>
                          <a:solidFill>
                            <a:schemeClr val="hlink"/>
                          </a:solidFill>
                          <a:effectLst/>
                          <a:latin typeface="Arial" pitchFamily="34" charset="0"/>
                          <a:cs typeface="Arial" pitchFamily="34" charset="0"/>
                        </a:rPr>
                      </a:br>
                      <a:br>
                        <a:rPr kumimoji="0" lang="en-US" sz="2800" b="1" i="1" u="none" strike="noStrike" cap="none" normalizeH="0" baseline="0">
                          <a:ln>
                            <a:noFill/>
                          </a:ln>
                          <a:solidFill>
                            <a:schemeClr val="hlink"/>
                          </a:solidFill>
                          <a:effectLst/>
                          <a:latin typeface="Arial" pitchFamily="34" charset="0"/>
                          <a:cs typeface="Arial" pitchFamily="34" charset="0"/>
                        </a:rPr>
                      </a:br>
                      <a:r>
                        <a:rPr kumimoji="0" lang="en-US" sz="2800" b="1" i="1" u="none" strike="noStrike" cap="none" normalizeH="0" baseline="0">
                          <a:ln>
                            <a:noFill/>
                          </a:ln>
                          <a:solidFill>
                            <a:schemeClr val="hlink"/>
                          </a:solidFill>
                          <a:effectLst/>
                          <a:latin typeface="Arial" pitchFamily="34" charset="0"/>
                          <a:cs typeface="Arial" pitchFamily="34" charset="0"/>
                        </a:rPr>
                        <a:t>SH</a:t>
                      </a:r>
                      <a:r>
                        <a:rPr kumimoji="0" lang="en-US" sz="2800" b="0" i="1" u="none" strike="noStrike" cap="none" normalizeH="0" baseline="0">
                          <a:ln>
                            <a:noFill/>
                          </a:ln>
                          <a:solidFill>
                            <a:schemeClr val="hlink"/>
                          </a:solidFill>
                          <a:effectLst/>
                          <a:latin typeface="Arial" pitchFamily="34" charset="0"/>
                          <a:cs typeface="Arial" pitchFamily="34" charset="0"/>
                        </a:rPr>
                        <a:t>OW</a:t>
                      </a:r>
                      <a:br>
                        <a:rPr kumimoji="0" lang="en-US" sz="2800" b="0" i="1" u="none" strike="noStrike" cap="none" normalizeH="0" baseline="0">
                          <a:ln>
                            <a:noFill/>
                          </a:ln>
                          <a:solidFill>
                            <a:schemeClr val="hlink"/>
                          </a:solidFill>
                          <a:effectLst/>
                          <a:latin typeface="Arial" pitchFamily="34" charset="0"/>
                          <a:cs typeface="Arial" pitchFamily="34" charset="0"/>
                        </a:rPr>
                      </a:br>
                      <a:r>
                        <a:rPr kumimoji="0" lang="en-US" sz="2800" b="0" i="1" u="none" strike="noStrike" cap="none" normalizeH="0" baseline="0">
                          <a:ln>
                            <a:noFill/>
                          </a:ln>
                          <a:solidFill>
                            <a:schemeClr val="hlink"/>
                          </a:solidFill>
                          <a:effectLst/>
                          <a:latin typeface="Arial" pitchFamily="34" charset="0"/>
                          <a:cs typeface="Arial" pitchFamily="34" charset="0"/>
                        </a:rPr>
                        <a:t>"</a:t>
                      </a:r>
                      <a:r>
                        <a:rPr kumimoji="0" lang="en-US" sz="2800" b="1" i="1" u="none" strike="noStrike" cap="none" normalizeH="0" baseline="0">
                          <a:ln>
                            <a:noFill/>
                          </a:ln>
                          <a:solidFill>
                            <a:schemeClr val="hlink"/>
                          </a:solidFill>
                          <a:effectLst/>
                          <a:latin typeface="Arial" pitchFamily="34" charset="0"/>
                          <a:cs typeface="Arial" pitchFamily="34" charset="0"/>
                        </a:rPr>
                        <a:t>KH</a:t>
                      </a:r>
                      <a:r>
                        <a:rPr kumimoji="0" lang="en-US" sz="2800" b="0" i="1" u="none" strike="noStrike" cap="none" normalizeH="0" baseline="0">
                          <a:ln>
                            <a:noFill/>
                          </a:ln>
                          <a:solidFill>
                            <a:schemeClr val="hlink"/>
                          </a:solidFill>
                          <a:effectLst/>
                          <a:latin typeface="Arial" pitchFamily="34" charset="0"/>
                          <a:cs typeface="Arial" pitchFamily="34" charset="0"/>
                        </a:rPr>
                        <a:t>IAR"</a:t>
                      </a:r>
                      <a:endParaRPr kumimoji="0" lang="en-US" sz="28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2">
            <a:extLst>
              <a:ext uri="{FF2B5EF4-FFF2-40B4-BE49-F238E27FC236}">
                <a16:creationId xmlns:a16="http://schemas.microsoft.com/office/drawing/2014/main" id="{51CBEF26-B362-4FFE-9977-BA53C27ECAD9}"/>
              </a:ext>
            </a:extLst>
          </p:cNvPr>
          <p:cNvGraphicFramePr>
            <a:graphicFrameLocks/>
          </p:cNvGraphicFramePr>
          <p:nvPr>
            <p:extLst>
              <p:ext uri="{D42A27DB-BD31-4B8C-83A1-F6EECF244321}">
                <p14:modId xmlns:p14="http://schemas.microsoft.com/office/powerpoint/2010/main" val="683871197"/>
              </p:ext>
            </p:extLst>
          </p:nvPr>
        </p:nvGraphicFramePr>
        <p:xfrm>
          <a:off x="304800" y="1600200"/>
          <a:ext cx="8686800" cy="2975450"/>
        </p:xfrm>
        <a:graphic>
          <a:graphicData uri="http://schemas.openxmlformats.org/drawingml/2006/table">
            <a:tbl>
              <a:tblPr/>
              <a:tblGrid>
                <a:gridCol w="1737360">
                  <a:extLst>
                    <a:ext uri="{9D8B030D-6E8A-4147-A177-3AD203B41FA5}">
                      <a16:colId xmlns:a16="http://schemas.microsoft.com/office/drawing/2014/main" val="20000"/>
                    </a:ext>
                  </a:extLst>
                </a:gridCol>
                <a:gridCol w="138684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6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Letter</a:t>
                      </a:r>
                    </a:p>
                  </a:txBody>
                  <a:tcPr marT="45654" marB="456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Shape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a:t>
                      </a:r>
                      <a:endParaRPr kumimoji="0" lang="en-US" sz="2800" b="1" i="1" u="none" strike="noStrike" cap="none" normalizeH="0" baseline="0" dirty="0">
                        <a:ln>
                          <a:noFill/>
                        </a:ln>
                        <a:solidFill>
                          <a:schemeClr val="tx1"/>
                        </a:solidFill>
                        <a:effectLst/>
                        <a:latin typeface="Arial" charset="0"/>
                        <a:cs typeface="Arial" charset="0"/>
                      </a:endParaRP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54" marB="456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54" marB="456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030368">
                <a:tc>
                  <a:txBody>
                    <a:bodyPr/>
                    <a:lstStyle/>
                    <a:p>
                      <a:r>
                        <a:rPr lang="en-US" sz="4400" i="1">
                          <a:solidFill>
                            <a:schemeClr val="tx1"/>
                          </a:solidFill>
                          <a:effectLst/>
                          <a:latin typeface="Times New Roman"/>
                        </a:rPr>
                        <a:t>Ei</a:t>
                      </a:r>
                      <a:r>
                        <a:rPr lang="en-US" sz="4400">
                          <a:solidFill>
                            <a:schemeClr val="tx1"/>
                          </a:solidFill>
                          <a:effectLst/>
                          <a:latin typeface="Times New Roman"/>
                        </a:rPr>
                        <a:t> </a:t>
                      </a:r>
                    </a:p>
                  </a:txBody>
                  <a:tcPr marL="9525" marR="9525" marT="9511" marB="9511"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dirty="0">
                          <a:solidFill>
                            <a:schemeClr val="tx1"/>
                          </a:solidFill>
                          <a:effectLst/>
                          <a:latin typeface="Avva_Shenouda"/>
                          <a:ea typeface="Times New Roman"/>
                        </a:rPr>
                        <a:t>E </a:t>
                      </a:r>
                      <a:r>
                        <a:rPr lang="en-US" sz="4400" dirty="0" err="1">
                          <a:solidFill>
                            <a:schemeClr val="tx1"/>
                          </a:solidFill>
                          <a:effectLst/>
                          <a:latin typeface="Avva_Shenouda"/>
                          <a:ea typeface="Times New Roman"/>
                        </a:rPr>
                        <a:t>e</a:t>
                      </a:r>
                      <a:endParaRPr lang="en-US" sz="4400" dirty="0">
                        <a:solidFill>
                          <a:schemeClr val="tx1"/>
                        </a:solidFill>
                        <a:effectLst/>
                        <a:latin typeface="Times New Roman"/>
                        <a:ea typeface="Times New Roman"/>
                      </a:endParaRP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4400" i="1" dirty="0">
                          <a:solidFill>
                            <a:schemeClr val="tx1"/>
                          </a:solidFill>
                          <a:effectLst/>
                          <a:latin typeface="Times New Roman"/>
                        </a:rPr>
                        <a:t>E </a:t>
                      </a:r>
                      <a:br>
                        <a:rPr lang="en-US" sz="4400" i="1" dirty="0">
                          <a:solidFill>
                            <a:schemeClr val="tx1"/>
                          </a:solidFill>
                          <a:effectLst/>
                          <a:latin typeface="Times New Roman"/>
                        </a:rPr>
                      </a:br>
                      <a:r>
                        <a:rPr lang="en-US" sz="4400" i="1" dirty="0">
                          <a:solidFill>
                            <a:schemeClr val="tx1"/>
                          </a:solidFill>
                          <a:effectLst/>
                          <a:latin typeface="Times New Roman"/>
                        </a:rPr>
                        <a:t>(as in P</a:t>
                      </a:r>
                      <a:r>
                        <a:rPr lang="en-US" sz="4400" b="1" i="1" u="sng" dirty="0">
                          <a:solidFill>
                            <a:srgbClr val="FFFF00"/>
                          </a:solidFill>
                          <a:effectLst/>
                          <a:latin typeface="Times New Roman"/>
                        </a:rPr>
                        <a:t>E</a:t>
                      </a:r>
                      <a:r>
                        <a:rPr lang="en-US" sz="4400" i="1" dirty="0">
                          <a:solidFill>
                            <a:schemeClr val="tx1"/>
                          </a:solidFill>
                          <a:effectLst/>
                          <a:latin typeface="Times New Roman"/>
                        </a:rPr>
                        <a:t>N)</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4400" i="1" dirty="0">
                          <a:solidFill>
                            <a:srgbClr val="FF0000"/>
                          </a:solidFill>
                          <a:effectLst/>
                          <a:latin typeface="Avva_Shenouda"/>
                          <a:ea typeface="Times New Roman"/>
                        </a:rPr>
                        <a:t>e</a:t>
                      </a:r>
                      <a:r>
                        <a:rPr lang="en-US" sz="4400" i="1" dirty="0">
                          <a:solidFill>
                            <a:schemeClr val="tx1"/>
                          </a:solidFill>
                          <a:effectLst/>
                          <a:latin typeface="Avva_Shenouda"/>
                          <a:ea typeface="Times New Roman"/>
                        </a:rPr>
                        <a:t>n  </a:t>
                      </a:r>
                      <a:endParaRPr lang="en-US" sz="4400" dirty="0">
                        <a:solidFill>
                          <a:schemeClr val="tx1"/>
                        </a:solidFill>
                        <a:effectLst/>
                        <a:latin typeface="Times New Roman"/>
                        <a:ea typeface="Times New Roman"/>
                      </a:endParaRPr>
                    </a:p>
                    <a:p>
                      <a:r>
                        <a:rPr lang="en-US" sz="4400" i="0" dirty="0">
                          <a:solidFill>
                            <a:schemeClr val="tx1"/>
                          </a:solidFill>
                          <a:effectLst/>
                          <a:latin typeface="Times New Roman"/>
                        </a:rPr>
                        <a:t>(en = monkey)</a:t>
                      </a:r>
                      <a:r>
                        <a:rPr lang="en-US" sz="4400" dirty="0">
                          <a:solidFill>
                            <a:schemeClr val="tx1"/>
                          </a:solidFill>
                          <a:effectLst/>
                          <a:latin typeface="Times New Roman"/>
                        </a:rPr>
                        <a:t> </a:t>
                      </a:r>
                    </a:p>
                  </a:txBody>
                  <a:tcPr marL="9525" marR="9525" marT="9511" marB="95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4400" dirty="0">
                        <a:solidFill>
                          <a:schemeClr val="tx1"/>
                        </a:solidFill>
                        <a:effectLst/>
                        <a:latin typeface="Times New Roman"/>
                        <a:ea typeface="Times New Roman"/>
                      </a:endParaRPr>
                    </a:p>
                  </a:txBody>
                  <a:tcPr marL="0" marR="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BCFB3366-6127-4047-8E7C-EA9A05DFBD24}"/>
              </a:ext>
            </a:extLst>
          </p:cNvPr>
          <p:cNvPicPr>
            <a:picLocks noChangeAspect="1"/>
          </p:cNvPicPr>
          <p:nvPr/>
        </p:nvPicPr>
        <p:blipFill>
          <a:blip r:embed="rId2"/>
          <a:stretch>
            <a:fillRect/>
          </a:stretch>
        </p:blipFill>
        <p:spPr>
          <a:xfrm>
            <a:off x="7543800" y="2852737"/>
            <a:ext cx="1219200" cy="1152525"/>
          </a:xfrm>
          <a:prstGeom prst="rect">
            <a:avLst/>
          </a:prstGeom>
        </p:spPr>
      </p:pic>
      <p:pic>
        <p:nvPicPr>
          <p:cNvPr id="187394" name="Picture 2" descr="How to draw a monkey: cute cartoon chimpanzee - Let's Draw That!">
            <a:extLst>
              <a:ext uri="{FF2B5EF4-FFF2-40B4-BE49-F238E27FC236}">
                <a16:creationId xmlns:a16="http://schemas.microsoft.com/office/drawing/2014/main" id="{07784C56-C1A6-46F8-98DC-6F65C1110C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800"/>
          <a:stretch/>
        </p:blipFill>
        <p:spPr bwMode="auto">
          <a:xfrm>
            <a:off x="3124200" y="4536830"/>
            <a:ext cx="2524125" cy="23524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87C54F5C-92C4-4777-9BA8-17E5C26DD253}"/>
              </a:ext>
            </a:extLst>
          </p:cNvPr>
          <p:cNvSpPr>
            <a:spLocks noGrp="1" noChangeArrowheads="1"/>
          </p:cNvSpPr>
          <p:nvPr>
            <p:ph type="title"/>
          </p:nvPr>
        </p:nvSpPr>
        <p:spPr>
          <a:noFill/>
        </p:spPr>
        <p:txBody>
          <a:bodyPr/>
          <a:lstStyle/>
          <a:p>
            <a:pPr eaLnBrk="1" hangingPunct="1"/>
            <a:r>
              <a:rPr lang="en-US" altLang="en-US"/>
              <a:t>Review of Lesson 5</a:t>
            </a:r>
          </a:p>
        </p:txBody>
      </p:sp>
      <p:graphicFrame>
        <p:nvGraphicFramePr>
          <p:cNvPr id="82099" name="Group 179">
            <a:extLst>
              <a:ext uri="{FF2B5EF4-FFF2-40B4-BE49-F238E27FC236}">
                <a16:creationId xmlns:a16="http://schemas.microsoft.com/office/drawing/2014/main" id="{09A39CC8-B72F-4716-8AA5-6F3D0268FB39}"/>
              </a:ext>
            </a:extLst>
          </p:cNvPr>
          <p:cNvGraphicFramePr>
            <a:graphicFrameLocks noGrp="1"/>
          </p:cNvGraphicFramePr>
          <p:nvPr>
            <p:ph type="tbl" idx="1"/>
          </p:nvPr>
        </p:nvGraphicFramePr>
        <p:xfrm>
          <a:off x="457200" y="1600200"/>
          <a:ext cx="8229600" cy="4354514"/>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12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Letter</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Shape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Pronunciation</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latin typeface="Arial" pitchFamily="34" charset="0"/>
                          <a:cs typeface="Times New Roman" pitchFamily="18" charset="0"/>
                        </a:rPr>
                        <a:t>Example</a:t>
                      </a:r>
                      <a:endParaRPr kumimoji="0" lang="en-US" sz="2000" b="0" i="0" u="none" strike="noStrike" cap="none" normalizeH="0" baseline="0">
                        <a:ln>
                          <a:noFill/>
                        </a:ln>
                        <a:solidFill>
                          <a:schemeClr val="tx1"/>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192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Ghamma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J j</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hlink"/>
                          </a:solidFill>
                          <a:effectLst/>
                          <a:latin typeface="Arial" pitchFamily="34" charset="0"/>
                          <a:cs typeface="Arial" pitchFamily="34" charset="0"/>
                        </a:rPr>
                        <a:t>G </a:t>
                      </a:r>
                      <a:br>
                        <a:rPr kumimoji="0" lang="en-US" sz="2400" b="0" i="1" u="none" strike="noStrike" cap="none" normalizeH="0" baseline="0" dirty="0">
                          <a:ln>
                            <a:noFill/>
                          </a:ln>
                          <a:solidFill>
                            <a:schemeClr val="hlink"/>
                          </a:solidFill>
                          <a:effectLst/>
                          <a:latin typeface="Arial" pitchFamily="34" charset="0"/>
                          <a:cs typeface="Arial" pitchFamily="34" charset="0"/>
                        </a:rPr>
                      </a:br>
                      <a:r>
                        <a:rPr kumimoji="0" lang="en-US" sz="2400" b="0" i="1" u="none" strike="noStrike" cap="none" normalizeH="0" baseline="0" dirty="0" err="1">
                          <a:ln>
                            <a:noFill/>
                          </a:ln>
                          <a:solidFill>
                            <a:schemeClr val="hlink"/>
                          </a:solidFill>
                          <a:effectLst/>
                          <a:latin typeface="Arial" pitchFamily="34" charset="0"/>
                          <a:cs typeface="Arial" pitchFamily="34" charset="0"/>
                        </a:rPr>
                        <a:t>Gh</a:t>
                      </a:r>
                      <a:r>
                        <a:rPr kumimoji="0" lang="en-US" sz="2400" b="0" i="1" u="none" strike="noStrike" cap="none" normalizeH="0" baseline="0" dirty="0">
                          <a:ln>
                            <a:noFill/>
                          </a:ln>
                          <a:solidFill>
                            <a:schemeClr val="hlink"/>
                          </a:solidFill>
                          <a:effectLst/>
                          <a:latin typeface="Arial" pitchFamily="34" charset="0"/>
                          <a:cs typeface="Arial" pitchFamily="34" charset="0"/>
                        </a:rPr>
                        <a:t> </a:t>
                      </a:r>
                      <a:r>
                        <a:rPr kumimoji="0" lang="ar-EG" sz="2400" b="0" i="1" u="none" strike="noStrike" cap="none" normalizeH="0" baseline="0" dirty="0">
                          <a:ln>
                            <a:noFill/>
                          </a:ln>
                          <a:solidFill>
                            <a:schemeClr val="hlink"/>
                          </a:solidFill>
                          <a:effectLst/>
                          <a:latin typeface="Arial" pitchFamily="34" charset="0"/>
                          <a:cs typeface="Arial" pitchFamily="34" charset="0"/>
                        </a:rPr>
                        <a:t>غ</a:t>
                      </a:r>
                      <a:r>
                        <a:rPr kumimoji="0" lang="en-US" sz="2400" b="0" i="1" u="none" strike="noStrike" cap="none" normalizeH="0" baseline="0" dirty="0">
                          <a:ln>
                            <a:noFill/>
                          </a:ln>
                          <a:solidFill>
                            <a:schemeClr val="hlink"/>
                          </a:solidFill>
                          <a:effectLst/>
                          <a:latin typeface="Arial" pitchFamily="34" charset="0"/>
                          <a:cs typeface="Arial" pitchFamily="34" charset="0"/>
                        </a:rPr>
                        <a:t>  </a:t>
                      </a:r>
                      <a:br>
                        <a:rPr kumimoji="0" lang="en-US" sz="2400" b="0" i="1" u="none" strike="noStrike" cap="none" normalizeH="0" baseline="0" dirty="0">
                          <a:ln>
                            <a:noFill/>
                          </a:ln>
                          <a:solidFill>
                            <a:schemeClr val="hlink"/>
                          </a:solidFill>
                          <a:effectLst/>
                          <a:latin typeface="Arial" pitchFamily="34" charset="0"/>
                          <a:cs typeface="Arial" pitchFamily="34" charset="0"/>
                        </a:rPr>
                      </a:br>
                      <a:r>
                        <a:rPr kumimoji="0" lang="en-US" sz="2400" b="0" i="1" u="none" strike="noStrike" cap="none" normalizeH="0" baseline="0" dirty="0">
                          <a:ln>
                            <a:noFill/>
                          </a:ln>
                          <a:solidFill>
                            <a:schemeClr val="hlink"/>
                          </a:solidFill>
                          <a:effectLst/>
                          <a:latin typeface="Arial" pitchFamily="34" charset="0"/>
                          <a:cs typeface="Arial" pitchFamily="34" charset="0"/>
                        </a:rPr>
                        <a:t>NG</a:t>
                      </a:r>
                      <a:endParaRPr kumimoji="0" lang="en-US" sz="24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0" i="1" u="none" strike="noStrike" cap="none" normalizeH="0" baseline="0">
                          <a:ln>
                            <a:noFill/>
                          </a:ln>
                          <a:solidFill>
                            <a:schemeClr val="hlink"/>
                          </a:solidFill>
                          <a:effectLst/>
                          <a:latin typeface="Avva_Shenouda" pitchFamily="34" charset="0"/>
                          <a:cs typeface="Arial" pitchFamily="34" charset="0"/>
                        </a:rPr>
                        <a:t>Ajioc Jabri3l Ajjeloc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Delta</a:t>
                      </a:r>
                      <a:r>
                        <a:rPr kumimoji="0" lang="en-US" sz="2400" b="0" i="0" u="none" strike="noStrike" cap="none" normalizeH="0" baseline="0">
                          <a:ln>
                            <a:noFill/>
                          </a:ln>
                          <a:solidFill>
                            <a:schemeClr val="hlink"/>
                          </a:solidFill>
                          <a:effectLst/>
                          <a:latin typeface="Times New Roman" pitchFamily="18" charset="0"/>
                          <a:cs typeface="Times New Roman" pitchFamily="18" charset="0"/>
                        </a:rPr>
                        <a:t>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D d</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ZTH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D</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vva_Shenouda" pitchFamily="34" charset="0"/>
                          <a:cs typeface="Arial" pitchFamily="34" charset="0"/>
                        </a:rPr>
                        <a:t>dwron </a:t>
                      </a:r>
                      <a:br>
                        <a:rPr kumimoji="0" lang="en-US" sz="2400" b="0" i="1" u="none" strike="noStrike" cap="none" normalizeH="0" baseline="0">
                          <a:ln>
                            <a:noFill/>
                          </a:ln>
                          <a:solidFill>
                            <a:schemeClr val="hlink"/>
                          </a:solidFill>
                          <a:effectLst/>
                          <a:latin typeface="Avva_Shenouda" pitchFamily="34" charset="0"/>
                          <a:cs typeface="Arial" pitchFamily="34" charset="0"/>
                        </a:rPr>
                      </a:br>
                      <a:r>
                        <a:rPr kumimoji="0" lang="en-US" sz="2400" b="0" i="1" u="none" strike="noStrike" cap="none" normalizeH="0" baseline="0">
                          <a:ln>
                            <a:noFill/>
                          </a:ln>
                          <a:solidFill>
                            <a:schemeClr val="hlink"/>
                          </a:solidFill>
                          <a:effectLst/>
                          <a:latin typeface="Avva_Shenouda" pitchFamily="34" charset="0"/>
                          <a:cs typeface="Arial" pitchFamily="34" charset="0"/>
                        </a:rPr>
                        <a:t>dan</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68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Lola (Lavla) </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0000"/>
                          </a:solidFill>
                          <a:effectLst/>
                          <a:latin typeface="Avva_Shenouda" pitchFamily="34" charset="0"/>
                          <a:cs typeface="Times New Roman" pitchFamily="18" charset="0"/>
                        </a:rPr>
                        <a:t>L l </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hlink"/>
                          </a:solidFill>
                          <a:effectLst/>
                          <a:latin typeface="Arial" pitchFamily="34" charset="0"/>
                          <a:cs typeface="Arial" pitchFamily="34" charset="0"/>
                        </a:rPr>
                        <a:t>L</a:t>
                      </a:r>
                      <a:endParaRPr kumimoji="0" lang="en-US" sz="2400" b="0" i="0" u="none" strike="noStrike" cap="none" normalizeH="0" baseline="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err="1">
                          <a:ln>
                            <a:noFill/>
                          </a:ln>
                          <a:solidFill>
                            <a:schemeClr val="hlink"/>
                          </a:solidFill>
                          <a:effectLst/>
                          <a:latin typeface="Avva_Shenouda" pitchFamily="34" charset="0"/>
                          <a:cs typeface="Times New Roman" pitchFamily="18" charset="0"/>
                        </a:rPr>
                        <a:t>alla</a:t>
                      </a:r>
                      <a:endParaRPr kumimoji="0" lang="en-US" sz="2400" b="0" i="0" u="none" strike="noStrike" cap="none" normalizeH="0" baseline="0" dirty="0">
                        <a:ln>
                          <a:noFill/>
                        </a:ln>
                        <a:solidFill>
                          <a:schemeClr val="hlink"/>
                        </a:solidFill>
                        <a:effectLst/>
                        <a:latin typeface="Arial" pitchFamily="34" charset="0"/>
                        <a:cs typeface="Arial"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7245" name="Picture 205" descr="Crash Course - Crash Jr. High Ministry Blog: I Am My Father's Son">
            <a:extLst>
              <a:ext uri="{FF2B5EF4-FFF2-40B4-BE49-F238E27FC236}">
                <a16:creationId xmlns:a16="http://schemas.microsoft.com/office/drawing/2014/main" id="{0DD9225D-88B6-4E26-99BE-4DC8B853C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0412" y="3771844"/>
            <a:ext cx="2543175" cy="31007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Group 22">
            <a:extLst>
              <a:ext uri="{FF2B5EF4-FFF2-40B4-BE49-F238E27FC236}">
                <a16:creationId xmlns:a16="http://schemas.microsoft.com/office/drawing/2014/main" id="{7A69695C-0B9E-4217-B2C5-6BA4DA4C2E5A}"/>
              </a:ext>
            </a:extLst>
          </p:cNvPr>
          <p:cNvGraphicFramePr>
            <a:graphicFrameLocks/>
          </p:cNvGraphicFramePr>
          <p:nvPr>
            <p:extLst>
              <p:ext uri="{D42A27DB-BD31-4B8C-83A1-F6EECF244321}">
                <p14:modId xmlns:p14="http://schemas.microsoft.com/office/powerpoint/2010/main" val="1486452721"/>
              </p:ext>
            </p:extLst>
          </p:nvPr>
        </p:nvGraphicFramePr>
        <p:xfrm>
          <a:off x="152400" y="304800"/>
          <a:ext cx="8686800" cy="365760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87452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944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127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Pee</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800" b="0" i="0" u="none" strike="noStrike" cap="none" normalizeH="0" baseline="0" dirty="0">
                        <a:ln>
                          <a:noFill/>
                        </a:ln>
                        <a:solidFill>
                          <a:schemeClr val="hlink"/>
                        </a:solidFill>
                        <a:effectLst/>
                        <a:latin typeface="Arial" pitchFamily="34" charset="0"/>
                        <a:cs typeface="Arial" pitchFamily="34"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a:ln>
                            <a:noFill/>
                          </a:ln>
                          <a:solidFill>
                            <a:srgbClr val="FF0000"/>
                          </a:solidFill>
                          <a:effectLst/>
                          <a:latin typeface="Avva_Shenouda" pitchFamily="34" charset="0"/>
                          <a:cs typeface="Times New Roman" pitchFamily="18" charset="0"/>
                        </a:rPr>
                        <a:t>P </a:t>
                      </a:r>
                      <a:r>
                        <a:rPr kumimoji="0" lang="en-US" sz="4800" b="0" i="0" u="none" strike="noStrike" cap="none" normalizeH="0" baseline="0" dirty="0" err="1">
                          <a:ln>
                            <a:noFill/>
                          </a:ln>
                          <a:solidFill>
                            <a:srgbClr val="FF0000"/>
                          </a:solidFill>
                          <a:effectLst/>
                          <a:latin typeface="Avva_Shenouda" pitchFamily="34" charset="0"/>
                          <a:cs typeface="Times New Roman" pitchFamily="18" charset="0"/>
                        </a:rPr>
                        <a:t>p</a:t>
                      </a:r>
                      <a:endParaRPr kumimoji="0" lang="en-US" sz="4800" b="0" i="0" u="none" strike="noStrike" cap="none" normalizeH="0" baseline="0" dirty="0">
                        <a:ln>
                          <a:noFill/>
                        </a:ln>
                        <a:solidFill>
                          <a:srgbClr val="FF0000"/>
                        </a:solidFill>
                        <a:effectLst/>
                        <a:latin typeface="Arial" pitchFamily="34" charset="0"/>
                        <a:cs typeface="Arial" pitchFamily="34" charset="0"/>
                      </a:endParaRP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P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(as in </a:t>
                      </a:r>
                      <a:r>
                        <a:rPr kumimoji="0" lang="en-US" sz="3600" b="0" i="1" u="none" strike="noStrike" cap="none" normalizeH="0" baseline="0" dirty="0">
                          <a:ln>
                            <a:noFill/>
                          </a:ln>
                          <a:solidFill>
                            <a:srgbClr val="FFFF00"/>
                          </a:solidFill>
                          <a:effectLst/>
                          <a:latin typeface="Arial" pitchFamily="34" charset="0"/>
                          <a:cs typeface="Arial" pitchFamily="34" charset="0"/>
                        </a:rPr>
                        <a:t>P</a:t>
                      </a:r>
                      <a:r>
                        <a:rPr kumimoji="0" lang="en-US" sz="3600" b="0" i="1" u="none" strike="noStrike" cap="none" normalizeH="0" baseline="0" dirty="0">
                          <a:ln>
                            <a:noFill/>
                          </a:ln>
                          <a:solidFill>
                            <a:schemeClr val="hlink"/>
                          </a:solidFill>
                          <a:effectLst/>
                          <a:latin typeface="Arial" pitchFamily="34" charset="0"/>
                          <a:cs typeface="Arial" pitchFamily="34" charset="0"/>
                        </a:rPr>
                        <a:t>aul)</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800" b="0" i="0" u="none" strike="noStrike" cap="none" normalizeH="0" baseline="0" dirty="0">
                        <a:ln>
                          <a:noFill/>
                        </a:ln>
                        <a:solidFill>
                          <a:schemeClr val="hlink"/>
                        </a:solidFill>
                        <a:effectLst/>
                        <a:latin typeface="Arial" pitchFamily="34" charset="0"/>
                        <a:cs typeface="Arial" pitchFamily="34" charset="0"/>
                      </a:endParaRP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0" i="1" u="none" strike="noStrike" cap="none" normalizeH="0" baseline="0" dirty="0" err="1">
                          <a:ln>
                            <a:noFill/>
                          </a:ln>
                          <a:solidFill>
                            <a:srgbClr val="FFFF00"/>
                          </a:solidFill>
                          <a:effectLst/>
                          <a:latin typeface="Avva_Shenouda" pitchFamily="34" charset="0"/>
                          <a:cs typeface="Times New Roman" pitchFamily="18" charset="0"/>
                        </a:rPr>
                        <a:t>p</a:t>
                      </a:r>
                      <a:r>
                        <a:rPr kumimoji="0" lang="en-US" sz="4800" b="0" i="1" u="none" strike="noStrike" cap="none" normalizeH="0" baseline="0" dirty="0" err="1">
                          <a:ln>
                            <a:noFill/>
                          </a:ln>
                          <a:solidFill>
                            <a:srgbClr val="FF0000"/>
                          </a:solidFill>
                          <a:effectLst/>
                          <a:latin typeface="Avva_Shenouda" pitchFamily="34" charset="0"/>
                          <a:cs typeface="Times New Roman" pitchFamily="18" charset="0"/>
                        </a:rPr>
                        <a:t>aiwt</a:t>
                      </a:r>
                      <a:r>
                        <a:rPr kumimoji="0" lang="en-US" sz="4800" b="0" i="0" u="none" strike="noStrike" cap="none" normalizeH="0" baseline="0" dirty="0">
                          <a:ln>
                            <a:noFill/>
                          </a:ln>
                          <a:solidFill>
                            <a:schemeClr val="hlink"/>
                          </a:solidFill>
                          <a:effectLst/>
                          <a:latin typeface="Avva_Shenouda" pitchFamily="34" charset="0"/>
                          <a:cs typeface="Times New Roman" pitchFamily="18" charset="0"/>
                        </a:rPr>
                        <a:t> </a:t>
                      </a:r>
                      <a:br>
                        <a:rPr kumimoji="0" lang="en-US" sz="4800" b="0" i="0" u="none" strike="noStrike" cap="none" normalizeH="0" baseline="0" dirty="0">
                          <a:ln>
                            <a:noFill/>
                          </a:ln>
                          <a:solidFill>
                            <a:schemeClr val="hlink"/>
                          </a:solidFill>
                          <a:effectLst/>
                          <a:latin typeface="Avva_Shenouda" pitchFamily="34" charset="0"/>
                          <a:cs typeface="Times New Roman" pitchFamily="18" charset="0"/>
                        </a:rPr>
                      </a:br>
                      <a:r>
                        <a:rPr kumimoji="0" lang="en-US" sz="3600" b="0" i="1" u="none" strike="noStrike" cap="none" normalizeH="0" baseline="0" dirty="0">
                          <a:ln>
                            <a:noFill/>
                          </a:ln>
                          <a:solidFill>
                            <a:schemeClr val="hlink"/>
                          </a:solidFill>
                          <a:effectLst/>
                          <a:latin typeface="Arial" pitchFamily="34" charset="0"/>
                          <a:cs typeface="Arial" pitchFamily="34" charset="0"/>
                        </a:rPr>
                        <a:t>(pa-</a:t>
                      </a:r>
                      <a:r>
                        <a:rPr kumimoji="0" lang="en-US" sz="3600" b="0" i="1" u="none" strike="noStrike" cap="none" normalizeH="0" baseline="0" dirty="0" err="1">
                          <a:ln>
                            <a:noFill/>
                          </a:ln>
                          <a:solidFill>
                            <a:schemeClr val="hlink"/>
                          </a:solidFill>
                          <a:effectLst/>
                          <a:latin typeface="Arial" pitchFamily="34" charset="0"/>
                          <a:cs typeface="Arial" pitchFamily="34" charset="0"/>
                        </a:rPr>
                        <a:t>iot</a:t>
                      </a:r>
                      <a:r>
                        <a:rPr kumimoji="0" lang="en-US" sz="3600" b="0" i="1" u="none" strike="noStrike" cap="none" normalizeH="0" baseline="0" dirty="0">
                          <a:ln>
                            <a:noFill/>
                          </a:ln>
                          <a:solidFill>
                            <a:schemeClr val="hlink"/>
                          </a:solidFill>
                          <a:effectLst/>
                          <a:latin typeface="Arial" pitchFamily="34" charset="0"/>
                          <a:cs typeface="Arial" pitchFamily="34" charset="0"/>
                        </a:rPr>
                        <a:t> =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my father)</a:t>
                      </a:r>
                      <a:r>
                        <a:rPr kumimoji="0" lang="en-US" sz="32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4800" b="0" i="0" u="none" strike="noStrike" cap="none" normalizeH="0" baseline="0" dirty="0">
                        <a:ln>
                          <a:noFill/>
                        </a:ln>
                        <a:solidFill>
                          <a:schemeClr val="hlink"/>
                        </a:solidFill>
                        <a:effectLst/>
                        <a:latin typeface="Arial" pitchFamily="34" charset="0"/>
                        <a:cs typeface="Arial" pitchFamily="34" charset="0"/>
                      </a:endParaRP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7062" name="Rectangle 82">
            <a:extLst>
              <a:ext uri="{FF2B5EF4-FFF2-40B4-BE49-F238E27FC236}">
                <a16:creationId xmlns:a16="http://schemas.microsoft.com/office/drawing/2014/main" id="{DC16E097-4AAB-4001-843B-EB6AD0E591F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87063" name="Object 3">
            <a:extLst>
              <a:ext uri="{FF2B5EF4-FFF2-40B4-BE49-F238E27FC236}">
                <a16:creationId xmlns:a16="http://schemas.microsoft.com/office/drawing/2014/main" id="{E9E009F7-1913-4469-A743-DD6764ACFCC1}"/>
              </a:ext>
            </a:extLst>
          </p:cNvPr>
          <p:cNvGraphicFramePr>
            <a:graphicFrameLocks noChangeAspect="1"/>
          </p:cNvGraphicFramePr>
          <p:nvPr/>
        </p:nvGraphicFramePr>
        <p:xfrm>
          <a:off x="7467600" y="1905000"/>
          <a:ext cx="1143000" cy="1143000"/>
        </p:xfrm>
        <a:graphic>
          <a:graphicData uri="http://schemas.openxmlformats.org/presentationml/2006/ole">
            <mc:AlternateContent xmlns:mc="http://schemas.openxmlformats.org/markup-compatibility/2006">
              <mc:Choice xmlns:v="urn:schemas-microsoft-com:vml" Requires="v">
                <p:oleObj spid="_x0000_s87285" name="Bitmap Image" r:id="rId4" imgW="1028844" imgH="1000000" progId="Paint.Picture">
                  <p:embed/>
                </p:oleObj>
              </mc:Choice>
              <mc:Fallback>
                <p:oleObj name="Bitmap Image" r:id="rId4" imgW="1028844" imgH="1000000"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1905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before after comparison make a change for the better - Buy this stock  illustration and explore similar illustrations at Adobe Stock | Adobe Stock">
            <a:extLst>
              <a:ext uri="{FF2B5EF4-FFF2-40B4-BE49-F238E27FC236}">
                <a16:creationId xmlns:a16="http://schemas.microsoft.com/office/drawing/2014/main" id="{E9D4DD13-E116-431D-9941-ECCE7EAD42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81"/>
          <a:stretch/>
        </p:blipFill>
        <p:spPr bwMode="auto">
          <a:xfrm>
            <a:off x="2581275" y="3959504"/>
            <a:ext cx="3981450" cy="28984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Group 22">
            <a:extLst>
              <a:ext uri="{FF2B5EF4-FFF2-40B4-BE49-F238E27FC236}">
                <a16:creationId xmlns:a16="http://schemas.microsoft.com/office/drawing/2014/main" id="{59C73BF8-5840-47BB-A4A1-6462A5A33600}"/>
              </a:ext>
            </a:extLst>
          </p:cNvPr>
          <p:cNvGraphicFramePr>
            <a:graphicFrameLocks/>
          </p:cNvGraphicFramePr>
          <p:nvPr>
            <p:extLst>
              <p:ext uri="{D42A27DB-BD31-4B8C-83A1-F6EECF244321}">
                <p14:modId xmlns:p14="http://schemas.microsoft.com/office/powerpoint/2010/main" val="1191289549"/>
              </p:ext>
            </p:extLst>
          </p:nvPr>
        </p:nvGraphicFramePr>
        <p:xfrm>
          <a:off x="152400" y="304800"/>
          <a:ext cx="8686800" cy="3779838"/>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9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348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pitchFamily="34" charset="0"/>
                          <a:cs typeface="Arial" pitchFamily="34" charset="0"/>
                        </a:rPr>
                        <a:t>Horee</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Times New Roman" pitchFamily="18" charset="0"/>
                        </a:rPr>
                        <a:t>H </a:t>
                      </a:r>
                      <a:r>
                        <a:rPr kumimoji="0" lang="en-US" sz="3600" b="0" i="0" u="none" strike="noStrike" cap="none" normalizeH="0" baseline="0" dirty="0" err="1">
                          <a:ln>
                            <a:noFill/>
                          </a:ln>
                          <a:solidFill>
                            <a:srgbClr val="FF0000"/>
                          </a:solidFill>
                          <a:effectLst/>
                          <a:latin typeface="Avva_Shenouda" pitchFamily="34" charset="0"/>
                          <a:cs typeface="Times New Roman" pitchFamily="18" charset="0"/>
                        </a:rPr>
                        <a:t>h</a:t>
                      </a:r>
                      <a:endParaRPr kumimoji="0" lang="en-US" sz="3600" b="0" i="0" u="none" strike="noStrike" cap="none" normalizeH="0" baseline="0" dirty="0">
                        <a:ln>
                          <a:noFill/>
                        </a:ln>
                        <a:solidFill>
                          <a:srgbClr val="FF0000"/>
                        </a:solidFill>
                        <a:effectLst/>
                        <a:latin typeface="Arial" pitchFamily="34" charset="0"/>
                        <a:cs typeface="Arial" pitchFamily="34" charset="0"/>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H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(as in </a:t>
                      </a:r>
                      <a:r>
                        <a:rPr kumimoji="0" lang="en-US" sz="3600" b="0" i="1" u="none" strike="noStrike" cap="none" normalizeH="0" baseline="0" dirty="0">
                          <a:ln>
                            <a:noFill/>
                          </a:ln>
                          <a:solidFill>
                            <a:srgbClr val="FFFF00"/>
                          </a:solidFill>
                          <a:effectLst/>
                          <a:latin typeface="Arial" pitchFamily="34" charset="0"/>
                          <a:cs typeface="Arial" pitchFamily="34" charset="0"/>
                        </a:rPr>
                        <a:t>H</a:t>
                      </a:r>
                      <a:r>
                        <a:rPr kumimoji="0" lang="en-US" sz="3600" b="0" i="1" u="none" strike="noStrike" cap="none" normalizeH="0" baseline="0" dirty="0">
                          <a:ln>
                            <a:noFill/>
                          </a:ln>
                          <a:solidFill>
                            <a:schemeClr val="hlink"/>
                          </a:solidFill>
                          <a:effectLst/>
                          <a:latin typeface="Arial" pitchFamily="34" charset="0"/>
                          <a:cs typeface="Arial" pitchFamily="34" charset="0"/>
                        </a:rPr>
                        <a:t>ouse)</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rgbClr val="FF0000"/>
                          </a:solidFill>
                          <a:effectLst/>
                          <a:latin typeface="Avva_Shenouda" pitchFamily="34" charset="0"/>
                          <a:cs typeface="Times New Roman" pitchFamily="18" charset="0"/>
                        </a:rPr>
                        <a:t>na</a:t>
                      </a:r>
                      <a:r>
                        <a:rPr kumimoji="0" lang="en-US" sz="3600" b="0" i="1" u="none" strike="noStrike" cap="none" normalizeH="0" baseline="0" dirty="0" err="1">
                          <a:ln>
                            <a:noFill/>
                          </a:ln>
                          <a:solidFill>
                            <a:srgbClr val="FFFF00"/>
                          </a:solidFill>
                          <a:effectLst/>
                          <a:latin typeface="Avva_Shenouda" pitchFamily="34" charset="0"/>
                          <a:cs typeface="Times New Roman" pitchFamily="18" charset="0"/>
                        </a:rPr>
                        <a:t>h</a:t>
                      </a:r>
                      <a:r>
                        <a:rPr kumimoji="0" lang="en-US" sz="3600" b="0" i="1" u="none" strike="noStrike" cap="none" normalizeH="0" baseline="0" dirty="0" err="1">
                          <a:ln>
                            <a:noFill/>
                          </a:ln>
                          <a:solidFill>
                            <a:srgbClr val="FF0000"/>
                          </a:solidFill>
                          <a:effectLst/>
                          <a:latin typeface="Avva_Shenouda" pitchFamily="34" charset="0"/>
                          <a:cs typeface="Times New Roman" pitchFamily="18" charset="0"/>
                        </a:rPr>
                        <a:t>ren</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br>
                        <a:rPr kumimoji="0" lang="en-US" sz="3600" b="0" i="1" u="none" strike="noStrike" cap="none" normalizeH="0" baseline="0" dirty="0">
                          <a:ln>
                            <a:noFill/>
                          </a:ln>
                          <a:solidFill>
                            <a:schemeClr val="hlink"/>
                          </a:solidFill>
                          <a:effectLst/>
                          <a:latin typeface="Avva_Shenouda"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(nah-</a:t>
                      </a:r>
                      <a:r>
                        <a:rPr kumimoji="0" lang="en-US" sz="3600" b="0" i="1" u="none" strike="noStrike" cap="none" normalizeH="0" baseline="0" dirty="0" err="1">
                          <a:ln>
                            <a:noFill/>
                          </a:ln>
                          <a:solidFill>
                            <a:schemeClr val="hlink"/>
                          </a:solidFill>
                          <a:effectLst/>
                          <a:latin typeface="Arial" pitchFamily="34" charset="0"/>
                          <a:cs typeface="Arial" pitchFamily="34" charset="0"/>
                        </a:rPr>
                        <a:t>ren</a:t>
                      </a:r>
                      <a:r>
                        <a:rPr kumimoji="0" lang="en-US" sz="3600" b="0" i="1" u="none" strike="noStrike" cap="none" normalizeH="0" baseline="0" dirty="0">
                          <a:ln>
                            <a:noFill/>
                          </a:ln>
                          <a:solidFill>
                            <a:schemeClr val="hlink"/>
                          </a:solidFill>
                          <a:effectLst/>
                          <a:latin typeface="Arial" pitchFamily="34" charset="0"/>
                          <a:cs typeface="Arial" pitchFamily="34" charset="0"/>
                        </a:rPr>
                        <a:t> = before)</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88086" name="Picture 82">
            <a:extLst>
              <a:ext uri="{FF2B5EF4-FFF2-40B4-BE49-F238E27FC236}">
                <a16:creationId xmlns:a16="http://schemas.microsoft.com/office/drawing/2014/main" id="{BAEECFE0-6C48-417E-BA1D-56368B92C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981200"/>
            <a:ext cx="12350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oup 22">
            <a:extLst>
              <a:ext uri="{FF2B5EF4-FFF2-40B4-BE49-F238E27FC236}">
                <a16:creationId xmlns:a16="http://schemas.microsoft.com/office/drawing/2014/main" id="{3535A0E3-F22F-4FA8-89C0-E8CE141EB852}"/>
              </a:ext>
            </a:extLst>
          </p:cNvPr>
          <p:cNvGraphicFramePr>
            <a:graphicFrameLocks/>
          </p:cNvGraphicFramePr>
          <p:nvPr>
            <p:extLst>
              <p:ext uri="{D42A27DB-BD31-4B8C-83A1-F6EECF244321}">
                <p14:modId xmlns:p14="http://schemas.microsoft.com/office/powerpoint/2010/main" val="512158948"/>
              </p:ext>
            </p:extLst>
          </p:nvPr>
        </p:nvGraphicFramePr>
        <p:xfrm>
          <a:off x="152400" y="304800"/>
          <a:ext cx="8686800" cy="6522654"/>
        </p:xfrm>
        <a:graphic>
          <a:graphicData uri="http://schemas.openxmlformats.org/drawingml/2006/table">
            <a:tbl>
              <a:tblPr/>
              <a:tblGrid>
                <a:gridCol w="1905000">
                  <a:extLst>
                    <a:ext uri="{9D8B030D-6E8A-4147-A177-3AD203B41FA5}">
                      <a16:colId xmlns:a16="http://schemas.microsoft.com/office/drawing/2014/main" val="20000"/>
                    </a:ext>
                  </a:extLst>
                </a:gridCol>
                <a:gridCol w="156972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448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Letter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pitchFamily="34" charset="0"/>
                          <a:cs typeface="Arial" pitchFamily="34" charset="0"/>
                        </a:rPr>
                        <a:t>Shape</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Pronun-ciation</a:t>
                      </a:r>
                      <a:endParaRPr kumimoji="0" lang="en-US" sz="2800" b="1" i="1" u="none" strike="noStrike" cap="none" normalizeH="0" baseline="0" dirty="0">
                        <a:ln>
                          <a:noFill/>
                        </a:ln>
                        <a:solidFill>
                          <a:schemeClr val="tx1"/>
                        </a:solidFill>
                        <a:effectLst/>
                        <a:latin typeface="Arial" charset="0"/>
                        <a:cs typeface="Arial" charset="0"/>
                      </a:endParaRPr>
                    </a:p>
                  </a:txBody>
                  <a:tcPr marT="45699" marB="4569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a:ln>
                            <a:noFill/>
                          </a:ln>
                          <a:solidFill>
                            <a:schemeClr val="tx1"/>
                          </a:solidFill>
                          <a:effectLst/>
                          <a:latin typeface="Arial" charset="0"/>
                          <a:cs typeface="Arial" charset="0"/>
                        </a:rPr>
                        <a:t>Example</a:t>
                      </a:r>
                    </a:p>
                  </a:txBody>
                  <a:tcPr marT="45699" marB="4569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800" b="1" i="1" u="none" strike="noStrike" cap="none" normalizeH="0" baseline="0" dirty="0">
                          <a:ln>
                            <a:noFill/>
                          </a:ln>
                          <a:solidFill>
                            <a:schemeClr val="tx1"/>
                          </a:solidFill>
                          <a:effectLst/>
                          <a:latin typeface="Arial" charset="0"/>
                          <a:cs typeface="Arial" charset="0"/>
                        </a:rPr>
                        <a:t>How  to write it</a:t>
                      </a:r>
                    </a:p>
                  </a:txBody>
                  <a:tcPr marT="45699" marB="456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0289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chemeClr val="hlink"/>
                          </a:solidFill>
                          <a:effectLst/>
                          <a:latin typeface="Arial" pitchFamily="34" charset="0"/>
                          <a:cs typeface="Arial" pitchFamily="34" charset="0"/>
                        </a:rPr>
                        <a:t>Jenja</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r>
                        <a:rPr kumimoji="0" lang="en-US" sz="3600" b="0" i="1" u="none" strike="noStrike" cap="none" normalizeH="0" baseline="0" dirty="0">
                          <a:ln>
                            <a:noFill/>
                          </a:ln>
                          <a:solidFill>
                            <a:schemeClr val="hlink"/>
                          </a:solidFill>
                          <a:effectLst/>
                          <a:latin typeface="Arial" pitchFamily="34" charset="0"/>
                          <a:cs typeface="Arial" pitchFamily="34" charset="0"/>
                        </a:rPr>
                        <a:t>(Ganga)</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08" marB="4570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a:ln>
                            <a:noFill/>
                          </a:ln>
                          <a:solidFill>
                            <a:srgbClr val="FF0000"/>
                          </a:solidFill>
                          <a:effectLst/>
                          <a:latin typeface="Avva_Shenouda" pitchFamily="34" charset="0"/>
                          <a:cs typeface="Times New Roman" pitchFamily="18" charset="0"/>
                        </a:rPr>
                        <a:t>G </a:t>
                      </a:r>
                      <a:r>
                        <a:rPr kumimoji="0" lang="en-US" sz="3600" b="0" i="0" u="none" strike="noStrike" cap="none" normalizeH="0" baseline="0" dirty="0" err="1">
                          <a:ln>
                            <a:noFill/>
                          </a:ln>
                          <a:solidFill>
                            <a:srgbClr val="FF0000"/>
                          </a:solidFill>
                          <a:effectLst/>
                          <a:latin typeface="Avva_Shenouda" pitchFamily="34" charset="0"/>
                          <a:cs typeface="Times New Roman" pitchFamily="18" charset="0"/>
                        </a:rPr>
                        <a:t>g</a:t>
                      </a:r>
                      <a:r>
                        <a:rPr kumimoji="0" lang="en-US" sz="3600" b="0" i="0" u="none" strike="noStrike" cap="none" normalizeH="0" baseline="0" dirty="0">
                          <a:ln>
                            <a:noFill/>
                          </a:ln>
                          <a:solidFill>
                            <a:srgbClr val="FF0000"/>
                          </a:solidFill>
                          <a:effectLst/>
                          <a:latin typeface="Times New Roman" pitchFamily="18" charset="0"/>
                          <a:cs typeface="Times New Roman" pitchFamily="18" charset="0"/>
                        </a:rPr>
                        <a:t> </a:t>
                      </a:r>
                      <a:endParaRPr kumimoji="0" lang="en-US" sz="3600" b="0" i="0" u="none" strike="noStrike" cap="none" normalizeH="0" baseline="0" dirty="0">
                        <a:ln>
                          <a:noFill/>
                        </a:ln>
                        <a:solidFill>
                          <a:srgbClr val="FF0000"/>
                        </a:solidFill>
                        <a:effectLst/>
                        <a:latin typeface="Arial" pitchFamily="34" charset="0"/>
                        <a:cs typeface="Arial" pitchFamily="34"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G (as in </a:t>
                      </a:r>
                      <a:r>
                        <a:rPr kumimoji="0" lang="en-US" sz="3600" b="1" i="1" u="none" strike="noStrike" cap="none" normalizeH="0" baseline="0" dirty="0">
                          <a:ln>
                            <a:noFill/>
                          </a:ln>
                          <a:solidFill>
                            <a:srgbClr val="FFFF00"/>
                          </a:solidFill>
                          <a:effectLst/>
                          <a:latin typeface="Arial" pitchFamily="34" charset="0"/>
                          <a:cs typeface="Arial" pitchFamily="34" charset="0"/>
                        </a:rPr>
                        <a:t>G</a:t>
                      </a:r>
                      <a:r>
                        <a:rPr kumimoji="0" lang="en-US" sz="3600" b="0" i="1" u="none" strike="noStrike" cap="none" normalizeH="0" baseline="0" dirty="0">
                          <a:ln>
                            <a:noFill/>
                          </a:ln>
                          <a:solidFill>
                            <a:schemeClr val="hlink"/>
                          </a:solidFill>
                          <a:effectLst/>
                          <a:latin typeface="Arial" pitchFamily="34" charset="0"/>
                          <a:cs typeface="Arial" pitchFamily="34" charset="0"/>
                        </a:rPr>
                        <a:t>o)</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hlink"/>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J (as in </a:t>
                      </a:r>
                      <a:r>
                        <a:rPr kumimoji="0" lang="en-US" sz="3600" b="1" i="1" u="none" strike="noStrike" cap="none" normalizeH="0" baseline="0" dirty="0">
                          <a:ln>
                            <a:noFill/>
                          </a:ln>
                          <a:solidFill>
                            <a:srgbClr val="FFFF00"/>
                          </a:solidFill>
                          <a:effectLst/>
                          <a:latin typeface="Arial" pitchFamily="34" charset="0"/>
                          <a:cs typeface="Arial" pitchFamily="34" charset="0"/>
                        </a:rPr>
                        <a:t>J</a:t>
                      </a:r>
                      <a:r>
                        <a:rPr kumimoji="0" lang="en-US" sz="3600" b="0" i="1" u="none" strike="noStrike" cap="none" normalizeH="0" baseline="0" dirty="0">
                          <a:ln>
                            <a:noFill/>
                          </a:ln>
                          <a:solidFill>
                            <a:schemeClr val="hlink"/>
                          </a:solidFill>
                          <a:effectLst/>
                          <a:latin typeface="Arial" pitchFamily="34" charset="0"/>
                          <a:cs typeface="Arial" pitchFamily="34" charset="0"/>
                        </a:rPr>
                        <a:t>oy), </a:t>
                      </a:r>
                      <a:br>
                        <a:rPr kumimoji="0" lang="en-US" sz="3600" b="0" i="1" u="none" strike="noStrike" cap="none" normalizeH="0" baseline="0" dirty="0">
                          <a:ln>
                            <a:noFill/>
                          </a:ln>
                          <a:solidFill>
                            <a:schemeClr val="hlink"/>
                          </a:solidFill>
                          <a:effectLst/>
                          <a:latin typeface="Arial" pitchFamily="34" charset="0"/>
                          <a:cs typeface="Arial" pitchFamily="34" charset="0"/>
                        </a:rPr>
                      </a:br>
                      <a:r>
                        <a:rPr kumimoji="0" lang="en-US" sz="3600" b="0" i="1" u="none" strike="noStrike" cap="none" normalizeH="0" baseline="0" dirty="0">
                          <a:ln>
                            <a:noFill/>
                          </a:ln>
                          <a:solidFill>
                            <a:schemeClr val="hlink"/>
                          </a:solidFill>
                          <a:effectLst/>
                          <a:latin typeface="Arial" pitchFamily="34" charset="0"/>
                          <a:cs typeface="Arial" pitchFamily="34" charset="0"/>
                        </a:rPr>
                        <a:t>if followed by </a:t>
                      </a:r>
                      <a:r>
                        <a:rPr kumimoji="0" lang="en-US" sz="3600" b="0" i="1" u="none" strike="noStrike" cap="none" normalizeH="0" baseline="0" dirty="0">
                          <a:ln>
                            <a:noFill/>
                          </a:ln>
                          <a:solidFill>
                            <a:srgbClr val="FFFF00"/>
                          </a:solidFill>
                          <a:effectLst/>
                          <a:latin typeface="Avva_Shenouda" pitchFamily="34" charset="0"/>
                          <a:cs typeface="Arial" pitchFamily="34" charset="0"/>
                        </a:rPr>
                        <a:t>e </a:t>
                      </a:r>
                      <a:r>
                        <a:rPr kumimoji="0" lang="en-US" sz="3600" b="0" i="1" u="none" strike="noStrike" cap="none" normalizeH="0" baseline="0" dirty="0" err="1">
                          <a:ln>
                            <a:noFill/>
                          </a:ln>
                          <a:solidFill>
                            <a:srgbClr val="FFFF00"/>
                          </a:solidFill>
                          <a:effectLst/>
                          <a:latin typeface="Avva_Shenouda" pitchFamily="34" charset="0"/>
                          <a:cs typeface="Arial" pitchFamily="34" charset="0"/>
                        </a:rPr>
                        <a:t>i</a:t>
                      </a:r>
                      <a:r>
                        <a:rPr kumimoji="0" lang="en-US" sz="3600" b="0" i="1" u="none" strike="noStrike" cap="none" normalizeH="0" baseline="0" dirty="0">
                          <a:ln>
                            <a:noFill/>
                          </a:ln>
                          <a:solidFill>
                            <a:srgbClr val="FFFF00"/>
                          </a:solidFill>
                          <a:effectLst/>
                          <a:latin typeface="Avva_Shenouda" pitchFamily="34" charset="0"/>
                          <a:cs typeface="Arial" pitchFamily="34" charset="0"/>
                        </a:rPr>
                        <a:t> 3</a:t>
                      </a:r>
                      <a:r>
                        <a:rPr kumimoji="0" lang="en-US" sz="3600" b="0" i="0" u="none" strike="noStrike" cap="none" normalizeH="0" baseline="0" dirty="0">
                          <a:ln>
                            <a:noFill/>
                          </a:ln>
                          <a:solidFill>
                            <a:srgbClr val="FFFF00"/>
                          </a:solidFill>
                          <a:effectLst/>
                          <a:latin typeface="Times New Roman" pitchFamily="18" charset="0"/>
                          <a:cs typeface="Times New Roman" pitchFamily="18" charset="0"/>
                        </a:rPr>
                        <a:t> </a:t>
                      </a:r>
                      <a:endParaRPr kumimoji="0" lang="en-US" sz="3600" b="0" i="0" u="none" strike="noStrike" cap="none" normalizeH="0" baseline="0" dirty="0">
                        <a:ln>
                          <a:noFill/>
                        </a:ln>
                        <a:solidFill>
                          <a:srgbClr val="FFFF00"/>
                        </a:solidFill>
                        <a:effectLst/>
                        <a:latin typeface="Arial" pitchFamily="34" charset="0"/>
                        <a:cs typeface="Arial" pitchFamily="34"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rgbClr val="FF0000"/>
                          </a:solidFill>
                          <a:effectLst/>
                          <a:latin typeface="Avva_Shenouda" pitchFamily="34" charset="0"/>
                          <a:cs typeface="Arial" pitchFamily="34" charset="0"/>
                        </a:rPr>
                        <a:t>a</a:t>
                      </a:r>
                      <a:r>
                        <a:rPr kumimoji="0" lang="en-US" sz="3600" b="0" i="1" u="none" strike="noStrike" cap="none" normalizeH="0" baseline="0" dirty="0" err="1">
                          <a:ln>
                            <a:noFill/>
                          </a:ln>
                          <a:solidFill>
                            <a:srgbClr val="FFFF00"/>
                          </a:solidFill>
                          <a:effectLst/>
                          <a:latin typeface="Avva_Shenouda" pitchFamily="34" charset="0"/>
                          <a:cs typeface="Arial" pitchFamily="34" charset="0"/>
                        </a:rPr>
                        <a:t>g</a:t>
                      </a:r>
                      <a:r>
                        <a:rPr kumimoji="0" lang="en-US" sz="3600" b="0" i="1" u="none" strike="noStrike" cap="none" normalizeH="0" baseline="0" dirty="0" err="1">
                          <a:ln>
                            <a:noFill/>
                          </a:ln>
                          <a:solidFill>
                            <a:srgbClr val="FF0000"/>
                          </a:solidFill>
                          <a:effectLst/>
                          <a:latin typeface="Avva_Shenouda" pitchFamily="34" charset="0"/>
                          <a:cs typeface="Arial" pitchFamily="34" charset="0"/>
                        </a:rPr>
                        <a:t>p</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a:t>
                      </a:r>
                      <a:r>
                        <a:rPr kumimoji="0" lang="en-US" sz="3600" b="0" i="1" u="none" strike="noStrike" cap="none" normalizeH="0" baseline="0" dirty="0" err="1">
                          <a:ln>
                            <a:noFill/>
                          </a:ln>
                          <a:solidFill>
                            <a:schemeClr val="hlink"/>
                          </a:solidFill>
                          <a:effectLst/>
                          <a:latin typeface="Arial" pitchFamily="34" charset="0"/>
                          <a:cs typeface="Arial" pitchFamily="34" charset="0"/>
                        </a:rPr>
                        <a:t>Agp</a:t>
                      </a:r>
                      <a:r>
                        <a:rPr kumimoji="0" lang="en-US" sz="3600" b="0" i="1" u="none" strike="noStrike" cap="none" normalizeH="0" baseline="0" dirty="0">
                          <a:ln>
                            <a:noFill/>
                          </a:ln>
                          <a:solidFill>
                            <a:schemeClr val="hlink"/>
                          </a:solidFill>
                          <a:effectLst/>
                          <a:latin typeface="Arial" pitchFamily="34" charset="0"/>
                          <a:cs typeface="Arial" pitchFamily="34" charset="0"/>
                        </a:rPr>
                        <a:t> = hour)</a:t>
                      </a:r>
                      <a:br>
                        <a:rPr kumimoji="0" lang="en-US" sz="3600" b="0" i="1" u="none" strike="noStrike" cap="none" normalizeH="0" baseline="0" dirty="0">
                          <a:ln>
                            <a:noFill/>
                          </a:ln>
                          <a:solidFill>
                            <a:schemeClr val="hlink"/>
                          </a:solidFill>
                          <a:effectLst/>
                          <a:latin typeface="Arial" pitchFamily="34" charset="0"/>
                          <a:cs typeface="Arial" pitchFamily="34" charset="0"/>
                        </a:rPr>
                      </a:br>
                      <a:endParaRPr kumimoji="0" lang="en-US" sz="3600" b="0" i="1" u="none" strike="noStrike" cap="none" normalizeH="0" baseline="0" dirty="0">
                        <a:ln>
                          <a:noFill/>
                        </a:ln>
                        <a:solidFill>
                          <a:schemeClr val="hlink"/>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err="1">
                          <a:ln>
                            <a:noFill/>
                          </a:ln>
                          <a:solidFill>
                            <a:srgbClr val="FFFF00"/>
                          </a:solidFill>
                          <a:effectLst/>
                          <a:latin typeface="Avva_Shenouda" pitchFamily="34" charset="0"/>
                          <a:cs typeface="Arial" pitchFamily="34" charset="0"/>
                        </a:rPr>
                        <a:t>g</a:t>
                      </a:r>
                      <a:r>
                        <a:rPr kumimoji="0" lang="en-US" sz="3600" b="0" i="1" u="none" strike="noStrike" cap="none" normalizeH="0" baseline="0" dirty="0" err="1">
                          <a:ln>
                            <a:noFill/>
                          </a:ln>
                          <a:solidFill>
                            <a:srgbClr val="FF0000"/>
                          </a:solidFill>
                          <a:effectLst/>
                          <a:latin typeface="Avva_Shenouda" pitchFamily="34" charset="0"/>
                          <a:cs typeface="Arial" pitchFamily="34" charset="0"/>
                        </a:rPr>
                        <a:t>e</a:t>
                      </a:r>
                      <a:r>
                        <a:rPr kumimoji="0" lang="en-US" sz="3600" b="0" i="1" u="none" strike="noStrike" cap="none" normalizeH="0" baseline="0" dirty="0">
                          <a:ln>
                            <a:noFill/>
                          </a:ln>
                          <a:solidFill>
                            <a:schemeClr val="hlink"/>
                          </a:solidFill>
                          <a:effectLst/>
                          <a:latin typeface="Avva_Shenouda"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a:ln>
                            <a:noFill/>
                          </a:ln>
                          <a:solidFill>
                            <a:schemeClr val="hlink"/>
                          </a:solidFill>
                          <a:effectLst/>
                          <a:latin typeface="Arial" pitchFamily="34" charset="0"/>
                          <a:cs typeface="Arial" pitchFamily="34" charset="0"/>
                        </a:rPr>
                        <a:t>(Je = For)</a:t>
                      </a:r>
                      <a:r>
                        <a:rPr kumimoji="0" lang="en-US" sz="3600" b="0" i="0" u="none" strike="noStrike" cap="none" normalizeH="0" baseline="0" dirty="0">
                          <a:ln>
                            <a:noFill/>
                          </a:ln>
                          <a:solidFill>
                            <a:schemeClr val="hlink"/>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hlink"/>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hlink"/>
                        </a:solidFill>
                        <a:effectLst/>
                        <a:latin typeface="Arial" pitchFamily="34" charset="0"/>
                        <a:cs typeface="Arial" pitchFamily="34" charset="0"/>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dirty="0">
                        <a:ln>
                          <a:noFill/>
                        </a:ln>
                        <a:solidFill>
                          <a:schemeClr val="tx1"/>
                        </a:solidFill>
                        <a:effectLst/>
                        <a:latin typeface="Arial" charset="0"/>
                        <a:cs typeface="Arial"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89110" name="Picture 102">
            <a:extLst>
              <a:ext uri="{FF2B5EF4-FFF2-40B4-BE49-F238E27FC236}">
                <a16:creationId xmlns:a16="http://schemas.microsoft.com/office/drawing/2014/main" id="{929E603C-1B9B-4B5E-8941-600CC0517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335517"/>
            <a:ext cx="11604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0" name="Picture 2" descr="Glossy Blue Clock Clip Art at Clker.com - vector clip art online, royalty  free &amp; public domain">
            <a:extLst>
              <a:ext uri="{FF2B5EF4-FFF2-40B4-BE49-F238E27FC236}">
                <a16:creationId xmlns:a16="http://schemas.microsoft.com/office/drawing/2014/main" id="{DBA3E7DB-E433-4B48-93A7-F7B8EAFD65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337051"/>
            <a:ext cx="1306512" cy="1306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8422" name="Rectangle 1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420" name="Picture 4" descr="Non School Uniform Day Friday 17th May – St Joseph's Catholic Primary School">
            <a:extLst>
              <a:ext uri="{FF2B5EF4-FFF2-40B4-BE49-F238E27FC236}">
                <a16:creationId xmlns:a16="http://schemas.microsoft.com/office/drawing/2014/main" id="{2D471AC3-2DF5-4F80-9450-D0328EF50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93" t="949" r="26855" b="1"/>
          <a:stretch/>
        </p:blipFill>
        <p:spPr bwMode="auto">
          <a:xfrm>
            <a:off x="2642616" y="10"/>
            <a:ext cx="6501384" cy="6857990"/>
          </a:xfrm>
          <a:prstGeom prst="rect">
            <a:avLst/>
          </a:prstGeom>
          <a:noFill/>
          <a:extLst>
            <a:ext uri="{909E8E84-426E-40DD-AFC4-6F175D3DCCD1}">
              <a14:hiddenFill xmlns:a14="http://schemas.microsoft.com/office/drawing/2010/main">
                <a:solidFill>
                  <a:srgbClr val="FFFFFF"/>
                </a:solidFill>
              </a14:hiddenFill>
            </a:ext>
          </a:extLst>
        </p:spPr>
      </p:pic>
      <p:sp>
        <p:nvSpPr>
          <p:cNvPr id="188423" name="Rectangle 1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0" name="Rectangle 2">
            <a:extLst>
              <a:ext uri="{FF2B5EF4-FFF2-40B4-BE49-F238E27FC236}">
                <a16:creationId xmlns:a16="http://schemas.microsoft.com/office/drawing/2014/main" id="{CAE654D0-286E-4C7C-99E9-02D7D2691A24}"/>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algn="l" eaLnBrk="1" hangingPunct="1">
              <a:lnSpc>
                <a:spcPct val="90000"/>
              </a:lnSpc>
            </a:pPr>
            <a:r>
              <a:rPr lang="en-US" altLang="en-US" sz="3900" b="1" i="1" kern="1200">
                <a:solidFill>
                  <a:schemeClr val="tx1"/>
                </a:solidFill>
              </a:rPr>
              <a:t>Let's read some easy words using these letters</a:t>
            </a:r>
          </a:p>
        </p:txBody>
      </p:sp>
      <p:sp>
        <p:nvSpPr>
          <p:cNvPr id="188424"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8425"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9671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99" name="Group 55">
            <a:extLst>
              <a:ext uri="{FF2B5EF4-FFF2-40B4-BE49-F238E27FC236}">
                <a16:creationId xmlns:a16="http://schemas.microsoft.com/office/drawing/2014/main" id="{631C46D8-C7B2-4156-AF17-B6A60AE7BF95}"/>
              </a:ext>
            </a:extLst>
          </p:cNvPr>
          <p:cNvGraphicFramePr>
            <a:graphicFrameLocks noGrp="1"/>
          </p:cNvGraphicFramePr>
          <p:nvPr>
            <p:ph/>
            <p:extLst>
              <p:ext uri="{D42A27DB-BD31-4B8C-83A1-F6EECF244321}">
                <p14:modId xmlns:p14="http://schemas.microsoft.com/office/powerpoint/2010/main" val="3503471774"/>
              </p:ext>
            </p:extLst>
          </p:nvPr>
        </p:nvGraphicFramePr>
        <p:xfrm>
          <a:off x="457200" y="274638"/>
          <a:ext cx="8229600" cy="2925762"/>
        </p:xfrm>
        <a:graphic>
          <a:graphicData uri="http://schemas.openxmlformats.org/drawingml/2006/table">
            <a:tbl>
              <a:tblPr/>
              <a:tblGrid>
                <a:gridCol w="2076450">
                  <a:extLst>
                    <a:ext uri="{9D8B030D-6E8A-4147-A177-3AD203B41FA5}">
                      <a16:colId xmlns:a16="http://schemas.microsoft.com/office/drawing/2014/main" val="20000"/>
                    </a:ext>
                  </a:extLst>
                </a:gridCol>
                <a:gridCol w="307657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9257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Pac</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xa</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rial" pitchFamily="34" charset="0"/>
                          <a:cs typeface="Times New Roman" pitchFamily="18" charset="0"/>
                        </a:rPr>
                        <a:t>Passover</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4">
            <a:extLst>
              <a:ext uri="{FF2B5EF4-FFF2-40B4-BE49-F238E27FC236}">
                <a16:creationId xmlns:a16="http://schemas.microsoft.com/office/drawing/2014/main" id="{9F6680CA-5A03-4C6B-A0AF-977371E7A64D}"/>
              </a:ext>
            </a:extLst>
          </p:cNvPr>
          <p:cNvSpPr>
            <a:spLocks noChangeArrowheads="1"/>
          </p:cNvSpPr>
          <p:nvPr/>
        </p:nvSpPr>
        <p:spPr bwMode="auto">
          <a:xfrm>
            <a:off x="2667000" y="3810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Pas-kha</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185346" name="Picture 2" descr="Passover Archives | Page 3 of 3 | International Fellowship of Christians  and Jews | IFCJ">
            <a:extLst>
              <a:ext uri="{FF2B5EF4-FFF2-40B4-BE49-F238E27FC236}">
                <a16:creationId xmlns:a16="http://schemas.microsoft.com/office/drawing/2014/main" id="{BE1ACB9D-B643-4D41-B2DA-4464C9E63F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3196442"/>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431" name="Group 39">
            <a:extLst>
              <a:ext uri="{FF2B5EF4-FFF2-40B4-BE49-F238E27FC236}">
                <a16:creationId xmlns:a16="http://schemas.microsoft.com/office/drawing/2014/main" id="{50625B46-C1E0-4B4E-B4DA-741173EB3303}"/>
              </a:ext>
            </a:extLst>
          </p:cNvPr>
          <p:cNvGraphicFramePr>
            <a:graphicFrameLocks noGrp="1"/>
          </p:cNvGraphicFramePr>
          <p:nvPr>
            <p:ph/>
            <p:extLst>
              <p:ext uri="{D42A27DB-BD31-4B8C-83A1-F6EECF244321}">
                <p14:modId xmlns:p14="http://schemas.microsoft.com/office/powerpoint/2010/main" val="2562920119"/>
              </p:ext>
            </p:extLst>
          </p:nvPr>
        </p:nvGraphicFramePr>
        <p:xfrm>
          <a:off x="228600" y="274638"/>
          <a:ext cx="8458201" cy="4287837"/>
        </p:xfrm>
        <a:graphic>
          <a:graphicData uri="http://schemas.openxmlformats.org/drawingml/2006/table">
            <a:tbl>
              <a:tblPr/>
              <a:tblGrid>
                <a:gridCol w="2667000">
                  <a:extLst>
                    <a:ext uri="{9D8B030D-6E8A-4147-A177-3AD203B41FA5}">
                      <a16:colId xmlns:a16="http://schemas.microsoft.com/office/drawing/2014/main" val="20000"/>
                    </a:ext>
                  </a:extLst>
                </a:gridCol>
                <a:gridCol w="2629165">
                  <a:extLst>
                    <a:ext uri="{9D8B030D-6E8A-4147-A177-3AD203B41FA5}">
                      <a16:colId xmlns:a16="http://schemas.microsoft.com/office/drawing/2014/main" val="20001"/>
                    </a:ext>
                  </a:extLst>
                </a:gridCol>
                <a:gridCol w="3162036">
                  <a:extLst>
                    <a:ext uri="{9D8B030D-6E8A-4147-A177-3AD203B41FA5}">
                      <a16:colId xmlns:a16="http://schemas.microsoft.com/office/drawing/2014/main" val="20002"/>
                    </a:ext>
                  </a:extLst>
                </a:gridCol>
              </a:tblGrid>
              <a:tr h="42878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He</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la</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hwb</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pitchFamily="34" charset="0"/>
                          <a:cs typeface="Arial" pitchFamily="34" charset="0"/>
                        </a:rPr>
                        <a:t>"Let's Go" (Egyptian expression)</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Rectangle 4">
            <a:extLst>
              <a:ext uri="{FF2B5EF4-FFF2-40B4-BE49-F238E27FC236}">
                <a16:creationId xmlns:a16="http://schemas.microsoft.com/office/drawing/2014/main" id="{CFC7446B-018C-4719-8776-5C2AB53EAEBC}"/>
              </a:ext>
            </a:extLst>
          </p:cNvPr>
          <p:cNvSpPr>
            <a:spLocks noChangeArrowheads="1"/>
          </p:cNvSpPr>
          <p:nvPr/>
        </p:nvSpPr>
        <p:spPr bwMode="auto">
          <a:xfrm>
            <a:off x="2971800" y="990600"/>
            <a:ext cx="2743200"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He-la-hope</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91151" name="Picture 15" descr="Image result for workers">
            <a:extLst>
              <a:ext uri="{FF2B5EF4-FFF2-40B4-BE49-F238E27FC236}">
                <a16:creationId xmlns:a16="http://schemas.microsoft.com/office/drawing/2014/main" id="{F5F02305-1D46-4361-BF14-A770A4FD9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8768" y="3807618"/>
            <a:ext cx="1969263" cy="2941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81" name="Group 41">
            <a:extLst>
              <a:ext uri="{FF2B5EF4-FFF2-40B4-BE49-F238E27FC236}">
                <a16:creationId xmlns:a16="http://schemas.microsoft.com/office/drawing/2014/main" id="{085B81C2-56A5-401A-8438-4EED54468C1F}"/>
              </a:ext>
            </a:extLst>
          </p:cNvPr>
          <p:cNvGraphicFramePr>
            <a:graphicFrameLocks noGrp="1"/>
          </p:cNvGraphicFramePr>
          <p:nvPr>
            <p:ph/>
            <p:extLst>
              <p:ext uri="{D42A27DB-BD31-4B8C-83A1-F6EECF244321}">
                <p14:modId xmlns:p14="http://schemas.microsoft.com/office/powerpoint/2010/main" val="3652909815"/>
              </p:ext>
            </p:extLst>
          </p:nvPr>
        </p:nvGraphicFramePr>
        <p:xfrm>
          <a:off x="152400" y="274638"/>
          <a:ext cx="8534400" cy="2373312"/>
        </p:xfrm>
        <a:graphic>
          <a:graphicData uri="http://schemas.openxmlformats.org/drawingml/2006/table">
            <a:tbl>
              <a:tblPr/>
              <a:tblGrid>
                <a:gridCol w="30480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844800">
                  <a:extLst>
                    <a:ext uri="{9D8B030D-6E8A-4147-A177-3AD203B41FA5}">
                      <a16:colId xmlns:a16="http://schemas.microsoft.com/office/drawing/2014/main" val="20002"/>
                    </a:ext>
                  </a:extLst>
                </a:gridCol>
              </a:tblGrid>
              <a:tr h="23733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a:ln>
                            <a:noFill/>
                          </a:ln>
                          <a:solidFill>
                            <a:schemeClr val="tx1"/>
                          </a:solidFill>
                          <a:effectLst/>
                          <a:latin typeface="Avva_Shenouda" pitchFamily="34" charset="0"/>
                          <a:cs typeface="Times New Roman" pitchFamily="18" charset="0"/>
                        </a:rPr>
                        <a:t>Pa</a:t>
                      </a:r>
                      <a:r>
                        <a:rPr lang="en-US" altLang="en-US" sz="4000" kern="1200" dirty="0">
                          <a:solidFill>
                            <a:srgbClr val="FF0000"/>
                          </a:solidFill>
                          <a:latin typeface="+mn-lt"/>
                          <a:ea typeface="+mn-ea"/>
                          <a:cs typeface="+mn-cs"/>
                        </a:rPr>
                        <a:t>/</a:t>
                      </a: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rak</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l3t</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pitchFamily="34" charset="0"/>
                          <a:cs typeface="Arial" pitchFamily="34" charset="0"/>
                        </a:rPr>
                        <a:t>The Comforter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4">
            <a:extLst>
              <a:ext uri="{FF2B5EF4-FFF2-40B4-BE49-F238E27FC236}">
                <a16:creationId xmlns:a16="http://schemas.microsoft.com/office/drawing/2014/main" id="{33186975-3A14-4237-8F6F-A30170C61066}"/>
              </a:ext>
            </a:extLst>
          </p:cNvPr>
          <p:cNvSpPr>
            <a:spLocks noChangeArrowheads="1"/>
          </p:cNvSpPr>
          <p:nvPr/>
        </p:nvSpPr>
        <p:spPr bwMode="auto">
          <a:xfrm>
            <a:off x="3257550" y="304800"/>
            <a:ext cx="2762250"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Pa-</a:t>
            </a:r>
            <a:r>
              <a:rPr lang="en-US" altLang="en-US" sz="4000" i="1" dirty="0" err="1">
                <a:solidFill>
                  <a:schemeClr val="bg1">
                    <a:lumMod val="65000"/>
                    <a:lumOff val="35000"/>
                  </a:schemeClr>
                </a:solidFill>
              </a:rPr>
              <a:t>rak</a:t>
            </a:r>
            <a:r>
              <a:rPr lang="en-US" altLang="en-US" sz="4000" i="1" dirty="0">
                <a:solidFill>
                  <a:schemeClr val="bg1">
                    <a:lumMod val="65000"/>
                    <a:lumOff val="35000"/>
                  </a:schemeClr>
                </a:solidFill>
              </a:rPr>
              <a:t>-</a:t>
            </a:r>
            <a:r>
              <a:rPr lang="en-US" altLang="en-US" sz="4000" i="1" dirty="0" err="1">
                <a:solidFill>
                  <a:schemeClr val="bg1">
                    <a:lumMod val="65000"/>
                    <a:lumOff val="35000"/>
                  </a:schemeClr>
                </a:solidFill>
              </a:rPr>
              <a:t>leet</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92170" name="Picture 11" descr="Image result for The Comforter">
            <a:extLst>
              <a:ext uri="{FF2B5EF4-FFF2-40B4-BE49-F238E27FC236}">
                <a16:creationId xmlns:a16="http://schemas.microsoft.com/office/drawing/2014/main" id="{71FEE796-27A7-45DA-9E5B-CF71C60C0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4725" y="3230563"/>
            <a:ext cx="22479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525" name="Group 37">
            <a:extLst>
              <a:ext uri="{FF2B5EF4-FFF2-40B4-BE49-F238E27FC236}">
                <a16:creationId xmlns:a16="http://schemas.microsoft.com/office/drawing/2014/main" id="{B245C11B-01D8-4082-A879-D83AC448C960}"/>
              </a:ext>
            </a:extLst>
          </p:cNvPr>
          <p:cNvGraphicFramePr>
            <a:graphicFrameLocks noGrp="1"/>
          </p:cNvGraphicFramePr>
          <p:nvPr>
            <p:ph/>
            <p:extLst>
              <p:ext uri="{D42A27DB-BD31-4B8C-83A1-F6EECF244321}">
                <p14:modId xmlns:p14="http://schemas.microsoft.com/office/powerpoint/2010/main" val="2046679505"/>
              </p:ext>
            </p:extLst>
          </p:nvPr>
        </p:nvGraphicFramePr>
        <p:xfrm>
          <a:off x="457200" y="274638"/>
          <a:ext cx="8229600" cy="2925762"/>
        </p:xfrm>
        <a:graphic>
          <a:graphicData uri="http://schemas.openxmlformats.org/drawingml/2006/table">
            <a:tbl>
              <a:tblPr/>
              <a:tblGrid>
                <a:gridCol w="2076450">
                  <a:extLst>
                    <a:ext uri="{9D8B030D-6E8A-4147-A177-3AD203B41FA5}">
                      <a16:colId xmlns:a16="http://schemas.microsoft.com/office/drawing/2014/main" val="20000"/>
                    </a:ext>
                  </a:extLst>
                </a:gridCol>
                <a:gridCol w="3076575">
                  <a:extLst>
                    <a:ext uri="{9D8B030D-6E8A-4147-A177-3AD203B41FA5}">
                      <a16:colId xmlns:a16="http://schemas.microsoft.com/office/drawing/2014/main" val="20001"/>
                    </a:ext>
                  </a:extLst>
                </a:gridCol>
                <a:gridCol w="3076575">
                  <a:extLst>
                    <a:ext uri="{9D8B030D-6E8A-4147-A177-3AD203B41FA5}">
                      <a16:colId xmlns:a16="http://schemas.microsoft.com/office/drawing/2014/main" val="20002"/>
                    </a:ext>
                  </a:extLst>
                </a:gridCol>
              </a:tblGrid>
              <a:tr h="29257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Epip</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pitchFamily="34" charset="0"/>
                          <a:cs typeface="Arial" pitchFamily="34" charset="0"/>
                        </a:rPr>
                        <a:t>The Coptic month of </a:t>
                      </a:r>
                      <a:r>
                        <a:rPr kumimoji="0" lang="en-US" sz="4000" b="0" i="1" u="none" strike="noStrike" cap="none" normalizeH="0" baseline="0" dirty="0" err="1">
                          <a:ln>
                            <a:noFill/>
                          </a:ln>
                          <a:solidFill>
                            <a:schemeClr val="tx1"/>
                          </a:solidFill>
                          <a:effectLst/>
                          <a:latin typeface="Arial" pitchFamily="34" charset="0"/>
                          <a:cs typeface="Arial" pitchFamily="34" charset="0"/>
                        </a:rPr>
                        <a:t>Epip</a:t>
                      </a:r>
                      <a:r>
                        <a:rPr kumimoji="0" lang="en-US" sz="4000" b="0" i="1" u="none" strike="noStrike" cap="none" normalizeH="0" baseline="0" dirty="0">
                          <a:ln>
                            <a:noFill/>
                          </a:ln>
                          <a:solidFill>
                            <a:schemeClr val="tx1"/>
                          </a:solidFill>
                          <a:effectLst/>
                          <a:latin typeface="Arial Black" panose="020B0A04020102020204" pitchFamily="34" charset="0"/>
                          <a:cs typeface="Arial" pitchFamily="34" charset="0"/>
                        </a:rPr>
                        <a:t> (Abib)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Rectangle 4">
            <a:extLst>
              <a:ext uri="{FF2B5EF4-FFF2-40B4-BE49-F238E27FC236}">
                <a16:creationId xmlns:a16="http://schemas.microsoft.com/office/drawing/2014/main" id="{BB9675A4-DB53-405A-8DA5-72882D8633A4}"/>
              </a:ext>
            </a:extLst>
          </p:cNvPr>
          <p:cNvSpPr>
            <a:spLocks noChangeArrowheads="1"/>
          </p:cNvSpPr>
          <p:nvPr/>
        </p:nvSpPr>
        <p:spPr bwMode="auto">
          <a:xfrm>
            <a:off x="2971800" y="609600"/>
            <a:ext cx="2486025" cy="2514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a:solidFill>
                  <a:schemeClr val="bg1">
                    <a:lumMod val="65000"/>
                    <a:lumOff val="35000"/>
                  </a:schemeClr>
                </a:solidFill>
              </a:rPr>
              <a:t>E-pip</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93194" name="Picture 10" descr="Image result for st peter st paul abib">
            <a:extLst>
              <a:ext uri="{FF2B5EF4-FFF2-40B4-BE49-F238E27FC236}">
                <a16:creationId xmlns:a16="http://schemas.microsoft.com/office/drawing/2014/main" id="{F12BD3DA-B477-43BB-940F-9641B517E7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747963"/>
            <a:ext cx="23812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5E8E519-2C23-4D63-9A64-0255ED8E08A1}"/>
              </a:ext>
            </a:extLst>
          </p:cNvPr>
          <p:cNvSpPr/>
          <p:nvPr/>
        </p:nvSpPr>
        <p:spPr>
          <a:xfrm>
            <a:off x="5657850" y="3810000"/>
            <a:ext cx="3028950" cy="923330"/>
          </a:xfrm>
          <a:prstGeom prst="rect">
            <a:avLst/>
          </a:prstGeom>
        </p:spPr>
        <p:txBody>
          <a:bodyPr wrap="square">
            <a:spAutoFit/>
          </a:bodyPr>
          <a:lstStyle/>
          <a:p>
            <a:pPr lvl="0" algn="ctr" eaLnBrk="1" hangingPunct="1"/>
            <a:r>
              <a:rPr lang="en-US" i="1" dirty="0"/>
              <a:t>Martyrdom of </a:t>
            </a:r>
            <a:r>
              <a:rPr lang="en-US" i="1" dirty="0" err="1"/>
              <a:t>Sts</a:t>
            </a:r>
            <a:r>
              <a:rPr lang="en-US" i="1" dirty="0"/>
              <a:t>. Peter and Paul, the Apostles.</a:t>
            </a:r>
          </a:p>
          <a:p>
            <a:pPr lvl="0" algn="ctr" eaLnBrk="1" hangingPunct="1"/>
            <a:r>
              <a:rPr lang="en-US" i="1" dirty="0"/>
              <a:t>5 </a:t>
            </a:r>
            <a:r>
              <a:rPr lang="en-US" i="1" dirty="0" err="1"/>
              <a:t>Epip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94" name="Group 58">
            <a:extLst>
              <a:ext uri="{FF2B5EF4-FFF2-40B4-BE49-F238E27FC236}">
                <a16:creationId xmlns:a16="http://schemas.microsoft.com/office/drawing/2014/main" id="{C442BCDA-5DB8-4BCA-92C4-AE6C12D9CFB3}"/>
              </a:ext>
            </a:extLst>
          </p:cNvPr>
          <p:cNvGraphicFramePr>
            <a:graphicFrameLocks noGrp="1"/>
          </p:cNvGraphicFramePr>
          <p:nvPr>
            <p:ph/>
            <p:extLst>
              <p:ext uri="{D42A27DB-BD31-4B8C-83A1-F6EECF244321}">
                <p14:modId xmlns:p14="http://schemas.microsoft.com/office/powerpoint/2010/main" val="601525020"/>
              </p:ext>
            </p:extLst>
          </p:nvPr>
        </p:nvGraphicFramePr>
        <p:xfrm>
          <a:off x="457200" y="609600"/>
          <a:ext cx="8534400" cy="2849563"/>
        </p:xfrm>
        <a:graphic>
          <a:graphicData uri="http://schemas.openxmlformats.org/drawingml/2006/table">
            <a:tbl>
              <a:tblPr/>
              <a:tblGrid>
                <a:gridCol w="2153355">
                  <a:extLst>
                    <a:ext uri="{9D8B030D-6E8A-4147-A177-3AD203B41FA5}">
                      <a16:colId xmlns:a16="http://schemas.microsoft.com/office/drawing/2014/main" val="20000"/>
                    </a:ext>
                  </a:extLst>
                </a:gridCol>
                <a:gridCol w="2799645">
                  <a:extLst>
                    <a:ext uri="{9D8B030D-6E8A-4147-A177-3AD203B41FA5}">
                      <a16:colId xmlns:a16="http://schemas.microsoft.com/office/drawing/2014/main" val="20001"/>
                    </a:ext>
                  </a:extLst>
                </a:gridCol>
                <a:gridCol w="3581400">
                  <a:extLst>
                    <a:ext uri="{9D8B030D-6E8A-4147-A177-3AD203B41FA5}">
                      <a16:colId xmlns:a16="http://schemas.microsoft.com/office/drawing/2014/main" val="20002"/>
                    </a:ext>
                  </a:extLst>
                </a:gridCol>
              </a:tblGrid>
              <a:tr h="2849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a:ln>
                            <a:noFill/>
                          </a:ln>
                          <a:solidFill>
                            <a:schemeClr val="tx1"/>
                          </a:solidFill>
                          <a:effectLst/>
                          <a:latin typeface="Avva_Shenouda" pitchFamily="34" charset="0"/>
                          <a:cs typeface="Times New Roman" pitchFamily="18" charset="0"/>
                        </a:rPr>
                        <a:t>Cok</a:t>
                      </a:r>
                      <a:r>
                        <a:rPr lang="en-US" altLang="en-US" sz="4000" kern="1200" dirty="0">
                          <a:solidFill>
                            <a:srgbClr val="FF0000"/>
                          </a:solidFill>
                          <a:latin typeface="+mn-lt"/>
                          <a:ea typeface="+mn-ea"/>
                          <a:cs typeface="+mn-cs"/>
                        </a:rPr>
                        <a:t>/</a:t>
                      </a:r>
                      <a:r>
                        <a:rPr kumimoji="0" lang="en-US" sz="4000" b="0" i="0" u="none" strike="noStrike" cap="none" normalizeH="0" baseline="0" dirty="0">
                          <a:ln>
                            <a:noFill/>
                          </a:ln>
                          <a:solidFill>
                            <a:schemeClr val="tx1"/>
                          </a:solidFill>
                          <a:effectLst/>
                          <a:latin typeface="Avva_Shenouda" pitchFamily="34" charset="0"/>
                          <a:cs typeface="Times New Roman" pitchFamily="18" charset="0"/>
                        </a:rPr>
                        <a:t>h3t</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pitchFamily="34" charset="0"/>
                          <a:cs typeface="Arial" pitchFamily="34" charset="0"/>
                        </a:rPr>
                        <a:t>Hiccup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a:ln>
                            <a:noFill/>
                          </a:ln>
                          <a:solidFill>
                            <a:schemeClr val="tx1"/>
                          </a:solidFill>
                          <a:effectLst/>
                          <a:latin typeface="Arial" pitchFamily="34" charset="0"/>
                          <a:cs typeface="Arial" pitchFamily="34" charset="0"/>
                        </a:rPr>
                        <a:t>(</a:t>
                      </a:r>
                      <a:r>
                        <a:rPr kumimoji="0" lang="en-US" sz="4000" b="0" i="1" u="none" strike="noStrike" cap="none" normalizeH="0" baseline="0" dirty="0" err="1">
                          <a:ln>
                            <a:noFill/>
                          </a:ln>
                          <a:solidFill>
                            <a:schemeClr val="tx1"/>
                          </a:solidFill>
                          <a:effectLst/>
                          <a:latin typeface="Avva_Shenouda" pitchFamily="34" charset="0"/>
                          <a:cs typeface="Arial" pitchFamily="34" charset="0"/>
                        </a:rPr>
                        <a:t>cok</a:t>
                      </a:r>
                      <a:r>
                        <a:rPr kumimoji="0" lang="en-US" sz="4000" b="0" i="1" u="none" strike="noStrike" cap="none" normalizeH="0" baseline="0" dirty="0">
                          <a:ln>
                            <a:noFill/>
                          </a:ln>
                          <a:solidFill>
                            <a:schemeClr val="tx1"/>
                          </a:solidFill>
                          <a:effectLst/>
                          <a:latin typeface="Arial" pitchFamily="34" charset="0"/>
                          <a:cs typeface="Arial" pitchFamily="34" charset="0"/>
                        </a:rPr>
                        <a:t> = close)</a:t>
                      </a:r>
                      <a:r>
                        <a:rPr kumimoji="0" lang="en-US" sz="4000" b="0"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cs typeface="Times New Roman" pitchFamily="18" charset="0"/>
                        </a:rPr>
                        <a:t>(Arabic: zo-</a:t>
                      </a:r>
                      <a:r>
                        <a:rPr kumimoji="0" lang="en-US" sz="3200" b="0" i="0" u="none" strike="noStrike" cap="none" normalizeH="0" baseline="0" dirty="0" err="1">
                          <a:ln>
                            <a:noFill/>
                          </a:ln>
                          <a:solidFill>
                            <a:schemeClr val="tx1"/>
                          </a:solidFill>
                          <a:effectLst/>
                          <a:latin typeface="Times New Roman" pitchFamily="18" charset="0"/>
                          <a:cs typeface="Times New Roman" pitchFamily="18" charset="0"/>
                        </a:rPr>
                        <a:t>ghota</a:t>
                      </a:r>
                      <a:r>
                        <a:rPr kumimoji="0" lang="en-US" sz="32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Rectangle 4">
            <a:extLst>
              <a:ext uri="{FF2B5EF4-FFF2-40B4-BE49-F238E27FC236}">
                <a16:creationId xmlns:a16="http://schemas.microsoft.com/office/drawing/2014/main" id="{D4DB095E-42A6-400B-BE3C-5471328181F9}"/>
              </a:ext>
            </a:extLst>
          </p:cNvPr>
          <p:cNvSpPr>
            <a:spLocks noChangeArrowheads="1"/>
          </p:cNvSpPr>
          <p:nvPr/>
        </p:nvSpPr>
        <p:spPr bwMode="auto">
          <a:xfrm>
            <a:off x="2906713" y="457200"/>
            <a:ext cx="2486025" cy="292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4000" i="1" dirty="0" err="1">
                <a:solidFill>
                  <a:schemeClr val="bg1">
                    <a:lumMod val="65000"/>
                    <a:lumOff val="35000"/>
                  </a:schemeClr>
                </a:solidFill>
              </a:rPr>
              <a:t>sok</a:t>
            </a:r>
            <a:r>
              <a:rPr lang="en-US" altLang="en-US" sz="4000" i="1" dirty="0">
                <a:solidFill>
                  <a:schemeClr val="bg1">
                    <a:lumMod val="65000"/>
                    <a:lumOff val="35000"/>
                  </a:schemeClr>
                </a:solidFill>
              </a:rPr>
              <a:t>-heat</a:t>
            </a:r>
            <a:r>
              <a:rPr lang="en-US" altLang="en-US" sz="4000" dirty="0">
                <a:solidFill>
                  <a:schemeClr val="bg1">
                    <a:lumMod val="65000"/>
                    <a:lumOff val="35000"/>
                  </a:schemeClr>
                </a:solidFill>
                <a:latin typeface="Times New Roman" panose="02020603050405020304" pitchFamily="18" charset="0"/>
                <a:cs typeface="Times New Roman" panose="02020603050405020304" pitchFamily="18" charset="0"/>
              </a:rPr>
              <a:t> </a:t>
            </a:r>
            <a:endParaRPr lang="en-US" altLang="en-US" sz="4000" i="1" dirty="0">
              <a:solidFill>
                <a:schemeClr val="bg1">
                  <a:lumMod val="65000"/>
                  <a:lumOff val="35000"/>
                </a:schemeClr>
              </a:solidFill>
            </a:endParaRPr>
          </a:p>
        </p:txBody>
      </p:sp>
      <p:pic>
        <p:nvPicPr>
          <p:cNvPr id="15373" name="Picture 13" descr="Image result for hiccups">
            <a:extLst>
              <a:ext uri="{FF2B5EF4-FFF2-40B4-BE49-F238E27FC236}">
                <a16:creationId xmlns:a16="http://schemas.microsoft.com/office/drawing/2014/main" id="{FC956F30-0081-45E8-80AF-D4F612397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506" y="3704771"/>
            <a:ext cx="2828925" cy="2847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1081</TotalTime>
  <Words>14356</Words>
  <Application>Microsoft Office PowerPoint</Application>
  <PresentationFormat>On-screen Show (4:3)</PresentationFormat>
  <Paragraphs>3825</Paragraphs>
  <Slides>309</Slides>
  <Notes>11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309</vt:i4>
      </vt:variant>
    </vt:vector>
  </HeadingPairs>
  <TitlesOfParts>
    <vt:vector size="319" baseType="lpstr">
      <vt:lpstr>Ink Free</vt:lpstr>
      <vt:lpstr>Coptic</vt:lpstr>
      <vt:lpstr>Arial</vt:lpstr>
      <vt:lpstr>Arial Black</vt:lpstr>
      <vt:lpstr>Georgia</vt:lpstr>
      <vt:lpstr>Times New Roman</vt:lpstr>
      <vt:lpstr>Calibri</vt:lpstr>
      <vt:lpstr>Avva_Shenouda</vt:lpstr>
      <vt:lpstr>Default Design</vt:lpstr>
      <vt:lpstr>Bitmap Image</vt:lpstr>
      <vt:lpstr>Coptic Lessons</vt:lpstr>
      <vt:lpstr>Why Learn Coptic?</vt:lpstr>
      <vt:lpstr>Introduction: Coptic Alphabet</vt:lpstr>
      <vt:lpstr>PowerPoint Presentation</vt:lpstr>
      <vt:lpstr>PowerPoint Presentation</vt:lpstr>
      <vt:lpstr>Coptic Letters that are similar to English (1)</vt:lpstr>
      <vt:lpstr>PowerPoint Presentation</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Review of Lesson 1</vt:lpstr>
      <vt:lpstr>Coptic Word of the Week</vt:lpstr>
      <vt:lpstr>Coptic Letters that are similar to English (2)</vt:lpstr>
      <vt:lpstr>Review of Lesson 1</vt:lpstr>
      <vt:lpstr>PowerPoint Presentation</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Review of Lesson 2</vt:lpstr>
      <vt:lpstr>Coptic Word of the Week</vt:lpstr>
      <vt:lpstr>Coptic Letters that are similar to English (3)</vt:lpstr>
      <vt:lpstr>Review of Lesson 1</vt:lpstr>
      <vt:lpstr>Review of Lesson 2</vt:lpstr>
      <vt:lpstr>PowerPoint Presentation</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Let’s Read More Words</vt:lpstr>
      <vt:lpstr>Review of Lesson 3</vt:lpstr>
      <vt:lpstr>Coptic Word of the Week</vt:lpstr>
      <vt:lpstr>Lesson 4  3  x  r </vt:lpstr>
      <vt:lpstr>Review of Lesson 1</vt:lpstr>
      <vt:lpstr>Review of Lesson 2</vt:lpstr>
      <vt:lpstr>Review of Lesson 3</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Review of Lesson 4</vt:lpstr>
      <vt:lpstr>Coptic Word of the Week</vt:lpstr>
      <vt:lpstr>Lesson 5   j  d  l</vt:lpstr>
      <vt:lpstr>Review of Lesson 1</vt:lpstr>
      <vt:lpstr>Review of Lesson 2</vt:lpstr>
      <vt:lpstr>Review of Lesson 3</vt:lpstr>
      <vt:lpstr>Review of Lesson 4</vt:lpstr>
      <vt:lpstr>PowerPoint Presentation</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Read More Words</vt:lpstr>
      <vt:lpstr>Review of Lesson 5</vt:lpstr>
      <vt:lpstr>Coptic Word of the Week</vt:lpstr>
      <vt:lpstr>Lesson 6   p  h  g</vt:lpstr>
      <vt:lpstr>Review of Lesson 1</vt:lpstr>
      <vt:lpstr>Review of Lesson 2</vt:lpstr>
      <vt:lpstr>Review of Lesson 3</vt:lpstr>
      <vt:lpstr>Review of Lesson 4</vt:lpstr>
      <vt:lpstr>Review of Lesson 5</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Read More Words</vt:lpstr>
      <vt:lpstr>Review of Lesson 6</vt:lpstr>
      <vt:lpstr>Coptic Word of the Week</vt:lpstr>
      <vt:lpstr>Lesson 7   2  0  f</vt:lpstr>
      <vt:lpstr>Review of Lesson 1</vt:lpstr>
      <vt:lpstr>Review of Lesson 2</vt:lpstr>
      <vt:lpstr>Review of Lesson 3</vt:lpstr>
      <vt:lpstr>Review of Lesson 4</vt:lpstr>
      <vt:lpstr>Review of Lesson 5</vt:lpstr>
      <vt:lpstr>Review of Lesson 6</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Read More Words</vt:lpstr>
      <vt:lpstr>Review of Lesson 7</vt:lpstr>
      <vt:lpstr>Coptic Word of the Week</vt:lpstr>
      <vt:lpstr>Lesson 8   y  4  5</vt:lpstr>
      <vt:lpstr>Review of Lesson 1</vt:lpstr>
      <vt:lpstr>Review of Lesson 2</vt:lpstr>
      <vt:lpstr>Review of Lesson 3</vt:lpstr>
      <vt:lpstr>Review of Lesson 4</vt:lpstr>
      <vt:lpstr>Review of Lesson 5</vt:lpstr>
      <vt:lpstr>Review of Lesson 6</vt:lpstr>
      <vt:lpstr>Review of Lesson 7</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Read More Words</vt:lpstr>
      <vt:lpstr>Coptic Word of the Week</vt:lpstr>
      <vt:lpstr>Review of Lesson 8</vt:lpstr>
      <vt:lpstr>Lesson 9    6  7  v </vt:lpstr>
      <vt:lpstr>Review of Lesson 1</vt:lpstr>
      <vt:lpstr>Review of Lesson 2</vt:lpstr>
      <vt:lpstr>Review of Lesson 3</vt:lpstr>
      <vt:lpstr>Review of Lesson 4</vt:lpstr>
      <vt:lpstr>Review of Lesson 5</vt:lpstr>
      <vt:lpstr>Review of Lesson 6</vt:lpstr>
      <vt:lpstr>Review of Lesson 7</vt:lpstr>
      <vt:lpstr>Review of Lesson 8</vt:lpstr>
      <vt:lpstr>PowerPoint Presentation</vt:lpstr>
      <vt:lpstr>PowerPoint Presentation</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Coptic Word of the Week</vt:lpstr>
      <vt:lpstr>Review of Lesson 9</vt:lpstr>
      <vt:lpstr>Lesson 10   q  s</vt:lpstr>
      <vt:lpstr>Review of Lesson 1</vt:lpstr>
      <vt:lpstr>Review of Lesson 2</vt:lpstr>
      <vt:lpstr>Review of Lesson 3</vt:lpstr>
      <vt:lpstr>Review of Lesson 4</vt:lpstr>
      <vt:lpstr>Review of Lesson 5</vt:lpstr>
      <vt:lpstr>Review of Lesson 6</vt:lpstr>
      <vt:lpstr>Review of Lesson 7</vt:lpstr>
      <vt:lpstr>Review of Lesson 8</vt:lpstr>
      <vt:lpstr>Review of Lesson 9</vt:lpstr>
      <vt:lpstr>PowerPoint Presentation</vt:lpstr>
      <vt:lpstr>PowerPoint Presentation</vt:lpstr>
      <vt:lpstr>Let's read some easy words using these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of Lesson 10</vt:lpstr>
      <vt:lpstr>Lesson 11  The Rule of the JINKIM  { `  }  </vt:lpstr>
      <vt:lpstr>Review of Lesson 1</vt:lpstr>
      <vt:lpstr>Review of Lesson 2</vt:lpstr>
      <vt:lpstr>Review of Lesson 3</vt:lpstr>
      <vt:lpstr>Review of Lesson 4</vt:lpstr>
      <vt:lpstr>Review of Lesson 5</vt:lpstr>
      <vt:lpstr>Review of Lesson 6</vt:lpstr>
      <vt:lpstr>Review of Lesson 7</vt:lpstr>
      <vt:lpstr>Review of Lesson 8</vt:lpstr>
      <vt:lpstr>Review of Lesson 9</vt:lpstr>
      <vt:lpstr>Review of Lesson 10</vt:lpstr>
      <vt:lpstr>Assignment: Now that you know all the Coptic Letters, you can write your name in Coptic</vt:lpstr>
      <vt:lpstr>PowerPoint Presentation</vt:lpstr>
      <vt:lpstr>PowerPoint Presentation</vt:lpstr>
      <vt:lpstr>Let's read some easy words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read more words</vt:lpstr>
      <vt:lpstr>PowerPoint Presentation</vt:lpstr>
      <vt:lpstr>PowerPoint Presentation</vt:lpstr>
      <vt:lpstr>PowerPoint Presentation</vt:lpstr>
      <vt:lpstr>PowerPoint Presentation</vt:lpstr>
      <vt:lpstr>Coptic Alphabet</vt:lpstr>
      <vt:lpstr>PowerPoint Presentation</vt:lpstr>
      <vt:lpstr>PowerPoint Presentation</vt:lpstr>
      <vt:lpstr>Lesson 12  The Lord’s Prayer </vt:lpstr>
      <vt:lpstr>PowerPoint Presentation</vt:lpstr>
      <vt:lpstr>PowerPoint Presentation</vt:lpstr>
      <vt:lpstr>PowerPoint Presentation</vt:lpstr>
      <vt:lpstr>PowerPoint Presentation</vt:lpstr>
      <vt:lpstr>PowerPoint Presentation</vt:lpstr>
      <vt:lpstr>PowerPoint Presentation</vt:lpstr>
      <vt:lpstr>Lesson 13  The Coptic Numbers </vt:lpstr>
      <vt:lpstr>Ones</vt:lpstr>
      <vt:lpstr>Tens</vt:lpstr>
      <vt:lpstr>Hundreds</vt:lpstr>
      <vt:lpstr>Do these math exercises: </vt:lpstr>
      <vt:lpstr>   Some numbers used in the church hymns:  </vt:lpstr>
      <vt:lpstr>Lesson 14  Words for Common Conversation 1 </vt:lpstr>
      <vt:lpstr>Here are some Coptic words that you can easily learn and use in common conversations.</vt:lpstr>
      <vt:lpstr>Try to read these simple sentences: </vt:lpstr>
      <vt:lpstr>The Sign of the Cross</vt:lpstr>
      <vt:lpstr>Lesson 15  Words for Common Conversation 2 </vt:lpstr>
      <vt:lpstr>PowerPoint Presentation</vt:lpstr>
      <vt:lpstr>PowerPoint Presentation</vt:lpstr>
      <vt:lpstr>Try to read these simple sentences: </vt:lpstr>
      <vt:lpstr>Lesson 16  Indefinite and Definite Articles </vt:lpstr>
      <vt:lpstr>PowerPoint Presentation</vt:lpstr>
      <vt:lpstr>PowerPoint Presentation</vt:lpstr>
      <vt:lpstr>PowerPoint Presentation</vt:lpstr>
      <vt:lpstr>Lesson 17  The Holy Bible</vt:lpstr>
      <vt:lpstr>PowerPoint Presentation</vt:lpstr>
      <vt:lpstr>PowerPoint Presentation</vt:lpstr>
      <vt:lpstr>PowerPoint Presentation</vt:lpstr>
      <vt:lpstr>PowerPoint Presentation</vt:lpstr>
      <vt:lpstr>Lesson 18  The Preposition ‘Of’</vt:lpstr>
      <vt:lpstr>PowerPoint Presentation</vt:lpstr>
      <vt:lpstr>Preposition Rules</vt:lpstr>
      <vt:lpstr>PowerPoint Presentation</vt:lpstr>
      <vt:lpstr>Lesson 19  Coptic Abbreviations  Abbreviations are a form of short hand that was used mainly because of books were hand-inscribed.  Abbreviations were used for the most common words</vt:lpstr>
      <vt:lpstr>PowerPoint Presentation</vt:lpstr>
      <vt:lpstr>Liturgical Examples</vt:lpstr>
      <vt:lpstr>Lesson 20  Personal Pronouns and Verb ‘be’</vt:lpstr>
      <vt:lpstr>Examples</vt:lpstr>
      <vt:lpstr>Lesson 21  Coptic Months</vt:lpstr>
      <vt:lpstr>PowerPoint Presentation</vt:lpstr>
      <vt:lpstr>PowerPoint Presentation</vt:lpstr>
      <vt:lpstr>Reading Exercise: Jn 1:1-9</vt:lpstr>
      <vt:lpstr>Vocabulary</vt:lpstr>
      <vt:lpstr>Lesson 22  Plural Nouns that change form</vt:lpstr>
      <vt:lpstr>PowerPoint Presentation</vt:lpstr>
      <vt:lpstr>Reading Exercise: Angelic Hosts</vt:lpstr>
      <vt:lpstr>Reading Exercise: Angelic Hosts</vt:lpstr>
      <vt:lpstr>Reading Exercise: Angelic Hosts</vt:lpstr>
      <vt:lpstr>Lesson 23  Possessive Adjectives</vt:lpstr>
      <vt:lpstr>PowerPoint Presentation</vt:lpstr>
      <vt:lpstr>PowerPoint Presentation</vt:lpstr>
      <vt:lpstr>Reading Exercise:  The Introduction to the Creed</vt:lpstr>
      <vt:lpstr>Lesson 24  The Church (1): Structure of the Church</vt:lpstr>
      <vt:lpstr>Reading Exercise: The Church</vt:lpstr>
      <vt:lpstr>Reading Exercise: The Church</vt:lpstr>
      <vt:lpstr>Reading Exercise: The Church</vt:lpstr>
      <vt:lpstr>Lesson 25  Nisai n~te }ekk~l/cia Church Feasts</vt:lpstr>
      <vt:lpstr>Nisai n~nis] n~te P[oic Major Feasts of the Lord</vt:lpstr>
      <vt:lpstr>Nisai n~koji n~te P[oic Minor Feasts of the Lord</vt:lpstr>
      <vt:lpstr>Reading Exercise: Final Canon</vt:lpstr>
      <vt:lpstr>Reading Exercise: Final Canon</vt:lpstr>
      <vt:lpstr>Lesson 26  Demonstrative Pronouns</vt:lpstr>
      <vt:lpstr>PowerPoint Presentation</vt:lpstr>
      <vt:lpstr>Reading Exercise</vt:lpstr>
      <vt:lpstr>Reading Exercise</vt:lpstr>
      <vt:lpstr>Lesson 27  The Church (2)  Vessels of the Church (1)</vt:lpstr>
      <vt:lpstr>PowerPoint Presentation</vt:lpstr>
      <vt:lpstr>PowerPoint Presentation</vt:lpstr>
      <vt:lpstr>PowerPoint Presentation</vt:lpstr>
      <vt:lpstr>PowerPoint Presentation</vt:lpstr>
      <vt:lpstr>PowerPoint Presentation</vt:lpstr>
      <vt:lpstr>Lesson 28  The Church (3)  Vessels of the Church (2)</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Coptic Lessons</dc:title>
  <dc:creator>Gad, Gerges SITI-ITY/FDA</dc:creator>
  <cp:lastModifiedBy>Gad, Gerges SITI-ITY/FDA</cp:lastModifiedBy>
  <cp:revision>61</cp:revision>
  <cp:lastPrinted>2020-11-30T00:11:42Z</cp:lastPrinted>
  <dcterms:created xsi:type="dcterms:W3CDTF">2020-09-18T13:42:25Z</dcterms:created>
  <dcterms:modified xsi:type="dcterms:W3CDTF">2020-12-06T22:47:36Z</dcterms:modified>
</cp:coreProperties>
</file>