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80" r:id="rId1"/>
  </p:sldMasterIdLst>
  <p:notesMasterIdLst>
    <p:notesMasterId r:id="rId25"/>
  </p:notesMasterIdLst>
  <p:sldIdLst>
    <p:sldId id="256" r:id="rId2"/>
    <p:sldId id="299" r:id="rId3"/>
    <p:sldId id="275" r:id="rId4"/>
    <p:sldId id="305" r:id="rId5"/>
    <p:sldId id="306" r:id="rId6"/>
    <p:sldId id="257" r:id="rId7"/>
    <p:sldId id="307" r:id="rId8"/>
    <p:sldId id="301" r:id="rId9"/>
    <p:sldId id="298" r:id="rId10"/>
    <p:sldId id="260" r:id="rId11"/>
    <p:sldId id="261" r:id="rId12"/>
    <p:sldId id="308" r:id="rId13"/>
    <p:sldId id="258" r:id="rId14"/>
    <p:sldId id="259" r:id="rId15"/>
    <p:sldId id="280" r:id="rId16"/>
    <p:sldId id="281" r:id="rId17"/>
    <p:sldId id="282" r:id="rId18"/>
    <p:sldId id="283" r:id="rId19"/>
    <p:sldId id="303" r:id="rId20"/>
    <p:sldId id="294" r:id="rId21"/>
    <p:sldId id="284" r:id="rId22"/>
    <p:sldId id="285" r:id="rId23"/>
    <p:sldId id="304" r:id="rId24"/>
  </p:sldIdLst>
  <p:sldSz cx="9144000" cy="6858000" type="screen4x3"/>
  <p:notesSz cx="6858000" cy="9144000"/>
  <p:embeddedFontLst>
    <p:embeddedFont>
      <p:font typeface="Script MT Bold" pitchFamily="66" charset="0"/>
      <p:bold r:id="rId26"/>
    </p:embeddedFont>
    <p:embeddedFont>
      <p:font typeface="Century Gothic" pitchFamily="34" charset="0"/>
      <p:regular r:id="rId27"/>
      <p:bold r:id="rId28"/>
      <p:italic r:id="rId29"/>
      <p:boldItalic r:id="rId30"/>
    </p:embeddedFont>
    <p:embeddedFont>
      <p:font typeface="Calibri" pitchFamily="34" charset="0"/>
      <p:regular r:id="rId31"/>
      <p:bold r:id="rId32"/>
      <p:italic r:id="rId33"/>
      <p:boldItalic r:id="rId34"/>
    </p:embeddedFont>
    <p:embeddedFont>
      <p:font typeface="Bodoni MT" pitchFamily="18" charset="0"/>
      <p:regular r:id="rId35"/>
      <p:bold r:id="rId36"/>
      <p:italic r:id="rId37"/>
      <p:boldItalic r:id="rId38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0000"/>
    <a:srgbClr val="339966"/>
    <a:srgbClr val="006666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79" autoAdjust="0"/>
    <p:restoredTop sz="90232" autoAdjust="0"/>
  </p:normalViewPr>
  <p:slideViewPr>
    <p:cSldViewPr>
      <p:cViewPr varScale="1">
        <p:scale>
          <a:sx n="61" d="100"/>
          <a:sy n="61" d="100"/>
        </p:scale>
        <p:origin x="-9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8DD21B3-C5BC-4C64-865E-197E9DC362EC}" type="datetimeFigureOut">
              <a:rPr lang="en-US"/>
              <a:pPr>
                <a:defRPr/>
              </a:pPr>
              <a:t>3/9/2013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FB0B3D0-62FB-4491-9113-C8F3134C0E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456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163"/>
            <a:ext cx="9185275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2130425"/>
            <a:ext cx="7924800" cy="1470025"/>
          </a:xfrm>
        </p:spPr>
        <p:txBody>
          <a:bodyPr/>
          <a:lstStyle>
            <a:lvl1pPr>
              <a:defRPr>
                <a:latin typeface="Script MT Bold" pitchFamily="66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70866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50F82-359A-47D4-B424-F74DCD61A033}" type="datetimeFigureOut">
              <a:rPr lang="en-US"/>
              <a:pPr>
                <a:defRPr/>
              </a:pPr>
              <a:t>3/9/2013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9F03C-8BED-4408-82D2-77DF76AB4F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800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40E73-66E4-4A0B-8003-9C55FC7019F1}" type="datetimeFigureOut">
              <a:rPr lang="en-US"/>
              <a:pPr>
                <a:defRPr/>
              </a:pPr>
              <a:t>3/9/2013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74A6D-014E-4224-9C3E-5886783CC2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08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F7E2EE-E870-4122-AF0C-5578074D02AA}" type="datetimeFigureOut">
              <a:rPr lang="en-US"/>
              <a:pPr>
                <a:defRPr/>
              </a:pPr>
              <a:t>3/9/2013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8E2E5-6AA6-4FC9-B370-A2F6C32B06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10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>
            <a:lvl1pPr>
              <a:defRPr sz="4000">
                <a:solidFill>
                  <a:srgbClr val="500000"/>
                </a:solidFill>
                <a:latin typeface="Bodoni MT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53000"/>
          </a:xfrm>
        </p:spPr>
        <p:txBody>
          <a:bodyPr/>
          <a:lstStyle>
            <a:lvl1pPr>
              <a:defRPr sz="2800">
                <a:solidFill>
                  <a:srgbClr val="500000"/>
                </a:solidFill>
              </a:defRPr>
            </a:lvl1pPr>
            <a:lvl2pPr>
              <a:defRPr sz="2400">
                <a:solidFill>
                  <a:srgbClr val="500000"/>
                </a:solidFill>
              </a:defRPr>
            </a:lvl2pPr>
            <a:lvl3pPr>
              <a:defRPr sz="2000">
                <a:solidFill>
                  <a:srgbClr val="500000"/>
                </a:solidFill>
              </a:defRPr>
            </a:lvl3pPr>
            <a:lvl4pPr>
              <a:defRPr sz="1800">
                <a:solidFill>
                  <a:srgbClr val="500000"/>
                </a:solidFill>
              </a:defRPr>
            </a:lvl4pPr>
            <a:lvl5pPr>
              <a:defRPr sz="1800">
                <a:solidFill>
                  <a:srgbClr val="5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4EBCF-497E-4F2B-BC64-CD7D1A7A9E68}" type="datetimeFigureOut">
              <a:rPr lang="en-US"/>
              <a:pPr>
                <a:defRPr/>
              </a:pPr>
              <a:t>3/9/2013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1616A-3E16-44EB-8482-E62371E8D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29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2F110-5304-4B0B-8D81-4697EFC1B45A}" type="datetimeFigureOut">
              <a:rPr lang="en-US"/>
              <a:pPr>
                <a:defRPr/>
              </a:pPr>
              <a:t>3/9/2013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353F6-E69B-4010-9A21-F9D4C63638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5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93D0F4-BD5D-4E26-B695-80D5B92947F0}" type="datetimeFigureOut">
              <a:rPr lang="en-US"/>
              <a:pPr>
                <a:defRPr/>
              </a:pPr>
              <a:t>3/9/2013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77F70-F4A5-48D8-A861-E88280BF61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5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12D02-9A23-4029-861E-6BA0A29A4545}" type="datetimeFigureOut">
              <a:rPr lang="en-US"/>
              <a:pPr>
                <a:defRPr/>
              </a:pPr>
              <a:t>3/9/2013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C9D699-8689-4BEE-9AE3-BE7365CFF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17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643B5-ADB0-498B-97AB-D3A24E42732F}" type="datetimeFigureOut">
              <a:rPr lang="en-US"/>
              <a:pPr>
                <a:defRPr/>
              </a:pPr>
              <a:t>3/9/2013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577FB-3C70-457C-BD6D-CD092C0E2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25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4D0B9-A122-4978-97CD-0C7F8418546F}" type="datetimeFigureOut">
              <a:rPr lang="en-US"/>
              <a:pPr>
                <a:defRPr/>
              </a:pPr>
              <a:t>3/9/2013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BDF8A9-E4B3-4B45-A799-273D78231F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3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8B920-9CC2-49BF-BB29-C6A01D755F01}" type="datetimeFigureOut">
              <a:rPr lang="en-US"/>
              <a:pPr>
                <a:defRPr/>
              </a:pPr>
              <a:t>3/9/2013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75005-ABD7-447C-9B93-737C2C01EC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63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2B8DE-F3A4-4225-8690-DB635695CCF0}" type="datetimeFigureOut">
              <a:rPr lang="en-US"/>
              <a:pPr>
                <a:defRPr/>
              </a:pPr>
              <a:t>3/9/2013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96BAD-DA50-4B64-B670-D581B2666B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91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candles3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2BBF43F-70E4-4BDA-8551-B37051923044}" type="datetimeFigureOut">
              <a:rPr lang="en-US"/>
              <a:pPr>
                <a:defRPr/>
              </a:pPr>
              <a:t>3/9/2013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BDF0C0A-6191-4C3A-B0B8-EE657DFF74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</p:sldLayoutIdLst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8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8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5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500000"/>
          </a:solidFill>
          <a:latin typeface="Century Gothic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500000"/>
          </a:solidFill>
          <a:latin typeface="Century Gothic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500000"/>
          </a:solidFill>
          <a:latin typeface="Century Gothic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500000"/>
          </a:solidFill>
          <a:latin typeface="Century Gothic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5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5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5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5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50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457200" y="609600"/>
            <a:ext cx="7924800" cy="2609850"/>
          </a:xfrm>
        </p:spPr>
        <p:txBody>
          <a:bodyPr/>
          <a:lstStyle/>
          <a:p>
            <a:pPr eaLnBrk="1" hangingPunct="1"/>
            <a:r>
              <a:rPr lang="en-US" b="1" dirty="0"/>
              <a:t>Idols </a:t>
            </a:r>
            <a:r>
              <a:rPr lang="en-US" b="1" dirty="0" smtClean="0"/>
              <a:t>in the Service</a:t>
            </a:r>
            <a:endParaRPr lang="en-US" dirty="0" smtClean="0"/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1219200" y="4724400"/>
            <a:ext cx="7086600" cy="1752600"/>
          </a:xfrm>
        </p:spPr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pic>
        <p:nvPicPr>
          <p:cNvPr id="3078" name="Picture 6" descr="http://slaveofjesuschristdotme.files.wordpress.com/2011/12/32-goldencal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438400"/>
            <a:ext cx="3524250" cy="294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Idol (1): </a:t>
            </a:r>
            <a:r>
              <a:rPr lang="en-US" dirty="0" smtClean="0"/>
              <a:t>Servant's Will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Solution: Ask the Holy Spirit to work</a:t>
            </a:r>
            <a:endParaRPr lang="en-US" dirty="0"/>
          </a:p>
          <a:p>
            <a:pPr lvl="1" eaLnBrk="1" hangingPunct="1"/>
            <a:r>
              <a:rPr lang="en-US" dirty="0" smtClean="0"/>
              <a:t>God does not compel Himself on us, even in the service:</a:t>
            </a:r>
          </a:p>
          <a:p>
            <a:pPr lvl="1" eaLnBrk="1" hangingPunct="1"/>
            <a:r>
              <a:rPr lang="en-US" i="1" dirty="0" smtClean="0"/>
              <a:t>“Behold</a:t>
            </a:r>
            <a:r>
              <a:rPr lang="en-US" i="1" dirty="0"/>
              <a:t>, I </a:t>
            </a:r>
            <a:r>
              <a:rPr lang="en-US" b="1" i="1" dirty="0"/>
              <a:t>stand</a:t>
            </a:r>
            <a:r>
              <a:rPr lang="en-US" i="1" dirty="0"/>
              <a:t> at the door and </a:t>
            </a:r>
            <a:r>
              <a:rPr lang="en-US" b="1" i="1" dirty="0"/>
              <a:t>knock</a:t>
            </a:r>
            <a:r>
              <a:rPr lang="en-US" i="1" dirty="0"/>
              <a:t>. </a:t>
            </a:r>
            <a:r>
              <a:rPr lang="en-US" i="1" u="sng" dirty="0"/>
              <a:t>If anyone hears My voice and opens the door</a:t>
            </a:r>
            <a:r>
              <a:rPr lang="en-US" i="1" dirty="0"/>
              <a:t>, I will come in to him and dine with </a:t>
            </a:r>
            <a:r>
              <a:rPr lang="en-US" i="1" dirty="0" smtClean="0"/>
              <a:t>him...” (Rev 3:20)</a:t>
            </a:r>
          </a:p>
          <a:p>
            <a:pPr eaLnBrk="1" hangingPunct="1"/>
            <a:r>
              <a:rPr lang="en-US" dirty="0" smtClean="0"/>
              <a:t>Compel God to work with you!</a:t>
            </a:r>
          </a:p>
          <a:p>
            <a:pPr lvl="1" eaLnBrk="1" hangingPunct="1"/>
            <a:r>
              <a:rPr lang="en-US" i="1" baseline="30000" dirty="0" smtClean="0"/>
              <a:t> </a:t>
            </a:r>
            <a:r>
              <a:rPr lang="en-US" i="1" dirty="0" smtClean="0"/>
              <a:t>But they </a:t>
            </a:r>
            <a:r>
              <a:rPr lang="en-US" i="1" u="sng" dirty="0" smtClean="0"/>
              <a:t>constrained Him</a:t>
            </a:r>
            <a:r>
              <a:rPr lang="en-US" i="1" dirty="0" smtClean="0"/>
              <a:t>, saying, “Abide with us, for it is toward evening, and the day is far spent.” </a:t>
            </a:r>
            <a:r>
              <a:rPr lang="en-US" i="1" u="sng" dirty="0" smtClean="0"/>
              <a:t>And He went in to stay with them</a:t>
            </a:r>
            <a:r>
              <a:rPr lang="en-US" i="1" dirty="0" smtClean="0"/>
              <a:t>. (</a:t>
            </a:r>
            <a:r>
              <a:rPr lang="en-US" i="1" dirty="0" err="1" smtClean="0"/>
              <a:t>Lk</a:t>
            </a:r>
            <a:r>
              <a:rPr lang="en-US" i="1" dirty="0" smtClean="0"/>
              <a:t> 24:29)</a:t>
            </a:r>
          </a:p>
          <a:p>
            <a:pPr lvl="1" eaLnBrk="1" hangingPunct="1"/>
            <a:r>
              <a:rPr lang="en-US" i="1" dirty="0"/>
              <a:t>“</a:t>
            </a:r>
            <a:r>
              <a:rPr lang="en-US" i="1" u="sng" dirty="0"/>
              <a:t>I will not let You go </a:t>
            </a:r>
            <a:r>
              <a:rPr lang="en-US" i="1" dirty="0"/>
              <a:t>unless You bless me</a:t>
            </a:r>
            <a:r>
              <a:rPr lang="en-US" i="1" dirty="0" smtClean="0"/>
              <a:t>!” (Gen 32:26)</a:t>
            </a:r>
          </a:p>
          <a:p>
            <a:pPr eaLnBrk="1" hangingPunct="1"/>
            <a:r>
              <a:rPr lang="en-US" i="1" dirty="0" smtClean="0">
                <a:solidFill>
                  <a:srgbClr val="FF0000"/>
                </a:solidFill>
              </a:rPr>
              <a:t>Lord: help me in the service!</a:t>
            </a:r>
            <a:br>
              <a:rPr lang="en-US" i="1" dirty="0" smtClean="0">
                <a:solidFill>
                  <a:srgbClr val="FF0000"/>
                </a:solidFill>
              </a:rPr>
            </a:br>
            <a:endParaRPr lang="en-US" i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Idol </a:t>
            </a:r>
            <a:r>
              <a:rPr lang="en-US" dirty="0" smtClean="0"/>
              <a:t>(2): Selfish Ambition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458200" cy="5562600"/>
          </a:xfrm>
        </p:spPr>
        <p:txBody>
          <a:bodyPr/>
          <a:lstStyle/>
          <a:p>
            <a:pPr eaLnBrk="1" hangingPunct="1"/>
            <a:r>
              <a:rPr lang="en-US" dirty="0" smtClean="0"/>
              <a:t>Most luxurious idol, Satan’s favorite (Pride)</a:t>
            </a:r>
          </a:p>
          <a:p>
            <a:pPr eaLnBrk="1" hangingPunct="1"/>
            <a:r>
              <a:rPr lang="en-US" dirty="0" smtClean="0"/>
              <a:t>Serving towards one’s account</a:t>
            </a:r>
          </a:p>
          <a:p>
            <a:pPr lvl="1" eaLnBrk="1" hangingPunct="1"/>
            <a:r>
              <a:rPr lang="en-US" i="1" baseline="30000" dirty="0" smtClean="0"/>
              <a:t>“15</a:t>
            </a:r>
            <a:r>
              <a:rPr lang="en-US" i="1" baseline="30000" dirty="0"/>
              <a:t> </a:t>
            </a:r>
            <a:r>
              <a:rPr lang="en-US" i="1" dirty="0"/>
              <a:t>Some indeed preach Christ even from envy and strife, and some also from goodwill: </a:t>
            </a:r>
            <a:r>
              <a:rPr lang="en-US" i="1" baseline="30000" dirty="0"/>
              <a:t>16 </a:t>
            </a:r>
            <a:r>
              <a:rPr lang="en-US" i="1" dirty="0"/>
              <a:t>The </a:t>
            </a:r>
            <a:r>
              <a:rPr lang="en-US" i="1" dirty="0" smtClean="0"/>
              <a:t>former</a:t>
            </a:r>
            <a:r>
              <a:rPr lang="en-US" i="1" baseline="30000" dirty="0"/>
              <a:t> </a:t>
            </a:r>
            <a:r>
              <a:rPr lang="en-US" i="1" dirty="0" smtClean="0"/>
              <a:t>preach </a:t>
            </a:r>
            <a:r>
              <a:rPr lang="en-US" i="1" dirty="0"/>
              <a:t>Christ from selfish ambition, not </a:t>
            </a:r>
            <a:r>
              <a:rPr lang="en-US" i="1" dirty="0" smtClean="0"/>
              <a:t>sincerely…” (Phil 1)</a:t>
            </a:r>
          </a:p>
          <a:p>
            <a:pPr lvl="1" eaLnBrk="1" hangingPunct="1"/>
            <a:r>
              <a:rPr lang="en-US" i="1" dirty="0" smtClean="0"/>
              <a:t>“</a:t>
            </a:r>
            <a:r>
              <a:rPr lang="en-US" baseline="30000" dirty="0"/>
              <a:t>8 </a:t>
            </a:r>
            <a:r>
              <a:rPr lang="en-US" dirty="0"/>
              <a:t>but to those who are self-seeking and do not obey the truth, but obey unrighteousness—indignation and wrath</a:t>
            </a:r>
            <a:r>
              <a:rPr lang="en-US" i="1" dirty="0" smtClean="0"/>
              <a:t>” (Rom 2)</a:t>
            </a:r>
          </a:p>
        </p:txBody>
      </p:sp>
      <p:pic>
        <p:nvPicPr>
          <p:cNvPr id="2052" name="Picture 4" descr="http://natalieswartzendruber.theworldrace.org/blogphotos/theworldrace/natalieswartzendruber/selfish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800600"/>
            <a:ext cx="1866900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Idol </a:t>
            </a:r>
            <a:r>
              <a:rPr lang="en-US" dirty="0" smtClean="0"/>
              <a:t>(2): Selfish Ambition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458200" cy="55626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Imagine: someone donates land for new church</a:t>
            </a:r>
          </a:p>
          <a:p>
            <a:pPr eaLnBrk="1" hangingPunct="1"/>
            <a:r>
              <a:rPr lang="en-US" sz="2400" dirty="0" smtClean="0"/>
              <a:t>David and Nathan: 2Sam 7</a:t>
            </a:r>
          </a:p>
          <a:p>
            <a:pPr lvl="1"/>
            <a:r>
              <a:rPr lang="en-US" i="1" baseline="30000" dirty="0"/>
              <a:t>2 </a:t>
            </a:r>
            <a:r>
              <a:rPr lang="en-US" i="1" dirty="0" smtClean="0"/>
              <a:t>The </a:t>
            </a:r>
            <a:r>
              <a:rPr lang="en-US" i="1" dirty="0"/>
              <a:t>king said to Nathan the prophet, “See now, I dwell in a house of cedar, but the ark of God dwells inside tent curtains.”</a:t>
            </a:r>
          </a:p>
          <a:p>
            <a:pPr lvl="1"/>
            <a:r>
              <a:rPr lang="en-US" i="1" baseline="30000" dirty="0"/>
              <a:t>3 </a:t>
            </a:r>
            <a:r>
              <a:rPr lang="en-US" i="1" dirty="0"/>
              <a:t>Then Nathan said to the king, “Go, do all that is in your heart, for the </a:t>
            </a:r>
            <a:r>
              <a:rPr lang="en-US" i="1" cap="small" dirty="0"/>
              <a:t>Lord</a:t>
            </a:r>
            <a:r>
              <a:rPr lang="en-US" i="1" dirty="0"/>
              <a:t> is with you.”</a:t>
            </a:r>
          </a:p>
          <a:p>
            <a:pPr lvl="1"/>
            <a:r>
              <a:rPr lang="en-US" i="1" baseline="30000" dirty="0"/>
              <a:t>4 </a:t>
            </a:r>
            <a:r>
              <a:rPr lang="en-US" i="1" dirty="0"/>
              <a:t>But it happened that night that the word of the </a:t>
            </a:r>
            <a:r>
              <a:rPr lang="en-US" i="1" cap="small" dirty="0"/>
              <a:t>Lord</a:t>
            </a:r>
            <a:r>
              <a:rPr lang="en-US" i="1" dirty="0"/>
              <a:t> came to Nathan, saying, </a:t>
            </a:r>
            <a:r>
              <a:rPr lang="en-US" i="1" baseline="30000" dirty="0"/>
              <a:t>5 </a:t>
            </a:r>
            <a:r>
              <a:rPr lang="en-US" i="1" dirty="0"/>
              <a:t>“Go and tell My servant David, ‘Thus says the </a:t>
            </a:r>
            <a:r>
              <a:rPr lang="en-US" i="1" cap="small" dirty="0"/>
              <a:t>Lord</a:t>
            </a:r>
            <a:r>
              <a:rPr lang="en-US" i="1" dirty="0"/>
              <a:t>: “Would you build a house for Me to dwell in</a:t>
            </a:r>
            <a:r>
              <a:rPr lang="en-US" i="1" dirty="0" smtClean="0"/>
              <a:t>?</a:t>
            </a:r>
          </a:p>
          <a:p>
            <a:pPr lvl="1"/>
            <a:r>
              <a:rPr lang="en-US" i="1" baseline="30000" dirty="0"/>
              <a:t>12 </a:t>
            </a:r>
            <a:r>
              <a:rPr lang="en-US" i="1" dirty="0" smtClean="0"/>
              <a:t>“…I </a:t>
            </a:r>
            <a:r>
              <a:rPr lang="en-US" i="1" dirty="0"/>
              <a:t>will set up your seed after </a:t>
            </a:r>
            <a:r>
              <a:rPr lang="en-US" i="1" dirty="0" smtClean="0"/>
              <a:t>you…</a:t>
            </a:r>
            <a:r>
              <a:rPr lang="en-US" i="1" baseline="30000" dirty="0" smtClean="0"/>
              <a:t>13</a:t>
            </a:r>
            <a:r>
              <a:rPr lang="en-US" i="1" baseline="30000" dirty="0"/>
              <a:t> </a:t>
            </a:r>
            <a:r>
              <a:rPr lang="en-US" i="1" dirty="0"/>
              <a:t>He shall build a house for My name</a:t>
            </a:r>
          </a:p>
          <a:p>
            <a:pPr lvl="1" eaLnBrk="1" hangingPunct="1"/>
            <a:endParaRPr lang="en-US" sz="1600" i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54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Idol (2): </a:t>
            </a:r>
            <a:r>
              <a:rPr lang="en-US" dirty="0" smtClean="0"/>
              <a:t>Selfish Ambition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458200" cy="5334000"/>
          </a:xfrm>
        </p:spPr>
        <p:txBody>
          <a:bodyPr/>
          <a:lstStyle/>
          <a:p>
            <a:pPr eaLnBrk="1" hangingPunct="1"/>
            <a:r>
              <a:rPr lang="en-US" dirty="0"/>
              <a:t>David and Nathan: 2Sam 7</a:t>
            </a:r>
          </a:p>
          <a:p>
            <a:pPr lvl="1"/>
            <a:r>
              <a:rPr lang="en-US" dirty="0" smtClean="0"/>
              <a:t>What’s the problem???</a:t>
            </a:r>
          </a:p>
          <a:p>
            <a:pPr lvl="1"/>
            <a:r>
              <a:rPr lang="en-US" sz="2400" dirty="0" smtClean="0"/>
              <a:t>Selfish Ambition: The house/temple will glorify David and Nathan, not God</a:t>
            </a:r>
          </a:p>
          <a:p>
            <a:pPr lvl="1"/>
            <a:r>
              <a:rPr lang="en-US" dirty="0" smtClean="0"/>
              <a:t>God will choose the place, the time, the servant</a:t>
            </a:r>
          </a:p>
          <a:p>
            <a:r>
              <a:rPr lang="en-US" sz="2800" dirty="0" smtClean="0"/>
              <a:t>Idol of being: first, head, valued, respected</a:t>
            </a:r>
          </a:p>
          <a:p>
            <a:pPr lvl="1" eaLnBrk="1" hangingPunct="1"/>
            <a:endParaRPr lang="en-US" dirty="0" smtClean="0"/>
          </a:p>
        </p:txBody>
      </p:sp>
      <p:pic>
        <p:nvPicPr>
          <p:cNvPr id="11269" name="Picture 5" descr="http://gorepent.com/wp-content/uploads/posts13/david-pray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897736"/>
            <a:ext cx="4495800" cy="296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Idol (2): </a:t>
            </a:r>
            <a:r>
              <a:rPr lang="en-US" dirty="0" smtClean="0"/>
              <a:t>Selfish Ambition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 people’s reaction?</a:t>
            </a:r>
          </a:p>
          <a:p>
            <a:pPr lvl="1"/>
            <a:r>
              <a:rPr lang="en-US" dirty="0"/>
              <a:t>Fine! I won’t build a house! See who’ll build it!</a:t>
            </a:r>
          </a:p>
          <a:p>
            <a:r>
              <a:rPr lang="en-US" dirty="0"/>
              <a:t>David’s reaction</a:t>
            </a:r>
            <a:r>
              <a:rPr lang="en-US" dirty="0" smtClean="0"/>
              <a:t>: Repentance, Thanksgiving!</a:t>
            </a:r>
          </a:p>
          <a:p>
            <a:pPr lvl="1"/>
            <a:r>
              <a:rPr lang="en-US" i="1" baseline="30000" dirty="0"/>
              <a:t>18 </a:t>
            </a:r>
            <a:r>
              <a:rPr lang="en-US" i="1" dirty="0" smtClean="0"/>
              <a:t>“</a:t>
            </a:r>
            <a:r>
              <a:rPr lang="en-US" i="1" dirty="0"/>
              <a:t>Who am I, O Lord </a:t>
            </a:r>
            <a:r>
              <a:rPr lang="en-US" i="1" cap="small" dirty="0"/>
              <a:t>God</a:t>
            </a:r>
            <a:r>
              <a:rPr lang="en-US" i="1" dirty="0"/>
              <a:t>? And what is my house, that You have brought me this far</a:t>
            </a:r>
            <a:r>
              <a:rPr lang="en-US" i="1" dirty="0" smtClean="0"/>
              <a:t>?</a:t>
            </a:r>
          </a:p>
          <a:p>
            <a:pPr lvl="1"/>
            <a:r>
              <a:rPr lang="en-US" i="1" baseline="30000" dirty="0"/>
              <a:t>20 </a:t>
            </a:r>
            <a:r>
              <a:rPr lang="en-US" i="1" dirty="0"/>
              <a:t>Now what more can David say to You? For You, Lord </a:t>
            </a:r>
            <a:r>
              <a:rPr lang="en-US" i="1" cap="small" dirty="0"/>
              <a:t>God</a:t>
            </a:r>
            <a:r>
              <a:rPr lang="en-US" i="1" dirty="0"/>
              <a:t>, know Your servant. </a:t>
            </a:r>
            <a:r>
              <a:rPr lang="en-US" i="1" baseline="30000" dirty="0"/>
              <a:t>21 </a:t>
            </a:r>
            <a:r>
              <a:rPr lang="en-US" i="1" dirty="0"/>
              <a:t>For Your word’s sake, and according to Your own heart, You have done all these great things, to make Your servant know them. </a:t>
            </a:r>
            <a:endParaRPr lang="en-US" i="1" dirty="0" smtClean="0"/>
          </a:p>
          <a:p>
            <a:pPr lvl="1"/>
            <a:r>
              <a:rPr lang="en-US" i="1" baseline="30000" dirty="0"/>
              <a:t>29 </a:t>
            </a:r>
            <a:r>
              <a:rPr lang="en-US" i="1" dirty="0"/>
              <a:t>Now therefore, let it please You to bless the house of Your servant, that it may continue before You </a:t>
            </a:r>
            <a:r>
              <a:rPr lang="en-US" i="1" dirty="0" smtClean="0"/>
              <a:t>forever.”</a:t>
            </a:r>
            <a:endParaRPr lang="en-US" i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Idol (2): </a:t>
            </a:r>
            <a:r>
              <a:rPr lang="en-US" dirty="0" smtClean="0"/>
              <a:t>Selfish Ambition</a:t>
            </a:r>
          </a:p>
        </p:txBody>
      </p:sp>
      <p:sp>
        <p:nvSpPr>
          <p:cNvPr id="13316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53000"/>
          </a:xfrm>
        </p:spPr>
        <p:txBody>
          <a:bodyPr/>
          <a:lstStyle/>
          <a:p>
            <a:r>
              <a:rPr lang="en-US" dirty="0" smtClean="0"/>
              <a:t>“He </a:t>
            </a:r>
            <a:r>
              <a:rPr lang="en-US" dirty="0"/>
              <a:t>must increase, but I </a:t>
            </a:r>
            <a:r>
              <a:rPr lang="en-US" i="1" dirty="0"/>
              <a:t>must</a:t>
            </a:r>
            <a:r>
              <a:rPr lang="en-US" dirty="0"/>
              <a:t> decrease</a:t>
            </a:r>
            <a:r>
              <a:rPr lang="en-US" dirty="0" smtClean="0"/>
              <a:t>.”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Jn</a:t>
            </a:r>
            <a:r>
              <a:rPr lang="en-US" dirty="0" smtClean="0"/>
              <a:t> 3:30)</a:t>
            </a:r>
          </a:p>
          <a:p>
            <a:r>
              <a:rPr lang="en-US" dirty="0" smtClean="0"/>
              <a:t>Story: service in Youth meeting</a:t>
            </a:r>
          </a:p>
          <a:p>
            <a:r>
              <a:rPr lang="en-US" dirty="0" smtClean="0"/>
              <a:t>Solution: When you serve, serve where God wants you to serve, in the service He choses for you, in the time he sets for you</a:t>
            </a:r>
          </a:p>
          <a:p>
            <a:pPr lvl="1"/>
            <a:r>
              <a:rPr lang="en-US" dirty="0" smtClean="0"/>
              <a:t>Position is not our concern: </a:t>
            </a:r>
            <a:r>
              <a:rPr lang="en-US" strike="sngStrike" dirty="0" smtClean="0"/>
              <a:t>“on </a:t>
            </a:r>
            <a:r>
              <a:rPr lang="en-US" strike="sngStrike" dirty="0"/>
              <a:t>the road they had disputed among themselves who </a:t>
            </a:r>
            <a:r>
              <a:rPr lang="en-US" i="1" strike="sngStrike" dirty="0"/>
              <a:t>would be the</a:t>
            </a:r>
            <a:r>
              <a:rPr lang="en-US" strike="sngStrike" dirty="0"/>
              <a:t> greatest</a:t>
            </a:r>
            <a:r>
              <a:rPr lang="en-US" strike="sngStrike" dirty="0" smtClean="0"/>
              <a:t>.”</a:t>
            </a:r>
          </a:p>
          <a:p>
            <a:pPr lvl="1"/>
            <a:r>
              <a:rPr lang="en-US" dirty="0"/>
              <a:t>Instead: </a:t>
            </a:r>
            <a:r>
              <a:rPr lang="en-US" i="1" dirty="0"/>
              <a:t>“If anyone desires to be first, he shall be </a:t>
            </a:r>
            <a:r>
              <a:rPr lang="en-US" i="1" u="sng" dirty="0"/>
              <a:t>last</a:t>
            </a:r>
            <a:r>
              <a:rPr lang="en-US" i="1" dirty="0"/>
              <a:t> of all and </a:t>
            </a:r>
            <a:r>
              <a:rPr lang="en-US" i="1" u="sng" dirty="0"/>
              <a:t>servant</a:t>
            </a:r>
            <a:r>
              <a:rPr lang="en-US" i="1" dirty="0"/>
              <a:t> of all.” </a:t>
            </a:r>
            <a:r>
              <a:rPr lang="en-US" i="1" dirty="0" smtClean="0"/>
              <a:t>(Mk 9)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4" name="Picture 8" descr="Simaika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960" y="53975"/>
            <a:ext cx="18288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Idol (2): </a:t>
            </a:r>
            <a:r>
              <a:rPr lang="en-US" dirty="0" smtClean="0"/>
              <a:t>Selfish Ambition</a:t>
            </a:r>
          </a:p>
        </p:txBody>
      </p:sp>
      <p:pic>
        <p:nvPicPr>
          <p:cNvPr id="14346" name="Picture 10" descr="http://dreamrow.com/wp-content/uploads/2010/07/micropho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76200"/>
            <a:ext cx="2209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 descr="http://upload.wikimedia.org/wikipedia/commons/thumb/c/c6/Transfiguration_by_Lodovico_Carracci.jpg/240px-Transfiguration_by_Lodovico_Carracc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857" y="79375"/>
            <a:ext cx="1923142" cy="319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“Pasha” servant (chief surgeon)</a:t>
            </a:r>
          </a:p>
          <a:p>
            <a:r>
              <a:rPr lang="en-US" dirty="0" smtClean="0"/>
              <a:t>The “Microphone” servant</a:t>
            </a:r>
          </a:p>
          <a:p>
            <a:r>
              <a:rPr lang="en-US" dirty="0" smtClean="0"/>
              <a:t>Solution: The “Hidden” servant (Matt 17)</a:t>
            </a:r>
          </a:p>
          <a:p>
            <a:pPr lvl="1"/>
            <a:r>
              <a:rPr lang="en-US" i="1" dirty="0" smtClean="0"/>
              <a:t>“…let us </a:t>
            </a:r>
            <a:r>
              <a:rPr lang="en-US" i="1" dirty="0"/>
              <a:t>make here three tabernacles: 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>one </a:t>
            </a:r>
            <a:r>
              <a:rPr lang="en-US" i="1" dirty="0"/>
              <a:t>for You, one for Moses, and one for Elijah</a:t>
            </a:r>
            <a:r>
              <a:rPr lang="en-US" i="1" dirty="0" smtClean="0"/>
              <a:t>.”</a:t>
            </a:r>
          </a:p>
          <a:p>
            <a:pPr lvl="1"/>
            <a:r>
              <a:rPr lang="en-US" dirty="0" smtClean="0"/>
              <a:t>Moses and Elijah like Christ???</a:t>
            </a:r>
          </a:p>
          <a:p>
            <a:pPr lvl="1"/>
            <a:r>
              <a:rPr lang="en-US" i="1" dirty="0"/>
              <a:t>“This is My beloved Son, in whom I am well pleased. Hear Him</a:t>
            </a:r>
            <a:r>
              <a:rPr lang="en-US" i="1" dirty="0" smtClean="0"/>
              <a:t>!”</a:t>
            </a:r>
          </a:p>
          <a:p>
            <a:pPr lvl="1"/>
            <a:r>
              <a:rPr lang="en-US" i="1" dirty="0"/>
              <a:t>When they had lifted up their eyes, they saw no one but </a:t>
            </a:r>
            <a:r>
              <a:rPr lang="en-US" i="1" u="sng" dirty="0"/>
              <a:t>Jesus only</a:t>
            </a:r>
            <a:r>
              <a:rPr lang="en-US" i="1" dirty="0" smtClean="0"/>
              <a:t>.</a:t>
            </a:r>
          </a:p>
          <a:p>
            <a:r>
              <a:rPr lang="en-US" dirty="0" smtClean="0"/>
              <a:t>Story: The king built the church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7" name="Picture 7" descr="http://jewelryandcoin.net/wp-content/uploads/2012/01/gold-coi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15" b="15845"/>
          <a:stretch/>
        </p:blipFill>
        <p:spPr bwMode="auto">
          <a:xfrm>
            <a:off x="6172199" y="3048000"/>
            <a:ext cx="2790825" cy="185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Idol </a:t>
            </a:r>
            <a:r>
              <a:rPr lang="en-US" dirty="0" smtClean="0"/>
              <a:t>(3): Dishonest Gain</a:t>
            </a:r>
          </a:p>
        </p:txBody>
      </p:sp>
      <p:sp>
        <p:nvSpPr>
          <p:cNvPr id="15364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10600" cy="4953000"/>
          </a:xfrm>
        </p:spPr>
        <p:txBody>
          <a:bodyPr/>
          <a:lstStyle/>
          <a:p>
            <a:r>
              <a:rPr lang="en-US" dirty="0" smtClean="0"/>
              <a:t>Most profitable </a:t>
            </a:r>
            <a:r>
              <a:rPr lang="en-US" dirty="0"/>
              <a:t>i</a:t>
            </a:r>
            <a:r>
              <a:rPr lang="en-US" dirty="0" smtClean="0"/>
              <a:t>dol</a:t>
            </a:r>
          </a:p>
          <a:p>
            <a:pPr lvl="1"/>
            <a:r>
              <a:rPr lang="en-US" i="1" dirty="0" smtClean="0"/>
              <a:t>“Shepherd </a:t>
            </a:r>
            <a:r>
              <a:rPr lang="en-US" i="1" dirty="0"/>
              <a:t>the flock of God which is among you, serving as overseers, not by compulsion but willingly</a:t>
            </a:r>
            <a:r>
              <a:rPr lang="en-US" i="1" dirty="0" smtClean="0"/>
              <a:t>, </a:t>
            </a:r>
            <a:r>
              <a:rPr lang="en-US" i="1" dirty="0"/>
              <a:t>not for</a:t>
            </a:r>
            <a:r>
              <a:rPr lang="en-US" i="1" u="sng" dirty="0"/>
              <a:t> dishonest gain </a:t>
            </a:r>
            <a:r>
              <a:rPr lang="en-US" i="1" dirty="0"/>
              <a:t>but </a:t>
            </a:r>
            <a:r>
              <a:rPr lang="en-US" i="1" dirty="0" smtClean="0"/>
              <a:t>eagerly” (1Pet 5:2)</a:t>
            </a:r>
          </a:p>
          <a:p>
            <a:r>
              <a:rPr lang="en-US" dirty="0" smtClean="0"/>
              <a:t>In Service: gain is not on earth</a:t>
            </a:r>
          </a:p>
          <a:p>
            <a:pPr lvl="1"/>
            <a:r>
              <a:rPr lang="en-US" i="1" dirty="0"/>
              <a:t>Assuredly, I say to you, they </a:t>
            </a:r>
            <a:r>
              <a:rPr lang="en-US" i="1" dirty="0" smtClean="0"/>
              <a:t>have</a:t>
            </a:r>
            <a:br>
              <a:rPr lang="en-US" i="1" dirty="0" smtClean="0"/>
            </a:br>
            <a:r>
              <a:rPr lang="en-US" i="1" dirty="0" smtClean="0"/>
              <a:t> </a:t>
            </a:r>
            <a:r>
              <a:rPr lang="en-US" i="1" dirty="0"/>
              <a:t>their reward</a:t>
            </a:r>
            <a:r>
              <a:rPr lang="en-US" i="1" dirty="0" smtClean="0"/>
              <a:t>. (Matt 6)</a:t>
            </a:r>
          </a:p>
          <a:p>
            <a:r>
              <a:rPr lang="en-US" i="1" dirty="0" smtClean="0"/>
              <a:t>Servant: </a:t>
            </a:r>
            <a:r>
              <a:rPr lang="ar-EG" i="1" dirty="0" smtClean="0"/>
              <a:t>خادم</a:t>
            </a:r>
            <a:r>
              <a:rPr lang="en-US" i="1" dirty="0" smtClean="0"/>
              <a:t> or </a:t>
            </a:r>
            <a:r>
              <a:rPr lang="ar-EG" i="1" dirty="0" smtClean="0"/>
              <a:t>خدام</a:t>
            </a:r>
            <a:r>
              <a:rPr lang="en-US" i="1" dirty="0" smtClean="0"/>
              <a:t> </a:t>
            </a:r>
            <a:r>
              <a:rPr lang="en-US" i="1" dirty="0" smtClean="0"/>
              <a:t>?</a:t>
            </a:r>
          </a:p>
          <a:p>
            <a:pPr lvl="1"/>
            <a:r>
              <a:rPr lang="en-US" dirty="0" smtClean="0"/>
              <a:t>Bondservant: </a:t>
            </a:r>
            <a:r>
              <a:rPr lang="en-US" dirty="0"/>
              <a:t> </a:t>
            </a:r>
            <a:r>
              <a:rPr lang="en-US" dirty="0" smtClean="0"/>
              <a:t>one </a:t>
            </a:r>
            <a:r>
              <a:rPr lang="en-US" dirty="0"/>
              <a:t>who is bound to service without </a:t>
            </a:r>
            <a:r>
              <a:rPr lang="en-US" dirty="0" smtClean="0"/>
              <a:t>wages; </a:t>
            </a:r>
            <a:r>
              <a:rPr lang="en-US" dirty="0"/>
              <a:t>one who is subservient to, and entirely at the disposal of, his master</a:t>
            </a:r>
            <a:endParaRPr lang="en-US" i="1" dirty="0" smtClean="0"/>
          </a:p>
          <a:p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http://3.bp.blogspot.com/_CczI3LO4CjM/TN8UTi5PlMI/AAAAAAAABjc/fyfjRpDxFos/s1600/hireling%255B1%255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810000"/>
            <a:ext cx="426858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Idol (3): Dishonest </a:t>
            </a:r>
            <a:r>
              <a:rPr lang="en-US" dirty="0" smtClean="0"/>
              <a:t>Gain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some servants want gain? </a:t>
            </a:r>
          </a:p>
          <a:p>
            <a:r>
              <a:rPr lang="en-US" dirty="0" smtClean="0"/>
              <a:t>Hireling</a:t>
            </a:r>
            <a:r>
              <a:rPr lang="en-US" dirty="0"/>
              <a:t>! (</a:t>
            </a:r>
            <a:r>
              <a:rPr lang="en-US" dirty="0" err="1"/>
              <a:t>Jn</a:t>
            </a:r>
            <a:r>
              <a:rPr lang="en-US" dirty="0"/>
              <a:t> 10)</a:t>
            </a:r>
          </a:p>
          <a:p>
            <a:pPr lvl="1"/>
            <a:r>
              <a:rPr lang="en-US" i="1" dirty="0"/>
              <a:t>But a </a:t>
            </a:r>
            <a:r>
              <a:rPr lang="en-US" b="1" i="1" dirty="0"/>
              <a:t>hireling</a:t>
            </a:r>
            <a:r>
              <a:rPr lang="en-US" i="1" dirty="0"/>
              <a:t>, he who is not the shepherd, one who does not own the sheep, sees the wolf coming and leaves the sheep and flees; The </a:t>
            </a:r>
            <a:r>
              <a:rPr lang="en-US" b="1" i="1" dirty="0"/>
              <a:t>hireling</a:t>
            </a:r>
            <a:r>
              <a:rPr lang="en-US" i="1" dirty="0"/>
              <a:t> flees because he is a </a:t>
            </a:r>
            <a:r>
              <a:rPr lang="en-US" b="1" i="1" dirty="0"/>
              <a:t>hireling</a:t>
            </a:r>
            <a:r>
              <a:rPr lang="en-US" i="1" dirty="0"/>
              <a:t> and does not care about 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>the </a:t>
            </a:r>
            <a:r>
              <a:rPr lang="en-US" i="1" dirty="0"/>
              <a:t>sheep</a:t>
            </a:r>
            <a:r>
              <a:rPr lang="en-US" i="1" dirty="0" smtClean="0"/>
              <a:t>.</a:t>
            </a:r>
          </a:p>
          <a:p>
            <a:endParaRPr lang="en-US" i="1" dirty="0" smtClean="0"/>
          </a:p>
          <a:p>
            <a:pPr lvl="1"/>
            <a:endParaRPr lang="en-US" i="1" dirty="0"/>
          </a:p>
          <a:p>
            <a:pPr lvl="1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Idol (3): Dishonest </a:t>
            </a:r>
            <a:r>
              <a:rPr lang="en-US" dirty="0" smtClean="0"/>
              <a:t>Gain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5715000" cy="4953000"/>
          </a:xfrm>
        </p:spPr>
        <p:txBody>
          <a:bodyPr/>
          <a:lstStyle/>
          <a:p>
            <a:r>
              <a:rPr lang="en-US" i="1" dirty="0" smtClean="0"/>
              <a:t>Good Shepherd:</a:t>
            </a:r>
          </a:p>
          <a:p>
            <a:pPr lvl="1"/>
            <a:r>
              <a:rPr lang="en-US" i="1" dirty="0" smtClean="0"/>
              <a:t>Suffers for the sheep</a:t>
            </a:r>
          </a:p>
          <a:p>
            <a:pPr lvl="1"/>
            <a:r>
              <a:rPr lang="en-US" i="1" dirty="0" smtClean="0"/>
              <a:t>Protects the sheep</a:t>
            </a:r>
          </a:p>
          <a:p>
            <a:r>
              <a:rPr lang="en-US" i="1" dirty="0" smtClean="0"/>
              <a:t>Not </a:t>
            </a:r>
            <a:r>
              <a:rPr lang="en-US" i="1" dirty="0"/>
              <a:t>only, no gain, but the servant </a:t>
            </a:r>
            <a:r>
              <a:rPr lang="en-US" i="1" dirty="0" smtClean="0"/>
              <a:t>gives:</a:t>
            </a:r>
            <a:endParaRPr lang="en-US" i="1" dirty="0"/>
          </a:p>
          <a:p>
            <a:pPr lvl="1"/>
            <a:r>
              <a:rPr lang="en-US" dirty="0"/>
              <a:t>Heart, love, time, effort, energy – for the service</a:t>
            </a:r>
          </a:p>
          <a:p>
            <a:pPr lvl="1"/>
            <a:r>
              <a:rPr lang="en-US" i="1" dirty="0" smtClean="0"/>
              <a:t>“I </a:t>
            </a:r>
            <a:r>
              <a:rPr lang="en-US" i="1" dirty="0"/>
              <a:t>have come that they may have life, and that they may have it more abundantly</a:t>
            </a:r>
            <a:r>
              <a:rPr lang="en-US" i="1" dirty="0" smtClean="0"/>
              <a:t>.” </a:t>
            </a:r>
            <a:br>
              <a:rPr lang="en-US" i="1" dirty="0" smtClean="0"/>
            </a:br>
            <a:r>
              <a:rPr lang="en-US" i="1" dirty="0" smtClean="0"/>
              <a:t>(</a:t>
            </a:r>
            <a:r>
              <a:rPr lang="en-US" i="1" dirty="0" err="1" smtClean="0"/>
              <a:t>Jn</a:t>
            </a:r>
            <a:r>
              <a:rPr lang="en-US" i="1" dirty="0" smtClean="0"/>
              <a:t> 10: 10)</a:t>
            </a:r>
            <a:endParaRPr lang="en-US" i="1" dirty="0"/>
          </a:p>
          <a:p>
            <a:endParaRPr lang="en-US" dirty="0"/>
          </a:p>
        </p:txBody>
      </p:sp>
      <p:pic>
        <p:nvPicPr>
          <p:cNvPr id="58370" name="Picture 2" descr="http://www.togethertocelebrate.com.au/14_pasc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252" y="914401"/>
            <a:ext cx="3274748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56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://www.eborg2.com/BibleAnimated/BaalWorshi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895600"/>
            <a:ext cx="3374517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an Idol?</a:t>
            </a:r>
          </a:p>
        </p:txBody>
      </p:sp>
      <p:sp>
        <p:nvSpPr>
          <p:cNvPr id="410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a real god</a:t>
            </a:r>
          </a:p>
          <a:p>
            <a:r>
              <a:rPr lang="en-US" dirty="0" smtClean="0"/>
              <a:t>One that is </a:t>
            </a:r>
            <a:r>
              <a:rPr lang="en-US" u="sng" dirty="0" smtClean="0"/>
              <a:t>made</a:t>
            </a:r>
            <a:r>
              <a:rPr lang="en-US" dirty="0" smtClean="0"/>
              <a:t> by the worshiper</a:t>
            </a:r>
          </a:p>
          <a:p>
            <a:r>
              <a:rPr lang="en-US" dirty="0" smtClean="0"/>
              <a:t>Made in the image of the worshipper </a:t>
            </a:r>
          </a:p>
          <a:p>
            <a:pPr lvl="1"/>
            <a:r>
              <a:rPr lang="en-US" dirty="0" smtClean="0"/>
              <a:t>God created man in His image</a:t>
            </a:r>
          </a:p>
          <a:p>
            <a:pPr lvl="1"/>
            <a:r>
              <a:rPr lang="en-US" dirty="0" smtClean="0"/>
              <a:t>Man </a:t>
            </a:r>
            <a:r>
              <a:rPr lang="en-US" dirty="0"/>
              <a:t>r</a:t>
            </a:r>
            <a:r>
              <a:rPr lang="en-US" dirty="0" smtClean="0"/>
              <a:t>efuse to follow God’s image</a:t>
            </a:r>
          </a:p>
          <a:p>
            <a:pPr lvl="2"/>
            <a:r>
              <a:rPr lang="en-US" i="1" dirty="0" smtClean="0"/>
              <a:t>“…you </a:t>
            </a:r>
            <a:r>
              <a:rPr lang="en-US" i="1" dirty="0"/>
              <a:t>will be </a:t>
            </a:r>
            <a:r>
              <a:rPr lang="en-US" i="1" u="sng" dirty="0"/>
              <a:t>like</a:t>
            </a:r>
            <a:r>
              <a:rPr lang="en-US" i="1" dirty="0"/>
              <a:t> God, 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>knowing good </a:t>
            </a:r>
            <a:r>
              <a:rPr lang="en-US" i="1" dirty="0"/>
              <a:t>and </a:t>
            </a:r>
            <a:r>
              <a:rPr lang="en-US" i="1" dirty="0" smtClean="0"/>
              <a:t>evil” (Gen 3)</a:t>
            </a:r>
          </a:p>
          <a:p>
            <a:pPr lvl="2"/>
            <a:r>
              <a:rPr lang="en-US" i="1" dirty="0" smtClean="0"/>
              <a:t>“</a:t>
            </a:r>
            <a:r>
              <a:rPr lang="en-US" i="1" dirty="0"/>
              <a:t>This is your god, O Israel, </a:t>
            </a:r>
            <a:r>
              <a:rPr lang="en-US" i="1" dirty="0" smtClean="0"/>
              <a:t>that </a:t>
            </a:r>
            <a:br>
              <a:rPr lang="en-US" i="1" dirty="0" smtClean="0"/>
            </a:br>
            <a:r>
              <a:rPr lang="en-US" i="1" dirty="0" smtClean="0"/>
              <a:t>brought </a:t>
            </a:r>
            <a:r>
              <a:rPr lang="en-US" i="1" dirty="0"/>
              <a:t>you out of the land </a:t>
            </a:r>
            <a:r>
              <a:rPr lang="en-US" i="1" dirty="0" smtClean="0"/>
              <a:t>of </a:t>
            </a:r>
            <a:br>
              <a:rPr lang="en-US" i="1" dirty="0" smtClean="0"/>
            </a:br>
            <a:r>
              <a:rPr lang="en-US" i="1" dirty="0" smtClean="0"/>
              <a:t>Egypt!” (</a:t>
            </a:r>
            <a:r>
              <a:rPr lang="en-US" i="1" dirty="0" err="1" smtClean="0"/>
              <a:t>Exo</a:t>
            </a:r>
            <a:r>
              <a:rPr lang="en-US" i="1" dirty="0" smtClean="0"/>
              <a:t> 32:4)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Idol (3): Dishonest </a:t>
            </a:r>
            <a:r>
              <a:rPr lang="en-US" dirty="0" smtClean="0"/>
              <a:t>Gain</a:t>
            </a:r>
          </a:p>
        </p:txBody>
      </p:sp>
      <p:sp>
        <p:nvSpPr>
          <p:cNvPr id="1741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Praise / Pride / Honor</a:t>
            </a:r>
          </a:p>
          <a:p>
            <a:pPr lvl="1"/>
            <a:r>
              <a:rPr lang="en-US" i="1" dirty="0" smtClean="0"/>
              <a:t>“Not </a:t>
            </a:r>
            <a:r>
              <a:rPr lang="en-US" i="1" dirty="0"/>
              <a:t>unto us, O Lord, not unto us, But to Your name give </a:t>
            </a:r>
            <a:r>
              <a:rPr lang="en-US" i="1" dirty="0" smtClean="0"/>
              <a:t>glory” (Ps 115:1)</a:t>
            </a:r>
            <a:endParaRPr lang="en-US" i="1" dirty="0"/>
          </a:p>
          <a:p>
            <a:pPr lvl="1"/>
            <a:r>
              <a:rPr lang="en-US" i="1" dirty="0"/>
              <a:t>“He must increase, but I must decrease.” 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>(</a:t>
            </a:r>
            <a:r>
              <a:rPr lang="en-US" i="1" dirty="0" err="1"/>
              <a:t>Jn</a:t>
            </a:r>
            <a:r>
              <a:rPr lang="en-US" i="1" dirty="0"/>
              <a:t> 3:30</a:t>
            </a:r>
            <a:r>
              <a:rPr lang="en-US" i="1" dirty="0" smtClean="0"/>
              <a:t>)</a:t>
            </a:r>
          </a:p>
          <a:p>
            <a:pPr lvl="1"/>
            <a:r>
              <a:rPr lang="en-US" dirty="0" smtClean="0"/>
              <a:t>“The truly humble does not feel honor” </a:t>
            </a:r>
            <a:br>
              <a:rPr lang="en-US" dirty="0" smtClean="0"/>
            </a:br>
            <a:r>
              <a:rPr lang="en-US" dirty="0" smtClean="0"/>
              <a:t>(St. </a:t>
            </a:r>
            <a:r>
              <a:rPr lang="en-US" dirty="0" err="1" smtClean="0"/>
              <a:t>Macarius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He does not have any feeling towards it</a:t>
            </a:r>
          </a:p>
          <a:p>
            <a:pPr lvl="2"/>
            <a:r>
              <a:rPr lang="en-US" dirty="0" smtClean="0"/>
              <a:t>He does not fight it, because it is not even an issue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17414" name="Picture 6" descr="http://4.bp.blogspot.com/_AXQe9Yqhh9Y/S8MI5HhKPUI/AAAAAAAACp0/Pmz855IrI-4/s1600/Christian+Growt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991517"/>
            <a:ext cx="4476750" cy="186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Idol (3): Dishonest </a:t>
            </a:r>
            <a:r>
              <a:rPr lang="en-US" dirty="0" smtClean="0"/>
              <a:t>Gain</a:t>
            </a:r>
          </a:p>
        </p:txBody>
      </p:sp>
      <p:sp>
        <p:nvSpPr>
          <p:cNvPr id="1843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Solution:</a:t>
            </a:r>
          </a:p>
          <a:p>
            <a:pPr lvl="1"/>
            <a:r>
              <a:rPr lang="en-US" i="1" dirty="0"/>
              <a:t>“The </a:t>
            </a:r>
            <a:r>
              <a:rPr lang="en-US" i="1" cap="small" dirty="0"/>
              <a:t>Lord</a:t>
            </a:r>
            <a:r>
              <a:rPr lang="en-US" i="1" dirty="0"/>
              <a:t> gave, and the </a:t>
            </a:r>
            <a:r>
              <a:rPr lang="en-US" i="1" cap="small" dirty="0"/>
              <a:t>Lord</a:t>
            </a:r>
            <a:r>
              <a:rPr lang="en-US" i="1" dirty="0"/>
              <a:t> has taken away;</a:t>
            </a:r>
            <a:br>
              <a:rPr lang="en-US" i="1" dirty="0"/>
            </a:br>
            <a:r>
              <a:rPr lang="en-US" i="1" dirty="0"/>
              <a:t>Blessed be the name of the </a:t>
            </a:r>
            <a:r>
              <a:rPr lang="en-US" i="1" cap="small" dirty="0"/>
              <a:t>Lord</a:t>
            </a:r>
            <a:r>
              <a:rPr lang="en-US" i="1" dirty="0"/>
              <a:t>.” (Job 1:20</a:t>
            </a:r>
            <a:r>
              <a:rPr lang="en-US" i="1" dirty="0" smtClean="0"/>
              <a:t>)</a:t>
            </a:r>
          </a:p>
          <a:p>
            <a:pPr lvl="1"/>
            <a:r>
              <a:rPr lang="en-US" dirty="0" smtClean="0"/>
              <a:t>“Where He lead me (to serve), I will follow”</a:t>
            </a:r>
          </a:p>
          <a:p>
            <a:pPr lvl="2"/>
            <a:r>
              <a:rPr lang="en-US" dirty="0" smtClean="0"/>
              <a:t>priesthood… deaconship… Sunday School… cleaning the floors… no service…</a:t>
            </a:r>
          </a:p>
          <a:p>
            <a:pPr lvl="1"/>
            <a:r>
              <a:rPr lang="en-US" i="1" dirty="0" smtClean="0"/>
              <a:t>“Freely </a:t>
            </a:r>
            <a:r>
              <a:rPr lang="en-US" i="1" dirty="0"/>
              <a:t>you have received, freely give</a:t>
            </a:r>
            <a:r>
              <a:rPr lang="en-US" i="1" dirty="0" smtClean="0"/>
              <a:t>.” (Matt 10:8)</a:t>
            </a:r>
          </a:p>
          <a:p>
            <a:pPr lvl="1"/>
            <a:r>
              <a:rPr lang="en-US" dirty="0"/>
              <a:t>“Take heed that you do not do your charitable deeds </a:t>
            </a:r>
            <a:r>
              <a:rPr lang="en-US" dirty="0" smtClean="0">
                <a:solidFill>
                  <a:srgbClr val="FF0000"/>
                </a:solidFill>
              </a:rPr>
              <a:t>(service) </a:t>
            </a:r>
            <a:r>
              <a:rPr lang="en-US" dirty="0" smtClean="0"/>
              <a:t>before </a:t>
            </a:r>
            <a:r>
              <a:rPr lang="en-US" dirty="0"/>
              <a:t>men, to be seen by them. Otherwise you have </a:t>
            </a:r>
            <a:r>
              <a:rPr lang="en-US" u="sng" dirty="0"/>
              <a:t>no reward </a:t>
            </a:r>
            <a:r>
              <a:rPr lang="en-US" dirty="0"/>
              <a:t>from your Father in heaven</a:t>
            </a:r>
            <a:r>
              <a:rPr lang="en-US" dirty="0" smtClean="0"/>
              <a:t>.”</a:t>
            </a:r>
            <a:r>
              <a:rPr lang="en-US" i="1" dirty="0"/>
              <a:t> (Matt 6</a:t>
            </a:r>
            <a:r>
              <a:rPr lang="en-US" i="1" dirty="0" smtClean="0"/>
              <a:t>)</a:t>
            </a:r>
            <a:endParaRPr lang="en-US" dirty="0" smtClean="0"/>
          </a:p>
          <a:p>
            <a:pPr lvl="1"/>
            <a:r>
              <a:rPr lang="en-US" dirty="0" smtClean="0"/>
              <a:t>Hide your service!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84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uiExpand="1" build="p" bldLvl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Idols </a:t>
            </a:r>
            <a:r>
              <a:rPr lang="en-US" dirty="0" smtClean="0"/>
              <a:t>in </a:t>
            </a:r>
            <a:r>
              <a:rPr lang="en-US" smtClean="0"/>
              <a:t>the Service</a:t>
            </a:r>
            <a:endParaRPr lang="en-US" dirty="0" smtClean="0"/>
          </a:p>
        </p:txBody>
      </p:sp>
      <p:sp>
        <p:nvSpPr>
          <p:cNvPr id="1946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Servant's Will</a:t>
            </a:r>
          </a:p>
          <a:p>
            <a:pPr lvl="1"/>
            <a:r>
              <a:rPr lang="en-US" dirty="0" smtClean="0"/>
              <a:t>Most difficult idol</a:t>
            </a:r>
          </a:p>
          <a:p>
            <a:pPr lvl="1"/>
            <a:r>
              <a:rPr lang="en-US" dirty="0"/>
              <a:t>Solution: Ask the Holy Spirit to </a:t>
            </a:r>
            <a:r>
              <a:rPr lang="en-US" dirty="0" smtClean="0"/>
              <a:t>work</a:t>
            </a:r>
          </a:p>
          <a:p>
            <a:r>
              <a:rPr lang="en-US" dirty="0" smtClean="0"/>
              <a:t>Selfish Ambition</a:t>
            </a:r>
          </a:p>
          <a:p>
            <a:pPr lvl="1"/>
            <a:r>
              <a:rPr lang="en-US" dirty="0" smtClean="0"/>
              <a:t>Most Luxurious idol</a:t>
            </a:r>
          </a:p>
          <a:p>
            <a:pPr lvl="1"/>
            <a:r>
              <a:rPr lang="en-US" dirty="0"/>
              <a:t>Solution: When you serve, serve where God wants you to serve, in the service He choses for you, in the time he sets for </a:t>
            </a:r>
            <a:r>
              <a:rPr lang="en-US" dirty="0" smtClean="0"/>
              <a:t>you</a:t>
            </a:r>
          </a:p>
          <a:p>
            <a:r>
              <a:rPr lang="en-US" dirty="0"/>
              <a:t>Dishonest </a:t>
            </a:r>
            <a:r>
              <a:rPr lang="en-US" dirty="0" smtClean="0"/>
              <a:t>Gain</a:t>
            </a:r>
          </a:p>
          <a:p>
            <a:pPr lvl="1"/>
            <a:r>
              <a:rPr lang="en-US" dirty="0" smtClean="0"/>
              <a:t>Most profitable idol</a:t>
            </a:r>
          </a:p>
          <a:p>
            <a:pPr lvl="1"/>
            <a:r>
              <a:rPr lang="en-US" dirty="0"/>
              <a:t>Solution</a:t>
            </a:r>
            <a:r>
              <a:rPr lang="en-US" dirty="0" smtClean="0"/>
              <a:t>: </a:t>
            </a:r>
            <a:r>
              <a:rPr lang="en-US" dirty="0"/>
              <a:t>Hide your service!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 us break down these </a:t>
            </a:r>
            <a:r>
              <a:rPr lang="en-US" dirty="0" smtClean="0"/>
              <a:t>idols</a:t>
            </a:r>
            <a:r>
              <a:rPr lang="en-US" dirty="0"/>
              <a:t>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59394" name="Picture 2" descr="http://www.scottlively.net/wp-content/uploads/2012/09/KING-JOSIAH-DESTROYING-THE-IDOLS-OF-BA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19200"/>
            <a:ext cx="6076950" cy="420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09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Idols of a </a:t>
            </a:r>
            <a:r>
              <a:rPr lang="en-US" dirty="0" smtClean="0"/>
              <a:t>Servant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/>
          <a:lstStyle/>
          <a:p>
            <a:r>
              <a:rPr lang="en-US" dirty="0" smtClean="0"/>
              <a:t>Servant </a:t>
            </a:r>
            <a:r>
              <a:rPr lang="en-US" dirty="0"/>
              <a:t>sets a curriculum and economy according to his own “image” </a:t>
            </a:r>
            <a:endParaRPr lang="en-US" dirty="0" smtClean="0"/>
          </a:p>
          <a:p>
            <a:pPr lvl="1"/>
            <a:r>
              <a:rPr lang="en-US" dirty="0" smtClean="0"/>
              <a:t>understanding</a:t>
            </a:r>
            <a:r>
              <a:rPr lang="en-US" dirty="0"/>
              <a:t>, belief, </a:t>
            </a:r>
            <a:r>
              <a:rPr lang="en-US" dirty="0" smtClean="0"/>
              <a:t>comfort, service</a:t>
            </a:r>
          </a:p>
          <a:p>
            <a:r>
              <a:rPr lang="en-US" dirty="0" smtClean="0"/>
              <a:t>We set the path for God to follow us!</a:t>
            </a:r>
          </a:p>
          <a:p>
            <a:pPr lvl="1"/>
            <a:r>
              <a:rPr lang="en-US" dirty="0" smtClean="0"/>
              <a:t>Uphold </a:t>
            </a:r>
            <a:r>
              <a:rPr lang="en-US" strike="sngStrike" dirty="0" smtClean="0"/>
              <a:t>my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your</a:t>
            </a:r>
            <a:r>
              <a:rPr lang="en-US" dirty="0" smtClean="0"/>
              <a:t> </a:t>
            </a:r>
            <a:r>
              <a:rPr lang="en-US" dirty="0"/>
              <a:t>steps in </a:t>
            </a:r>
            <a:r>
              <a:rPr lang="en-US" strike="sngStrike" dirty="0" smtClean="0"/>
              <a:t>Your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my</a:t>
            </a:r>
            <a:r>
              <a:rPr lang="en-US" dirty="0"/>
              <a:t> </a:t>
            </a:r>
            <a:r>
              <a:rPr lang="en-US" dirty="0" smtClean="0"/>
              <a:t>paths... (Ps 17:4)</a:t>
            </a:r>
          </a:p>
          <a:p>
            <a:pPr lvl="1"/>
            <a:r>
              <a:rPr lang="en-US" strike="sngStrike" dirty="0"/>
              <a:t>Your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my</a:t>
            </a:r>
            <a:r>
              <a:rPr lang="en-US" dirty="0"/>
              <a:t> </a:t>
            </a:r>
            <a:r>
              <a:rPr lang="en-US" dirty="0" smtClean="0"/>
              <a:t>word </a:t>
            </a:r>
            <a:r>
              <a:rPr lang="en-US" i="1" dirty="0"/>
              <a:t>is</a:t>
            </a:r>
            <a:r>
              <a:rPr lang="en-US" dirty="0"/>
              <a:t> a lamp to </a:t>
            </a:r>
            <a:r>
              <a:rPr lang="en-US" strike="sngStrike" dirty="0"/>
              <a:t>my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your</a:t>
            </a:r>
            <a:r>
              <a:rPr lang="en-US" dirty="0"/>
              <a:t> </a:t>
            </a:r>
            <a:r>
              <a:rPr lang="en-US" dirty="0" smtClean="0"/>
              <a:t>feet… (Ps 119: 105)</a:t>
            </a:r>
          </a:p>
          <a:p>
            <a:pPr lvl="1"/>
            <a:endParaRPr lang="en-US" dirty="0"/>
          </a:p>
          <a:p>
            <a:endParaRPr lang="en-US" sz="2000" i="1" dirty="0" smtClean="0"/>
          </a:p>
        </p:txBody>
      </p:sp>
      <p:pic>
        <p:nvPicPr>
          <p:cNvPr id="5125" name="Picture 5" descr="https://twimg0-a.akamaihd.net/profile_images/1131613856/michelangelo-the-hands-of-god-and-man-1635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088129"/>
            <a:ext cx="3810000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://www.spiritfireministries.org/SiteFiles/103385/Content/Holy%20Spirit%20Fire%20and%20Do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590800"/>
            <a:ext cx="2057400" cy="197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Servants</a:t>
            </a:r>
            <a:endParaRPr lang="en-US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/>
          <a:lstStyle/>
          <a:p>
            <a:r>
              <a:rPr lang="en-US" i="1" dirty="0"/>
              <a:t>“in which their </a:t>
            </a:r>
            <a:r>
              <a:rPr lang="en-US" i="1" u="sng" dirty="0"/>
              <a:t>voices are not heard</a:t>
            </a:r>
            <a:r>
              <a:rPr lang="en-US" i="1" dirty="0"/>
              <a:t>. Their voice is gone out into all the earth, and their words to the ends of the world.” (Ps 19:4)</a:t>
            </a:r>
          </a:p>
          <a:p>
            <a:pPr lvl="1"/>
            <a:r>
              <a:rPr lang="en-US" dirty="0"/>
              <a:t>12 disciples </a:t>
            </a:r>
            <a:r>
              <a:rPr lang="en-US" dirty="0">
                <a:sym typeface="Wingdings" pitchFamily="2" charset="2"/>
              </a:rPr>
              <a:t> the whole world</a:t>
            </a:r>
          </a:p>
          <a:p>
            <a:pPr lvl="1"/>
            <a:r>
              <a:rPr lang="en-US" dirty="0">
                <a:sym typeface="Wingdings" pitchFamily="2" charset="2"/>
              </a:rPr>
              <a:t>12,000 servants  one class room?</a:t>
            </a:r>
          </a:p>
          <a:p>
            <a:pPr lvl="1"/>
            <a:r>
              <a:rPr lang="en-US" dirty="0">
                <a:sym typeface="Wingdings" pitchFamily="2" charset="2"/>
              </a:rPr>
              <a:t>Why???</a:t>
            </a:r>
          </a:p>
          <a:p>
            <a:r>
              <a:rPr lang="en-US" dirty="0">
                <a:sym typeface="Wingdings" pitchFamily="2" charset="2"/>
              </a:rPr>
              <a:t>What’s different between us and St. Paul?</a:t>
            </a:r>
          </a:p>
          <a:p>
            <a:pPr lvl="1"/>
            <a:r>
              <a:rPr lang="en-US" dirty="0">
                <a:sym typeface="Wingdings" pitchFamily="2" charset="2"/>
              </a:rPr>
              <a:t>St. Paul (dust) + Holy Spirit = fire!</a:t>
            </a:r>
          </a:p>
          <a:p>
            <a:pPr lvl="1"/>
            <a:r>
              <a:rPr lang="en-US" dirty="0">
                <a:sym typeface="Wingdings" pitchFamily="2" charset="2"/>
              </a:rPr>
              <a:t>Me (dust) + nothing (no Holy Spirit) = dust</a:t>
            </a:r>
            <a:r>
              <a:rPr lang="en-US" dirty="0" smtClean="0">
                <a:sym typeface="Wingdings" pitchFamily="2" charset="2"/>
              </a:rPr>
              <a:t>!</a:t>
            </a:r>
            <a:endParaRPr lang="en-US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84480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Weak Servants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ym typeface="Wingdings" pitchFamily="2" charset="2"/>
              </a:rPr>
              <a:t>Hard truth: Perhaps if we stop serving, more people will be converted…</a:t>
            </a:r>
            <a:endParaRPr lang="en-US" dirty="0"/>
          </a:p>
          <a:p>
            <a:pPr lvl="1"/>
            <a:r>
              <a:rPr lang="en-US" dirty="0" smtClean="0"/>
              <a:t>“</a:t>
            </a:r>
            <a:r>
              <a:rPr lang="en-US" dirty="0"/>
              <a:t>But woe to you, scribes and Pharisees, hypocrites! For you shut up the kingdom of heaven against men; </a:t>
            </a:r>
            <a:r>
              <a:rPr lang="en-US" u="sng" dirty="0"/>
              <a:t>for you neither go in </a:t>
            </a:r>
            <a:r>
              <a:rPr lang="en-US" i="1" u="sng" dirty="0"/>
              <a:t>yourselves,</a:t>
            </a:r>
            <a:r>
              <a:rPr lang="en-US" u="sng" dirty="0"/>
              <a:t> nor do you allow those who are entering to go in</a:t>
            </a:r>
            <a:r>
              <a:rPr lang="en-US" u="sng" dirty="0" smtClean="0"/>
              <a:t>.” (Matt 27:13)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23611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Idol (1): Servant's Will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1" y="1066800"/>
            <a:ext cx="5257799" cy="5638800"/>
          </a:xfrm>
        </p:spPr>
        <p:txBody>
          <a:bodyPr/>
          <a:lstStyle/>
          <a:p>
            <a:pPr eaLnBrk="1" hangingPunct="1"/>
            <a:r>
              <a:rPr lang="en-US" dirty="0" smtClean="0"/>
              <a:t>Most difficult idol</a:t>
            </a:r>
          </a:p>
          <a:p>
            <a:pPr lvl="1" eaLnBrk="1" hangingPunct="1"/>
            <a:r>
              <a:rPr lang="en-US" i="1" dirty="0"/>
              <a:t>“Cain brought an offering of the fruit of the ground to the </a:t>
            </a:r>
            <a:r>
              <a:rPr lang="en-US" i="1" cap="small" dirty="0"/>
              <a:t>Lord</a:t>
            </a:r>
            <a:r>
              <a:rPr lang="en-US" i="1" dirty="0" smtClean="0"/>
              <a:t>.” (Gen 4:3)</a:t>
            </a:r>
            <a:endParaRPr lang="en-US" i="1" dirty="0"/>
          </a:p>
          <a:p>
            <a:pPr lvl="1" eaLnBrk="1" hangingPunct="1"/>
            <a:r>
              <a:rPr lang="en-US" i="1" dirty="0" smtClean="0"/>
              <a:t>“</a:t>
            </a:r>
            <a:r>
              <a:rPr lang="en-US" i="1" baseline="30000" dirty="0"/>
              <a:t>11 </a:t>
            </a:r>
            <a:r>
              <a:rPr lang="en-US" i="1" dirty="0" smtClean="0"/>
              <a:t>Saul </a:t>
            </a:r>
            <a:r>
              <a:rPr lang="en-US" i="1" dirty="0"/>
              <a:t>said, “When I saw that the people were scattered from me, and that you did not </a:t>
            </a:r>
            <a:r>
              <a:rPr lang="en-US" i="1" dirty="0" smtClean="0"/>
              <a:t>come… I </a:t>
            </a:r>
            <a:r>
              <a:rPr lang="en-US" i="1" u="sng" dirty="0"/>
              <a:t>felt</a:t>
            </a:r>
            <a:r>
              <a:rPr lang="en-US" i="1" dirty="0"/>
              <a:t> compelled, and </a:t>
            </a:r>
            <a:r>
              <a:rPr lang="en-US" i="1" u="sng" dirty="0"/>
              <a:t>offered</a:t>
            </a:r>
            <a:r>
              <a:rPr lang="en-US" i="1" dirty="0"/>
              <a:t> a burnt offering</a:t>
            </a:r>
            <a:r>
              <a:rPr lang="en-US" i="1" dirty="0" smtClean="0"/>
              <a:t>.” (1Sam 13)</a:t>
            </a:r>
            <a:endParaRPr lang="en-US" i="1" dirty="0"/>
          </a:p>
          <a:p>
            <a:pPr lvl="1" eaLnBrk="1" hangingPunct="1"/>
            <a:endParaRPr lang="en-US" dirty="0" smtClean="0"/>
          </a:p>
        </p:txBody>
      </p:sp>
      <p:pic>
        <p:nvPicPr>
          <p:cNvPr id="1028" name="Picture 4" descr="http://www.visualbiblealive.com/image-bin/Public/110/05/110_05_0016_BiblePaintings_pre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548" y="4114800"/>
            <a:ext cx="333375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cache2.artprintimages.com/lrg/38/3843/I2KYF00Z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1" r="8136"/>
          <a:stretch/>
        </p:blipFill>
        <p:spPr bwMode="auto">
          <a:xfrm>
            <a:off x="5859650" y="991326"/>
            <a:ext cx="32081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042409"/>
            <a:ext cx="2800350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Idol (1): Servant's Will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638800"/>
          </a:xfrm>
        </p:spPr>
        <p:txBody>
          <a:bodyPr/>
          <a:lstStyle/>
          <a:p>
            <a:pPr eaLnBrk="1" hangingPunct="1"/>
            <a:r>
              <a:rPr lang="en-US" dirty="0" smtClean="0"/>
              <a:t>Difficult to obey another (God)</a:t>
            </a:r>
          </a:p>
          <a:p>
            <a:pPr lvl="1" eaLnBrk="1" hangingPunct="1"/>
            <a:r>
              <a:rPr lang="en-US" i="1" dirty="0"/>
              <a:t>“I was like a beast before You.</a:t>
            </a:r>
            <a:br>
              <a:rPr lang="en-US" i="1" dirty="0"/>
            </a:br>
            <a:r>
              <a:rPr lang="en-US" i="1" dirty="0" smtClean="0"/>
              <a:t>Nevertheless </a:t>
            </a:r>
            <a:r>
              <a:rPr lang="en-US" i="1" dirty="0"/>
              <a:t>I am continually with </a:t>
            </a:r>
            <a:r>
              <a:rPr lang="en-US" i="1" dirty="0" smtClean="0"/>
              <a:t>You” (Ps 73)</a:t>
            </a:r>
          </a:p>
          <a:p>
            <a:pPr lvl="1" eaLnBrk="1" hangingPunct="1"/>
            <a:r>
              <a:rPr lang="en-US" i="1" dirty="0" smtClean="0"/>
              <a:t>“Who </a:t>
            </a:r>
            <a:r>
              <a:rPr lang="en-US" i="1" dirty="0"/>
              <a:t>is blind but My </a:t>
            </a:r>
            <a:r>
              <a:rPr lang="en-US" i="1" dirty="0" smtClean="0"/>
              <a:t>servant,</a:t>
            </a:r>
            <a:br>
              <a:rPr lang="en-US" i="1" dirty="0" smtClean="0"/>
            </a:br>
            <a:r>
              <a:rPr lang="en-US" i="1" dirty="0" smtClean="0"/>
              <a:t>Or </a:t>
            </a:r>
            <a:r>
              <a:rPr lang="en-US" i="1" dirty="0"/>
              <a:t>deaf as My messenger whom I </a:t>
            </a:r>
            <a:r>
              <a:rPr lang="en-US" i="1" dirty="0" smtClean="0"/>
              <a:t>send?</a:t>
            </a:r>
            <a:br>
              <a:rPr lang="en-US" i="1" dirty="0" smtClean="0"/>
            </a:br>
            <a:r>
              <a:rPr lang="en-US" i="1" dirty="0" smtClean="0"/>
              <a:t>Who </a:t>
            </a:r>
            <a:r>
              <a:rPr lang="en-US" i="1" dirty="0"/>
              <a:t>is blind as he who is </a:t>
            </a:r>
            <a:r>
              <a:rPr lang="en-US" i="1" dirty="0" smtClean="0"/>
              <a:t>perfect,</a:t>
            </a:r>
            <a:br>
              <a:rPr lang="en-US" i="1" dirty="0" smtClean="0"/>
            </a:br>
            <a:r>
              <a:rPr lang="en-US" i="1" dirty="0" smtClean="0"/>
              <a:t>And </a:t>
            </a:r>
            <a:r>
              <a:rPr lang="en-US" i="1" dirty="0"/>
              <a:t>blind as the </a:t>
            </a:r>
            <a:r>
              <a:rPr lang="en-US" i="1" cap="small" dirty="0"/>
              <a:t>Lord</a:t>
            </a:r>
            <a:r>
              <a:rPr lang="en-US" i="1" dirty="0"/>
              <a:t>’s </a:t>
            </a:r>
            <a:r>
              <a:rPr lang="en-US" i="1" dirty="0" smtClean="0"/>
              <a:t>servant?” (Isa 42:19)</a:t>
            </a:r>
          </a:p>
        </p:txBody>
      </p:sp>
      <p:pic>
        <p:nvPicPr>
          <p:cNvPr id="7175" name="Picture 7" descr="http://resources3.news.com.au/images/2007/08/09/va1237260887461/Great-Australian-Outback-Cattle-DriveGreg-Adams-56027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419600"/>
            <a:ext cx="3333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30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Idol (1): Servant's Will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638800"/>
          </a:xfrm>
        </p:spPr>
        <p:txBody>
          <a:bodyPr/>
          <a:lstStyle/>
          <a:p>
            <a:pPr eaLnBrk="1" hangingPunct="1"/>
            <a:r>
              <a:rPr lang="en-US" dirty="0" smtClean="0"/>
              <a:t>Difficult to give up my will, even in service</a:t>
            </a:r>
          </a:p>
          <a:p>
            <a:pPr lvl="1" eaLnBrk="1" hangingPunct="1"/>
            <a:r>
              <a:rPr lang="en-US" i="1" dirty="0" smtClean="0"/>
              <a:t>“When </a:t>
            </a:r>
            <a:r>
              <a:rPr lang="en-US" i="1" dirty="0"/>
              <a:t>you were younger, you girded yourself and walked where you </a:t>
            </a:r>
            <a:r>
              <a:rPr lang="en-US" i="1" u="sng" dirty="0"/>
              <a:t>wished</a:t>
            </a:r>
            <a:r>
              <a:rPr lang="en-US" i="1" dirty="0"/>
              <a:t>; but when you are old, you will stretch out your hands, and another will gird you and carry you where you </a:t>
            </a:r>
            <a:r>
              <a:rPr lang="en-US" i="1" u="sng" dirty="0"/>
              <a:t>do not wish</a:t>
            </a:r>
            <a:r>
              <a:rPr lang="en-US" i="1" dirty="0" smtClean="0"/>
              <a:t>.” (</a:t>
            </a:r>
            <a:r>
              <a:rPr lang="en-US" i="1" dirty="0" err="1" smtClean="0"/>
              <a:t>Jn</a:t>
            </a:r>
            <a:r>
              <a:rPr lang="en-US" i="1" dirty="0" smtClean="0"/>
              <a:t> 21:18)</a:t>
            </a:r>
          </a:p>
          <a:p>
            <a:pPr lvl="1" eaLnBrk="1" hangingPunct="1"/>
            <a:r>
              <a:rPr lang="en-US" i="1" dirty="0" smtClean="0"/>
              <a:t>“After </a:t>
            </a:r>
            <a:r>
              <a:rPr lang="en-US" i="1" dirty="0"/>
              <a:t>they had come to </a:t>
            </a:r>
            <a:r>
              <a:rPr lang="en-US" i="1" dirty="0" err="1"/>
              <a:t>Mysia</a:t>
            </a:r>
            <a:r>
              <a:rPr lang="en-US" i="1" dirty="0"/>
              <a:t>, they tried to go into Bithynia, but the </a:t>
            </a:r>
            <a:r>
              <a:rPr lang="en-US" i="1" dirty="0" smtClean="0"/>
              <a:t>Spirit </a:t>
            </a:r>
            <a:r>
              <a:rPr lang="en-US" i="1" u="sng" dirty="0"/>
              <a:t>did not permit them</a:t>
            </a:r>
            <a:r>
              <a:rPr lang="en-US" i="1" dirty="0" smtClean="0"/>
              <a:t>.” (Act 16:7)</a:t>
            </a:r>
          </a:p>
          <a:p>
            <a:pPr lvl="1" eaLnBrk="1" hangingPunct="1"/>
            <a:r>
              <a:rPr lang="en-US" i="1" dirty="0" smtClean="0"/>
              <a:t>“</a:t>
            </a:r>
            <a:r>
              <a:rPr lang="en-US" i="1" dirty="0"/>
              <a:t>Now when they came up out of the water, the </a:t>
            </a:r>
            <a:r>
              <a:rPr lang="en-US" i="1" u="sng" dirty="0"/>
              <a:t>Spirit of the Lord caught Philip away</a:t>
            </a:r>
            <a:r>
              <a:rPr lang="en-US" i="1" dirty="0"/>
              <a:t>, so that the eunuch saw him no </a:t>
            </a:r>
            <a:r>
              <a:rPr lang="en-US" i="1" dirty="0" smtClean="0"/>
              <a:t>more…. </a:t>
            </a:r>
            <a:r>
              <a:rPr lang="en-US" i="1" baseline="30000" dirty="0"/>
              <a:t> </a:t>
            </a:r>
            <a:r>
              <a:rPr lang="en-US" i="1" dirty="0"/>
              <a:t>But Philip was found at </a:t>
            </a:r>
            <a:r>
              <a:rPr lang="en-US" i="1" dirty="0" err="1"/>
              <a:t>Azotus</a:t>
            </a:r>
            <a:r>
              <a:rPr lang="en-US" i="1" dirty="0"/>
              <a:t>.</a:t>
            </a:r>
            <a:r>
              <a:rPr lang="en-US" i="1" dirty="0" smtClean="0"/>
              <a:t>(Acts 8)</a:t>
            </a:r>
          </a:p>
        </p:txBody>
      </p:sp>
    </p:spTree>
    <p:extLst>
      <p:ext uri="{BB962C8B-B14F-4D97-AF65-F5344CB8AC3E}">
        <p14:creationId xmlns:p14="http://schemas.microsoft.com/office/powerpoint/2010/main" val="30223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Idol (1): </a:t>
            </a:r>
            <a:r>
              <a:rPr lang="en-US" dirty="0" smtClean="0"/>
              <a:t>Servant's Will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i="1" dirty="0" smtClean="0"/>
              <a:t>“</a:t>
            </a:r>
            <a:r>
              <a:rPr lang="en-US" b="1" dirty="0"/>
              <a:t>All</a:t>
            </a:r>
            <a:r>
              <a:rPr lang="en-US" dirty="0"/>
              <a:t> who </a:t>
            </a:r>
            <a:r>
              <a:rPr lang="en-US" i="1" dirty="0"/>
              <a:t>ever</a:t>
            </a:r>
            <a:r>
              <a:rPr lang="en-US" dirty="0"/>
              <a:t> came before Me are thieves and robbers</a:t>
            </a:r>
            <a:r>
              <a:rPr lang="en-US" i="1" dirty="0" smtClean="0"/>
              <a:t>” (</a:t>
            </a:r>
            <a:r>
              <a:rPr lang="en-US" i="1" dirty="0" err="1" smtClean="0"/>
              <a:t>Jn</a:t>
            </a:r>
            <a:r>
              <a:rPr lang="en-US" i="1" dirty="0" smtClean="0"/>
              <a:t> 10:8)</a:t>
            </a:r>
          </a:p>
          <a:p>
            <a:pPr lvl="1" eaLnBrk="1" hangingPunct="1"/>
            <a:r>
              <a:rPr lang="en-US" dirty="0" smtClean="0"/>
              <a:t>All??? Abraham? Moses? David?</a:t>
            </a:r>
          </a:p>
          <a:p>
            <a:pPr lvl="1" eaLnBrk="1" hangingPunct="1"/>
            <a:r>
              <a:rPr lang="en-US" dirty="0" smtClean="0"/>
              <a:t>Abraham: stole God’s economy (Ishmael)</a:t>
            </a:r>
          </a:p>
          <a:p>
            <a:pPr lvl="1" eaLnBrk="1" hangingPunct="1"/>
            <a:r>
              <a:rPr lang="en-US" dirty="0" smtClean="0"/>
              <a:t>Moses: stole God’s instructions (hit the rock)</a:t>
            </a:r>
          </a:p>
          <a:p>
            <a:pPr lvl="1" eaLnBrk="1" hangingPunct="1"/>
            <a:r>
              <a:rPr lang="en-US" dirty="0" smtClean="0"/>
              <a:t>David: stole God’s decency </a:t>
            </a:r>
            <a:r>
              <a:rPr lang="en-US" dirty="0"/>
              <a:t>(Bathsheba, </a:t>
            </a:r>
            <a:r>
              <a:rPr lang="en-US" dirty="0" smtClean="0"/>
              <a:t>Uriah)</a:t>
            </a:r>
          </a:p>
          <a:p>
            <a:pPr eaLnBrk="1" hangingPunct="1"/>
            <a:endParaRPr lang="en-US" dirty="0" smtClean="0"/>
          </a:p>
          <a:p>
            <a:endParaRPr lang="en-US" dirty="0" smtClean="0"/>
          </a:p>
        </p:txBody>
      </p:sp>
      <p:pic>
        <p:nvPicPr>
          <p:cNvPr id="8197" name="Picture 5" descr="http://ubdavid.org/bibleexploration/light-old-testament/graphics/5-2_moses-strikes-rock-ag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000500"/>
            <a:ext cx="22764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bldLvl="2"/>
    </p:bldLst>
  </p:timing>
</p:sld>
</file>

<file path=ppt/theme/theme1.xml><?xml version="1.0" encoding="utf-8"?>
<a:theme xmlns:a="http://schemas.openxmlformats.org/drawingml/2006/main" name="candles">
  <a:themeElements>
    <a:clrScheme name="Office Theme 1">
      <a:dk1>
        <a:srgbClr val="272776"/>
      </a:dk1>
      <a:lt1>
        <a:srgbClr val="F3F1E4"/>
      </a:lt1>
      <a:dk2>
        <a:srgbClr val="272776"/>
      </a:dk2>
      <a:lt2>
        <a:srgbClr val="808080"/>
      </a:lt2>
      <a:accent1>
        <a:srgbClr val="99CCFF"/>
      </a:accent1>
      <a:accent2>
        <a:srgbClr val="CCCCFF"/>
      </a:accent2>
      <a:accent3>
        <a:srgbClr val="F8F7EF"/>
      </a:accent3>
      <a:accent4>
        <a:srgbClr val="202064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Office Them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272776"/>
        </a:dk1>
        <a:lt1>
          <a:srgbClr val="F3F1E4"/>
        </a:lt1>
        <a:dk2>
          <a:srgbClr val="272776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8F7EF"/>
        </a:accent3>
        <a:accent4>
          <a:srgbClr val="202064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272776"/>
        </a:dk1>
        <a:lt1>
          <a:srgbClr val="F3F1E4"/>
        </a:lt1>
        <a:dk2>
          <a:srgbClr val="272776"/>
        </a:dk2>
        <a:lt2>
          <a:srgbClr val="777777"/>
        </a:lt2>
        <a:accent1>
          <a:srgbClr val="B8CFFB"/>
        </a:accent1>
        <a:accent2>
          <a:srgbClr val="DF8F74"/>
        </a:accent2>
        <a:accent3>
          <a:srgbClr val="F8F7EF"/>
        </a:accent3>
        <a:accent4>
          <a:srgbClr val="202064"/>
        </a:accent4>
        <a:accent5>
          <a:srgbClr val="D8E4FD"/>
        </a:accent5>
        <a:accent6>
          <a:srgbClr val="CA8168"/>
        </a:accent6>
        <a:hlink>
          <a:srgbClr val="7F97C2"/>
        </a:hlink>
        <a:folHlink>
          <a:srgbClr val="8BBE8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candles</Template>
  <TotalTime>862</TotalTime>
  <Words>1047</Words>
  <Application>Microsoft Office PowerPoint</Application>
  <PresentationFormat>On-screen Show (4:3)</PresentationFormat>
  <Paragraphs>139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Script MT Bold</vt:lpstr>
      <vt:lpstr>Century Gothic</vt:lpstr>
      <vt:lpstr>Wingdings</vt:lpstr>
      <vt:lpstr>Calibri</vt:lpstr>
      <vt:lpstr>Bodoni MT</vt:lpstr>
      <vt:lpstr>candles</vt:lpstr>
      <vt:lpstr>Idols in the Service</vt:lpstr>
      <vt:lpstr>What is an Idol?</vt:lpstr>
      <vt:lpstr>Idols of a Servant</vt:lpstr>
      <vt:lpstr>True Servants</vt:lpstr>
      <vt:lpstr>Weak Servants </vt:lpstr>
      <vt:lpstr>Idol (1): Servant's Will</vt:lpstr>
      <vt:lpstr>Idol (1): Servant's Will</vt:lpstr>
      <vt:lpstr>Idol (1): Servant's Will</vt:lpstr>
      <vt:lpstr>Idol (1): Servant's Will</vt:lpstr>
      <vt:lpstr>Idol (1): Servant's Will</vt:lpstr>
      <vt:lpstr>Idol (2): Selfish Ambition</vt:lpstr>
      <vt:lpstr>Idol (2): Selfish Ambition</vt:lpstr>
      <vt:lpstr>Idol (2): Selfish Ambition</vt:lpstr>
      <vt:lpstr>Idol (2): Selfish Ambition</vt:lpstr>
      <vt:lpstr>Idol (2): Selfish Ambition</vt:lpstr>
      <vt:lpstr>Idol (2): Selfish Ambition</vt:lpstr>
      <vt:lpstr>Idol (3): Dishonest Gain</vt:lpstr>
      <vt:lpstr>Idol (3): Dishonest Gain</vt:lpstr>
      <vt:lpstr>Idol (3): Dishonest Gain</vt:lpstr>
      <vt:lpstr>Idol (3): Dishonest Gain</vt:lpstr>
      <vt:lpstr>Idol (3): Dishonest Gain</vt:lpstr>
      <vt:lpstr>Idols in the Service</vt:lpstr>
      <vt:lpstr>Let us break down these idols!</vt:lpstr>
    </vt:vector>
  </TitlesOfParts>
  <Company>Real EC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Liturgical Life: Christ in the Church Hymns</dc:title>
  <dc:creator>Gerges Gad</dc:creator>
  <cp:lastModifiedBy>Gerges Gad</cp:lastModifiedBy>
  <cp:revision>119</cp:revision>
  <dcterms:created xsi:type="dcterms:W3CDTF">2009-11-19T04:34:36Z</dcterms:created>
  <dcterms:modified xsi:type="dcterms:W3CDTF">2013-03-10T01:59:10Z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TC300001741033</vt:lpwstr>
  </property>
</Properties>
</file>