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6" r:id="rId2"/>
    <p:sldId id="257" r:id="rId3"/>
    <p:sldId id="258" r:id="rId4"/>
    <p:sldId id="502" r:id="rId5"/>
    <p:sldId id="261" r:id="rId6"/>
    <p:sldId id="262" r:id="rId7"/>
    <p:sldId id="421" r:id="rId8"/>
    <p:sldId id="265" r:id="rId9"/>
    <p:sldId id="423" r:id="rId10"/>
    <p:sldId id="267" r:id="rId11"/>
    <p:sldId id="268" r:id="rId12"/>
    <p:sldId id="269" r:id="rId13"/>
    <p:sldId id="272" r:id="rId14"/>
    <p:sldId id="273" r:id="rId15"/>
    <p:sldId id="274" r:id="rId16"/>
    <p:sldId id="275" r:id="rId17"/>
    <p:sldId id="276" r:id="rId18"/>
    <p:sldId id="279" r:id="rId19"/>
    <p:sldId id="288" r:id="rId20"/>
    <p:sldId id="281" r:id="rId21"/>
    <p:sldId id="282" r:id="rId22"/>
    <p:sldId id="283" r:id="rId23"/>
    <p:sldId id="425" r:id="rId24"/>
    <p:sldId id="289" r:id="rId25"/>
    <p:sldId id="290" r:id="rId26"/>
    <p:sldId id="503" r:id="rId27"/>
    <p:sldId id="291" r:id="rId28"/>
    <p:sldId id="293" r:id="rId29"/>
    <p:sldId id="295" r:id="rId30"/>
    <p:sldId id="296" r:id="rId31"/>
    <p:sldId id="297" r:id="rId32"/>
    <p:sldId id="300" r:id="rId33"/>
    <p:sldId id="301" r:id="rId34"/>
    <p:sldId id="302" r:id="rId35"/>
    <p:sldId id="303" r:id="rId36"/>
    <p:sldId id="304" r:id="rId37"/>
    <p:sldId id="305" r:id="rId38"/>
    <p:sldId id="427" r:id="rId39"/>
    <p:sldId id="422" r:id="rId40"/>
    <p:sldId id="339" r:id="rId41"/>
    <p:sldId id="340" r:id="rId42"/>
    <p:sldId id="431" r:id="rId43"/>
    <p:sldId id="342" r:id="rId44"/>
    <p:sldId id="432" r:id="rId45"/>
    <p:sldId id="343" r:id="rId46"/>
    <p:sldId id="344" r:id="rId47"/>
    <p:sldId id="504" r:id="rId48"/>
    <p:sldId id="345" r:id="rId49"/>
    <p:sldId id="347" r:id="rId50"/>
    <p:sldId id="348" r:id="rId51"/>
    <p:sldId id="349" r:id="rId52"/>
    <p:sldId id="433" r:id="rId53"/>
    <p:sldId id="350" r:id="rId54"/>
    <p:sldId id="434" r:id="rId55"/>
    <p:sldId id="352" r:id="rId56"/>
    <p:sldId id="353" r:id="rId57"/>
    <p:sldId id="435" r:id="rId58"/>
    <p:sldId id="354" r:id="rId59"/>
    <p:sldId id="355" r:id="rId60"/>
    <p:sldId id="356" r:id="rId61"/>
    <p:sldId id="437" r:id="rId62"/>
    <p:sldId id="358" r:id="rId63"/>
    <p:sldId id="359" r:id="rId64"/>
    <p:sldId id="360" r:id="rId65"/>
    <p:sldId id="440" r:id="rId66"/>
    <p:sldId id="362" r:id="rId67"/>
    <p:sldId id="363" r:id="rId68"/>
    <p:sldId id="364" r:id="rId69"/>
    <p:sldId id="442" r:id="rId70"/>
    <p:sldId id="365" r:id="rId71"/>
    <p:sldId id="366" r:id="rId72"/>
    <p:sldId id="443" r:id="rId73"/>
    <p:sldId id="444" r:id="rId74"/>
    <p:sldId id="367" r:id="rId75"/>
    <p:sldId id="368" r:id="rId76"/>
    <p:sldId id="369" r:id="rId77"/>
    <p:sldId id="370" r:id="rId78"/>
    <p:sldId id="371" r:id="rId79"/>
    <p:sldId id="372" r:id="rId80"/>
    <p:sldId id="375" r:id="rId81"/>
    <p:sldId id="373" r:id="rId82"/>
    <p:sldId id="374" r:id="rId83"/>
    <p:sldId id="378" r:id="rId84"/>
    <p:sldId id="377" r:id="rId85"/>
    <p:sldId id="376" r:id="rId86"/>
    <p:sldId id="379" r:id="rId87"/>
    <p:sldId id="380" r:id="rId88"/>
    <p:sldId id="446" r:id="rId89"/>
    <p:sldId id="381" r:id="rId90"/>
    <p:sldId id="382" r:id="rId91"/>
    <p:sldId id="383" r:id="rId92"/>
    <p:sldId id="447" r:id="rId93"/>
    <p:sldId id="485" r:id="rId94"/>
    <p:sldId id="486" r:id="rId95"/>
    <p:sldId id="488" r:id="rId96"/>
    <p:sldId id="489" r:id="rId97"/>
    <p:sldId id="490" r:id="rId98"/>
    <p:sldId id="491" r:id="rId99"/>
    <p:sldId id="506" r:id="rId100"/>
    <p:sldId id="507" r:id="rId101"/>
    <p:sldId id="509" r:id="rId102"/>
    <p:sldId id="510" r:id="rId103"/>
    <p:sldId id="511" r:id="rId104"/>
    <p:sldId id="512" r:id="rId105"/>
    <p:sldId id="513" r:id="rId106"/>
    <p:sldId id="514" r:id="rId107"/>
    <p:sldId id="515" r:id="rId108"/>
    <p:sldId id="516" r:id="rId109"/>
    <p:sldId id="517" r:id="rId110"/>
    <p:sldId id="492" r:id="rId111"/>
    <p:sldId id="494" r:id="rId112"/>
    <p:sldId id="495" r:id="rId113"/>
    <p:sldId id="505" r:id="rId114"/>
    <p:sldId id="501" r:id="rId115"/>
    <p:sldId id="386" r:id="rId116"/>
    <p:sldId id="387" r:id="rId117"/>
    <p:sldId id="388" r:id="rId118"/>
    <p:sldId id="449" r:id="rId119"/>
    <p:sldId id="389" r:id="rId120"/>
    <p:sldId id="390" r:id="rId121"/>
    <p:sldId id="518" r:id="rId122"/>
    <p:sldId id="448" r:id="rId123"/>
    <p:sldId id="391" r:id="rId124"/>
    <p:sldId id="450" r:id="rId125"/>
    <p:sldId id="519" r:id="rId126"/>
    <p:sldId id="392" r:id="rId127"/>
    <p:sldId id="393" r:id="rId128"/>
    <p:sldId id="395" r:id="rId129"/>
    <p:sldId id="396" r:id="rId130"/>
    <p:sldId id="397" r:id="rId131"/>
    <p:sldId id="451" r:id="rId132"/>
    <p:sldId id="398" r:id="rId133"/>
    <p:sldId id="399" r:id="rId134"/>
    <p:sldId id="400" r:id="rId135"/>
    <p:sldId id="454" r:id="rId136"/>
    <p:sldId id="402" r:id="rId137"/>
    <p:sldId id="404" r:id="rId138"/>
    <p:sldId id="406" r:id="rId139"/>
    <p:sldId id="407" r:id="rId140"/>
    <p:sldId id="408" r:id="rId141"/>
    <p:sldId id="409" r:id="rId142"/>
    <p:sldId id="411" r:id="rId143"/>
    <p:sldId id="412" r:id="rId144"/>
    <p:sldId id="456" r:id="rId145"/>
    <p:sldId id="418" r:id="rId146"/>
    <p:sldId id="419" r:id="rId147"/>
    <p:sldId id="420" r:id="rId148"/>
    <p:sldId id="542" r:id="rId149"/>
    <p:sldId id="520" r:id="rId150"/>
    <p:sldId id="460" r:id="rId151"/>
    <p:sldId id="461" r:id="rId152"/>
    <p:sldId id="462" r:id="rId153"/>
    <p:sldId id="463" r:id="rId154"/>
    <p:sldId id="464" r:id="rId155"/>
    <p:sldId id="465" r:id="rId156"/>
    <p:sldId id="466" r:id="rId157"/>
    <p:sldId id="467" r:id="rId158"/>
    <p:sldId id="468" r:id="rId159"/>
    <p:sldId id="469" r:id="rId160"/>
    <p:sldId id="470" r:id="rId161"/>
    <p:sldId id="471" r:id="rId162"/>
    <p:sldId id="472" r:id="rId163"/>
    <p:sldId id="473" r:id="rId164"/>
    <p:sldId id="474" r:id="rId165"/>
    <p:sldId id="475" r:id="rId166"/>
    <p:sldId id="476" r:id="rId167"/>
    <p:sldId id="477" r:id="rId168"/>
    <p:sldId id="478" r:id="rId169"/>
    <p:sldId id="459" r:id="rId170"/>
    <p:sldId id="479" r:id="rId171"/>
    <p:sldId id="535" r:id="rId172"/>
    <p:sldId id="484" r:id="rId173"/>
    <p:sldId id="536" r:id="rId174"/>
    <p:sldId id="480" r:id="rId175"/>
    <p:sldId id="537" r:id="rId176"/>
    <p:sldId id="481" r:id="rId177"/>
    <p:sldId id="541" r:id="rId178"/>
    <p:sldId id="482" r:id="rId179"/>
    <p:sldId id="539" r:id="rId180"/>
    <p:sldId id="483" r:id="rId181"/>
    <p:sldId id="528" r:id="rId182"/>
    <p:sldId id="543" r:id="rId1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02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C1C43FB0-E1DF-43BB-834D-248EF0A06834}" type="datetimeFigureOut">
              <a:rPr lang="en-US" smtClean="0"/>
              <a:t>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91475" y="6429375"/>
            <a:ext cx="876300" cy="292100"/>
          </a:xfrm>
        </p:spPr>
        <p:txBody>
          <a:bodyPr/>
          <a:lstStyle/>
          <a:p>
            <a:fld id="{2CF2C14A-00C7-4F81-AB0E-A7741711CA8E}" type="slidenum">
              <a:rPr lang="en-US" smtClean="0"/>
              <a:t>‹#›</a:t>
            </a:fld>
            <a:endParaRPr lang="en-US"/>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C43FB0-E1DF-43BB-834D-248EF0A06834}" type="datetimeFigureOut">
              <a:rPr lang="en-US" smtClean="0"/>
              <a:t>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F2C14A-00C7-4F81-AB0E-A7741711CA8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C43FB0-E1DF-43BB-834D-248EF0A06834}" type="datetimeFigureOut">
              <a:rPr lang="en-US" smtClean="0"/>
              <a:t>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F2C14A-00C7-4F81-AB0E-A7741711CA8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C1C43FB0-E1DF-43BB-834D-248EF0A06834}" type="datetimeFigureOut">
              <a:rPr lang="en-US" smtClean="0"/>
              <a:t>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F2C14A-00C7-4F81-AB0E-A7741711CA8E}" type="slidenum">
              <a:rPr lang="en-US" smtClean="0"/>
              <a:t>‹#›</a:t>
            </a:fld>
            <a:endParaRPr lang="en-US"/>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lvl1pPr>
              <a:defRPr sz="4400"/>
            </a:lvl1pPr>
          </a:lstStyle>
          <a:p>
            <a:r>
              <a:rPr lang="en-US" dirty="0"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normAutofit/>
          </a:bodyPr>
          <a:lstStyle>
            <a:lvl1pPr>
              <a:defRPr sz="3200"/>
            </a:lvl1pPr>
            <a:lvl2pPr>
              <a:defRPr sz="3200"/>
            </a:lvl2pPr>
            <a:lvl3pPr>
              <a:defRPr sz="28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C1C43FB0-E1DF-43BB-834D-248EF0A06834}" type="datetimeFigureOut">
              <a:rPr lang="en-US" smtClean="0"/>
              <a:t>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F2C14A-00C7-4F81-AB0E-A7741711CA8E}" type="slidenum">
              <a:rPr lang="en-US" smtClean="0"/>
              <a:t>‹#›</a:t>
            </a:fld>
            <a:endParaRPr lang="en-US"/>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1C43FB0-E1DF-43BB-834D-248EF0A06834}" type="datetimeFigureOut">
              <a:rPr lang="en-US" smtClean="0"/>
              <a:t>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F2C14A-00C7-4F81-AB0E-A7741711CA8E}" type="slidenum">
              <a:rPr lang="en-US" smtClean="0"/>
              <a:t>‹#›</a:t>
            </a:fld>
            <a:endParaRPr lang="en-US"/>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C1C43FB0-E1DF-43BB-834D-248EF0A06834}" type="datetimeFigureOut">
              <a:rPr lang="en-US" smtClean="0"/>
              <a:t>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F2C14A-00C7-4F81-AB0E-A7741711CA8E}" type="slidenum">
              <a:rPr lang="en-US" smtClean="0"/>
              <a:t>‹#›</a:t>
            </a:fld>
            <a:endParaRPr lang="en-US"/>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C1C43FB0-E1DF-43BB-834D-248EF0A06834}" type="datetimeFigureOut">
              <a:rPr lang="en-US" smtClean="0"/>
              <a:t>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F2C14A-00C7-4F81-AB0E-A7741711CA8E}" type="slidenum">
              <a:rPr lang="en-US" smtClean="0"/>
              <a:t>‹#›</a:t>
            </a:fld>
            <a:endParaRPr lang="en-US"/>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C43FB0-E1DF-43BB-834D-248EF0A06834}" type="datetimeFigureOut">
              <a:rPr lang="en-US" smtClean="0"/>
              <a:t>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F2C14A-00C7-4F81-AB0E-A7741711CA8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C1C43FB0-E1DF-43BB-834D-248EF0A06834}" type="datetimeFigureOut">
              <a:rPr lang="en-US" smtClean="0"/>
              <a:t>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F2C14A-00C7-4F81-AB0E-A7741711CA8E}" type="slidenum">
              <a:rPr lang="en-US" smtClean="0"/>
              <a:t>‹#›</a:t>
            </a:fld>
            <a:endParaRPr lang="en-US"/>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C1C43FB0-E1DF-43BB-834D-248EF0A06834}" type="datetimeFigureOut">
              <a:rPr lang="en-US" smtClean="0"/>
              <a:t>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F2C14A-00C7-4F81-AB0E-A7741711CA8E}" type="slidenum">
              <a:rPr lang="en-US" smtClean="0"/>
              <a:t>‹#›</a:t>
            </a:fld>
            <a:endParaRPr lang="en-US"/>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C1C43FB0-E1DF-43BB-834D-248EF0A06834}" type="datetimeFigureOut">
              <a:rPr lang="en-US" smtClean="0"/>
              <a:t>2/1/2013</a:t>
            </a:fld>
            <a:endParaRPr lang="en-US"/>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2CF2C14A-00C7-4F81-AB0E-A7741711CA8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ordincarnate.files.wordpress.com/2007/05/marketing-of-evil.jpg"/>
          <p:cNvPicPr>
            <a:picLocks noChangeAspect="1" noChangeArrowheads="1"/>
          </p:cNvPicPr>
          <p:nvPr/>
        </p:nvPicPr>
        <p:blipFill rotWithShape="1">
          <a:blip r:embed="rId2">
            <a:extLst>
              <a:ext uri="{28A0092B-C50C-407E-A947-70E740481C1C}">
                <a14:useLocalDpi xmlns:a14="http://schemas.microsoft.com/office/drawing/2010/main" val="0"/>
              </a:ext>
            </a:extLst>
          </a:blip>
          <a:srcRect l="17922" r="17760"/>
          <a:stretch/>
        </p:blipFill>
        <p:spPr bwMode="auto">
          <a:xfrm>
            <a:off x="4343400" y="304800"/>
            <a:ext cx="3962400" cy="6160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986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After the Ball: Condition or Problem</a:t>
            </a:r>
            <a:endParaRPr lang="en-US" dirty="0"/>
          </a:p>
        </p:txBody>
      </p:sp>
      <p:sp>
        <p:nvSpPr>
          <p:cNvPr id="3" name="Content Placeholder 2"/>
          <p:cNvSpPr>
            <a:spLocks noGrp="1"/>
          </p:cNvSpPr>
          <p:nvPr>
            <p:ph sz="quarter" idx="13"/>
          </p:nvPr>
        </p:nvSpPr>
        <p:spPr/>
        <p:txBody>
          <a:bodyPr>
            <a:normAutofit/>
          </a:bodyPr>
          <a:lstStyle/>
          <a:p>
            <a:r>
              <a:rPr lang="en-US" dirty="0" smtClean="0"/>
              <a:t>A </a:t>
            </a:r>
            <a:r>
              <a:rPr lang="en-US" dirty="0"/>
              <a:t>problem has a solution. A condition doesn’t need to be fixed. It is simply an aspect of life that must be accommodated. It requires permanent tolerance and you must come to terms with it psychologically, practically, and morally. Must change public opinion, from problem to condition</a:t>
            </a:r>
            <a:r>
              <a:rPr lang="en-US" dirty="0" smtClean="0"/>
              <a:t>.</a:t>
            </a:r>
            <a:endParaRPr lang="en-US" dirty="0"/>
          </a:p>
          <a:p>
            <a:endParaRPr lang="en-US" dirty="0"/>
          </a:p>
        </p:txBody>
      </p:sp>
    </p:spTree>
    <p:extLst>
      <p:ext uri="{BB962C8B-B14F-4D97-AF65-F5344CB8AC3E}">
        <p14:creationId xmlns:p14="http://schemas.microsoft.com/office/powerpoint/2010/main" val="15172635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Danbury Baptists</a:t>
            </a:r>
          </a:p>
        </p:txBody>
      </p:sp>
      <p:sp>
        <p:nvSpPr>
          <p:cNvPr id="3" name="Content Placeholder 2"/>
          <p:cNvSpPr>
            <a:spLocks noGrp="1"/>
          </p:cNvSpPr>
          <p:nvPr>
            <p:ph sz="quarter" idx="13"/>
          </p:nvPr>
        </p:nvSpPr>
        <p:spPr/>
        <p:txBody>
          <a:bodyPr>
            <a:normAutofit/>
          </a:bodyPr>
          <a:lstStyle/>
          <a:p>
            <a:r>
              <a:rPr lang="en-US" dirty="0" smtClean="0"/>
              <a:t>Thomas Jefferson wrote a letter to the Danbury Baptists of Rhode Island in 1802:</a:t>
            </a:r>
          </a:p>
          <a:p>
            <a:r>
              <a:rPr lang="en-US" dirty="0" smtClean="0"/>
              <a:t>“…I </a:t>
            </a:r>
            <a:r>
              <a:rPr lang="en-US" dirty="0"/>
              <a:t>contemplate with sovereign reverence that act of the whole American people which declared that their legislature should </a:t>
            </a:r>
            <a:r>
              <a:rPr lang="en-US" dirty="0" smtClean="0"/>
              <a:t>‘make </a:t>
            </a:r>
            <a:r>
              <a:rPr lang="en-US" dirty="0"/>
              <a:t>no law respecting an establishment of religion, or prohibiting the free exercise thereof</a:t>
            </a:r>
            <a:r>
              <a:rPr lang="en-US" dirty="0" smtClean="0"/>
              <a:t>,’ </a:t>
            </a:r>
            <a:r>
              <a:rPr lang="en-US" dirty="0"/>
              <a:t>thus building a wall of separation between Church &amp; State</a:t>
            </a:r>
            <a:r>
              <a:rPr lang="en-US" dirty="0" smtClean="0"/>
              <a:t>.”</a:t>
            </a:r>
            <a:endParaRPr lang="en-US" dirty="0"/>
          </a:p>
        </p:txBody>
      </p:sp>
    </p:spTree>
    <p:extLst>
      <p:ext uri="{BB962C8B-B14F-4D97-AF65-F5344CB8AC3E}">
        <p14:creationId xmlns:p14="http://schemas.microsoft.com/office/powerpoint/2010/main" val="17734311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Roger Williams in 1644</a:t>
            </a:r>
            <a:endParaRPr lang="en-US" dirty="0"/>
          </a:p>
        </p:txBody>
      </p:sp>
      <p:sp>
        <p:nvSpPr>
          <p:cNvPr id="3" name="Content Placeholder 2"/>
          <p:cNvSpPr>
            <a:spLocks noGrp="1"/>
          </p:cNvSpPr>
          <p:nvPr>
            <p:ph sz="quarter" idx="13"/>
          </p:nvPr>
        </p:nvSpPr>
        <p:spPr>
          <a:xfrm>
            <a:off x="274320" y="1298448"/>
            <a:ext cx="6659880" cy="5407152"/>
          </a:xfrm>
        </p:spPr>
        <p:txBody>
          <a:bodyPr>
            <a:normAutofit fontScale="85000" lnSpcReduction="10000"/>
          </a:bodyPr>
          <a:lstStyle/>
          <a:p>
            <a:pPr lvl="0"/>
            <a:r>
              <a:rPr lang="en-US" dirty="0" smtClean="0"/>
              <a:t>“…when </a:t>
            </a:r>
            <a:r>
              <a:rPr lang="en-US" dirty="0"/>
              <a:t>they </a:t>
            </a:r>
            <a:r>
              <a:rPr lang="en-US" dirty="0" smtClean="0"/>
              <a:t>[the Church] have </a:t>
            </a:r>
            <a:r>
              <a:rPr lang="en-US" dirty="0"/>
              <a:t>opened a gap in the hedge or wall of Separation between the Garden of the Church and the Wilderness of the world, God hath ever broke down the wall </a:t>
            </a:r>
            <a:r>
              <a:rPr lang="en-US" dirty="0" smtClean="0"/>
              <a:t>itself … and </a:t>
            </a:r>
            <a:r>
              <a:rPr lang="en-US" dirty="0"/>
              <a:t>made his Garden a Wilderness, as at this day. And that therefore if he will ever please to restore his Garden and Paradise again, it must of necessity be walled in peculiarly unto Himself from the world, and that all that shall be saved out of the world are to be transplanted out of the Wilderness of the world, and added unto His Church or Garden</a:t>
            </a:r>
            <a:r>
              <a:rPr lang="en-US" dirty="0" smtClean="0"/>
              <a:t>.”</a:t>
            </a:r>
            <a:endParaRPr lang="en-US" dirty="0"/>
          </a:p>
          <a:p>
            <a:endParaRPr lang="en-US" dirty="0"/>
          </a:p>
          <a:p>
            <a:endParaRPr lang="en-US" dirty="0"/>
          </a:p>
        </p:txBody>
      </p:sp>
      <p:pic>
        <p:nvPicPr>
          <p:cNvPr id="14338" name="Picture 2" descr="http://ecx.images-amazon.com/images/I/51CehSH-TRL._SL500_AA300_.jpg"/>
          <p:cNvPicPr>
            <a:picLocks noChangeAspect="1" noChangeArrowheads="1"/>
          </p:cNvPicPr>
          <p:nvPr/>
        </p:nvPicPr>
        <p:blipFill rotWithShape="1">
          <a:blip r:embed="rId2">
            <a:extLst>
              <a:ext uri="{28A0092B-C50C-407E-A947-70E740481C1C}">
                <a14:useLocalDpi xmlns:a14="http://schemas.microsoft.com/office/drawing/2010/main" val="0"/>
              </a:ext>
            </a:extLst>
          </a:blip>
          <a:srcRect l="17066" r="15734"/>
          <a:stretch/>
        </p:blipFill>
        <p:spPr bwMode="auto">
          <a:xfrm>
            <a:off x="6775556" y="1828800"/>
            <a:ext cx="2333549" cy="3472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3056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14</a:t>
            </a:r>
            <a:r>
              <a:rPr lang="en-US" baseline="30000" dirty="0" smtClean="0"/>
              <a:t>th</a:t>
            </a:r>
            <a:r>
              <a:rPr lang="en-US" dirty="0" smtClean="0"/>
              <a:t> Amendment - 1868</a:t>
            </a:r>
            <a:endParaRPr lang="en-US" dirty="0"/>
          </a:p>
        </p:txBody>
      </p:sp>
      <p:sp>
        <p:nvSpPr>
          <p:cNvPr id="3" name="Content Placeholder 2"/>
          <p:cNvSpPr>
            <a:spLocks noGrp="1"/>
          </p:cNvSpPr>
          <p:nvPr>
            <p:ph sz="quarter" idx="13"/>
          </p:nvPr>
        </p:nvSpPr>
        <p:spPr/>
        <p:txBody>
          <a:bodyPr>
            <a:normAutofit fontScale="85000" lnSpcReduction="10000"/>
          </a:bodyPr>
          <a:lstStyle/>
          <a:p>
            <a:r>
              <a:rPr lang="en-US" dirty="0" smtClean="0"/>
              <a:t>14</a:t>
            </a:r>
            <a:r>
              <a:rPr lang="en-US" baseline="30000" dirty="0" smtClean="0"/>
              <a:t>th</a:t>
            </a:r>
            <a:r>
              <a:rPr lang="en-US" dirty="0" smtClean="0"/>
              <a:t> Amendment passed after the Civil War</a:t>
            </a:r>
          </a:p>
          <a:p>
            <a:r>
              <a:rPr lang="en-US" dirty="0" smtClean="0"/>
              <a:t>Ratifying the amendment was a requirement for all confederate states to be re-admitted into the union</a:t>
            </a:r>
          </a:p>
          <a:p>
            <a:r>
              <a:rPr lang="en-US" dirty="0" smtClean="0"/>
              <a:t>“</a:t>
            </a:r>
            <a:r>
              <a:rPr lang="en-US" dirty="0"/>
              <a:t>No State shall make or enforce any law which shall abridge the privileges or immunities of citizens of the United States; nor shall any State deprive any person of life, liberty, or property, without due process of law; nor deny to any person within its jurisdiction the equal protection of the laws</a:t>
            </a:r>
            <a:r>
              <a:rPr lang="en-US" dirty="0" smtClean="0"/>
              <a:t>.”</a:t>
            </a:r>
          </a:p>
          <a:p>
            <a:r>
              <a:rPr lang="en-US" dirty="0" smtClean="0"/>
              <a:t>Slavery: Gave federal govt. power to ensure states treated citizens equally – first time federal govt. was given this much power</a:t>
            </a:r>
            <a:endParaRPr lang="en-US" dirty="0"/>
          </a:p>
        </p:txBody>
      </p:sp>
    </p:spTree>
    <p:extLst>
      <p:ext uri="{BB962C8B-B14F-4D97-AF65-F5344CB8AC3E}">
        <p14:creationId xmlns:p14="http://schemas.microsoft.com/office/powerpoint/2010/main" val="14098072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Blaine Amendment</a:t>
            </a:r>
            <a:endParaRPr lang="en-US" dirty="0"/>
          </a:p>
        </p:txBody>
      </p:sp>
      <p:sp>
        <p:nvSpPr>
          <p:cNvPr id="3" name="Content Placeholder 2"/>
          <p:cNvSpPr>
            <a:spLocks noGrp="1"/>
          </p:cNvSpPr>
          <p:nvPr>
            <p:ph sz="quarter" idx="13"/>
          </p:nvPr>
        </p:nvSpPr>
        <p:spPr/>
        <p:txBody>
          <a:bodyPr/>
          <a:lstStyle/>
          <a:p>
            <a:r>
              <a:rPr lang="en-US" dirty="0" smtClean="0"/>
              <a:t>President Ulysses S. Grant (1877) – wanted First Amendment to apply to states (not just Congress)</a:t>
            </a:r>
          </a:p>
          <a:p>
            <a:r>
              <a:rPr lang="en-US" dirty="0" smtClean="0"/>
              <a:t>Proposed Blaine Amendment:</a:t>
            </a:r>
            <a:br>
              <a:rPr lang="en-US" dirty="0" smtClean="0"/>
            </a:br>
            <a:r>
              <a:rPr lang="en-US" dirty="0" smtClean="0"/>
              <a:t>“No </a:t>
            </a:r>
            <a:r>
              <a:rPr lang="en-US" u="sng" dirty="0"/>
              <a:t>State</a:t>
            </a:r>
            <a:r>
              <a:rPr lang="en-US" dirty="0"/>
              <a:t> shall make any law respecting an establishment of religion, or prohibiting the free exercise thereof</a:t>
            </a:r>
            <a:r>
              <a:rPr lang="en-US" dirty="0" smtClean="0"/>
              <a:t>…”</a:t>
            </a:r>
            <a:endParaRPr lang="en-US" dirty="0"/>
          </a:p>
        </p:txBody>
      </p:sp>
    </p:spTree>
    <p:extLst>
      <p:ext uri="{BB962C8B-B14F-4D97-AF65-F5344CB8AC3E}">
        <p14:creationId xmlns:p14="http://schemas.microsoft.com/office/powerpoint/2010/main" val="131233320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Senator </a:t>
            </a:r>
            <a:r>
              <a:rPr lang="en-US" dirty="0" smtClean="0"/>
              <a:t>Frelinghuysen</a:t>
            </a:r>
            <a:endParaRPr lang="en-US" dirty="0"/>
          </a:p>
        </p:txBody>
      </p:sp>
      <p:sp>
        <p:nvSpPr>
          <p:cNvPr id="3" name="Content Placeholder 2"/>
          <p:cNvSpPr>
            <a:spLocks noGrp="1"/>
          </p:cNvSpPr>
          <p:nvPr>
            <p:ph sz="quarter" idx="13"/>
          </p:nvPr>
        </p:nvSpPr>
        <p:spPr>
          <a:xfrm>
            <a:off x="274320" y="1298448"/>
            <a:ext cx="8595360" cy="5254752"/>
          </a:xfrm>
        </p:spPr>
        <p:txBody>
          <a:bodyPr>
            <a:normAutofit fontScale="92500" lnSpcReduction="10000"/>
          </a:bodyPr>
          <a:lstStyle/>
          <a:p>
            <a:r>
              <a:rPr lang="en-US" dirty="0" smtClean="0"/>
              <a:t>“The </a:t>
            </a:r>
            <a:r>
              <a:rPr lang="en-US" dirty="0"/>
              <a:t>[Blaine Amendment] very properly extends the prohibition of the first amendment of the Constitution to the States. Thus the [Blaine Amendment] prohibits the States, for the first time, from the establishment of religion, from prohibiting its free exercise, and from making any religious test a qualification to office</a:t>
            </a:r>
            <a:r>
              <a:rPr lang="en-US" dirty="0" smtClean="0"/>
              <a:t>.”</a:t>
            </a:r>
            <a:endParaRPr lang="en-US" dirty="0"/>
          </a:p>
          <a:p>
            <a:r>
              <a:rPr lang="en-US" dirty="0" smtClean="0"/>
              <a:t>It was not passed</a:t>
            </a:r>
          </a:p>
          <a:p>
            <a:r>
              <a:rPr lang="en-US" dirty="0" smtClean="0"/>
              <a:t>Both opponents and proponents agreed that by this time states were not bound by the First Amendment (despite 14</a:t>
            </a:r>
            <a:r>
              <a:rPr lang="en-US" baseline="30000" dirty="0" smtClean="0"/>
              <a:t>th</a:t>
            </a:r>
            <a:r>
              <a:rPr lang="en-US" dirty="0" smtClean="0"/>
              <a:t> Amendment)</a:t>
            </a:r>
            <a:endParaRPr lang="en-US" dirty="0"/>
          </a:p>
        </p:txBody>
      </p:sp>
    </p:spTree>
    <p:extLst>
      <p:ext uri="{BB962C8B-B14F-4D97-AF65-F5344CB8AC3E}">
        <p14:creationId xmlns:p14="http://schemas.microsoft.com/office/powerpoint/2010/main" val="29256502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Reynolds v. </a:t>
            </a:r>
            <a:r>
              <a:rPr lang="en-US" dirty="0" smtClean="0"/>
              <a:t>U.S (1878)</a:t>
            </a:r>
            <a:endParaRPr lang="en-US" dirty="0"/>
          </a:p>
        </p:txBody>
      </p:sp>
      <p:sp>
        <p:nvSpPr>
          <p:cNvPr id="3" name="Content Placeholder 2"/>
          <p:cNvSpPr>
            <a:spLocks noGrp="1"/>
          </p:cNvSpPr>
          <p:nvPr>
            <p:ph sz="quarter" idx="13"/>
          </p:nvPr>
        </p:nvSpPr>
        <p:spPr/>
        <p:txBody>
          <a:bodyPr>
            <a:normAutofit fontScale="92500"/>
          </a:bodyPr>
          <a:lstStyle/>
          <a:p>
            <a:r>
              <a:rPr lang="en-US" dirty="0" smtClean="0"/>
              <a:t>First </a:t>
            </a:r>
            <a:r>
              <a:rPr lang="en-US" dirty="0"/>
              <a:t>time Jefferson’s concept of “separation of church and state” was related to the “Establishment” clause of the </a:t>
            </a:r>
            <a:r>
              <a:rPr lang="en-US" dirty="0" smtClean="0"/>
              <a:t>First Amendment</a:t>
            </a:r>
            <a:r>
              <a:rPr lang="en-US" dirty="0"/>
              <a:t>.</a:t>
            </a:r>
          </a:p>
          <a:p>
            <a:r>
              <a:rPr lang="en-US" dirty="0"/>
              <a:t> </a:t>
            </a:r>
            <a:r>
              <a:rPr lang="en-US" dirty="0" smtClean="0"/>
              <a:t>Quoting </a:t>
            </a:r>
            <a:r>
              <a:rPr lang="en-US" dirty="0"/>
              <a:t>Jefferson’s letter to the Danbury Baptists about separation: "coming as this does from an acknowledged leader of the advocates of the measure, it may be accepted almost as an authoritative declaration of the scope and effect of the amendment thus secured</a:t>
            </a:r>
            <a:r>
              <a:rPr lang="en-US" dirty="0" smtClean="0"/>
              <a:t>."</a:t>
            </a:r>
            <a:r>
              <a:rPr lang="en-US" dirty="0"/>
              <a:t> </a:t>
            </a:r>
          </a:p>
        </p:txBody>
      </p:sp>
    </p:spTree>
    <p:extLst>
      <p:ext uri="{BB962C8B-B14F-4D97-AF65-F5344CB8AC3E}">
        <p14:creationId xmlns:p14="http://schemas.microsoft.com/office/powerpoint/2010/main" val="6659311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Everson v. Board of </a:t>
            </a:r>
            <a:r>
              <a:rPr lang="en-US" dirty="0" smtClean="0"/>
              <a:t>Education</a:t>
            </a:r>
            <a:endParaRPr lang="en-US" dirty="0"/>
          </a:p>
        </p:txBody>
      </p:sp>
      <p:sp>
        <p:nvSpPr>
          <p:cNvPr id="3" name="Content Placeholder 2"/>
          <p:cNvSpPr>
            <a:spLocks noGrp="1"/>
          </p:cNvSpPr>
          <p:nvPr>
            <p:ph sz="quarter" idx="13"/>
          </p:nvPr>
        </p:nvSpPr>
        <p:spPr>
          <a:xfrm>
            <a:off x="274320" y="1298448"/>
            <a:ext cx="8595360" cy="5407152"/>
          </a:xfrm>
        </p:spPr>
        <p:txBody>
          <a:bodyPr>
            <a:normAutofit/>
          </a:bodyPr>
          <a:lstStyle/>
          <a:p>
            <a:r>
              <a:rPr lang="en-US" dirty="0"/>
              <a:t>Everson v. Board of </a:t>
            </a:r>
            <a:r>
              <a:rPr lang="en-US" dirty="0" smtClean="0"/>
              <a:t>Education (</a:t>
            </a:r>
            <a:r>
              <a:rPr lang="en-US" dirty="0"/>
              <a:t>1947) </a:t>
            </a:r>
            <a:r>
              <a:rPr lang="en-US" dirty="0" smtClean="0"/>
              <a:t>– First </a:t>
            </a:r>
            <a:r>
              <a:rPr lang="en-US" dirty="0"/>
              <a:t>case that sought to apply the Establishment clause to a state.  Justified this by saying that the 14</a:t>
            </a:r>
            <a:r>
              <a:rPr lang="en-US" baseline="30000" dirty="0"/>
              <a:t>th</a:t>
            </a:r>
            <a:r>
              <a:rPr lang="en-US" dirty="0"/>
              <a:t> Amendment’s due process clause caused the first amendment to apply to the states (essentially what the Blaine Amendment wanted to do). </a:t>
            </a:r>
            <a:endParaRPr lang="en-US" dirty="0" smtClean="0"/>
          </a:p>
        </p:txBody>
      </p:sp>
    </p:spTree>
    <p:extLst>
      <p:ext uri="{BB962C8B-B14F-4D97-AF65-F5344CB8AC3E}">
        <p14:creationId xmlns:p14="http://schemas.microsoft.com/office/powerpoint/2010/main" val="86049204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Everson v. Board of Education</a:t>
            </a:r>
          </a:p>
        </p:txBody>
      </p:sp>
      <p:sp>
        <p:nvSpPr>
          <p:cNvPr id="3" name="Content Placeholder 2"/>
          <p:cNvSpPr>
            <a:spLocks noGrp="1"/>
          </p:cNvSpPr>
          <p:nvPr>
            <p:ph sz="quarter" idx="13"/>
          </p:nvPr>
        </p:nvSpPr>
        <p:spPr/>
        <p:txBody>
          <a:bodyPr>
            <a:normAutofit lnSpcReduction="10000"/>
          </a:bodyPr>
          <a:lstStyle/>
          <a:p>
            <a:pPr lvl="0"/>
            <a:r>
              <a:rPr lang="en-US" dirty="0" smtClean="0"/>
              <a:t>“</a:t>
            </a:r>
            <a:r>
              <a:rPr lang="en-US" dirty="0"/>
              <a:t>The First Amendment has erected a wall between church and state.  That wall must be kept high and impregnable.  We could not approve the slightest breach.”  Since then, this separation as been quoted so often that most people believe that it is in the constitution. </a:t>
            </a:r>
            <a:endParaRPr lang="en-US" dirty="0" smtClean="0"/>
          </a:p>
          <a:p>
            <a:pPr lvl="0"/>
            <a:r>
              <a:rPr lang="en-US" dirty="0"/>
              <a:t>Since then the Supreme Court has ruled that the 14</a:t>
            </a:r>
            <a:r>
              <a:rPr lang="en-US" baseline="30000" dirty="0"/>
              <a:t>th</a:t>
            </a:r>
            <a:r>
              <a:rPr lang="en-US" dirty="0"/>
              <a:t> Amendment requires that states abide by all federal amendments, which is why states no longer can have state-sponsored religion.</a:t>
            </a:r>
          </a:p>
          <a:p>
            <a:endParaRPr lang="en-US" dirty="0"/>
          </a:p>
        </p:txBody>
      </p:sp>
    </p:spTree>
    <p:extLst>
      <p:ext uri="{BB962C8B-B14F-4D97-AF65-F5344CB8AC3E}">
        <p14:creationId xmlns:p14="http://schemas.microsoft.com/office/powerpoint/2010/main" val="395612597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this what the Founders intended?</a:t>
            </a:r>
            <a:endParaRPr lang="en-US" dirty="0"/>
          </a:p>
        </p:txBody>
      </p:sp>
      <p:sp>
        <p:nvSpPr>
          <p:cNvPr id="3" name="Content Placeholder 2"/>
          <p:cNvSpPr>
            <a:spLocks noGrp="1"/>
          </p:cNvSpPr>
          <p:nvPr>
            <p:ph sz="quarter" idx="13"/>
          </p:nvPr>
        </p:nvSpPr>
        <p:spPr/>
        <p:txBody>
          <a:bodyPr/>
          <a:lstStyle/>
          <a:p>
            <a:r>
              <a:rPr lang="en-US" dirty="0" smtClean="0"/>
              <a:t>They had no problem with state-sponsored religion</a:t>
            </a:r>
          </a:p>
          <a:p>
            <a:pPr lvl="0"/>
            <a:r>
              <a:rPr lang="en-US" dirty="0"/>
              <a:t>In 1777, Congress approved the purchase of 20,000 Bibles from Holland for distribution in the states</a:t>
            </a:r>
            <a:r>
              <a:rPr lang="en-US" dirty="0" smtClean="0"/>
              <a:t>.</a:t>
            </a:r>
          </a:p>
          <a:p>
            <a:r>
              <a:rPr lang="en-US" dirty="0"/>
              <a:t>The Continental Congress designated days of fasting and prayer, appointed chaplains, and paid Christian missionaries to convert the Native Americans to Christianity.  </a:t>
            </a:r>
          </a:p>
          <a:p>
            <a:pPr lvl="0"/>
            <a:endParaRPr lang="en-US" dirty="0" smtClean="0"/>
          </a:p>
        </p:txBody>
      </p:sp>
    </p:spTree>
    <p:extLst>
      <p:ext uri="{BB962C8B-B14F-4D97-AF65-F5344CB8AC3E}">
        <p14:creationId xmlns:p14="http://schemas.microsoft.com/office/powerpoint/2010/main" val="1205456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Christianity in Government</a:t>
            </a:r>
          </a:p>
        </p:txBody>
      </p:sp>
      <p:sp>
        <p:nvSpPr>
          <p:cNvPr id="3" name="Content Placeholder 2"/>
          <p:cNvSpPr>
            <a:spLocks noGrp="1"/>
          </p:cNvSpPr>
          <p:nvPr>
            <p:ph sz="quarter" idx="13"/>
          </p:nvPr>
        </p:nvSpPr>
        <p:spPr/>
        <p:txBody>
          <a:bodyPr>
            <a:normAutofit/>
          </a:bodyPr>
          <a:lstStyle/>
          <a:p>
            <a:pPr lvl="0"/>
            <a:r>
              <a:rPr lang="en-US" dirty="0" smtClean="0"/>
              <a:t>In </a:t>
            </a:r>
            <a:r>
              <a:rPr lang="en-US" dirty="0"/>
              <a:t>1789 Rep. Elias </a:t>
            </a:r>
            <a:r>
              <a:rPr lang="en-US" dirty="0" err="1"/>
              <a:t>Boudinot</a:t>
            </a:r>
            <a:r>
              <a:rPr lang="en-US" dirty="0"/>
              <a:t> expressed his desire to George Washington to establish a national holiday of Thanksgiving.  He told him, “[I] could not think of letting the session pass over without offering an opportunity to all citizens of the United States of joining with one voice, in returning to Almighty God their sincere thanks for the many blessings he had poured down upon them</a:t>
            </a:r>
            <a:r>
              <a:rPr lang="en-US" dirty="0" smtClean="0"/>
              <a:t>.”</a:t>
            </a:r>
            <a:endParaRPr lang="en-US" dirty="0"/>
          </a:p>
        </p:txBody>
      </p:sp>
    </p:spTree>
    <p:extLst>
      <p:ext uri="{BB962C8B-B14F-4D97-AF65-F5344CB8AC3E}">
        <p14:creationId xmlns:p14="http://schemas.microsoft.com/office/powerpoint/2010/main" val="1590852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Ball: Perception</a:t>
            </a:r>
            <a:endParaRPr lang="en-US" dirty="0"/>
          </a:p>
        </p:txBody>
      </p:sp>
      <p:sp>
        <p:nvSpPr>
          <p:cNvPr id="3" name="Content Placeholder 2"/>
          <p:cNvSpPr>
            <a:spLocks noGrp="1"/>
          </p:cNvSpPr>
          <p:nvPr>
            <p:ph sz="quarter" idx="13"/>
          </p:nvPr>
        </p:nvSpPr>
        <p:spPr>
          <a:xfrm>
            <a:off x="274320" y="1298448"/>
            <a:ext cx="8595360" cy="5178552"/>
          </a:xfrm>
        </p:spPr>
        <p:txBody>
          <a:bodyPr>
            <a:normAutofit fontScale="92500" lnSpcReduction="10000"/>
          </a:bodyPr>
          <a:lstStyle/>
          <a:p>
            <a:r>
              <a:rPr lang="en-US" dirty="0" smtClean="0"/>
              <a:t>H </a:t>
            </a:r>
            <a:r>
              <a:rPr lang="en-US" dirty="0"/>
              <a:t>don’t warrant or deserve much attention from straights. </a:t>
            </a:r>
          </a:p>
          <a:p>
            <a:r>
              <a:rPr lang="en-US" b="1" dirty="0">
                <a:solidFill>
                  <a:srgbClr val="00B050"/>
                </a:solidFill>
              </a:rPr>
              <a:t>Preferred</a:t>
            </a:r>
            <a:r>
              <a:rPr lang="en-US" b="1" dirty="0"/>
              <a:t>: H are valuable part of American society; we should be familiar with their nature, culture, news and heroes. </a:t>
            </a:r>
          </a:p>
          <a:p>
            <a:r>
              <a:rPr lang="en-US" dirty="0" smtClean="0"/>
              <a:t>H </a:t>
            </a:r>
            <a:r>
              <a:rPr lang="en-US" dirty="0"/>
              <a:t>are few in number; I don’t know any H. </a:t>
            </a:r>
          </a:p>
          <a:p>
            <a:r>
              <a:rPr lang="en-US" b="1" dirty="0">
                <a:solidFill>
                  <a:srgbClr val="00B050"/>
                </a:solidFill>
              </a:rPr>
              <a:t>Preferred</a:t>
            </a:r>
            <a:r>
              <a:rPr lang="en-US" b="1" dirty="0"/>
              <a:t>: H constitute a large minority of our society; and some of my friends/family are H.</a:t>
            </a:r>
          </a:p>
          <a:p>
            <a:r>
              <a:rPr lang="en-US" dirty="0" smtClean="0"/>
              <a:t>H </a:t>
            </a:r>
            <a:r>
              <a:rPr lang="en-US" dirty="0"/>
              <a:t>are easy to spot.</a:t>
            </a:r>
          </a:p>
          <a:p>
            <a:r>
              <a:rPr lang="en-US" b="1" dirty="0">
                <a:solidFill>
                  <a:srgbClr val="00B050"/>
                </a:solidFill>
              </a:rPr>
              <a:t>Preferred</a:t>
            </a:r>
            <a:r>
              <a:rPr lang="en-US" b="1" dirty="0"/>
              <a:t>: They are not: most of them look just like anyone else</a:t>
            </a:r>
            <a:r>
              <a:rPr lang="en-US" b="1" dirty="0" smtClean="0"/>
              <a:t>.</a:t>
            </a:r>
            <a:endParaRPr lang="en-US" b="1" dirty="0"/>
          </a:p>
        </p:txBody>
      </p:sp>
    </p:spTree>
    <p:extLst>
      <p:ext uri="{BB962C8B-B14F-4D97-AF65-F5344CB8AC3E}">
        <p14:creationId xmlns:p14="http://schemas.microsoft.com/office/powerpoint/2010/main" val="202919036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Founders were Christian</a:t>
            </a:r>
          </a:p>
        </p:txBody>
      </p:sp>
      <p:sp>
        <p:nvSpPr>
          <p:cNvPr id="3" name="Content Placeholder 2"/>
          <p:cNvSpPr>
            <a:spLocks noGrp="1"/>
          </p:cNvSpPr>
          <p:nvPr>
            <p:ph sz="quarter" idx="13"/>
          </p:nvPr>
        </p:nvSpPr>
        <p:spPr>
          <a:xfrm>
            <a:off x="274320" y="1298448"/>
            <a:ext cx="5745480" cy="4937760"/>
          </a:xfrm>
        </p:spPr>
        <p:txBody>
          <a:bodyPr>
            <a:normAutofit fontScale="92500" lnSpcReduction="10000"/>
          </a:bodyPr>
          <a:lstStyle/>
          <a:p>
            <a:r>
              <a:rPr lang="en-US" dirty="0"/>
              <a:t>"While we are zealously performing the duties of good citizens and soldiers, we certainly ought not to be inattentive to the higher duties of religion. To the distinguished character of Patriot, it should be our highest glory to add the more distinguished character of Christian." </a:t>
            </a:r>
            <a:r>
              <a:rPr lang="en-US" dirty="0" smtClean="0"/>
              <a:t>-</a:t>
            </a:r>
            <a:r>
              <a:rPr lang="en-US" dirty="0"/>
              <a:t>The Writings of Washington, pp. 342-343.</a:t>
            </a:r>
          </a:p>
          <a:p>
            <a:endParaRPr lang="en-US" dirty="0"/>
          </a:p>
        </p:txBody>
      </p:sp>
      <p:pic>
        <p:nvPicPr>
          <p:cNvPr id="8194" name="Picture 2" descr="http://www.biography.com/imported/images/Biography/Images/Profiles/W/George-Washington-9524786-1-4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2057399"/>
            <a:ext cx="2838450" cy="2838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026115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Founders were Christian</a:t>
            </a:r>
          </a:p>
        </p:txBody>
      </p:sp>
      <p:sp>
        <p:nvSpPr>
          <p:cNvPr id="3" name="Content Placeholder 2"/>
          <p:cNvSpPr>
            <a:spLocks noGrp="1"/>
          </p:cNvSpPr>
          <p:nvPr>
            <p:ph sz="quarter" idx="13"/>
          </p:nvPr>
        </p:nvSpPr>
        <p:spPr>
          <a:xfrm>
            <a:off x="274320" y="1298448"/>
            <a:ext cx="5288280" cy="5178552"/>
          </a:xfrm>
        </p:spPr>
        <p:txBody>
          <a:bodyPr>
            <a:normAutofit fontScale="85000" lnSpcReduction="10000"/>
          </a:bodyPr>
          <a:lstStyle/>
          <a:p>
            <a:r>
              <a:rPr lang="en-US" dirty="0"/>
              <a:t>"It cannot be emphasized too strongly or too often that this great nation was founded, not by religionists, but by Christians; not on religions, but on the gospel of Jesus Christ. For this very reason peoples of other faiths have been afforded asylum, prosperity, and freedom of worship here." </a:t>
            </a:r>
            <a:r>
              <a:rPr lang="en-US" dirty="0" smtClean="0"/>
              <a:t>-</a:t>
            </a:r>
            <a:r>
              <a:rPr lang="en-US" dirty="0"/>
              <a:t>The Trumpet Voice of Freedom: Patrick Henry of Virginia, p. iii</a:t>
            </a:r>
            <a:r>
              <a:rPr lang="en-US" dirty="0" smtClean="0"/>
              <a:t>.</a:t>
            </a:r>
          </a:p>
          <a:p>
            <a:r>
              <a:rPr lang="en-US" dirty="0" err="1"/>
              <a:t>Ratifier</a:t>
            </a:r>
            <a:r>
              <a:rPr lang="en-US" dirty="0"/>
              <a:t> of the U.S. Constitution</a:t>
            </a:r>
          </a:p>
          <a:p>
            <a:endParaRPr lang="en-US" dirty="0"/>
          </a:p>
          <a:p>
            <a:endParaRPr lang="en-US" dirty="0"/>
          </a:p>
        </p:txBody>
      </p:sp>
      <p:pic>
        <p:nvPicPr>
          <p:cNvPr id="10242" name="Picture 2" descr="http://www.biography.com/imported/images/Biography/Images/Profiles/H/Patrick-Henry-9335512-1-4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057400"/>
            <a:ext cx="3143250" cy="3143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56461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Founders were Christian</a:t>
            </a:r>
          </a:p>
        </p:txBody>
      </p:sp>
      <p:sp>
        <p:nvSpPr>
          <p:cNvPr id="3" name="Content Placeholder 2"/>
          <p:cNvSpPr>
            <a:spLocks noGrp="1"/>
          </p:cNvSpPr>
          <p:nvPr>
            <p:ph sz="quarter" idx="13"/>
          </p:nvPr>
        </p:nvSpPr>
        <p:spPr>
          <a:xfrm>
            <a:off x="274319" y="1298448"/>
            <a:ext cx="6278881" cy="5483352"/>
          </a:xfrm>
        </p:spPr>
        <p:txBody>
          <a:bodyPr>
            <a:normAutofit fontScale="92500" lnSpcReduction="10000"/>
          </a:bodyPr>
          <a:lstStyle/>
          <a:p>
            <a:r>
              <a:rPr lang="en-US" dirty="0" smtClean="0"/>
              <a:t>“The </a:t>
            </a:r>
            <a:r>
              <a:rPr lang="en-US" dirty="0"/>
              <a:t>Americans combine the notions of Christianity and of liberty so intimately in their minds, that it is impossible to make them conceive the one without the other; and with them this conviction does not spring from that barren </a:t>
            </a:r>
            <a:r>
              <a:rPr lang="en-US" dirty="0" err="1"/>
              <a:t>traditionary</a:t>
            </a:r>
            <a:r>
              <a:rPr lang="en-US" dirty="0"/>
              <a:t> faith which seems to vegetate in the soul rather than to live</a:t>
            </a:r>
            <a:r>
              <a:rPr lang="en-US" dirty="0" smtClean="0"/>
              <a:t>.” </a:t>
            </a:r>
          </a:p>
          <a:p>
            <a:r>
              <a:rPr lang="en-US" dirty="0" smtClean="0"/>
              <a:t>- </a:t>
            </a:r>
            <a:r>
              <a:rPr lang="en-US" dirty="0"/>
              <a:t>French historian Alexis de Tocqueville</a:t>
            </a:r>
          </a:p>
          <a:p>
            <a:endParaRPr lang="en-US" dirty="0"/>
          </a:p>
        </p:txBody>
      </p:sp>
      <p:pic>
        <p:nvPicPr>
          <p:cNvPr id="11268" name="Picture 4" descr="http://www.nndb.com/people/974/000084722/alexis-de-tocqueville-4-siz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996866"/>
            <a:ext cx="2286000" cy="2876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8049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Chief Justice Rehnquist</a:t>
            </a:r>
            <a:endParaRPr lang="en-US" dirty="0"/>
          </a:p>
        </p:txBody>
      </p:sp>
      <p:sp>
        <p:nvSpPr>
          <p:cNvPr id="3" name="Content Placeholder 2"/>
          <p:cNvSpPr>
            <a:spLocks noGrp="1"/>
          </p:cNvSpPr>
          <p:nvPr>
            <p:ph sz="quarter" idx="13"/>
          </p:nvPr>
        </p:nvSpPr>
        <p:spPr/>
        <p:txBody>
          <a:bodyPr/>
          <a:lstStyle/>
          <a:p>
            <a:r>
              <a:rPr lang="en-US" dirty="0" smtClean="0"/>
              <a:t>“The metaphor of a ‘wall of separation’ is bad history and worse law.  It has made a positive chaos out of court rulings.  It should be frankly and explicitly abandoned.”</a:t>
            </a:r>
            <a:endParaRPr lang="en-US" dirty="0"/>
          </a:p>
        </p:txBody>
      </p:sp>
    </p:spTree>
    <p:extLst>
      <p:ext uri="{BB962C8B-B14F-4D97-AF65-F5344CB8AC3E}">
        <p14:creationId xmlns:p14="http://schemas.microsoft.com/office/powerpoint/2010/main" val="35556400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Chaplain in Congress</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dirty="0" smtClean="0"/>
              <a:t>On </a:t>
            </a:r>
            <a:r>
              <a:rPr lang="en-US" dirty="0"/>
              <a:t>12/17/2012 </a:t>
            </a:r>
            <a:r>
              <a:rPr lang="en-US" dirty="0" smtClean="0"/>
              <a:t>The House Chaplain</a:t>
            </a:r>
            <a:r>
              <a:rPr lang="en-US" dirty="0"/>
              <a:t>, the Reverend Patrick J. Conroy, offered the following </a:t>
            </a:r>
            <a:r>
              <a:rPr lang="en-US" dirty="0" smtClean="0"/>
              <a:t>prayer: </a:t>
            </a:r>
          </a:p>
          <a:p>
            <a:r>
              <a:rPr lang="en-US" dirty="0" smtClean="0"/>
              <a:t>Loving </a:t>
            </a:r>
            <a:r>
              <a:rPr lang="en-US" dirty="0"/>
              <a:t>God, we give You thanks for giving us another </a:t>
            </a:r>
            <a:r>
              <a:rPr lang="en-US" dirty="0" smtClean="0"/>
              <a:t>day. Lord</a:t>
            </a:r>
            <a:r>
              <a:rPr lang="en-US" dirty="0"/>
              <a:t>, the people's House returns as a community in Connecticut begins to lay their little ones to rest. Bless the families of all whose lives were so terribly cut short with peace and consolation. Help them, and help us all, to have hope in a time of great desolation</a:t>
            </a:r>
            <a:r>
              <a:rPr lang="en-US" dirty="0" smtClean="0"/>
              <a:t>. ‘‘</a:t>
            </a:r>
            <a:r>
              <a:rPr lang="en-US" dirty="0"/>
              <a:t>The souls of the just are in the hand of God, and no torment shall touch them</a:t>
            </a:r>
            <a:r>
              <a:rPr lang="en-US" dirty="0" smtClean="0"/>
              <a:t>.'‘ </a:t>
            </a:r>
            <a:endParaRPr lang="en-US" dirty="0"/>
          </a:p>
        </p:txBody>
      </p:sp>
    </p:spTree>
    <p:extLst>
      <p:ext uri="{BB962C8B-B14F-4D97-AF65-F5344CB8AC3E}">
        <p14:creationId xmlns:p14="http://schemas.microsoft.com/office/powerpoint/2010/main" val="20741958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2743199"/>
            <a:ext cx="8591550" cy="1066801"/>
          </a:xfrm>
        </p:spPr>
        <p:txBody>
          <a:bodyPr>
            <a:normAutofit/>
          </a:bodyPr>
          <a:lstStyle/>
          <a:p>
            <a:pPr algn="ctr"/>
            <a:r>
              <a:rPr lang="en-US" sz="6000" dirty="0" smtClean="0"/>
              <a:t>Abortion</a:t>
            </a:r>
            <a:endParaRPr lang="en-US" sz="6000" dirty="0"/>
          </a:p>
        </p:txBody>
      </p:sp>
    </p:spTree>
    <p:extLst>
      <p:ext uri="{BB962C8B-B14F-4D97-AF65-F5344CB8AC3E}">
        <p14:creationId xmlns:p14="http://schemas.microsoft.com/office/powerpoint/2010/main" val="55906040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 “choice” Slogans</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dirty="0"/>
              <a:t>“Women must have control over their own bodies.”</a:t>
            </a:r>
          </a:p>
          <a:p>
            <a:r>
              <a:rPr lang="en-US" dirty="0" smtClean="0"/>
              <a:t>“</a:t>
            </a:r>
            <a:r>
              <a:rPr lang="en-US" dirty="0"/>
              <a:t>Safe and legal abortion is every woman’s right.”</a:t>
            </a:r>
          </a:p>
          <a:p>
            <a:r>
              <a:rPr lang="en-US" dirty="0" smtClean="0"/>
              <a:t>“</a:t>
            </a:r>
            <a:r>
              <a:rPr lang="en-US" dirty="0"/>
              <a:t>Who decides? You decide!”</a:t>
            </a:r>
          </a:p>
          <a:p>
            <a:r>
              <a:rPr lang="en-US" dirty="0" smtClean="0"/>
              <a:t>“Abortion </a:t>
            </a:r>
            <a:r>
              <a:rPr lang="en-US" dirty="0"/>
              <a:t>is a personal decision between a woman and her doctor.”</a:t>
            </a:r>
          </a:p>
          <a:p>
            <a:r>
              <a:rPr lang="en-US" dirty="0" smtClean="0"/>
              <a:t>“</a:t>
            </a:r>
            <a:r>
              <a:rPr lang="en-US" dirty="0"/>
              <a:t>Who will make this most personal decision of a woman’s life? Will women decide, or will the politicians and bureaucrats in Washington?”</a:t>
            </a:r>
          </a:p>
          <a:p>
            <a:r>
              <a:rPr lang="en-US" dirty="0" smtClean="0"/>
              <a:t>“</a:t>
            </a:r>
            <a:r>
              <a:rPr lang="en-US" dirty="0"/>
              <a:t>Freedom of choice – a basic American right</a:t>
            </a:r>
            <a:r>
              <a:rPr lang="en-US" dirty="0" smtClean="0"/>
              <a:t>.”</a:t>
            </a:r>
            <a:endParaRPr lang="en-US" dirty="0"/>
          </a:p>
        </p:txBody>
      </p:sp>
    </p:spTree>
    <p:extLst>
      <p:ext uri="{BB962C8B-B14F-4D97-AF65-F5344CB8AC3E}">
        <p14:creationId xmlns:p14="http://schemas.microsoft.com/office/powerpoint/2010/main" val="26629752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Abortion Movement</a:t>
            </a:r>
            <a:endParaRPr lang="en-US" dirty="0"/>
          </a:p>
        </p:txBody>
      </p:sp>
      <p:sp>
        <p:nvSpPr>
          <p:cNvPr id="3" name="Content Placeholder 2"/>
          <p:cNvSpPr>
            <a:spLocks noGrp="1"/>
          </p:cNvSpPr>
          <p:nvPr>
            <p:ph sz="quarter" idx="13"/>
          </p:nvPr>
        </p:nvSpPr>
        <p:spPr/>
        <p:txBody>
          <a:bodyPr>
            <a:normAutofit/>
          </a:bodyPr>
          <a:lstStyle/>
          <a:p>
            <a:r>
              <a:rPr lang="en-US" dirty="0"/>
              <a:t>Since Roe v. Wade, 40 million abortions performed in the US.  </a:t>
            </a:r>
            <a:r>
              <a:rPr lang="en-US" dirty="0" smtClean="0"/>
              <a:t>worldwide</a:t>
            </a:r>
          </a:p>
          <a:p>
            <a:r>
              <a:rPr lang="en-US" dirty="0" smtClean="0"/>
              <a:t>1.26 billion </a:t>
            </a:r>
            <a:r>
              <a:rPr lang="en-US" dirty="0"/>
              <a:t>abortions </a:t>
            </a:r>
            <a:r>
              <a:rPr lang="en-US" dirty="0" smtClean="0"/>
              <a:t>performed worldwide</a:t>
            </a:r>
            <a:endParaRPr lang="en-US" dirty="0"/>
          </a:p>
          <a:p>
            <a:r>
              <a:rPr lang="en-US" dirty="0" smtClean="0"/>
              <a:t>Key to Success: Diverted </a:t>
            </a:r>
            <a:r>
              <a:rPr lang="en-US" dirty="0"/>
              <a:t>the issue from being one of murder to one of choice.  Who decides?</a:t>
            </a:r>
          </a:p>
          <a:p>
            <a:endParaRPr lang="en-US" dirty="0"/>
          </a:p>
        </p:txBody>
      </p:sp>
    </p:spTree>
    <p:extLst>
      <p:ext uri="{BB962C8B-B14F-4D97-AF65-F5344CB8AC3E}">
        <p14:creationId xmlns:p14="http://schemas.microsoft.com/office/powerpoint/2010/main" val="254052239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Bernard </a:t>
            </a:r>
            <a:r>
              <a:rPr lang="en-US" dirty="0" err="1"/>
              <a:t>Nathanson</a:t>
            </a:r>
            <a:endParaRPr lang="en-US" dirty="0"/>
          </a:p>
        </p:txBody>
      </p:sp>
      <p:sp>
        <p:nvSpPr>
          <p:cNvPr id="3" name="Content Placeholder 2"/>
          <p:cNvSpPr>
            <a:spLocks noGrp="1"/>
          </p:cNvSpPr>
          <p:nvPr>
            <p:ph sz="quarter" idx="13"/>
          </p:nvPr>
        </p:nvSpPr>
        <p:spPr>
          <a:xfrm>
            <a:off x="274320" y="1298448"/>
            <a:ext cx="4907280" cy="5407152"/>
          </a:xfrm>
        </p:spPr>
        <p:txBody>
          <a:bodyPr>
            <a:normAutofit/>
          </a:bodyPr>
          <a:lstStyle/>
          <a:p>
            <a:pPr lvl="0"/>
            <a:r>
              <a:rPr lang="en-US" dirty="0" smtClean="0"/>
              <a:t>Principal architect </a:t>
            </a:r>
            <a:r>
              <a:rPr lang="en-US" dirty="0"/>
              <a:t>of the abortion movement in the US </a:t>
            </a:r>
            <a:endParaRPr lang="en-US" dirty="0" smtClean="0"/>
          </a:p>
          <a:p>
            <a:pPr lvl="0"/>
            <a:r>
              <a:rPr lang="en-US" dirty="0" smtClean="0"/>
              <a:t>Cofounder of </a:t>
            </a:r>
            <a:r>
              <a:rPr lang="en-US" dirty="0"/>
              <a:t>NARAL (National Association for the Repeal of Abortion Laws, and later renamed the National Abortion and Reproductive Rights Action League)</a:t>
            </a:r>
          </a:p>
          <a:p>
            <a:endParaRPr lang="en-US" dirty="0"/>
          </a:p>
        </p:txBody>
      </p:sp>
      <p:pic>
        <p:nvPicPr>
          <p:cNvPr id="4" name="Picture 2" descr="http://vidaelsalvador.files.wordpress.com/2012/10/contra-o-aborto-direito-a-vida_bernardnathanson_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247938"/>
            <a:ext cx="3991598" cy="2892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56327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Nathanson’s Story</a:t>
            </a:r>
            <a:endParaRPr lang="en-US" dirty="0"/>
          </a:p>
        </p:txBody>
      </p:sp>
      <p:sp>
        <p:nvSpPr>
          <p:cNvPr id="3" name="Content Placeholder 2"/>
          <p:cNvSpPr>
            <a:spLocks noGrp="1"/>
          </p:cNvSpPr>
          <p:nvPr>
            <p:ph sz="quarter" idx="13"/>
          </p:nvPr>
        </p:nvSpPr>
        <p:spPr>
          <a:xfrm>
            <a:off x="274320" y="1298448"/>
            <a:ext cx="8595360" cy="5483352"/>
          </a:xfrm>
        </p:spPr>
        <p:txBody>
          <a:bodyPr>
            <a:normAutofit/>
          </a:bodyPr>
          <a:lstStyle/>
          <a:p>
            <a:r>
              <a:rPr lang="en-US" dirty="0" smtClean="0"/>
              <a:t>“In </a:t>
            </a:r>
            <a:r>
              <a:rPr lang="en-US" dirty="0"/>
              <a:t>1968 I met Lawrence </a:t>
            </a:r>
            <a:r>
              <a:rPr lang="en-US" dirty="0" err="1" smtClean="0"/>
              <a:t>Lader</a:t>
            </a:r>
            <a:r>
              <a:rPr lang="en-US" dirty="0" smtClean="0"/>
              <a:t>. </a:t>
            </a:r>
            <a:r>
              <a:rPr lang="en-US" dirty="0" err="1" smtClean="0"/>
              <a:t>Lader</a:t>
            </a:r>
            <a:r>
              <a:rPr lang="en-US" dirty="0" smtClean="0"/>
              <a:t> </a:t>
            </a:r>
            <a:r>
              <a:rPr lang="en-US" dirty="0"/>
              <a:t>had just finished a book called ‘Abortion,’ and in it had made the audacious demand that abortion should be legalized throughout the country. I had just finished a residency in obstetrics and gynecology and was impressed with the number of women who were coming into our clinics, wards and hospitals suffering from illegal, infected, botched abortions</a:t>
            </a:r>
            <a:r>
              <a:rPr lang="en-US" dirty="0" smtClean="0"/>
              <a:t>.”</a:t>
            </a:r>
            <a:endParaRPr lang="en-US" dirty="0"/>
          </a:p>
        </p:txBody>
      </p:sp>
    </p:spTree>
    <p:extLst>
      <p:ext uri="{BB962C8B-B14F-4D97-AF65-F5344CB8AC3E}">
        <p14:creationId xmlns:p14="http://schemas.microsoft.com/office/powerpoint/2010/main" val="2660746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Ball: Perception</a:t>
            </a:r>
          </a:p>
        </p:txBody>
      </p:sp>
      <p:sp>
        <p:nvSpPr>
          <p:cNvPr id="3" name="Content Placeholder 2"/>
          <p:cNvSpPr>
            <a:spLocks noGrp="1"/>
          </p:cNvSpPr>
          <p:nvPr>
            <p:ph sz="quarter" idx="13"/>
          </p:nvPr>
        </p:nvSpPr>
        <p:spPr>
          <a:xfrm>
            <a:off x="274320" y="1298448"/>
            <a:ext cx="8595360" cy="5254752"/>
          </a:xfrm>
        </p:spPr>
        <p:txBody>
          <a:bodyPr>
            <a:normAutofit fontScale="92500" lnSpcReduction="10000"/>
          </a:bodyPr>
          <a:lstStyle/>
          <a:p>
            <a:r>
              <a:rPr lang="en-US" dirty="0" smtClean="0"/>
              <a:t>H </a:t>
            </a:r>
            <a:r>
              <a:rPr lang="en-US" dirty="0"/>
              <a:t>become H because of sin, insanity, seduction.</a:t>
            </a:r>
          </a:p>
          <a:p>
            <a:r>
              <a:rPr lang="en-US" b="1" dirty="0">
                <a:solidFill>
                  <a:srgbClr val="00B050"/>
                </a:solidFill>
              </a:rPr>
              <a:t>Preferred</a:t>
            </a:r>
            <a:r>
              <a:rPr lang="en-US" b="1" dirty="0"/>
              <a:t>: Sexual feelings are not really chosen by anybody; H is just as healthy and natural for some persons as heterosexuality is for others.</a:t>
            </a:r>
          </a:p>
          <a:p>
            <a:r>
              <a:rPr lang="en-US" dirty="0" smtClean="0"/>
              <a:t>H </a:t>
            </a:r>
            <a:r>
              <a:rPr lang="en-US" dirty="0"/>
              <a:t>are sex </a:t>
            </a:r>
            <a:r>
              <a:rPr lang="en-US" dirty="0" smtClean="0"/>
              <a:t>addicts</a:t>
            </a:r>
            <a:endParaRPr lang="en-US" dirty="0"/>
          </a:p>
          <a:p>
            <a:r>
              <a:rPr lang="en-US" b="1" dirty="0">
                <a:solidFill>
                  <a:srgbClr val="00B050"/>
                </a:solidFill>
              </a:rPr>
              <a:t>Preferred</a:t>
            </a:r>
            <a:r>
              <a:rPr lang="en-US" b="1" dirty="0"/>
              <a:t>: The sex and love lives of most H and straights today are both similar and conventional.</a:t>
            </a:r>
          </a:p>
          <a:p>
            <a:r>
              <a:rPr lang="en-US" dirty="0" smtClean="0"/>
              <a:t>H </a:t>
            </a:r>
            <a:r>
              <a:rPr lang="en-US" dirty="0"/>
              <a:t>are </a:t>
            </a:r>
            <a:r>
              <a:rPr lang="en-US" dirty="0" smtClean="0"/>
              <a:t>unproductive and untrustworthy</a:t>
            </a:r>
            <a:endParaRPr lang="en-US" dirty="0"/>
          </a:p>
          <a:p>
            <a:r>
              <a:rPr lang="en-US" b="1" dirty="0">
                <a:solidFill>
                  <a:srgbClr val="00B050"/>
                </a:solidFill>
              </a:rPr>
              <a:t>Preferred</a:t>
            </a:r>
            <a:r>
              <a:rPr lang="en-US" b="1" dirty="0"/>
              <a:t>: H are hardworking, patriotic Americans.</a:t>
            </a:r>
          </a:p>
          <a:p>
            <a:endParaRPr lang="en-US" dirty="0"/>
          </a:p>
        </p:txBody>
      </p:sp>
    </p:spTree>
    <p:extLst>
      <p:ext uri="{BB962C8B-B14F-4D97-AF65-F5344CB8AC3E}">
        <p14:creationId xmlns:p14="http://schemas.microsoft.com/office/powerpoint/2010/main" val="18827694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Nathanson’s Story</a:t>
            </a:r>
          </a:p>
        </p:txBody>
      </p:sp>
      <p:sp>
        <p:nvSpPr>
          <p:cNvPr id="3" name="Content Placeholder 2"/>
          <p:cNvSpPr>
            <a:spLocks noGrp="1"/>
          </p:cNvSpPr>
          <p:nvPr>
            <p:ph sz="quarter" idx="13"/>
          </p:nvPr>
        </p:nvSpPr>
        <p:spPr>
          <a:xfrm>
            <a:off x="274320" y="1298448"/>
            <a:ext cx="8595360" cy="5407152"/>
          </a:xfrm>
        </p:spPr>
        <p:txBody>
          <a:bodyPr>
            <a:normAutofit fontScale="92500" lnSpcReduction="10000"/>
          </a:bodyPr>
          <a:lstStyle/>
          <a:p>
            <a:r>
              <a:rPr lang="en-US" dirty="0" smtClean="0"/>
              <a:t>“We </a:t>
            </a:r>
            <a:r>
              <a:rPr lang="en-US" dirty="0"/>
              <a:t>sat down and plotted out the organization now known as NARAL. With Betty Friedan, we set up this organization and began working on the strategy</a:t>
            </a:r>
            <a:r>
              <a:rPr lang="en-US" dirty="0" smtClean="0"/>
              <a:t>.”</a:t>
            </a:r>
          </a:p>
          <a:p>
            <a:r>
              <a:rPr lang="en-US" dirty="0" smtClean="0"/>
              <a:t>“We </a:t>
            </a:r>
            <a:r>
              <a:rPr lang="en-US" dirty="0"/>
              <a:t>persuaded the media that the cause of permissive abortion was a liberal, enlightened, sophisticated </a:t>
            </a:r>
            <a:r>
              <a:rPr lang="en-US" dirty="0" smtClean="0"/>
              <a:t>one. Knowing </a:t>
            </a:r>
            <a:r>
              <a:rPr lang="en-US" dirty="0"/>
              <a:t>that if a true poll were taken, we would be soundly defeated, we simply fabricated the results of fictional polls. We announced to the media that we had taken polls and that 60 percent of Americans were in favor of permissive abortion</a:t>
            </a:r>
            <a:r>
              <a:rPr lang="en-US" dirty="0" smtClean="0"/>
              <a:t>.”</a:t>
            </a:r>
            <a:endParaRPr lang="en-US" dirty="0"/>
          </a:p>
        </p:txBody>
      </p:sp>
    </p:spTree>
    <p:extLst>
      <p:ext uri="{BB962C8B-B14F-4D97-AF65-F5344CB8AC3E}">
        <p14:creationId xmlns:p14="http://schemas.microsoft.com/office/powerpoint/2010/main" val="194536151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Nathanson’s Story</a:t>
            </a:r>
          </a:p>
        </p:txBody>
      </p:sp>
      <p:sp>
        <p:nvSpPr>
          <p:cNvPr id="3" name="Content Placeholder 2"/>
          <p:cNvSpPr>
            <a:spLocks noGrp="1"/>
          </p:cNvSpPr>
          <p:nvPr>
            <p:ph sz="quarter" idx="13"/>
          </p:nvPr>
        </p:nvSpPr>
        <p:spPr>
          <a:xfrm>
            <a:off x="274320" y="1298448"/>
            <a:ext cx="8595360" cy="5407152"/>
          </a:xfrm>
        </p:spPr>
        <p:txBody>
          <a:bodyPr>
            <a:normAutofit/>
          </a:bodyPr>
          <a:lstStyle/>
          <a:p>
            <a:r>
              <a:rPr lang="en-US" dirty="0" smtClean="0"/>
              <a:t>“This </a:t>
            </a:r>
            <a:r>
              <a:rPr lang="en-US" dirty="0"/>
              <a:t>is the tactic of the self-fulfilling lie. Few people care to be in the minority. We aroused enough sympathy to sell our program of permissive abortion by fabricating the number of illegal abortions done annually in the U.S. The actual figure was approaching 100,000, but the figure we gave to the media repeatedly was 1,000,000</a:t>
            </a:r>
            <a:r>
              <a:rPr lang="en-US" dirty="0" smtClean="0"/>
              <a:t>.”</a:t>
            </a:r>
            <a:endParaRPr lang="en-US" dirty="0"/>
          </a:p>
        </p:txBody>
      </p:sp>
    </p:spTree>
    <p:extLst>
      <p:ext uri="{BB962C8B-B14F-4D97-AF65-F5344CB8AC3E}">
        <p14:creationId xmlns:p14="http://schemas.microsoft.com/office/powerpoint/2010/main" val="14950296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Nathanson’s Story</a:t>
            </a:r>
          </a:p>
        </p:txBody>
      </p:sp>
      <p:sp>
        <p:nvSpPr>
          <p:cNvPr id="3" name="Content Placeholder 2"/>
          <p:cNvSpPr>
            <a:spLocks noGrp="1"/>
          </p:cNvSpPr>
          <p:nvPr>
            <p:ph sz="quarter" idx="13"/>
          </p:nvPr>
        </p:nvSpPr>
        <p:spPr/>
        <p:txBody>
          <a:bodyPr>
            <a:normAutofit/>
          </a:bodyPr>
          <a:lstStyle/>
          <a:p>
            <a:r>
              <a:rPr lang="en-US" dirty="0" smtClean="0"/>
              <a:t>“Repeating </a:t>
            </a:r>
            <a:r>
              <a:rPr lang="en-US" dirty="0"/>
              <a:t>the big lie often enough convinces the public. The number of women dying from illegal abortions was around 200-250 annually. The figure we constantly fed to the media was 10,000. These false figures took root in the consciousness of Americans, convincing many that we needed to crack the abortion law</a:t>
            </a:r>
            <a:r>
              <a:rPr lang="en-US" dirty="0" smtClean="0"/>
              <a:t>.”</a:t>
            </a:r>
            <a:endParaRPr lang="en-US" dirty="0"/>
          </a:p>
        </p:txBody>
      </p:sp>
    </p:spTree>
    <p:extLst>
      <p:ext uri="{BB962C8B-B14F-4D97-AF65-F5344CB8AC3E}">
        <p14:creationId xmlns:p14="http://schemas.microsoft.com/office/powerpoint/2010/main" val="379352232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Nathanson’s Story</a:t>
            </a:r>
          </a:p>
        </p:txBody>
      </p:sp>
      <p:sp>
        <p:nvSpPr>
          <p:cNvPr id="3" name="Content Placeholder 2"/>
          <p:cNvSpPr>
            <a:spLocks noGrp="1"/>
          </p:cNvSpPr>
          <p:nvPr>
            <p:ph sz="quarter" idx="13"/>
          </p:nvPr>
        </p:nvSpPr>
        <p:spPr/>
        <p:txBody>
          <a:bodyPr>
            <a:normAutofit/>
          </a:bodyPr>
          <a:lstStyle/>
          <a:p>
            <a:r>
              <a:rPr lang="en-US" dirty="0" smtClean="0"/>
              <a:t>“Another </a:t>
            </a:r>
            <a:r>
              <a:rPr lang="en-US" dirty="0"/>
              <a:t>myth we fed to the public through the media was that legalizing abortion would only mean that the abortions taking place illegally would then be done legally. In fact, of course, abortion is now being used as a primary method of birth control in the U.S. and the annual number of abortions has increased by </a:t>
            </a:r>
            <a:r>
              <a:rPr lang="en-US" dirty="0" smtClean="0"/>
              <a:t>1,500% since </a:t>
            </a:r>
            <a:r>
              <a:rPr lang="en-US" dirty="0"/>
              <a:t>legalization</a:t>
            </a:r>
            <a:r>
              <a:rPr lang="en-US" dirty="0" smtClean="0"/>
              <a:t>.”</a:t>
            </a:r>
            <a:endParaRPr lang="en-US" dirty="0"/>
          </a:p>
        </p:txBody>
      </p:sp>
    </p:spTree>
    <p:extLst>
      <p:ext uri="{BB962C8B-B14F-4D97-AF65-F5344CB8AC3E}">
        <p14:creationId xmlns:p14="http://schemas.microsoft.com/office/powerpoint/2010/main" val="303798872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Nathanson’s Story</a:t>
            </a:r>
          </a:p>
        </p:txBody>
      </p:sp>
      <p:sp>
        <p:nvSpPr>
          <p:cNvPr id="3" name="Content Placeholder 2"/>
          <p:cNvSpPr>
            <a:spLocks noGrp="1"/>
          </p:cNvSpPr>
          <p:nvPr>
            <p:ph sz="quarter" idx="13"/>
          </p:nvPr>
        </p:nvSpPr>
        <p:spPr/>
        <p:txBody>
          <a:bodyPr>
            <a:normAutofit/>
          </a:bodyPr>
          <a:lstStyle/>
          <a:p>
            <a:r>
              <a:rPr lang="en-US" dirty="0" smtClean="0"/>
              <a:t>New York law </a:t>
            </a:r>
            <a:r>
              <a:rPr lang="en-US" dirty="0"/>
              <a:t>outlawing abortion </a:t>
            </a:r>
            <a:r>
              <a:rPr lang="en-US" dirty="0" smtClean="0"/>
              <a:t>for </a:t>
            </a:r>
            <a:r>
              <a:rPr lang="en-US" dirty="0"/>
              <a:t>140 years. </a:t>
            </a:r>
            <a:endParaRPr lang="en-US" dirty="0" smtClean="0"/>
          </a:p>
          <a:p>
            <a:r>
              <a:rPr lang="en-US" dirty="0" smtClean="0"/>
              <a:t>“In </a:t>
            </a:r>
            <a:r>
              <a:rPr lang="en-US" dirty="0"/>
              <a:t>two years of work, we at NARAL struck that law </a:t>
            </a:r>
            <a:r>
              <a:rPr lang="en-US" dirty="0" smtClean="0"/>
              <a:t>down.  We </a:t>
            </a:r>
            <a:r>
              <a:rPr lang="en-US" dirty="0"/>
              <a:t>lobbied the legislature, we captured the media, we spent money on public </a:t>
            </a:r>
            <a:r>
              <a:rPr lang="en-US" dirty="0" smtClean="0"/>
              <a:t>relations </a:t>
            </a:r>
            <a:r>
              <a:rPr lang="en-US" dirty="0"/>
              <a:t>… Our first year’s budget was $7,500. Of that, $5,000 was allotted to a public relations firm to persuade the media of the correctness of our position. That was in 1969</a:t>
            </a:r>
            <a:r>
              <a:rPr lang="en-US" dirty="0" smtClean="0"/>
              <a:t>.”</a:t>
            </a:r>
            <a:endParaRPr lang="en-US" dirty="0"/>
          </a:p>
        </p:txBody>
      </p:sp>
    </p:spTree>
    <p:extLst>
      <p:ext uri="{BB962C8B-B14F-4D97-AF65-F5344CB8AC3E}">
        <p14:creationId xmlns:p14="http://schemas.microsoft.com/office/powerpoint/2010/main" val="14914394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Nathanson’s Story</a:t>
            </a:r>
          </a:p>
        </p:txBody>
      </p:sp>
      <p:sp>
        <p:nvSpPr>
          <p:cNvPr id="3" name="Content Placeholder 2"/>
          <p:cNvSpPr>
            <a:spLocks noGrp="1"/>
          </p:cNvSpPr>
          <p:nvPr>
            <p:ph sz="quarter" idx="13"/>
          </p:nvPr>
        </p:nvSpPr>
        <p:spPr>
          <a:xfrm>
            <a:off x="274320" y="1298448"/>
            <a:ext cx="8595360" cy="5330952"/>
          </a:xfrm>
        </p:spPr>
        <p:txBody>
          <a:bodyPr>
            <a:normAutofit/>
          </a:bodyPr>
          <a:lstStyle/>
          <a:p>
            <a:r>
              <a:rPr lang="en-US" dirty="0" smtClean="0"/>
              <a:t>New York immediately became the abortion capital for the eastern half of the US.</a:t>
            </a:r>
          </a:p>
          <a:p>
            <a:r>
              <a:rPr lang="en-US" dirty="0" smtClean="0"/>
              <a:t>“</a:t>
            </a:r>
            <a:r>
              <a:rPr lang="en-US" dirty="0"/>
              <a:t>We were inundated with applicants for </a:t>
            </a:r>
            <a:r>
              <a:rPr lang="en-US" dirty="0" smtClean="0"/>
              <a:t>abortion. To </a:t>
            </a:r>
            <a:r>
              <a:rPr lang="en-US" dirty="0"/>
              <a:t>that end, I set up a clinic, the Center for Reproductive and Sexual Health (C.R.A.S.H.), which operated in the east side of Manhattan. It had 10 operating rooms, 35 doctors, 85 nurses</a:t>
            </a:r>
            <a:r>
              <a:rPr lang="en-US" dirty="0" smtClean="0"/>
              <a:t>.”</a:t>
            </a:r>
          </a:p>
        </p:txBody>
      </p:sp>
    </p:spTree>
    <p:extLst>
      <p:ext uri="{BB962C8B-B14F-4D97-AF65-F5344CB8AC3E}">
        <p14:creationId xmlns:p14="http://schemas.microsoft.com/office/powerpoint/2010/main" val="27519807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Nathanson’s Story</a:t>
            </a:r>
          </a:p>
        </p:txBody>
      </p:sp>
      <p:sp>
        <p:nvSpPr>
          <p:cNvPr id="3" name="Content Placeholder 2"/>
          <p:cNvSpPr>
            <a:spLocks noGrp="1"/>
          </p:cNvSpPr>
          <p:nvPr>
            <p:ph sz="quarter" idx="13"/>
          </p:nvPr>
        </p:nvSpPr>
        <p:spPr>
          <a:xfrm>
            <a:off x="274320" y="1298448"/>
            <a:ext cx="8595360" cy="5330952"/>
          </a:xfrm>
        </p:spPr>
        <p:txBody>
          <a:bodyPr>
            <a:normAutofit/>
          </a:bodyPr>
          <a:lstStyle/>
          <a:p>
            <a:r>
              <a:rPr lang="en-US" dirty="0" smtClean="0"/>
              <a:t>“At </a:t>
            </a:r>
            <a:r>
              <a:rPr lang="en-US" dirty="0"/>
              <a:t>the end of the two years that I was the director, we had done 60,000 abortions. I myself, with my own hands, have done 5,000 abortions. I have supervised another 10,000 that residents have done under my direction. So I have 75,000 abortions in my life</a:t>
            </a:r>
            <a:r>
              <a:rPr lang="en-US" dirty="0" smtClean="0"/>
              <a:t>.”</a:t>
            </a:r>
            <a:endParaRPr lang="en-US" dirty="0"/>
          </a:p>
        </p:txBody>
      </p:sp>
    </p:spTree>
    <p:extLst>
      <p:ext uri="{BB962C8B-B14F-4D97-AF65-F5344CB8AC3E}">
        <p14:creationId xmlns:p14="http://schemas.microsoft.com/office/powerpoint/2010/main" val="164840611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Nathanson’s Story</a:t>
            </a:r>
          </a:p>
        </p:txBody>
      </p:sp>
      <p:sp>
        <p:nvSpPr>
          <p:cNvPr id="3" name="Content Placeholder 2"/>
          <p:cNvSpPr>
            <a:spLocks noGrp="1"/>
          </p:cNvSpPr>
          <p:nvPr>
            <p:ph sz="quarter" idx="13"/>
          </p:nvPr>
        </p:nvSpPr>
        <p:spPr/>
        <p:txBody>
          <a:bodyPr>
            <a:normAutofit/>
          </a:bodyPr>
          <a:lstStyle/>
          <a:p>
            <a:r>
              <a:rPr lang="en-US" dirty="0" smtClean="0"/>
              <a:t>After </a:t>
            </a:r>
            <a:r>
              <a:rPr lang="en-US" dirty="0"/>
              <a:t>two years, </a:t>
            </a:r>
            <a:r>
              <a:rPr lang="en-US" dirty="0" err="1"/>
              <a:t>Nathanson</a:t>
            </a:r>
            <a:r>
              <a:rPr lang="en-US" dirty="0"/>
              <a:t> resigned from C.R.A.S.H. </a:t>
            </a:r>
            <a:endParaRPr lang="en-US" dirty="0" smtClean="0"/>
          </a:p>
          <a:p>
            <a:r>
              <a:rPr lang="en-US" dirty="0" smtClean="0"/>
              <a:t>Became </a:t>
            </a:r>
            <a:r>
              <a:rPr lang="en-US" dirty="0"/>
              <a:t>chief of the obstetrical service at St. Luke’s Hospital in New York City, a major teaching center for Columbia University Medical School. </a:t>
            </a:r>
            <a:endParaRPr lang="en-US" dirty="0" smtClean="0"/>
          </a:p>
          <a:p>
            <a:r>
              <a:rPr lang="en-US" dirty="0" smtClean="0"/>
              <a:t>In 1973 new </a:t>
            </a:r>
            <a:r>
              <a:rPr lang="en-US" dirty="0"/>
              <a:t>technologies </a:t>
            </a:r>
            <a:r>
              <a:rPr lang="en-US" dirty="0" smtClean="0"/>
              <a:t>became available</a:t>
            </a:r>
            <a:r>
              <a:rPr lang="en-US" dirty="0"/>
              <a:t>, </a:t>
            </a:r>
            <a:r>
              <a:rPr lang="en-US" dirty="0" smtClean="0"/>
              <a:t>designed </a:t>
            </a:r>
            <a:r>
              <a:rPr lang="en-US" dirty="0"/>
              <a:t>to </a:t>
            </a:r>
            <a:r>
              <a:rPr lang="en-US" dirty="0" smtClean="0"/>
              <a:t>give physicians </a:t>
            </a:r>
            <a:r>
              <a:rPr lang="en-US" dirty="0"/>
              <a:t>a “window into the womb.”</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0047555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Nathanson’s Conversion</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dirty="0"/>
              <a:t>“</a:t>
            </a:r>
            <a:r>
              <a:rPr lang="en-US" dirty="0" smtClean="0"/>
              <a:t>Anyway, as </a:t>
            </a:r>
            <a:r>
              <a:rPr lang="en-US" dirty="0"/>
              <a:t>a result of all of this technology – looking at this baby, examining it, investigating it, watching its metabolic functions, watching it urinate, swallow, move and sleep, watching it dream, which you could see by its rapid eye movements via ultrasound, treating it, operating on it – I finally came to the conviction that this was my patient. This was a person! I was a physician, pledged to save my patients’ lives, not to destroy them. So I changed my mind on the subject of abortion</a:t>
            </a:r>
            <a:r>
              <a:rPr lang="en-US" dirty="0" smtClean="0"/>
              <a:t>.”</a:t>
            </a:r>
            <a:endParaRPr lang="en-US" dirty="0"/>
          </a:p>
        </p:txBody>
      </p:sp>
    </p:spTree>
    <p:extLst>
      <p:ext uri="{BB962C8B-B14F-4D97-AF65-F5344CB8AC3E}">
        <p14:creationId xmlns:p14="http://schemas.microsoft.com/office/powerpoint/2010/main" val="427368574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Nathanson’s Conversion</a:t>
            </a:r>
          </a:p>
        </p:txBody>
      </p:sp>
      <p:sp>
        <p:nvSpPr>
          <p:cNvPr id="3" name="Content Placeholder 2"/>
          <p:cNvSpPr>
            <a:spLocks noGrp="1"/>
          </p:cNvSpPr>
          <p:nvPr>
            <p:ph sz="quarter" idx="13"/>
          </p:nvPr>
        </p:nvSpPr>
        <p:spPr/>
        <p:txBody>
          <a:bodyPr>
            <a:normAutofit/>
          </a:bodyPr>
          <a:lstStyle/>
          <a:p>
            <a:r>
              <a:rPr lang="en-US" dirty="0" smtClean="0"/>
              <a:t>“</a:t>
            </a:r>
            <a:r>
              <a:rPr lang="en-US" dirty="0"/>
              <a:t>I was immediately summoned to a kangaroo court and was discharged from the pro-abortion movement, something I do not lose sleep over.”</a:t>
            </a:r>
          </a:p>
          <a:p>
            <a:r>
              <a:rPr lang="en-US" dirty="0"/>
              <a:t> In 1985, </a:t>
            </a:r>
            <a:r>
              <a:rPr lang="en-US" dirty="0" err="1" smtClean="0"/>
              <a:t>Nathanson</a:t>
            </a:r>
            <a:r>
              <a:rPr lang="en-US" dirty="0" smtClean="0"/>
              <a:t> </a:t>
            </a:r>
            <a:r>
              <a:rPr lang="en-US" dirty="0"/>
              <a:t>decided to put an ultrasound machine on the abdomen of a woman undergoing an abortion and </a:t>
            </a:r>
            <a:r>
              <a:rPr lang="en-US" dirty="0" smtClean="0"/>
              <a:t>videotape </a:t>
            </a:r>
            <a:r>
              <a:rPr lang="en-US" dirty="0"/>
              <a:t>what happens</a:t>
            </a:r>
            <a:r>
              <a:rPr lang="en-US" dirty="0" smtClean="0"/>
              <a:t>.</a:t>
            </a:r>
            <a:endParaRPr lang="en-US" dirty="0"/>
          </a:p>
        </p:txBody>
      </p:sp>
    </p:spTree>
    <p:extLst>
      <p:ext uri="{BB962C8B-B14F-4D97-AF65-F5344CB8AC3E}">
        <p14:creationId xmlns:p14="http://schemas.microsoft.com/office/powerpoint/2010/main" val="4183957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After the Ball: Understand Prejudice</a:t>
            </a:r>
            <a:endParaRPr lang="en-US" dirty="0"/>
          </a:p>
        </p:txBody>
      </p:sp>
      <p:sp>
        <p:nvSpPr>
          <p:cNvPr id="3" name="Content Placeholder 2"/>
          <p:cNvSpPr>
            <a:spLocks noGrp="1"/>
          </p:cNvSpPr>
          <p:nvPr>
            <p:ph sz="quarter" idx="13"/>
          </p:nvPr>
        </p:nvSpPr>
        <p:spPr/>
        <p:txBody>
          <a:bodyPr>
            <a:normAutofit/>
          </a:bodyPr>
          <a:lstStyle/>
          <a:p>
            <a:r>
              <a:rPr lang="en-US" dirty="0" smtClean="0"/>
              <a:t>Prejudice </a:t>
            </a:r>
            <a:r>
              <a:rPr lang="en-US" dirty="0"/>
              <a:t>is not logical. Cannot be overcome by facts and logic.</a:t>
            </a:r>
          </a:p>
          <a:p>
            <a:r>
              <a:rPr lang="en-US" dirty="0" smtClean="0"/>
              <a:t>Prejudice </a:t>
            </a:r>
            <a:r>
              <a:rPr lang="en-US" dirty="0"/>
              <a:t>is deep, automatic, </a:t>
            </a:r>
            <a:r>
              <a:rPr lang="en-US" dirty="0" err="1"/>
              <a:t>prelogical</a:t>
            </a:r>
            <a:r>
              <a:rPr lang="en-US" dirty="0"/>
              <a:t>, product of emotional conditioning unassailable by any appeal to the intellect. And so is </a:t>
            </a:r>
            <a:r>
              <a:rPr lang="en-US" dirty="0" err="1"/>
              <a:t>homohatred</a:t>
            </a:r>
            <a:r>
              <a:rPr lang="en-US" dirty="0"/>
              <a:t> impervious to argument</a:t>
            </a:r>
            <a:r>
              <a:rPr lang="en-US" dirty="0" smtClean="0"/>
              <a:t>.</a:t>
            </a:r>
            <a:endParaRPr lang="en-US" dirty="0"/>
          </a:p>
        </p:txBody>
      </p:sp>
    </p:spTree>
    <p:extLst>
      <p:ext uri="{BB962C8B-B14F-4D97-AF65-F5344CB8AC3E}">
        <p14:creationId xmlns:p14="http://schemas.microsoft.com/office/powerpoint/2010/main" val="173210048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Silent Scream</a:t>
            </a:r>
            <a:endParaRPr lang="en-US" dirty="0"/>
          </a:p>
        </p:txBody>
      </p:sp>
      <p:sp>
        <p:nvSpPr>
          <p:cNvPr id="3" name="Content Placeholder 2"/>
          <p:cNvSpPr>
            <a:spLocks noGrp="1"/>
          </p:cNvSpPr>
          <p:nvPr>
            <p:ph sz="quarter" idx="13"/>
          </p:nvPr>
        </p:nvSpPr>
        <p:spPr>
          <a:xfrm>
            <a:off x="274320" y="1298448"/>
            <a:ext cx="8595360" cy="5407152"/>
          </a:xfrm>
        </p:spPr>
        <p:txBody>
          <a:bodyPr>
            <a:normAutofit/>
          </a:bodyPr>
          <a:lstStyle/>
          <a:p>
            <a:r>
              <a:rPr lang="en-US" dirty="0"/>
              <a:t>“We got a film that was astonishing, shocking, frightening,” he says.</a:t>
            </a:r>
          </a:p>
          <a:p>
            <a:pPr marL="0" indent="0">
              <a:buNone/>
            </a:pPr>
            <a:endParaRPr lang="en-US" dirty="0"/>
          </a:p>
        </p:txBody>
      </p:sp>
      <p:pic>
        <p:nvPicPr>
          <p:cNvPr id="18434" name="Picture 2" descr="http://i.ytimg.com/vi/X75njwi6Z7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552700"/>
            <a:ext cx="4572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5515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Silent Scream</a:t>
            </a:r>
            <a:endParaRPr lang="en-US" dirty="0"/>
          </a:p>
        </p:txBody>
      </p:sp>
      <p:sp>
        <p:nvSpPr>
          <p:cNvPr id="3" name="Content Placeholder 2"/>
          <p:cNvSpPr>
            <a:spLocks noGrp="1"/>
          </p:cNvSpPr>
          <p:nvPr>
            <p:ph sz="quarter" idx="13"/>
          </p:nvPr>
        </p:nvSpPr>
        <p:spPr>
          <a:xfrm>
            <a:off x="274320" y="1298448"/>
            <a:ext cx="6583680" cy="5407152"/>
          </a:xfrm>
        </p:spPr>
        <p:txBody>
          <a:bodyPr>
            <a:normAutofit lnSpcReduction="10000"/>
          </a:bodyPr>
          <a:lstStyle/>
          <a:p>
            <a:r>
              <a:rPr lang="en-US" dirty="0" smtClean="0"/>
              <a:t>“It </a:t>
            </a:r>
            <a:r>
              <a:rPr lang="en-US" dirty="0"/>
              <a:t>was shattering, and the pro-abortion people panicked. Because at this point, we had moved the abortion debate away from moralizing, sermonizing, sloganeering and pamphleteering into a high-tech argument. For the first time, the pro-life movement now had all of the technology and all of the smarts, and the pro-abortion people were on the defensive</a:t>
            </a:r>
            <a:r>
              <a:rPr lang="en-US" dirty="0" smtClean="0"/>
              <a:t>.”</a:t>
            </a:r>
            <a:endParaRPr lang="en-US" dirty="0"/>
          </a:p>
        </p:txBody>
      </p:sp>
      <p:pic>
        <p:nvPicPr>
          <p:cNvPr id="5" name="Picture 2" descr="http://clinicquotes.com/wp-content/uploads/2012/11/11wklegs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2133600"/>
            <a:ext cx="1924050" cy="2800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66830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Eclipse of Reason</a:t>
            </a:r>
            <a:endParaRPr lang="en-US" dirty="0"/>
          </a:p>
        </p:txBody>
      </p:sp>
      <p:sp>
        <p:nvSpPr>
          <p:cNvPr id="3" name="Content Placeholder 2"/>
          <p:cNvSpPr>
            <a:spLocks noGrp="1"/>
          </p:cNvSpPr>
          <p:nvPr>
            <p:ph sz="quarter" idx="13"/>
          </p:nvPr>
        </p:nvSpPr>
        <p:spPr>
          <a:xfrm>
            <a:off x="274320" y="1298448"/>
            <a:ext cx="8641080" cy="3273552"/>
          </a:xfrm>
        </p:spPr>
        <p:txBody>
          <a:bodyPr>
            <a:normAutofit lnSpcReduction="10000"/>
          </a:bodyPr>
          <a:lstStyle/>
          <a:p>
            <a:r>
              <a:rPr lang="en-US" dirty="0"/>
              <a:t>In 1987, </a:t>
            </a:r>
            <a:r>
              <a:rPr lang="en-US" dirty="0" err="1"/>
              <a:t>Nathanson</a:t>
            </a:r>
            <a:r>
              <a:rPr lang="en-US" dirty="0"/>
              <a:t> released another, even stronger film called “Eclipse of Reason,” </a:t>
            </a:r>
            <a:r>
              <a:rPr lang="en-US" dirty="0" smtClean="0"/>
              <a:t>about late-term abortions</a:t>
            </a:r>
          </a:p>
          <a:p>
            <a:r>
              <a:rPr lang="en-US" dirty="0" smtClean="0"/>
              <a:t>Contrary </a:t>
            </a:r>
            <a:r>
              <a:rPr lang="en-US" dirty="0"/>
              <a:t>to popular misconception, Roe v. Wade </a:t>
            </a:r>
            <a:r>
              <a:rPr lang="en-US" dirty="0" smtClean="0"/>
              <a:t>and Doe v. Bolton makes </a:t>
            </a:r>
            <a:r>
              <a:rPr lang="en-US" dirty="0"/>
              <a:t>abortion permissible up to and including the ninth month of pregnancy. </a:t>
            </a:r>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4495800"/>
            <a:ext cx="3067050"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974299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 Dilation </a:t>
            </a:r>
            <a:r>
              <a:rPr lang="en-US" dirty="0"/>
              <a:t>and </a:t>
            </a:r>
            <a:r>
              <a:rPr lang="en-US" dirty="0" smtClean="0"/>
              <a:t>Evacuation</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dirty="0" smtClean="0"/>
              <a:t>“It </a:t>
            </a:r>
            <a:r>
              <a:rPr lang="en-US" dirty="0"/>
              <a:t>involves dilating the cervix, rupturing the bag of </a:t>
            </a:r>
            <a:r>
              <a:rPr lang="en-US" dirty="0" smtClean="0"/>
              <a:t>water, </a:t>
            </a:r>
            <a:r>
              <a:rPr lang="en-US" dirty="0"/>
              <a:t>taking a large crushing instrument and introducing it way high up into the uterus, grabbing a piece of the baby, pulling it off the baby, and just repeating this procedure until the baby has been pulled apart piece by piece</a:t>
            </a:r>
            <a:r>
              <a:rPr lang="en-US" dirty="0" smtClean="0"/>
              <a:t>.”</a:t>
            </a:r>
            <a:endParaRPr lang="en-US" dirty="0"/>
          </a:p>
          <a:p>
            <a:r>
              <a:rPr lang="en-US" dirty="0" smtClean="0"/>
              <a:t>“Then </a:t>
            </a:r>
            <a:r>
              <a:rPr lang="en-US" dirty="0"/>
              <a:t>the pieces are assembled on a table, put together like a jigsaw puzzle, so the abortionist can be sure that the entire baby has been removed. We photographed all this through the </a:t>
            </a:r>
            <a:r>
              <a:rPr lang="en-US" dirty="0" err="1"/>
              <a:t>fetuscope</a:t>
            </a:r>
            <a:r>
              <a:rPr lang="en-US" dirty="0"/>
              <a:t>. This is a shattering film</a:t>
            </a:r>
            <a:r>
              <a:rPr lang="en-US" dirty="0" smtClean="0"/>
              <a:t>.”</a:t>
            </a:r>
            <a:endParaRPr lang="en-US" dirty="0"/>
          </a:p>
        </p:txBody>
      </p:sp>
    </p:spTree>
    <p:extLst>
      <p:ext uri="{BB962C8B-B14F-4D97-AF65-F5344CB8AC3E}">
        <p14:creationId xmlns:p14="http://schemas.microsoft.com/office/powerpoint/2010/main" val="151194219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Deceptive </a:t>
            </a:r>
            <a:r>
              <a:rPr lang="en-US" dirty="0" smtClean="0"/>
              <a:t>Counseling</a:t>
            </a:r>
            <a:endParaRPr lang="en-US" dirty="0"/>
          </a:p>
        </p:txBody>
      </p:sp>
      <p:sp>
        <p:nvSpPr>
          <p:cNvPr id="3" name="Content Placeholder 2"/>
          <p:cNvSpPr>
            <a:spLocks noGrp="1"/>
          </p:cNvSpPr>
          <p:nvPr>
            <p:ph sz="quarter" idx="13"/>
          </p:nvPr>
        </p:nvSpPr>
        <p:spPr/>
        <p:txBody>
          <a:bodyPr>
            <a:normAutofit lnSpcReduction="10000"/>
          </a:bodyPr>
          <a:lstStyle/>
          <a:p>
            <a:r>
              <a:rPr lang="en-US" dirty="0"/>
              <a:t> </a:t>
            </a:r>
            <a:r>
              <a:rPr lang="en-US" dirty="0" smtClean="0"/>
              <a:t>Carol </a:t>
            </a:r>
            <a:r>
              <a:rPr lang="en-US" dirty="0"/>
              <a:t>Everett of Dallas, Texas, got involved in the abortion industry in </a:t>
            </a:r>
            <a:r>
              <a:rPr lang="en-US" dirty="0" smtClean="0"/>
              <a:t>1973. She </a:t>
            </a:r>
            <a:r>
              <a:rPr lang="en-US" dirty="0"/>
              <a:t>describes how women coming to her clinics were counseled:</a:t>
            </a:r>
          </a:p>
          <a:p>
            <a:r>
              <a:rPr lang="en-US" dirty="0" smtClean="0"/>
              <a:t>“When </a:t>
            </a:r>
            <a:r>
              <a:rPr lang="en-US" dirty="0"/>
              <a:t>they find out that they are pregnant, </a:t>
            </a:r>
            <a:r>
              <a:rPr lang="en-US" dirty="0" smtClean="0"/>
              <a:t>[they] may </a:t>
            </a:r>
            <a:r>
              <a:rPr lang="en-US" dirty="0"/>
              <a:t>not want an abortion; they may want information. But when they call that number, which is paid for by abortion money, what kind of information do you think they’re going to get</a:t>
            </a:r>
            <a:r>
              <a:rPr lang="en-US" dirty="0" smtClean="0"/>
              <a:t>?”</a:t>
            </a:r>
            <a:endParaRPr lang="en-US" dirty="0"/>
          </a:p>
        </p:txBody>
      </p:sp>
    </p:spTree>
    <p:extLst>
      <p:ext uri="{BB962C8B-B14F-4D97-AF65-F5344CB8AC3E}">
        <p14:creationId xmlns:p14="http://schemas.microsoft.com/office/powerpoint/2010/main" val="337393528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Sell Her the Abortion</a:t>
            </a:r>
            <a:endParaRPr lang="en-US" dirty="0"/>
          </a:p>
        </p:txBody>
      </p:sp>
      <p:sp>
        <p:nvSpPr>
          <p:cNvPr id="3" name="Content Placeholder 2"/>
          <p:cNvSpPr>
            <a:spLocks noGrp="1"/>
          </p:cNvSpPr>
          <p:nvPr>
            <p:ph sz="quarter" idx="13"/>
          </p:nvPr>
        </p:nvSpPr>
        <p:spPr>
          <a:xfrm>
            <a:off x="274320" y="1298448"/>
            <a:ext cx="8595360" cy="5102352"/>
          </a:xfrm>
        </p:spPr>
        <p:txBody>
          <a:bodyPr>
            <a:normAutofit lnSpcReduction="10000"/>
          </a:bodyPr>
          <a:lstStyle/>
          <a:p>
            <a:r>
              <a:rPr lang="en-US" dirty="0" smtClean="0"/>
              <a:t>“The </a:t>
            </a:r>
            <a:r>
              <a:rPr lang="en-US" dirty="0"/>
              <a:t>counselor asks, </a:t>
            </a:r>
            <a:r>
              <a:rPr lang="en-US" dirty="0" smtClean="0"/>
              <a:t>‘How </a:t>
            </a:r>
            <a:r>
              <a:rPr lang="en-US" dirty="0"/>
              <a:t>far along are you? What’s the first day of your last normal period</a:t>
            </a:r>
            <a:r>
              <a:rPr lang="en-US" dirty="0" smtClean="0"/>
              <a:t>?’”</a:t>
            </a:r>
            <a:endParaRPr lang="en-US" dirty="0"/>
          </a:p>
          <a:p>
            <a:r>
              <a:rPr lang="en-US" dirty="0" smtClean="0"/>
              <a:t>“The </a:t>
            </a:r>
            <a:r>
              <a:rPr lang="en-US" dirty="0"/>
              <a:t>counselor is paid to be this girl’s friend and authority figure. She is supposed to seduce her into a friendship of sorts – to sell her the abortion</a:t>
            </a:r>
            <a:r>
              <a:rPr lang="en-US" dirty="0" smtClean="0"/>
              <a:t>.”</a:t>
            </a:r>
            <a:endParaRPr lang="en-US" dirty="0"/>
          </a:p>
          <a:p>
            <a:r>
              <a:rPr lang="en-US" dirty="0" smtClean="0"/>
              <a:t>Professional </a:t>
            </a:r>
            <a:r>
              <a:rPr lang="en-US" dirty="0"/>
              <a:t>public relations firms </a:t>
            </a:r>
            <a:r>
              <a:rPr lang="en-US" dirty="0" smtClean="0"/>
              <a:t>train </a:t>
            </a:r>
            <a:r>
              <a:rPr lang="en-US" dirty="0"/>
              <a:t>clinic personnel to sell women on the abortion option</a:t>
            </a:r>
            <a:r>
              <a:rPr lang="en-US" dirty="0" smtClean="0"/>
              <a:t>.</a:t>
            </a:r>
            <a:endParaRPr lang="en-US" dirty="0"/>
          </a:p>
          <a:p>
            <a:endParaRPr lang="en-US" dirty="0"/>
          </a:p>
        </p:txBody>
      </p:sp>
    </p:spTree>
    <p:extLst>
      <p:ext uri="{BB962C8B-B14F-4D97-AF65-F5344CB8AC3E}">
        <p14:creationId xmlns:p14="http://schemas.microsoft.com/office/powerpoint/2010/main" val="415077880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Hook the Sale</a:t>
            </a:r>
            <a:endParaRPr lang="en-US" dirty="0"/>
          </a:p>
        </p:txBody>
      </p:sp>
      <p:sp>
        <p:nvSpPr>
          <p:cNvPr id="3" name="Content Placeholder 2"/>
          <p:cNvSpPr>
            <a:spLocks noGrp="1"/>
          </p:cNvSpPr>
          <p:nvPr>
            <p:ph sz="quarter" idx="13"/>
          </p:nvPr>
        </p:nvSpPr>
        <p:spPr>
          <a:xfrm>
            <a:off x="274320" y="1298448"/>
            <a:ext cx="8717280" cy="4937760"/>
          </a:xfrm>
        </p:spPr>
        <p:txBody>
          <a:bodyPr>
            <a:normAutofit fontScale="92500" lnSpcReduction="10000"/>
          </a:bodyPr>
          <a:lstStyle/>
          <a:p>
            <a:r>
              <a:rPr lang="en-US" dirty="0" smtClean="0"/>
              <a:t>Nita </a:t>
            </a:r>
            <a:r>
              <a:rPr lang="en-US" dirty="0"/>
              <a:t>Whitten worked as chief secretary at another Dallas abortion </a:t>
            </a:r>
            <a:r>
              <a:rPr lang="en-US" dirty="0" smtClean="0"/>
              <a:t>clinic:</a:t>
            </a:r>
          </a:p>
          <a:p>
            <a:r>
              <a:rPr lang="en-US" dirty="0" smtClean="0"/>
              <a:t>“I </a:t>
            </a:r>
            <a:r>
              <a:rPr lang="en-US" dirty="0"/>
              <a:t>was trained by a professional marketing director in how to sell abortions over the </a:t>
            </a:r>
            <a:r>
              <a:rPr lang="en-US" dirty="0" smtClean="0"/>
              <a:t>telephone</a:t>
            </a:r>
            <a:r>
              <a:rPr lang="en-US" dirty="0"/>
              <a:t>.</a:t>
            </a:r>
            <a:r>
              <a:rPr lang="en-US" dirty="0" smtClean="0"/>
              <a:t> He </a:t>
            </a:r>
            <a:r>
              <a:rPr lang="en-US" dirty="0"/>
              <a:t>took every one of our receptionists, nurses, and anyone else who would deal with people over the phone through an extensive training period. The object was, when the girl called, to hook the sale so she wouldn’t get an abortion somewhere else, or adopt out her baby, or change her </a:t>
            </a:r>
            <a:r>
              <a:rPr lang="en-US" dirty="0" smtClean="0"/>
              <a:t>mind … We </a:t>
            </a:r>
            <a:r>
              <a:rPr lang="en-US" dirty="0"/>
              <a:t>were doing it for the money</a:t>
            </a:r>
            <a:r>
              <a:rPr lang="en-US" dirty="0" smtClean="0"/>
              <a:t>.”</a:t>
            </a:r>
            <a:endParaRPr lang="en-US" dirty="0"/>
          </a:p>
          <a:p>
            <a:endParaRPr lang="en-US" dirty="0"/>
          </a:p>
        </p:txBody>
      </p:sp>
    </p:spTree>
    <p:extLst>
      <p:ext uri="{BB962C8B-B14F-4D97-AF65-F5344CB8AC3E}">
        <p14:creationId xmlns:p14="http://schemas.microsoft.com/office/powerpoint/2010/main" val="345127359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That’s Why Abortion </a:t>
            </a:r>
            <a:r>
              <a:rPr lang="en-US" dirty="0"/>
              <a:t>is </a:t>
            </a:r>
            <a:r>
              <a:rPr lang="en-US" dirty="0" smtClean="0"/>
              <a:t>Here</a:t>
            </a:r>
            <a:endParaRPr lang="en-US" dirty="0"/>
          </a:p>
        </p:txBody>
      </p:sp>
      <p:sp>
        <p:nvSpPr>
          <p:cNvPr id="3" name="Content Placeholder 2"/>
          <p:cNvSpPr>
            <a:spLocks noGrp="1"/>
          </p:cNvSpPr>
          <p:nvPr>
            <p:ph sz="quarter" idx="13"/>
          </p:nvPr>
        </p:nvSpPr>
        <p:spPr>
          <a:xfrm>
            <a:off x="274320" y="1298448"/>
            <a:ext cx="8595360" cy="5483352"/>
          </a:xfrm>
        </p:spPr>
        <p:txBody>
          <a:bodyPr>
            <a:normAutofit fontScale="92500" lnSpcReduction="10000"/>
          </a:bodyPr>
          <a:lstStyle/>
          <a:p>
            <a:r>
              <a:rPr lang="en-US" dirty="0" smtClean="0"/>
              <a:t>Kathy </a:t>
            </a:r>
            <a:r>
              <a:rPr lang="en-US" dirty="0"/>
              <a:t>Sparks, who worked in a Granite City, Ill., abortion clinic, describes the manipulative counseling practices used at her clinic:</a:t>
            </a:r>
          </a:p>
          <a:p>
            <a:r>
              <a:rPr lang="en-US" dirty="0" smtClean="0"/>
              <a:t>“One </a:t>
            </a:r>
            <a:r>
              <a:rPr lang="en-US" dirty="0"/>
              <a:t>particular worker was very good. She could sit down with these girls during counseling and cry with them at the drop of a pin</a:t>
            </a:r>
            <a:r>
              <a:rPr lang="en-US" dirty="0" smtClean="0"/>
              <a:t>.”</a:t>
            </a:r>
          </a:p>
          <a:p>
            <a:r>
              <a:rPr lang="en-US" dirty="0" smtClean="0"/>
              <a:t>“Whatever </a:t>
            </a:r>
            <a:r>
              <a:rPr lang="en-US" dirty="0"/>
              <a:t>that pressure point was, she would magnify it. If the girl was afraid her parents would kill her, and didn’t know how to tell them, the counselor would proceed by saying, </a:t>
            </a:r>
            <a:r>
              <a:rPr lang="en-US" dirty="0" smtClean="0"/>
              <a:t>‘Well</a:t>
            </a:r>
            <a:r>
              <a:rPr lang="en-US" dirty="0"/>
              <a:t>, that’s why abortion is here, we want to help you; this is the answer to your problems</a:t>
            </a:r>
            <a:r>
              <a:rPr lang="en-US" dirty="0" smtClean="0"/>
              <a:t>.’”</a:t>
            </a:r>
            <a:endParaRPr lang="en-US" dirty="0"/>
          </a:p>
          <a:p>
            <a:endParaRPr lang="en-US" dirty="0"/>
          </a:p>
        </p:txBody>
      </p:sp>
    </p:spTree>
    <p:extLst>
      <p:ext uri="{BB962C8B-B14F-4D97-AF65-F5344CB8AC3E}">
        <p14:creationId xmlns:p14="http://schemas.microsoft.com/office/powerpoint/2010/main" val="364547385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Salesmanship</a:t>
            </a:r>
            <a:endParaRPr lang="en-US" dirty="0"/>
          </a:p>
        </p:txBody>
      </p:sp>
      <p:sp>
        <p:nvSpPr>
          <p:cNvPr id="3" name="Content Placeholder 2"/>
          <p:cNvSpPr>
            <a:spLocks noGrp="1"/>
          </p:cNvSpPr>
          <p:nvPr>
            <p:ph sz="quarter" idx="13"/>
          </p:nvPr>
        </p:nvSpPr>
        <p:spPr/>
        <p:txBody>
          <a:bodyPr>
            <a:normAutofit/>
          </a:bodyPr>
          <a:lstStyle/>
          <a:p>
            <a:r>
              <a:rPr lang="en-US" dirty="0" smtClean="0"/>
              <a:t>“If </a:t>
            </a:r>
            <a:r>
              <a:rPr lang="en-US" dirty="0"/>
              <a:t>it was money, she would tell the girl how much baby items cost: </a:t>
            </a:r>
            <a:r>
              <a:rPr lang="en-US" dirty="0" smtClean="0"/>
              <a:t>‘You </a:t>
            </a:r>
            <a:r>
              <a:rPr lang="en-US" dirty="0"/>
              <a:t>know it costs $3,000 to have a baby now</a:t>
            </a:r>
            <a:r>
              <a:rPr lang="en-US" dirty="0" smtClean="0"/>
              <a:t>,’ </a:t>
            </a:r>
            <a:r>
              <a:rPr lang="en-US" dirty="0"/>
              <a:t>or </a:t>
            </a:r>
            <a:r>
              <a:rPr lang="en-US" dirty="0" smtClean="0"/>
              <a:t>‘You </a:t>
            </a:r>
            <a:r>
              <a:rPr lang="en-US" dirty="0"/>
              <a:t>know, baby shoes are $28. Sleepers are $15. But you know, that’s what’s so wonderful about abortion. We can take care of this problem and you don’t have to worry about it until you are financially prepared to have a child</a:t>
            </a:r>
            <a:r>
              <a:rPr lang="en-US" dirty="0" smtClean="0"/>
              <a:t>.’”</a:t>
            </a:r>
            <a:endParaRPr lang="en-US" dirty="0"/>
          </a:p>
        </p:txBody>
      </p:sp>
    </p:spTree>
    <p:extLst>
      <p:ext uri="{BB962C8B-B14F-4D97-AF65-F5344CB8AC3E}">
        <p14:creationId xmlns:p14="http://schemas.microsoft.com/office/powerpoint/2010/main" val="408154181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Alternatives Given</a:t>
            </a:r>
            <a:endParaRPr lang="en-US" dirty="0"/>
          </a:p>
        </p:txBody>
      </p:sp>
      <p:sp>
        <p:nvSpPr>
          <p:cNvPr id="3" name="Content Placeholder 2"/>
          <p:cNvSpPr>
            <a:spLocks noGrp="1"/>
          </p:cNvSpPr>
          <p:nvPr>
            <p:ph sz="quarter" idx="13"/>
          </p:nvPr>
        </p:nvSpPr>
        <p:spPr/>
        <p:txBody>
          <a:bodyPr>
            <a:normAutofit/>
          </a:bodyPr>
          <a:lstStyle/>
          <a:p>
            <a:r>
              <a:rPr lang="en-US" dirty="0"/>
              <a:t>“The women were never given any type of alternatives to abortions,” says Debra Henry, who worked as an assistant and counselor for six months at an OB/GYN office in </a:t>
            </a:r>
            <a:r>
              <a:rPr lang="en-US" dirty="0" err="1"/>
              <a:t>Levonia</a:t>
            </a:r>
            <a:r>
              <a:rPr lang="en-US" dirty="0"/>
              <a:t>, Mich. “They were never told about adoption agencies, that there were people out there willing to help them, to give them homes to live in, to provide them with care, and even financial support</a:t>
            </a:r>
            <a:r>
              <a:rPr lang="en-US" dirty="0" smtClean="0"/>
              <a:t>.”</a:t>
            </a:r>
            <a:endParaRPr lang="en-US" dirty="0"/>
          </a:p>
        </p:txBody>
      </p:sp>
    </p:spTree>
    <p:extLst>
      <p:ext uri="{BB962C8B-B14F-4D97-AF65-F5344CB8AC3E}">
        <p14:creationId xmlns:p14="http://schemas.microsoft.com/office/powerpoint/2010/main" val="780493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After the Ball: </a:t>
            </a:r>
            <a:r>
              <a:rPr lang="en-US" dirty="0" smtClean="0"/>
              <a:t>Understand Prejudice</a:t>
            </a:r>
            <a:endParaRPr lang="en-US" dirty="0"/>
          </a:p>
        </p:txBody>
      </p:sp>
      <p:sp>
        <p:nvSpPr>
          <p:cNvPr id="3" name="Content Placeholder 2"/>
          <p:cNvSpPr>
            <a:spLocks noGrp="1"/>
          </p:cNvSpPr>
          <p:nvPr>
            <p:ph sz="quarter" idx="13"/>
          </p:nvPr>
        </p:nvSpPr>
        <p:spPr/>
        <p:txBody>
          <a:bodyPr>
            <a:normAutofit/>
          </a:bodyPr>
          <a:lstStyle/>
          <a:p>
            <a:r>
              <a:rPr lang="en-US" dirty="0"/>
              <a:t>Tactics that won’t work to overcome prejudice:</a:t>
            </a:r>
          </a:p>
          <a:p>
            <a:pPr marL="685102" lvl="1" indent="-514350">
              <a:buFont typeface="+mj-lt"/>
              <a:buAutoNum type="arabicPeriod"/>
            </a:pPr>
            <a:r>
              <a:rPr lang="en-US" dirty="0"/>
              <a:t>You can’t inform or argue it away,</a:t>
            </a:r>
          </a:p>
          <a:p>
            <a:pPr marL="685102" lvl="1" indent="-514350">
              <a:buFont typeface="+mj-lt"/>
              <a:buAutoNum type="arabicPeriod"/>
            </a:pPr>
            <a:r>
              <a:rPr lang="en-US" dirty="0" smtClean="0"/>
              <a:t>Not </a:t>
            </a:r>
            <a:r>
              <a:rPr lang="en-US" dirty="0"/>
              <a:t>illness so it can’t be cured by therapy,</a:t>
            </a:r>
          </a:p>
          <a:p>
            <a:pPr marL="685102" lvl="1" indent="-514350">
              <a:buFont typeface="+mj-lt"/>
              <a:buAutoNum type="arabicPeriod"/>
            </a:pPr>
            <a:r>
              <a:rPr lang="en-US" dirty="0"/>
              <a:t>Not a conspiracy by sick or wicked people.</a:t>
            </a:r>
          </a:p>
          <a:p>
            <a:pPr marL="685102" lvl="1" indent="-514350">
              <a:buFont typeface="+mj-lt"/>
              <a:buAutoNum type="arabicPeriod"/>
            </a:pPr>
            <a:r>
              <a:rPr lang="en-US" dirty="0" smtClean="0"/>
              <a:t>H </a:t>
            </a:r>
            <a:r>
              <a:rPr lang="en-US" dirty="0"/>
              <a:t>parades where H looks extreme won’t work</a:t>
            </a:r>
          </a:p>
          <a:p>
            <a:pPr marL="685102" lvl="1" indent="-514350">
              <a:buFont typeface="+mj-lt"/>
              <a:buAutoNum type="arabicPeriod"/>
            </a:pPr>
            <a:r>
              <a:rPr lang="en-US" dirty="0" smtClean="0"/>
              <a:t>Storming </a:t>
            </a:r>
            <a:r>
              <a:rPr lang="en-US" dirty="0"/>
              <a:t>the barricades or picketing won’t </a:t>
            </a:r>
            <a:r>
              <a:rPr lang="en-US" dirty="0" smtClean="0"/>
              <a:t>work</a:t>
            </a:r>
            <a:endParaRPr lang="en-US" dirty="0"/>
          </a:p>
        </p:txBody>
      </p:sp>
    </p:spTree>
    <p:extLst>
      <p:ext uri="{BB962C8B-B14F-4D97-AF65-F5344CB8AC3E}">
        <p14:creationId xmlns:p14="http://schemas.microsoft.com/office/powerpoint/2010/main" val="200135762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They Were Not Told</a:t>
            </a:r>
            <a:endParaRPr lang="en-US" dirty="0"/>
          </a:p>
        </p:txBody>
      </p:sp>
      <p:sp>
        <p:nvSpPr>
          <p:cNvPr id="3" name="Content Placeholder 2"/>
          <p:cNvSpPr>
            <a:spLocks noGrp="1"/>
          </p:cNvSpPr>
          <p:nvPr>
            <p:ph sz="quarter" idx="13"/>
          </p:nvPr>
        </p:nvSpPr>
        <p:spPr/>
        <p:txBody>
          <a:bodyPr>
            <a:normAutofit/>
          </a:bodyPr>
          <a:lstStyle/>
          <a:p>
            <a:r>
              <a:rPr lang="en-US" dirty="0" smtClean="0"/>
              <a:t>“They </a:t>
            </a:r>
            <a:r>
              <a:rPr lang="en-US" dirty="0"/>
              <a:t>were not told about the development of the baby, or about the pain that the baby would be experiencing, or about the physical or emotional effects the abortion would have on them</a:t>
            </a:r>
            <a:r>
              <a:rPr lang="en-US" dirty="0" smtClean="0"/>
              <a:t>.”</a:t>
            </a:r>
            <a:endParaRPr lang="en-US" dirty="0"/>
          </a:p>
        </p:txBody>
      </p:sp>
    </p:spTree>
    <p:extLst>
      <p:ext uri="{BB962C8B-B14F-4D97-AF65-F5344CB8AC3E}">
        <p14:creationId xmlns:p14="http://schemas.microsoft.com/office/powerpoint/2010/main" val="10642762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It’s a Blood Clot</a:t>
            </a:r>
            <a:endParaRPr lang="en-US" dirty="0"/>
          </a:p>
        </p:txBody>
      </p:sp>
      <p:sp>
        <p:nvSpPr>
          <p:cNvPr id="3" name="Content Placeholder 2"/>
          <p:cNvSpPr>
            <a:spLocks noGrp="1"/>
          </p:cNvSpPr>
          <p:nvPr>
            <p:ph sz="quarter" idx="13"/>
          </p:nvPr>
        </p:nvSpPr>
        <p:spPr/>
        <p:txBody>
          <a:bodyPr>
            <a:normAutofit lnSpcReduction="10000"/>
          </a:bodyPr>
          <a:lstStyle/>
          <a:p>
            <a:r>
              <a:rPr lang="en-US" dirty="0" smtClean="0"/>
              <a:t>Question #1</a:t>
            </a:r>
            <a:r>
              <a:rPr lang="en-US" dirty="0"/>
              <a:t>, “Does it hurt?” </a:t>
            </a:r>
            <a:endParaRPr lang="en-US" dirty="0" smtClean="0"/>
          </a:p>
          <a:p>
            <a:r>
              <a:rPr lang="en-US" dirty="0" smtClean="0"/>
              <a:t>Answer: “</a:t>
            </a:r>
            <a:r>
              <a:rPr lang="en-US" dirty="0"/>
              <a:t>Oh, no. Your uterus is a muscle. It’s a cramp to open it, a cramp to close it – just a slight cramping sensation.” </a:t>
            </a:r>
            <a:endParaRPr lang="en-US" dirty="0" smtClean="0"/>
          </a:p>
          <a:p>
            <a:r>
              <a:rPr lang="en-US" dirty="0" smtClean="0"/>
              <a:t>No</a:t>
            </a:r>
            <a:r>
              <a:rPr lang="en-US" dirty="0"/>
              <a:t>. 2: “Is it a baby</a:t>
            </a:r>
            <a:r>
              <a:rPr lang="en-US" dirty="0" smtClean="0"/>
              <a:t>?”</a:t>
            </a:r>
          </a:p>
          <a:p>
            <a:r>
              <a:rPr lang="en-US" dirty="0" smtClean="0"/>
              <a:t>Answer: “No</a:t>
            </a:r>
            <a:r>
              <a:rPr lang="en-US" dirty="0"/>
              <a:t>,” would come the answer, “it’s a product of conception,” or “it’s a blood clot,” or “it’s a piece of tissue.” They don’t even call it a fetus, because that almost humanizes it too much, but it’s never a baby.”</a:t>
            </a:r>
          </a:p>
          <a:p>
            <a:endParaRPr lang="en-US" dirty="0"/>
          </a:p>
          <a:p>
            <a:endParaRPr lang="en-US" dirty="0"/>
          </a:p>
        </p:txBody>
      </p:sp>
    </p:spTree>
    <p:extLst>
      <p:ext uri="{BB962C8B-B14F-4D97-AF65-F5344CB8AC3E}">
        <p14:creationId xmlns:p14="http://schemas.microsoft.com/office/powerpoint/2010/main" val="192639875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Reactions to Abortion</a:t>
            </a:r>
            <a:endParaRPr lang="en-US" dirty="0"/>
          </a:p>
        </p:txBody>
      </p:sp>
      <p:sp>
        <p:nvSpPr>
          <p:cNvPr id="3" name="Content Placeholder 2"/>
          <p:cNvSpPr>
            <a:spLocks noGrp="1"/>
          </p:cNvSpPr>
          <p:nvPr>
            <p:ph sz="quarter" idx="13"/>
          </p:nvPr>
        </p:nvSpPr>
        <p:spPr/>
        <p:txBody>
          <a:bodyPr>
            <a:normAutofit/>
          </a:bodyPr>
          <a:lstStyle/>
          <a:p>
            <a:r>
              <a:rPr lang="en-US" dirty="0" smtClean="0"/>
              <a:t>“The </a:t>
            </a:r>
            <a:r>
              <a:rPr lang="en-US" dirty="0"/>
              <a:t>first is: </a:t>
            </a:r>
            <a:r>
              <a:rPr lang="en-US" dirty="0" smtClean="0"/>
              <a:t>‘I’ve </a:t>
            </a:r>
            <a:r>
              <a:rPr lang="en-US" dirty="0"/>
              <a:t>killed my baby</a:t>
            </a:r>
            <a:r>
              <a:rPr lang="en-US" dirty="0" smtClean="0"/>
              <a:t>.’ </a:t>
            </a:r>
            <a:r>
              <a:rPr lang="en-US" dirty="0"/>
              <a:t>It amazed me that this was the first time the patients called it a baby, and the first time they called it murder. But the second reaction is: </a:t>
            </a:r>
            <a:r>
              <a:rPr lang="en-US" dirty="0" smtClean="0"/>
              <a:t>‘I </a:t>
            </a:r>
            <a:r>
              <a:rPr lang="en-US" dirty="0"/>
              <a:t>am hungry. You kept me in here for four hours and you told me I’d only be here for two. Let me out of here</a:t>
            </a:r>
            <a:r>
              <a:rPr lang="en-US" dirty="0" smtClean="0"/>
              <a:t>.’ </a:t>
            </a:r>
            <a:r>
              <a:rPr lang="en-US" dirty="0"/>
              <a:t>That woman is doing what I did when I had my abortion. She’s running from her abortion, not dealing with it</a:t>
            </a:r>
            <a:r>
              <a:rPr lang="en-US" dirty="0" smtClean="0"/>
              <a:t>.”</a:t>
            </a:r>
            <a:endParaRPr lang="en-US" dirty="0"/>
          </a:p>
        </p:txBody>
      </p:sp>
    </p:spTree>
    <p:extLst>
      <p:ext uri="{BB962C8B-B14F-4D97-AF65-F5344CB8AC3E}">
        <p14:creationId xmlns:p14="http://schemas.microsoft.com/office/powerpoint/2010/main" val="389696721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Allowed to See Ultrasound</a:t>
            </a:r>
            <a:endParaRPr lang="en-US" dirty="0"/>
          </a:p>
        </p:txBody>
      </p:sp>
      <p:sp>
        <p:nvSpPr>
          <p:cNvPr id="3" name="Content Placeholder 2"/>
          <p:cNvSpPr>
            <a:spLocks noGrp="1"/>
          </p:cNvSpPr>
          <p:nvPr>
            <p:ph sz="quarter" idx="13"/>
          </p:nvPr>
        </p:nvSpPr>
        <p:spPr/>
        <p:txBody>
          <a:bodyPr>
            <a:normAutofit/>
          </a:bodyPr>
          <a:lstStyle/>
          <a:p>
            <a:r>
              <a:rPr lang="en-US" dirty="0"/>
              <a:t>What about the women having the abortions? Do they see the ultrasound</a:t>
            </a:r>
            <a:r>
              <a:rPr lang="en-US" dirty="0" smtClean="0"/>
              <a:t>?</a:t>
            </a:r>
          </a:p>
          <a:p>
            <a:r>
              <a:rPr lang="en-US" dirty="0" smtClean="0"/>
              <a:t>“</a:t>
            </a:r>
            <a:r>
              <a:rPr lang="en-US" dirty="0"/>
              <a:t>They are never allowed to look at the ultrasound because we knew that if they so much as heard the heartbeat, they wouldn’t want to have the </a:t>
            </a:r>
            <a:r>
              <a:rPr lang="en-US" dirty="0" smtClean="0"/>
              <a:t>abortion.”</a:t>
            </a:r>
            <a:endParaRPr lang="en-US" dirty="0"/>
          </a:p>
        </p:txBody>
      </p:sp>
    </p:spTree>
    <p:extLst>
      <p:ext uri="{BB962C8B-B14F-4D97-AF65-F5344CB8AC3E}">
        <p14:creationId xmlns:p14="http://schemas.microsoft.com/office/powerpoint/2010/main" val="201229570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Norma </a:t>
            </a:r>
            <a:r>
              <a:rPr lang="en-US" dirty="0" err="1"/>
              <a:t>McCorvey</a:t>
            </a:r>
            <a:endParaRPr lang="en-US" dirty="0"/>
          </a:p>
        </p:txBody>
      </p:sp>
      <p:sp>
        <p:nvSpPr>
          <p:cNvPr id="3" name="Content Placeholder 2"/>
          <p:cNvSpPr>
            <a:spLocks noGrp="1"/>
          </p:cNvSpPr>
          <p:nvPr>
            <p:ph sz="quarter" idx="13"/>
          </p:nvPr>
        </p:nvSpPr>
        <p:spPr/>
        <p:txBody>
          <a:bodyPr/>
          <a:lstStyle/>
          <a:p>
            <a:r>
              <a:rPr lang="en-US" dirty="0" smtClean="0"/>
              <a:t>The </a:t>
            </a:r>
            <a:r>
              <a:rPr lang="en-US" dirty="0"/>
              <a:t>original “Jane Roe” </a:t>
            </a:r>
            <a:endParaRPr lang="en-US" dirty="0" smtClean="0"/>
          </a:p>
          <a:p>
            <a:r>
              <a:rPr lang="en-US" dirty="0" err="1" smtClean="0"/>
              <a:t>McCorvey</a:t>
            </a:r>
            <a:r>
              <a:rPr lang="en-US" dirty="0" smtClean="0"/>
              <a:t> </a:t>
            </a:r>
            <a:r>
              <a:rPr lang="en-US" dirty="0"/>
              <a:t>now admits Roe v. Wade was a fraud, and that she was “used” by abortion-rights attorneys in their quest to legalize the procedure. </a:t>
            </a:r>
            <a:endParaRPr lang="en-US" dirty="0" smtClean="0"/>
          </a:p>
          <a:p>
            <a:r>
              <a:rPr lang="en-US" dirty="0" smtClean="0"/>
              <a:t>In </a:t>
            </a:r>
            <a:r>
              <a:rPr lang="en-US" dirty="0"/>
              <a:t>2003 </a:t>
            </a:r>
            <a:r>
              <a:rPr lang="en-US" dirty="0" err="1"/>
              <a:t>McCorvey</a:t>
            </a:r>
            <a:r>
              <a:rPr lang="en-US" dirty="0"/>
              <a:t> filed suit in federal court to have Roe v. Wade overturned.</a:t>
            </a:r>
          </a:p>
          <a:p>
            <a:endParaRPr lang="en-US" dirty="0"/>
          </a:p>
        </p:txBody>
      </p:sp>
    </p:spTree>
    <p:extLst>
      <p:ext uri="{BB962C8B-B14F-4D97-AF65-F5344CB8AC3E}">
        <p14:creationId xmlns:p14="http://schemas.microsoft.com/office/powerpoint/2010/main" val="46617189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Roe v. Wade</a:t>
            </a:r>
          </a:p>
        </p:txBody>
      </p:sp>
      <p:sp>
        <p:nvSpPr>
          <p:cNvPr id="3" name="Content Placeholder 2"/>
          <p:cNvSpPr>
            <a:spLocks noGrp="1"/>
          </p:cNvSpPr>
          <p:nvPr>
            <p:ph sz="quarter" idx="13"/>
          </p:nvPr>
        </p:nvSpPr>
        <p:spPr>
          <a:xfrm>
            <a:off x="274320" y="1298448"/>
            <a:ext cx="6736080" cy="5254752"/>
          </a:xfrm>
        </p:spPr>
        <p:txBody>
          <a:bodyPr>
            <a:normAutofit/>
          </a:bodyPr>
          <a:lstStyle/>
          <a:p>
            <a:r>
              <a:rPr lang="en-US" dirty="0"/>
              <a:t>Supreme Court Justice Harry </a:t>
            </a:r>
            <a:r>
              <a:rPr lang="en-US" dirty="0" smtClean="0"/>
              <a:t>Blackmun</a:t>
            </a:r>
          </a:p>
          <a:p>
            <a:pPr fontAlgn="base"/>
            <a:r>
              <a:rPr lang="en-US" dirty="0" smtClean="0"/>
              <a:t>“</a:t>
            </a:r>
            <a:r>
              <a:rPr lang="en-US" dirty="0"/>
              <a:t>Roe was a case that Dad struggled with,” Blackmun told the feminist news service. “It was a case that he asked his daughters’ and wife’s opinion about</a:t>
            </a:r>
            <a:r>
              <a:rPr lang="en-US" dirty="0" smtClean="0"/>
              <a:t>.”</a:t>
            </a:r>
            <a:r>
              <a:rPr lang="en-US" dirty="0"/>
              <a:t/>
            </a:r>
            <a:br>
              <a:rPr lang="en-US" dirty="0"/>
            </a:br>
            <a:endParaRPr lang="en-US" dirty="0"/>
          </a:p>
        </p:txBody>
      </p:sp>
      <p:pic>
        <p:nvPicPr>
          <p:cNvPr id="1026" name="Picture 2" descr="http://upload.wikimedia.org/wikipedia/commons/thumb/6/63/Justice_Blackmun_Official.jpg/220px-Justice_Blackmun_Offici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1531" y="2133600"/>
            <a:ext cx="2095500" cy="2733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67210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Blackmun’s Daughter</a:t>
            </a:r>
            <a:endParaRPr lang="en-US" dirty="0"/>
          </a:p>
        </p:txBody>
      </p:sp>
      <p:sp>
        <p:nvSpPr>
          <p:cNvPr id="3" name="Content Placeholder 2"/>
          <p:cNvSpPr>
            <a:spLocks noGrp="1"/>
          </p:cNvSpPr>
          <p:nvPr>
            <p:ph sz="quarter" idx="13"/>
          </p:nvPr>
        </p:nvSpPr>
        <p:spPr/>
        <p:txBody>
          <a:bodyPr>
            <a:normAutofit/>
          </a:bodyPr>
          <a:lstStyle/>
          <a:p>
            <a:pPr fontAlgn="base"/>
            <a:r>
              <a:rPr lang="en-US" dirty="0" smtClean="0"/>
              <a:t>While </a:t>
            </a:r>
            <a:r>
              <a:rPr lang="en-US" dirty="0"/>
              <a:t>a 19-year-old </a:t>
            </a:r>
            <a:r>
              <a:rPr lang="en-US" dirty="0" smtClean="0"/>
              <a:t>sophomore, Blackmun’s daughter </a:t>
            </a:r>
            <a:r>
              <a:rPr lang="en-US" dirty="0"/>
              <a:t>discovered she was pregnant.</a:t>
            </a:r>
          </a:p>
          <a:p>
            <a:pPr fontAlgn="base"/>
            <a:r>
              <a:rPr lang="en-US" dirty="0" smtClean="0"/>
              <a:t>“</a:t>
            </a:r>
            <a:r>
              <a:rPr lang="en-US" dirty="0"/>
              <a:t>I did what so many young women of my era did. I quit college and married my 20-year-old college boyfriend. It was a decision that I might have made differently had Roe v. Wade been around</a:t>
            </a:r>
            <a:r>
              <a:rPr lang="en-US" dirty="0" smtClean="0"/>
              <a:t>.”</a:t>
            </a:r>
            <a:endParaRPr lang="en-US" dirty="0"/>
          </a:p>
        </p:txBody>
      </p:sp>
    </p:spTree>
    <p:extLst>
      <p:ext uri="{BB962C8B-B14F-4D97-AF65-F5344CB8AC3E}">
        <p14:creationId xmlns:p14="http://schemas.microsoft.com/office/powerpoint/2010/main" val="669387916"/>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Roe v. Wade</a:t>
            </a:r>
          </a:p>
        </p:txBody>
      </p:sp>
      <p:sp>
        <p:nvSpPr>
          <p:cNvPr id="3" name="Content Placeholder 2"/>
          <p:cNvSpPr>
            <a:spLocks noGrp="1"/>
          </p:cNvSpPr>
          <p:nvPr>
            <p:ph sz="quarter" idx="13"/>
          </p:nvPr>
        </p:nvSpPr>
        <p:spPr/>
        <p:txBody>
          <a:bodyPr/>
          <a:lstStyle/>
          <a:p>
            <a:r>
              <a:rPr lang="en-US" dirty="0"/>
              <a:t>Blackmun lost her child to a miscarriage in the weeks following her wedding. It took six years, she noted, to complete her graduation requirements, something she questions would have occurred had her child been born. In those same six years, her hastily formed marriage collapsed. The year was 1972 – the same year her father sought her input on Roe.</a:t>
            </a:r>
          </a:p>
          <a:p>
            <a:endParaRPr lang="en-US" dirty="0"/>
          </a:p>
        </p:txBody>
      </p:sp>
    </p:spTree>
    <p:extLst>
      <p:ext uri="{BB962C8B-B14F-4D97-AF65-F5344CB8AC3E}">
        <p14:creationId xmlns:p14="http://schemas.microsoft.com/office/powerpoint/2010/main" val="2453792026"/>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2743199"/>
            <a:ext cx="8591550" cy="1066801"/>
          </a:xfrm>
        </p:spPr>
        <p:txBody>
          <a:bodyPr>
            <a:normAutofit/>
          </a:bodyPr>
          <a:lstStyle/>
          <a:p>
            <a:pPr algn="ctr"/>
            <a:r>
              <a:rPr lang="en-US" sz="4900" dirty="0" smtClean="0"/>
              <a:t>What then should we do?</a:t>
            </a:r>
            <a:endParaRPr lang="en-US" sz="6000" dirty="0"/>
          </a:p>
        </p:txBody>
      </p:sp>
      <p:sp>
        <p:nvSpPr>
          <p:cNvPr id="3" name="TextBox 2"/>
          <p:cNvSpPr txBox="1"/>
          <p:nvPr/>
        </p:nvSpPr>
        <p:spPr>
          <a:xfrm>
            <a:off x="0" y="2184737"/>
            <a:ext cx="9144000" cy="1015663"/>
          </a:xfrm>
          <a:prstGeom prst="rect">
            <a:avLst/>
          </a:prstGeom>
          <a:noFill/>
        </p:spPr>
        <p:txBody>
          <a:bodyPr wrap="square" rtlCol="0">
            <a:spAutoFit/>
          </a:bodyPr>
          <a:lstStyle/>
          <a:p>
            <a:pPr algn="ctr"/>
            <a:r>
              <a:rPr lang="en-US" sz="6000" dirty="0">
                <a:solidFill>
                  <a:schemeClr val="tx2"/>
                </a:solidFill>
              </a:rPr>
              <a:t>Discussion</a:t>
            </a:r>
            <a:endParaRPr lang="en-US" sz="6600" dirty="0">
              <a:solidFill>
                <a:schemeClr val="tx2"/>
              </a:solidFill>
            </a:endParaRPr>
          </a:p>
        </p:txBody>
      </p:sp>
      <p:sp>
        <p:nvSpPr>
          <p:cNvPr id="4" name="Title 1"/>
          <p:cNvSpPr txBox="1">
            <a:spLocks/>
          </p:cNvSpPr>
          <p:nvPr/>
        </p:nvSpPr>
        <p:spPr>
          <a:xfrm>
            <a:off x="276225" y="2743199"/>
            <a:ext cx="8591550" cy="1066801"/>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4400" b="0" kern="1200" cap="none" spc="0" baseline="0">
                <a:solidFill>
                  <a:schemeClr val="tx2"/>
                </a:solidFill>
                <a:latin typeface="+mj-lt"/>
                <a:ea typeface="+mj-ea"/>
                <a:cs typeface="Tunga" pitchFamily="2"/>
              </a:defRPr>
            </a:lvl1pPr>
          </a:lstStyle>
          <a:p>
            <a:pPr algn="ctr"/>
            <a:r>
              <a:rPr lang="en-US" sz="4900" dirty="0" smtClean="0">
                <a:solidFill>
                  <a:srgbClr val="C00000"/>
                </a:solidFill>
              </a:rPr>
              <a:t>How then should we live?</a:t>
            </a:r>
            <a:endParaRPr lang="en-US" sz="6000" dirty="0">
              <a:solidFill>
                <a:srgbClr val="C00000"/>
              </a:solidFill>
            </a:endParaRPr>
          </a:p>
        </p:txBody>
      </p:sp>
    </p:spTree>
    <p:extLst>
      <p:ext uri="{BB962C8B-B14F-4D97-AF65-F5344CB8AC3E}">
        <p14:creationId xmlns:p14="http://schemas.microsoft.com/office/powerpoint/2010/main" val="139502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3:18-21</a:t>
            </a:r>
            <a:endParaRPr lang="en-US" dirty="0"/>
          </a:p>
        </p:txBody>
      </p:sp>
      <p:sp>
        <p:nvSpPr>
          <p:cNvPr id="3" name="Content Placeholder 2"/>
          <p:cNvSpPr>
            <a:spLocks noGrp="1"/>
          </p:cNvSpPr>
          <p:nvPr>
            <p:ph sz="quarter" idx="13"/>
          </p:nvPr>
        </p:nvSpPr>
        <p:spPr>
          <a:xfrm>
            <a:off x="274320" y="1298448"/>
            <a:ext cx="8595360" cy="5407152"/>
          </a:xfrm>
        </p:spPr>
        <p:txBody>
          <a:bodyPr>
            <a:normAutofit fontScale="92500" lnSpcReduction="10000"/>
          </a:bodyPr>
          <a:lstStyle/>
          <a:p>
            <a:r>
              <a:rPr lang="en-US" dirty="0" smtClean="0"/>
              <a:t>“He </a:t>
            </a:r>
            <a:r>
              <a:rPr lang="en-US" dirty="0"/>
              <a:t>who believes in Him is not condemned; but he who does not believe is condemned already, because he has not believed in the name of the only begotten Son of God. </a:t>
            </a:r>
            <a:r>
              <a:rPr lang="en-US" dirty="0" smtClean="0"/>
              <a:t>And </a:t>
            </a:r>
            <a:r>
              <a:rPr lang="en-US" dirty="0"/>
              <a:t>this is the condemnation, that the light has come into the world, and men loved darkness rather than light, because their deeds were evil. </a:t>
            </a:r>
            <a:r>
              <a:rPr lang="en-US" dirty="0" smtClean="0"/>
              <a:t>For </a:t>
            </a:r>
            <a:r>
              <a:rPr lang="en-US" dirty="0"/>
              <a:t>everyone practicing evil hates the light and does not come to the light, lest his deeds should be exposed. </a:t>
            </a:r>
            <a:r>
              <a:rPr lang="en-US" dirty="0" smtClean="0">
                <a:solidFill>
                  <a:srgbClr val="C00000"/>
                </a:solidFill>
              </a:rPr>
              <a:t>But </a:t>
            </a:r>
            <a:r>
              <a:rPr lang="en-US" dirty="0">
                <a:solidFill>
                  <a:srgbClr val="C00000"/>
                </a:solidFill>
              </a:rPr>
              <a:t>he who does the truth comes to the light, that his deeds may be clearly seen, that they have been done in God.”</a:t>
            </a:r>
          </a:p>
        </p:txBody>
      </p:sp>
    </p:spTree>
    <p:extLst>
      <p:ext uri="{BB962C8B-B14F-4D97-AF65-F5344CB8AC3E}">
        <p14:creationId xmlns:p14="http://schemas.microsoft.com/office/powerpoint/2010/main" val="7787302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Ball: Reverse Prejudice</a:t>
            </a:r>
            <a:endParaRPr lang="en-US" dirty="0"/>
          </a:p>
        </p:txBody>
      </p:sp>
      <p:sp>
        <p:nvSpPr>
          <p:cNvPr id="3" name="Content Placeholder 2"/>
          <p:cNvSpPr>
            <a:spLocks noGrp="1"/>
          </p:cNvSpPr>
          <p:nvPr>
            <p:ph sz="quarter" idx="13"/>
          </p:nvPr>
        </p:nvSpPr>
        <p:spPr/>
        <p:txBody>
          <a:bodyPr/>
          <a:lstStyle/>
          <a:p>
            <a:r>
              <a:rPr lang="en-US" dirty="0" smtClean="0"/>
              <a:t>First </a:t>
            </a:r>
            <a:r>
              <a:rPr lang="en-US" dirty="0"/>
              <a:t>you get your foot in the door, by being as similar as possible; then, and only then – when your one little difference is finally accepted – can you start dragging in your other peculiarities, one by one. You hammer in the wedge narrow end first. </a:t>
            </a:r>
            <a:endParaRPr lang="en-US" dirty="0" smtClean="0"/>
          </a:p>
          <a:p>
            <a:r>
              <a:rPr lang="en-US" dirty="0" smtClean="0"/>
              <a:t>As </a:t>
            </a:r>
            <a:r>
              <a:rPr lang="en-US" dirty="0"/>
              <a:t>the saying goes, </a:t>
            </a:r>
            <a:r>
              <a:rPr lang="en-US" dirty="0" smtClean="0"/>
              <a:t>“Allow </a:t>
            </a:r>
            <a:r>
              <a:rPr lang="en-US" dirty="0"/>
              <a:t>the camel’s nose beneath your tent, and his whole body will soon follow</a:t>
            </a:r>
            <a:r>
              <a:rPr lang="en-US" dirty="0" smtClean="0"/>
              <a:t>.”</a:t>
            </a:r>
            <a:endParaRPr lang="en-US" dirty="0"/>
          </a:p>
        </p:txBody>
      </p:sp>
    </p:spTree>
    <p:extLst>
      <p:ext uri="{BB962C8B-B14F-4D97-AF65-F5344CB8AC3E}">
        <p14:creationId xmlns:p14="http://schemas.microsoft.com/office/powerpoint/2010/main" val="225294564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2743199"/>
            <a:ext cx="8591550" cy="1066801"/>
          </a:xfrm>
        </p:spPr>
        <p:txBody>
          <a:bodyPr>
            <a:normAutofit/>
          </a:bodyPr>
          <a:lstStyle/>
          <a:p>
            <a:pPr algn="ctr"/>
            <a:r>
              <a:rPr lang="en-US" sz="6000" dirty="0" smtClean="0"/>
              <a:t>Maccabees</a:t>
            </a:r>
            <a:endParaRPr lang="en-US" sz="6000" dirty="0"/>
          </a:p>
        </p:txBody>
      </p:sp>
    </p:spTree>
    <p:extLst>
      <p:ext uri="{BB962C8B-B14F-4D97-AF65-F5344CB8AC3E}">
        <p14:creationId xmlns:p14="http://schemas.microsoft.com/office/powerpoint/2010/main" val="1517829672"/>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1 Maccabees </a:t>
            </a:r>
            <a:r>
              <a:rPr lang="en-US" b="1" dirty="0" smtClean="0"/>
              <a:t>1:10-15</a:t>
            </a:r>
            <a:endParaRPr lang="en-US" dirty="0"/>
          </a:p>
        </p:txBody>
      </p:sp>
      <p:sp>
        <p:nvSpPr>
          <p:cNvPr id="3" name="Content Placeholder 2"/>
          <p:cNvSpPr>
            <a:spLocks noGrp="1"/>
          </p:cNvSpPr>
          <p:nvPr>
            <p:ph sz="quarter" idx="13"/>
          </p:nvPr>
        </p:nvSpPr>
        <p:spPr/>
        <p:txBody>
          <a:bodyPr>
            <a:normAutofit lnSpcReduction="10000"/>
          </a:bodyPr>
          <a:lstStyle/>
          <a:p>
            <a:r>
              <a:rPr lang="en-US" dirty="0" smtClean="0"/>
              <a:t>From </a:t>
            </a:r>
            <a:r>
              <a:rPr lang="en-US" dirty="0"/>
              <a:t>them came forth a sinful root, Antiochus </a:t>
            </a:r>
            <a:r>
              <a:rPr lang="en-US" dirty="0" err="1"/>
              <a:t>Epiphanes</a:t>
            </a:r>
            <a:r>
              <a:rPr lang="en-US" dirty="0"/>
              <a:t>, son of Antiochus the king; he had been a hostage in Rome. He began to reign in the one hundred and thirty-seventh year of the kingdom of the Greeks. In those days lawless men came forth from Israel, and misled many, saying, "Let us go and make a covenant with the Gentiles round about us, for since we separated from them many evils have come upon us</a:t>
            </a:r>
            <a:r>
              <a:rPr lang="en-US" dirty="0" smtClean="0"/>
              <a:t>."</a:t>
            </a:r>
            <a:endParaRPr lang="en-US" dirty="0"/>
          </a:p>
        </p:txBody>
      </p:sp>
    </p:spTree>
    <p:extLst>
      <p:ext uri="{BB962C8B-B14F-4D97-AF65-F5344CB8AC3E}">
        <p14:creationId xmlns:p14="http://schemas.microsoft.com/office/powerpoint/2010/main" val="3226109493"/>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1:10-15</a:t>
            </a:r>
            <a:endParaRPr lang="en-US" dirty="0"/>
          </a:p>
        </p:txBody>
      </p:sp>
      <p:sp>
        <p:nvSpPr>
          <p:cNvPr id="3" name="Content Placeholder 2"/>
          <p:cNvSpPr>
            <a:spLocks noGrp="1"/>
          </p:cNvSpPr>
          <p:nvPr>
            <p:ph sz="quarter" idx="13"/>
          </p:nvPr>
        </p:nvSpPr>
        <p:spPr/>
        <p:txBody>
          <a:bodyPr/>
          <a:lstStyle/>
          <a:p>
            <a:r>
              <a:rPr lang="en-US" dirty="0"/>
              <a:t>This proposal pleased them, and some of the people eagerly went to the king. He authorized them to observe the ordinances of the Gentiles.  So they built a gymnasium in Jerusalem, according to Gentile custom, and removed the marks of circumcision, and abandoned the holy covenant. They joined with the Gentiles and sold themselves to do evil.</a:t>
            </a:r>
          </a:p>
          <a:p>
            <a:endParaRPr lang="en-US" dirty="0"/>
          </a:p>
        </p:txBody>
      </p:sp>
    </p:spTree>
    <p:extLst>
      <p:ext uri="{BB962C8B-B14F-4D97-AF65-F5344CB8AC3E}">
        <p14:creationId xmlns:p14="http://schemas.microsoft.com/office/powerpoint/2010/main" val="509295075"/>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a:t>
            </a:r>
            <a:r>
              <a:rPr lang="en-US" b="1" dirty="0" smtClean="0"/>
              <a:t>1:20-28</a:t>
            </a:r>
            <a:endParaRPr lang="en-US" dirty="0"/>
          </a:p>
        </p:txBody>
      </p:sp>
      <p:sp>
        <p:nvSpPr>
          <p:cNvPr id="3" name="Content Placeholder 2"/>
          <p:cNvSpPr>
            <a:spLocks noGrp="1"/>
          </p:cNvSpPr>
          <p:nvPr>
            <p:ph sz="quarter" idx="13"/>
          </p:nvPr>
        </p:nvSpPr>
        <p:spPr/>
        <p:txBody>
          <a:bodyPr>
            <a:normAutofit lnSpcReduction="10000"/>
          </a:bodyPr>
          <a:lstStyle/>
          <a:p>
            <a:r>
              <a:rPr lang="en-US" dirty="0" smtClean="0"/>
              <a:t>After </a:t>
            </a:r>
            <a:r>
              <a:rPr lang="en-US" dirty="0"/>
              <a:t>subduing Egypt, Antiochus returned in the one hundred and forty-third year. He went up against Israel and came to Jerusalem with a strong </a:t>
            </a:r>
            <a:r>
              <a:rPr lang="en-US" dirty="0" smtClean="0"/>
              <a:t>force. He </a:t>
            </a:r>
            <a:r>
              <a:rPr lang="en-US" dirty="0"/>
              <a:t>arrogantly entered the sanctuary and took the golden altar, the lampstand for the light, and all its utensils. </a:t>
            </a:r>
            <a:r>
              <a:rPr lang="en-US" dirty="0" smtClean="0"/>
              <a:t> He </a:t>
            </a:r>
            <a:r>
              <a:rPr lang="en-US" dirty="0"/>
              <a:t>took also the table for the bread of the Presence, the cups for drink offerings, the bowls, the golden censers, the curtain, the crowns, and the gold decoration on the front of the temple; he stripped it all off. </a:t>
            </a:r>
            <a:r>
              <a:rPr lang="en-US" dirty="0" smtClean="0"/>
              <a:t> </a:t>
            </a:r>
            <a:endParaRPr lang="en-US" dirty="0"/>
          </a:p>
        </p:txBody>
      </p:sp>
    </p:spTree>
    <p:extLst>
      <p:ext uri="{BB962C8B-B14F-4D97-AF65-F5344CB8AC3E}">
        <p14:creationId xmlns:p14="http://schemas.microsoft.com/office/powerpoint/2010/main" val="3142325949"/>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1:20-28</a:t>
            </a:r>
            <a:endParaRPr lang="en-US" dirty="0"/>
          </a:p>
        </p:txBody>
      </p:sp>
      <p:sp>
        <p:nvSpPr>
          <p:cNvPr id="3" name="Content Placeholder 2"/>
          <p:cNvSpPr>
            <a:spLocks noGrp="1"/>
          </p:cNvSpPr>
          <p:nvPr>
            <p:ph sz="quarter" idx="13"/>
          </p:nvPr>
        </p:nvSpPr>
        <p:spPr>
          <a:xfrm>
            <a:off x="274320" y="1298448"/>
            <a:ext cx="8595360" cy="5483352"/>
          </a:xfrm>
        </p:spPr>
        <p:txBody>
          <a:bodyPr>
            <a:normAutofit fontScale="92500" lnSpcReduction="10000"/>
          </a:bodyPr>
          <a:lstStyle/>
          <a:p>
            <a:r>
              <a:rPr lang="en-US" dirty="0"/>
              <a:t>He took the silver and the gold, and the costly vessels; he took also the hidden treasures which he found.  Taking them all, he departed to his own land. He committed deeds of murder, and spoke with great arrogance. Israel mourned deeply in every community, rulers and elders groaned, maidens and young men became faint, the beauty of women faded. Every bridegroom took up the lament; she who sat in the bridal chamber was mourning. Even the land shook for its inhabitants, and all the house of Jacob was clothed with shame</a:t>
            </a:r>
            <a:r>
              <a:rPr lang="en-US" dirty="0" smtClean="0"/>
              <a:t>.</a:t>
            </a:r>
            <a:endParaRPr lang="en-US" dirty="0"/>
          </a:p>
        </p:txBody>
      </p:sp>
    </p:spTree>
    <p:extLst>
      <p:ext uri="{BB962C8B-B14F-4D97-AF65-F5344CB8AC3E}">
        <p14:creationId xmlns:p14="http://schemas.microsoft.com/office/powerpoint/2010/main" val="742941787"/>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a:t>
            </a:r>
            <a:r>
              <a:rPr lang="en-US" b="1" dirty="0" smtClean="0"/>
              <a:t>1:41-53</a:t>
            </a:r>
            <a:endParaRPr lang="en-US" dirty="0"/>
          </a:p>
        </p:txBody>
      </p:sp>
      <p:sp>
        <p:nvSpPr>
          <p:cNvPr id="3" name="Content Placeholder 2"/>
          <p:cNvSpPr>
            <a:spLocks noGrp="1"/>
          </p:cNvSpPr>
          <p:nvPr>
            <p:ph sz="quarter" idx="13"/>
          </p:nvPr>
        </p:nvSpPr>
        <p:spPr/>
        <p:txBody>
          <a:bodyPr>
            <a:normAutofit lnSpcReduction="10000"/>
          </a:bodyPr>
          <a:lstStyle/>
          <a:p>
            <a:r>
              <a:rPr lang="en-US" dirty="0" smtClean="0"/>
              <a:t>Then </a:t>
            </a:r>
            <a:r>
              <a:rPr lang="en-US" dirty="0"/>
              <a:t>the king wrote to his whole kingdom that all should be one </a:t>
            </a:r>
            <a:r>
              <a:rPr lang="en-US" dirty="0" smtClean="0"/>
              <a:t>people, and </a:t>
            </a:r>
            <a:r>
              <a:rPr lang="en-US" dirty="0"/>
              <a:t>that each should give up his customs. </a:t>
            </a:r>
            <a:r>
              <a:rPr lang="en-US" dirty="0" smtClean="0"/>
              <a:t>All </a:t>
            </a:r>
            <a:r>
              <a:rPr lang="en-US" dirty="0"/>
              <a:t>the Gentiles accepted the command of the king. Many even from Israel gladly adopted his religion; they sacrificed to idols and profaned the </a:t>
            </a:r>
            <a:r>
              <a:rPr lang="en-US" dirty="0" err="1"/>
              <a:t>sabbath</a:t>
            </a:r>
            <a:r>
              <a:rPr lang="en-US" dirty="0"/>
              <a:t>. </a:t>
            </a:r>
            <a:r>
              <a:rPr lang="en-US" dirty="0" smtClean="0"/>
              <a:t>And </a:t>
            </a:r>
            <a:r>
              <a:rPr lang="en-US" dirty="0"/>
              <a:t>the king sent letters by messengers to Jerusalem and the cities of Judah; he directed them to follow customs strange to the land, </a:t>
            </a:r>
            <a:r>
              <a:rPr lang="en-US" dirty="0" smtClean="0"/>
              <a:t>to </a:t>
            </a:r>
            <a:r>
              <a:rPr lang="en-US" dirty="0"/>
              <a:t>forbid burnt offerings and sacrifices and drink offerings in the sanctuary, </a:t>
            </a:r>
          </a:p>
        </p:txBody>
      </p:sp>
    </p:spTree>
    <p:extLst>
      <p:ext uri="{BB962C8B-B14F-4D97-AF65-F5344CB8AC3E}">
        <p14:creationId xmlns:p14="http://schemas.microsoft.com/office/powerpoint/2010/main" val="115710921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1:41-53</a:t>
            </a:r>
            <a:endParaRPr lang="en-US" dirty="0"/>
          </a:p>
        </p:txBody>
      </p:sp>
      <p:sp>
        <p:nvSpPr>
          <p:cNvPr id="3" name="Content Placeholder 2"/>
          <p:cNvSpPr>
            <a:spLocks noGrp="1"/>
          </p:cNvSpPr>
          <p:nvPr>
            <p:ph sz="quarter" idx="13"/>
          </p:nvPr>
        </p:nvSpPr>
        <p:spPr/>
        <p:txBody>
          <a:bodyPr>
            <a:normAutofit/>
          </a:bodyPr>
          <a:lstStyle/>
          <a:p>
            <a:r>
              <a:rPr lang="en-US" dirty="0"/>
              <a:t>to profane </a:t>
            </a:r>
            <a:r>
              <a:rPr lang="en-US" dirty="0" err="1"/>
              <a:t>sabbaths</a:t>
            </a:r>
            <a:r>
              <a:rPr lang="en-US" dirty="0"/>
              <a:t> and feasts, to defile the sanctuary and the priests, to build altars and sacred precincts and shrines for idols, to sacrifice swine and unclean animals, and to leave their sons uncircumcised. They were to make themselves abominable by everything unclean and profane, so that they should forget the law and change all the ordinances.   </a:t>
            </a:r>
          </a:p>
        </p:txBody>
      </p:sp>
    </p:spTree>
    <p:extLst>
      <p:ext uri="{BB962C8B-B14F-4D97-AF65-F5344CB8AC3E}">
        <p14:creationId xmlns:p14="http://schemas.microsoft.com/office/powerpoint/2010/main" val="3336428788"/>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Maccabees 1:41-53</a:t>
            </a:r>
            <a:endParaRPr lang="en-US" b="1" dirty="0"/>
          </a:p>
        </p:txBody>
      </p:sp>
      <p:sp>
        <p:nvSpPr>
          <p:cNvPr id="3" name="Content Placeholder 2"/>
          <p:cNvSpPr>
            <a:spLocks noGrp="1"/>
          </p:cNvSpPr>
          <p:nvPr>
            <p:ph sz="quarter" idx="13"/>
          </p:nvPr>
        </p:nvSpPr>
        <p:spPr/>
        <p:txBody>
          <a:bodyPr/>
          <a:lstStyle/>
          <a:p>
            <a:r>
              <a:rPr lang="en-US" dirty="0"/>
              <a:t>"And whoever does not obey the command of the king shall die."  In such words he wrote to his whole kingdom. And he appointed inspectors over all the people and commanded the cities of Judah to offer sacrifice, city by city. Many of the people, every one who forsook the law, joined them, and they did evil in the land;  they drove Israel into hiding in every place of refuge they had.</a:t>
            </a:r>
          </a:p>
          <a:p>
            <a:endParaRPr lang="en-US" dirty="0"/>
          </a:p>
        </p:txBody>
      </p:sp>
    </p:spTree>
    <p:extLst>
      <p:ext uri="{BB962C8B-B14F-4D97-AF65-F5344CB8AC3E}">
        <p14:creationId xmlns:p14="http://schemas.microsoft.com/office/powerpoint/2010/main" val="1262240086"/>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a:t>
            </a:r>
            <a:r>
              <a:rPr lang="en-US" b="1" dirty="0" smtClean="0"/>
              <a:t>2:1-14</a:t>
            </a:r>
            <a:endParaRPr lang="en-US" dirty="0"/>
          </a:p>
        </p:txBody>
      </p:sp>
      <p:sp>
        <p:nvSpPr>
          <p:cNvPr id="3" name="Content Placeholder 2"/>
          <p:cNvSpPr>
            <a:spLocks noGrp="1"/>
          </p:cNvSpPr>
          <p:nvPr>
            <p:ph sz="quarter" idx="13"/>
          </p:nvPr>
        </p:nvSpPr>
        <p:spPr>
          <a:xfrm>
            <a:off x="274320" y="1298448"/>
            <a:ext cx="8595360" cy="5407152"/>
          </a:xfrm>
        </p:spPr>
        <p:txBody>
          <a:bodyPr>
            <a:normAutofit lnSpcReduction="10000"/>
          </a:bodyPr>
          <a:lstStyle/>
          <a:p>
            <a:r>
              <a:rPr lang="en-US" dirty="0" smtClean="0"/>
              <a:t>In </a:t>
            </a:r>
            <a:r>
              <a:rPr lang="en-US" dirty="0"/>
              <a:t>those days </a:t>
            </a:r>
            <a:r>
              <a:rPr lang="en-US" dirty="0" err="1"/>
              <a:t>Mattathias</a:t>
            </a:r>
            <a:r>
              <a:rPr lang="en-US" dirty="0"/>
              <a:t> the son of John, son of Simeon, a priest of the sons of </a:t>
            </a:r>
            <a:r>
              <a:rPr lang="en-US" dirty="0" err="1"/>
              <a:t>Joarib</a:t>
            </a:r>
            <a:r>
              <a:rPr lang="en-US" dirty="0"/>
              <a:t>, moved from Jerusalem and settled in </a:t>
            </a:r>
            <a:r>
              <a:rPr lang="en-US" dirty="0" err="1" smtClean="0"/>
              <a:t>Modein</a:t>
            </a:r>
            <a:r>
              <a:rPr lang="en-US" dirty="0" smtClean="0"/>
              <a:t>. He </a:t>
            </a:r>
            <a:r>
              <a:rPr lang="en-US" dirty="0"/>
              <a:t>had five sons, John surnamed </a:t>
            </a:r>
            <a:r>
              <a:rPr lang="en-US" dirty="0" err="1"/>
              <a:t>Gaddi</a:t>
            </a:r>
            <a:r>
              <a:rPr lang="en-US" dirty="0"/>
              <a:t>, </a:t>
            </a:r>
            <a:r>
              <a:rPr lang="en-US" dirty="0" smtClean="0"/>
              <a:t>Simon </a:t>
            </a:r>
            <a:r>
              <a:rPr lang="en-US" dirty="0"/>
              <a:t>called </a:t>
            </a:r>
            <a:r>
              <a:rPr lang="en-US" dirty="0" err="1"/>
              <a:t>Thassi</a:t>
            </a:r>
            <a:r>
              <a:rPr lang="en-US" dirty="0"/>
              <a:t>, </a:t>
            </a:r>
            <a:r>
              <a:rPr lang="en-US" dirty="0" smtClean="0"/>
              <a:t>Judas </a:t>
            </a:r>
            <a:r>
              <a:rPr lang="en-US" dirty="0"/>
              <a:t>called Maccabeus, </a:t>
            </a:r>
            <a:r>
              <a:rPr lang="en-US" dirty="0" err="1" smtClean="0"/>
              <a:t>Eleazar</a:t>
            </a:r>
            <a:r>
              <a:rPr lang="en-US" dirty="0" smtClean="0"/>
              <a:t> </a:t>
            </a:r>
            <a:r>
              <a:rPr lang="en-US" dirty="0"/>
              <a:t>called </a:t>
            </a:r>
            <a:r>
              <a:rPr lang="en-US" dirty="0" err="1"/>
              <a:t>Avaran</a:t>
            </a:r>
            <a:r>
              <a:rPr lang="en-US" dirty="0"/>
              <a:t>, and Jonathan called </a:t>
            </a:r>
            <a:r>
              <a:rPr lang="en-US" dirty="0" err="1"/>
              <a:t>Apphus</a:t>
            </a:r>
            <a:r>
              <a:rPr lang="en-US" dirty="0"/>
              <a:t>. </a:t>
            </a:r>
            <a:r>
              <a:rPr lang="en-US" dirty="0" smtClean="0"/>
              <a:t>He </a:t>
            </a:r>
            <a:r>
              <a:rPr lang="en-US" dirty="0"/>
              <a:t>saw the blasphemies being committed in Judah and Jerusalem, </a:t>
            </a:r>
            <a:r>
              <a:rPr lang="en-US" dirty="0" smtClean="0"/>
              <a:t>and </a:t>
            </a:r>
            <a:r>
              <a:rPr lang="en-US" dirty="0"/>
              <a:t>said, "Alas! Why was I born to see this, the ruin of my people, the ruin of the holy city, and to dwell there when it was given over to the enemy, the sanctuary given over to </a:t>
            </a:r>
            <a:r>
              <a:rPr lang="en-US" dirty="0" smtClean="0"/>
              <a:t>aliens? </a:t>
            </a:r>
            <a:endParaRPr lang="en-US" dirty="0"/>
          </a:p>
        </p:txBody>
      </p:sp>
    </p:spTree>
    <p:extLst>
      <p:ext uri="{BB962C8B-B14F-4D97-AF65-F5344CB8AC3E}">
        <p14:creationId xmlns:p14="http://schemas.microsoft.com/office/powerpoint/2010/main" val="2902777883"/>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2:1-14</a:t>
            </a:r>
            <a:endParaRPr lang="en-US" dirty="0"/>
          </a:p>
        </p:txBody>
      </p:sp>
      <p:sp>
        <p:nvSpPr>
          <p:cNvPr id="3" name="Content Placeholder 2"/>
          <p:cNvSpPr>
            <a:spLocks noGrp="1"/>
          </p:cNvSpPr>
          <p:nvPr>
            <p:ph sz="quarter" idx="13"/>
          </p:nvPr>
        </p:nvSpPr>
        <p:spPr>
          <a:xfrm>
            <a:off x="274320" y="1298448"/>
            <a:ext cx="8595360" cy="5559552"/>
          </a:xfrm>
        </p:spPr>
        <p:txBody>
          <a:bodyPr>
            <a:normAutofit fontScale="92500" lnSpcReduction="10000"/>
          </a:bodyPr>
          <a:lstStyle/>
          <a:p>
            <a:r>
              <a:rPr lang="en-US" dirty="0"/>
              <a:t>Her temple has become like a man without honor; her glorious vessels have been carried into captivity. Her babes have been killed in her streets, her youths by the sword of the foe. What nation has not inherited her palaces and has not seized her spoils? All her adornment has been taken away; no longer free, she has become a slave. And behold, our holy place, our beauty, and our glory have been laid waste; the Gentiles have profaned it. Why should we live any longer?" And </a:t>
            </a:r>
            <a:r>
              <a:rPr lang="en-US" dirty="0" err="1"/>
              <a:t>Mattathias</a:t>
            </a:r>
            <a:r>
              <a:rPr lang="en-US" dirty="0"/>
              <a:t> and his sons rent their clothes, put on sackcloth, and mourned greatly. </a:t>
            </a:r>
          </a:p>
        </p:txBody>
      </p:sp>
    </p:spTree>
    <p:extLst>
      <p:ext uri="{BB962C8B-B14F-4D97-AF65-F5344CB8AC3E}">
        <p14:creationId xmlns:p14="http://schemas.microsoft.com/office/powerpoint/2010/main" val="11905281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Ball: Desensitization</a:t>
            </a:r>
            <a:endParaRPr lang="en-US" dirty="0"/>
          </a:p>
        </p:txBody>
      </p:sp>
      <p:sp>
        <p:nvSpPr>
          <p:cNvPr id="3" name="Content Placeholder 2"/>
          <p:cNvSpPr>
            <a:spLocks noGrp="1"/>
          </p:cNvSpPr>
          <p:nvPr>
            <p:ph sz="quarter" idx="13"/>
          </p:nvPr>
        </p:nvSpPr>
        <p:spPr/>
        <p:txBody>
          <a:bodyPr/>
          <a:lstStyle/>
          <a:p>
            <a:r>
              <a:rPr lang="en-US" dirty="0"/>
              <a:t>To desensitize straights, </a:t>
            </a:r>
            <a:r>
              <a:rPr lang="en-US" dirty="0" smtClean="0"/>
              <a:t>inundate </a:t>
            </a:r>
            <a:r>
              <a:rPr lang="en-US" dirty="0"/>
              <a:t>them with conscious flood of H related advertising, presented in the least offensive fashion. If straights can’t shut the shower off, they may at least eventually get used to being wet. (149) </a:t>
            </a:r>
          </a:p>
        </p:txBody>
      </p:sp>
    </p:spTree>
    <p:extLst>
      <p:ext uri="{BB962C8B-B14F-4D97-AF65-F5344CB8AC3E}">
        <p14:creationId xmlns:p14="http://schemas.microsoft.com/office/powerpoint/2010/main" val="196838663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a:t>
            </a:r>
            <a:r>
              <a:rPr lang="en-US" b="1" dirty="0" smtClean="0"/>
              <a:t>2:15-22</a:t>
            </a:r>
            <a:endParaRPr lang="en-US" dirty="0"/>
          </a:p>
        </p:txBody>
      </p:sp>
      <p:sp>
        <p:nvSpPr>
          <p:cNvPr id="3" name="Content Placeholder 2"/>
          <p:cNvSpPr>
            <a:spLocks noGrp="1"/>
          </p:cNvSpPr>
          <p:nvPr>
            <p:ph sz="quarter" idx="13"/>
          </p:nvPr>
        </p:nvSpPr>
        <p:spPr>
          <a:xfrm>
            <a:off x="274320" y="1298448"/>
            <a:ext cx="8595360" cy="5483352"/>
          </a:xfrm>
        </p:spPr>
        <p:txBody>
          <a:bodyPr>
            <a:normAutofit/>
          </a:bodyPr>
          <a:lstStyle/>
          <a:p>
            <a:r>
              <a:rPr lang="en-US" dirty="0" smtClean="0"/>
              <a:t>Then </a:t>
            </a:r>
            <a:r>
              <a:rPr lang="en-US" dirty="0"/>
              <a:t>the king's officers who were enforcing the apostasy came to the city of </a:t>
            </a:r>
            <a:r>
              <a:rPr lang="en-US" dirty="0" err="1"/>
              <a:t>Modein</a:t>
            </a:r>
            <a:r>
              <a:rPr lang="en-US" dirty="0"/>
              <a:t> to make them offer </a:t>
            </a:r>
            <a:r>
              <a:rPr lang="en-US" dirty="0" smtClean="0"/>
              <a:t>sacrifice. Many </a:t>
            </a:r>
            <a:r>
              <a:rPr lang="en-US" dirty="0"/>
              <a:t>from Israel came to them; and </a:t>
            </a:r>
            <a:r>
              <a:rPr lang="en-US" dirty="0" err="1"/>
              <a:t>Mattathias</a:t>
            </a:r>
            <a:r>
              <a:rPr lang="en-US" dirty="0"/>
              <a:t> and his sons were assembled. </a:t>
            </a:r>
            <a:r>
              <a:rPr lang="en-US" dirty="0" smtClean="0"/>
              <a:t>Then </a:t>
            </a:r>
            <a:r>
              <a:rPr lang="en-US" dirty="0"/>
              <a:t>the king's officers spoke to </a:t>
            </a:r>
            <a:r>
              <a:rPr lang="en-US" dirty="0" err="1"/>
              <a:t>Mattathias</a:t>
            </a:r>
            <a:r>
              <a:rPr lang="en-US" dirty="0"/>
              <a:t> as follows: "You are a leader, honored and great in this city, and supported by sons and brothers. </a:t>
            </a:r>
            <a:r>
              <a:rPr lang="en-US" dirty="0" smtClean="0"/>
              <a:t>Now </a:t>
            </a:r>
            <a:r>
              <a:rPr lang="en-US" dirty="0"/>
              <a:t>be the first to come and do what the king commands, as all the Gentiles and the men of Judah and those that are left in Jerusalem have done. </a:t>
            </a:r>
          </a:p>
        </p:txBody>
      </p:sp>
    </p:spTree>
    <p:extLst>
      <p:ext uri="{BB962C8B-B14F-4D97-AF65-F5344CB8AC3E}">
        <p14:creationId xmlns:p14="http://schemas.microsoft.com/office/powerpoint/2010/main" val="397501136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2:15-22</a:t>
            </a:r>
            <a:endParaRPr lang="en-US" dirty="0"/>
          </a:p>
        </p:txBody>
      </p:sp>
      <p:sp>
        <p:nvSpPr>
          <p:cNvPr id="3" name="Content Placeholder 2"/>
          <p:cNvSpPr>
            <a:spLocks noGrp="1"/>
          </p:cNvSpPr>
          <p:nvPr>
            <p:ph sz="quarter" idx="13"/>
          </p:nvPr>
        </p:nvSpPr>
        <p:spPr>
          <a:xfrm>
            <a:off x="274320" y="1298448"/>
            <a:ext cx="8595360" cy="5559552"/>
          </a:xfrm>
        </p:spPr>
        <p:txBody>
          <a:bodyPr>
            <a:normAutofit fontScale="92500" lnSpcReduction="10000"/>
          </a:bodyPr>
          <a:lstStyle/>
          <a:p>
            <a:r>
              <a:rPr lang="en-US" dirty="0"/>
              <a:t>Then you and your sons will be numbered among the friends of the king, and you and your sons will be honored with silver and gold and many gifts." But </a:t>
            </a:r>
            <a:r>
              <a:rPr lang="en-US" dirty="0" err="1"/>
              <a:t>Mattathias</a:t>
            </a:r>
            <a:r>
              <a:rPr lang="en-US" dirty="0"/>
              <a:t> answered and said in a loud voice: "Even if all the nations that live under the rule of the king obey him, and have chosen to do his commandments, departing each one from the religion of his fathers, yet I and my sons and my brothers will live by the covenant of our fathers. Far be it from us to desert the law and the ordinances. We will not obey the king's words by turning aside from our religion to the right hand or to the left." </a:t>
            </a:r>
          </a:p>
          <a:p>
            <a:endParaRPr lang="en-US" dirty="0"/>
          </a:p>
        </p:txBody>
      </p:sp>
    </p:spTree>
    <p:extLst>
      <p:ext uri="{BB962C8B-B14F-4D97-AF65-F5344CB8AC3E}">
        <p14:creationId xmlns:p14="http://schemas.microsoft.com/office/powerpoint/2010/main" val="1919884576"/>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a:t>
            </a:r>
            <a:r>
              <a:rPr lang="en-US" b="1" dirty="0" smtClean="0"/>
              <a:t>2:23-30</a:t>
            </a:r>
            <a:endParaRPr lang="en-US" dirty="0"/>
          </a:p>
        </p:txBody>
      </p:sp>
      <p:sp>
        <p:nvSpPr>
          <p:cNvPr id="3" name="Content Placeholder 2"/>
          <p:cNvSpPr>
            <a:spLocks noGrp="1"/>
          </p:cNvSpPr>
          <p:nvPr>
            <p:ph sz="quarter" idx="13"/>
          </p:nvPr>
        </p:nvSpPr>
        <p:spPr>
          <a:xfrm>
            <a:off x="274320" y="1298448"/>
            <a:ext cx="8595360" cy="5407152"/>
          </a:xfrm>
        </p:spPr>
        <p:txBody>
          <a:bodyPr>
            <a:normAutofit/>
          </a:bodyPr>
          <a:lstStyle/>
          <a:p>
            <a:r>
              <a:rPr lang="en-US" dirty="0" smtClean="0"/>
              <a:t>When </a:t>
            </a:r>
            <a:r>
              <a:rPr lang="en-US" dirty="0"/>
              <a:t>he had finished speaking these words, a Jew came forward in the sight of all to offer sacrifice upon the altar in </a:t>
            </a:r>
            <a:r>
              <a:rPr lang="en-US" dirty="0" err="1"/>
              <a:t>Modein</a:t>
            </a:r>
            <a:r>
              <a:rPr lang="en-US" dirty="0"/>
              <a:t>, according to the king's </a:t>
            </a:r>
            <a:r>
              <a:rPr lang="en-US" dirty="0" smtClean="0"/>
              <a:t>command. When </a:t>
            </a:r>
            <a:r>
              <a:rPr lang="en-US" dirty="0" err="1"/>
              <a:t>Mattathias</a:t>
            </a:r>
            <a:r>
              <a:rPr lang="en-US" dirty="0"/>
              <a:t> saw it, </a:t>
            </a:r>
            <a:r>
              <a:rPr lang="en-US" dirty="0" smtClean="0"/>
              <a:t>he </a:t>
            </a:r>
            <a:r>
              <a:rPr lang="en-US" dirty="0"/>
              <a:t>burned with zeal and his heart was stirred. He gave vent to righteous anger; he ran and killed him upon the altar. </a:t>
            </a:r>
            <a:r>
              <a:rPr lang="en-US" dirty="0" smtClean="0"/>
              <a:t>At </a:t>
            </a:r>
            <a:r>
              <a:rPr lang="en-US" dirty="0"/>
              <a:t>the same time he killed the king's officer who was forcing them to sacrifice, and he tore down the altar. </a:t>
            </a:r>
          </a:p>
        </p:txBody>
      </p:sp>
    </p:spTree>
    <p:extLst>
      <p:ext uri="{BB962C8B-B14F-4D97-AF65-F5344CB8AC3E}">
        <p14:creationId xmlns:p14="http://schemas.microsoft.com/office/powerpoint/2010/main" val="212942478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2:23-30</a:t>
            </a:r>
            <a:endParaRPr lang="en-US" dirty="0"/>
          </a:p>
        </p:txBody>
      </p:sp>
      <p:sp>
        <p:nvSpPr>
          <p:cNvPr id="3" name="Content Placeholder 2"/>
          <p:cNvSpPr>
            <a:spLocks noGrp="1"/>
          </p:cNvSpPr>
          <p:nvPr>
            <p:ph sz="quarter" idx="13"/>
          </p:nvPr>
        </p:nvSpPr>
        <p:spPr>
          <a:xfrm>
            <a:off x="274320" y="1298448"/>
            <a:ext cx="8595360" cy="5407152"/>
          </a:xfrm>
        </p:spPr>
        <p:txBody>
          <a:bodyPr>
            <a:normAutofit lnSpcReduction="10000"/>
          </a:bodyPr>
          <a:lstStyle/>
          <a:p>
            <a:r>
              <a:rPr lang="en-US" dirty="0"/>
              <a:t>Thus he burned with zeal for the law, as </a:t>
            </a:r>
            <a:r>
              <a:rPr lang="en-US" dirty="0" err="1"/>
              <a:t>Phinehas</a:t>
            </a:r>
            <a:r>
              <a:rPr lang="en-US" dirty="0"/>
              <a:t> did against </a:t>
            </a:r>
            <a:r>
              <a:rPr lang="en-US" dirty="0" err="1"/>
              <a:t>Zimri</a:t>
            </a:r>
            <a:r>
              <a:rPr lang="en-US" dirty="0"/>
              <a:t> the son of </a:t>
            </a:r>
            <a:r>
              <a:rPr lang="en-US" dirty="0" err="1"/>
              <a:t>Salu</a:t>
            </a:r>
            <a:r>
              <a:rPr lang="en-US" dirty="0"/>
              <a:t>. Then </a:t>
            </a:r>
            <a:r>
              <a:rPr lang="en-US" dirty="0" err="1"/>
              <a:t>Mattathias</a:t>
            </a:r>
            <a:r>
              <a:rPr lang="en-US" dirty="0"/>
              <a:t> cried out in the city with a loud voice, saying: "Let every one who is zealous for the law and supports the covenant come out with me</a:t>
            </a:r>
            <a:r>
              <a:rPr lang="en-US" dirty="0" smtClean="0"/>
              <a:t>!” And </a:t>
            </a:r>
            <a:r>
              <a:rPr lang="en-US" dirty="0"/>
              <a:t>he and his sons fled to the hills and left all that they had in the city.  Then many who were seeking righteousness and justice went down to the wilderness to dwell there, they, their sons, their wives, and their cattle, because evils pressed heavily upon them. </a:t>
            </a:r>
          </a:p>
        </p:txBody>
      </p:sp>
    </p:spTree>
    <p:extLst>
      <p:ext uri="{BB962C8B-B14F-4D97-AF65-F5344CB8AC3E}">
        <p14:creationId xmlns:p14="http://schemas.microsoft.com/office/powerpoint/2010/main" val="2659384311"/>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a:t>
            </a:r>
            <a:r>
              <a:rPr lang="en-US" b="1" dirty="0" smtClean="0"/>
              <a:t>2:31-38</a:t>
            </a:r>
            <a:endParaRPr lang="en-US" dirty="0"/>
          </a:p>
        </p:txBody>
      </p:sp>
      <p:sp>
        <p:nvSpPr>
          <p:cNvPr id="3" name="Content Placeholder 2"/>
          <p:cNvSpPr>
            <a:spLocks noGrp="1"/>
          </p:cNvSpPr>
          <p:nvPr>
            <p:ph sz="quarter" idx="13"/>
          </p:nvPr>
        </p:nvSpPr>
        <p:spPr>
          <a:xfrm>
            <a:off x="274320" y="1298448"/>
            <a:ext cx="8595360" cy="5483352"/>
          </a:xfrm>
        </p:spPr>
        <p:txBody>
          <a:bodyPr>
            <a:normAutofit/>
          </a:bodyPr>
          <a:lstStyle/>
          <a:p>
            <a:r>
              <a:rPr lang="en-US" dirty="0" smtClean="0"/>
              <a:t>And </a:t>
            </a:r>
            <a:r>
              <a:rPr lang="en-US" dirty="0"/>
              <a:t>it was reported to the king's officers, and to the troops in Jerusalem the city of David, that men who had rejected the king's command had gone down to the hiding places in the wilderness. </a:t>
            </a:r>
            <a:r>
              <a:rPr lang="en-US" dirty="0" smtClean="0"/>
              <a:t>Many </a:t>
            </a:r>
            <a:r>
              <a:rPr lang="en-US" dirty="0"/>
              <a:t>pursued them, and overtook them; they encamped opposite them and prepared for battle against them on the </a:t>
            </a:r>
            <a:r>
              <a:rPr lang="en-US" dirty="0" err="1"/>
              <a:t>sabbath</a:t>
            </a:r>
            <a:r>
              <a:rPr lang="en-US" dirty="0"/>
              <a:t> day. </a:t>
            </a:r>
            <a:r>
              <a:rPr lang="en-US" dirty="0" smtClean="0"/>
              <a:t>And </a:t>
            </a:r>
            <a:r>
              <a:rPr lang="en-US" dirty="0"/>
              <a:t>they said to them, "Enough of this! Come out and do what the king commands, and you will live</a:t>
            </a:r>
            <a:r>
              <a:rPr lang="en-US" dirty="0" smtClean="0"/>
              <a:t>."</a:t>
            </a:r>
            <a:endParaRPr lang="en-US" dirty="0"/>
          </a:p>
        </p:txBody>
      </p:sp>
    </p:spTree>
    <p:extLst>
      <p:ext uri="{BB962C8B-B14F-4D97-AF65-F5344CB8AC3E}">
        <p14:creationId xmlns:p14="http://schemas.microsoft.com/office/powerpoint/2010/main" val="1957032373"/>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2:31-38</a:t>
            </a:r>
            <a:endParaRPr lang="en-US" dirty="0"/>
          </a:p>
        </p:txBody>
      </p:sp>
      <p:sp>
        <p:nvSpPr>
          <p:cNvPr id="3" name="Content Placeholder 2"/>
          <p:cNvSpPr>
            <a:spLocks noGrp="1"/>
          </p:cNvSpPr>
          <p:nvPr>
            <p:ph sz="quarter" idx="13"/>
          </p:nvPr>
        </p:nvSpPr>
        <p:spPr/>
        <p:txBody>
          <a:bodyPr>
            <a:normAutofit lnSpcReduction="10000"/>
          </a:bodyPr>
          <a:lstStyle/>
          <a:p>
            <a:r>
              <a:rPr lang="en-US" dirty="0"/>
              <a:t>But they said, "We will not come out, nor will we do what the king commands and so profane the </a:t>
            </a:r>
            <a:r>
              <a:rPr lang="en-US" dirty="0" err="1"/>
              <a:t>sabbath</a:t>
            </a:r>
            <a:r>
              <a:rPr lang="en-US" dirty="0"/>
              <a:t> day." Then the enemy hastened to attack them. But they did not answer them or hurl a stone at them or block up their hiding places, for they said, "Let us all die in our innocence; heaven and earth testify for us that you are killing us unjustly." So they attacked them on the </a:t>
            </a:r>
            <a:r>
              <a:rPr lang="en-US" dirty="0" err="1"/>
              <a:t>sabbath</a:t>
            </a:r>
            <a:r>
              <a:rPr lang="en-US" dirty="0"/>
              <a:t>, and they died, with their wives and children and cattle, to the number of a thousand persons. </a:t>
            </a:r>
          </a:p>
          <a:p>
            <a:endParaRPr lang="en-US" dirty="0"/>
          </a:p>
        </p:txBody>
      </p:sp>
    </p:spTree>
    <p:extLst>
      <p:ext uri="{BB962C8B-B14F-4D97-AF65-F5344CB8AC3E}">
        <p14:creationId xmlns:p14="http://schemas.microsoft.com/office/powerpoint/2010/main" val="1080967687"/>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a:t>
            </a:r>
            <a:r>
              <a:rPr lang="en-US" b="1" dirty="0" smtClean="0"/>
              <a:t>2:39-48</a:t>
            </a:r>
            <a:endParaRPr lang="en-US" dirty="0"/>
          </a:p>
        </p:txBody>
      </p:sp>
      <p:sp>
        <p:nvSpPr>
          <p:cNvPr id="3" name="Content Placeholder 2"/>
          <p:cNvSpPr>
            <a:spLocks noGrp="1"/>
          </p:cNvSpPr>
          <p:nvPr>
            <p:ph sz="quarter" idx="13"/>
          </p:nvPr>
        </p:nvSpPr>
        <p:spPr>
          <a:xfrm>
            <a:off x="274320" y="1298448"/>
            <a:ext cx="8595360" cy="5254752"/>
          </a:xfrm>
        </p:spPr>
        <p:txBody>
          <a:bodyPr>
            <a:normAutofit fontScale="92500" lnSpcReduction="10000"/>
          </a:bodyPr>
          <a:lstStyle/>
          <a:p>
            <a:r>
              <a:rPr lang="en-US" dirty="0" smtClean="0"/>
              <a:t>When </a:t>
            </a:r>
            <a:r>
              <a:rPr lang="en-US" dirty="0" err="1"/>
              <a:t>Mattathias</a:t>
            </a:r>
            <a:r>
              <a:rPr lang="en-US" dirty="0"/>
              <a:t> and his friends learned of it, they mourned for them </a:t>
            </a:r>
            <a:r>
              <a:rPr lang="en-US" dirty="0" smtClean="0"/>
              <a:t>deeply. And </a:t>
            </a:r>
            <a:r>
              <a:rPr lang="en-US" dirty="0"/>
              <a:t>each said to his neighbor: "If we all do as our brethren have done and refuse to fight with the Gentiles for our lives and for our ordinances, they will quickly destroy us from the earth." </a:t>
            </a:r>
            <a:r>
              <a:rPr lang="en-US" dirty="0" smtClean="0"/>
              <a:t>So </a:t>
            </a:r>
            <a:r>
              <a:rPr lang="en-US" dirty="0"/>
              <a:t>they made this decision that day: "Let us fight against every man who comes to attack us on the </a:t>
            </a:r>
            <a:r>
              <a:rPr lang="en-US" dirty="0" err="1"/>
              <a:t>sabbath</a:t>
            </a:r>
            <a:r>
              <a:rPr lang="en-US" dirty="0"/>
              <a:t> day; let us not all die as our brethren died in their hiding places." </a:t>
            </a:r>
            <a:r>
              <a:rPr lang="en-US" dirty="0" smtClean="0"/>
              <a:t>Then </a:t>
            </a:r>
            <a:r>
              <a:rPr lang="en-US" dirty="0"/>
              <a:t>there united with them a company of </a:t>
            </a:r>
            <a:r>
              <a:rPr lang="en-US" dirty="0" err="1"/>
              <a:t>Hasideans</a:t>
            </a:r>
            <a:r>
              <a:rPr lang="en-US" dirty="0"/>
              <a:t>, mighty warriors of Israel, every one who offered himself willingly for the </a:t>
            </a:r>
            <a:r>
              <a:rPr lang="en-US" dirty="0" smtClean="0"/>
              <a:t>law. </a:t>
            </a:r>
            <a:endParaRPr lang="en-US" dirty="0"/>
          </a:p>
        </p:txBody>
      </p:sp>
    </p:spTree>
    <p:extLst>
      <p:ext uri="{BB962C8B-B14F-4D97-AF65-F5344CB8AC3E}">
        <p14:creationId xmlns:p14="http://schemas.microsoft.com/office/powerpoint/2010/main" val="1959742439"/>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Maccabees 2:39-48</a:t>
            </a:r>
            <a:endParaRPr lang="en-US" dirty="0"/>
          </a:p>
        </p:txBody>
      </p:sp>
      <p:sp>
        <p:nvSpPr>
          <p:cNvPr id="3" name="Content Placeholder 2"/>
          <p:cNvSpPr>
            <a:spLocks noGrp="1"/>
          </p:cNvSpPr>
          <p:nvPr>
            <p:ph sz="quarter" idx="13"/>
          </p:nvPr>
        </p:nvSpPr>
        <p:spPr>
          <a:xfrm>
            <a:off x="274320" y="1298448"/>
            <a:ext cx="8595360" cy="5559552"/>
          </a:xfrm>
        </p:spPr>
        <p:txBody>
          <a:bodyPr>
            <a:normAutofit fontScale="92500" lnSpcReduction="10000"/>
          </a:bodyPr>
          <a:lstStyle/>
          <a:p>
            <a:r>
              <a:rPr lang="en-US" dirty="0"/>
              <a:t>And all who became fugitives to escape their troubles joined them and reinforced them. They organized an army, and struck down sinners in their anger and lawless men in their wrath; the survivors fled to the Gentiles for safety. And </a:t>
            </a:r>
            <a:r>
              <a:rPr lang="en-US" dirty="0" err="1"/>
              <a:t>Mattathias</a:t>
            </a:r>
            <a:r>
              <a:rPr lang="en-US" dirty="0"/>
              <a:t> and his friends went about and tore down the altars; they forcibly circumcised all the uncircumcised boys that they found within the borders of Israel. They hunted down the arrogant men, and the work prospered in their hands. They rescued the law out of the hands of the Gentiles and kings, and they never let the sinner gain the upper hand. </a:t>
            </a:r>
          </a:p>
        </p:txBody>
      </p:sp>
    </p:spTree>
    <p:extLst>
      <p:ext uri="{BB962C8B-B14F-4D97-AF65-F5344CB8AC3E}">
        <p14:creationId xmlns:p14="http://schemas.microsoft.com/office/powerpoint/2010/main" val="3657065234"/>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1 Maccabees </a:t>
            </a:r>
            <a:r>
              <a:rPr lang="en-US" b="1" dirty="0" smtClean="0"/>
              <a:t>3:51-53, 59-60</a:t>
            </a:r>
            <a:endParaRPr lang="en-US" b="1" dirty="0"/>
          </a:p>
        </p:txBody>
      </p:sp>
      <p:sp>
        <p:nvSpPr>
          <p:cNvPr id="3" name="Content Placeholder 2"/>
          <p:cNvSpPr>
            <a:spLocks noGrp="1"/>
          </p:cNvSpPr>
          <p:nvPr>
            <p:ph sz="quarter" idx="13"/>
          </p:nvPr>
        </p:nvSpPr>
        <p:spPr>
          <a:xfrm>
            <a:off x="274320" y="1298448"/>
            <a:ext cx="8595360" cy="5330952"/>
          </a:xfrm>
        </p:spPr>
        <p:txBody>
          <a:bodyPr>
            <a:normAutofit/>
          </a:bodyPr>
          <a:lstStyle/>
          <a:p>
            <a:r>
              <a:rPr lang="en-US" dirty="0" smtClean="0"/>
              <a:t>Thy </a:t>
            </a:r>
            <a:r>
              <a:rPr lang="en-US" dirty="0"/>
              <a:t>sanctuary is trampled down and profaned, and thy priests mourn in </a:t>
            </a:r>
            <a:r>
              <a:rPr lang="en-US" dirty="0" smtClean="0"/>
              <a:t>humiliation. And </a:t>
            </a:r>
            <a:r>
              <a:rPr lang="en-US" dirty="0"/>
              <a:t>behold, the Gentiles are assembled against us to destroy us; thou </a:t>
            </a:r>
            <a:r>
              <a:rPr lang="en-US" dirty="0" err="1"/>
              <a:t>knowest</a:t>
            </a:r>
            <a:r>
              <a:rPr lang="en-US" dirty="0"/>
              <a:t> what they plot against </a:t>
            </a:r>
            <a:r>
              <a:rPr lang="en-US" dirty="0" smtClean="0"/>
              <a:t>us. How </a:t>
            </a:r>
            <a:r>
              <a:rPr lang="en-US" dirty="0"/>
              <a:t>will we be able to withstand them, if thou dost not help us</a:t>
            </a:r>
            <a:r>
              <a:rPr lang="en-US" dirty="0" smtClean="0"/>
              <a:t>?“… It </a:t>
            </a:r>
            <a:r>
              <a:rPr lang="en-US" dirty="0"/>
              <a:t>is better for us to die in battle than to see the misfortunes of our nation and of </a:t>
            </a:r>
            <a:r>
              <a:rPr lang="en-US" dirty="0" smtClean="0"/>
              <a:t>the sanctuary</a:t>
            </a:r>
            <a:r>
              <a:rPr lang="en-US" dirty="0"/>
              <a:t>. </a:t>
            </a:r>
            <a:r>
              <a:rPr lang="en-US" dirty="0" smtClean="0"/>
              <a:t>But </a:t>
            </a:r>
            <a:r>
              <a:rPr lang="en-US" dirty="0"/>
              <a:t>as his will in heaven may be, so he will do."</a:t>
            </a:r>
          </a:p>
          <a:p>
            <a:endParaRPr lang="en-US" dirty="0"/>
          </a:p>
        </p:txBody>
      </p:sp>
    </p:spTree>
    <p:extLst>
      <p:ext uri="{BB962C8B-B14F-4D97-AF65-F5344CB8AC3E}">
        <p14:creationId xmlns:p14="http://schemas.microsoft.com/office/powerpoint/2010/main" val="1541620667"/>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2743199"/>
            <a:ext cx="8591550" cy="1066801"/>
          </a:xfrm>
        </p:spPr>
        <p:txBody>
          <a:bodyPr>
            <a:normAutofit/>
          </a:bodyPr>
          <a:lstStyle/>
          <a:p>
            <a:pPr algn="ctr"/>
            <a:r>
              <a:rPr lang="en-US" sz="6000" dirty="0" smtClean="0"/>
              <a:t>Discussion</a:t>
            </a:r>
            <a:r>
              <a:rPr lang="en-US" sz="6000" dirty="0"/>
              <a:t> </a:t>
            </a:r>
            <a:r>
              <a:rPr lang="en-US" sz="6000" dirty="0" smtClean="0"/>
              <a:t>Questions</a:t>
            </a:r>
            <a:endParaRPr lang="en-US" sz="6000" dirty="0"/>
          </a:p>
        </p:txBody>
      </p:sp>
    </p:spTree>
    <p:extLst>
      <p:ext uri="{BB962C8B-B14F-4D97-AF65-F5344CB8AC3E}">
        <p14:creationId xmlns:p14="http://schemas.microsoft.com/office/powerpoint/2010/main" val="9212907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Ball: Jamming</a:t>
            </a:r>
            <a:endParaRPr lang="en-US" dirty="0"/>
          </a:p>
        </p:txBody>
      </p:sp>
      <p:sp>
        <p:nvSpPr>
          <p:cNvPr id="3" name="Content Placeholder 2"/>
          <p:cNvSpPr>
            <a:spLocks noGrp="1"/>
          </p:cNvSpPr>
          <p:nvPr>
            <p:ph sz="quarter" idx="13"/>
          </p:nvPr>
        </p:nvSpPr>
        <p:spPr/>
        <p:txBody>
          <a:bodyPr>
            <a:normAutofit lnSpcReduction="10000"/>
          </a:bodyPr>
          <a:lstStyle/>
          <a:p>
            <a:r>
              <a:rPr lang="en-US" dirty="0" smtClean="0"/>
              <a:t>Insertion </a:t>
            </a:r>
            <a:r>
              <a:rPr lang="en-US" dirty="0"/>
              <a:t>of incompatible emotion into the pre-existing system. Like sprinkling sand into a pocket watch. </a:t>
            </a:r>
          </a:p>
          <a:p>
            <a:r>
              <a:rPr lang="en-US" dirty="0" smtClean="0"/>
              <a:t>All </a:t>
            </a:r>
            <a:r>
              <a:rPr lang="en-US" dirty="0"/>
              <a:t>normal people feel shame when they perceive that they are not thinking, feeling, or acting like one of the pack. The trick is to get the bigot into the position of feeling a conflicting twinge of shame, along with his reward, whenever his </a:t>
            </a:r>
            <a:r>
              <a:rPr lang="en-US" dirty="0" err="1"/>
              <a:t>homohatred</a:t>
            </a:r>
            <a:r>
              <a:rPr lang="en-US" dirty="0"/>
              <a:t> surfaces, so that his reward will be diluted or spoiled. (151) </a:t>
            </a:r>
          </a:p>
          <a:p>
            <a:endParaRPr lang="en-US" dirty="0"/>
          </a:p>
        </p:txBody>
      </p:sp>
    </p:spTree>
    <p:extLst>
      <p:ext uri="{BB962C8B-B14F-4D97-AF65-F5344CB8AC3E}">
        <p14:creationId xmlns:p14="http://schemas.microsoft.com/office/powerpoint/2010/main" val="319139308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143000"/>
            <a:ext cx="8591550" cy="3886200"/>
          </a:xfrm>
        </p:spPr>
        <p:txBody>
          <a:bodyPr>
            <a:normAutofit/>
          </a:bodyPr>
          <a:lstStyle/>
          <a:p>
            <a:pPr algn="ctr"/>
            <a:r>
              <a:rPr lang="en-US" sz="4800" dirty="0" smtClean="0"/>
              <a:t>1. Maccabees presented two groups of opposition.  One obeyed the Sabbath and was slaughtered.  The other fought back.  Which did the will of God?</a:t>
            </a:r>
            <a:endParaRPr lang="en-US" sz="4800" dirty="0"/>
          </a:p>
        </p:txBody>
      </p:sp>
    </p:spTree>
    <p:extLst>
      <p:ext uri="{BB962C8B-B14F-4D97-AF65-F5344CB8AC3E}">
        <p14:creationId xmlns:p14="http://schemas.microsoft.com/office/powerpoint/2010/main" val="2174295794"/>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p:txBody>
          <a:bodyPr/>
          <a:lstStyle/>
          <a:p>
            <a:r>
              <a:rPr lang="en-US" dirty="0" smtClean="0"/>
              <a:t>Both groups obeyed the will of God and fulfilled their particular calling</a:t>
            </a:r>
          </a:p>
          <a:p>
            <a:r>
              <a:rPr lang="en-US" dirty="0" smtClean="0"/>
              <a:t>Martyred group was a motivation to the remaining group – made the danger more real</a:t>
            </a:r>
          </a:p>
          <a:p>
            <a:r>
              <a:rPr lang="en-US" dirty="0" smtClean="0"/>
              <a:t>Encouraged </a:t>
            </a:r>
            <a:r>
              <a:rPr lang="en-US" dirty="0" err="1" smtClean="0"/>
              <a:t>Mattathias</a:t>
            </a:r>
            <a:r>
              <a:rPr lang="en-US" dirty="0" smtClean="0"/>
              <a:t> to </a:t>
            </a:r>
            <a:r>
              <a:rPr lang="en-US" dirty="0" smtClean="0"/>
              <a:t>go </a:t>
            </a:r>
            <a:r>
              <a:rPr lang="en-US" dirty="0" smtClean="0"/>
              <a:t>to </a:t>
            </a:r>
            <a:r>
              <a:rPr lang="en-US" dirty="0"/>
              <a:t>war (“… they will quickly destroy us from the </a:t>
            </a:r>
            <a:r>
              <a:rPr lang="en-US" dirty="0" smtClean="0"/>
              <a:t>earth.)</a:t>
            </a:r>
            <a:endParaRPr lang="en-US" dirty="0" smtClean="0"/>
          </a:p>
          <a:p>
            <a:r>
              <a:rPr lang="en-US" dirty="0" smtClean="0"/>
              <a:t>When we are persecuted for the truth, it mobilizes others to action.  </a:t>
            </a:r>
            <a:endParaRPr lang="en-US" dirty="0"/>
          </a:p>
        </p:txBody>
      </p:sp>
    </p:spTree>
    <p:extLst>
      <p:ext uri="{BB962C8B-B14F-4D97-AF65-F5344CB8AC3E}">
        <p14:creationId xmlns:p14="http://schemas.microsoft.com/office/powerpoint/2010/main" val="1935363909"/>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14400"/>
            <a:ext cx="8591550" cy="4953000"/>
          </a:xfrm>
        </p:spPr>
        <p:txBody>
          <a:bodyPr>
            <a:normAutofit fontScale="90000"/>
          </a:bodyPr>
          <a:lstStyle/>
          <a:p>
            <a:pPr algn="ctr"/>
            <a:r>
              <a:rPr lang="en-US" sz="4800" dirty="0" smtClean="0"/>
              <a:t>2. The Maccabees forcibly circumcised the uncircumcised.  Should we force others to follow Christian principles?  How can America foster diversity of faiths without embracing relativism or multiculturalism?</a:t>
            </a:r>
            <a:endParaRPr lang="en-US" sz="4800" dirty="0"/>
          </a:p>
        </p:txBody>
      </p:sp>
    </p:spTree>
    <p:extLst>
      <p:ext uri="{BB962C8B-B14F-4D97-AF65-F5344CB8AC3E}">
        <p14:creationId xmlns:p14="http://schemas.microsoft.com/office/powerpoint/2010/main" val="820986320"/>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p:txBody>
          <a:bodyPr>
            <a:normAutofit/>
          </a:bodyPr>
          <a:lstStyle/>
          <a:p>
            <a:r>
              <a:rPr lang="en-US" dirty="0" smtClean="0"/>
              <a:t>People have equal value, but ideas do not </a:t>
            </a:r>
          </a:p>
          <a:p>
            <a:r>
              <a:rPr lang="en-US" dirty="0" smtClean="0"/>
              <a:t>Christianity IS better than other religions</a:t>
            </a:r>
          </a:p>
          <a:p>
            <a:r>
              <a:rPr lang="en-US" dirty="0" smtClean="0"/>
              <a:t>God gives each one freedom to choose</a:t>
            </a:r>
          </a:p>
          <a:p>
            <a:r>
              <a:rPr lang="en-US" dirty="0" smtClean="0"/>
              <a:t>No one can be forced to be a Christian, but instead we should attract them</a:t>
            </a:r>
          </a:p>
          <a:p>
            <a:r>
              <a:rPr lang="en-US" dirty="0" smtClean="0"/>
              <a:t>Corrupt Christians are to be blamed</a:t>
            </a:r>
          </a:p>
          <a:p>
            <a:r>
              <a:rPr lang="en-US" dirty="0" smtClean="0"/>
              <a:t>Christ offered real healing to the broken hearted – do we do the same through our example?</a:t>
            </a:r>
          </a:p>
        </p:txBody>
      </p:sp>
    </p:spTree>
    <p:extLst>
      <p:ext uri="{BB962C8B-B14F-4D97-AF65-F5344CB8AC3E}">
        <p14:creationId xmlns:p14="http://schemas.microsoft.com/office/powerpoint/2010/main" val="14901210"/>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591550" cy="6096000"/>
          </a:xfrm>
        </p:spPr>
        <p:txBody>
          <a:bodyPr>
            <a:normAutofit fontScale="90000"/>
          </a:bodyPr>
          <a:lstStyle/>
          <a:p>
            <a:pPr algn="ctr"/>
            <a:r>
              <a:rPr lang="en-US" sz="4800" dirty="0" smtClean="0"/>
              <a:t>3. Noah built an ark and waited for the rain.  Many Christians similarly feel that we are in the end-times, stay on the sidelines, and are unwilling to take public steps against the immoralities in our laws and culture.  As Orthodox what can/should we do to address immorality?</a:t>
            </a:r>
            <a:endParaRPr lang="en-US" sz="4800" dirty="0"/>
          </a:p>
        </p:txBody>
      </p:sp>
    </p:spTree>
    <p:extLst>
      <p:ext uri="{BB962C8B-B14F-4D97-AF65-F5344CB8AC3E}">
        <p14:creationId xmlns:p14="http://schemas.microsoft.com/office/powerpoint/2010/main" val="4223718922"/>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p:txBody>
          <a:bodyPr>
            <a:normAutofit/>
          </a:bodyPr>
          <a:lstStyle/>
          <a:p>
            <a:r>
              <a:rPr lang="en-US" dirty="0" smtClean="0"/>
              <a:t>End-times attitude paralyzes us from action</a:t>
            </a:r>
          </a:p>
          <a:p>
            <a:r>
              <a:rPr lang="en-US" dirty="0" smtClean="0"/>
              <a:t>Need to be more vocal in the community</a:t>
            </a:r>
          </a:p>
          <a:p>
            <a:r>
              <a:rPr lang="en-US" dirty="0" smtClean="0"/>
              <a:t>Learn about what non-Orthodox need, and how they perceive our Church.</a:t>
            </a:r>
          </a:p>
          <a:p>
            <a:r>
              <a:rPr lang="en-US" dirty="0" smtClean="0"/>
              <a:t>We have the true message, but need to focus on how we MARKET that message (without deception)</a:t>
            </a:r>
          </a:p>
          <a:p>
            <a:r>
              <a:rPr lang="en-US" dirty="0" smtClean="0"/>
              <a:t>What </a:t>
            </a:r>
            <a:r>
              <a:rPr lang="en-US" dirty="0" smtClean="0"/>
              <a:t>can we change about our approach to attract </a:t>
            </a:r>
            <a:r>
              <a:rPr lang="en-US" dirty="0" smtClean="0"/>
              <a:t>others?</a:t>
            </a:r>
            <a:endParaRPr lang="en-US" dirty="0" smtClean="0"/>
          </a:p>
        </p:txBody>
      </p:sp>
    </p:spTree>
    <p:extLst>
      <p:ext uri="{BB962C8B-B14F-4D97-AF65-F5344CB8AC3E}">
        <p14:creationId xmlns:p14="http://schemas.microsoft.com/office/powerpoint/2010/main" val="1241545579"/>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591550" cy="5257800"/>
          </a:xfrm>
        </p:spPr>
        <p:txBody>
          <a:bodyPr>
            <a:normAutofit/>
          </a:bodyPr>
          <a:lstStyle/>
          <a:p>
            <a:pPr algn="ctr"/>
            <a:r>
              <a:rPr lang="en-US" sz="4800" dirty="0" smtClean="0"/>
              <a:t>4. Is it our obligation as Christians to be involved in the law-making process to prevent abortion, same-sex marriage, etc. legislation from being passed?</a:t>
            </a:r>
            <a:endParaRPr lang="en-US" sz="4800" dirty="0"/>
          </a:p>
        </p:txBody>
      </p:sp>
    </p:spTree>
    <p:extLst>
      <p:ext uri="{BB962C8B-B14F-4D97-AF65-F5344CB8AC3E}">
        <p14:creationId xmlns:p14="http://schemas.microsoft.com/office/powerpoint/2010/main" val="3066489218"/>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a:xfrm>
            <a:off x="274320" y="1298448"/>
            <a:ext cx="8595360" cy="5407152"/>
          </a:xfrm>
        </p:spPr>
        <p:txBody>
          <a:bodyPr>
            <a:normAutofit fontScale="92500" lnSpcReduction="10000"/>
          </a:bodyPr>
          <a:lstStyle/>
          <a:p>
            <a:r>
              <a:rPr lang="en-US" dirty="0" smtClean="0"/>
              <a:t>Christ escaped from being an earthly king</a:t>
            </a:r>
          </a:p>
          <a:p>
            <a:r>
              <a:rPr lang="en-US" dirty="0" smtClean="0"/>
              <a:t>Can’t win this battle through legislation – </a:t>
            </a:r>
            <a:r>
              <a:rPr lang="en-US" dirty="0" smtClean="0"/>
              <a:t>People disobeyed God’s perfect law</a:t>
            </a:r>
            <a:endParaRPr lang="en-US" dirty="0" smtClean="0"/>
          </a:p>
          <a:p>
            <a:r>
              <a:rPr lang="en-US" dirty="0" err="1" smtClean="0"/>
              <a:t>Govt</a:t>
            </a:r>
            <a:r>
              <a:rPr lang="en-US" dirty="0" smtClean="0"/>
              <a:t> is by the </a:t>
            </a:r>
            <a:r>
              <a:rPr lang="en-US" dirty="0" smtClean="0"/>
              <a:t>people. Change </a:t>
            </a:r>
            <a:r>
              <a:rPr lang="en-US" dirty="0" smtClean="0"/>
              <a:t>the people to change </a:t>
            </a:r>
            <a:r>
              <a:rPr lang="en-US" dirty="0" err="1" smtClean="0"/>
              <a:t>govt</a:t>
            </a:r>
            <a:r>
              <a:rPr lang="en-US" dirty="0" smtClean="0"/>
              <a:t>/society.</a:t>
            </a:r>
            <a:endParaRPr lang="en-US" dirty="0" smtClean="0"/>
          </a:p>
          <a:p>
            <a:r>
              <a:rPr lang="en-US" dirty="0" smtClean="0"/>
              <a:t>Suing for our rights will fail and defeat our witness – instead live the Gospel</a:t>
            </a:r>
          </a:p>
          <a:p>
            <a:r>
              <a:rPr lang="en-US" dirty="0" smtClean="0"/>
              <a:t>Be informed</a:t>
            </a:r>
            <a:endParaRPr lang="en-US" dirty="0"/>
          </a:p>
          <a:p>
            <a:r>
              <a:rPr lang="en-US" dirty="0" smtClean="0"/>
              <a:t>Cooperate with </a:t>
            </a:r>
            <a:r>
              <a:rPr lang="en-US" dirty="0" smtClean="0"/>
              <a:t>others with </a:t>
            </a:r>
            <a:r>
              <a:rPr lang="en-US" dirty="0" smtClean="0"/>
              <a:t>common </a:t>
            </a:r>
            <a:r>
              <a:rPr lang="en-US" dirty="0"/>
              <a:t>cause </a:t>
            </a:r>
            <a:r>
              <a:rPr lang="en-US" dirty="0" smtClean="0"/>
              <a:t>(</a:t>
            </a:r>
            <a:r>
              <a:rPr lang="en-US" dirty="0" err="1" smtClean="0"/>
              <a:t>Hasideans</a:t>
            </a:r>
            <a:r>
              <a:rPr lang="en-US" dirty="0" smtClean="0"/>
              <a:t> joined </a:t>
            </a:r>
            <a:r>
              <a:rPr lang="en-US" dirty="0" err="1" smtClean="0"/>
              <a:t>Mattathias</a:t>
            </a:r>
            <a:r>
              <a:rPr lang="en-US" dirty="0" smtClean="0"/>
              <a:t>).  This may include other Christian denominations or religions.</a:t>
            </a:r>
            <a:endParaRPr lang="en-US" dirty="0"/>
          </a:p>
          <a:p>
            <a:endParaRPr lang="en-US" dirty="0"/>
          </a:p>
        </p:txBody>
      </p:sp>
    </p:spTree>
    <p:extLst>
      <p:ext uri="{BB962C8B-B14F-4D97-AF65-F5344CB8AC3E}">
        <p14:creationId xmlns:p14="http://schemas.microsoft.com/office/powerpoint/2010/main" val="1507249403"/>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591550" cy="5257800"/>
          </a:xfrm>
        </p:spPr>
        <p:txBody>
          <a:bodyPr>
            <a:normAutofit/>
          </a:bodyPr>
          <a:lstStyle/>
          <a:p>
            <a:pPr algn="ctr"/>
            <a:r>
              <a:rPr lang="en-US" sz="4800" dirty="0" smtClean="0"/>
              <a:t>5. Keeping in mind that 80% of Americans still claim to be Christian, what is the best approach to motivate Americans to live by Christian principles, and what is our role as Orthodox in that process?</a:t>
            </a:r>
            <a:endParaRPr lang="en-US" sz="4800" dirty="0"/>
          </a:p>
        </p:txBody>
      </p:sp>
    </p:spTree>
    <p:extLst>
      <p:ext uri="{BB962C8B-B14F-4D97-AF65-F5344CB8AC3E}">
        <p14:creationId xmlns:p14="http://schemas.microsoft.com/office/powerpoint/2010/main" val="3849179100"/>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p:txBody>
          <a:bodyPr>
            <a:normAutofit lnSpcReduction="10000"/>
          </a:bodyPr>
          <a:lstStyle/>
          <a:p>
            <a:r>
              <a:rPr lang="en-US" dirty="0" smtClean="0"/>
              <a:t>Some people call themselves Christians, but don’t want to sacrifice to live up to that label </a:t>
            </a:r>
            <a:r>
              <a:rPr lang="en-US" b="1" dirty="0" smtClean="0"/>
              <a:t>[REBUKE &amp; WARNING]</a:t>
            </a:r>
          </a:p>
          <a:p>
            <a:r>
              <a:rPr lang="en-US" dirty="0" smtClean="0"/>
              <a:t>Others have been turned off because of the bad behavior of Christians or entire </a:t>
            </a:r>
            <a:r>
              <a:rPr lang="en-US" dirty="0" smtClean="0"/>
              <a:t>churches </a:t>
            </a:r>
            <a:r>
              <a:rPr lang="en-US" b="1" dirty="0" smtClean="0"/>
              <a:t>[LOVE]</a:t>
            </a:r>
          </a:p>
          <a:p>
            <a:r>
              <a:rPr lang="en-US" dirty="0" smtClean="0"/>
              <a:t>Others are ignorant of what Christianity really is </a:t>
            </a:r>
            <a:r>
              <a:rPr lang="en-US" b="1" dirty="0" smtClean="0"/>
              <a:t>[EDUCATION]</a:t>
            </a:r>
          </a:p>
          <a:p>
            <a:r>
              <a:rPr lang="en-US" dirty="0" smtClean="0"/>
              <a:t>Accept scorn and persecution as Christ commanded </a:t>
            </a:r>
            <a:r>
              <a:rPr lang="en-US" b="1" dirty="0" smtClean="0"/>
              <a:t>[EXAMPLE]</a:t>
            </a:r>
          </a:p>
        </p:txBody>
      </p:sp>
    </p:spTree>
    <p:extLst>
      <p:ext uri="{BB962C8B-B14F-4D97-AF65-F5344CB8AC3E}">
        <p14:creationId xmlns:p14="http://schemas.microsoft.com/office/powerpoint/2010/main" val="4694304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Ball: Jamming</a:t>
            </a:r>
          </a:p>
        </p:txBody>
      </p:sp>
      <p:sp>
        <p:nvSpPr>
          <p:cNvPr id="3" name="Content Placeholder 2"/>
          <p:cNvSpPr>
            <a:spLocks noGrp="1"/>
          </p:cNvSpPr>
          <p:nvPr>
            <p:ph sz="quarter" idx="13"/>
          </p:nvPr>
        </p:nvSpPr>
        <p:spPr/>
        <p:txBody>
          <a:bodyPr>
            <a:normAutofit fontScale="92500" lnSpcReduction="20000"/>
          </a:bodyPr>
          <a:lstStyle/>
          <a:p>
            <a:r>
              <a:rPr lang="en-US" dirty="0"/>
              <a:t>Effect of Jamming, is achieved without reference to facts, logic or proof. Through repeated </a:t>
            </a:r>
            <a:r>
              <a:rPr lang="en-US" dirty="0" err="1"/>
              <a:t>infralogical</a:t>
            </a:r>
            <a:r>
              <a:rPr lang="en-US" dirty="0"/>
              <a:t> emotional conditioning, his bigotry can be alloyed in exactly the same way, whether he is conscious of the attack or not. Indeed, the more he is distracted by any incidental, even specious, surface arguments, the less conscious he’ll be of the true nature of the process – which is all to the good. (153) </a:t>
            </a:r>
          </a:p>
          <a:p>
            <a:r>
              <a:rPr lang="en-US" dirty="0"/>
              <a:t>In short, Jamming succeeds insofar as it inserts …doubt and shame into the previously unalloyed, self-righteous pleasure. </a:t>
            </a:r>
          </a:p>
        </p:txBody>
      </p:sp>
    </p:spTree>
    <p:extLst>
      <p:ext uri="{BB962C8B-B14F-4D97-AF65-F5344CB8AC3E}">
        <p14:creationId xmlns:p14="http://schemas.microsoft.com/office/powerpoint/2010/main" val="96319053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0"/>
            <a:ext cx="8591550" cy="3276600"/>
          </a:xfrm>
        </p:spPr>
        <p:txBody>
          <a:bodyPr>
            <a:normAutofit fontScale="90000"/>
          </a:bodyPr>
          <a:lstStyle/>
          <a:p>
            <a:pPr algn="ctr"/>
            <a:r>
              <a:rPr lang="en-US" sz="4800" dirty="0" smtClean="0"/>
              <a:t>6. How can we raise a generation of righteous Orthodox youth in such a society?  Is isolation the only workable strategy?</a:t>
            </a:r>
            <a:endParaRPr lang="en-US" sz="4800" dirty="0"/>
          </a:p>
        </p:txBody>
      </p:sp>
    </p:spTree>
    <p:extLst>
      <p:ext uri="{BB962C8B-B14F-4D97-AF65-F5344CB8AC3E}">
        <p14:creationId xmlns:p14="http://schemas.microsoft.com/office/powerpoint/2010/main" val="1752078629"/>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p:txBody>
          <a:bodyPr>
            <a:normAutofit/>
          </a:bodyPr>
          <a:lstStyle/>
          <a:p>
            <a:r>
              <a:rPr lang="en-US" dirty="0" smtClean="0"/>
              <a:t>Protect them from controllable sinful influences</a:t>
            </a:r>
          </a:p>
          <a:p>
            <a:r>
              <a:rPr lang="en-US" dirty="0" smtClean="0"/>
              <a:t>Teach them WHY we believe</a:t>
            </a:r>
          </a:p>
          <a:p>
            <a:r>
              <a:rPr lang="en-US" dirty="0" smtClean="0"/>
              <a:t>Teach them to defend their faith with reason</a:t>
            </a:r>
          </a:p>
          <a:p>
            <a:r>
              <a:rPr lang="en-US" dirty="0" smtClean="0"/>
              <a:t>Teach them to love unconditionally and never hurl insults or return wrong for wrong</a:t>
            </a:r>
          </a:p>
          <a:p>
            <a:r>
              <a:rPr lang="en-US" dirty="0" smtClean="0"/>
              <a:t>Teach them to expect suffering as Christ </a:t>
            </a:r>
            <a:r>
              <a:rPr lang="en-US" dirty="0" smtClean="0"/>
              <a:t>taught – </a:t>
            </a:r>
            <a:r>
              <a:rPr lang="en-US" dirty="0"/>
              <a:t>not entitlement </a:t>
            </a:r>
            <a:endParaRPr lang="en-US" dirty="0" smtClean="0"/>
          </a:p>
          <a:p>
            <a:r>
              <a:rPr lang="en-US" dirty="0" smtClean="0"/>
              <a:t>Hope </a:t>
            </a:r>
            <a:r>
              <a:rPr lang="en-US" dirty="0" smtClean="0"/>
              <a:t>in God above all </a:t>
            </a:r>
            <a:r>
              <a:rPr lang="en-US" dirty="0" smtClean="0"/>
              <a:t>else</a:t>
            </a:r>
            <a:endParaRPr lang="en-US" dirty="0" smtClean="0"/>
          </a:p>
        </p:txBody>
      </p:sp>
    </p:spTree>
    <p:extLst>
      <p:ext uri="{BB962C8B-B14F-4D97-AF65-F5344CB8AC3E}">
        <p14:creationId xmlns:p14="http://schemas.microsoft.com/office/powerpoint/2010/main" val="1916191017"/>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Message To The World</a:t>
            </a:r>
            <a:endParaRPr lang="en-US" dirty="0"/>
          </a:p>
        </p:txBody>
      </p:sp>
      <p:sp>
        <p:nvSpPr>
          <p:cNvPr id="3" name="Content Placeholder 2"/>
          <p:cNvSpPr>
            <a:spLocks noGrp="1"/>
          </p:cNvSpPr>
          <p:nvPr>
            <p:ph sz="quarter" idx="13"/>
          </p:nvPr>
        </p:nvSpPr>
        <p:spPr>
          <a:xfrm>
            <a:off x="274320" y="1298448"/>
            <a:ext cx="8595360" cy="5407152"/>
          </a:xfrm>
        </p:spPr>
        <p:txBody>
          <a:bodyPr>
            <a:normAutofit lnSpcReduction="10000"/>
          </a:bodyPr>
          <a:lstStyle/>
          <a:p>
            <a:r>
              <a:rPr lang="en-US" dirty="0"/>
              <a:t>That which was from the beginning, which we have heard, which we have seen with our eyes, which we have looked upon, and our hands have handled, concerning the Word of life</a:t>
            </a:r>
            <a:r>
              <a:rPr lang="en-US" dirty="0" smtClean="0"/>
              <a:t>— </a:t>
            </a:r>
            <a:r>
              <a:rPr lang="en-US" dirty="0"/>
              <a:t>the life was manifested, and we have seen, and bear witness, and declare to you that eternal life which was with the Father and was manifested to us</a:t>
            </a:r>
            <a:r>
              <a:rPr lang="en-US" dirty="0" smtClean="0"/>
              <a:t>— </a:t>
            </a:r>
            <a:r>
              <a:rPr lang="en-US" dirty="0"/>
              <a:t>that which we have seen and heard we declare to you, that you also may have fellowship with us; and truly our fellowship is with the Father and with His Son Jesus Christ</a:t>
            </a:r>
            <a:r>
              <a:rPr lang="en-US" dirty="0" smtClean="0"/>
              <a:t>. (</a:t>
            </a:r>
            <a:r>
              <a:rPr lang="en-US" dirty="0"/>
              <a:t>1 John </a:t>
            </a:r>
            <a:r>
              <a:rPr lang="en-US" dirty="0" smtClean="0"/>
              <a:t>1:1-3)</a:t>
            </a:r>
            <a:endParaRPr lang="en-US" dirty="0"/>
          </a:p>
        </p:txBody>
      </p:sp>
    </p:spTree>
    <p:extLst>
      <p:ext uri="{BB962C8B-B14F-4D97-AF65-F5344CB8AC3E}">
        <p14:creationId xmlns:p14="http://schemas.microsoft.com/office/powerpoint/2010/main" val="22494239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Ball: Conversion</a:t>
            </a:r>
            <a:endParaRPr lang="en-US" dirty="0"/>
          </a:p>
        </p:txBody>
      </p:sp>
      <p:sp>
        <p:nvSpPr>
          <p:cNvPr id="3" name="Content Placeholder 2"/>
          <p:cNvSpPr>
            <a:spLocks noGrp="1"/>
          </p:cNvSpPr>
          <p:nvPr>
            <p:ph sz="quarter" idx="13"/>
          </p:nvPr>
        </p:nvSpPr>
        <p:spPr/>
        <p:txBody>
          <a:bodyPr>
            <a:normAutofit/>
          </a:bodyPr>
          <a:lstStyle/>
          <a:p>
            <a:r>
              <a:rPr lang="en-US" dirty="0" smtClean="0"/>
              <a:t>Conversion </a:t>
            </a:r>
            <a:r>
              <a:rPr lang="en-US" dirty="0"/>
              <a:t>of the average American’s emotions, mind, and will, through a planned psychological attack, in the form of propaganda fed to the nation via the media</a:t>
            </a:r>
            <a:r>
              <a:rPr lang="en-US" dirty="0" smtClean="0"/>
              <a:t>. (</a:t>
            </a:r>
            <a:r>
              <a:rPr lang="en-US" dirty="0"/>
              <a:t>153-154) </a:t>
            </a:r>
            <a:endParaRPr lang="en-US" dirty="0" smtClean="0"/>
          </a:p>
          <a:p>
            <a:endParaRPr lang="en-US" dirty="0"/>
          </a:p>
        </p:txBody>
      </p:sp>
    </p:spTree>
    <p:extLst>
      <p:ext uri="{BB962C8B-B14F-4D97-AF65-F5344CB8AC3E}">
        <p14:creationId xmlns:p14="http://schemas.microsoft.com/office/powerpoint/2010/main" val="2326233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America has Degenerated</a:t>
            </a:r>
            <a:endParaRPr lang="en-US" dirty="0"/>
          </a:p>
        </p:txBody>
      </p:sp>
      <p:sp>
        <p:nvSpPr>
          <p:cNvPr id="3" name="Content Placeholder 2"/>
          <p:cNvSpPr>
            <a:spLocks noGrp="1"/>
          </p:cNvSpPr>
          <p:nvPr>
            <p:ph sz="quarter" idx="13"/>
          </p:nvPr>
        </p:nvSpPr>
        <p:spPr/>
        <p:txBody>
          <a:bodyPr>
            <a:normAutofit/>
          </a:bodyPr>
          <a:lstStyle/>
          <a:p>
            <a:pPr marL="0" indent="0" algn="ctr">
              <a:buNone/>
            </a:pPr>
            <a:endParaRPr lang="en-US" sz="2800" dirty="0" smtClean="0"/>
          </a:p>
          <a:p>
            <a:pPr marL="0" indent="0" algn="ctr">
              <a:buNone/>
            </a:pPr>
            <a:r>
              <a:rPr lang="en-US" sz="2800" dirty="0" smtClean="0"/>
              <a:t>“Within </a:t>
            </a:r>
            <a:r>
              <a:rPr lang="en-US" sz="2800" dirty="0"/>
              <a:t>the space of our lifetimes, much of what Americans once almost universally abhorred has been packaged, perfumed, gift wrap, and sold to us as though it had great value. By skillfully playing on our deeply felt natural values of fairness, generosity, </a:t>
            </a:r>
            <a:r>
              <a:rPr lang="en-US" sz="2800" dirty="0" smtClean="0"/>
              <a:t>and tolerance</a:t>
            </a:r>
            <a:r>
              <a:rPr lang="en-US" sz="2800" dirty="0"/>
              <a:t>, these marketers have persuaded us to embrace as enlightened and noble that which all previous generations since America's founding regarded as grossly self-destructive – in a word, evil</a:t>
            </a:r>
            <a:r>
              <a:rPr lang="en-US" sz="2800" dirty="0" smtClean="0"/>
              <a:t>.”</a:t>
            </a:r>
            <a:endParaRPr lang="en-US" sz="2800" dirty="0"/>
          </a:p>
        </p:txBody>
      </p:sp>
    </p:spTree>
    <p:extLst>
      <p:ext uri="{BB962C8B-B14F-4D97-AF65-F5344CB8AC3E}">
        <p14:creationId xmlns:p14="http://schemas.microsoft.com/office/powerpoint/2010/main" val="3946923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Ball: Conversion</a:t>
            </a:r>
          </a:p>
        </p:txBody>
      </p:sp>
      <p:sp>
        <p:nvSpPr>
          <p:cNvPr id="3" name="Content Placeholder 2"/>
          <p:cNvSpPr>
            <a:spLocks noGrp="1"/>
          </p:cNvSpPr>
          <p:nvPr>
            <p:ph sz="quarter" idx="13"/>
          </p:nvPr>
        </p:nvSpPr>
        <p:spPr/>
        <p:txBody>
          <a:bodyPr>
            <a:normAutofit/>
          </a:bodyPr>
          <a:lstStyle/>
          <a:p>
            <a:r>
              <a:rPr lang="en-US" dirty="0" smtClean="0"/>
              <a:t>If Desensitization lets the watch run down, and Jamming throws sand in the works, Conversion reverses the spring so that the hands run backward. (154) </a:t>
            </a:r>
          </a:p>
        </p:txBody>
      </p:sp>
    </p:spTree>
    <p:extLst>
      <p:ext uri="{BB962C8B-B14F-4D97-AF65-F5344CB8AC3E}">
        <p14:creationId xmlns:p14="http://schemas.microsoft.com/office/powerpoint/2010/main" val="332581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Ball: Conversion</a:t>
            </a:r>
          </a:p>
        </p:txBody>
      </p:sp>
      <p:sp>
        <p:nvSpPr>
          <p:cNvPr id="3" name="Content Placeholder 2"/>
          <p:cNvSpPr>
            <a:spLocks noGrp="1"/>
          </p:cNvSpPr>
          <p:nvPr>
            <p:ph sz="quarter" idx="13"/>
          </p:nvPr>
        </p:nvSpPr>
        <p:spPr/>
        <p:txBody>
          <a:bodyPr>
            <a:normAutofit/>
          </a:bodyPr>
          <a:lstStyle/>
          <a:p>
            <a:r>
              <a:rPr lang="en-US" dirty="0" smtClean="0"/>
              <a:t>The bigot … is </a:t>
            </a:r>
            <a:r>
              <a:rPr lang="en-US" dirty="0"/>
              <a:t>repeatedly exposed to literal picture/label pairs, in magazines, and on billboards and TV, of H – explicitly labeled as such – who not only don’t look like his picture of H, but are carefully selected to look either like the bigot and his </a:t>
            </a:r>
            <a:r>
              <a:rPr lang="en-US" dirty="0" smtClean="0"/>
              <a:t>friends. </a:t>
            </a:r>
            <a:endParaRPr lang="en-US" dirty="0"/>
          </a:p>
        </p:txBody>
      </p:sp>
    </p:spTree>
    <p:extLst>
      <p:ext uri="{BB962C8B-B14F-4D97-AF65-F5344CB8AC3E}">
        <p14:creationId xmlns:p14="http://schemas.microsoft.com/office/powerpoint/2010/main" val="1574639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Ball: Conversion</a:t>
            </a:r>
          </a:p>
        </p:txBody>
      </p:sp>
      <p:sp>
        <p:nvSpPr>
          <p:cNvPr id="3" name="Content Placeholder 2"/>
          <p:cNvSpPr>
            <a:spLocks noGrp="1"/>
          </p:cNvSpPr>
          <p:nvPr>
            <p:ph sz="quarter" idx="13"/>
          </p:nvPr>
        </p:nvSpPr>
        <p:spPr/>
        <p:txBody>
          <a:bodyPr>
            <a:normAutofit/>
          </a:bodyPr>
          <a:lstStyle/>
          <a:p>
            <a:r>
              <a:rPr lang="en-US" dirty="0"/>
              <a:t>But it makes no difference that the ads are lies; not to us, because we’re using them to ethically good effect, to counter negative stereotypes that are every bit as much lies, and far more wicked </a:t>
            </a:r>
            <a:r>
              <a:rPr lang="en-US" dirty="0" smtClean="0"/>
              <a:t>ones … the </a:t>
            </a:r>
            <a:r>
              <a:rPr lang="en-US" dirty="0"/>
              <a:t>ads will have their effect on them whether they believe them or not. (154) </a:t>
            </a:r>
          </a:p>
          <a:p>
            <a:endParaRPr lang="en-US" dirty="0"/>
          </a:p>
          <a:p>
            <a:endParaRPr lang="en-US" dirty="0"/>
          </a:p>
          <a:p>
            <a:endParaRPr lang="en-US" dirty="0"/>
          </a:p>
        </p:txBody>
      </p:sp>
    </p:spTree>
    <p:extLst>
      <p:ext uri="{BB962C8B-B14F-4D97-AF65-F5344CB8AC3E}">
        <p14:creationId xmlns:p14="http://schemas.microsoft.com/office/powerpoint/2010/main" val="675561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Ball: Conversion</a:t>
            </a:r>
          </a:p>
        </p:txBody>
      </p:sp>
      <p:sp>
        <p:nvSpPr>
          <p:cNvPr id="3" name="Content Placeholder 2"/>
          <p:cNvSpPr>
            <a:spLocks noGrp="1"/>
          </p:cNvSpPr>
          <p:nvPr>
            <p:ph sz="quarter" idx="13"/>
          </p:nvPr>
        </p:nvSpPr>
        <p:spPr/>
        <p:txBody>
          <a:bodyPr>
            <a:normAutofit lnSpcReduction="10000"/>
          </a:bodyPr>
          <a:lstStyle/>
          <a:p>
            <a:r>
              <a:rPr lang="en-US" dirty="0"/>
              <a:t>The bigot will feel two incompatible emotions: a good response to the picture, a bad response to the label. At worst, the two will cancel one another, and we will have successfully Jammed, as above. At best, Associative Conditioning will, to however small an extent, transfer the positive emotion associated with the picture to the label itself, not immediately replacing the negative response, but definitely weakening it. (155) </a:t>
            </a:r>
          </a:p>
          <a:p>
            <a:endParaRPr lang="en-US" dirty="0"/>
          </a:p>
        </p:txBody>
      </p:sp>
    </p:spTree>
    <p:extLst>
      <p:ext uri="{BB962C8B-B14F-4D97-AF65-F5344CB8AC3E}">
        <p14:creationId xmlns:p14="http://schemas.microsoft.com/office/powerpoint/2010/main" val="3552740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Ball</a:t>
            </a:r>
            <a:endParaRPr lang="en-US" dirty="0"/>
          </a:p>
        </p:txBody>
      </p:sp>
      <p:sp>
        <p:nvSpPr>
          <p:cNvPr id="3" name="Content Placeholder 2"/>
          <p:cNvSpPr>
            <a:spLocks noGrp="1"/>
          </p:cNvSpPr>
          <p:nvPr>
            <p:ph sz="quarter" idx="13"/>
          </p:nvPr>
        </p:nvSpPr>
        <p:spPr/>
        <p:txBody>
          <a:bodyPr>
            <a:normAutofit/>
          </a:bodyPr>
          <a:lstStyle/>
          <a:p>
            <a:r>
              <a:rPr lang="en-US" dirty="0"/>
              <a:t>Three characteristics distinguish propaganda from other modes of communication and contribute to its sinister reputation: </a:t>
            </a:r>
            <a:endParaRPr lang="en-US" dirty="0" smtClean="0"/>
          </a:p>
          <a:p>
            <a:pPr marL="512064" indent="-514350">
              <a:buFont typeface="+mj-lt"/>
              <a:buAutoNum type="arabicPeriod"/>
            </a:pPr>
            <a:r>
              <a:rPr lang="en-US" dirty="0" smtClean="0"/>
              <a:t>Relies </a:t>
            </a:r>
            <a:r>
              <a:rPr lang="en-US" dirty="0"/>
              <a:t>on emotional manipulation – through desensitization, jamming and </a:t>
            </a:r>
            <a:r>
              <a:rPr lang="en-US" dirty="0" smtClean="0"/>
              <a:t>conversion</a:t>
            </a:r>
          </a:p>
          <a:p>
            <a:pPr marL="512064" indent="-514350">
              <a:buFont typeface="+mj-lt"/>
              <a:buAutoNum type="arabicPeriod"/>
            </a:pPr>
            <a:r>
              <a:rPr lang="en-US" dirty="0" smtClean="0"/>
              <a:t>Use lies</a:t>
            </a:r>
          </a:p>
          <a:p>
            <a:pPr marL="512064" indent="-514350">
              <a:buFont typeface="+mj-lt"/>
              <a:buAutoNum type="arabicPeriod"/>
            </a:pPr>
            <a:r>
              <a:rPr lang="en-US" dirty="0" smtClean="0"/>
              <a:t>Subjective </a:t>
            </a:r>
            <a:r>
              <a:rPr lang="en-US" dirty="0"/>
              <a:t>and one-sided. Tell our side of the story as movingly as possible. </a:t>
            </a:r>
            <a:r>
              <a:rPr lang="en-US" dirty="0" smtClean="0"/>
              <a:t>(</a:t>
            </a:r>
            <a:r>
              <a:rPr lang="en-US" dirty="0"/>
              <a:t>162-163)</a:t>
            </a:r>
          </a:p>
          <a:p>
            <a:endParaRPr lang="en-US" dirty="0"/>
          </a:p>
        </p:txBody>
      </p:sp>
    </p:spTree>
    <p:extLst>
      <p:ext uri="{BB962C8B-B14F-4D97-AF65-F5344CB8AC3E}">
        <p14:creationId xmlns:p14="http://schemas.microsoft.com/office/powerpoint/2010/main" val="2767819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Publicly “Come Out”</a:t>
            </a:r>
          </a:p>
        </p:txBody>
      </p:sp>
      <p:sp>
        <p:nvSpPr>
          <p:cNvPr id="3" name="Content Placeholder 2"/>
          <p:cNvSpPr>
            <a:spLocks noGrp="1"/>
          </p:cNvSpPr>
          <p:nvPr>
            <p:ph sz="quarter" idx="13"/>
          </p:nvPr>
        </p:nvSpPr>
        <p:spPr/>
        <p:txBody>
          <a:bodyPr/>
          <a:lstStyle/>
          <a:p>
            <a:r>
              <a:rPr lang="en-US" dirty="0"/>
              <a:t>Publicly “Come Out” to desensitize, jam and convert straight America. Jamming means interrupting the smooth workings of bigotry by inducing inconsistent feelings in the bigot. Extreme bigots become less confident that their incitements will generate applause and are further inhibited by the majority of </a:t>
            </a:r>
            <a:r>
              <a:rPr lang="en-US" dirty="0" smtClean="0"/>
              <a:t>mild </a:t>
            </a:r>
            <a:r>
              <a:rPr lang="en-US" dirty="0"/>
              <a:t>bigots, who now become uneasy that a fag slur might provoke an unpleasant scene.</a:t>
            </a:r>
          </a:p>
          <a:p>
            <a:endParaRPr lang="en-US" dirty="0"/>
          </a:p>
        </p:txBody>
      </p:sp>
    </p:spTree>
    <p:extLst>
      <p:ext uri="{BB962C8B-B14F-4D97-AF65-F5344CB8AC3E}">
        <p14:creationId xmlns:p14="http://schemas.microsoft.com/office/powerpoint/2010/main" val="255789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ache.gawker.com/assets/images/7/2008/09/Picture_6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71600"/>
            <a:ext cx="8659192" cy="3801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8884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a:t>
            </a:r>
            <a:r>
              <a:rPr lang="en-US" dirty="0" smtClean="0"/>
              <a:t>Ball</a:t>
            </a:r>
            <a:endParaRPr lang="en-US" dirty="0"/>
          </a:p>
        </p:txBody>
      </p:sp>
      <p:sp>
        <p:nvSpPr>
          <p:cNvPr id="3" name="Content Placeholder 2"/>
          <p:cNvSpPr>
            <a:spLocks noGrp="1"/>
          </p:cNvSpPr>
          <p:nvPr>
            <p:ph sz="quarter" idx="13"/>
          </p:nvPr>
        </p:nvSpPr>
        <p:spPr/>
        <p:txBody>
          <a:bodyPr/>
          <a:lstStyle/>
          <a:p>
            <a:r>
              <a:rPr lang="en-US" dirty="0"/>
              <a:t>“You can forget about trying right up front to persuade folks that homosexuality is a good thing. But if you can get them to think it is just another thing – meriting no more than a shrug of the shoulders – then your battle for legal and social rights is virtually won.” (177)</a:t>
            </a:r>
          </a:p>
          <a:p>
            <a:endParaRPr lang="en-US" dirty="0"/>
          </a:p>
        </p:txBody>
      </p:sp>
    </p:spTree>
    <p:extLst>
      <p:ext uri="{BB962C8B-B14F-4D97-AF65-F5344CB8AC3E}">
        <p14:creationId xmlns:p14="http://schemas.microsoft.com/office/powerpoint/2010/main" val="2094490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a:t>
            </a:r>
            <a:r>
              <a:rPr lang="en-US" dirty="0" smtClean="0"/>
              <a:t>Ball</a:t>
            </a:r>
            <a:endParaRPr lang="en-US" dirty="0"/>
          </a:p>
        </p:txBody>
      </p:sp>
      <p:sp>
        <p:nvSpPr>
          <p:cNvPr id="3" name="Content Placeholder 2"/>
          <p:cNvSpPr>
            <a:spLocks noGrp="1"/>
          </p:cNvSpPr>
          <p:nvPr>
            <p:ph sz="quarter" idx="13"/>
          </p:nvPr>
        </p:nvSpPr>
        <p:spPr/>
        <p:txBody>
          <a:bodyPr>
            <a:normAutofit/>
          </a:bodyPr>
          <a:lstStyle/>
          <a:p>
            <a:r>
              <a:rPr lang="en-US" dirty="0" smtClean="0"/>
              <a:t>“</a:t>
            </a:r>
            <a:r>
              <a:rPr lang="en-US" dirty="0"/>
              <a:t>The fastest way to convince straights that homosexuality is commonplace is to get a lot of people taking about the subject in a neutral or supportive way</a:t>
            </a:r>
            <a:r>
              <a:rPr lang="en-US" dirty="0" smtClean="0"/>
              <a:t>.” </a:t>
            </a:r>
            <a:r>
              <a:rPr lang="en-US" dirty="0"/>
              <a:t>(178)</a:t>
            </a:r>
          </a:p>
          <a:p>
            <a:r>
              <a:rPr lang="en-US" dirty="0" smtClean="0"/>
              <a:t>“Talk </a:t>
            </a:r>
            <a:r>
              <a:rPr lang="en-US" dirty="0"/>
              <a:t>about gayness until the issue becomes thoroughly tiresome.” (178</a:t>
            </a:r>
            <a:r>
              <a:rPr lang="en-US" dirty="0" smtClean="0"/>
              <a:t>)</a:t>
            </a:r>
            <a:endParaRPr lang="en-US" dirty="0"/>
          </a:p>
        </p:txBody>
      </p:sp>
    </p:spTree>
    <p:extLst>
      <p:ext uri="{BB962C8B-B14F-4D97-AF65-F5344CB8AC3E}">
        <p14:creationId xmlns:p14="http://schemas.microsoft.com/office/powerpoint/2010/main" val="2189050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a:t>
            </a:r>
            <a:r>
              <a:rPr lang="en-US" dirty="0" smtClean="0"/>
              <a:t>Ball</a:t>
            </a:r>
            <a:endParaRPr lang="en-US" dirty="0"/>
          </a:p>
        </p:txBody>
      </p:sp>
      <p:sp>
        <p:nvSpPr>
          <p:cNvPr id="3" name="Content Placeholder 2"/>
          <p:cNvSpPr>
            <a:spLocks noGrp="1"/>
          </p:cNvSpPr>
          <p:nvPr>
            <p:ph sz="quarter" idx="13"/>
          </p:nvPr>
        </p:nvSpPr>
        <p:spPr/>
        <p:txBody>
          <a:bodyPr>
            <a:normAutofit/>
          </a:bodyPr>
          <a:lstStyle/>
          <a:p>
            <a:r>
              <a:rPr lang="en-US" dirty="0"/>
              <a:t>Accuse religious people: “Gays can use talk to muddy the moral waters, that is, to undercut the rationalizations that ‘justify’ religious bigotry and to jam some of its psychic rewards.” “Portray such institutions as antiquated backwaters, badly out of step with the times and with the latest findings of psychology.” (179</a:t>
            </a:r>
            <a:r>
              <a:rPr lang="en-US" dirty="0" smtClean="0"/>
              <a:t>)</a:t>
            </a:r>
            <a:endParaRPr lang="en-US" dirty="0"/>
          </a:p>
        </p:txBody>
      </p:sp>
    </p:spTree>
    <p:extLst>
      <p:ext uri="{BB962C8B-B14F-4D97-AF65-F5344CB8AC3E}">
        <p14:creationId xmlns:p14="http://schemas.microsoft.com/office/powerpoint/2010/main" val="2351545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Evil Has a Plan</a:t>
            </a:r>
            <a:endParaRPr lang="en-US" dirty="0"/>
          </a:p>
        </p:txBody>
      </p:sp>
      <p:sp>
        <p:nvSpPr>
          <p:cNvPr id="3" name="Content Placeholder 2"/>
          <p:cNvSpPr>
            <a:spLocks noGrp="1"/>
          </p:cNvSpPr>
          <p:nvPr>
            <p:ph sz="quarter" idx="13"/>
          </p:nvPr>
        </p:nvSpPr>
        <p:spPr/>
        <p:txBody>
          <a:bodyPr>
            <a:normAutofit/>
          </a:bodyPr>
          <a:lstStyle/>
          <a:p>
            <a:pPr marL="0" indent="0" algn="ctr">
              <a:buNone/>
            </a:pPr>
            <a:endParaRPr lang="en-US" sz="2800" dirty="0" smtClean="0"/>
          </a:p>
          <a:p>
            <a:pPr marL="0" indent="0" algn="ctr">
              <a:buNone/>
            </a:pPr>
            <a:endParaRPr lang="en-US" sz="2800" dirty="0" smtClean="0"/>
          </a:p>
          <a:p>
            <a:pPr marL="0" indent="0" algn="ctr">
              <a:buNone/>
            </a:pPr>
            <a:r>
              <a:rPr lang="en-US" sz="2800" dirty="0"/>
              <a:t>“Marketing of evil is not a random series of events or just a natural degradation of morality, but a systematic tearing down of values with specific goals and techniques.”</a:t>
            </a:r>
          </a:p>
        </p:txBody>
      </p:sp>
    </p:spTree>
    <p:extLst>
      <p:ext uri="{BB962C8B-B14F-4D97-AF65-F5344CB8AC3E}">
        <p14:creationId xmlns:p14="http://schemas.microsoft.com/office/powerpoint/2010/main" val="509461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Ball: Two Messages</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dirty="0" smtClean="0"/>
              <a:t>1. Persuade the public that </a:t>
            </a:r>
            <a:r>
              <a:rPr lang="en-US" dirty="0"/>
              <a:t>gays are victims of circumstance, that they no more chose their sexual orientation than they did, say, their height, skin color, talents, or limitations. </a:t>
            </a:r>
            <a:endParaRPr lang="en-US" dirty="0" smtClean="0"/>
          </a:p>
          <a:p>
            <a:r>
              <a:rPr lang="en-US" dirty="0" smtClean="0"/>
              <a:t>To suggest in public that homosexuality might be chosen is to open the can of worms labeled “moral choice” and “sin” and give the religious intransigents a stick to beat us with. Straights must be taught that it is as natural for some persons to be homosexual as it is for others to be heterosexual.</a:t>
            </a:r>
            <a:endParaRPr lang="en-US" dirty="0"/>
          </a:p>
        </p:txBody>
      </p:sp>
    </p:spTree>
    <p:extLst>
      <p:ext uri="{BB962C8B-B14F-4D97-AF65-F5344CB8AC3E}">
        <p14:creationId xmlns:p14="http://schemas.microsoft.com/office/powerpoint/2010/main" val="1854521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the Ball: Two Messages</a:t>
            </a:r>
          </a:p>
        </p:txBody>
      </p:sp>
      <p:sp>
        <p:nvSpPr>
          <p:cNvPr id="3" name="Content Placeholder 2"/>
          <p:cNvSpPr>
            <a:spLocks noGrp="1"/>
          </p:cNvSpPr>
          <p:nvPr>
            <p:ph sz="quarter" idx="13"/>
          </p:nvPr>
        </p:nvSpPr>
        <p:spPr/>
        <p:txBody>
          <a:bodyPr/>
          <a:lstStyle/>
          <a:p>
            <a:r>
              <a:rPr lang="en-US" dirty="0"/>
              <a:t>2. Gays should be portrayed as </a:t>
            </a:r>
            <a:r>
              <a:rPr lang="en-US" dirty="0" smtClean="0"/>
              <a:t>victims of prejudice. </a:t>
            </a:r>
            <a:r>
              <a:rPr lang="en-US" dirty="0"/>
              <a:t>Straights don’t fully realize the suffering they bring upon gays, and must be shown: graphic pictures of brutalized gays, dramatizations of job and housing insecurity, loss of child custody, public humiliation, etc. (184)</a:t>
            </a:r>
          </a:p>
          <a:p>
            <a:endParaRPr lang="en-US" dirty="0"/>
          </a:p>
          <a:p>
            <a:endParaRPr lang="en-US" dirty="0"/>
          </a:p>
        </p:txBody>
      </p:sp>
    </p:spTree>
    <p:extLst>
      <p:ext uri="{BB962C8B-B14F-4D97-AF65-F5344CB8AC3E}">
        <p14:creationId xmlns:p14="http://schemas.microsoft.com/office/powerpoint/2010/main" val="3047183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 the Ball: Rewrite History</a:t>
            </a:r>
            <a:endParaRPr lang="en-US" dirty="0"/>
          </a:p>
        </p:txBody>
      </p:sp>
      <p:sp>
        <p:nvSpPr>
          <p:cNvPr id="3" name="Content Placeholder 2"/>
          <p:cNvSpPr>
            <a:spLocks noGrp="1"/>
          </p:cNvSpPr>
          <p:nvPr>
            <p:ph sz="quarter" idx="13"/>
          </p:nvPr>
        </p:nvSpPr>
        <p:spPr/>
        <p:txBody>
          <a:bodyPr>
            <a:normAutofit/>
          </a:bodyPr>
          <a:lstStyle/>
          <a:p>
            <a:r>
              <a:rPr lang="en-US" dirty="0" smtClean="0"/>
              <a:t>Famous </a:t>
            </a:r>
            <a:r>
              <a:rPr lang="en-US" dirty="0"/>
              <a:t>historical figures are considered especially useful to us for two reasons: first, they are invariably </a:t>
            </a:r>
            <a:r>
              <a:rPr lang="en-US" dirty="0" smtClean="0"/>
              <a:t>dead... Second… accomplishments </a:t>
            </a:r>
            <a:r>
              <a:rPr lang="en-US" dirty="0"/>
              <a:t>that make these historic gay figures admirable cannot be </a:t>
            </a:r>
            <a:r>
              <a:rPr lang="en-US" dirty="0" smtClean="0"/>
              <a:t>… dismissed </a:t>
            </a:r>
            <a:r>
              <a:rPr lang="en-US" dirty="0"/>
              <a:t>by the public, since  high school history textbooks have already set them in incontrovertible </a:t>
            </a:r>
            <a:r>
              <a:rPr lang="en-US" dirty="0" smtClean="0"/>
              <a:t>cement</a:t>
            </a:r>
          </a:p>
          <a:p>
            <a:endParaRPr lang="en-US" dirty="0"/>
          </a:p>
        </p:txBody>
      </p:sp>
    </p:spTree>
    <p:extLst>
      <p:ext uri="{BB962C8B-B14F-4D97-AF65-F5344CB8AC3E}">
        <p14:creationId xmlns:p14="http://schemas.microsoft.com/office/powerpoint/2010/main" val="3377226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“Gay” Historical Figures</a:t>
            </a:r>
            <a:endParaRPr lang="en-US" dirty="0"/>
          </a:p>
        </p:txBody>
      </p:sp>
      <p:sp>
        <p:nvSpPr>
          <p:cNvPr id="3" name="Content Placeholder 2"/>
          <p:cNvSpPr>
            <a:spLocks noGrp="1"/>
          </p:cNvSpPr>
          <p:nvPr>
            <p:ph sz="quarter" idx="13"/>
          </p:nvPr>
        </p:nvSpPr>
        <p:spPr/>
        <p:txBody>
          <a:bodyPr/>
          <a:lstStyle/>
          <a:p>
            <a:r>
              <a:rPr lang="en-US" dirty="0"/>
              <a:t>Famous historical figures are made out to be gay: Socrates, Eleanor Roosevelt, Abraham Lincoln, Tchaikovsky, Leonardo da Vinci…some even say that David and Jonathan were homosexuals.  </a:t>
            </a:r>
            <a:endParaRPr lang="en-US" dirty="0" smtClean="0"/>
          </a:p>
          <a:p>
            <a:r>
              <a:rPr lang="en-US" dirty="0" smtClean="0"/>
              <a:t>Openly </a:t>
            </a:r>
            <a:r>
              <a:rPr lang="en-US" dirty="0"/>
              <a:t>gay New Hampshire Episcopal Bishop Gene Robinson even stated that Jesus Christ was homosexual before later retracting the statement.</a:t>
            </a:r>
          </a:p>
          <a:p>
            <a:endParaRPr lang="en-US" dirty="0"/>
          </a:p>
        </p:txBody>
      </p:sp>
    </p:spTree>
    <p:extLst>
      <p:ext uri="{BB962C8B-B14F-4D97-AF65-F5344CB8AC3E}">
        <p14:creationId xmlns:p14="http://schemas.microsoft.com/office/powerpoint/2010/main" val="17760647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the Media</a:t>
            </a:r>
            <a:endParaRPr lang="en-US" dirty="0"/>
          </a:p>
        </p:txBody>
      </p:sp>
      <p:sp>
        <p:nvSpPr>
          <p:cNvPr id="3" name="Content Placeholder 2"/>
          <p:cNvSpPr>
            <a:spLocks noGrp="1"/>
          </p:cNvSpPr>
          <p:nvPr>
            <p:ph sz="quarter" idx="13"/>
          </p:nvPr>
        </p:nvSpPr>
        <p:spPr/>
        <p:txBody>
          <a:bodyPr>
            <a:normAutofit lnSpcReduction="10000"/>
          </a:bodyPr>
          <a:lstStyle/>
          <a:p>
            <a:r>
              <a:rPr lang="en-US" dirty="0" smtClean="0"/>
              <a:t>National </a:t>
            </a:r>
            <a:r>
              <a:rPr lang="en-US" dirty="0"/>
              <a:t>Lesbian and Gay Journalists </a:t>
            </a:r>
            <a:r>
              <a:rPr lang="en-US" dirty="0" smtClean="0"/>
              <a:t>Association</a:t>
            </a:r>
            <a:r>
              <a:rPr lang="en-US" dirty="0"/>
              <a:t> </a:t>
            </a:r>
            <a:r>
              <a:rPr lang="en-US" dirty="0" smtClean="0"/>
              <a:t>formed in 1990</a:t>
            </a:r>
          </a:p>
          <a:p>
            <a:r>
              <a:rPr lang="en-US" dirty="0" smtClean="0"/>
              <a:t>In </a:t>
            </a:r>
            <a:r>
              <a:rPr lang="en-US" dirty="0"/>
              <a:t>2000 the NLGJA met for its 10 year anniversary celebration </a:t>
            </a:r>
            <a:r>
              <a:rPr lang="en-US" dirty="0" smtClean="0"/>
              <a:t>- discussed </a:t>
            </a:r>
            <a:r>
              <a:rPr lang="en-US" dirty="0"/>
              <a:t>whether mainstream journalists have a responsibility to include any viewpoints that contradict those of homosexuals.  </a:t>
            </a:r>
          </a:p>
          <a:p>
            <a:r>
              <a:rPr lang="en-US" dirty="0" smtClean="0"/>
              <a:t>It’s </a:t>
            </a:r>
            <a:r>
              <a:rPr lang="en-US" dirty="0"/>
              <a:t>working.  In 1991, 17% of teens accepted homosexuality as appropriate.  In 1999, the number increased to 54</a:t>
            </a:r>
            <a:r>
              <a:rPr lang="en-US" dirty="0" smtClean="0"/>
              <a:t>%.</a:t>
            </a:r>
            <a:endParaRPr lang="en-US" dirty="0"/>
          </a:p>
          <a:p>
            <a:endParaRPr lang="en-US" dirty="0"/>
          </a:p>
        </p:txBody>
      </p:sp>
    </p:spTree>
    <p:extLst>
      <p:ext uri="{BB962C8B-B14F-4D97-AF65-F5344CB8AC3E}">
        <p14:creationId xmlns:p14="http://schemas.microsoft.com/office/powerpoint/2010/main" val="1680654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Desensitization</a:t>
            </a:r>
            <a:endParaRPr lang="en-US" dirty="0"/>
          </a:p>
        </p:txBody>
      </p:sp>
      <p:sp>
        <p:nvSpPr>
          <p:cNvPr id="3" name="Content Placeholder 2"/>
          <p:cNvSpPr>
            <a:spLocks noGrp="1"/>
          </p:cNvSpPr>
          <p:nvPr>
            <p:ph sz="quarter" idx="13"/>
          </p:nvPr>
        </p:nvSpPr>
        <p:spPr/>
        <p:txBody>
          <a:bodyPr/>
          <a:lstStyle/>
          <a:p>
            <a:r>
              <a:rPr lang="en-US" dirty="0" smtClean="0"/>
              <a:t>Disney Gay Day</a:t>
            </a:r>
            <a:endParaRPr lang="en-US" dirty="0"/>
          </a:p>
        </p:txBody>
      </p:sp>
      <p:pic>
        <p:nvPicPr>
          <p:cNvPr id="2050" name="Picture 2" descr="http://www.gayday2.com/photos/Photos2012/Disneyland2012EE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981200"/>
            <a:ext cx="325755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835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Jamming</a:t>
            </a:r>
            <a:endParaRPr lang="en-US" dirty="0"/>
          </a:p>
        </p:txBody>
      </p:sp>
      <p:sp>
        <p:nvSpPr>
          <p:cNvPr id="3" name="Content Placeholder 2"/>
          <p:cNvSpPr>
            <a:spLocks noGrp="1"/>
          </p:cNvSpPr>
          <p:nvPr>
            <p:ph sz="quarter" idx="13"/>
          </p:nvPr>
        </p:nvSpPr>
        <p:spPr/>
        <p:txBody>
          <a:bodyPr/>
          <a:lstStyle/>
          <a:p>
            <a:r>
              <a:rPr lang="en-US" dirty="0" smtClean="0"/>
              <a:t>Sitcom: Modern Family</a:t>
            </a:r>
            <a:endParaRPr lang="en-US" dirty="0"/>
          </a:p>
        </p:txBody>
      </p:sp>
      <p:pic>
        <p:nvPicPr>
          <p:cNvPr id="3074" name="Picture 2" descr="http://tvbythenumbers.zap2it.com/wp-content/uploads/2010/09/Modern-Famil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1" y="2438400"/>
            <a:ext cx="803945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741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Conversion</a:t>
            </a:r>
            <a:endParaRPr lang="en-US" dirty="0"/>
          </a:p>
        </p:txBody>
      </p:sp>
      <p:sp>
        <p:nvSpPr>
          <p:cNvPr id="3" name="Content Placeholder 2"/>
          <p:cNvSpPr>
            <a:spLocks noGrp="1"/>
          </p:cNvSpPr>
          <p:nvPr>
            <p:ph sz="quarter" idx="13"/>
          </p:nvPr>
        </p:nvSpPr>
        <p:spPr/>
        <p:txBody>
          <a:bodyPr>
            <a:normAutofit/>
          </a:bodyPr>
          <a:lstStyle/>
          <a:p>
            <a:r>
              <a:rPr lang="en-US" dirty="0" smtClean="0"/>
              <a:t>“The </a:t>
            </a:r>
            <a:r>
              <a:rPr lang="en-US" dirty="0"/>
              <a:t>'80s saw the offensive "gays are AIDS patients" meme, while the '90s embraced the "gays are your fun and flashy best friend" idea …The new millennium largely has been about LGBT couples as </a:t>
            </a:r>
            <a:r>
              <a:rPr lang="en-US" dirty="0" smtClean="0"/>
              <a:t>parents… Now </a:t>
            </a:r>
            <a:r>
              <a:rPr lang="en-US" dirty="0"/>
              <a:t>Hollywood is giving us complicated, yet truly dastardly, villains who also have a strong case of the G-A-Y. </a:t>
            </a:r>
          </a:p>
        </p:txBody>
      </p:sp>
    </p:spTree>
    <p:extLst>
      <p:ext uri="{BB962C8B-B14F-4D97-AF65-F5344CB8AC3E}">
        <p14:creationId xmlns:p14="http://schemas.microsoft.com/office/powerpoint/2010/main" val="26987562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Conversion</a:t>
            </a:r>
          </a:p>
        </p:txBody>
      </p:sp>
      <p:sp>
        <p:nvSpPr>
          <p:cNvPr id="3" name="Content Placeholder 2"/>
          <p:cNvSpPr>
            <a:spLocks noGrp="1"/>
          </p:cNvSpPr>
          <p:nvPr>
            <p:ph sz="quarter" idx="13"/>
          </p:nvPr>
        </p:nvSpPr>
        <p:spPr/>
        <p:txBody>
          <a:bodyPr>
            <a:normAutofit lnSpcReduction="10000"/>
          </a:bodyPr>
          <a:lstStyle/>
          <a:p>
            <a:r>
              <a:rPr lang="en-US" dirty="0"/>
              <a:t>Here's the twist: Unlike earlier "evil gay" stereotypes in film and TV, these villains' sexuality actually is the redeeming thing about them, not the root of their evilness. As Tim Molloy pointed out in a recent column for thewrap.com, they are humanized to the viewers using their sexuality, not portrayed as damaged or evil because of it.”</a:t>
            </a:r>
            <a:br>
              <a:rPr lang="en-US" dirty="0"/>
            </a:br>
            <a:r>
              <a:rPr lang="en-US" dirty="0"/>
              <a:t>http://ohnotheydidnt.livejournal.com/73884844.html?thread=13054345900</a:t>
            </a:r>
          </a:p>
          <a:p>
            <a:endParaRPr lang="en-US" dirty="0"/>
          </a:p>
        </p:txBody>
      </p:sp>
    </p:spTree>
    <p:extLst>
      <p:ext uri="{BB962C8B-B14F-4D97-AF65-F5344CB8AC3E}">
        <p14:creationId xmlns:p14="http://schemas.microsoft.com/office/powerpoint/2010/main" val="33049035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Conversion</a:t>
            </a:r>
            <a:endParaRPr lang="en-US" dirty="0"/>
          </a:p>
        </p:txBody>
      </p:sp>
      <p:sp>
        <p:nvSpPr>
          <p:cNvPr id="3" name="Content Placeholder 2"/>
          <p:cNvSpPr>
            <a:spLocks noGrp="1"/>
          </p:cNvSpPr>
          <p:nvPr>
            <p:ph sz="quarter" idx="13"/>
          </p:nvPr>
        </p:nvSpPr>
        <p:spPr/>
        <p:txBody>
          <a:bodyPr>
            <a:normAutofit/>
          </a:bodyPr>
          <a:lstStyle/>
          <a:p>
            <a:r>
              <a:rPr lang="en-US" dirty="0" smtClean="0"/>
              <a:t>In 2013, the Miss Universe competition will allow the entry of transgender women.</a:t>
            </a:r>
            <a:endParaRPr lang="en-US" dirty="0"/>
          </a:p>
        </p:txBody>
      </p:sp>
      <p:pic>
        <p:nvPicPr>
          <p:cNvPr id="5122" name="Picture 2" descr="http://www.lgbtqnation.com/wp-content/uploads/2012/04/jenna-talackov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802308"/>
            <a:ext cx="4267200" cy="3243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597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2697704973"/>
              </p:ext>
            </p:extLst>
          </p:nvPr>
        </p:nvGraphicFramePr>
        <p:xfrm>
          <a:off x="274638" y="1298576"/>
          <a:ext cx="8594726" cy="5102223"/>
        </p:xfrm>
        <a:graphic>
          <a:graphicData uri="http://schemas.openxmlformats.org/drawingml/2006/table">
            <a:tbl>
              <a:tblPr firstRow="1" bandRow="1">
                <a:tableStyleId>{5C22544A-7EE6-4342-B048-85BDC9FD1C3A}</a:tableStyleId>
              </a:tblPr>
              <a:tblGrid>
                <a:gridCol w="3459162"/>
                <a:gridCol w="5135564"/>
              </a:tblGrid>
              <a:tr h="645515">
                <a:tc>
                  <a:txBody>
                    <a:bodyPr/>
                    <a:lstStyle/>
                    <a:p>
                      <a:r>
                        <a:rPr lang="en-US" sz="2400" dirty="0" smtClean="0"/>
                        <a:t>Week</a:t>
                      </a:r>
                      <a:endParaRPr lang="en-US" sz="2400" dirty="0"/>
                    </a:p>
                  </a:txBody>
                  <a:tcPr/>
                </a:tc>
                <a:tc>
                  <a:txBody>
                    <a:bodyPr/>
                    <a:lstStyle/>
                    <a:p>
                      <a:r>
                        <a:rPr lang="en-US" sz="2400" dirty="0" smtClean="0"/>
                        <a:t>Topics</a:t>
                      </a:r>
                      <a:endParaRPr lang="en-US" sz="2400" dirty="0"/>
                    </a:p>
                  </a:txBody>
                  <a:tcPr/>
                </a:tc>
              </a:tr>
              <a:tr h="1114177">
                <a:tc>
                  <a:txBody>
                    <a:bodyPr/>
                    <a:lstStyle/>
                    <a:p>
                      <a:r>
                        <a:rPr lang="en-US" sz="2400" dirty="0" smtClean="0"/>
                        <a:t>Week 1 – January 13</a:t>
                      </a:r>
                      <a:endParaRPr lang="en-US" sz="2400" dirty="0"/>
                    </a:p>
                  </a:txBody>
                  <a:tcPr/>
                </a:tc>
                <a:tc>
                  <a:txBody>
                    <a:bodyPr/>
                    <a:lstStyle/>
                    <a:p>
                      <a:r>
                        <a:rPr lang="en-US" sz="2400" dirty="0" smtClean="0"/>
                        <a:t>Selling “Gay Rights” to America</a:t>
                      </a:r>
                    </a:p>
                    <a:p>
                      <a:r>
                        <a:rPr lang="en-US" sz="2400" dirty="0" smtClean="0"/>
                        <a:t>Multiculturalism</a:t>
                      </a:r>
                    </a:p>
                  </a:txBody>
                  <a:tcPr/>
                </a:tc>
              </a:tr>
              <a:tr h="1114177">
                <a:tc>
                  <a:txBody>
                    <a:bodyPr/>
                    <a:lstStyle/>
                    <a:p>
                      <a:r>
                        <a:rPr lang="en-US" sz="2400" dirty="0" smtClean="0"/>
                        <a:t>Week 2 – January 20</a:t>
                      </a:r>
                      <a:endParaRPr lang="en-US" sz="2400" dirty="0"/>
                    </a:p>
                  </a:txBody>
                  <a:tcPr/>
                </a:tc>
                <a:tc>
                  <a:txBody>
                    <a:bodyPr/>
                    <a:lstStyle/>
                    <a:p>
                      <a:r>
                        <a:rPr lang="en-US" sz="2400" dirty="0" smtClean="0"/>
                        <a:t>Campaign to Destroy Marriage</a:t>
                      </a:r>
                    </a:p>
                    <a:p>
                      <a:r>
                        <a:rPr lang="en-US" sz="2400" dirty="0" smtClean="0"/>
                        <a:t>Obsession with Sex</a:t>
                      </a:r>
                    </a:p>
                  </a:txBody>
                  <a:tcPr/>
                </a:tc>
              </a:tr>
              <a:tr h="1114177">
                <a:tc>
                  <a:txBody>
                    <a:bodyPr/>
                    <a:lstStyle/>
                    <a:p>
                      <a:r>
                        <a:rPr lang="en-US" sz="2400" dirty="0" smtClean="0"/>
                        <a:t>Week 3 – January 27</a:t>
                      </a:r>
                      <a:endParaRPr lang="en-US" sz="2400" dirty="0"/>
                    </a:p>
                  </a:txBody>
                  <a:tcPr/>
                </a:tc>
                <a:tc>
                  <a:txBody>
                    <a:bodyPr/>
                    <a:lstStyle/>
                    <a:p>
                      <a:r>
                        <a:rPr lang="en-US" sz="2400" dirty="0" smtClean="0"/>
                        <a:t>Myth of Church-State Separation</a:t>
                      </a:r>
                    </a:p>
                    <a:p>
                      <a:r>
                        <a:rPr lang="en-US" sz="2400" dirty="0" smtClean="0"/>
                        <a:t>Abortion</a:t>
                      </a:r>
                    </a:p>
                  </a:txBody>
                  <a:tcPr/>
                </a:tc>
              </a:tr>
              <a:tr h="1114177">
                <a:tc>
                  <a:txBody>
                    <a:bodyPr/>
                    <a:lstStyle/>
                    <a:p>
                      <a:r>
                        <a:rPr lang="en-US" sz="2400" dirty="0" smtClean="0"/>
                        <a:t>Week</a:t>
                      </a:r>
                      <a:r>
                        <a:rPr lang="en-US" sz="2400" baseline="0" dirty="0" smtClean="0"/>
                        <a:t> </a:t>
                      </a:r>
                      <a:r>
                        <a:rPr lang="en-US" sz="2400" dirty="0" smtClean="0"/>
                        <a:t>4 – February 3</a:t>
                      </a:r>
                      <a:endParaRPr lang="en-US" sz="2400" dirty="0"/>
                    </a:p>
                  </a:txBody>
                  <a:tcPr/>
                </a:tc>
                <a:tc>
                  <a:txBody>
                    <a:bodyPr/>
                    <a:lstStyle/>
                    <a:p>
                      <a:r>
                        <a:rPr lang="en-US" sz="2400" dirty="0" smtClean="0"/>
                        <a:t>Maccabees</a:t>
                      </a:r>
                    </a:p>
                    <a:p>
                      <a:r>
                        <a:rPr lang="en-US" sz="2400" dirty="0" smtClean="0"/>
                        <a:t>Open Discussion</a:t>
                      </a:r>
                    </a:p>
                  </a:txBody>
                  <a:tcPr/>
                </a:tc>
              </a:tr>
            </a:tbl>
          </a:graphicData>
        </a:graphic>
      </p:graphicFrame>
    </p:spTree>
    <p:extLst>
      <p:ext uri="{BB962C8B-B14F-4D97-AF65-F5344CB8AC3E}">
        <p14:creationId xmlns:p14="http://schemas.microsoft.com/office/powerpoint/2010/main" val="670128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2285999"/>
            <a:ext cx="8591550" cy="1066801"/>
          </a:xfrm>
        </p:spPr>
        <p:txBody>
          <a:bodyPr>
            <a:normAutofit/>
          </a:bodyPr>
          <a:lstStyle/>
          <a:p>
            <a:pPr algn="ctr"/>
            <a:r>
              <a:rPr lang="en-US" sz="6000" dirty="0" smtClean="0"/>
              <a:t>Multiculturalism</a:t>
            </a:r>
            <a:endParaRPr lang="en-US" sz="6000" dirty="0"/>
          </a:p>
        </p:txBody>
      </p:sp>
    </p:spTree>
    <p:extLst>
      <p:ext uri="{BB962C8B-B14F-4D97-AF65-F5344CB8AC3E}">
        <p14:creationId xmlns:p14="http://schemas.microsoft.com/office/powerpoint/2010/main" val="37126880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Everything is Equal</a:t>
            </a:r>
            <a:endParaRPr lang="en-US" dirty="0"/>
          </a:p>
        </p:txBody>
      </p:sp>
      <p:sp>
        <p:nvSpPr>
          <p:cNvPr id="3" name="Content Placeholder 2"/>
          <p:cNvSpPr>
            <a:spLocks noGrp="1"/>
          </p:cNvSpPr>
          <p:nvPr>
            <p:ph sz="quarter" idx="13"/>
          </p:nvPr>
        </p:nvSpPr>
        <p:spPr/>
        <p:txBody>
          <a:bodyPr>
            <a:normAutofit fontScale="92500" lnSpcReduction="10000"/>
          </a:bodyPr>
          <a:lstStyle/>
          <a:p>
            <a:pPr lvl="0"/>
            <a:r>
              <a:rPr lang="en-US" dirty="0"/>
              <a:t>Multiculturalism elevates the value of minorities over that of the majority.</a:t>
            </a:r>
          </a:p>
          <a:p>
            <a:pPr lvl="0"/>
            <a:r>
              <a:rPr lang="en-US" dirty="0" smtClean="0"/>
              <a:t>Blacks</a:t>
            </a:r>
            <a:r>
              <a:rPr lang="en-US" dirty="0"/>
              <a:t>, Hispanics, women, Native Americans, LGBT</a:t>
            </a:r>
          </a:p>
          <a:p>
            <a:r>
              <a:rPr lang="en-US" dirty="0" smtClean="0"/>
              <a:t>All </a:t>
            </a:r>
            <a:r>
              <a:rPr lang="en-US" dirty="0"/>
              <a:t>cultures </a:t>
            </a:r>
            <a:r>
              <a:rPr lang="en-US" dirty="0" smtClean="0"/>
              <a:t>and religions are considered equal</a:t>
            </a:r>
            <a:endParaRPr lang="en-US" dirty="0"/>
          </a:p>
          <a:p>
            <a:pPr lvl="0"/>
            <a:r>
              <a:rPr lang="en-US" dirty="0"/>
              <a:t>All religions are equal. Judaism, Christianity, Hinduism, and Satanism all have the same inherent value.  </a:t>
            </a:r>
            <a:endParaRPr lang="en-US" dirty="0" smtClean="0"/>
          </a:p>
          <a:p>
            <a:r>
              <a:rPr lang="en-US" dirty="0" smtClean="0"/>
              <a:t>Why </a:t>
            </a:r>
            <a:r>
              <a:rPr lang="en-US" dirty="0"/>
              <a:t>is Islam celebrated and even defended by Americans</a:t>
            </a:r>
            <a:r>
              <a:rPr lang="en-US" dirty="0" smtClean="0"/>
              <a:t>?</a:t>
            </a:r>
          </a:p>
        </p:txBody>
      </p:sp>
    </p:spTree>
    <p:extLst>
      <p:ext uri="{BB962C8B-B14F-4D97-AF65-F5344CB8AC3E}">
        <p14:creationId xmlns:p14="http://schemas.microsoft.com/office/powerpoint/2010/main" val="3622370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 Christianity</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dirty="0" smtClean="0"/>
              <a:t>“The </a:t>
            </a:r>
            <a:r>
              <a:rPr lang="en-US" dirty="0"/>
              <a:t>Embassy of the United States in Cairo condemns the continuing efforts by misguided individuals to hurt the religious feelings of Muslims -- as we condemn efforts to offend believers of all </a:t>
            </a:r>
            <a:r>
              <a:rPr lang="en-US" dirty="0" smtClean="0"/>
              <a:t>religions.”</a:t>
            </a:r>
          </a:p>
          <a:p>
            <a:r>
              <a:rPr lang="en-US" dirty="0"/>
              <a:t>Hilary Clinton: </a:t>
            </a:r>
            <a:r>
              <a:rPr lang="en-US" dirty="0" smtClean="0"/>
              <a:t>“The </a:t>
            </a:r>
            <a:r>
              <a:rPr lang="en-US" dirty="0"/>
              <a:t>United States deplores any intentional effort to denigrate the religious beliefs of </a:t>
            </a:r>
            <a:r>
              <a:rPr lang="en-US" dirty="0" smtClean="0"/>
              <a:t>others…”</a:t>
            </a:r>
          </a:p>
          <a:p>
            <a:r>
              <a:rPr lang="en-US" dirty="0" smtClean="0"/>
              <a:t>Christianity, God, and Jesus Christ are ridiculed constantly in movies and TV shows. </a:t>
            </a:r>
          </a:p>
          <a:p>
            <a:r>
              <a:rPr lang="en-US" dirty="0" smtClean="0"/>
              <a:t>Pastor Louis </a:t>
            </a:r>
            <a:r>
              <a:rPr lang="en-US" dirty="0" err="1" smtClean="0"/>
              <a:t>Giglio</a:t>
            </a:r>
            <a:r>
              <a:rPr lang="en-US" dirty="0" smtClean="0"/>
              <a:t> </a:t>
            </a:r>
            <a:endParaRPr lang="en-US" dirty="0"/>
          </a:p>
        </p:txBody>
      </p:sp>
    </p:spTree>
    <p:extLst>
      <p:ext uri="{BB962C8B-B14F-4D97-AF65-F5344CB8AC3E}">
        <p14:creationId xmlns:p14="http://schemas.microsoft.com/office/powerpoint/2010/main" val="28287649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Religions Are Equal</a:t>
            </a:r>
            <a:endParaRPr lang="en-US" dirty="0"/>
          </a:p>
        </p:txBody>
      </p:sp>
      <p:sp>
        <p:nvSpPr>
          <p:cNvPr id="3" name="Content Placeholder 2"/>
          <p:cNvSpPr>
            <a:spLocks noGrp="1"/>
          </p:cNvSpPr>
          <p:nvPr>
            <p:ph sz="quarter" idx="13"/>
          </p:nvPr>
        </p:nvSpPr>
        <p:spPr>
          <a:xfrm>
            <a:off x="274319" y="1298448"/>
            <a:ext cx="8555355" cy="3730752"/>
          </a:xfrm>
        </p:spPr>
        <p:txBody>
          <a:bodyPr>
            <a:normAutofit fontScale="85000" lnSpcReduction="10000"/>
          </a:bodyPr>
          <a:lstStyle/>
          <a:p>
            <a:pPr lvl="0"/>
            <a:r>
              <a:rPr lang="en-US" dirty="0"/>
              <a:t>In 2003 a US District Court Judge ruled that officials in Chesterfield County, Virginia discriminated against a witch because they barred her from opening the board of supervisor’s meeting with prayer. </a:t>
            </a:r>
          </a:p>
          <a:p>
            <a:pPr lvl="0"/>
            <a:r>
              <a:rPr lang="en-US" dirty="0"/>
              <a:t>The British Royal Navy allowed a </a:t>
            </a:r>
            <a:r>
              <a:rPr lang="en-US" dirty="0" err="1"/>
              <a:t>satanist</a:t>
            </a:r>
            <a:r>
              <a:rPr lang="en-US" dirty="0"/>
              <a:t> officer to conduct satanic rituals aboard a military vessel.  He was given a satanic altar in his quarters where he would dress in black robes and worship the devil using bells and candles.  </a:t>
            </a:r>
          </a:p>
        </p:txBody>
      </p:sp>
      <p:pic>
        <p:nvPicPr>
          <p:cNvPr id="15362" name="Picture 2" descr="http://t3.gstatic.com/images?q=tbn:ANd9GcTpXoUCYF_g7v5xFDv8S0j2SKvGTO4rG3TPN97lsd4T55drLcaQr90thGjWh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4800600"/>
            <a:ext cx="250507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48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 </a:t>
            </a:r>
            <a:r>
              <a:rPr lang="en-US" dirty="0" smtClean="0"/>
              <a:t>Sexuality </a:t>
            </a:r>
            <a:r>
              <a:rPr lang="en-US" dirty="0"/>
              <a:t>is </a:t>
            </a:r>
            <a:r>
              <a:rPr lang="en-US" dirty="0" smtClean="0"/>
              <a:t>Equal</a:t>
            </a:r>
            <a:endParaRPr lang="en-US" dirty="0"/>
          </a:p>
        </p:txBody>
      </p:sp>
      <p:sp>
        <p:nvSpPr>
          <p:cNvPr id="3" name="Content Placeholder 2"/>
          <p:cNvSpPr>
            <a:spLocks noGrp="1"/>
          </p:cNvSpPr>
          <p:nvPr>
            <p:ph sz="quarter" idx="13"/>
          </p:nvPr>
        </p:nvSpPr>
        <p:spPr/>
        <p:txBody>
          <a:bodyPr/>
          <a:lstStyle/>
          <a:p>
            <a:r>
              <a:rPr lang="en-US" dirty="0" smtClean="0"/>
              <a:t>“</a:t>
            </a:r>
            <a:r>
              <a:rPr lang="en-US" dirty="0"/>
              <a:t>Intergenerational sex” – consensual sex between an adult and a child </a:t>
            </a:r>
          </a:p>
          <a:p>
            <a:r>
              <a:rPr lang="en-US" dirty="0" smtClean="0"/>
              <a:t>“</a:t>
            </a:r>
            <a:r>
              <a:rPr lang="en-US" dirty="0"/>
              <a:t>The continuum model of intergenerational sexual contact, to be empirically correct, must allow for all kinds of children, including informed, consenting, and initiating participants.”</a:t>
            </a:r>
          </a:p>
          <a:p>
            <a:endParaRPr lang="en-US" dirty="0"/>
          </a:p>
        </p:txBody>
      </p:sp>
    </p:spTree>
    <p:extLst>
      <p:ext uri="{BB962C8B-B14F-4D97-AF65-F5344CB8AC3E}">
        <p14:creationId xmlns:p14="http://schemas.microsoft.com/office/powerpoint/2010/main" val="31885619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Life is Equal</a:t>
            </a:r>
            <a:endParaRPr lang="en-US" dirty="0"/>
          </a:p>
        </p:txBody>
      </p:sp>
      <p:sp>
        <p:nvSpPr>
          <p:cNvPr id="3" name="Content Placeholder 2"/>
          <p:cNvSpPr>
            <a:spLocks noGrp="1"/>
          </p:cNvSpPr>
          <p:nvPr>
            <p:ph sz="quarter" idx="13"/>
          </p:nvPr>
        </p:nvSpPr>
        <p:spPr/>
        <p:txBody>
          <a:bodyPr>
            <a:normAutofit/>
          </a:bodyPr>
          <a:lstStyle/>
          <a:p>
            <a:pPr lvl="0"/>
            <a:r>
              <a:rPr lang="en-US" dirty="0" smtClean="0"/>
              <a:t>“</a:t>
            </a:r>
            <a:r>
              <a:rPr lang="en-US" dirty="0"/>
              <a:t>Animal liberationists do not separate out the human animal, so there is no rational basis for saying that a human has special rights.  A rat is a pig is a dog is a boy.  They’re all mammals.” - Ingrid Newkirk, founder of PETA (People for the Ethical Treatment for Animals)</a:t>
            </a:r>
          </a:p>
          <a:p>
            <a:pPr lvl="0"/>
            <a:r>
              <a:rPr lang="en-US" dirty="0" smtClean="0"/>
              <a:t>“</a:t>
            </a:r>
            <a:r>
              <a:rPr lang="en-US" dirty="0"/>
              <a:t>For kids that want to eat their veggies and not their friends</a:t>
            </a:r>
            <a:r>
              <a:rPr lang="en-US" dirty="0" smtClean="0"/>
              <a:t>.”</a:t>
            </a:r>
            <a:endParaRPr lang="en-US" dirty="0"/>
          </a:p>
        </p:txBody>
      </p:sp>
    </p:spTree>
    <p:extLst>
      <p:ext uri="{BB962C8B-B14F-4D97-AF65-F5344CB8AC3E}">
        <p14:creationId xmlns:p14="http://schemas.microsoft.com/office/powerpoint/2010/main" val="6247855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t>What About </a:t>
            </a:r>
            <a:r>
              <a:rPr lang="en-US" dirty="0"/>
              <a:t>“Save the </a:t>
            </a:r>
            <a:r>
              <a:rPr lang="en-US" dirty="0" smtClean="0"/>
              <a:t>babies?”</a:t>
            </a:r>
            <a:endParaRPr lang="en-US" dirty="0"/>
          </a:p>
        </p:txBody>
      </p:sp>
      <p:sp>
        <p:nvSpPr>
          <p:cNvPr id="3" name="Content Placeholder 2"/>
          <p:cNvSpPr>
            <a:spLocks noGrp="1"/>
          </p:cNvSpPr>
          <p:nvPr>
            <p:ph sz="quarter" idx="13"/>
          </p:nvPr>
        </p:nvSpPr>
        <p:spPr>
          <a:xfrm>
            <a:off x="274320" y="1298448"/>
            <a:ext cx="8595360" cy="5330952"/>
          </a:xfrm>
        </p:spPr>
        <p:txBody>
          <a:bodyPr>
            <a:normAutofit/>
          </a:bodyPr>
          <a:lstStyle/>
          <a:p>
            <a:pPr lvl="0"/>
            <a:r>
              <a:rPr lang="en-US" dirty="0" smtClean="0"/>
              <a:t>Q</a:t>
            </a:r>
            <a:r>
              <a:rPr lang="en-US" dirty="0"/>
              <a:t>: “Why don’t you focus your attention on abortion or child abuse?  Why do you care about animals?” </a:t>
            </a:r>
          </a:p>
        </p:txBody>
      </p:sp>
    </p:spTree>
    <p:extLst>
      <p:ext uri="{BB962C8B-B14F-4D97-AF65-F5344CB8AC3E}">
        <p14:creationId xmlns:p14="http://schemas.microsoft.com/office/powerpoint/2010/main" val="17948632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“Save the babies?”</a:t>
            </a:r>
          </a:p>
        </p:txBody>
      </p:sp>
      <p:sp>
        <p:nvSpPr>
          <p:cNvPr id="3" name="Content Placeholder 2"/>
          <p:cNvSpPr>
            <a:spLocks noGrp="1"/>
          </p:cNvSpPr>
          <p:nvPr>
            <p:ph sz="quarter" idx="13"/>
          </p:nvPr>
        </p:nvSpPr>
        <p:spPr>
          <a:xfrm>
            <a:off x="274320" y="1298448"/>
            <a:ext cx="8595360" cy="5254752"/>
          </a:xfrm>
        </p:spPr>
        <p:txBody>
          <a:bodyPr>
            <a:normAutofit fontScale="85000" lnSpcReduction="20000"/>
          </a:bodyPr>
          <a:lstStyle/>
          <a:p>
            <a:pPr lvl="0"/>
            <a:r>
              <a:rPr lang="en-US" dirty="0"/>
              <a:t>A: “Those we are particularly adamant on the abortion issue should also consider the issue of vegetarianism, as it requires no additional effort and lends the credibility of personal  action to their statements about being ‘pro-life.’ With the issue of abortion, few of us will ever have to make the choice, and no one can make this choice for someone else, however much some people might wish to.  But there is one area where the solution is simple: the issue of animal abuse on factory farms.  Each and every one of us can simply choose not to be animal abusers by becoming a vegetarian. If purport to be ‘pro-life,’ yet we choose to support violence, misery, and death every time we eat, what does that say about our convictions?”</a:t>
            </a:r>
          </a:p>
          <a:p>
            <a:endParaRPr lang="en-US" dirty="0"/>
          </a:p>
        </p:txBody>
      </p:sp>
    </p:spTree>
    <p:extLst>
      <p:ext uri="{BB962C8B-B14F-4D97-AF65-F5344CB8AC3E}">
        <p14:creationId xmlns:p14="http://schemas.microsoft.com/office/powerpoint/2010/main" val="1344862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NYU Literature professor Carol </a:t>
            </a:r>
            <a:r>
              <a:rPr lang="en-US" dirty="0" err="1" smtClean="0"/>
              <a:t>Iannone</a:t>
            </a:r>
            <a:r>
              <a:rPr lang="en-US" dirty="0" smtClean="0"/>
              <a:t> on </a:t>
            </a:r>
            <a:r>
              <a:rPr lang="en-US" dirty="0"/>
              <a:t>the 9/11 terror attacks:</a:t>
            </a:r>
          </a:p>
        </p:txBody>
      </p:sp>
      <p:sp>
        <p:nvSpPr>
          <p:cNvPr id="3" name="Content Placeholder 2"/>
          <p:cNvSpPr>
            <a:spLocks noGrp="1"/>
          </p:cNvSpPr>
          <p:nvPr>
            <p:ph sz="quarter" idx="13"/>
          </p:nvPr>
        </p:nvSpPr>
        <p:spPr>
          <a:xfrm>
            <a:off x="274320" y="1298448"/>
            <a:ext cx="8595360" cy="5330952"/>
          </a:xfrm>
        </p:spPr>
        <p:txBody>
          <a:bodyPr>
            <a:normAutofit fontScale="92500" lnSpcReduction="20000"/>
          </a:bodyPr>
          <a:lstStyle/>
          <a:p>
            <a:r>
              <a:rPr lang="en-US" dirty="0" smtClean="0"/>
              <a:t>“America lost its grasp of its own historic character, and embraced "diversity" as a national goal. In the name of equality and nondiscrimination we invited mass immigration from every part of the globe, and made no demands on the newcomers to become Americans. In fact, we gave up our American core, adopted multiculturalism and declared all cultures equal. We invited the new groups to celebrate themselves while we cravenly permitted libelous denigration of our own past. </a:t>
            </a:r>
            <a:r>
              <a:rPr lang="en-US" dirty="0"/>
              <a:t>Like fools we prated that diversity is our strength, when common sense and all of history tell us that strength comes from unity. </a:t>
            </a:r>
          </a:p>
        </p:txBody>
      </p:sp>
    </p:spTree>
    <p:extLst>
      <p:ext uri="{BB962C8B-B14F-4D97-AF65-F5344CB8AC3E}">
        <p14:creationId xmlns:p14="http://schemas.microsoft.com/office/powerpoint/2010/main" val="11920055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3124199"/>
            <a:ext cx="8591550" cy="1066801"/>
          </a:xfrm>
        </p:spPr>
        <p:txBody>
          <a:bodyPr>
            <a:normAutofit fontScale="90000"/>
          </a:bodyPr>
          <a:lstStyle/>
          <a:p>
            <a:pPr algn="ctr"/>
            <a:r>
              <a:rPr lang="en-US" sz="6000" dirty="0"/>
              <a:t>Campaign to Destroy Marriage</a:t>
            </a:r>
          </a:p>
        </p:txBody>
      </p:sp>
    </p:spTree>
    <p:extLst>
      <p:ext uri="{BB962C8B-B14F-4D97-AF65-F5344CB8AC3E}">
        <p14:creationId xmlns:p14="http://schemas.microsoft.com/office/powerpoint/2010/main" val="1038313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200400"/>
            <a:ext cx="8591550" cy="1066801"/>
          </a:xfrm>
        </p:spPr>
        <p:txBody>
          <a:bodyPr>
            <a:noAutofit/>
          </a:bodyPr>
          <a:lstStyle/>
          <a:p>
            <a:pPr algn="ctr"/>
            <a:r>
              <a:rPr lang="en-US" sz="6000" dirty="0" smtClean="0"/>
              <a:t>Selling “Gay Rights” To America</a:t>
            </a:r>
            <a:endParaRPr lang="en-US" sz="6000" dirty="0"/>
          </a:p>
        </p:txBody>
      </p:sp>
    </p:spTree>
    <p:extLst>
      <p:ext uri="{BB962C8B-B14F-4D97-AF65-F5344CB8AC3E}">
        <p14:creationId xmlns:p14="http://schemas.microsoft.com/office/powerpoint/2010/main" val="38681063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Children are the </a:t>
            </a:r>
            <a:r>
              <a:rPr lang="en-US" sz="3600" dirty="0" smtClean="0"/>
              <a:t>Biggest Victim </a:t>
            </a:r>
            <a:r>
              <a:rPr lang="en-US" sz="3600" dirty="0"/>
              <a:t>of </a:t>
            </a:r>
            <a:r>
              <a:rPr lang="en-US" sz="3600" dirty="0" smtClean="0"/>
              <a:t>Divorce</a:t>
            </a:r>
            <a:endParaRPr lang="en-US" sz="3600" dirty="0"/>
          </a:p>
        </p:txBody>
      </p:sp>
      <p:sp>
        <p:nvSpPr>
          <p:cNvPr id="3" name="Content Placeholder 2"/>
          <p:cNvSpPr>
            <a:spLocks noGrp="1"/>
          </p:cNvSpPr>
          <p:nvPr>
            <p:ph sz="quarter" idx="13"/>
          </p:nvPr>
        </p:nvSpPr>
        <p:spPr/>
        <p:txBody>
          <a:bodyPr>
            <a:normAutofit fontScale="92500" lnSpcReduction="20000"/>
          </a:bodyPr>
          <a:lstStyle/>
          <a:p>
            <a:r>
              <a:rPr lang="en-US" b="1" dirty="0"/>
              <a:t>Malachi </a:t>
            </a:r>
            <a:r>
              <a:rPr lang="en-US" b="1" dirty="0" smtClean="0"/>
              <a:t>2:15</a:t>
            </a:r>
            <a:r>
              <a:rPr lang="en-US" dirty="0"/>
              <a:t/>
            </a:r>
            <a:br>
              <a:rPr lang="en-US" dirty="0"/>
            </a:br>
            <a:r>
              <a:rPr lang="en-US" dirty="0" smtClean="0"/>
              <a:t>But </a:t>
            </a:r>
            <a:r>
              <a:rPr lang="en-US" dirty="0"/>
              <a:t>did He not make them one, Having a remnant of the Spirit? And why one? He seeks godly offspring. Therefore take heed to your spirit, And let none deal treacherously with the wife of his youth</a:t>
            </a:r>
            <a:r>
              <a:rPr lang="en-US" dirty="0" smtClean="0"/>
              <a:t>.</a:t>
            </a:r>
          </a:p>
          <a:p>
            <a:pPr lvl="0"/>
            <a:r>
              <a:rPr lang="en-US" dirty="0"/>
              <a:t>Divorce rate 50% in US – 75% in </a:t>
            </a:r>
            <a:r>
              <a:rPr lang="en-US" dirty="0" smtClean="0"/>
              <a:t>California</a:t>
            </a:r>
            <a:endParaRPr lang="en-US" dirty="0"/>
          </a:p>
          <a:p>
            <a:r>
              <a:rPr lang="en-US" dirty="0" smtClean="0"/>
              <a:t>“</a:t>
            </a:r>
            <a:r>
              <a:rPr lang="en-US" dirty="0"/>
              <a:t>National Studies show that children from divorced and remarried families experience more depression, have more learning difficulties, and suffer from more problems with peers than children from intact families</a:t>
            </a:r>
            <a:r>
              <a:rPr lang="en-US" dirty="0" smtClean="0"/>
              <a:t>.”</a:t>
            </a:r>
            <a:endParaRPr lang="en-US" dirty="0"/>
          </a:p>
        </p:txBody>
      </p:sp>
    </p:spTree>
    <p:extLst>
      <p:ext uri="{BB962C8B-B14F-4D97-AF65-F5344CB8AC3E}">
        <p14:creationId xmlns:p14="http://schemas.microsoft.com/office/powerpoint/2010/main" val="40003223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sz="quarter" idx="13"/>
          </p:nvPr>
        </p:nvSpPr>
        <p:spPr/>
        <p:txBody>
          <a:bodyPr>
            <a:normAutofit lnSpcReduction="10000"/>
          </a:bodyPr>
          <a:lstStyle/>
          <a:p>
            <a:pPr lvl="0"/>
            <a:r>
              <a:rPr lang="en-US" dirty="0"/>
              <a:t>“Children from divorced and remarried families are two to three times more likely to be referred for psychological help at school than their peers from intact families.  More of them end up in mental health clinics and hospital settings.  There is earlier sexual activity, more children born out of wedlock, less marriage, and more divorce.  Numerous studies show that children of divorce have more psychological problems than those raised in intact marriages</a:t>
            </a:r>
            <a:r>
              <a:rPr lang="en-US" dirty="0" smtClean="0"/>
              <a:t>.”</a:t>
            </a:r>
            <a:endParaRPr lang="en-US" dirty="0"/>
          </a:p>
        </p:txBody>
      </p:sp>
    </p:spTree>
    <p:extLst>
      <p:ext uri="{BB962C8B-B14F-4D97-AF65-F5344CB8AC3E}">
        <p14:creationId xmlns:p14="http://schemas.microsoft.com/office/powerpoint/2010/main" val="1717095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sz="quarter" idx="13"/>
          </p:nvPr>
        </p:nvSpPr>
        <p:spPr/>
        <p:txBody>
          <a:bodyPr>
            <a:normAutofit/>
          </a:bodyPr>
          <a:lstStyle/>
          <a:p>
            <a:pPr lvl="0"/>
            <a:r>
              <a:rPr lang="en-US" dirty="0" smtClean="0"/>
              <a:t>“</a:t>
            </a:r>
            <a:r>
              <a:rPr lang="en-US" dirty="0"/>
              <a:t>Virtually every major personal and psychological pathology can be traced to fatherlessness more than to any other single factor.” – Stephen Baskerville (Professor of Political Science at Howard University)</a:t>
            </a:r>
          </a:p>
          <a:p>
            <a:pPr lvl="0"/>
            <a:r>
              <a:rPr lang="en-US" dirty="0"/>
              <a:t>“Fatherlessness far surpasses both poverty and race as a predictor of social deviance</a:t>
            </a:r>
            <a:r>
              <a:rPr lang="en-US" dirty="0" smtClean="0"/>
              <a:t>.”</a:t>
            </a:r>
          </a:p>
        </p:txBody>
      </p:sp>
    </p:spTree>
    <p:extLst>
      <p:ext uri="{BB962C8B-B14F-4D97-AF65-F5344CB8AC3E}">
        <p14:creationId xmlns:p14="http://schemas.microsoft.com/office/powerpoint/2010/main" val="10849350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3600" dirty="0"/>
              <a:t>Divorce is </a:t>
            </a:r>
            <a:r>
              <a:rPr lang="en-US" sz="3600" dirty="0" smtClean="0"/>
              <a:t>Easy Says Writer </a:t>
            </a:r>
            <a:r>
              <a:rPr lang="en-US" sz="3600" dirty="0"/>
              <a:t>Dennis E. Powell</a:t>
            </a:r>
            <a:r>
              <a:rPr lang="en-US" sz="3600" dirty="0" smtClean="0"/>
              <a:t>:</a:t>
            </a:r>
            <a:endParaRPr lang="en-US" sz="3600" dirty="0"/>
          </a:p>
        </p:txBody>
      </p:sp>
      <p:sp>
        <p:nvSpPr>
          <p:cNvPr id="3" name="Content Placeholder 2"/>
          <p:cNvSpPr>
            <a:spLocks noGrp="1"/>
          </p:cNvSpPr>
          <p:nvPr>
            <p:ph sz="quarter" idx="13"/>
          </p:nvPr>
        </p:nvSpPr>
        <p:spPr/>
        <p:txBody>
          <a:bodyPr>
            <a:normAutofit fontScale="92500" lnSpcReduction="20000"/>
          </a:bodyPr>
          <a:lstStyle/>
          <a:p>
            <a:r>
              <a:rPr lang="en-US" dirty="0" smtClean="0"/>
              <a:t>I </a:t>
            </a:r>
            <a:r>
              <a:rPr lang="en-US" dirty="0"/>
              <a:t>have discovered how my state – Connecticut – has done all it can to make ending a marriage easy, while making little or no provision for preserving it. In Connecticut, as in other states, “no-fault” divorce means “divorce because it suits the mood of at least one partner.” </a:t>
            </a:r>
            <a:endParaRPr lang="en-US" dirty="0" smtClean="0"/>
          </a:p>
          <a:p>
            <a:r>
              <a:rPr lang="en-US" dirty="0" smtClean="0"/>
              <a:t>The </a:t>
            </a:r>
            <a:r>
              <a:rPr lang="en-US" dirty="0"/>
              <a:t>state has produced an official publication, the “Do-It-Yourself Divorce Guide” to make getting a divorce as simple as mounting a defense against a speeding ticket – even if your spouse has no interest in </a:t>
            </a:r>
            <a:r>
              <a:rPr lang="en-US" dirty="0" smtClean="0"/>
              <a:t>divorce. Especially </a:t>
            </a:r>
            <a:r>
              <a:rPr lang="en-US" dirty="0"/>
              <a:t>if your spouse has no interest in divorce. </a:t>
            </a:r>
          </a:p>
        </p:txBody>
      </p:sp>
    </p:spTree>
    <p:extLst>
      <p:ext uri="{BB962C8B-B14F-4D97-AF65-F5344CB8AC3E}">
        <p14:creationId xmlns:p14="http://schemas.microsoft.com/office/powerpoint/2010/main" val="4144271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Divorce is Easy</a:t>
            </a:r>
          </a:p>
        </p:txBody>
      </p:sp>
      <p:sp>
        <p:nvSpPr>
          <p:cNvPr id="3" name="Content Placeholder 2"/>
          <p:cNvSpPr>
            <a:spLocks noGrp="1"/>
          </p:cNvSpPr>
          <p:nvPr>
            <p:ph sz="quarter" idx="13"/>
          </p:nvPr>
        </p:nvSpPr>
        <p:spPr>
          <a:xfrm>
            <a:off x="274320" y="1298448"/>
            <a:ext cx="8595360" cy="5483352"/>
          </a:xfrm>
        </p:spPr>
        <p:txBody>
          <a:bodyPr>
            <a:normAutofit fontScale="92500" lnSpcReduction="20000"/>
          </a:bodyPr>
          <a:lstStyle/>
          <a:p>
            <a:r>
              <a:rPr lang="en-US" dirty="0"/>
              <a:t>The “Do-It-Yourself Divorce Guide” offers everything one needs to know to obtain a divorce, but no guidance as to how one who opposes a divorce might respond. There is plenty on how to battle for a bigger piece of the marital corpse and on getting court orders of alimony, child support, custody, and exclusive use of the family home. There is no mention of another pre-judgment court order … available under the law, in which the court may order two sessions with a marriage counselor or other person trained in the resolution of disputes within families </a:t>
            </a:r>
            <a:r>
              <a:rPr lang="en-US" dirty="0" smtClean="0"/>
              <a:t>…</a:t>
            </a:r>
          </a:p>
          <a:p>
            <a:r>
              <a:rPr lang="en-US" dirty="0"/>
              <a:t>$225-$250, 90 days, No reason </a:t>
            </a:r>
            <a:r>
              <a:rPr lang="en-US" dirty="0" smtClean="0"/>
              <a:t>required</a:t>
            </a:r>
            <a:endParaRPr lang="en-US" dirty="0"/>
          </a:p>
          <a:p>
            <a:endParaRPr lang="en-US" dirty="0"/>
          </a:p>
        </p:txBody>
      </p:sp>
    </p:spTree>
    <p:extLst>
      <p:ext uri="{BB962C8B-B14F-4D97-AF65-F5344CB8AC3E}">
        <p14:creationId xmlns:p14="http://schemas.microsoft.com/office/powerpoint/2010/main" val="31237236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Marriage Facts</a:t>
            </a:r>
            <a:endParaRPr lang="en-US" dirty="0"/>
          </a:p>
        </p:txBody>
      </p:sp>
      <p:sp>
        <p:nvSpPr>
          <p:cNvPr id="3" name="Content Placeholder 2"/>
          <p:cNvSpPr>
            <a:spLocks noGrp="1"/>
          </p:cNvSpPr>
          <p:nvPr>
            <p:ph sz="quarter" idx="13"/>
          </p:nvPr>
        </p:nvSpPr>
        <p:spPr/>
        <p:txBody>
          <a:bodyPr>
            <a:normAutofit/>
          </a:bodyPr>
          <a:lstStyle/>
          <a:p>
            <a:pPr lvl="0"/>
            <a:r>
              <a:rPr lang="en-US" dirty="0"/>
              <a:t>There is no genuine civil marriage</a:t>
            </a:r>
          </a:p>
          <a:p>
            <a:pPr lvl="0"/>
            <a:r>
              <a:rPr lang="en-US" dirty="0"/>
              <a:t>Marriage contract is not a contract – no-fault divorce.</a:t>
            </a:r>
          </a:p>
          <a:p>
            <a:pPr lvl="0"/>
            <a:r>
              <a:rPr lang="en-US" dirty="0"/>
              <a:t>Marriage is supposed to be binding because breaking it has such a negative effect on the family/children.  </a:t>
            </a:r>
          </a:p>
        </p:txBody>
      </p:sp>
    </p:spTree>
    <p:extLst>
      <p:ext uri="{BB962C8B-B14F-4D97-AF65-F5344CB8AC3E}">
        <p14:creationId xmlns:p14="http://schemas.microsoft.com/office/powerpoint/2010/main" val="12745565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Harvard University Press</a:t>
            </a:r>
          </a:p>
        </p:txBody>
      </p:sp>
      <p:sp>
        <p:nvSpPr>
          <p:cNvPr id="3" name="Content Placeholder 2"/>
          <p:cNvSpPr>
            <a:spLocks noGrp="1"/>
          </p:cNvSpPr>
          <p:nvPr>
            <p:ph sz="quarter" idx="13"/>
          </p:nvPr>
        </p:nvSpPr>
        <p:spPr/>
        <p:txBody>
          <a:bodyPr>
            <a:normAutofit fontScale="92500"/>
          </a:bodyPr>
          <a:lstStyle/>
          <a:p>
            <a:r>
              <a:rPr lang="en-US" dirty="0"/>
              <a:t>Harvard University Press contracted with Linda J. Waite, a self-described “liberal Democrat,” along with co-author Maggie Gallagher, to write a book based on Waite’s studies about marriage.</a:t>
            </a:r>
          </a:p>
          <a:p>
            <a:pPr lvl="0"/>
            <a:r>
              <a:rPr lang="en-US" dirty="0"/>
              <a:t>Harvard University Press </a:t>
            </a:r>
            <a:r>
              <a:rPr lang="en-US" dirty="0" smtClean="0"/>
              <a:t>expected </a:t>
            </a:r>
            <a:r>
              <a:rPr lang="en-US" dirty="0"/>
              <a:t>that the book would discredit </a:t>
            </a:r>
            <a:r>
              <a:rPr lang="en-US" dirty="0" smtClean="0"/>
              <a:t>marriage</a:t>
            </a:r>
            <a:endParaRPr lang="en-US" dirty="0"/>
          </a:p>
          <a:p>
            <a:pPr lvl="0"/>
            <a:r>
              <a:rPr lang="en-US" dirty="0"/>
              <a:t>The book however concluded that married men and women live happier, healthier, more financially secure lives, and even have “more and better sex</a:t>
            </a:r>
            <a:r>
              <a:rPr lang="en-US" dirty="0" smtClean="0"/>
              <a:t>.”</a:t>
            </a:r>
            <a:endParaRPr lang="en-US" dirty="0"/>
          </a:p>
        </p:txBody>
      </p:sp>
    </p:spTree>
    <p:extLst>
      <p:ext uri="{BB962C8B-B14F-4D97-AF65-F5344CB8AC3E}">
        <p14:creationId xmlns:p14="http://schemas.microsoft.com/office/powerpoint/2010/main" val="3471076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Case for Marriage</a:t>
            </a:r>
          </a:p>
        </p:txBody>
      </p:sp>
      <p:sp>
        <p:nvSpPr>
          <p:cNvPr id="3" name="Content Placeholder 2"/>
          <p:cNvSpPr>
            <a:spLocks noGrp="1"/>
          </p:cNvSpPr>
          <p:nvPr>
            <p:ph sz="quarter" idx="13"/>
          </p:nvPr>
        </p:nvSpPr>
        <p:spPr/>
        <p:txBody>
          <a:bodyPr>
            <a:normAutofit fontScale="92500" lnSpcReduction="20000"/>
          </a:bodyPr>
          <a:lstStyle/>
          <a:p>
            <a:pPr lvl="0"/>
            <a:r>
              <a:rPr lang="en-US" dirty="0"/>
              <a:t>It was called: “The Case for Marriage: Why Married People are Happier, Healthier and Better Off Financially”</a:t>
            </a:r>
          </a:p>
          <a:p>
            <a:pPr lvl="0"/>
            <a:r>
              <a:rPr lang="en-US" dirty="0"/>
              <a:t>HUP refused to publish the book, citing one reviewer not liking the “tone” of the book</a:t>
            </a:r>
          </a:p>
          <a:p>
            <a:pPr lvl="0"/>
            <a:r>
              <a:rPr lang="en-US" dirty="0" smtClean="0"/>
              <a:t>HUP published other books by feminist </a:t>
            </a:r>
            <a:r>
              <a:rPr lang="en-US" dirty="0"/>
              <a:t>Catherine MacKinnon </a:t>
            </a:r>
            <a:r>
              <a:rPr lang="en-US" dirty="0" smtClean="0"/>
              <a:t>that compare </a:t>
            </a:r>
            <a:r>
              <a:rPr lang="en-US" dirty="0"/>
              <a:t>marriage to rape</a:t>
            </a:r>
          </a:p>
          <a:p>
            <a:pPr lvl="0"/>
            <a:r>
              <a:rPr lang="en-US" dirty="0"/>
              <a:t>“What in the liberal view looks like love and romance looks a lot like hatred and torture to the feminist.”</a:t>
            </a:r>
          </a:p>
          <a:p>
            <a:pPr lvl="0"/>
            <a:r>
              <a:rPr lang="en-US" dirty="0"/>
              <a:t>“Feminism stresses the </a:t>
            </a:r>
            <a:r>
              <a:rPr lang="en-US" dirty="0" err="1"/>
              <a:t>indistinguishability</a:t>
            </a:r>
            <a:r>
              <a:rPr lang="en-US" dirty="0"/>
              <a:t> of prostitution, marriage, and sexual harassment.”</a:t>
            </a:r>
          </a:p>
          <a:p>
            <a:endParaRPr lang="en-US" dirty="0"/>
          </a:p>
          <a:p>
            <a:endParaRPr lang="en-US" dirty="0"/>
          </a:p>
          <a:p>
            <a:endParaRPr lang="en-US" dirty="0"/>
          </a:p>
        </p:txBody>
      </p:sp>
    </p:spTree>
    <p:extLst>
      <p:ext uri="{BB962C8B-B14F-4D97-AF65-F5344CB8AC3E}">
        <p14:creationId xmlns:p14="http://schemas.microsoft.com/office/powerpoint/2010/main" val="32643500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Case for Marriage</a:t>
            </a:r>
          </a:p>
        </p:txBody>
      </p:sp>
      <p:sp>
        <p:nvSpPr>
          <p:cNvPr id="3" name="Content Placeholder 2"/>
          <p:cNvSpPr>
            <a:spLocks noGrp="1"/>
          </p:cNvSpPr>
          <p:nvPr>
            <p:ph sz="quarter" idx="13"/>
          </p:nvPr>
        </p:nvSpPr>
        <p:spPr/>
        <p:txBody>
          <a:bodyPr>
            <a:normAutofit lnSpcReduction="10000"/>
          </a:bodyPr>
          <a:lstStyle/>
          <a:p>
            <a:pPr lvl="0"/>
            <a:r>
              <a:rPr lang="en-US" dirty="0" smtClean="0"/>
              <a:t>Book was </a:t>
            </a:r>
            <a:r>
              <a:rPr lang="en-US" dirty="0"/>
              <a:t>finally published by another </a:t>
            </a:r>
            <a:r>
              <a:rPr lang="en-US" dirty="0" smtClean="0"/>
              <a:t>publisher to wide acclaim.  </a:t>
            </a:r>
            <a:r>
              <a:rPr lang="en-US" dirty="0"/>
              <a:t>The book gives </a:t>
            </a:r>
            <a:r>
              <a:rPr lang="en-US" dirty="0" smtClean="0"/>
              <a:t>this warning</a:t>
            </a:r>
            <a:r>
              <a:rPr lang="en-US" dirty="0"/>
              <a:t>:</a:t>
            </a:r>
          </a:p>
          <a:p>
            <a:r>
              <a:rPr lang="en-US" dirty="0" smtClean="0"/>
              <a:t>“For </a:t>
            </a:r>
            <a:r>
              <a:rPr lang="en-US" dirty="0"/>
              <a:t>perhaps the first time in human history, marriage as an ideal is under a sustained and surprisingly successful attack. Sometimes the attack is direct and ideological, made by </a:t>
            </a:r>
            <a:r>
              <a:rPr lang="en-US" dirty="0" smtClean="0"/>
              <a:t>‘experts’ </a:t>
            </a:r>
            <a:r>
              <a:rPr lang="en-US" dirty="0"/>
              <a:t>who believe a lifelong vow of fidelity is unrealistic or oppressive, especially to women</a:t>
            </a:r>
            <a:r>
              <a:rPr lang="en-US" dirty="0" smtClean="0"/>
              <a:t>.”</a:t>
            </a:r>
            <a:endParaRPr lang="en-US" dirty="0"/>
          </a:p>
        </p:txBody>
      </p:sp>
    </p:spTree>
    <p:extLst>
      <p:ext uri="{BB962C8B-B14F-4D97-AF65-F5344CB8AC3E}">
        <p14:creationId xmlns:p14="http://schemas.microsoft.com/office/powerpoint/2010/main" val="18430403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Potential Movement</a:t>
            </a:r>
            <a:endParaRPr lang="en-US" dirty="0"/>
          </a:p>
        </p:txBody>
      </p:sp>
      <p:sp>
        <p:nvSpPr>
          <p:cNvPr id="3" name="Content Placeholder 2"/>
          <p:cNvSpPr>
            <a:spLocks noGrp="1"/>
          </p:cNvSpPr>
          <p:nvPr>
            <p:ph sz="quarter" idx="13"/>
          </p:nvPr>
        </p:nvSpPr>
        <p:spPr/>
        <p:txBody>
          <a:bodyPr>
            <a:normAutofit/>
          </a:bodyPr>
          <a:lstStyle/>
          <a:p>
            <a:pPr lvl="0"/>
            <a:r>
              <a:rPr lang="en-US" dirty="0" smtClean="0"/>
              <a:t>“Marriage </a:t>
            </a:r>
            <a:r>
              <a:rPr lang="en-US" dirty="0"/>
              <a:t>and family ties </a:t>
            </a:r>
            <a:r>
              <a:rPr lang="en-US" dirty="0" smtClean="0"/>
              <a:t>regarded </a:t>
            </a:r>
            <a:r>
              <a:rPr lang="en-US" dirty="0"/>
              <a:t>by the ‘human potential movement’ as </a:t>
            </a:r>
            <a:r>
              <a:rPr lang="en-US" dirty="0" smtClean="0"/>
              <a:t>threats </a:t>
            </a:r>
            <a:r>
              <a:rPr lang="en-US" dirty="0"/>
              <a:t>to individual fulfillment as a man or a woman. </a:t>
            </a:r>
            <a:endParaRPr lang="en-US" dirty="0" smtClean="0"/>
          </a:p>
          <a:p>
            <a:pPr lvl="0"/>
            <a:r>
              <a:rPr lang="en-US" dirty="0" smtClean="0"/>
              <a:t>The </a:t>
            </a:r>
            <a:r>
              <a:rPr lang="en-US" dirty="0"/>
              <a:t>highest forms of human </a:t>
            </a:r>
            <a:r>
              <a:rPr lang="en-US" dirty="0" smtClean="0"/>
              <a:t>needs were </a:t>
            </a:r>
            <a:r>
              <a:rPr lang="en-US" dirty="0"/>
              <a:t>autonomy, independence, growth, and creativity</a:t>
            </a:r>
            <a:r>
              <a:rPr lang="en-US" dirty="0" smtClean="0"/>
              <a:t>, </a:t>
            </a:r>
            <a:r>
              <a:rPr lang="en-US" dirty="0"/>
              <a:t>which marriage often thwarted. </a:t>
            </a:r>
            <a:endParaRPr lang="en-US" dirty="0" smtClean="0"/>
          </a:p>
          <a:p>
            <a:pPr lvl="0"/>
            <a:r>
              <a:rPr lang="en-US" dirty="0"/>
              <a:t>Marriage referred to as “slavery,” “legalized rape,” and, “tied up with a sense of dependency.”</a:t>
            </a:r>
          </a:p>
        </p:txBody>
      </p:sp>
    </p:spTree>
    <p:extLst>
      <p:ext uri="{BB962C8B-B14F-4D97-AF65-F5344CB8AC3E}">
        <p14:creationId xmlns:p14="http://schemas.microsoft.com/office/powerpoint/2010/main" val="3671990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Stonewall Riot</a:t>
            </a:r>
            <a:endParaRPr lang="en-US" dirty="0"/>
          </a:p>
        </p:txBody>
      </p:sp>
      <p:sp>
        <p:nvSpPr>
          <p:cNvPr id="3" name="Content Placeholder 2"/>
          <p:cNvSpPr>
            <a:spLocks noGrp="1"/>
          </p:cNvSpPr>
          <p:nvPr>
            <p:ph sz="quarter" idx="13"/>
          </p:nvPr>
        </p:nvSpPr>
        <p:spPr>
          <a:xfrm>
            <a:off x="274320" y="1298448"/>
            <a:ext cx="4983480" cy="4937760"/>
          </a:xfrm>
        </p:spPr>
        <p:txBody>
          <a:bodyPr>
            <a:normAutofit/>
          </a:bodyPr>
          <a:lstStyle/>
          <a:p>
            <a:r>
              <a:rPr lang="en-US" dirty="0" smtClean="0"/>
              <a:t>Grew </a:t>
            </a:r>
            <a:r>
              <a:rPr lang="en-US" dirty="0"/>
              <a:t>out of the sexual liberation movement of the 1960s</a:t>
            </a:r>
          </a:p>
          <a:p>
            <a:r>
              <a:rPr lang="en-US" dirty="0" smtClean="0"/>
              <a:t>Stonewall </a:t>
            </a:r>
            <a:r>
              <a:rPr lang="en-US" dirty="0"/>
              <a:t>Riot in 1969 NYC – group of </a:t>
            </a:r>
            <a:r>
              <a:rPr lang="en-US" dirty="0" smtClean="0"/>
              <a:t>homosexuals </a:t>
            </a:r>
            <a:r>
              <a:rPr lang="en-US" dirty="0"/>
              <a:t>at </a:t>
            </a:r>
            <a:r>
              <a:rPr lang="en-US" dirty="0" smtClean="0"/>
              <a:t>Stonewall Inn </a:t>
            </a:r>
            <a:r>
              <a:rPr lang="en-US" dirty="0"/>
              <a:t>resisted police – seen as the beginning of the gay rights </a:t>
            </a:r>
            <a:r>
              <a:rPr lang="en-US" dirty="0" smtClean="0"/>
              <a:t>movement</a:t>
            </a:r>
            <a:endParaRPr lang="en-US" dirty="0"/>
          </a:p>
        </p:txBody>
      </p:sp>
      <p:pic>
        <p:nvPicPr>
          <p:cNvPr id="2050" name="Picture 2" descr="File:Stonewall Inn 19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685800"/>
            <a:ext cx="3724275" cy="5715000"/>
          </a:xfrm>
          <a:prstGeom prst="rect">
            <a:avLst/>
          </a:prstGeom>
          <a:noFill/>
          <a:effectLst>
            <a:softEdge rad="177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6660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Human Potential Movement</a:t>
            </a:r>
          </a:p>
        </p:txBody>
      </p:sp>
      <p:sp>
        <p:nvSpPr>
          <p:cNvPr id="3" name="Content Placeholder 2"/>
          <p:cNvSpPr>
            <a:spLocks noGrp="1"/>
          </p:cNvSpPr>
          <p:nvPr>
            <p:ph sz="quarter" idx="13"/>
          </p:nvPr>
        </p:nvSpPr>
        <p:spPr>
          <a:xfrm>
            <a:off x="274320" y="1298448"/>
            <a:ext cx="8595360" cy="5330952"/>
          </a:xfrm>
        </p:spPr>
        <p:txBody>
          <a:bodyPr>
            <a:normAutofit/>
          </a:bodyPr>
          <a:lstStyle/>
          <a:p>
            <a:r>
              <a:rPr lang="en-US" dirty="0"/>
              <a:t> “We have to abolish and reform the institution of marriage … By the year 2000 we will, I hope, raise our children to believe in human potential, not God … We must understand what we are attempting is a revolution, not a public relations movement.” – Gloria Steinem, quoted in the Saturday Review of Education, March </a:t>
            </a:r>
            <a:r>
              <a:rPr lang="en-US" dirty="0" smtClean="0"/>
              <a:t>1973</a:t>
            </a:r>
            <a:endParaRPr lang="en-US" dirty="0"/>
          </a:p>
        </p:txBody>
      </p:sp>
    </p:spTree>
    <p:extLst>
      <p:ext uri="{BB962C8B-B14F-4D97-AF65-F5344CB8AC3E}">
        <p14:creationId xmlns:p14="http://schemas.microsoft.com/office/powerpoint/2010/main" val="2341822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Feminism</a:t>
            </a:r>
            <a:endParaRPr lang="en-US" dirty="0"/>
          </a:p>
        </p:txBody>
      </p:sp>
      <p:sp>
        <p:nvSpPr>
          <p:cNvPr id="3" name="Content Placeholder 2"/>
          <p:cNvSpPr>
            <a:spLocks noGrp="1"/>
          </p:cNvSpPr>
          <p:nvPr>
            <p:ph sz="quarter" idx="13"/>
          </p:nvPr>
        </p:nvSpPr>
        <p:spPr/>
        <p:txBody>
          <a:bodyPr>
            <a:normAutofit fontScale="92500"/>
          </a:bodyPr>
          <a:lstStyle/>
          <a:p>
            <a:r>
              <a:rPr lang="en-US" dirty="0"/>
              <a:t>“Being a housewife is an illegitimate profession … the choice to serve and be protected and plan towards being a family-maker is a choice that shouldn’t be. The heart of radical feminism is to change that.” – Vivian </a:t>
            </a:r>
            <a:r>
              <a:rPr lang="en-US" dirty="0" err="1"/>
              <a:t>Gornick</a:t>
            </a:r>
            <a:r>
              <a:rPr lang="en-US" dirty="0"/>
              <a:t>, feminist author, a tenured professor at the University of Arizona, The Daily Illini, April 25, 1981</a:t>
            </a:r>
          </a:p>
          <a:p>
            <a:r>
              <a:rPr lang="en-US" dirty="0"/>
              <a:t> “We can’t destroy the inequities between men and women until we destroy marriage.” – Feminist author Robin </a:t>
            </a:r>
            <a:r>
              <a:rPr lang="en-US" dirty="0" smtClean="0"/>
              <a:t>Morgan</a:t>
            </a:r>
            <a:endParaRPr lang="en-US" dirty="0"/>
          </a:p>
        </p:txBody>
      </p:sp>
    </p:spTree>
    <p:extLst>
      <p:ext uri="{BB962C8B-B14F-4D97-AF65-F5344CB8AC3E}">
        <p14:creationId xmlns:p14="http://schemas.microsoft.com/office/powerpoint/2010/main" val="38101184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Feminism</a:t>
            </a:r>
          </a:p>
        </p:txBody>
      </p:sp>
      <p:sp>
        <p:nvSpPr>
          <p:cNvPr id="3" name="Content Placeholder 2"/>
          <p:cNvSpPr>
            <a:spLocks noGrp="1"/>
          </p:cNvSpPr>
          <p:nvPr>
            <p:ph sz="quarter" idx="13"/>
          </p:nvPr>
        </p:nvSpPr>
        <p:spPr/>
        <p:txBody>
          <a:bodyPr>
            <a:normAutofit/>
          </a:bodyPr>
          <a:lstStyle/>
          <a:p>
            <a:r>
              <a:rPr lang="en-US" dirty="0"/>
              <a:t>“Like prostitution, marriage is an institution that is extremely oppressive and dangerous for women.” – Radical feminist author Andrea </a:t>
            </a:r>
            <a:r>
              <a:rPr lang="en-US" dirty="0" err="1"/>
              <a:t>Dworkin</a:t>
            </a:r>
            <a:r>
              <a:rPr lang="en-US" dirty="0"/>
              <a:t> in 1983</a:t>
            </a:r>
          </a:p>
          <a:p>
            <a:r>
              <a:rPr lang="en-US" dirty="0"/>
              <a:t> “Until all women are lesbians, there will be no true political revolution.” – Feminist author and journalist Jill Johnson, in “Lesbian Nation: The Feminist Solution,” </a:t>
            </a:r>
            <a:r>
              <a:rPr lang="en-US" dirty="0" smtClean="0"/>
              <a:t>1973</a:t>
            </a:r>
            <a:endParaRPr lang="en-US" dirty="0"/>
          </a:p>
        </p:txBody>
      </p:sp>
    </p:spTree>
    <p:extLst>
      <p:ext uri="{BB962C8B-B14F-4D97-AF65-F5344CB8AC3E}">
        <p14:creationId xmlns:p14="http://schemas.microsoft.com/office/powerpoint/2010/main" val="35411693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No-Fault Divorce</a:t>
            </a:r>
            <a:endParaRPr lang="en-US" dirty="0"/>
          </a:p>
        </p:txBody>
      </p:sp>
      <p:sp>
        <p:nvSpPr>
          <p:cNvPr id="3" name="Content Placeholder 2"/>
          <p:cNvSpPr>
            <a:spLocks noGrp="1"/>
          </p:cNvSpPr>
          <p:nvPr>
            <p:ph sz="quarter" idx="13"/>
          </p:nvPr>
        </p:nvSpPr>
        <p:spPr/>
        <p:txBody>
          <a:bodyPr>
            <a:normAutofit/>
          </a:bodyPr>
          <a:lstStyle/>
          <a:p>
            <a:r>
              <a:rPr lang="en-US" dirty="0" smtClean="0"/>
              <a:t>Up until 30 years ago marriage was a lifetime commitment </a:t>
            </a:r>
          </a:p>
          <a:p>
            <a:r>
              <a:rPr lang="en-US" dirty="0" smtClean="0"/>
              <a:t>California - A </a:t>
            </a:r>
            <a:r>
              <a:rPr lang="en-US" dirty="0"/>
              <a:t>series of statewide task forces recommended that men and women seeking divorce should no longer be required to prove that their spouse was unfaithful, unfit, cruel, or incompatible. </a:t>
            </a:r>
          </a:p>
        </p:txBody>
      </p:sp>
    </p:spTree>
    <p:extLst>
      <p:ext uri="{BB962C8B-B14F-4D97-AF65-F5344CB8AC3E}">
        <p14:creationId xmlns:p14="http://schemas.microsoft.com/office/powerpoint/2010/main" val="37318987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 of No-Fault Divorce</a:t>
            </a:r>
          </a:p>
        </p:txBody>
      </p:sp>
      <p:sp>
        <p:nvSpPr>
          <p:cNvPr id="3" name="Content Placeholder 2"/>
          <p:cNvSpPr>
            <a:spLocks noGrp="1"/>
          </p:cNvSpPr>
          <p:nvPr>
            <p:ph sz="quarter" idx="13"/>
          </p:nvPr>
        </p:nvSpPr>
        <p:spPr/>
        <p:txBody>
          <a:bodyPr>
            <a:normAutofit/>
          </a:bodyPr>
          <a:lstStyle/>
          <a:p>
            <a:r>
              <a:rPr lang="en-US" dirty="0" smtClean="0"/>
              <a:t>Divorce </a:t>
            </a:r>
            <a:r>
              <a:rPr lang="en-US" dirty="0"/>
              <a:t>would allow adults to make better choices and happier marriages by letting them undo earlier mistakes. They would arrive at an honest, mutual decision to divorce, because if one person wanted out, surely it could not be much of a marriage</a:t>
            </a:r>
            <a:r>
              <a:rPr lang="en-US" dirty="0" smtClean="0"/>
              <a:t>.</a:t>
            </a:r>
            <a:endParaRPr lang="en-US" dirty="0"/>
          </a:p>
        </p:txBody>
      </p:sp>
    </p:spTree>
    <p:extLst>
      <p:ext uri="{BB962C8B-B14F-4D97-AF65-F5344CB8AC3E}">
        <p14:creationId xmlns:p14="http://schemas.microsoft.com/office/powerpoint/2010/main" val="17904256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 of No-Fault Divorce</a:t>
            </a:r>
          </a:p>
        </p:txBody>
      </p:sp>
      <p:sp>
        <p:nvSpPr>
          <p:cNvPr id="3" name="Content Placeholder 2"/>
          <p:cNvSpPr>
            <a:spLocks noGrp="1"/>
          </p:cNvSpPr>
          <p:nvPr>
            <p:ph sz="quarter" idx="13"/>
          </p:nvPr>
        </p:nvSpPr>
        <p:spPr/>
        <p:txBody>
          <a:bodyPr>
            <a:normAutofit/>
          </a:bodyPr>
          <a:lstStyle/>
          <a:p>
            <a:r>
              <a:rPr lang="en-US" dirty="0" smtClean="0"/>
              <a:t>In </a:t>
            </a:r>
            <a:r>
              <a:rPr lang="en-US" dirty="0"/>
              <a:t>1969, Gov. Ronald Reagan signed the new law and people were </a:t>
            </a:r>
            <a:r>
              <a:rPr lang="en-US" dirty="0" smtClean="0"/>
              <a:t>happy. </a:t>
            </a:r>
            <a:endParaRPr lang="en-US" dirty="0"/>
          </a:p>
          <a:p>
            <a:r>
              <a:rPr lang="en-US" dirty="0" smtClean="0"/>
              <a:t>It </a:t>
            </a:r>
            <a:r>
              <a:rPr lang="en-US" dirty="0"/>
              <a:t>was </a:t>
            </a:r>
            <a:r>
              <a:rPr lang="en-US" dirty="0" smtClean="0"/>
              <a:t>hoped that these laws would bring freedom to men and women trapped in loveless marriages and provide a better environment for children</a:t>
            </a:r>
          </a:p>
          <a:p>
            <a:r>
              <a:rPr lang="en-US" dirty="0" smtClean="0"/>
              <a:t>Within </a:t>
            </a:r>
            <a:r>
              <a:rPr lang="en-US" dirty="0"/>
              <a:t>a few years, no-fault divorce laws spread like wildfire to all 50 states. </a:t>
            </a:r>
          </a:p>
          <a:p>
            <a:endParaRPr lang="en-US" dirty="0"/>
          </a:p>
        </p:txBody>
      </p:sp>
    </p:spTree>
    <p:extLst>
      <p:ext uri="{BB962C8B-B14F-4D97-AF65-F5344CB8AC3E}">
        <p14:creationId xmlns:p14="http://schemas.microsoft.com/office/powerpoint/2010/main" val="28584779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Reality of Marriage</a:t>
            </a:r>
            <a:endParaRPr lang="en-US" dirty="0"/>
          </a:p>
        </p:txBody>
      </p:sp>
      <p:sp>
        <p:nvSpPr>
          <p:cNvPr id="3" name="Content Placeholder 2"/>
          <p:cNvSpPr>
            <a:spLocks noGrp="1"/>
          </p:cNvSpPr>
          <p:nvPr>
            <p:ph sz="quarter" idx="13"/>
          </p:nvPr>
        </p:nvSpPr>
        <p:spPr>
          <a:xfrm>
            <a:off x="274320" y="1298448"/>
            <a:ext cx="8595360" cy="5178552"/>
          </a:xfrm>
        </p:spPr>
        <p:txBody>
          <a:bodyPr>
            <a:normAutofit/>
          </a:bodyPr>
          <a:lstStyle/>
          <a:p>
            <a:r>
              <a:rPr lang="en-US" dirty="0" smtClean="0"/>
              <a:t>Learning </a:t>
            </a:r>
            <a:r>
              <a:rPr lang="en-US" dirty="0"/>
              <a:t>how to love your spouse despite their weaknesses.  </a:t>
            </a:r>
            <a:endParaRPr lang="en-US" dirty="0" smtClean="0"/>
          </a:p>
          <a:p>
            <a:r>
              <a:rPr lang="en-US" dirty="0" smtClean="0"/>
              <a:t>Forces </a:t>
            </a:r>
            <a:r>
              <a:rPr lang="en-US" dirty="0"/>
              <a:t>you to deal with your own weaknesses and failings with real visible consequence for not doing so.  </a:t>
            </a:r>
            <a:endParaRPr lang="en-US" dirty="0" smtClean="0"/>
          </a:p>
          <a:p>
            <a:r>
              <a:rPr lang="en-US" dirty="0" smtClean="0"/>
              <a:t>Disney – “Some day your prince will come”</a:t>
            </a:r>
            <a:endParaRPr lang="en-US" dirty="0"/>
          </a:p>
        </p:txBody>
      </p:sp>
    </p:spTree>
    <p:extLst>
      <p:ext uri="{BB962C8B-B14F-4D97-AF65-F5344CB8AC3E}">
        <p14:creationId xmlns:p14="http://schemas.microsoft.com/office/powerpoint/2010/main" val="23822156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2743199"/>
            <a:ext cx="8591550" cy="1066801"/>
          </a:xfrm>
        </p:spPr>
        <p:txBody>
          <a:bodyPr>
            <a:normAutofit/>
          </a:bodyPr>
          <a:lstStyle/>
          <a:p>
            <a:pPr algn="ctr"/>
            <a:r>
              <a:rPr lang="en-US" sz="6000" dirty="0" smtClean="0"/>
              <a:t>Obsessed with Sex</a:t>
            </a:r>
            <a:endParaRPr lang="en-US" sz="6000" dirty="0"/>
          </a:p>
        </p:txBody>
      </p:sp>
    </p:spTree>
    <p:extLst>
      <p:ext uri="{BB962C8B-B14F-4D97-AF65-F5344CB8AC3E}">
        <p14:creationId xmlns:p14="http://schemas.microsoft.com/office/powerpoint/2010/main" val="42804084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Pornography</a:t>
            </a:r>
            <a:endParaRPr lang="en-US" dirty="0"/>
          </a:p>
        </p:txBody>
      </p:sp>
      <p:sp>
        <p:nvSpPr>
          <p:cNvPr id="3" name="Content Placeholder 2"/>
          <p:cNvSpPr>
            <a:spLocks noGrp="1"/>
          </p:cNvSpPr>
          <p:nvPr>
            <p:ph sz="quarter" idx="13"/>
          </p:nvPr>
        </p:nvSpPr>
        <p:spPr>
          <a:xfrm>
            <a:off x="274320" y="1298448"/>
            <a:ext cx="8595360" cy="5254752"/>
          </a:xfrm>
        </p:spPr>
        <p:txBody>
          <a:bodyPr>
            <a:normAutofit lnSpcReduction="10000"/>
          </a:bodyPr>
          <a:lstStyle/>
          <a:p>
            <a:r>
              <a:rPr lang="en-US" dirty="0" smtClean="0"/>
              <a:t>Online </a:t>
            </a:r>
            <a:r>
              <a:rPr lang="en-US" dirty="0"/>
              <a:t>pornography</a:t>
            </a:r>
          </a:p>
          <a:p>
            <a:pPr lvl="0"/>
            <a:r>
              <a:rPr lang="en-US" dirty="0"/>
              <a:t>12% of all website are pornographic</a:t>
            </a:r>
          </a:p>
          <a:p>
            <a:pPr lvl="0"/>
            <a:r>
              <a:rPr lang="en-US" dirty="0"/>
              <a:t>Revenue from pornography exceeds that of all major sports </a:t>
            </a:r>
            <a:r>
              <a:rPr lang="en-US" dirty="0" smtClean="0"/>
              <a:t>combined</a:t>
            </a:r>
          </a:p>
          <a:p>
            <a:r>
              <a:rPr lang="en-US" dirty="0"/>
              <a:t>68 million search requests / </a:t>
            </a:r>
            <a:r>
              <a:rPr lang="en-US" dirty="0" smtClean="0"/>
              <a:t>day</a:t>
            </a:r>
          </a:p>
          <a:p>
            <a:r>
              <a:rPr lang="en-US" dirty="0"/>
              <a:t>“…when one study group was exposed to as little as five hours of non-violent pornography, they began to think pornography was not offensive and that rapists deserved milder punishments</a:t>
            </a:r>
            <a:r>
              <a:rPr lang="en-US" dirty="0" smtClean="0"/>
              <a:t>.”</a:t>
            </a:r>
            <a:endParaRPr lang="en-US" dirty="0"/>
          </a:p>
          <a:p>
            <a:pPr lvl="0"/>
            <a:endParaRPr lang="en-US" dirty="0"/>
          </a:p>
          <a:p>
            <a:endParaRPr lang="en-US" dirty="0"/>
          </a:p>
        </p:txBody>
      </p:sp>
    </p:spTree>
    <p:extLst>
      <p:ext uri="{BB962C8B-B14F-4D97-AF65-F5344CB8AC3E}">
        <p14:creationId xmlns:p14="http://schemas.microsoft.com/office/powerpoint/2010/main" val="20646396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Children</a:t>
            </a:r>
            <a:endParaRPr lang="en-US" dirty="0"/>
          </a:p>
        </p:txBody>
      </p:sp>
      <p:sp>
        <p:nvSpPr>
          <p:cNvPr id="3" name="Content Placeholder 2"/>
          <p:cNvSpPr>
            <a:spLocks noGrp="1"/>
          </p:cNvSpPr>
          <p:nvPr>
            <p:ph sz="quarter" idx="13"/>
          </p:nvPr>
        </p:nvSpPr>
        <p:spPr/>
        <p:txBody>
          <a:bodyPr/>
          <a:lstStyle/>
          <a:p>
            <a:r>
              <a:rPr lang="en-US" dirty="0"/>
              <a:t>2004 movie </a:t>
            </a:r>
            <a:r>
              <a:rPr lang="en-US" dirty="0" smtClean="0"/>
              <a:t>“Birth” </a:t>
            </a:r>
            <a:r>
              <a:rPr lang="en-US" dirty="0"/>
              <a:t>portrayed Nicole Kidman who believes that her deceased husband has been reincarnated as a 10-year old boy.  Movie contains scenes implying intimacy between the two.  Received with boos at the Venice film festival.</a:t>
            </a:r>
          </a:p>
          <a:p>
            <a:endParaRPr lang="en-US" dirty="0"/>
          </a:p>
        </p:txBody>
      </p:sp>
    </p:spTree>
    <p:extLst>
      <p:ext uri="{BB962C8B-B14F-4D97-AF65-F5344CB8AC3E}">
        <p14:creationId xmlns:p14="http://schemas.microsoft.com/office/powerpoint/2010/main" val="1222118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Outcry Against Homosexuals</a:t>
            </a:r>
          </a:p>
        </p:txBody>
      </p:sp>
      <p:sp>
        <p:nvSpPr>
          <p:cNvPr id="3" name="Content Placeholder 2"/>
          <p:cNvSpPr>
            <a:spLocks noGrp="1"/>
          </p:cNvSpPr>
          <p:nvPr>
            <p:ph sz="quarter" idx="13"/>
          </p:nvPr>
        </p:nvSpPr>
        <p:spPr/>
        <p:txBody>
          <a:bodyPr>
            <a:normAutofit/>
          </a:bodyPr>
          <a:lstStyle/>
          <a:p>
            <a:r>
              <a:rPr lang="en-US" dirty="0" smtClean="0"/>
              <a:t>GRID </a:t>
            </a:r>
            <a:r>
              <a:rPr lang="en-US" dirty="0"/>
              <a:t>(gay-related immunodeficiency disease</a:t>
            </a:r>
            <a:r>
              <a:rPr lang="en-US" dirty="0" smtClean="0"/>
              <a:t>)</a:t>
            </a:r>
            <a:endParaRPr lang="en-US" dirty="0"/>
          </a:p>
          <a:p>
            <a:r>
              <a:rPr lang="en-US" dirty="0" smtClean="0"/>
              <a:t>1978 - 43</a:t>
            </a:r>
            <a:r>
              <a:rPr lang="en-US" dirty="0"/>
              <a:t>% of homosexuals had over 500 partners in their lifetime</a:t>
            </a:r>
          </a:p>
          <a:p>
            <a:r>
              <a:rPr lang="en-US" dirty="0"/>
              <a:t>High profile figures were </a:t>
            </a:r>
            <a:r>
              <a:rPr lang="en-US" dirty="0" smtClean="0"/>
              <a:t>dying</a:t>
            </a:r>
          </a:p>
          <a:p>
            <a:r>
              <a:rPr lang="en-US" dirty="0"/>
              <a:t>Non-gays were dying of blood transfusions.</a:t>
            </a:r>
          </a:p>
          <a:p>
            <a:r>
              <a:rPr lang="en-US" dirty="0" smtClean="0"/>
              <a:t>Hatred </a:t>
            </a:r>
            <a:r>
              <a:rPr lang="en-US" dirty="0"/>
              <a:t>toward </a:t>
            </a:r>
            <a:r>
              <a:rPr lang="en-US" dirty="0" smtClean="0"/>
              <a:t>homosexuals</a:t>
            </a:r>
            <a:endParaRPr lang="en-US" dirty="0"/>
          </a:p>
          <a:p>
            <a:r>
              <a:rPr lang="en-US" dirty="0" smtClean="0"/>
              <a:t>“</a:t>
            </a:r>
            <a:r>
              <a:rPr lang="en-US" dirty="0"/>
              <a:t>Keep your rosaries off my ovaries</a:t>
            </a:r>
            <a:r>
              <a:rPr lang="en-US" dirty="0" smtClean="0"/>
              <a:t>!”</a:t>
            </a:r>
            <a:endParaRPr lang="en-US" dirty="0"/>
          </a:p>
        </p:txBody>
      </p:sp>
    </p:spTree>
    <p:extLst>
      <p:ext uri="{BB962C8B-B14F-4D97-AF65-F5344CB8AC3E}">
        <p14:creationId xmlns:p14="http://schemas.microsoft.com/office/powerpoint/2010/main" val="5673773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6-Year-Old Girls Want to Be </a:t>
            </a:r>
            <a:r>
              <a:rPr lang="en-US" dirty="0" smtClean="0"/>
              <a:t>Sexy</a:t>
            </a:r>
            <a:endParaRPr lang="en-US" dirty="0"/>
          </a:p>
        </p:txBody>
      </p:sp>
      <p:sp>
        <p:nvSpPr>
          <p:cNvPr id="3" name="Content Placeholder 2"/>
          <p:cNvSpPr>
            <a:spLocks noGrp="1"/>
          </p:cNvSpPr>
          <p:nvPr>
            <p:ph sz="quarter" idx="13"/>
          </p:nvPr>
        </p:nvSpPr>
        <p:spPr>
          <a:xfrm>
            <a:off x="274320" y="1298448"/>
            <a:ext cx="5821680" cy="4937760"/>
          </a:xfrm>
        </p:spPr>
        <p:txBody>
          <a:bodyPr/>
          <a:lstStyle/>
          <a:p>
            <a:r>
              <a:rPr lang="en-US" dirty="0" smtClean="0"/>
              <a:t>livescience.com article</a:t>
            </a:r>
          </a:p>
          <a:p>
            <a:r>
              <a:rPr lang="en-US" dirty="0" smtClean="0"/>
              <a:t>“Most </a:t>
            </a:r>
            <a:r>
              <a:rPr lang="en-US" dirty="0"/>
              <a:t>girls as young as 6 are already beginning to think of themselves as sex objects, according to a new study of elementary school-age kids in the Midwest</a:t>
            </a:r>
            <a:r>
              <a:rPr lang="en-US" dirty="0" smtClean="0"/>
              <a:t>.”</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057400"/>
            <a:ext cx="3015343" cy="3078163"/>
          </a:xfrm>
          <a:prstGeom prst="rect">
            <a:avLst/>
          </a:prstGeom>
          <a:noFill/>
          <a:ln>
            <a:noFill/>
          </a:ln>
        </p:spPr>
      </p:pic>
    </p:spTree>
    <p:extLst>
      <p:ext uri="{BB962C8B-B14F-4D97-AF65-F5344CB8AC3E}">
        <p14:creationId xmlns:p14="http://schemas.microsoft.com/office/powerpoint/2010/main" val="38793737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t>
            </a:r>
            <a:r>
              <a:rPr lang="en-US" dirty="0" smtClean="0"/>
              <a:t>Did We Reach This Point</a:t>
            </a:r>
            <a:r>
              <a:rPr lang="en-US" dirty="0"/>
              <a:t>?</a:t>
            </a:r>
          </a:p>
        </p:txBody>
      </p:sp>
      <p:sp>
        <p:nvSpPr>
          <p:cNvPr id="3" name="Content Placeholder 2"/>
          <p:cNvSpPr>
            <a:spLocks noGrp="1"/>
          </p:cNvSpPr>
          <p:nvPr>
            <p:ph sz="quarter" idx="13"/>
          </p:nvPr>
        </p:nvSpPr>
        <p:spPr/>
        <p:txBody>
          <a:bodyPr>
            <a:normAutofit/>
          </a:bodyPr>
          <a:lstStyle/>
          <a:p>
            <a:r>
              <a:rPr lang="en-US" dirty="0" smtClean="0"/>
              <a:t>In </a:t>
            </a:r>
            <a:r>
              <a:rPr lang="en-US" dirty="0"/>
              <a:t>the 1950s:</a:t>
            </a:r>
          </a:p>
          <a:p>
            <a:pPr lvl="1"/>
            <a:r>
              <a:rPr lang="en-US" dirty="0" smtClean="0"/>
              <a:t>Divorce </a:t>
            </a:r>
            <a:r>
              <a:rPr lang="en-US" dirty="0"/>
              <a:t>was rare</a:t>
            </a:r>
          </a:p>
          <a:p>
            <a:pPr lvl="1"/>
            <a:r>
              <a:rPr lang="en-US" dirty="0"/>
              <a:t>Abortion was uncommon</a:t>
            </a:r>
          </a:p>
          <a:p>
            <a:pPr lvl="1"/>
            <a:r>
              <a:rPr lang="en-US" dirty="0"/>
              <a:t>Homosexuality was in the closet and not accepted </a:t>
            </a:r>
          </a:p>
          <a:p>
            <a:endParaRPr lang="en-US" dirty="0"/>
          </a:p>
        </p:txBody>
      </p:sp>
    </p:spTree>
    <p:extLst>
      <p:ext uri="{BB962C8B-B14F-4D97-AF65-F5344CB8AC3E}">
        <p14:creationId xmlns:p14="http://schemas.microsoft.com/office/powerpoint/2010/main" val="36393878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Alfred Kinsey</a:t>
            </a:r>
          </a:p>
        </p:txBody>
      </p:sp>
      <p:sp>
        <p:nvSpPr>
          <p:cNvPr id="3" name="Content Placeholder 2"/>
          <p:cNvSpPr>
            <a:spLocks noGrp="1"/>
          </p:cNvSpPr>
          <p:nvPr>
            <p:ph sz="quarter" idx="13"/>
          </p:nvPr>
        </p:nvSpPr>
        <p:spPr>
          <a:xfrm>
            <a:off x="274320" y="1298448"/>
            <a:ext cx="6507480" cy="4937760"/>
          </a:xfrm>
        </p:spPr>
        <p:txBody>
          <a:bodyPr>
            <a:normAutofit lnSpcReduction="10000"/>
          </a:bodyPr>
          <a:lstStyle/>
          <a:p>
            <a:pPr lvl="0"/>
            <a:r>
              <a:rPr lang="en-US" dirty="0"/>
              <a:t>In 1948 a man by the name of Alfred Kinsey released his research study titled “Sexual Behavior of the Human Male.”</a:t>
            </a:r>
          </a:p>
          <a:p>
            <a:pPr lvl="0"/>
            <a:r>
              <a:rPr lang="en-US" dirty="0"/>
              <a:t>Today he is referred to as the “father of the sexual revolution”</a:t>
            </a:r>
          </a:p>
          <a:p>
            <a:pPr lvl="0"/>
            <a:r>
              <a:rPr lang="en-US" dirty="0" smtClean="0"/>
              <a:t>The National </a:t>
            </a:r>
            <a:r>
              <a:rPr lang="en-US" dirty="0"/>
              <a:t>Research Council says that the science of sex “can be divided somewhat crudely into the pre-Kinsey and post-Kinsey eras”</a:t>
            </a:r>
          </a:p>
          <a:p>
            <a:endParaRPr lang="en-US" dirty="0"/>
          </a:p>
        </p:txBody>
      </p:sp>
      <p:pic>
        <p:nvPicPr>
          <p:cNvPr id="16386" name="Picture 2" descr="http://media.web.britannica.com/eb-media/75/70075-004-B4186A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2065234"/>
            <a:ext cx="20383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3272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Alfred Kinsey</a:t>
            </a:r>
            <a:endParaRPr lang="en-US" dirty="0"/>
          </a:p>
        </p:txBody>
      </p:sp>
      <p:sp>
        <p:nvSpPr>
          <p:cNvPr id="3" name="Content Placeholder 2"/>
          <p:cNvSpPr>
            <a:spLocks noGrp="1"/>
          </p:cNvSpPr>
          <p:nvPr>
            <p:ph sz="quarter" idx="13"/>
          </p:nvPr>
        </p:nvSpPr>
        <p:spPr/>
        <p:txBody>
          <a:bodyPr/>
          <a:lstStyle/>
          <a:p>
            <a:pPr lvl="0"/>
            <a:r>
              <a:rPr lang="en-US" dirty="0"/>
              <a:t>The first era has been attributed to the Puritans who came to the New World to protect their children from corruption and persecution in Europe.  </a:t>
            </a:r>
          </a:p>
          <a:p>
            <a:pPr lvl="0"/>
            <a:r>
              <a:rPr lang="en-US" dirty="0"/>
              <a:t>It has been said when Kinsey revealed the results of his research, “the earth moved.”</a:t>
            </a:r>
          </a:p>
          <a:p>
            <a:endParaRPr lang="en-US" dirty="0"/>
          </a:p>
        </p:txBody>
      </p:sp>
    </p:spTree>
    <p:extLst>
      <p:ext uri="{BB962C8B-B14F-4D97-AF65-F5344CB8AC3E}">
        <p14:creationId xmlns:p14="http://schemas.microsoft.com/office/powerpoint/2010/main" val="1347139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Behavior in the Human Male</a:t>
            </a:r>
          </a:p>
        </p:txBody>
      </p:sp>
      <p:sp>
        <p:nvSpPr>
          <p:cNvPr id="3" name="Content Placeholder 2"/>
          <p:cNvSpPr>
            <a:spLocks noGrp="1"/>
          </p:cNvSpPr>
          <p:nvPr>
            <p:ph sz="quarter" idx="13"/>
          </p:nvPr>
        </p:nvSpPr>
        <p:spPr/>
        <p:txBody>
          <a:bodyPr>
            <a:normAutofit/>
          </a:bodyPr>
          <a:lstStyle/>
          <a:p>
            <a:r>
              <a:rPr lang="en-US" dirty="0" smtClean="0"/>
              <a:t>At the time masturbation </a:t>
            </a:r>
            <a:r>
              <a:rPr lang="en-US" dirty="0"/>
              <a:t>was frowned upon, oral sex </a:t>
            </a:r>
            <a:r>
              <a:rPr lang="en-US" dirty="0" smtClean="0"/>
              <a:t>was </a:t>
            </a:r>
            <a:r>
              <a:rPr lang="en-US" dirty="0"/>
              <a:t>illegal in some states, and homosexuality was considered an extremely rare, criminal deviance.</a:t>
            </a:r>
          </a:p>
          <a:p>
            <a:r>
              <a:rPr lang="en-US" dirty="0" smtClean="0"/>
              <a:t>Kinsey's </a:t>
            </a:r>
            <a:r>
              <a:rPr lang="en-US" dirty="0"/>
              <a:t>work set off "a true media explosion," says writer-director Bill Condon, whose movie, "Kinsey," debuted in 2004</a:t>
            </a:r>
            <a:r>
              <a:rPr lang="en-US" dirty="0" smtClean="0"/>
              <a:t>.</a:t>
            </a:r>
            <a:endParaRPr lang="en-US" dirty="0"/>
          </a:p>
        </p:txBody>
      </p:sp>
    </p:spTree>
    <p:extLst>
      <p:ext uri="{BB962C8B-B14F-4D97-AF65-F5344CB8AC3E}">
        <p14:creationId xmlns:p14="http://schemas.microsoft.com/office/powerpoint/2010/main" val="19321334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Kinsey Research “Results”</a:t>
            </a:r>
            <a:endParaRPr lang="en-US" dirty="0"/>
          </a:p>
        </p:txBody>
      </p:sp>
      <p:sp>
        <p:nvSpPr>
          <p:cNvPr id="3" name="Content Placeholder 2"/>
          <p:cNvSpPr>
            <a:spLocks noGrp="1"/>
          </p:cNvSpPr>
          <p:nvPr>
            <p:ph sz="quarter" idx="13"/>
          </p:nvPr>
        </p:nvSpPr>
        <p:spPr/>
        <p:txBody>
          <a:bodyPr>
            <a:normAutofit/>
          </a:bodyPr>
          <a:lstStyle/>
          <a:p>
            <a:r>
              <a:rPr lang="en-US" dirty="0"/>
              <a:t>Based on thousands </a:t>
            </a:r>
            <a:r>
              <a:rPr lang="en-US" dirty="0" smtClean="0"/>
              <a:t>interviews </a:t>
            </a:r>
            <a:r>
              <a:rPr lang="en-US" dirty="0"/>
              <a:t>with churchgoers, college students, prison </a:t>
            </a:r>
            <a:r>
              <a:rPr lang="en-US" dirty="0" smtClean="0"/>
              <a:t>inmates:</a:t>
            </a:r>
          </a:p>
          <a:p>
            <a:r>
              <a:rPr lang="en-US" dirty="0" smtClean="0"/>
              <a:t>92</a:t>
            </a:r>
            <a:r>
              <a:rPr lang="en-US" dirty="0"/>
              <a:t>% of men had masturbated </a:t>
            </a:r>
            <a:endParaRPr lang="en-US" dirty="0" smtClean="0"/>
          </a:p>
          <a:p>
            <a:r>
              <a:rPr lang="en-US" dirty="0" smtClean="0"/>
              <a:t>Half </a:t>
            </a:r>
            <a:r>
              <a:rPr lang="en-US" dirty="0"/>
              <a:t>of married men had had extramarital affairs</a:t>
            </a:r>
            <a:r>
              <a:rPr lang="en-US" dirty="0" smtClean="0"/>
              <a:t>.</a:t>
            </a:r>
          </a:p>
          <a:p>
            <a:r>
              <a:rPr lang="en-US" dirty="0"/>
              <a:t>85% of males had intercourse prior to marriage</a:t>
            </a:r>
          </a:p>
          <a:p>
            <a:r>
              <a:rPr lang="en-US" dirty="0"/>
              <a:t>Nearly 70% had sex with prostitutes</a:t>
            </a:r>
          </a:p>
          <a:p>
            <a:r>
              <a:rPr lang="en-US" dirty="0"/>
              <a:t>30-45% of husbands had extramarital affairs</a:t>
            </a:r>
          </a:p>
          <a:p>
            <a:r>
              <a:rPr lang="en-US" dirty="0"/>
              <a:t>10-37% of men had engaged in homosexual </a:t>
            </a:r>
            <a:r>
              <a:rPr lang="en-US" dirty="0" smtClean="0"/>
              <a:t>acts</a:t>
            </a:r>
            <a:endParaRPr lang="en-US" dirty="0"/>
          </a:p>
        </p:txBody>
      </p:sp>
    </p:spTree>
    <p:extLst>
      <p:ext uri="{BB962C8B-B14F-4D97-AF65-F5344CB8AC3E}">
        <p14:creationId xmlns:p14="http://schemas.microsoft.com/office/powerpoint/2010/main" val="279253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Kinsey Research “Results”</a:t>
            </a:r>
          </a:p>
        </p:txBody>
      </p:sp>
      <p:sp>
        <p:nvSpPr>
          <p:cNvPr id="3" name="Content Placeholder 2"/>
          <p:cNvSpPr>
            <a:spLocks noGrp="1"/>
          </p:cNvSpPr>
          <p:nvPr>
            <p:ph sz="quarter" idx="13"/>
          </p:nvPr>
        </p:nvSpPr>
        <p:spPr/>
        <p:txBody>
          <a:bodyPr>
            <a:normAutofit/>
          </a:bodyPr>
          <a:lstStyle/>
          <a:p>
            <a:r>
              <a:rPr lang="en-US" dirty="0"/>
              <a:t>62% of women reported they had </a:t>
            </a:r>
            <a:r>
              <a:rPr lang="en-US" dirty="0" smtClean="0"/>
              <a:t>masturbated</a:t>
            </a:r>
            <a:endParaRPr lang="en-US" dirty="0"/>
          </a:p>
          <a:p>
            <a:r>
              <a:rPr lang="en-US" dirty="0"/>
              <a:t>50% of women said that they had engaged in premarital sex</a:t>
            </a:r>
          </a:p>
          <a:p>
            <a:r>
              <a:rPr lang="en-US" dirty="0"/>
              <a:t>2/3 of participants said that they had experienced overtly sexual </a:t>
            </a:r>
            <a:r>
              <a:rPr lang="en-US" dirty="0" smtClean="0"/>
              <a:t>dreams</a:t>
            </a:r>
          </a:p>
          <a:p>
            <a:r>
              <a:rPr lang="en-US" dirty="0" smtClean="0"/>
              <a:t>1 </a:t>
            </a:r>
            <a:r>
              <a:rPr lang="en-US" dirty="0"/>
              <a:t>in 10 human beings is homosexual – a cornerstone of the “gay rights” movement – comes directly from Kinsey’s published research (later debunked</a:t>
            </a:r>
            <a:r>
              <a:rPr lang="en-US" dirty="0" smtClean="0"/>
              <a:t>).</a:t>
            </a:r>
          </a:p>
          <a:p>
            <a:endParaRPr lang="en-US" dirty="0"/>
          </a:p>
          <a:p>
            <a:endParaRPr lang="en-US" dirty="0"/>
          </a:p>
        </p:txBody>
      </p:sp>
    </p:spTree>
    <p:extLst>
      <p:ext uri="{BB962C8B-B14F-4D97-AF65-F5344CB8AC3E}">
        <p14:creationId xmlns:p14="http://schemas.microsoft.com/office/powerpoint/2010/main" val="111918421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 </a:t>
            </a:r>
            <a:r>
              <a:rPr lang="en-US" dirty="0" smtClean="0"/>
              <a:t>Times Article About Kinsey</a:t>
            </a:r>
            <a:endParaRPr lang="en-US" dirty="0"/>
          </a:p>
        </p:txBody>
      </p:sp>
      <p:sp>
        <p:nvSpPr>
          <p:cNvPr id="3" name="Content Placeholder 2"/>
          <p:cNvSpPr>
            <a:spLocks noGrp="1"/>
          </p:cNvSpPr>
          <p:nvPr>
            <p:ph sz="quarter" idx="13"/>
          </p:nvPr>
        </p:nvSpPr>
        <p:spPr>
          <a:xfrm>
            <a:off x="274320" y="1298448"/>
            <a:ext cx="8595360" cy="5330952"/>
          </a:xfrm>
        </p:spPr>
        <p:txBody>
          <a:bodyPr>
            <a:normAutofit fontScale="92500" lnSpcReduction="10000"/>
          </a:bodyPr>
          <a:lstStyle/>
          <a:p>
            <a:r>
              <a:rPr lang="en-US" dirty="0" smtClean="0"/>
              <a:t>“Overnight</a:t>
            </a:r>
            <a:r>
              <a:rPr lang="en-US" dirty="0"/>
              <a:t>, millions of American men realized that they were not lone freaks for doing what they did.  People felt that all their secret desires were actually normal and even healthy!  People wanted to believe his message because it felt good and removed a load of guilt</a:t>
            </a:r>
            <a:r>
              <a:rPr lang="en-US" dirty="0" smtClean="0"/>
              <a:t>.”</a:t>
            </a:r>
            <a:endParaRPr lang="en-US" dirty="0"/>
          </a:p>
          <a:p>
            <a:r>
              <a:rPr lang="en-US" dirty="0" smtClean="0"/>
              <a:t>“By </a:t>
            </a:r>
            <a:r>
              <a:rPr lang="en-US" dirty="0"/>
              <a:t>bringing the sexual lives of regular American men and women out of the shadows </a:t>
            </a:r>
            <a:r>
              <a:rPr lang="en-US" dirty="0" smtClean="0"/>
              <a:t>… he </a:t>
            </a:r>
            <a:r>
              <a:rPr lang="en-US" dirty="0"/>
              <a:t>opened the doors on a public discussion of sex and set a foundation for the scholarly investigation of this most intimate arena of human life</a:t>
            </a:r>
            <a:r>
              <a:rPr lang="en-US" dirty="0" smtClean="0"/>
              <a:t>.”</a:t>
            </a:r>
            <a:endParaRPr lang="en-US" dirty="0"/>
          </a:p>
          <a:p>
            <a:endParaRPr lang="en-US" dirty="0"/>
          </a:p>
        </p:txBody>
      </p:sp>
    </p:spTree>
    <p:extLst>
      <p:ext uri="{BB962C8B-B14F-4D97-AF65-F5344CB8AC3E}">
        <p14:creationId xmlns:p14="http://schemas.microsoft.com/office/powerpoint/2010/main" val="10603148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 Times Article About Kinsey</a:t>
            </a:r>
          </a:p>
        </p:txBody>
      </p:sp>
      <p:sp>
        <p:nvSpPr>
          <p:cNvPr id="3" name="Content Placeholder 2"/>
          <p:cNvSpPr>
            <a:spLocks noGrp="1"/>
          </p:cNvSpPr>
          <p:nvPr>
            <p:ph sz="quarter" idx="13"/>
          </p:nvPr>
        </p:nvSpPr>
        <p:spPr>
          <a:xfrm>
            <a:off x="274320" y="1298448"/>
            <a:ext cx="8595360" cy="5407152"/>
          </a:xfrm>
        </p:spPr>
        <p:txBody>
          <a:bodyPr>
            <a:normAutofit fontScale="92500" lnSpcReduction="10000"/>
          </a:bodyPr>
          <a:lstStyle/>
          <a:p>
            <a:r>
              <a:rPr lang="en-US" dirty="0"/>
              <a:t>Social scientists and sex researchers describe his contribution as one of the most significant achievements in the annals of sex research.</a:t>
            </a:r>
          </a:p>
          <a:p>
            <a:r>
              <a:rPr lang="en-US" dirty="0"/>
              <a:t>"His influence was tremendous -- it opened up the field," says Vern </a:t>
            </a:r>
            <a:r>
              <a:rPr lang="en-US" dirty="0" err="1"/>
              <a:t>Bullough</a:t>
            </a:r>
            <a:r>
              <a:rPr lang="en-US" dirty="0"/>
              <a:t>, founder of the Center for Sex Research at Cal State Northridge, and author of "Science in the Bedroom: A History of Sex Research."</a:t>
            </a:r>
          </a:p>
          <a:p>
            <a:r>
              <a:rPr lang="en-US" dirty="0"/>
              <a:t>Kinsey, meanwhile, has been </a:t>
            </a:r>
            <a:r>
              <a:rPr lang="en-US" dirty="0" smtClean="0"/>
              <a:t>credited </a:t>
            </a:r>
            <a:r>
              <a:rPr lang="en-US" dirty="0"/>
              <a:t>with </a:t>
            </a:r>
            <a:r>
              <a:rPr lang="en-US" dirty="0" smtClean="0"/>
              <a:t>doing </a:t>
            </a:r>
            <a:r>
              <a:rPr lang="en-US" dirty="0"/>
              <a:t>more than laying the groundwork for a new field. He radically altered the way society thinks of sex, and ushered in far greater sexual freedom.</a:t>
            </a:r>
          </a:p>
          <a:p>
            <a:endParaRPr lang="en-US" dirty="0"/>
          </a:p>
        </p:txBody>
      </p:sp>
    </p:spTree>
    <p:extLst>
      <p:ext uri="{BB962C8B-B14F-4D97-AF65-F5344CB8AC3E}">
        <p14:creationId xmlns:p14="http://schemas.microsoft.com/office/powerpoint/2010/main" val="32599891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Kinsey Research</a:t>
            </a:r>
            <a:endParaRPr lang="en-US" dirty="0"/>
          </a:p>
        </p:txBody>
      </p:sp>
      <p:sp>
        <p:nvSpPr>
          <p:cNvPr id="3" name="Content Placeholder 2"/>
          <p:cNvSpPr>
            <a:spLocks noGrp="1"/>
          </p:cNvSpPr>
          <p:nvPr>
            <p:ph sz="quarter" idx="13"/>
          </p:nvPr>
        </p:nvSpPr>
        <p:spPr/>
        <p:txBody>
          <a:bodyPr>
            <a:normAutofit fontScale="92500" lnSpcReduction="10000"/>
          </a:bodyPr>
          <a:lstStyle/>
          <a:p>
            <a:pPr lvl="0"/>
            <a:r>
              <a:rPr lang="en-US" dirty="0"/>
              <a:t>In endless and graphic detail, Kinsey painted a picture of Americans as being amoral sexual animals seeking constant gratification.</a:t>
            </a:r>
          </a:p>
          <a:p>
            <a:pPr lvl="0"/>
            <a:r>
              <a:rPr lang="en-US" dirty="0" smtClean="0"/>
              <a:t>His </a:t>
            </a:r>
            <a:r>
              <a:rPr lang="en-US" dirty="0"/>
              <a:t>press coverage could not have been more extensive or enthusiastic. Time magazine, Life, Look and most of the rest of the mainstream press reported that Kinsey – whom they portrayed as a conservative Republican academic and faithful family man – had conducted the most exhaustive and scientific survey ever of Americans’ sexual habits</a:t>
            </a:r>
            <a:r>
              <a:rPr lang="en-US" dirty="0" smtClean="0"/>
              <a:t>.</a:t>
            </a:r>
            <a:endParaRPr lang="en-US" dirty="0"/>
          </a:p>
        </p:txBody>
      </p:sp>
    </p:spTree>
    <p:extLst>
      <p:ext uri="{BB962C8B-B14F-4D97-AF65-F5344CB8AC3E}">
        <p14:creationId xmlns:p14="http://schemas.microsoft.com/office/powerpoint/2010/main" val="1822855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 Conference</a:t>
            </a:r>
            <a:endParaRPr lang="en-US" dirty="0"/>
          </a:p>
        </p:txBody>
      </p:sp>
      <p:sp>
        <p:nvSpPr>
          <p:cNvPr id="3" name="Content Placeholder 2"/>
          <p:cNvSpPr>
            <a:spLocks noGrp="1"/>
          </p:cNvSpPr>
          <p:nvPr>
            <p:ph sz="quarter" idx="13"/>
          </p:nvPr>
        </p:nvSpPr>
        <p:spPr>
          <a:xfrm>
            <a:off x="274320" y="1298448"/>
            <a:ext cx="8595360" cy="5330952"/>
          </a:xfrm>
        </p:spPr>
        <p:txBody>
          <a:bodyPr>
            <a:normAutofit fontScale="92500" lnSpcReduction="10000"/>
          </a:bodyPr>
          <a:lstStyle/>
          <a:p>
            <a:r>
              <a:rPr lang="en-US" dirty="0" smtClean="0"/>
              <a:t>In </a:t>
            </a:r>
            <a:r>
              <a:rPr lang="en-US" dirty="0"/>
              <a:t>1988, 175 leading gay activists met </a:t>
            </a:r>
            <a:r>
              <a:rPr lang="en-US" dirty="0" smtClean="0"/>
              <a:t>in </a:t>
            </a:r>
            <a:r>
              <a:rPr lang="en-US" dirty="0"/>
              <a:t>Warrenton, </a:t>
            </a:r>
            <a:r>
              <a:rPr lang="en-US" dirty="0" smtClean="0"/>
              <a:t>Virginia</a:t>
            </a:r>
            <a:endParaRPr lang="en-US" dirty="0"/>
          </a:p>
          <a:p>
            <a:r>
              <a:rPr lang="en-US" dirty="0" smtClean="0"/>
              <a:t>Long-term marketing campaign</a:t>
            </a:r>
            <a:endParaRPr lang="en-US" dirty="0"/>
          </a:p>
          <a:p>
            <a:r>
              <a:rPr lang="en-US" dirty="0"/>
              <a:t>Marshall Kirk and Hunter Madsen formulated </a:t>
            </a:r>
            <a:r>
              <a:rPr lang="en-US" dirty="0" smtClean="0"/>
              <a:t>marketing plan</a:t>
            </a:r>
          </a:p>
          <a:p>
            <a:r>
              <a:rPr lang="en-US" dirty="0"/>
              <a:t>Kirk - Harvard-educated researcher in neuropsychiatry </a:t>
            </a:r>
          </a:p>
          <a:p>
            <a:r>
              <a:rPr lang="en-US" dirty="0"/>
              <a:t>Madsen </a:t>
            </a:r>
            <a:r>
              <a:rPr lang="en-US" dirty="0" smtClean="0"/>
              <a:t>– PhD in </a:t>
            </a:r>
            <a:r>
              <a:rPr lang="en-US" dirty="0"/>
              <a:t>politics from Harvard and was an expert in social </a:t>
            </a:r>
            <a:r>
              <a:rPr lang="en-US" dirty="0" smtClean="0"/>
              <a:t>marketing</a:t>
            </a:r>
            <a:endParaRPr lang="en-US" dirty="0"/>
          </a:p>
          <a:p>
            <a:r>
              <a:rPr lang="en-US" dirty="0" smtClean="0"/>
              <a:t>Goal: Capitalize </a:t>
            </a:r>
            <a:r>
              <a:rPr lang="en-US" dirty="0"/>
              <a:t>on the AIDs epidemic and the treatment of </a:t>
            </a:r>
            <a:r>
              <a:rPr lang="en-US" dirty="0" smtClean="0"/>
              <a:t>gays to portray as victims</a:t>
            </a:r>
            <a:endParaRPr lang="en-US" dirty="0"/>
          </a:p>
        </p:txBody>
      </p:sp>
    </p:spTree>
    <p:extLst>
      <p:ext uri="{BB962C8B-B14F-4D97-AF65-F5344CB8AC3E}">
        <p14:creationId xmlns:p14="http://schemas.microsoft.com/office/powerpoint/2010/main" val="41127456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4" name="Picture 3" descr="http://trolacas.files.wordpress.com/2009/11/kinsey_scale2_001.jpg"/>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69578"/>
            <a:ext cx="8234199" cy="4672013"/>
          </a:xfrm>
          <a:prstGeom prst="rect">
            <a:avLst/>
          </a:prstGeom>
          <a:noFill/>
          <a:ln>
            <a:noFill/>
          </a:ln>
        </p:spPr>
      </p:pic>
    </p:spTree>
    <p:extLst>
      <p:ext uri="{BB962C8B-B14F-4D97-AF65-F5344CB8AC3E}">
        <p14:creationId xmlns:p14="http://schemas.microsoft.com/office/powerpoint/2010/main" val="5012546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Research Results</a:t>
            </a:r>
            <a:endParaRPr lang="en-US" dirty="0"/>
          </a:p>
        </p:txBody>
      </p:sp>
      <p:sp>
        <p:nvSpPr>
          <p:cNvPr id="3" name="Content Placeholder 2"/>
          <p:cNvSpPr>
            <a:spLocks noGrp="1"/>
          </p:cNvSpPr>
          <p:nvPr>
            <p:ph sz="quarter" idx="13"/>
          </p:nvPr>
        </p:nvSpPr>
        <p:spPr/>
        <p:txBody>
          <a:bodyPr>
            <a:normAutofit lnSpcReduction="10000"/>
          </a:bodyPr>
          <a:lstStyle/>
          <a:p>
            <a:pPr lvl="0"/>
            <a:r>
              <a:rPr lang="en-US" dirty="0" smtClean="0"/>
              <a:t>Concluded that children </a:t>
            </a:r>
            <a:r>
              <a:rPr lang="en-US" dirty="0"/>
              <a:t>are sexual from birth, and that youngsters as young as a few months of age have the capacity for a pleasurable and healthy sexual life.</a:t>
            </a:r>
          </a:p>
          <a:p>
            <a:pPr lvl="0"/>
            <a:r>
              <a:rPr lang="en-US" dirty="0"/>
              <a:t>For 30 years no one questioned Kinsey’s researched and he was considered one of the most influential and well-known men of the age</a:t>
            </a:r>
          </a:p>
          <a:p>
            <a:pPr lvl="0"/>
            <a:r>
              <a:rPr lang="en-US" dirty="0"/>
              <a:t>Then in 1981, a PhD researcher Judith </a:t>
            </a:r>
            <a:r>
              <a:rPr lang="en-US" dirty="0" err="1"/>
              <a:t>Reisman</a:t>
            </a:r>
            <a:r>
              <a:rPr lang="en-US" dirty="0"/>
              <a:t> questioned statistics in “Table 34</a:t>
            </a:r>
            <a:r>
              <a:rPr lang="en-US" dirty="0" smtClean="0"/>
              <a:t>”</a:t>
            </a:r>
            <a:endParaRPr lang="en-US" dirty="0"/>
          </a:p>
        </p:txBody>
      </p:sp>
    </p:spTree>
    <p:extLst>
      <p:ext uri="{BB962C8B-B14F-4D97-AF65-F5344CB8AC3E}">
        <p14:creationId xmlns:p14="http://schemas.microsoft.com/office/powerpoint/2010/main" val="10302854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34</a:t>
            </a:r>
            <a:endParaRPr lang="en-US" dirty="0"/>
          </a:p>
        </p:txBody>
      </p:sp>
      <p:sp>
        <p:nvSpPr>
          <p:cNvPr id="3" name="Content Placeholder 2"/>
          <p:cNvSpPr>
            <a:spLocks noGrp="1"/>
          </p:cNvSpPr>
          <p:nvPr>
            <p:ph sz="quarter" idx="13"/>
          </p:nvPr>
        </p:nvSpPr>
        <p:spPr>
          <a:xfrm>
            <a:off x="274320" y="1298448"/>
            <a:ext cx="8595360" cy="5330952"/>
          </a:xfrm>
        </p:spPr>
        <p:txBody>
          <a:bodyPr>
            <a:normAutofit fontScale="92500"/>
          </a:bodyPr>
          <a:lstStyle/>
          <a:p>
            <a:pPr lvl="0"/>
            <a:r>
              <a:rPr lang="en-US" dirty="0" smtClean="0"/>
              <a:t>Recorded results of how </a:t>
            </a:r>
            <a:r>
              <a:rPr lang="en-US" dirty="0"/>
              <a:t>young children as </a:t>
            </a:r>
            <a:r>
              <a:rPr lang="en-US" dirty="0" smtClean="0"/>
              <a:t>young as </a:t>
            </a:r>
            <a:r>
              <a:rPr lang="en-US" dirty="0"/>
              <a:t>5 months old responded to sexual pleasure</a:t>
            </a:r>
          </a:p>
          <a:p>
            <a:pPr lvl="0"/>
            <a:r>
              <a:rPr lang="en-US" dirty="0" err="1"/>
              <a:t>Reisman</a:t>
            </a:r>
            <a:r>
              <a:rPr lang="en-US" dirty="0"/>
              <a:t> asked </a:t>
            </a:r>
            <a:r>
              <a:rPr lang="en-US" dirty="0" smtClean="0"/>
              <a:t>how </a:t>
            </a:r>
            <a:r>
              <a:rPr lang="en-US" dirty="0"/>
              <a:t>can a man perform such research?  </a:t>
            </a:r>
          </a:p>
          <a:p>
            <a:r>
              <a:rPr lang="en-US" dirty="0"/>
              <a:t>Answer: Kinsey solicited </a:t>
            </a:r>
            <a:r>
              <a:rPr lang="en-US" dirty="0" smtClean="0"/>
              <a:t>pedophiles to </a:t>
            </a:r>
            <a:r>
              <a:rPr lang="en-US" dirty="0"/>
              <a:t>sexually violate from 317 to 2,035 infants and children for his alleged data on normal “child sexuality.”</a:t>
            </a:r>
          </a:p>
          <a:p>
            <a:pPr lvl="0"/>
            <a:r>
              <a:rPr lang="en-US" dirty="0" smtClean="0"/>
              <a:t>Homosexual </a:t>
            </a:r>
            <a:r>
              <a:rPr lang="en-US" dirty="0"/>
              <a:t>and pedophile movements </a:t>
            </a:r>
            <a:r>
              <a:rPr lang="en-US" dirty="0" smtClean="0"/>
              <a:t>quote </a:t>
            </a:r>
            <a:r>
              <a:rPr lang="en-US" dirty="0"/>
              <a:t>his perverted research to support their chosen </a:t>
            </a:r>
            <a:r>
              <a:rPr lang="en-US" dirty="0" smtClean="0"/>
              <a:t>lifestyles</a:t>
            </a:r>
            <a:r>
              <a:rPr lang="en-US" dirty="0"/>
              <a:t>.</a:t>
            </a:r>
          </a:p>
          <a:p>
            <a:endParaRPr lang="en-US" dirty="0"/>
          </a:p>
          <a:p>
            <a:endParaRPr lang="en-US" dirty="0"/>
          </a:p>
          <a:p>
            <a:endParaRPr lang="en-US" dirty="0"/>
          </a:p>
        </p:txBody>
      </p:sp>
    </p:spTree>
    <p:extLst>
      <p:ext uri="{BB962C8B-B14F-4D97-AF65-F5344CB8AC3E}">
        <p14:creationId xmlns:p14="http://schemas.microsoft.com/office/powerpoint/2010/main" val="18594241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Rex King and </a:t>
            </a:r>
            <a:r>
              <a:rPr lang="en-US" dirty="0"/>
              <a:t>Fritz von </a:t>
            </a:r>
            <a:r>
              <a:rPr lang="en-US" dirty="0" err="1"/>
              <a:t>Balluseck</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dirty="0"/>
              <a:t>In </a:t>
            </a:r>
            <a:r>
              <a:rPr lang="en-US" dirty="0" smtClean="0"/>
              <a:t>1995, </a:t>
            </a:r>
            <a:r>
              <a:rPr lang="en-US" dirty="0"/>
              <a:t>the director of the Kinsey Institute stated that Kinsey got his data from a serial pedophile named Rex King.</a:t>
            </a:r>
          </a:p>
          <a:p>
            <a:pPr lvl="0"/>
            <a:r>
              <a:rPr lang="en-US" dirty="0"/>
              <a:t>Kinsey wrote to King: “I rejoice at everything you send, for I am then assured that much more of your material is saved for scientific publication.”</a:t>
            </a:r>
          </a:p>
          <a:p>
            <a:pPr lvl="0"/>
            <a:r>
              <a:rPr lang="en-US" dirty="0"/>
              <a:t>He also gathered data from Nazi Fritz von </a:t>
            </a:r>
            <a:r>
              <a:rPr lang="en-US" dirty="0" err="1"/>
              <a:t>Balluseck</a:t>
            </a:r>
            <a:r>
              <a:rPr lang="en-US" dirty="0"/>
              <a:t> who was ultimately convicted of child </a:t>
            </a:r>
            <a:r>
              <a:rPr lang="en-US" dirty="0" smtClean="0"/>
              <a:t>abuse of </a:t>
            </a:r>
            <a:r>
              <a:rPr lang="en-US" dirty="0"/>
              <a:t>over 200 children</a:t>
            </a:r>
          </a:p>
          <a:p>
            <a:pPr lvl="0"/>
            <a:r>
              <a:rPr lang="en-US" dirty="0"/>
              <a:t>Kinsey wrote to </a:t>
            </a:r>
            <a:r>
              <a:rPr lang="en-US" dirty="0" err="1"/>
              <a:t>Balluseck</a:t>
            </a:r>
            <a:r>
              <a:rPr lang="en-US" dirty="0"/>
              <a:t> warning him to “watch out” to avoid from being </a:t>
            </a:r>
            <a:r>
              <a:rPr lang="en-US" dirty="0" smtClean="0"/>
              <a:t>caught</a:t>
            </a:r>
            <a:endParaRPr lang="en-US" dirty="0"/>
          </a:p>
        </p:txBody>
      </p:sp>
    </p:spTree>
    <p:extLst>
      <p:ext uri="{BB962C8B-B14F-4D97-AF65-F5344CB8AC3E}">
        <p14:creationId xmlns:p14="http://schemas.microsoft.com/office/powerpoint/2010/main" val="25270699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About </a:t>
            </a:r>
            <a:r>
              <a:rPr lang="en-US" dirty="0"/>
              <a:t>the </a:t>
            </a:r>
            <a:r>
              <a:rPr lang="en-US" dirty="0" smtClean="0"/>
              <a:t>Rest?</a:t>
            </a:r>
            <a:endParaRPr lang="en-US" dirty="0"/>
          </a:p>
        </p:txBody>
      </p:sp>
      <p:sp>
        <p:nvSpPr>
          <p:cNvPr id="3" name="Content Placeholder 2"/>
          <p:cNvSpPr>
            <a:spLocks noGrp="1"/>
          </p:cNvSpPr>
          <p:nvPr>
            <p:ph sz="quarter" idx="13"/>
          </p:nvPr>
        </p:nvSpPr>
        <p:spPr/>
        <p:txBody>
          <a:bodyPr>
            <a:normAutofit fontScale="92500" lnSpcReduction="20000"/>
          </a:bodyPr>
          <a:lstStyle/>
          <a:p>
            <a:r>
              <a:rPr lang="en-US" dirty="0" smtClean="0"/>
              <a:t>Kinsey’s </a:t>
            </a:r>
            <a:r>
              <a:rPr lang="en-US" dirty="0"/>
              <a:t>research team revealed that he:</a:t>
            </a:r>
          </a:p>
          <a:p>
            <a:r>
              <a:rPr lang="en-US" dirty="0" smtClean="0"/>
              <a:t>“Forced</a:t>
            </a:r>
            <a:r>
              <a:rPr lang="en-US" dirty="0"/>
              <a:t>” subjects to give the desired answers to their sex </a:t>
            </a:r>
            <a:r>
              <a:rPr lang="en-US" dirty="0" smtClean="0"/>
              <a:t>questions</a:t>
            </a:r>
            <a:endParaRPr lang="en-US" dirty="0"/>
          </a:p>
          <a:p>
            <a:pPr lvl="0"/>
            <a:r>
              <a:rPr lang="en-US" dirty="0" smtClean="0"/>
              <a:t>Trashed </a:t>
            </a:r>
            <a:r>
              <a:rPr lang="en-US" dirty="0"/>
              <a:t>three quarters of their research data</a:t>
            </a:r>
          </a:p>
          <a:p>
            <a:pPr lvl="0"/>
            <a:r>
              <a:rPr lang="en-US" dirty="0" smtClean="0"/>
              <a:t>Normal male data based on </a:t>
            </a:r>
            <a:r>
              <a:rPr lang="en-US" dirty="0"/>
              <a:t>a roughly 86 percent aberrant male </a:t>
            </a:r>
            <a:r>
              <a:rPr lang="en-US" dirty="0" smtClean="0"/>
              <a:t>population: 200 </a:t>
            </a:r>
            <a:r>
              <a:rPr lang="en-US" dirty="0"/>
              <a:t>sexual psychopaths, 1,400 sex offenders and hundreds </a:t>
            </a:r>
            <a:r>
              <a:rPr lang="en-US" dirty="0" smtClean="0"/>
              <a:t>of </a:t>
            </a:r>
            <a:r>
              <a:rPr lang="en-US" dirty="0"/>
              <a:t>prisoners, male prostitutes and promiscuous homosexuals. </a:t>
            </a:r>
            <a:endParaRPr lang="en-US" dirty="0" smtClean="0"/>
          </a:p>
          <a:p>
            <a:pPr lvl="0"/>
            <a:r>
              <a:rPr lang="en-US" dirty="0" smtClean="0"/>
              <a:t>So </a:t>
            </a:r>
            <a:r>
              <a:rPr lang="en-US" dirty="0"/>
              <a:t>few normal women would talk to them that the Kinsey team labeled women who lived over a year with a man </a:t>
            </a:r>
            <a:r>
              <a:rPr lang="en-US" dirty="0" smtClean="0"/>
              <a:t>as “married”</a:t>
            </a:r>
            <a:endParaRPr lang="en-US" dirty="0"/>
          </a:p>
        </p:txBody>
      </p:sp>
    </p:spTree>
    <p:extLst>
      <p:ext uri="{BB962C8B-B14F-4D97-AF65-F5344CB8AC3E}">
        <p14:creationId xmlns:p14="http://schemas.microsoft.com/office/powerpoint/2010/main" val="29983458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Kinsey the Man</a:t>
            </a:r>
            <a:endParaRPr lang="en-US" dirty="0"/>
          </a:p>
        </p:txBody>
      </p:sp>
      <p:sp>
        <p:nvSpPr>
          <p:cNvPr id="3" name="Content Placeholder 2"/>
          <p:cNvSpPr>
            <a:spLocks noGrp="1"/>
          </p:cNvSpPr>
          <p:nvPr>
            <p:ph sz="quarter" idx="13"/>
          </p:nvPr>
        </p:nvSpPr>
        <p:spPr/>
        <p:txBody>
          <a:bodyPr>
            <a:normAutofit/>
          </a:bodyPr>
          <a:lstStyle/>
          <a:p>
            <a:r>
              <a:rPr lang="en-US" dirty="0"/>
              <a:t> </a:t>
            </a:r>
            <a:r>
              <a:rPr lang="en-US" dirty="0" smtClean="0"/>
              <a:t>Although </a:t>
            </a:r>
            <a:r>
              <a:rPr lang="en-US" dirty="0"/>
              <a:t>married, he was bisexual and a masochist.  </a:t>
            </a:r>
          </a:p>
          <a:p>
            <a:pPr lvl="0"/>
            <a:r>
              <a:rPr lang="en-US" dirty="0"/>
              <a:t>Seduced his male students</a:t>
            </a:r>
          </a:p>
          <a:p>
            <a:pPr lvl="0"/>
            <a:r>
              <a:rPr lang="en-US" dirty="0"/>
              <a:t>Made illegal pornographic films involving his wife and colleagues</a:t>
            </a:r>
          </a:p>
          <a:p>
            <a:pPr lvl="0"/>
            <a:r>
              <a:rPr lang="en-US" dirty="0" smtClean="0"/>
              <a:t>Circumcised </a:t>
            </a:r>
            <a:r>
              <a:rPr lang="en-US" dirty="0"/>
              <a:t>himself without the benefit of anesthesia</a:t>
            </a:r>
          </a:p>
          <a:p>
            <a:pPr lvl="0"/>
            <a:r>
              <a:rPr lang="en-US" dirty="0"/>
              <a:t>He died partially as a result of diseases from his own sexual deviations</a:t>
            </a:r>
          </a:p>
          <a:p>
            <a:endParaRPr lang="en-US" dirty="0"/>
          </a:p>
        </p:txBody>
      </p:sp>
    </p:spTree>
    <p:extLst>
      <p:ext uri="{BB962C8B-B14F-4D97-AF65-F5344CB8AC3E}">
        <p14:creationId xmlns:p14="http://schemas.microsoft.com/office/powerpoint/2010/main" val="11356340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Hasn’t He Been Discredited</a:t>
            </a:r>
            <a:r>
              <a:rPr lang="en-US" dirty="0"/>
              <a:t>?</a:t>
            </a:r>
          </a:p>
        </p:txBody>
      </p:sp>
      <p:sp>
        <p:nvSpPr>
          <p:cNvPr id="3" name="Content Placeholder 2"/>
          <p:cNvSpPr>
            <a:spLocks noGrp="1"/>
          </p:cNvSpPr>
          <p:nvPr>
            <p:ph sz="quarter" idx="13"/>
          </p:nvPr>
        </p:nvSpPr>
        <p:spPr/>
        <p:txBody>
          <a:bodyPr>
            <a:normAutofit/>
          </a:bodyPr>
          <a:lstStyle/>
          <a:p>
            <a:r>
              <a:rPr lang="en-US" dirty="0" smtClean="0"/>
              <a:t>Why did Hollywood make </a:t>
            </a:r>
            <a:r>
              <a:rPr lang="en-US" dirty="0"/>
              <a:t>a feature movie glorifying him</a:t>
            </a:r>
            <a:r>
              <a:rPr lang="en-US" dirty="0" smtClean="0"/>
              <a:t>?</a:t>
            </a:r>
            <a:endParaRPr lang="en-US" dirty="0"/>
          </a:p>
          <a:p>
            <a:r>
              <a:rPr lang="en-US" dirty="0" smtClean="0"/>
              <a:t>While </a:t>
            </a:r>
            <a:r>
              <a:rPr lang="en-US" dirty="0"/>
              <a:t>many have joined with Riesman to expose Kinsey, when it comes to American belief’s laws and culture, his “research” has infiltrated American life.</a:t>
            </a:r>
          </a:p>
          <a:p>
            <a:endParaRPr lang="en-US" dirty="0"/>
          </a:p>
        </p:txBody>
      </p:sp>
    </p:spTree>
    <p:extLst>
      <p:ext uri="{BB962C8B-B14F-4D97-AF65-F5344CB8AC3E}">
        <p14:creationId xmlns:p14="http://schemas.microsoft.com/office/powerpoint/2010/main" val="26460207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Dr. E. Michael </a:t>
            </a:r>
            <a:r>
              <a:rPr lang="en-US" dirty="0" smtClean="0"/>
              <a:t>Jones on </a:t>
            </a:r>
            <a:r>
              <a:rPr lang="en-US" dirty="0" err="1"/>
              <a:t>Reisman’s</a:t>
            </a:r>
            <a:r>
              <a:rPr lang="en-US" dirty="0"/>
              <a:t> </a:t>
            </a:r>
            <a:r>
              <a:rPr lang="en-US" dirty="0" smtClean="0"/>
              <a:t>Research</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dirty="0" smtClean="0"/>
              <a:t>On </a:t>
            </a:r>
            <a:r>
              <a:rPr lang="en-US" dirty="0"/>
              <a:t>July 23, 1981, </a:t>
            </a:r>
            <a:r>
              <a:rPr lang="en-US" dirty="0" err="1"/>
              <a:t>Reisman</a:t>
            </a:r>
            <a:r>
              <a:rPr lang="en-US" dirty="0"/>
              <a:t> delivered a paper entitled, “The Scientist as a Contributing Agent to Child Sexual Abuse: A Preliminary Study,” in which she brought up for the first time in the 32 years since it had been published, the material on child sexuality in Tables 30-34 of the Kinsey Male volume and wondered how this data could have been obtained without involvement in criminal activity. Before giving her report, </a:t>
            </a:r>
            <a:r>
              <a:rPr lang="en-US" dirty="0" err="1"/>
              <a:t>Reisman</a:t>
            </a:r>
            <a:r>
              <a:rPr lang="en-US" dirty="0"/>
              <a:t> had written to </a:t>
            </a:r>
            <a:r>
              <a:rPr lang="en-US" dirty="0" smtClean="0"/>
              <a:t>co-author </a:t>
            </a:r>
            <a:r>
              <a:rPr lang="en-US" dirty="0"/>
              <a:t>Paul </a:t>
            </a:r>
            <a:r>
              <a:rPr lang="en-US" dirty="0" err="1"/>
              <a:t>Gebhard</a:t>
            </a:r>
            <a:r>
              <a:rPr lang="en-US" dirty="0"/>
              <a:t> to ask about the data in Tables 30-34. </a:t>
            </a:r>
          </a:p>
        </p:txBody>
      </p:sp>
    </p:spTree>
    <p:extLst>
      <p:ext uri="{BB962C8B-B14F-4D97-AF65-F5344CB8AC3E}">
        <p14:creationId xmlns:p14="http://schemas.microsoft.com/office/powerpoint/2010/main" val="20993575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 E. Michael Jones</a:t>
            </a:r>
          </a:p>
        </p:txBody>
      </p:sp>
      <p:sp>
        <p:nvSpPr>
          <p:cNvPr id="3" name="Content Placeholder 2"/>
          <p:cNvSpPr>
            <a:spLocks noGrp="1"/>
          </p:cNvSpPr>
          <p:nvPr>
            <p:ph sz="quarter" idx="13"/>
          </p:nvPr>
        </p:nvSpPr>
        <p:spPr/>
        <p:txBody>
          <a:bodyPr>
            <a:normAutofit lnSpcReduction="10000"/>
          </a:bodyPr>
          <a:lstStyle/>
          <a:p>
            <a:r>
              <a:rPr lang="en-US" dirty="0" err="1"/>
              <a:t>Gebhard</a:t>
            </a:r>
            <a:r>
              <a:rPr lang="en-US" dirty="0"/>
              <a:t> wrote back saying that the data had been obtained from parents, school teachers, and some male homosexuals, including “some of Kinsey’s men” who had used […</a:t>
            </a:r>
            <a:r>
              <a:rPr lang="en-US" dirty="0" smtClean="0"/>
              <a:t>deleted techniques…]. </a:t>
            </a:r>
            <a:r>
              <a:rPr lang="en-US" dirty="0"/>
              <a:t>Virtually the entire sex industry/sex research establishment worldwide was in attendance at the meeting in Jerusalem, but the reaction to the talk was silence, stunned or sullen or otherwise, until a Swedish reporter wondered out loud why the assembled experts had nothing to say. </a:t>
            </a:r>
          </a:p>
        </p:txBody>
      </p:sp>
    </p:spTree>
    <p:extLst>
      <p:ext uri="{BB962C8B-B14F-4D97-AF65-F5344CB8AC3E}">
        <p14:creationId xmlns:p14="http://schemas.microsoft.com/office/powerpoint/2010/main" val="17382791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 E. Michael Jones</a:t>
            </a:r>
          </a:p>
        </p:txBody>
      </p:sp>
      <p:sp>
        <p:nvSpPr>
          <p:cNvPr id="3" name="Content Placeholder 2"/>
          <p:cNvSpPr>
            <a:spLocks noGrp="1"/>
          </p:cNvSpPr>
          <p:nvPr>
            <p:ph sz="quarter" idx="13"/>
          </p:nvPr>
        </p:nvSpPr>
        <p:spPr>
          <a:xfrm>
            <a:off x="274320" y="1298448"/>
            <a:ext cx="8595360" cy="5178552"/>
          </a:xfrm>
        </p:spPr>
        <p:txBody>
          <a:bodyPr>
            <a:normAutofit fontScale="92500" lnSpcReduction="10000"/>
          </a:bodyPr>
          <a:lstStyle/>
          <a:p>
            <a:r>
              <a:rPr lang="en-US" dirty="0"/>
              <a:t>The silence was understandable. Just about everyone in attendance had cited Kinsey as their mentor, and some even knew about the criminal activity involved in Kinsey’s research. They all knew that Kinsey’s research was the basis of their “science,” which is to say, the legitimizing basis for everything they did. Kinsey was the foundation of that house of cards. If what he had done could be discredited, it threatened the sexual empire that had been built since his death and upon which they all depended for a livelihood.”</a:t>
            </a:r>
          </a:p>
          <a:p>
            <a:endParaRPr lang="en-US" dirty="0"/>
          </a:p>
          <a:p>
            <a:endParaRPr lang="en-US" dirty="0"/>
          </a:p>
        </p:txBody>
      </p:sp>
    </p:spTree>
    <p:extLst>
      <p:ext uri="{BB962C8B-B14F-4D97-AF65-F5344CB8AC3E}">
        <p14:creationId xmlns:p14="http://schemas.microsoft.com/office/powerpoint/2010/main" val="1862309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lzimages.com/book/large/63/63_u135403_0_MarshallKirkHunterMadsen_AfterTheB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0300" y="533400"/>
            <a:ext cx="4000500" cy="5867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7633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Kinsey Research in Law</a:t>
            </a:r>
            <a:endParaRPr lang="en-US" dirty="0"/>
          </a:p>
        </p:txBody>
      </p:sp>
      <p:sp>
        <p:nvSpPr>
          <p:cNvPr id="3" name="Content Placeholder 2"/>
          <p:cNvSpPr>
            <a:spLocks noGrp="1"/>
          </p:cNvSpPr>
          <p:nvPr>
            <p:ph sz="quarter" idx="13"/>
          </p:nvPr>
        </p:nvSpPr>
        <p:spPr/>
        <p:txBody>
          <a:bodyPr/>
          <a:lstStyle/>
          <a:p>
            <a:r>
              <a:rPr lang="en-US" dirty="0"/>
              <a:t>Riesman: “Fully 100 percent of the sex science citations in the original 1955 American Law Institute’s ‘Model Penal Code’ cite Kinsey’s bogus data on ‘normal sexuality’ – alive today in courts and legislatures.”</a:t>
            </a:r>
          </a:p>
          <a:p>
            <a:endParaRPr lang="en-US" dirty="0"/>
          </a:p>
        </p:txBody>
      </p:sp>
    </p:spTree>
    <p:extLst>
      <p:ext uri="{BB962C8B-B14F-4D97-AF65-F5344CB8AC3E}">
        <p14:creationId xmlns:p14="http://schemas.microsoft.com/office/powerpoint/2010/main" val="3885411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Kinsey Biography</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dirty="0"/>
              <a:t>Changing America’s sex laws was exactly what Kinsey had intended, as biographer Jones revealed in 1997:</a:t>
            </a:r>
          </a:p>
          <a:p>
            <a:r>
              <a:rPr lang="en-US" dirty="0"/>
              <a:t> </a:t>
            </a:r>
            <a:r>
              <a:rPr lang="en-US" dirty="0" smtClean="0"/>
              <a:t>The </a:t>
            </a:r>
            <a:r>
              <a:rPr lang="en-US" dirty="0"/>
              <a:t>man I came to know bore no resemblance to the canonical Kinsey. Anything but disinterested, he approached his work with missionary fervor. … He wanted to undermine traditional morality, to soften the rules of restraint. … Kinsey was a crypto-reformer who spent his every waking hour attempting to change the sexual mores and sex offender laws of the United States. </a:t>
            </a:r>
            <a:r>
              <a:rPr lang="en-US" dirty="0" smtClean="0"/>
              <a:t>…</a:t>
            </a:r>
            <a:endParaRPr lang="en-US" dirty="0"/>
          </a:p>
        </p:txBody>
      </p:sp>
    </p:spTree>
    <p:extLst>
      <p:ext uri="{BB962C8B-B14F-4D97-AF65-F5344CB8AC3E}">
        <p14:creationId xmlns:p14="http://schemas.microsoft.com/office/powerpoint/2010/main" val="111206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Kinsey Biography</a:t>
            </a:r>
          </a:p>
        </p:txBody>
      </p:sp>
      <p:sp>
        <p:nvSpPr>
          <p:cNvPr id="3" name="Content Placeholder 2"/>
          <p:cNvSpPr>
            <a:spLocks noGrp="1"/>
          </p:cNvSpPr>
          <p:nvPr>
            <p:ph sz="quarter" idx="13"/>
          </p:nvPr>
        </p:nvSpPr>
        <p:spPr/>
        <p:txBody>
          <a:bodyPr>
            <a:normAutofit fontScale="92500"/>
          </a:bodyPr>
          <a:lstStyle/>
          <a:p>
            <a:r>
              <a:rPr lang="en-US" dirty="0"/>
              <a:t>To sum it all up, today virtually everything having to do with sex – from attitudes toward extramarital sex and homosexuality, to the nation’s sex-education curricula, to the ways medicine, psychiatry, psychology, and even the criminal justice system define and deal with sex crimes – is rooted firmly in the ludicrously fraudulent “data” of Kinsey and his cult of criminally deviant sex “researchers.”</a:t>
            </a:r>
          </a:p>
          <a:p>
            <a:pPr lvl="0"/>
            <a:r>
              <a:rPr lang="en-US" dirty="0"/>
              <a:t>People believed because they wanted to believe</a:t>
            </a:r>
          </a:p>
          <a:p>
            <a:endParaRPr lang="en-US" dirty="0"/>
          </a:p>
          <a:p>
            <a:endParaRPr lang="en-US" dirty="0"/>
          </a:p>
        </p:txBody>
      </p:sp>
    </p:spTree>
    <p:extLst>
      <p:ext uri="{BB962C8B-B14F-4D97-AF65-F5344CB8AC3E}">
        <p14:creationId xmlns:p14="http://schemas.microsoft.com/office/powerpoint/2010/main" val="83374937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5" y="3124200"/>
            <a:ext cx="8591550" cy="1066801"/>
          </a:xfrm>
        </p:spPr>
        <p:txBody>
          <a:bodyPr>
            <a:noAutofit/>
          </a:bodyPr>
          <a:lstStyle/>
          <a:p>
            <a:pPr algn="ctr"/>
            <a:r>
              <a:rPr lang="en-US" sz="6000" dirty="0" smtClean="0"/>
              <a:t>Myth of Church-State Separation</a:t>
            </a:r>
            <a:endParaRPr lang="en-US" sz="6000" dirty="0"/>
          </a:p>
        </p:txBody>
      </p:sp>
    </p:spTree>
    <p:extLst>
      <p:ext uri="{BB962C8B-B14F-4D97-AF65-F5344CB8AC3E}">
        <p14:creationId xmlns:p14="http://schemas.microsoft.com/office/powerpoint/2010/main" val="12242089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Courthouse Ten Commandments </a:t>
            </a:r>
            <a:endParaRPr lang="en-US" dirty="0"/>
          </a:p>
        </p:txBody>
      </p:sp>
      <p:sp>
        <p:nvSpPr>
          <p:cNvPr id="3" name="Content Placeholder 2"/>
          <p:cNvSpPr>
            <a:spLocks noGrp="1"/>
          </p:cNvSpPr>
          <p:nvPr>
            <p:ph sz="quarter" idx="13"/>
          </p:nvPr>
        </p:nvSpPr>
        <p:spPr>
          <a:xfrm>
            <a:off x="274320" y="1298448"/>
            <a:ext cx="8595360" cy="2435352"/>
          </a:xfrm>
        </p:spPr>
        <p:txBody>
          <a:bodyPr>
            <a:normAutofit/>
          </a:bodyPr>
          <a:lstStyle/>
          <a:p>
            <a:r>
              <a:rPr lang="en-US" dirty="0"/>
              <a:t>In 2003, </a:t>
            </a:r>
            <a:r>
              <a:rPr lang="en-US" dirty="0" smtClean="0"/>
              <a:t>U.S</a:t>
            </a:r>
            <a:r>
              <a:rPr lang="en-US" dirty="0"/>
              <a:t>. District Court Judge Myron Thompson ordered the removal of Ten Commandments from courthouse in </a:t>
            </a:r>
            <a:r>
              <a:rPr lang="en-US" dirty="0" smtClean="0"/>
              <a:t>Alabama.</a:t>
            </a:r>
            <a:endParaRPr lang="en-US" dirty="0"/>
          </a:p>
        </p:txBody>
      </p:sp>
      <p:pic>
        <p:nvPicPr>
          <p:cNvPr id="6146" name="Picture 2" descr="http://3.bp.blogspot.com/-9K4yqqUn5DQ/T2Eo87UWMfI/AAAAAAAAE6U/J0SM5NAV2lY/s640/roy+moore+ten+commandmen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276600"/>
            <a:ext cx="4457700" cy="2981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2669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Amendment</a:t>
            </a:r>
            <a:endParaRPr lang="en-US" dirty="0"/>
          </a:p>
        </p:txBody>
      </p:sp>
      <p:sp>
        <p:nvSpPr>
          <p:cNvPr id="3" name="Content Placeholder 2"/>
          <p:cNvSpPr>
            <a:spLocks noGrp="1"/>
          </p:cNvSpPr>
          <p:nvPr>
            <p:ph sz="quarter" idx="13"/>
          </p:nvPr>
        </p:nvSpPr>
        <p:spPr/>
        <p:txBody>
          <a:bodyPr/>
          <a:lstStyle/>
          <a:p>
            <a:r>
              <a:rPr lang="en-US" dirty="0" smtClean="0"/>
              <a:t>Court </a:t>
            </a:r>
            <a:r>
              <a:rPr lang="en-US" dirty="0"/>
              <a:t>ruled that the Ten Commandments violated the </a:t>
            </a:r>
            <a:r>
              <a:rPr lang="en-US" dirty="0" smtClean="0"/>
              <a:t>Establishment Clause of the First Amendment</a:t>
            </a:r>
          </a:p>
          <a:p>
            <a:r>
              <a:rPr lang="en-US" dirty="0"/>
              <a:t>The First Amendment has been used to remove manger scenes from public places, remove prayer from graduation commencement addresses, and prohibit children from saying, “Merry Christmas” at school.  </a:t>
            </a:r>
          </a:p>
          <a:p>
            <a:endParaRPr lang="en-US" dirty="0"/>
          </a:p>
        </p:txBody>
      </p:sp>
    </p:spTree>
    <p:extLst>
      <p:ext uri="{BB962C8B-B14F-4D97-AF65-F5344CB8AC3E}">
        <p14:creationId xmlns:p14="http://schemas.microsoft.com/office/powerpoint/2010/main" val="31128945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Amendment</a:t>
            </a:r>
          </a:p>
        </p:txBody>
      </p:sp>
      <p:sp>
        <p:nvSpPr>
          <p:cNvPr id="3" name="Content Placeholder 2"/>
          <p:cNvSpPr>
            <a:spLocks noGrp="1"/>
          </p:cNvSpPr>
          <p:nvPr>
            <p:ph sz="quarter" idx="13"/>
          </p:nvPr>
        </p:nvSpPr>
        <p:spPr/>
        <p:txBody>
          <a:bodyPr>
            <a:normAutofit/>
          </a:bodyPr>
          <a:lstStyle/>
          <a:p>
            <a:r>
              <a:rPr lang="en-US" dirty="0" smtClean="0"/>
              <a:t>A federal court ruled that a school teacher could not be seen with her own personal Bible at school and removed the 2 books (out of 237) from the library that spoke about Christianity.</a:t>
            </a:r>
          </a:p>
          <a:p>
            <a:r>
              <a:rPr lang="en-US" dirty="0"/>
              <a:t>The ACLU attacked a California public school for putting up a banner that says, “God Bless America” after the 9/11 attacks.</a:t>
            </a:r>
          </a:p>
          <a:p>
            <a:endParaRPr lang="en-US" dirty="0" smtClean="0"/>
          </a:p>
        </p:txBody>
      </p:sp>
    </p:spTree>
    <p:extLst>
      <p:ext uri="{BB962C8B-B14F-4D97-AF65-F5344CB8AC3E}">
        <p14:creationId xmlns:p14="http://schemas.microsoft.com/office/powerpoint/2010/main" val="132828582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Amendment</a:t>
            </a:r>
          </a:p>
        </p:txBody>
      </p:sp>
      <p:sp>
        <p:nvSpPr>
          <p:cNvPr id="3" name="Content Placeholder 2"/>
          <p:cNvSpPr>
            <a:spLocks noGrp="1"/>
          </p:cNvSpPr>
          <p:nvPr>
            <p:ph sz="quarter" idx="13"/>
          </p:nvPr>
        </p:nvSpPr>
        <p:spPr>
          <a:xfrm>
            <a:off x="274320" y="1298448"/>
            <a:ext cx="8595360" cy="5254752"/>
          </a:xfrm>
        </p:spPr>
        <p:txBody>
          <a:bodyPr>
            <a:normAutofit/>
          </a:bodyPr>
          <a:lstStyle/>
          <a:p>
            <a:r>
              <a:rPr lang="en-US" dirty="0" smtClean="0"/>
              <a:t>A </a:t>
            </a:r>
            <a:r>
              <a:rPr lang="en-US" dirty="0"/>
              <a:t>federal court also ruled that a public cemetery could not have planter in the shape of a cross since its mere presence could cause “emotional distress” to a passer-by and constitute “injury-in-fact</a:t>
            </a:r>
            <a:r>
              <a:rPr lang="en-US" dirty="0" smtClean="0"/>
              <a:t>.”  </a:t>
            </a:r>
          </a:p>
        </p:txBody>
      </p:sp>
    </p:spTree>
    <p:extLst>
      <p:ext uri="{BB962C8B-B14F-4D97-AF65-F5344CB8AC3E}">
        <p14:creationId xmlns:p14="http://schemas.microsoft.com/office/powerpoint/2010/main" val="15493985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Establishment Clause</a:t>
            </a:r>
            <a:endParaRPr lang="en-US" dirty="0"/>
          </a:p>
        </p:txBody>
      </p:sp>
      <p:sp>
        <p:nvSpPr>
          <p:cNvPr id="3" name="Content Placeholder 2"/>
          <p:cNvSpPr>
            <a:spLocks noGrp="1"/>
          </p:cNvSpPr>
          <p:nvPr>
            <p:ph sz="quarter" idx="13"/>
          </p:nvPr>
        </p:nvSpPr>
        <p:spPr/>
        <p:txBody>
          <a:bodyPr>
            <a:normAutofit/>
          </a:bodyPr>
          <a:lstStyle/>
          <a:p>
            <a:pPr marL="0" indent="0" algn="ctr">
              <a:buNone/>
            </a:pPr>
            <a:endParaRPr lang="en-US" sz="4400" dirty="0"/>
          </a:p>
          <a:p>
            <a:pPr marL="0" indent="0" algn="ctr">
              <a:buNone/>
            </a:pPr>
            <a:r>
              <a:rPr lang="en-US" sz="4400" dirty="0" smtClean="0"/>
              <a:t>“</a:t>
            </a:r>
            <a:r>
              <a:rPr lang="en-US" sz="4400" dirty="0"/>
              <a:t>Congress shall make no law respecting an establishment of religion, or prohibiting the free exercise thereof”</a:t>
            </a:r>
          </a:p>
          <a:p>
            <a:endParaRPr lang="en-US" sz="4400" dirty="0"/>
          </a:p>
        </p:txBody>
      </p:sp>
    </p:spTree>
    <p:extLst>
      <p:ext uri="{BB962C8B-B14F-4D97-AF65-F5344CB8AC3E}">
        <p14:creationId xmlns:p14="http://schemas.microsoft.com/office/powerpoint/2010/main" val="94070602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First Amendment</a:t>
            </a:r>
            <a:endParaRPr lang="en-US" dirty="0"/>
          </a:p>
        </p:txBody>
      </p:sp>
      <p:sp>
        <p:nvSpPr>
          <p:cNvPr id="3" name="Content Placeholder 2"/>
          <p:cNvSpPr>
            <a:spLocks noGrp="1"/>
          </p:cNvSpPr>
          <p:nvPr>
            <p:ph sz="quarter" idx="13"/>
          </p:nvPr>
        </p:nvSpPr>
        <p:spPr/>
        <p:txBody>
          <a:bodyPr/>
          <a:lstStyle/>
          <a:p>
            <a:pPr lvl="0"/>
            <a:r>
              <a:rPr lang="en-US" dirty="0"/>
              <a:t>6 of the original 13 </a:t>
            </a:r>
            <a:r>
              <a:rPr lang="en-US" dirty="0" smtClean="0"/>
              <a:t>states had </a:t>
            </a:r>
            <a:r>
              <a:rPr lang="en-US" dirty="0"/>
              <a:t>official state-supported </a:t>
            </a:r>
            <a:r>
              <a:rPr lang="en-US" dirty="0" smtClean="0"/>
              <a:t>religion </a:t>
            </a:r>
          </a:p>
          <a:p>
            <a:r>
              <a:rPr lang="en-US" dirty="0"/>
              <a:t>Other states required elected officials to be </a:t>
            </a:r>
            <a:r>
              <a:rPr lang="en-US" dirty="0" smtClean="0"/>
              <a:t>Christians</a:t>
            </a:r>
          </a:p>
          <a:p>
            <a:pPr lvl="0"/>
            <a:r>
              <a:rPr lang="en-US" dirty="0" smtClean="0"/>
              <a:t>Fear of national religion</a:t>
            </a:r>
            <a:endParaRPr lang="en-US" dirty="0"/>
          </a:p>
        </p:txBody>
      </p:sp>
    </p:spTree>
    <p:extLst>
      <p:ext uri="{BB962C8B-B14F-4D97-AF65-F5344CB8AC3E}">
        <p14:creationId xmlns:p14="http://schemas.microsoft.com/office/powerpoint/2010/main" val="37466702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SOHO</Template>
  <TotalTime>1014</TotalTime>
  <Words>11350</Words>
  <Application>Microsoft Office PowerPoint</Application>
  <PresentationFormat>On-screen Show (4:3)</PresentationFormat>
  <Paragraphs>548</Paragraphs>
  <Slides>182</Slides>
  <Notes>0</Notes>
  <HiddenSlides>0</HiddenSlides>
  <MMClips>0</MMClips>
  <ScaleCrop>false</ScaleCrop>
  <HeadingPairs>
    <vt:vector size="4" baseType="variant">
      <vt:variant>
        <vt:lpstr>Theme</vt:lpstr>
      </vt:variant>
      <vt:variant>
        <vt:i4>1</vt:i4>
      </vt:variant>
      <vt:variant>
        <vt:lpstr>Slide Titles</vt:lpstr>
      </vt:variant>
      <vt:variant>
        <vt:i4>182</vt:i4>
      </vt:variant>
    </vt:vector>
  </HeadingPairs>
  <TitlesOfParts>
    <vt:vector size="183" baseType="lpstr">
      <vt:lpstr>Soho</vt:lpstr>
      <vt:lpstr>PowerPoint Presentation</vt:lpstr>
      <vt:lpstr>America has Degenerated</vt:lpstr>
      <vt:lpstr>Evil Has a Plan</vt:lpstr>
      <vt:lpstr>Topics Covered</vt:lpstr>
      <vt:lpstr>Selling “Gay Rights” To America</vt:lpstr>
      <vt:lpstr>Stonewall Riot</vt:lpstr>
      <vt:lpstr>Public Outcry Against Homosexuals</vt:lpstr>
      <vt:lpstr>“War” Conference</vt:lpstr>
      <vt:lpstr>PowerPoint Presentation</vt:lpstr>
      <vt:lpstr>After the Ball: Condition or Problem</vt:lpstr>
      <vt:lpstr>After the Ball: Perception</vt:lpstr>
      <vt:lpstr>After the Ball: Perception</vt:lpstr>
      <vt:lpstr>After the Ball: Understand Prejudice</vt:lpstr>
      <vt:lpstr>After the Ball: Understand Prejudice</vt:lpstr>
      <vt:lpstr>After the Ball: Reverse Prejudice</vt:lpstr>
      <vt:lpstr>After the Ball: Desensitization</vt:lpstr>
      <vt:lpstr>After the Ball: Jamming</vt:lpstr>
      <vt:lpstr>After the Ball: Jamming</vt:lpstr>
      <vt:lpstr>After the Ball: Conversion</vt:lpstr>
      <vt:lpstr>After the Ball: Conversion</vt:lpstr>
      <vt:lpstr>After the Ball: Conversion</vt:lpstr>
      <vt:lpstr>After the Ball: Conversion</vt:lpstr>
      <vt:lpstr>After the Ball: Conversion</vt:lpstr>
      <vt:lpstr>After the Ball</vt:lpstr>
      <vt:lpstr>Publicly “Come Out”</vt:lpstr>
      <vt:lpstr>PowerPoint Presentation</vt:lpstr>
      <vt:lpstr>After the Ball</vt:lpstr>
      <vt:lpstr>After the Ball</vt:lpstr>
      <vt:lpstr>After the Ball</vt:lpstr>
      <vt:lpstr>After the Ball: Two Messages</vt:lpstr>
      <vt:lpstr>After the Ball: Two Messages</vt:lpstr>
      <vt:lpstr>After the Ball: Rewrite History</vt:lpstr>
      <vt:lpstr>“Gay” Historical Figures</vt:lpstr>
      <vt:lpstr>Role of the Media</vt:lpstr>
      <vt:lpstr>Example: Desensitization</vt:lpstr>
      <vt:lpstr>Example: Jamming</vt:lpstr>
      <vt:lpstr>Example: Conversion</vt:lpstr>
      <vt:lpstr>Example: Conversion</vt:lpstr>
      <vt:lpstr>Example: Conversion</vt:lpstr>
      <vt:lpstr>Multiculturalism</vt:lpstr>
      <vt:lpstr>Everything is Equal</vt:lpstr>
      <vt:lpstr>Except Christianity</vt:lpstr>
      <vt:lpstr>All Religions Are Equal</vt:lpstr>
      <vt:lpstr>All Sexuality is Equal</vt:lpstr>
      <vt:lpstr>All Life is Equal</vt:lpstr>
      <vt:lpstr>What About “Save the babies?”</vt:lpstr>
      <vt:lpstr>What About “Save the babies?”</vt:lpstr>
      <vt:lpstr>NYU Literature professor Carol Iannone on the 9/11 terror attacks:</vt:lpstr>
      <vt:lpstr>Campaign to Destroy Marriage</vt:lpstr>
      <vt:lpstr>Children are the Biggest Victim of Divorce</vt:lpstr>
      <vt:lpstr>Statistics</vt:lpstr>
      <vt:lpstr>Statistics</vt:lpstr>
      <vt:lpstr>Divorce is Easy Says Writer Dennis E. Powell:</vt:lpstr>
      <vt:lpstr>Divorce is Easy</vt:lpstr>
      <vt:lpstr>Marriage Facts</vt:lpstr>
      <vt:lpstr>Harvard University Press</vt:lpstr>
      <vt:lpstr>The Case for Marriage</vt:lpstr>
      <vt:lpstr>The Case for Marriage</vt:lpstr>
      <vt:lpstr>Human Potential Movement</vt:lpstr>
      <vt:lpstr>Human Potential Movement</vt:lpstr>
      <vt:lpstr>Feminism</vt:lpstr>
      <vt:lpstr>Feminism</vt:lpstr>
      <vt:lpstr>History of No-Fault Divorce</vt:lpstr>
      <vt:lpstr>History of No-Fault Divorce</vt:lpstr>
      <vt:lpstr>History of No-Fault Divorce</vt:lpstr>
      <vt:lpstr>Reality of Marriage</vt:lpstr>
      <vt:lpstr>Obsessed with Sex</vt:lpstr>
      <vt:lpstr>Pornography</vt:lpstr>
      <vt:lpstr>Children</vt:lpstr>
      <vt:lpstr>Why 6-Year-Old Girls Want to Be Sexy</vt:lpstr>
      <vt:lpstr>How Did We Reach This Point?</vt:lpstr>
      <vt:lpstr>Alfred Kinsey</vt:lpstr>
      <vt:lpstr>Alfred Kinsey</vt:lpstr>
      <vt:lpstr>Sexual Behavior in the Human Male</vt:lpstr>
      <vt:lpstr>Kinsey Research “Results”</vt:lpstr>
      <vt:lpstr>Kinsey Research “Results”</vt:lpstr>
      <vt:lpstr>LA Times Article About Kinsey</vt:lpstr>
      <vt:lpstr>LA Times Article About Kinsey</vt:lpstr>
      <vt:lpstr>Kinsey Research</vt:lpstr>
      <vt:lpstr>Example</vt:lpstr>
      <vt:lpstr>More Research Results</vt:lpstr>
      <vt:lpstr>Table 34</vt:lpstr>
      <vt:lpstr>Rex King and Fritz von Balluseck</vt:lpstr>
      <vt:lpstr>What About the Rest?</vt:lpstr>
      <vt:lpstr>Kinsey the Man</vt:lpstr>
      <vt:lpstr>Why Hasn’t He Been Discredited?</vt:lpstr>
      <vt:lpstr>Dr. E. Michael Jones on Reisman’s Research</vt:lpstr>
      <vt:lpstr>Dr. E. Michael Jones</vt:lpstr>
      <vt:lpstr>Dr. E. Michael Jones</vt:lpstr>
      <vt:lpstr>Kinsey Research in Law</vt:lpstr>
      <vt:lpstr>Kinsey Biography</vt:lpstr>
      <vt:lpstr>Kinsey Biography</vt:lpstr>
      <vt:lpstr>Myth of Church-State Separation</vt:lpstr>
      <vt:lpstr>Courthouse Ten Commandments </vt:lpstr>
      <vt:lpstr>First Amendment</vt:lpstr>
      <vt:lpstr>First Amendment</vt:lpstr>
      <vt:lpstr>First Amendment</vt:lpstr>
      <vt:lpstr>Establishment Clause</vt:lpstr>
      <vt:lpstr>History of First Amendment</vt:lpstr>
      <vt:lpstr>Danbury Baptists</vt:lpstr>
      <vt:lpstr>Roger Williams in 1644</vt:lpstr>
      <vt:lpstr>14th Amendment - 1868</vt:lpstr>
      <vt:lpstr>Blaine Amendment</vt:lpstr>
      <vt:lpstr>Senator Frelinghuysen</vt:lpstr>
      <vt:lpstr>Reynolds v. U.S (1878)</vt:lpstr>
      <vt:lpstr>Everson v. Board of Education</vt:lpstr>
      <vt:lpstr>Everson v. Board of Education</vt:lpstr>
      <vt:lpstr>Is this what the Founders intended?</vt:lpstr>
      <vt:lpstr>Christianity in Government</vt:lpstr>
      <vt:lpstr>Founders were Christian</vt:lpstr>
      <vt:lpstr>Founders were Christian</vt:lpstr>
      <vt:lpstr>Founders were Christian</vt:lpstr>
      <vt:lpstr>Chief Justice Rehnquist</vt:lpstr>
      <vt:lpstr>Chaplain in Congress</vt:lpstr>
      <vt:lpstr>Abortion</vt:lpstr>
      <vt:lpstr>Pro- “choice” Slogans</vt:lpstr>
      <vt:lpstr>Abortion Movement</vt:lpstr>
      <vt:lpstr>Bernard Nathanson</vt:lpstr>
      <vt:lpstr>Nathanson’s Story</vt:lpstr>
      <vt:lpstr>Nathanson’s Story</vt:lpstr>
      <vt:lpstr>Nathanson’s Story</vt:lpstr>
      <vt:lpstr>Nathanson’s Story</vt:lpstr>
      <vt:lpstr>Nathanson’s Story</vt:lpstr>
      <vt:lpstr>Nathanson’s Story</vt:lpstr>
      <vt:lpstr>Nathanson’s Story</vt:lpstr>
      <vt:lpstr>Nathanson’s Story</vt:lpstr>
      <vt:lpstr>Nathanson’s Story</vt:lpstr>
      <vt:lpstr>Nathanson’s Conversion</vt:lpstr>
      <vt:lpstr>Nathanson’s Conversion</vt:lpstr>
      <vt:lpstr>Silent Scream</vt:lpstr>
      <vt:lpstr>Silent Scream</vt:lpstr>
      <vt:lpstr>Eclipse of Reason</vt:lpstr>
      <vt:lpstr>Procedure: Dilation and Evacuation</vt:lpstr>
      <vt:lpstr>Deceptive Counseling</vt:lpstr>
      <vt:lpstr>Sell Her the Abortion</vt:lpstr>
      <vt:lpstr>Hook the Sale</vt:lpstr>
      <vt:lpstr>That’s Why Abortion is Here</vt:lpstr>
      <vt:lpstr>Salesmanship</vt:lpstr>
      <vt:lpstr>No Alternatives Given</vt:lpstr>
      <vt:lpstr>What They Were Not Told</vt:lpstr>
      <vt:lpstr>It’s a Blood Clot</vt:lpstr>
      <vt:lpstr>Reactions to Abortion</vt:lpstr>
      <vt:lpstr>Not Allowed to See Ultrasound</vt:lpstr>
      <vt:lpstr>Norma McCorvey</vt:lpstr>
      <vt:lpstr>Roe v. Wade</vt:lpstr>
      <vt:lpstr>Blackmun’s Daughter</vt:lpstr>
      <vt:lpstr>Roe v. Wade</vt:lpstr>
      <vt:lpstr>What then should we do?</vt:lpstr>
      <vt:lpstr>John 3:18-21</vt:lpstr>
      <vt:lpstr>Maccabees</vt:lpstr>
      <vt:lpstr>1 Maccabees 1:10-15</vt:lpstr>
      <vt:lpstr>1 Maccabees 1:10-15</vt:lpstr>
      <vt:lpstr>1 Maccabees 1:20-28</vt:lpstr>
      <vt:lpstr>1 Maccabees 1:20-28</vt:lpstr>
      <vt:lpstr>1 Maccabees 1:41-53</vt:lpstr>
      <vt:lpstr>1 Maccabees 1:41-53</vt:lpstr>
      <vt:lpstr>1 Maccabees 1:41-53</vt:lpstr>
      <vt:lpstr>1 Maccabees 2:1-14</vt:lpstr>
      <vt:lpstr>1 Maccabees 2:1-14</vt:lpstr>
      <vt:lpstr>1 Maccabees 2:15-22</vt:lpstr>
      <vt:lpstr>1 Maccabees 2:15-22</vt:lpstr>
      <vt:lpstr>1 Maccabees 2:23-30</vt:lpstr>
      <vt:lpstr>1 Maccabees 2:23-30</vt:lpstr>
      <vt:lpstr>1 Maccabees 2:31-38</vt:lpstr>
      <vt:lpstr>1 Maccabees 2:31-38</vt:lpstr>
      <vt:lpstr>1 Maccabees 2:39-48</vt:lpstr>
      <vt:lpstr>1 Maccabees 2:39-48</vt:lpstr>
      <vt:lpstr>1 Maccabees 3:51-53, 59-60</vt:lpstr>
      <vt:lpstr>Discussion Questions</vt:lpstr>
      <vt:lpstr>1. Maccabees presented two groups of opposition.  One obeyed the Sabbath and was slaughtered.  The other fought back.  Which did the will of God?</vt:lpstr>
      <vt:lpstr>PowerPoint Presentation</vt:lpstr>
      <vt:lpstr>2. The Maccabees forcibly circumcised the uncircumcised.  Should we force others to follow Christian principles?  How can America foster diversity of faiths without embracing relativism or multiculturalism?</vt:lpstr>
      <vt:lpstr>PowerPoint Presentation</vt:lpstr>
      <vt:lpstr>3. Noah built an ark and waited for the rain.  Many Christians similarly feel that we are in the end-times, stay on the sidelines, and are unwilling to take public steps against the immoralities in our laws and culture.  As Orthodox what can/should we do to address immorality?</vt:lpstr>
      <vt:lpstr>PowerPoint Presentation</vt:lpstr>
      <vt:lpstr>4. Is it our obligation as Christians to be involved in the law-making process to prevent abortion, same-sex marriage, etc. legislation from being passed?</vt:lpstr>
      <vt:lpstr>PowerPoint Presentation</vt:lpstr>
      <vt:lpstr>5. Keeping in mind that 80% of Americans still claim to be Christian, what is the best approach to motivate Americans to live by Christian principles, and what is our role as Orthodox in that process?</vt:lpstr>
      <vt:lpstr>PowerPoint Presentation</vt:lpstr>
      <vt:lpstr>6. How can we raise a generation of righteous Orthodox youth in such a society?  Is isolation the only workable strategy?</vt:lpstr>
      <vt:lpstr>PowerPoint Presentation</vt:lpstr>
      <vt:lpstr>Our Message To The World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Nader</dc:creator>
  <cp:lastModifiedBy>Nader</cp:lastModifiedBy>
  <cp:revision>130</cp:revision>
  <dcterms:created xsi:type="dcterms:W3CDTF">2012-12-25T01:24:05Z</dcterms:created>
  <dcterms:modified xsi:type="dcterms:W3CDTF">2013-02-02T03:03:31Z</dcterms:modified>
</cp:coreProperties>
</file>