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6"/>
  </p:notesMasterIdLst>
  <p:sldIdLst>
    <p:sldId id="256" r:id="rId2"/>
    <p:sldId id="257" r:id="rId3"/>
    <p:sldId id="278" r:id="rId4"/>
    <p:sldId id="258" r:id="rId5"/>
    <p:sldId id="263" r:id="rId6"/>
    <p:sldId id="259" r:id="rId7"/>
    <p:sldId id="264" r:id="rId8"/>
    <p:sldId id="260" r:id="rId9"/>
    <p:sldId id="284" r:id="rId10"/>
    <p:sldId id="261" r:id="rId11"/>
    <p:sldId id="262" r:id="rId12"/>
    <p:sldId id="265" r:id="rId13"/>
    <p:sldId id="266" r:id="rId14"/>
    <p:sldId id="285" r:id="rId15"/>
    <p:sldId id="280" r:id="rId16"/>
    <p:sldId id="267" r:id="rId17"/>
    <p:sldId id="268" r:id="rId18"/>
    <p:sldId id="269" r:id="rId19"/>
    <p:sldId id="276" r:id="rId20"/>
    <p:sldId id="270" r:id="rId21"/>
    <p:sldId id="271" r:id="rId22"/>
    <p:sldId id="272" r:id="rId23"/>
    <p:sldId id="273" r:id="rId24"/>
    <p:sldId id="281" r:id="rId25"/>
    <p:sldId id="283" r:id="rId26"/>
    <p:sldId id="286" r:id="rId27"/>
    <p:sldId id="287" r:id="rId28"/>
    <p:sldId id="288" r:id="rId29"/>
    <p:sldId id="289" r:id="rId30"/>
    <p:sldId id="290" r:id="rId31"/>
    <p:sldId id="291" r:id="rId32"/>
    <p:sldId id="292" r:id="rId33"/>
    <p:sldId id="293" r:id="rId34"/>
    <p:sldId id="294" r:id="rId35"/>
    <p:sldId id="303" r:id="rId36"/>
    <p:sldId id="295" r:id="rId37"/>
    <p:sldId id="297" r:id="rId38"/>
    <p:sldId id="296" r:id="rId39"/>
    <p:sldId id="298" r:id="rId40"/>
    <p:sldId id="299" r:id="rId41"/>
    <p:sldId id="300" r:id="rId42"/>
    <p:sldId id="301" r:id="rId43"/>
    <p:sldId id="304" r:id="rId44"/>
    <p:sldId id="302"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0000"/>
    <a:srgbClr val="339966"/>
    <a:srgbClr val="006666"/>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1" autoAdjust="0"/>
    <p:restoredTop sz="94660"/>
  </p:normalViewPr>
  <p:slideViewPr>
    <p:cSldViewPr>
      <p:cViewPr varScale="1">
        <p:scale>
          <a:sx n="64" d="100"/>
          <a:sy n="64" d="100"/>
        </p:scale>
        <p:origin x="-52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817B906-FC2C-46AB-9470-46C388EA49E1}" type="datetimeFigureOut">
              <a:rPr lang="en-US"/>
              <a:pPr>
                <a:defRPr/>
              </a:pPr>
              <a:t>10/6/2012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74C1F66-9EF0-48B2-BC2C-CD8C764E8354}" type="slidenum">
              <a:rPr lang="en-US"/>
              <a:pPr>
                <a:defRPr/>
              </a:pPr>
              <a:t>‹#›</a:t>
            </a:fld>
            <a:endParaRPr lang="en-US"/>
          </a:p>
        </p:txBody>
      </p:sp>
    </p:spTree>
    <p:extLst>
      <p:ext uri="{BB962C8B-B14F-4D97-AF65-F5344CB8AC3E}">
        <p14:creationId xmlns:p14="http://schemas.microsoft.com/office/powerpoint/2010/main" val="20736949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9050"/>
            <a:ext cx="916305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533400" y="2130425"/>
            <a:ext cx="7924800" cy="1470025"/>
          </a:xfrm>
        </p:spPr>
        <p:txBody>
          <a:bodyPr/>
          <a:lstStyle>
            <a:lvl1pPr>
              <a:defRPr>
                <a:latin typeface="Script MT Bold" pitchFamily="66" charset="0"/>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371600" y="3886200"/>
            <a:ext cx="7086600" cy="1752600"/>
          </a:xfrm>
        </p:spPr>
        <p:txBody>
          <a:bodyPr/>
          <a:lstStyle>
            <a:lvl1pPr marL="0" indent="0" algn="ctr">
              <a:buFontTx/>
              <a:buNone/>
              <a:defRPr/>
            </a:lvl1pPr>
          </a:lstStyle>
          <a:p>
            <a:r>
              <a:rPr lang="en-US" smtClean="0"/>
              <a:t>Click to edit Master subtitle style</a:t>
            </a:r>
            <a:endParaRPr lang="en-US" dirty="0"/>
          </a:p>
        </p:txBody>
      </p:sp>
      <p:sp>
        <p:nvSpPr>
          <p:cNvPr id="5" name="Rectangle 4"/>
          <p:cNvSpPr>
            <a:spLocks noGrp="1" noChangeArrowheads="1"/>
          </p:cNvSpPr>
          <p:nvPr>
            <p:ph type="dt" sz="half" idx="10"/>
          </p:nvPr>
        </p:nvSpPr>
        <p:spPr/>
        <p:txBody>
          <a:bodyPr/>
          <a:lstStyle>
            <a:lvl1pPr>
              <a:defRPr/>
            </a:lvl1pPr>
          </a:lstStyle>
          <a:p>
            <a:pPr>
              <a:defRPr/>
            </a:pPr>
            <a:fld id="{B2F45875-1FBA-4F6B-B19E-9F3067357A7B}" type="datetimeFigureOut">
              <a:rPr lang="en-US"/>
              <a:pPr>
                <a:defRPr/>
              </a:pPr>
              <a:t>10/6/2012</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196D43C2-EAFF-4F71-9F2A-4C1307BA4740}" type="slidenum">
              <a:rPr lang="en-US"/>
              <a:pPr>
                <a:defRPr/>
              </a:pPr>
              <a:t>‹#›</a:t>
            </a:fld>
            <a:endParaRPr lang="en-US"/>
          </a:p>
        </p:txBody>
      </p:sp>
    </p:spTree>
    <p:extLst>
      <p:ext uri="{BB962C8B-B14F-4D97-AF65-F5344CB8AC3E}">
        <p14:creationId xmlns:p14="http://schemas.microsoft.com/office/powerpoint/2010/main" val="3188350800"/>
      </p:ext>
    </p:extLst>
  </p:cSld>
  <p:clrMapOvr>
    <a:masterClrMapping/>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F006C0B-E66D-4F57-89A7-1A4AF5A36F85}" type="datetimeFigureOut">
              <a:rPr lang="en-US"/>
              <a:pPr>
                <a:defRPr/>
              </a:pPr>
              <a:t>10/6/2012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84207C-C88A-4B01-9910-1953665BC153}" type="slidenum">
              <a:rPr lang="en-US"/>
              <a:pPr>
                <a:defRPr/>
              </a:pPr>
              <a:t>‹#›</a:t>
            </a:fld>
            <a:endParaRPr lang="en-US"/>
          </a:p>
        </p:txBody>
      </p:sp>
    </p:spTree>
    <p:extLst>
      <p:ext uri="{BB962C8B-B14F-4D97-AF65-F5344CB8AC3E}">
        <p14:creationId xmlns:p14="http://schemas.microsoft.com/office/powerpoint/2010/main" val="2616991676"/>
      </p:ext>
    </p:extLst>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7536F88-1AE1-4BDE-9798-969E3EB1BDF8}" type="datetimeFigureOut">
              <a:rPr lang="en-US"/>
              <a:pPr>
                <a:defRPr/>
              </a:pPr>
              <a:t>10/6/2012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F16986-0CED-4F00-B944-06433D2FE91A}" type="slidenum">
              <a:rPr lang="en-US"/>
              <a:pPr>
                <a:defRPr/>
              </a:pPr>
              <a:t>‹#›</a:t>
            </a:fld>
            <a:endParaRPr lang="en-US"/>
          </a:p>
        </p:txBody>
      </p:sp>
    </p:spTree>
    <p:extLst>
      <p:ext uri="{BB962C8B-B14F-4D97-AF65-F5344CB8AC3E}">
        <p14:creationId xmlns:p14="http://schemas.microsoft.com/office/powerpoint/2010/main" val="1357533613"/>
      </p:ext>
    </p:extLst>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lvl1pPr>
              <a:defRPr sz="4000">
                <a:solidFill>
                  <a:srgbClr val="500000"/>
                </a:solidFill>
                <a:latin typeface="Bodoni MT"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95400"/>
            <a:ext cx="8229600" cy="4953000"/>
          </a:xfrm>
        </p:spPr>
        <p:txBody>
          <a:bodyPr/>
          <a:lstStyle>
            <a:lvl1pPr>
              <a:defRPr sz="2800">
                <a:solidFill>
                  <a:srgbClr val="500000"/>
                </a:solidFill>
              </a:defRPr>
            </a:lvl1pPr>
            <a:lvl2pPr>
              <a:defRPr sz="2400">
                <a:solidFill>
                  <a:srgbClr val="500000"/>
                </a:solidFill>
              </a:defRPr>
            </a:lvl2pPr>
            <a:lvl3pPr>
              <a:defRPr sz="2000">
                <a:solidFill>
                  <a:srgbClr val="500000"/>
                </a:solidFill>
              </a:defRPr>
            </a:lvl3pPr>
            <a:lvl4pPr>
              <a:defRPr sz="1800">
                <a:solidFill>
                  <a:srgbClr val="500000"/>
                </a:solidFill>
              </a:defRPr>
            </a:lvl4pPr>
            <a:lvl5pPr>
              <a:defRPr sz="1800">
                <a:solidFill>
                  <a:srgbClr val="5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fld id="{F2B93883-10F1-478F-A309-23EB51E31961}" type="datetimeFigureOut">
              <a:rPr lang="en-US"/>
              <a:pPr>
                <a:defRPr/>
              </a:pPr>
              <a:t>10/6/2012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2E1AD1-FE98-4E3B-B52E-5F7DF6EBB017}" type="slidenum">
              <a:rPr lang="en-US"/>
              <a:pPr>
                <a:defRPr/>
              </a:pPr>
              <a:t>‹#›</a:t>
            </a:fld>
            <a:endParaRPr lang="en-US"/>
          </a:p>
        </p:txBody>
      </p:sp>
    </p:spTree>
    <p:extLst>
      <p:ext uri="{BB962C8B-B14F-4D97-AF65-F5344CB8AC3E}">
        <p14:creationId xmlns:p14="http://schemas.microsoft.com/office/powerpoint/2010/main" val="1545469784"/>
      </p:ext>
    </p:extLst>
  </p:cSld>
  <p:clrMapOvr>
    <a:masterClrMapping/>
  </p:clrMapOvr>
  <p:transition spd="slow">
    <p:circl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AC4A1F27-EB59-4409-8D06-F74F1428622D}" type="datetimeFigureOut">
              <a:rPr lang="en-US"/>
              <a:pPr>
                <a:defRPr/>
              </a:pPr>
              <a:t>10/6/2012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2A72E2-BB60-48D1-AA90-2A64011752C3}" type="slidenum">
              <a:rPr lang="en-US"/>
              <a:pPr>
                <a:defRPr/>
              </a:pPr>
              <a:t>‹#›</a:t>
            </a:fld>
            <a:endParaRPr lang="en-US"/>
          </a:p>
        </p:txBody>
      </p:sp>
    </p:spTree>
    <p:extLst>
      <p:ext uri="{BB962C8B-B14F-4D97-AF65-F5344CB8AC3E}">
        <p14:creationId xmlns:p14="http://schemas.microsoft.com/office/powerpoint/2010/main" val="1849395624"/>
      </p:ext>
    </p:extLst>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BB3235CD-59BD-44F8-91DD-73E91AAB195A}" type="datetimeFigureOut">
              <a:rPr lang="en-US"/>
              <a:pPr>
                <a:defRPr/>
              </a:pPr>
              <a:t>10/6/2012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9B5BEA3-0936-4F13-A904-46BFAB81AAF3}" type="slidenum">
              <a:rPr lang="en-US"/>
              <a:pPr>
                <a:defRPr/>
              </a:pPr>
              <a:t>‹#›</a:t>
            </a:fld>
            <a:endParaRPr lang="en-US"/>
          </a:p>
        </p:txBody>
      </p:sp>
    </p:spTree>
    <p:extLst>
      <p:ext uri="{BB962C8B-B14F-4D97-AF65-F5344CB8AC3E}">
        <p14:creationId xmlns:p14="http://schemas.microsoft.com/office/powerpoint/2010/main" val="3541558495"/>
      </p:ext>
    </p:extLst>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43F6DF1F-ED37-46CF-8CB0-2E9A9EFC2CF4}" type="datetimeFigureOut">
              <a:rPr lang="en-US"/>
              <a:pPr>
                <a:defRPr/>
              </a:pPr>
              <a:t>10/6/2012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C37EEFA-EB3B-4D46-BE87-1288540A1A6F}" type="slidenum">
              <a:rPr lang="en-US"/>
              <a:pPr>
                <a:defRPr/>
              </a:pPr>
              <a:t>‹#›</a:t>
            </a:fld>
            <a:endParaRPr lang="en-US"/>
          </a:p>
        </p:txBody>
      </p:sp>
    </p:spTree>
    <p:extLst>
      <p:ext uri="{BB962C8B-B14F-4D97-AF65-F5344CB8AC3E}">
        <p14:creationId xmlns:p14="http://schemas.microsoft.com/office/powerpoint/2010/main" val="731111379"/>
      </p:ext>
    </p:extLst>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83B00F01-2FB0-481E-9946-C341ABA55C3A}" type="datetimeFigureOut">
              <a:rPr lang="en-US"/>
              <a:pPr>
                <a:defRPr/>
              </a:pPr>
              <a:t>10/6/2012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9276DC8-153F-4B3A-A9C0-443550EC641C}" type="slidenum">
              <a:rPr lang="en-US"/>
              <a:pPr>
                <a:defRPr/>
              </a:pPr>
              <a:t>‹#›</a:t>
            </a:fld>
            <a:endParaRPr lang="en-US"/>
          </a:p>
        </p:txBody>
      </p:sp>
    </p:spTree>
    <p:extLst>
      <p:ext uri="{BB962C8B-B14F-4D97-AF65-F5344CB8AC3E}">
        <p14:creationId xmlns:p14="http://schemas.microsoft.com/office/powerpoint/2010/main" val="833085986"/>
      </p:ext>
    </p:extLst>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93CA595-9A34-4B23-9135-9B61247C0536}" type="datetimeFigureOut">
              <a:rPr lang="en-US"/>
              <a:pPr>
                <a:defRPr/>
              </a:pPr>
              <a:t>10/6/2012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5CA50F4-0241-4369-9621-1ECC999B9A69}" type="slidenum">
              <a:rPr lang="en-US"/>
              <a:pPr>
                <a:defRPr/>
              </a:pPr>
              <a:t>‹#›</a:t>
            </a:fld>
            <a:endParaRPr lang="en-US"/>
          </a:p>
        </p:txBody>
      </p:sp>
    </p:spTree>
    <p:extLst>
      <p:ext uri="{BB962C8B-B14F-4D97-AF65-F5344CB8AC3E}">
        <p14:creationId xmlns:p14="http://schemas.microsoft.com/office/powerpoint/2010/main" val="191002792"/>
      </p:ext>
    </p:extLst>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3988F22-3392-43C9-8D22-AAB2931BD7D7}" type="datetimeFigureOut">
              <a:rPr lang="en-US"/>
              <a:pPr>
                <a:defRPr/>
              </a:pPr>
              <a:t>10/6/2012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E7CD695-E18B-4495-8E3D-76D86D3132E0}" type="slidenum">
              <a:rPr lang="en-US"/>
              <a:pPr>
                <a:defRPr/>
              </a:pPr>
              <a:t>‹#›</a:t>
            </a:fld>
            <a:endParaRPr lang="en-US"/>
          </a:p>
        </p:txBody>
      </p:sp>
    </p:spTree>
    <p:extLst>
      <p:ext uri="{BB962C8B-B14F-4D97-AF65-F5344CB8AC3E}">
        <p14:creationId xmlns:p14="http://schemas.microsoft.com/office/powerpoint/2010/main" val="3248485114"/>
      </p:ext>
    </p:extLst>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5BD6C7C-82F6-4CD3-B475-D4261460FD4F}" type="datetimeFigureOut">
              <a:rPr lang="en-US"/>
              <a:pPr>
                <a:defRPr/>
              </a:pPr>
              <a:t>10/6/2012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B270FDF-35A1-41E9-A98F-9551107892E6}" type="slidenum">
              <a:rPr lang="en-US"/>
              <a:pPr>
                <a:defRPr/>
              </a:pPr>
              <a:t>‹#›</a:t>
            </a:fld>
            <a:endParaRPr lang="en-US"/>
          </a:p>
        </p:txBody>
      </p:sp>
    </p:spTree>
    <p:extLst>
      <p:ext uri="{BB962C8B-B14F-4D97-AF65-F5344CB8AC3E}">
        <p14:creationId xmlns:p14="http://schemas.microsoft.com/office/powerpoint/2010/main" val="2729275318"/>
      </p:ext>
    </p:extLst>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misty-lake.gi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37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FF53E4F9-826E-413C-88E7-2D4BAA421E4A}" type="datetimeFigureOut">
              <a:rPr lang="en-US"/>
              <a:pPr>
                <a:defRPr/>
              </a:pPr>
              <a:t>10/6/2012</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57155D6B-3668-4FAB-8884-8F8040A52F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47"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500"/>
                                        <p:tgtEl>
                                          <p:spTgt spid="1028">
                                            <p:txEl>
                                              <p:pRg st="0" end="0"/>
                                            </p:txEl>
                                          </p:spTgt>
                                        </p:tgtEl>
                                      </p:cBhvr>
                                    </p:animEffect>
                                  </p:childTnLst>
                                  <p:subTnLst>
                                    <p:animClr clrSpc="rgb" dir="cw">
                                      <p:cBhvr override="childStyle">
                                        <p:cTn dur="1" fill="hold" display="0" masterRel="nextClick" afterEffect="1"/>
                                        <p:tgtEl>
                                          <p:spTgt spid="1028">
                                            <p:txEl>
                                              <p:pRg st="0" end="0"/>
                                            </p:txEl>
                                          </p:spTgt>
                                        </p:tgtEl>
                                        <p:attrNameLst>
                                          <p:attrName>ppt_c</p:attrName>
                                        </p:attrNameLst>
                                      </p:cBhvr>
                                      <p:to>
                                        <a:schemeClr val="bg2"/>
                                      </p:to>
                                    </p:animClr>
                                  </p:sub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500"/>
                                        <p:tgtEl>
                                          <p:spTgt spid="1028">
                                            <p:txEl>
                                              <p:pRg st="1" end="1"/>
                                            </p:txEl>
                                          </p:spTgt>
                                        </p:tgtEl>
                                      </p:cBhvr>
                                    </p:animEffect>
                                  </p:childTnLst>
                                  <p:subTnLst>
                                    <p:animClr clrSpc="rgb" dir="cw">
                                      <p:cBhvr override="childStyle">
                                        <p:cTn dur="1" fill="hold" display="0" masterRel="nextClick" afterEffect="1"/>
                                        <p:tgtEl>
                                          <p:spTgt spid="1028">
                                            <p:txEl>
                                              <p:pRg st="1" end="1"/>
                                            </p:txEl>
                                          </p:spTgt>
                                        </p:tgtEl>
                                        <p:attrNameLst>
                                          <p:attrName>ppt_c</p:attrName>
                                        </p:attrNameLst>
                                      </p:cBhvr>
                                      <p:to>
                                        <a:schemeClr val="bg2"/>
                                      </p:to>
                                    </p:animClr>
                                  </p:sub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500"/>
                                        <p:tgtEl>
                                          <p:spTgt spid="1028">
                                            <p:txEl>
                                              <p:pRg st="2" end="2"/>
                                            </p:txEl>
                                          </p:spTgt>
                                        </p:tgtEl>
                                      </p:cBhvr>
                                    </p:animEffect>
                                  </p:childTnLst>
                                  <p:subTnLst>
                                    <p:animClr clrSpc="rgb" dir="cw">
                                      <p:cBhvr override="childStyle">
                                        <p:cTn dur="1" fill="hold" display="0" masterRel="nextClick" afterEffect="1"/>
                                        <p:tgtEl>
                                          <p:spTgt spid="1028">
                                            <p:txEl>
                                              <p:pRg st="2" end="2"/>
                                            </p:txEl>
                                          </p:spTgt>
                                        </p:tgtEl>
                                        <p:attrNameLst>
                                          <p:attrName>ppt_c</p:attrName>
                                        </p:attrNameLst>
                                      </p:cBhvr>
                                      <p:to>
                                        <a:schemeClr val="bg2"/>
                                      </p:to>
                                    </p:animClr>
                                  </p:sub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500"/>
                                        <p:tgtEl>
                                          <p:spTgt spid="1028">
                                            <p:txEl>
                                              <p:pRg st="3" end="3"/>
                                            </p:txEl>
                                          </p:spTgt>
                                        </p:tgtEl>
                                      </p:cBhvr>
                                    </p:animEffect>
                                  </p:childTnLst>
                                  <p:subTnLst>
                                    <p:animClr clrSpc="rgb" dir="cw">
                                      <p:cBhvr override="childStyle">
                                        <p:cTn dur="1" fill="hold" display="0" masterRel="nextClick" afterEffect="1"/>
                                        <p:tgtEl>
                                          <p:spTgt spid="1028">
                                            <p:txEl>
                                              <p:pRg st="3" end="3"/>
                                            </p:txEl>
                                          </p:spTgt>
                                        </p:tgtEl>
                                        <p:attrNameLst>
                                          <p:attrName>ppt_c</p:attrName>
                                        </p:attrNameLst>
                                      </p:cBhvr>
                                      <p:to>
                                        <a:schemeClr val="bg2"/>
                                      </p:to>
                                    </p:animClr>
                                  </p:sub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500"/>
                                        <p:tgtEl>
                                          <p:spTgt spid="1028">
                                            <p:txEl>
                                              <p:pRg st="4" end="4"/>
                                            </p:txEl>
                                          </p:spTgt>
                                        </p:tgtEl>
                                      </p:cBhvr>
                                    </p:animEffect>
                                  </p:childTnLst>
                                  <p:subTnLst>
                                    <p:animClr clrSpc="rgb" dir="cw">
                                      <p:cBhvr override="childStyle">
                                        <p:cTn dur="1" fill="hold" display="0" masterRel="nextClick" afterEffect="1"/>
                                        <p:tgtEl>
                                          <p:spTgt spid="1028">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build="p">
        <p:tmplLst>
          <p:tmpl lvl="1">
            <p:tnLst>
              <p:par>
                <p:cTn presetID="10" presetClass="entr" presetSubtype="0" fill="hold" nodeType="click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500"/>
                        <p:tgtEl>
                          <p:spTgt spid="1028"/>
                        </p:tgtEl>
                      </p:cBhvr>
                    </p:animEffect>
                  </p:childTnLst>
                  <p:subTnLst>
                    <p:animClr clrSpc="rgb" dir="cw">
                      <p:cBhvr override="childStyle">
                        <p:cTn dur="1" fill="hold" display="0" masterRel="nextClick" afterEffect="1"/>
                        <p:tgtEl>
                          <p:spTgt spid="1028"/>
                        </p:tgtEl>
                        <p:attrNameLst>
                          <p:attrName>ppt_c</p:attrName>
                        </p:attrNameLst>
                      </p:cBhvr>
                      <p:to>
                        <a:schemeClr val="bg2"/>
                      </p:to>
                    </p:animClr>
                  </p:subTnLst>
                </p:cTn>
              </p:par>
            </p:tnLst>
          </p:tmpl>
          <p:tmpl lvl="2">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500"/>
                        <p:tgtEl>
                          <p:spTgt spid="1028"/>
                        </p:tgtEl>
                      </p:cBhvr>
                    </p:animEffect>
                  </p:childTnLst>
                  <p:subTnLst>
                    <p:animClr clrSpc="rgb" dir="cw">
                      <p:cBhvr override="childStyle">
                        <p:cTn dur="1" fill="hold" display="0" masterRel="nextClick" afterEffect="1"/>
                        <p:tgtEl>
                          <p:spTgt spid="1028"/>
                        </p:tgtEl>
                        <p:attrNameLst>
                          <p:attrName>ppt_c</p:attrName>
                        </p:attrNameLst>
                      </p:cBhvr>
                      <p:to>
                        <a:schemeClr val="bg2"/>
                      </p:to>
                    </p:animClr>
                  </p:subTnLst>
                </p:cTn>
              </p:par>
            </p:tnLst>
          </p:tmpl>
          <p:tmpl lvl="3">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500"/>
                        <p:tgtEl>
                          <p:spTgt spid="1028"/>
                        </p:tgtEl>
                      </p:cBhvr>
                    </p:animEffect>
                  </p:childTnLst>
                  <p:subTnLst>
                    <p:animClr clrSpc="rgb" dir="cw">
                      <p:cBhvr override="childStyle">
                        <p:cTn dur="1" fill="hold" display="0" masterRel="nextClick" afterEffect="1"/>
                        <p:tgtEl>
                          <p:spTgt spid="1028"/>
                        </p:tgtEl>
                        <p:attrNameLst>
                          <p:attrName>ppt_c</p:attrName>
                        </p:attrNameLst>
                      </p:cBhvr>
                      <p:to>
                        <a:schemeClr val="bg2"/>
                      </p:to>
                    </p:animClr>
                  </p:subTnLst>
                </p:cTn>
              </p:par>
            </p:tnLst>
          </p:tmpl>
          <p:tmpl lvl="4">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500"/>
                        <p:tgtEl>
                          <p:spTgt spid="1028"/>
                        </p:tgtEl>
                      </p:cBhvr>
                    </p:animEffect>
                  </p:childTnLst>
                  <p:subTnLst>
                    <p:animClr clrSpc="rgb" dir="cw">
                      <p:cBhvr override="childStyle">
                        <p:cTn dur="1" fill="hold" display="0" masterRel="nextClick" afterEffect="1"/>
                        <p:tgtEl>
                          <p:spTgt spid="1028"/>
                        </p:tgtEl>
                        <p:attrNameLst>
                          <p:attrName>ppt_c</p:attrName>
                        </p:attrNameLst>
                      </p:cBhvr>
                      <p:to>
                        <a:schemeClr val="bg2"/>
                      </p:to>
                    </p:animClr>
                  </p:subTnLst>
                </p:cTn>
              </p:par>
            </p:tnLst>
          </p:tmpl>
          <p:tmpl lvl="5">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500"/>
                        <p:tgtEl>
                          <p:spTgt spid="1028"/>
                        </p:tgtEl>
                      </p:cBhvr>
                    </p:animEffect>
                  </p:childTnLst>
                  <p:subTnLst>
                    <p:animClr clrSpc="rgb" dir="cw">
                      <p:cBhvr override="childStyle">
                        <p:cTn dur="1" fill="hold" display="0" masterRel="nextClick" afterEffect="1"/>
                        <p:tgtEl>
                          <p:spTgt spid="1028"/>
                        </p:tgtEl>
                        <p:attrNameLst>
                          <p:attrName>ppt_c</p:attrName>
                        </p:attrNameLst>
                      </p:cBhvr>
                      <p:to>
                        <a:schemeClr val="bg2"/>
                      </p:to>
                    </p:animClr>
                  </p:subTnLst>
                </p:cTn>
              </p:par>
            </p:tnLst>
          </p:tmpl>
        </p:tmplLst>
      </p:bldP>
    </p:bldLst>
  </p:timing>
  <p:txStyles>
    <p:titleStyle>
      <a:lvl1pPr algn="ctr" rtl="0" eaLnBrk="0" fontAlgn="base" hangingPunct="0">
        <a:spcBef>
          <a:spcPct val="0"/>
        </a:spcBef>
        <a:spcAft>
          <a:spcPct val="0"/>
        </a:spcAft>
        <a:defRPr sz="4400">
          <a:solidFill>
            <a:srgbClr val="500000"/>
          </a:solidFill>
          <a:latin typeface="+mj-lt"/>
          <a:ea typeface="+mj-ea"/>
          <a:cs typeface="+mj-cs"/>
        </a:defRPr>
      </a:lvl1pPr>
      <a:lvl2pPr algn="ctr" rtl="0" eaLnBrk="0" fontAlgn="base" hangingPunct="0">
        <a:spcBef>
          <a:spcPct val="0"/>
        </a:spcBef>
        <a:spcAft>
          <a:spcPct val="0"/>
        </a:spcAft>
        <a:defRPr sz="4400">
          <a:solidFill>
            <a:srgbClr val="500000"/>
          </a:solidFill>
          <a:latin typeface="Century Gothic" pitchFamily="34" charset="0"/>
        </a:defRPr>
      </a:lvl2pPr>
      <a:lvl3pPr algn="ctr" rtl="0" eaLnBrk="0" fontAlgn="base" hangingPunct="0">
        <a:spcBef>
          <a:spcPct val="0"/>
        </a:spcBef>
        <a:spcAft>
          <a:spcPct val="0"/>
        </a:spcAft>
        <a:defRPr sz="4400">
          <a:solidFill>
            <a:srgbClr val="500000"/>
          </a:solidFill>
          <a:latin typeface="Century Gothic" pitchFamily="34" charset="0"/>
        </a:defRPr>
      </a:lvl3pPr>
      <a:lvl4pPr algn="ctr" rtl="0" eaLnBrk="0" fontAlgn="base" hangingPunct="0">
        <a:spcBef>
          <a:spcPct val="0"/>
        </a:spcBef>
        <a:spcAft>
          <a:spcPct val="0"/>
        </a:spcAft>
        <a:defRPr sz="4400">
          <a:solidFill>
            <a:srgbClr val="500000"/>
          </a:solidFill>
          <a:latin typeface="Century Gothic" pitchFamily="34" charset="0"/>
        </a:defRPr>
      </a:lvl4pPr>
      <a:lvl5pPr algn="ctr" rtl="0" eaLnBrk="0" fontAlgn="base" hangingPunct="0">
        <a:spcBef>
          <a:spcPct val="0"/>
        </a:spcBef>
        <a:spcAft>
          <a:spcPct val="0"/>
        </a:spcAft>
        <a:defRPr sz="4400">
          <a:solidFill>
            <a:srgbClr val="500000"/>
          </a:solidFill>
          <a:latin typeface="Century Gothic" pitchFamily="34" charset="0"/>
        </a:defRPr>
      </a:lvl5pPr>
      <a:lvl6pPr marL="457200" algn="ctr" rtl="0" eaLnBrk="1" fontAlgn="base" hangingPunct="1">
        <a:spcBef>
          <a:spcPct val="0"/>
        </a:spcBef>
        <a:spcAft>
          <a:spcPct val="0"/>
        </a:spcAft>
        <a:defRPr sz="4400">
          <a:solidFill>
            <a:schemeClr val="tx2"/>
          </a:solidFill>
          <a:latin typeface="Century Gothic" pitchFamily="34" charset="0"/>
        </a:defRPr>
      </a:lvl6pPr>
      <a:lvl7pPr marL="914400" algn="ctr" rtl="0" eaLnBrk="1" fontAlgn="base" hangingPunct="1">
        <a:spcBef>
          <a:spcPct val="0"/>
        </a:spcBef>
        <a:spcAft>
          <a:spcPct val="0"/>
        </a:spcAft>
        <a:defRPr sz="4400">
          <a:solidFill>
            <a:schemeClr val="tx2"/>
          </a:solidFill>
          <a:latin typeface="Century Gothic" pitchFamily="34" charset="0"/>
        </a:defRPr>
      </a:lvl7pPr>
      <a:lvl8pPr marL="1371600" algn="ctr" rtl="0" eaLnBrk="1" fontAlgn="base" hangingPunct="1">
        <a:spcBef>
          <a:spcPct val="0"/>
        </a:spcBef>
        <a:spcAft>
          <a:spcPct val="0"/>
        </a:spcAft>
        <a:defRPr sz="4400">
          <a:solidFill>
            <a:schemeClr val="tx2"/>
          </a:solidFill>
          <a:latin typeface="Century Gothic" pitchFamily="34" charset="0"/>
        </a:defRPr>
      </a:lvl8pPr>
      <a:lvl9pPr marL="1828800" algn="ctr" rtl="0" eaLnBrk="1" fontAlgn="base" hangingPunct="1">
        <a:spcBef>
          <a:spcPct val="0"/>
        </a:spcBef>
        <a:spcAft>
          <a:spcPct val="0"/>
        </a:spcAft>
        <a:defRPr sz="44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3200">
          <a:solidFill>
            <a:srgbClr val="5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500000"/>
          </a:solidFill>
          <a:latin typeface="+mn-lt"/>
        </a:defRPr>
      </a:lvl2pPr>
      <a:lvl3pPr marL="1143000" indent="-228600" algn="l" rtl="0" eaLnBrk="0" fontAlgn="base" hangingPunct="0">
        <a:spcBef>
          <a:spcPct val="20000"/>
        </a:spcBef>
        <a:spcAft>
          <a:spcPct val="0"/>
        </a:spcAft>
        <a:buChar char="•"/>
        <a:defRPr sz="2400">
          <a:solidFill>
            <a:srgbClr val="500000"/>
          </a:solidFill>
          <a:latin typeface="+mn-lt"/>
        </a:defRPr>
      </a:lvl3pPr>
      <a:lvl4pPr marL="1600200" indent="-228600" algn="l" rtl="0" eaLnBrk="0" fontAlgn="base" hangingPunct="0">
        <a:spcBef>
          <a:spcPct val="20000"/>
        </a:spcBef>
        <a:spcAft>
          <a:spcPct val="0"/>
        </a:spcAft>
        <a:buChar char="–"/>
        <a:defRPr sz="2000">
          <a:solidFill>
            <a:srgbClr val="500000"/>
          </a:solidFill>
          <a:latin typeface="+mn-lt"/>
        </a:defRPr>
      </a:lvl4pPr>
      <a:lvl5pPr marL="2057400" indent="-228600" algn="l" rtl="0" eaLnBrk="0" fontAlgn="base" hangingPunct="0">
        <a:spcBef>
          <a:spcPct val="20000"/>
        </a:spcBef>
        <a:spcAft>
          <a:spcPct val="0"/>
        </a:spcAft>
        <a:buChar char="»"/>
        <a:defRPr sz="2000">
          <a:solidFill>
            <a:srgbClr val="50000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09600" y="381000"/>
            <a:ext cx="7924800" cy="2609850"/>
          </a:xfrm>
        </p:spPr>
        <p:txBody>
          <a:bodyPr/>
          <a:lstStyle/>
          <a:p>
            <a:pPr eaLnBrk="1" hangingPunct="1"/>
            <a:r>
              <a:rPr lang="en-US" dirty="0" smtClean="0"/>
              <a:t>The Exemplary School</a:t>
            </a:r>
          </a:p>
        </p:txBody>
      </p:sp>
      <p:pic>
        <p:nvPicPr>
          <p:cNvPr id="1026" name="Picture 2" descr="http://schools.houstonisd.org/cms/lib2/TX01001591/Centricity/Domain/11093/TEA_EXEMPLARY_SE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276600"/>
            <a:ext cx="2857500" cy="2209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negamiri.files.wordpress.com/2010/09/harro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286000"/>
            <a:ext cx="3962400"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Headmaster: </a:t>
            </a:r>
            <a:r>
              <a:rPr lang="en-US" dirty="0" smtClean="0"/>
              <a:t>Wealth</a:t>
            </a:r>
            <a:endParaRPr lang="en-US" dirty="0"/>
          </a:p>
        </p:txBody>
      </p:sp>
      <p:sp>
        <p:nvSpPr>
          <p:cNvPr id="3" name="Content Placeholder 2"/>
          <p:cNvSpPr>
            <a:spLocks noGrp="1"/>
          </p:cNvSpPr>
          <p:nvPr>
            <p:ph idx="1"/>
          </p:nvPr>
        </p:nvSpPr>
        <p:spPr/>
        <p:txBody>
          <a:bodyPr/>
          <a:lstStyle/>
          <a:p>
            <a:r>
              <a:rPr lang="en-US" dirty="0" smtClean="0"/>
              <a:t>The rich Shepherd:</a:t>
            </a:r>
          </a:p>
          <a:p>
            <a:pPr lvl="1"/>
            <a:r>
              <a:rPr lang="en-US" i="1" dirty="0">
                <a:solidFill>
                  <a:srgbClr val="C00000"/>
                </a:solidFill>
              </a:rPr>
              <a:t>The </a:t>
            </a:r>
            <a:r>
              <a:rPr lang="en-US" i="1" cap="small" dirty="0">
                <a:solidFill>
                  <a:srgbClr val="C00000"/>
                </a:solidFill>
              </a:rPr>
              <a:t>Lord</a:t>
            </a:r>
            <a:r>
              <a:rPr lang="en-US" i="1" dirty="0">
                <a:solidFill>
                  <a:srgbClr val="C00000"/>
                </a:solidFill>
              </a:rPr>
              <a:t> is my </a:t>
            </a:r>
            <a:r>
              <a:rPr lang="en-US" i="1" dirty="0" smtClean="0">
                <a:solidFill>
                  <a:srgbClr val="C00000"/>
                </a:solidFill>
              </a:rPr>
              <a:t>shepherd; </a:t>
            </a:r>
            <a:r>
              <a:rPr lang="en-US" b="1" i="1" dirty="0" smtClean="0">
                <a:solidFill>
                  <a:srgbClr val="C00000"/>
                </a:solidFill>
              </a:rPr>
              <a:t>I </a:t>
            </a:r>
            <a:r>
              <a:rPr lang="en-US" b="1" i="1" dirty="0">
                <a:solidFill>
                  <a:srgbClr val="C00000"/>
                </a:solidFill>
              </a:rPr>
              <a:t>shall not want</a:t>
            </a:r>
            <a:r>
              <a:rPr lang="en-US" i="1" dirty="0">
                <a:solidFill>
                  <a:srgbClr val="C00000"/>
                </a:solidFill>
              </a:rPr>
              <a:t>.</a:t>
            </a:r>
            <a:endParaRPr lang="en-US" i="1" dirty="0" smtClean="0">
              <a:solidFill>
                <a:srgbClr val="C00000"/>
              </a:solidFill>
            </a:endParaRPr>
          </a:p>
          <a:p>
            <a:r>
              <a:rPr lang="en-US" dirty="0" smtClean="0"/>
              <a:t>Harrods, London:</a:t>
            </a:r>
          </a:p>
          <a:p>
            <a:pPr lvl="1"/>
            <a:r>
              <a:rPr lang="en-US" dirty="0"/>
              <a:t>seven floors</a:t>
            </a:r>
          </a:p>
          <a:p>
            <a:pPr lvl="1"/>
            <a:r>
              <a:rPr lang="en-US" dirty="0" smtClean="0"/>
              <a:t>4.5 acres</a:t>
            </a:r>
          </a:p>
          <a:p>
            <a:pPr lvl="1"/>
            <a:r>
              <a:rPr lang="en-US" dirty="0" smtClean="0"/>
              <a:t>25K customers / day</a:t>
            </a:r>
          </a:p>
          <a:p>
            <a:pPr lvl="1"/>
            <a:r>
              <a:rPr lang="en-US" dirty="0" smtClean="0"/>
              <a:t>5K workers</a:t>
            </a:r>
          </a:p>
          <a:p>
            <a:pPr lvl="1"/>
            <a:r>
              <a:rPr lang="en-US" dirty="0" smtClean="0"/>
              <a:t>Nothing compared to </a:t>
            </a:r>
            <a:br>
              <a:rPr lang="en-US" dirty="0" smtClean="0"/>
            </a:br>
            <a:r>
              <a:rPr lang="en-US" dirty="0" smtClean="0"/>
              <a:t>our Headmaster’s storehouse</a:t>
            </a:r>
          </a:p>
          <a:p>
            <a:pPr lvl="1"/>
            <a:r>
              <a:rPr lang="en-US" i="1" dirty="0" smtClean="0">
                <a:solidFill>
                  <a:srgbClr val="C00000"/>
                </a:solidFill>
              </a:rPr>
              <a:t>You will show me the path of life;</a:t>
            </a:r>
            <a:br>
              <a:rPr lang="en-US" i="1" dirty="0" smtClean="0">
                <a:solidFill>
                  <a:srgbClr val="C00000"/>
                </a:solidFill>
              </a:rPr>
            </a:br>
            <a:r>
              <a:rPr lang="en-US" i="1" dirty="0" smtClean="0">
                <a:solidFill>
                  <a:srgbClr val="C00000"/>
                </a:solidFill>
              </a:rPr>
              <a:t>In </a:t>
            </a:r>
            <a:r>
              <a:rPr lang="en-US" i="1" dirty="0">
                <a:solidFill>
                  <a:srgbClr val="C00000"/>
                </a:solidFill>
              </a:rPr>
              <a:t>Your presence is </a:t>
            </a:r>
            <a:r>
              <a:rPr lang="en-US" b="1" i="1" dirty="0">
                <a:solidFill>
                  <a:srgbClr val="C00000"/>
                </a:solidFill>
              </a:rPr>
              <a:t>fullness of joy</a:t>
            </a:r>
            <a:r>
              <a:rPr lang="en-US" i="1" dirty="0">
                <a:solidFill>
                  <a:srgbClr val="C00000"/>
                </a:solidFill>
              </a:rPr>
              <a:t>;</a:t>
            </a:r>
            <a:br>
              <a:rPr lang="en-US" i="1" dirty="0">
                <a:solidFill>
                  <a:srgbClr val="C00000"/>
                </a:solidFill>
              </a:rPr>
            </a:br>
            <a:r>
              <a:rPr lang="en-US" i="1" dirty="0">
                <a:solidFill>
                  <a:srgbClr val="C00000"/>
                </a:solidFill>
              </a:rPr>
              <a:t>At Your right hand are </a:t>
            </a:r>
            <a:r>
              <a:rPr lang="en-US" b="1" i="1" dirty="0">
                <a:solidFill>
                  <a:srgbClr val="C00000"/>
                </a:solidFill>
              </a:rPr>
              <a:t>pleasures </a:t>
            </a:r>
            <a:r>
              <a:rPr lang="en-US" b="1" i="1" dirty="0" smtClean="0">
                <a:solidFill>
                  <a:srgbClr val="C00000"/>
                </a:solidFill>
              </a:rPr>
              <a:t>forevermore</a:t>
            </a:r>
            <a:r>
              <a:rPr lang="en-US" i="1" dirty="0" smtClean="0">
                <a:solidFill>
                  <a:srgbClr val="C00000"/>
                </a:solidFill>
              </a:rPr>
              <a:t>. </a:t>
            </a:r>
            <a:br>
              <a:rPr lang="en-US" i="1" dirty="0" smtClean="0">
                <a:solidFill>
                  <a:srgbClr val="C00000"/>
                </a:solidFill>
              </a:rPr>
            </a:br>
            <a:r>
              <a:rPr lang="en-US" i="1" dirty="0" smtClean="0">
                <a:solidFill>
                  <a:srgbClr val="C00000"/>
                </a:solidFill>
              </a:rPr>
              <a:t>(Ps 16:11)</a:t>
            </a:r>
          </a:p>
          <a:p>
            <a:endParaRPr lang="en-US" dirty="0" smtClean="0"/>
          </a:p>
          <a:p>
            <a:endParaRPr lang="en-US" dirty="0"/>
          </a:p>
        </p:txBody>
      </p:sp>
    </p:spTree>
    <p:extLst>
      <p:ext uri="{BB962C8B-B14F-4D97-AF65-F5344CB8AC3E}">
        <p14:creationId xmlns:p14="http://schemas.microsoft.com/office/powerpoint/2010/main" val="42374698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Headmaster</a:t>
            </a:r>
            <a:r>
              <a:rPr lang="en-US" dirty="0" smtClean="0"/>
              <a:t>: Charity</a:t>
            </a:r>
            <a:endParaRPr lang="en-US" dirty="0"/>
          </a:p>
        </p:txBody>
      </p:sp>
      <p:sp>
        <p:nvSpPr>
          <p:cNvPr id="3" name="Content Placeholder 2"/>
          <p:cNvSpPr>
            <a:spLocks noGrp="1"/>
          </p:cNvSpPr>
          <p:nvPr>
            <p:ph idx="1"/>
          </p:nvPr>
        </p:nvSpPr>
        <p:spPr>
          <a:xfrm>
            <a:off x="457200" y="1295400"/>
            <a:ext cx="8382000" cy="4953000"/>
          </a:xfrm>
        </p:spPr>
        <p:txBody>
          <a:bodyPr/>
          <a:lstStyle/>
          <a:p>
            <a:r>
              <a:rPr lang="en-US" dirty="0" smtClean="0"/>
              <a:t>Philanthropy: </a:t>
            </a:r>
            <a:r>
              <a:rPr lang="en-US" dirty="0"/>
              <a:t>altruistic </a:t>
            </a:r>
            <a:r>
              <a:rPr lang="en-US" dirty="0" smtClean="0"/>
              <a:t>(unselfish) concern </a:t>
            </a:r>
            <a:r>
              <a:rPr lang="en-US" dirty="0"/>
              <a:t>for human welfare and advancement, usually manifested by donations of money, property, or work to needy </a:t>
            </a:r>
            <a:r>
              <a:rPr lang="en-US" dirty="0" smtClean="0"/>
              <a:t>persons... </a:t>
            </a:r>
          </a:p>
          <a:p>
            <a:r>
              <a:rPr lang="en-US" dirty="0" smtClean="0"/>
              <a:t>American Public </a:t>
            </a:r>
            <a:r>
              <a:rPr lang="en-US" dirty="0"/>
              <a:t>schools: </a:t>
            </a:r>
            <a:r>
              <a:rPr lang="en-US" dirty="0" smtClean="0"/>
              <a:t>1840</a:t>
            </a:r>
            <a:endParaRPr lang="en-US" dirty="0"/>
          </a:p>
          <a:p>
            <a:r>
              <a:rPr lang="en-US" i="1" dirty="0" smtClean="0"/>
              <a:t>Christ’s pubic school: 2000 years</a:t>
            </a:r>
          </a:p>
          <a:p>
            <a:endParaRPr lang="en-US" i="1" dirty="0" smtClean="0"/>
          </a:p>
        </p:txBody>
      </p:sp>
      <p:pic>
        <p:nvPicPr>
          <p:cNvPr id="6146" name="Picture 2" descr="http://www.hgequity.com/images/subheader_philanthr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267200"/>
            <a:ext cx="6096000"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743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Headmaster: Charity</a:t>
            </a:r>
          </a:p>
        </p:txBody>
      </p:sp>
      <p:sp>
        <p:nvSpPr>
          <p:cNvPr id="3" name="Content Placeholder 2"/>
          <p:cNvSpPr>
            <a:spLocks noGrp="1"/>
          </p:cNvSpPr>
          <p:nvPr>
            <p:ph idx="1"/>
          </p:nvPr>
        </p:nvSpPr>
        <p:spPr/>
        <p:txBody>
          <a:bodyPr/>
          <a:lstStyle/>
          <a:p>
            <a:r>
              <a:rPr lang="en-US" i="1" dirty="0" smtClean="0"/>
              <a:t>Motto: </a:t>
            </a:r>
            <a:r>
              <a:rPr lang="en-US" i="1" dirty="0" smtClean="0">
                <a:solidFill>
                  <a:srgbClr val="C00000"/>
                </a:solidFill>
              </a:rPr>
              <a:t>“</a:t>
            </a:r>
            <a:r>
              <a:rPr lang="en-US" dirty="0" smtClean="0">
                <a:solidFill>
                  <a:srgbClr val="C00000"/>
                </a:solidFill>
              </a:rPr>
              <a:t>Freely </a:t>
            </a:r>
            <a:r>
              <a:rPr lang="en-US" dirty="0">
                <a:solidFill>
                  <a:srgbClr val="C00000"/>
                </a:solidFill>
              </a:rPr>
              <a:t>you have received, freely give</a:t>
            </a:r>
            <a:r>
              <a:rPr lang="en-US" dirty="0" smtClean="0">
                <a:solidFill>
                  <a:srgbClr val="C00000"/>
                </a:solidFill>
              </a:rPr>
              <a:t>.” (Matt 8:10)</a:t>
            </a:r>
          </a:p>
          <a:p>
            <a:r>
              <a:rPr lang="en-US" i="1" dirty="0" smtClean="0"/>
              <a:t>All courses and resources:</a:t>
            </a:r>
          </a:p>
          <a:p>
            <a:pPr lvl="1"/>
            <a:r>
              <a:rPr lang="en-US" dirty="0" smtClean="0">
                <a:solidFill>
                  <a:srgbClr val="C00000"/>
                </a:solidFill>
              </a:rPr>
              <a:t>“…being </a:t>
            </a:r>
            <a:r>
              <a:rPr lang="en-US" dirty="0">
                <a:solidFill>
                  <a:srgbClr val="C00000"/>
                </a:solidFill>
              </a:rPr>
              <a:t>justified freely by His grace through the redemption that is in Christ </a:t>
            </a:r>
            <a:r>
              <a:rPr lang="en-US" dirty="0" smtClean="0">
                <a:solidFill>
                  <a:srgbClr val="C00000"/>
                </a:solidFill>
              </a:rPr>
              <a:t>Jesus” (Rom 3:24)</a:t>
            </a:r>
          </a:p>
          <a:p>
            <a:pPr lvl="1"/>
            <a:r>
              <a:rPr lang="en-US" i="1" dirty="0" smtClean="0">
                <a:solidFill>
                  <a:srgbClr val="C00000"/>
                </a:solidFill>
              </a:rPr>
              <a:t>“…</a:t>
            </a:r>
            <a:r>
              <a:rPr lang="en-US" dirty="0">
                <a:solidFill>
                  <a:srgbClr val="C00000"/>
                </a:solidFill>
              </a:rPr>
              <a:t>I preached the gospel of God to you free of charge</a:t>
            </a:r>
            <a:r>
              <a:rPr lang="en-US" dirty="0" smtClean="0">
                <a:solidFill>
                  <a:srgbClr val="C00000"/>
                </a:solidFill>
              </a:rPr>
              <a:t>?” (2Cor 11:7)</a:t>
            </a:r>
          </a:p>
          <a:p>
            <a:r>
              <a:rPr lang="en-US" i="1" dirty="0" smtClean="0"/>
              <a:t>Free Admission:</a:t>
            </a:r>
          </a:p>
          <a:p>
            <a:pPr lvl="1"/>
            <a:r>
              <a:rPr lang="en-US" i="1" dirty="0" smtClean="0">
                <a:solidFill>
                  <a:srgbClr val="C00000"/>
                </a:solidFill>
              </a:rPr>
              <a:t>“</a:t>
            </a:r>
            <a:r>
              <a:rPr lang="en-US" dirty="0">
                <a:solidFill>
                  <a:srgbClr val="C00000"/>
                </a:solidFill>
              </a:rPr>
              <a:t>I am the Alpha and the Omega, the Beginning and the End. I will give of the fountain of the water of life freely to him who thirsts</a:t>
            </a:r>
            <a:r>
              <a:rPr lang="en-US" dirty="0" smtClean="0">
                <a:solidFill>
                  <a:srgbClr val="C00000"/>
                </a:solidFill>
              </a:rPr>
              <a:t>.” (Rev 21)</a:t>
            </a:r>
            <a:r>
              <a:rPr lang="en-US" i="1" dirty="0" smtClean="0">
                <a:solidFill>
                  <a:srgbClr val="C00000"/>
                </a:solidFill>
              </a:rPr>
              <a:t/>
            </a:r>
            <a:br>
              <a:rPr lang="en-US" i="1" dirty="0" smtClean="0">
                <a:solidFill>
                  <a:srgbClr val="C00000"/>
                </a:solidFill>
              </a:rPr>
            </a:br>
            <a:endParaRPr lang="en-US" i="1" dirty="0" smtClean="0">
              <a:solidFill>
                <a:srgbClr val="C00000"/>
              </a:solidFill>
            </a:endParaRPr>
          </a:p>
        </p:txBody>
      </p:sp>
    </p:spTree>
    <p:extLst>
      <p:ext uri="{BB962C8B-B14F-4D97-AF65-F5344CB8AC3E}">
        <p14:creationId xmlns:p14="http://schemas.microsoft.com/office/powerpoint/2010/main" val="20723269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mainlandmart.com/pj1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2534" y="76200"/>
            <a:ext cx="2191465" cy="3886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Headmaster: Charity</a:t>
            </a:r>
          </a:p>
        </p:txBody>
      </p:sp>
      <p:sp>
        <p:nvSpPr>
          <p:cNvPr id="3" name="Content Placeholder 2"/>
          <p:cNvSpPr>
            <a:spLocks noGrp="1"/>
          </p:cNvSpPr>
          <p:nvPr>
            <p:ph idx="1"/>
          </p:nvPr>
        </p:nvSpPr>
        <p:spPr>
          <a:xfrm>
            <a:off x="457200" y="1295400"/>
            <a:ext cx="8458200" cy="4953000"/>
          </a:xfrm>
        </p:spPr>
        <p:txBody>
          <a:bodyPr/>
          <a:lstStyle/>
          <a:p>
            <a:r>
              <a:rPr lang="en-US" sz="2400" i="1" dirty="0">
                <a:solidFill>
                  <a:srgbClr val="C00000"/>
                </a:solidFill>
              </a:rPr>
              <a:t>“Ho! Everyone who </a:t>
            </a:r>
            <a:r>
              <a:rPr lang="en-US" sz="2400" i="1" dirty="0" smtClean="0">
                <a:solidFill>
                  <a:srgbClr val="C00000"/>
                </a:solidFill>
              </a:rPr>
              <a:t>thirsts,</a:t>
            </a:r>
            <a:br>
              <a:rPr lang="en-US" sz="2400" i="1" dirty="0" smtClean="0">
                <a:solidFill>
                  <a:srgbClr val="C00000"/>
                </a:solidFill>
              </a:rPr>
            </a:br>
            <a:r>
              <a:rPr lang="en-US" sz="2400" i="1" dirty="0" smtClean="0">
                <a:solidFill>
                  <a:srgbClr val="C00000"/>
                </a:solidFill>
              </a:rPr>
              <a:t>Come </a:t>
            </a:r>
            <a:r>
              <a:rPr lang="en-US" sz="2400" i="1" dirty="0">
                <a:solidFill>
                  <a:srgbClr val="C00000"/>
                </a:solidFill>
              </a:rPr>
              <a:t>to the waters;</a:t>
            </a:r>
            <a:br>
              <a:rPr lang="en-US" sz="2400" i="1" dirty="0">
                <a:solidFill>
                  <a:srgbClr val="C00000"/>
                </a:solidFill>
              </a:rPr>
            </a:br>
            <a:r>
              <a:rPr lang="en-US" sz="2400" i="1" dirty="0">
                <a:solidFill>
                  <a:srgbClr val="C00000"/>
                </a:solidFill>
              </a:rPr>
              <a:t>And you who have no money,</a:t>
            </a:r>
            <a:br>
              <a:rPr lang="en-US" sz="2400" i="1" dirty="0">
                <a:solidFill>
                  <a:srgbClr val="C00000"/>
                </a:solidFill>
              </a:rPr>
            </a:br>
            <a:r>
              <a:rPr lang="en-US" sz="2400" i="1" dirty="0">
                <a:solidFill>
                  <a:srgbClr val="C00000"/>
                </a:solidFill>
              </a:rPr>
              <a:t>Come, buy and </a:t>
            </a:r>
            <a:r>
              <a:rPr lang="en-US" sz="2400" i="1" dirty="0" smtClean="0">
                <a:solidFill>
                  <a:srgbClr val="C00000"/>
                </a:solidFill>
              </a:rPr>
              <a:t>eat.</a:t>
            </a:r>
            <a:br>
              <a:rPr lang="en-US" sz="2400" i="1" dirty="0" smtClean="0">
                <a:solidFill>
                  <a:srgbClr val="C00000"/>
                </a:solidFill>
              </a:rPr>
            </a:br>
            <a:r>
              <a:rPr lang="en-US" sz="2400" i="1" dirty="0" smtClean="0">
                <a:solidFill>
                  <a:srgbClr val="C00000"/>
                </a:solidFill>
              </a:rPr>
              <a:t>Yes</a:t>
            </a:r>
            <a:r>
              <a:rPr lang="en-US" sz="2400" i="1" dirty="0">
                <a:solidFill>
                  <a:srgbClr val="C00000"/>
                </a:solidFill>
              </a:rPr>
              <a:t>, come, buy wine and milk</a:t>
            </a:r>
            <a:br>
              <a:rPr lang="en-US" sz="2400" i="1" dirty="0">
                <a:solidFill>
                  <a:srgbClr val="C00000"/>
                </a:solidFill>
              </a:rPr>
            </a:br>
            <a:r>
              <a:rPr lang="en-US" sz="2400" i="1" dirty="0">
                <a:solidFill>
                  <a:srgbClr val="C00000"/>
                </a:solidFill>
              </a:rPr>
              <a:t>Without money and without price</a:t>
            </a:r>
            <a:r>
              <a:rPr lang="en-US" sz="2400" i="1" dirty="0" smtClean="0">
                <a:solidFill>
                  <a:srgbClr val="C00000"/>
                </a:solidFill>
              </a:rPr>
              <a:t>. (Isa 55:1)</a:t>
            </a:r>
          </a:p>
          <a:p>
            <a:r>
              <a:rPr lang="en-US" sz="2400" dirty="0" smtClean="0"/>
              <a:t>Free school…  just come… apply… get in…</a:t>
            </a:r>
          </a:p>
          <a:p>
            <a:r>
              <a:rPr lang="en-US" sz="2400" i="1" dirty="0" smtClean="0">
                <a:solidFill>
                  <a:srgbClr val="C00000"/>
                </a:solidFill>
              </a:rPr>
              <a:t>[Wisdom] cries </a:t>
            </a:r>
            <a:r>
              <a:rPr lang="en-US" sz="2400" i="1" dirty="0">
                <a:solidFill>
                  <a:srgbClr val="C00000"/>
                </a:solidFill>
              </a:rPr>
              <a:t>out from the highest places of the </a:t>
            </a:r>
            <a:r>
              <a:rPr lang="en-US" sz="2400" i="1" dirty="0" smtClean="0">
                <a:solidFill>
                  <a:srgbClr val="C00000"/>
                </a:solidFill>
              </a:rPr>
              <a:t>city, </a:t>
            </a:r>
            <a:r>
              <a:rPr lang="en-US" sz="2400" i="1" baseline="30000" dirty="0" smtClean="0">
                <a:solidFill>
                  <a:srgbClr val="C00000"/>
                </a:solidFill>
              </a:rPr>
              <a:t>4</a:t>
            </a:r>
            <a:r>
              <a:rPr lang="en-US" sz="2400" i="1" baseline="30000" dirty="0">
                <a:solidFill>
                  <a:srgbClr val="C00000"/>
                </a:solidFill>
              </a:rPr>
              <a:t> </a:t>
            </a:r>
            <a:r>
              <a:rPr lang="en-US" sz="2400" i="1" dirty="0">
                <a:solidFill>
                  <a:srgbClr val="C00000"/>
                </a:solidFill>
              </a:rPr>
              <a:t>“Whoever is simple, let him turn in here</a:t>
            </a:r>
            <a:r>
              <a:rPr lang="en-US" sz="2400" i="1" dirty="0" smtClean="0">
                <a:solidFill>
                  <a:srgbClr val="C00000"/>
                </a:solidFill>
              </a:rPr>
              <a:t>!” As </a:t>
            </a:r>
            <a:r>
              <a:rPr lang="en-US" sz="2400" i="1" dirty="0">
                <a:solidFill>
                  <a:srgbClr val="C00000"/>
                </a:solidFill>
              </a:rPr>
              <a:t>for him who lacks understanding, she says to </a:t>
            </a:r>
            <a:r>
              <a:rPr lang="en-US" sz="2400" i="1" dirty="0" smtClean="0">
                <a:solidFill>
                  <a:srgbClr val="C00000"/>
                </a:solidFill>
              </a:rPr>
              <a:t>him, </a:t>
            </a:r>
            <a:r>
              <a:rPr lang="en-US" sz="2400" i="1" baseline="30000" dirty="0" smtClean="0">
                <a:solidFill>
                  <a:srgbClr val="C00000"/>
                </a:solidFill>
              </a:rPr>
              <a:t>5</a:t>
            </a:r>
            <a:r>
              <a:rPr lang="en-US" sz="2400" i="1" baseline="30000" dirty="0">
                <a:solidFill>
                  <a:srgbClr val="C00000"/>
                </a:solidFill>
              </a:rPr>
              <a:t> </a:t>
            </a:r>
            <a:r>
              <a:rPr lang="en-US" sz="2400" i="1" dirty="0">
                <a:solidFill>
                  <a:srgbClr val="C00000"/>
                </a:solidFill>
              </a:rPr>
              <a:t>“Come, eat of my </a:t>
            </a:r>
            <a:r>
              <a:rPr lang="en-US" sz="2400" i="1" dirty="0" smtClean="0">
                <a:solidFill>
                  <a:srgbClr val="C00000"/>
                </a:solidFill>
              </a:rPr>
              <a:t>bread, and </a:t>
            </a:r>
            <a:r>
              <a:rPr lang="en-US" sz="2400" i="1" dirty="0">
                <a:solidFill>
                  <a:srgbClr val="C00000"/>
                </a:solidFill>
              </a:rPr>
              <a:t>drink of the wine I have mixed.</a:t>
            </a:r>
            <a:br>
              <a:rPr lang="en-US" sz="2400" i="1" dirty="0">
                <a:solidFill>
                  <a:srgbClr val="C00000"/>
                </a:solidFill>
              </a:rPr>
            </a:br>
            <a:r>
              <a:rPr lang="en-US" sz="2400" i="1" baseline="30000" dirty="0">
                <a:solidFill>
                  <a:srgbClr val="C00000"/>
                </a:solidFill>
              </a:rPr>
              <a:t>6 </a:t>
            </a:r>
            <a:r>
              <a:rPr lang="en-US" sz="2400" i="1" dirty="0">
                <a:solidFill>
                  <a:srgbClr val="C00000"/>
                </a:solidFill>
              </a:rPr>
              <a:t>Forsake foolishness and </a:t>
            </a:r>
            <a:r>
              <a:rPr lang="en-US" sz="2400" i="1" dirty="0" smtClean="0">
                <a:solidFill>
                  <a:srgbClr val="C00000"/>
                </a:solidFill>
              </a:rPr>
              <a:t>live, And </a:t>
            </a:r>
            <a:r>
              <a:rPr lang="en-US" sz="2400" i="1" dirty="0">
                <a:solidFill>
                  <a:srgbClr val="C00000"/>
                </a:solidFill>
              </a:rPr>
              <a:t>go in the way of understanding</a:t>
            </a:r>
            <a:r>
              <a:rPr lang="en-US" sz="2400" i="1" dirty="0" smtClean="0">
                <a:solidFill>
                  <a:srgbClr val="C00000"/>
                </a:solidFill>
              </a:rPr>
              <a:t>. (</a:t>
            </a:r>
            <a:r>
              <a:rPr lang="en-US" sz="2400" i="1" dirty="0" err="1" smtClean="0">
                <a:solidFill>
                  <a:srgbClr val="C00000"/>
                </a:solidFill>
              </a:rPr>
              <a:t>Prov</a:t>
            </a:r>
            <a:r>
              <a:rPr lang="en-US" sz="2400" i="1" dirty="0" smtClean="0">
                <a:solidFill>
                  <a:srgbClr val="C00000"/>
                </a:solidFill>
              </a:rPr>
              <a:t> 9)</a:t>
            </a:r>
          </a:p>
        </p:txBody>
      </p:sp>
    </p:spTree>
    <p:extLst>
      <p:ext uri="{BB962C8B-B14F-4D97-AF65-F5344CB8AC3E}">
        <p14:creationId xmlns:p14="http://schemas.microsoft.com/office/powerpoint/2010/main" val="3658457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2.bp.blogspot.com/-n1dovlmfL7I/T4wstMKXCOI/AAAAAAAAARU/t6ny5sFjauI/s1600/adam_reation_icon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3905455"/>
            <a:ext cx="3505200" cy="29525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Headmaster: Charity</a:t>
            </a:r>
          </a:p>
        </p:txBody>
      </p:sp>
      <p:sp>
        <p:nvSpPr>
          <p:cNvPr id="3" name="Content Placeholder 2"/>
          <p:cNvSpPr>
            <a:spLocks noGrp="1"/>
          </p:cNvSpPr>
          <p:nvPr>
            <p:ph idx="1"/>
          </p:nvPr>
        </p:nvSpPr>
        <p:spPr>
          <a:xfrm>
            <a:off x="457200" y="1295400"/>
            <a:ext cx="8458200" cy="4953000"/>
          </a:xfrm>
        </p:spPr>
        <p:txBody>
          <a:bodyPr/>
          <a:lstStyle/>
          <a:p>
            <a:r>
              <a:rPr lang="en-US" sz="2200" dirty="0" smtClean="0"/>
              <a:t>The Lord ministers all good and all help, both as man and as God: as God, forgiving our sins; and as man, training us not to sin. Man is therefore justly dear to God, since he is His workmanship. The other works of creation He made by the word of command alone, but man He framed by Himself, by His own hand, and breathed into him what was peculiar to Himself.</a:t>
            </a:r>
          </a:p>
          <a:p>
            <a:r>
              <a:rPr lang="en-US" sz="2200" dirty="0" smtClean="0"/>
              <a:t>If</a:t>
            </a:r>
            <a:r>
              <a:rPr lang="en-US" sz="2200" dirty="0"/>
              <a:t>, then, man is an object desirable </a:t>
            </a:r>
            <a:r>
              <a:rPr lang="en-US" sz="2200" dirty="0" smtClean="0"/>
              <a:t/>
            </a:r>
            <a:br>
              <a:rPr lang="en-US" sz="2200" dirty="0" smtClean="0"/>
            </a:br>
            <a:r>
              <a:rPr lang="en-US" sz="2200" dirty="0" smtClean="0"/>
              <a:t>for </a:t>
            </a:r>
            <a:r>
              <a:rPr lang="en-US" sz="2200" dirty="0"/>
              <a:t>itself, then He who is good loved </a:t>
            </a:r>
            <a:r>
              <a:rPr lang="en-US" sz="2200" dirty="0" smtClean="0"/>
              <a:t/>
            </a:r>
            <a:br>
              <a:rPr lang="en-US" sz="2200" dirty="0" smtClean="0"/>
            </a:br>
            <a:r>
              <a:rPr lang="en-US" sz="2200" dirty="0" smtClean="0"/>
              <a:t>what </a:t>
            </a:r>
            <a:r>
              <a:rPr lang="en-US" sz="2200" dirty="0"/>
              <a:t>is good, and the love-charm is </a:t>
            </a:r>
            <a:r>
              <a:rPr lang="en-US" sz="2200" dirty="0" smtClean="0"/>
              <a:t/>
            </a:r>
            <a:br>
              <a:rPr lang="en-US" sz="2200" dirty="0" smtClean="0"/>
            </a:br>
            <a:r>
              <a:rPr lang="en-US" sz="2200" dirty="0" smtClean="0"/>
              <a:t>within </a:t>
            </a:r>
            <a:r>
              <a:rPr lang="en-US" sz="2200" dirty="0"/>
              <a:t>even in man, and is that very </a:t>
            </a:r>
            <a:r>
              <a:rPr lang="en-US" sz="2200" dirty="0" smtClean="0"/>
              <a:t/>
            </a:r>
            <a:br>
              <a:rPr lang="en-US" sz="2200" dirty="0" smtClean="0"/>
            </a:br>
            <a:r>
              <a:rPr lang="en-US" sz="2200" dirty="0" smtClean="0"/>
              <a:t>thing </a:t>
            </a:r>
            <a:r>
              <a:rPr lang="en-US" sz="2200" dirty="0"/>
              <a:t>which is called the inspiration </a:t>
            </a:r>
            <a:r>
              <a:rPr lang="en-US" sz="2200" dirty="0" smtClean="0"/>
              <a:t/>
            </a:r>
            <a:br>
              <a:rPr lang="en-US" sz="2200" dirty="0" smtClean="0"/>
            </a:br>
            <a:r>
              <a:rPr lang="en-US" sz="2200" dirty="0" smtClean="0"/>
              <a:t>[</a:t>
            </a:r>
            <a:r>
              <a:rPr lang="en-US" sz="2200" dirty="0"/>
              <a:t>or breath] of God</a:t>
            </a:r>
            <a:r>
              <a:rPr lang="en-US" sz="2200" dirty="0" smtClean="0"/>
              <a:t>;</a:t>
            </a:r>
            <a:br>
              <a:rPr lang="en-US" sz="2200" dirty="0" smtClean="0"/>
            </a:br>
            <a:r>
              <a:rPr lang="en-US" sz="2200" i="1" dirty="0"/>
              <a:t>(Clement of Alexandria, </a:t>
            </a:r>
            <a:r>
              <a:rPr lang="en-US" sz="2200" i="1" dirty="0" smtClean="0"/>
              <a:t/>
            </a:r>
            <a:br>
              <a:rPr lang="en-US" sz="2200" i="1" dirty="0" smtClean="0"/>
            </a:br>
            <a:r>
              <a:rPr lang="en-US" sz="2200" i="1" dirty="0" smtClean="0"/>
              <a:t>The </a:t>
            </a:r>
            <a:r>
              <a:rPr lang="en-US" sz="2200" i="1" dirty="0" err="1"/>
              <a:t>Paedagogus</a:t>
            </a:r>
            <a:r>
              <a:rPr lang="en-US" sz="2200" i="1" dirty="0"/>
              <a:t> [Instructor</a:t>
            </a:r>
            <a:r>
              <a:rPr lang="en-US" sz="2200" i="1" dirty="0" smtClean="0"/>
              <a:t>])</a:t>
            </a:r>
            <a:endParaRPr lang="en-US" sz="2200" dirty="0" smtClean="0"/>
          </a:p>
          <a:p>
            <a:endParaRPr lang="en-US" sz="2200" dirty="0" smtClean="0"/>
          </a:p>
        </p:txBody>
      </p:sp>
    </p:spTree>
    <p:extLst>
      <p:ext uri="{BB962C8B-B14F-4D97-AF65-F5344CB8AC3E}">
        <p14:creationId xmlns:p14="http://schemas.microsoft.com/office/powerpoint/2010/main" val="22522823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Exemplary School</a:t>
            </a:r>
          </a:p>
        </p:txBody>
      </p:sp>
      <p:sp>
        <p:nvSpPr>
          <p:cNvPr id="3" name="Content Placeholder 2"/>
          <p:cNvSpPr>
            <a:spLocks noGrp="1"/>
          </p:cNvSpPr>
          <p:nvPr>
            <p:ph idx="1"/>
          </p:nvPr>
        </p:nvSpPr>
        <p:spPr>
          <a:xfrm>
            <a:off x="457200" y="1295400"/>
            <a:ext cx="8229600" cy="5334000"/>
          </a:xfrm>
        </p:spPr>
        <p:txBody>
          <a:bodyPr/>
          <a:lstStyle/>
          <a:p>
            <a:r>
              <a:rPr lang="en-US" sz="2400" b="1" dirty="0" smtClean="0"/>
              <a:t>The Headmaster</a:t>
            </a:r>
          </a:p>
          <a:p>
            <a:pPr lvl="1"/>
            <a:r>
              <a:rPr lang="en-US" sz="2000" dirty="0"/>
              <a:t>His Charisma</a:t>
            </a:r>
            <a:endParaRPr lang="en-US" sz="2000" dirty="0" smtClean="0"/>
          </a:p>
          <a:p>
            <a:pPr lvl="1"/>
            <a:r>
              <a:rPr lang="en-US" sz="2000" dirty="0" smtClean="0"/>
              <a:t>His Wisdom</a:t>
            </a:r>
          </a:p>
          <a:p>
            <a:pPr lvl="1"/>
            <a:r>
              <a:rPr lang="en-US" sz="2000" dirty="0" smtClean="0"/>
              <a:t>His Wealth</a:t>
            </a:r>
          </a:p>
          <a:p>
            <a:pPr lvl="1"/>
            <a:r>
              <a:rPr lang="en-US" sz="2000" dirty="0" smtClean="0"/>
              <a:t>His Charity</a:t>
            </a:r>
          </a:p>
          <a:p>
            <a:r>
              <a:rPr lang="en-US" sz="2400" b="1" dirty="0" smtClean="0"/>
              <a:t>Conditions of Enrollment</a:t>
            </a:r>
          </a:p>
          <a:p>
            <a:r>
              <a:rPr lang="en-US" sz="2400" b="1" dirty="0" smtClean="0"/>
              <a:t>The Curriculum</a:t>
            </a:r>
          </a:p>
          <a:p>
            <a:r>
              <a:rPr lang="en-US" sz="2400" b="1" dirty="0" smtClean="0"/>
              <a:t>The </a:t>
            </a:r>
            <a:r>
              <a:rPr lang="en-US" sz="2400" b="1" dirty="0"/>
              <a:t>Results</a:t>
            </a:r>
            <a:endParaRPr lang="en-US" sz="2400" b="1" dirty="0" smtClean="0"/>
          </a:p>
        </p:txBody>
      </p:sp>
      <p:pic>
        <p:nvPicPr>
          <p:cNvPr id="4" name="Picture 4" descr="http://images2.fanpop.com/images/photos/2700000/Jesus-Christ-christianity-2752506-375-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0300" y="965200"/>
            <a:ext cx="2933700" cy="391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0013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lstStyle/>
          <a:p>
            <a:r>
              <a:rPr lang="en-US" dirty="0" smtClean="0"/>
              <a:t>Enrollment</a:t>
            </a:r>
            <a:r>
              <a:rPr lang="en-US" dirty="0"/>
              <a:t>: </a:t>
            </a:r>
            <a:r>
              <a:rPr lang="en-US" dirty="0" smtClean="0"/>
              <a:t/>
            </a:r>
            <a:br>
              <a:rPr lang="en-US" dirty="0" smtClean="0"/>
            </a:br>
            <a:r>
              <a:rPr lang="en-US" dirty="0" smtClean="0"/>
              <a:t>Certificate </a:t>
            </a:r>
            <a:r>
              <a:rPr lang="en-US" dirty="0"/>
              <a:t>of “Good </a:t>
            </a:r>
            <a:r>
              <a:rPr lang="en-US" dirty="0" smtClean="0"/>
              <a:t>Conduct”</a:t>
            </a:r>
            <a:endParaRPr lang="en-US" dirty="0"/>
          </a:p>
        </p:txBody>
      </p:sp>
      <p:sp>
        <p:nvSpPr>
          <p:cNvPr id="3" name="Content Placeholder 2"/>
          <p:cNvSpPr>
            <a:spLocks noGrp="1"/>
          </p:cNvSpPr>
          <p:nvPr>
            <p:ph idx="1"/>
          </p:nvPr>
        </p:nvSpPr>
        <p:spPr>
          <a:xfrm>
            <a:off x="457200" y="1447800"/>
            <a:ext cx="8229600" cy="4953000"/>
          </a:xfrm>
        </p:spPr>
        <p:txBody>
          <a:bodyPr/>
          <a:lstStyle/>
          <a:p>
            <a:r>
              <a:rPr lang="en-US" dirty="0" smtClean="0"/>
              <a:t>Obedience, moral conduct, ethics, honor</a:t>
            </a:r>
          </a:p>
          <a:p>
            <a:pPr lvl="1"/>
            <a:r>
              <a:rPr lang="en-US" i="1" baseline="30000" dirty="0">
                <a:solidFill>
                  <a:srgbClr val="FF0000"/>
                </a:solidFill>
              </a:rPr>
              <a:t>22 </a:t>
            </a:r>
            <a:r>
              <a:rPr lang="en-US" i="1" dirty="0">
                <a:solidFill>
                  <a:srgbClr val="FF0000"/>
                </a:solidFill>
              </a:rPr>
              <a:t>“For if you carefully </a:t>
            </a:r>
            <a:r>
              <a:rPr lang="en-US" b="1" i="1" dirty="0">
                <a:solidFill>
                  <a:srgbClr val="FF0000"/>
                </a:solidFill>
              </a:rPr>
              <a:t>keep all these commandments </a:t>
            </a:r>
            <a:r>
              <a:rPr lang="en-US" i="1" dirty="0">
                <a:solidFill>
                  <a:srgbClr val="FF0000"/>
                </a:solidFill>
              </a:rPr>
              <a:t>which I command you to do—to love the </a:t>
            </a:r>
            <a:r>
              <a:rPr lang="en-US" i="1" cap="small" dirty="0">
                <a:solidFill>
                  <a:srgbClr val="FF0000"/>
                </a:solidFill>
              </a:rPr>
              <a:t>Lord</a:t>
            </a:r>
            <a:r>
              <a:rPr lang="en-US" i="1" dirty="0">
                <a:solidFill>
                  <a:srgbClr val="FF0000"/>
                </a:solidFill>
              </a:rPr>
              <a:t> your God, to walk in all His ways, and to hold fast to Him— </a:t>
            </a:r>
            <a:r>
              <a:rPr lang="en-US" i="1" baseline="30000" dirty="0">
                <a:solidFill>
                  <a:srgbClr val="FF0000"/>
                </a:solidFill>
              </a:rPr>
              <a:t>23 </a:t>
            </a:r>
            <a:r>
              <a:rPr lang="en-US" i="1" dirty="0">
                <a:solidFill>
                  <a:srgbClr val="FF0000"/>
                </a:solidFill>
              </a:rPr>
              <a:t>then the </a:t>
            </a:r>
            <a:r>
              <a:rPr lang="en-US" i="1" cap="small" dirty="0">
                <a:solidFill>
                  <a:srgbClr val="FF0000"/>
                </a:solidFill>
              </a:rPr>
              <a:t>Lord</a:t>
            </a:r>
            <a:r>
              <a:rPr lang="en-US" i="1" dirty="0">
                <a:solidFill>
                  <a:srgbClr val="FF0000"/>
                </a:solidFill>
              </a:rPr>
              <a:t> will drive out all these nations from before you, and you will dispossess greater and mightier nations than </a:t>
            </a:r>
            <a:r>
              <a:rPr lang="en-US" i="1" dirty="0" smtClean="0">
                <a:solidFill>
                  <a:srgbClr val="FF0000"/>
                </a:solidFill>
              </a:rPr>
              <a:t>yourselves… </a:t>
            </a:r>
            <a:r>
              <a:rPr lang="en-US" i="1" baseline="30000" dirty="0" smtClean="0">
                <a:solidFill>
                  <a:srgbClr val="FF0000"/>
                </a:solidFill>
              </a:rPr>
              <a:t>25</a:t>
            </a:r>
            <a:r>
              <a:rPr lang="en-US" i="1" baseline="30000" dirty="0">
                <a:solidFill>
                  <a:srgbClr val="FF0000"/>
                </a:solidFill>
              </a:rPr>
              <a:t> </a:t>
            </a:r>
            <a:r>
              <a:rPr lang="en-US" i="1" dirty="0">
                <a:solidFill>
                  <a:srgbClr val="FF0000"/>
                </a:solidFill>
              </a:rPr>
              <a:t>No man shall be able to stand against you; the </a:t>
            </a:r>
            <a:r>
              <a:rPr lang="en-US" i="1" cap="small" dirty="0">
                <a:solidFill>
                  <a:srgbClr val="FF0000"/>
                </a:solidFill>
              </a:rPr>
              <a:t>Lord</a:t>
            </a:r>
            <a:r>
              <a:rPr lang="en-US" i="1" dirty="0">
                <a:solidFill>
                  <a:srgbClr val="FF0000"/>
                </a:solidFill>
              </a:rPr>
              <a:t> your God will put the dread of you and the fear of you upon all the land where you tread, just as He has said to you</a:t>
            </a:r>
            <a:r>
              <a:rPr lang="en-US" i="1" dirty="0" smtClean="0">
                <a:solidFill>
                  <a:srgbClr val="FF0000"/>
                </a:solidFill>
              </a:rPr>
              <a:t>. (</a:t>
            </a:r>
            <a:r>
              <a:rPr lang="en-US" i="1" dirty="0" err="1" smtClean="0">
                <a:solidFill>
                  <a:srgbClr val="FF0000"/>
                </a:solidFill>
              </a:rPr>
              <a:t>Deut</a:t>
            </a:r>
            <a:r>
              <a:rPr lang="en-US" i="1" dirty="0" smtClean="0">
                <a:solidFill>
                  <a:srgbClr val="FF0000"/>
                </a:solidFill>
              </a:rPr>
              <a:t> 11)</a:t>
            </a:r>
            <a:endParaRPr lang="en-US" i="1" dirty="0">
              <a:solidFill>
                <a:srgbClr val="FF0000"/>
              </a:solidFill>
            </a:endParaRPr>
          </a:p>
          <a:p>
            <a:endParaRPr lang="en-US" dirty="0"/>
          </a:p>
        </p:txBody>
      </p:sp>
    </p:spTree>
    <p:extLst>
      <p:ext uri="{BB962C8B-B14F-4D97-AF65-F5344CB8AC3E}">
        <p14:creationId xmlns:p14="http://schemas.microsoft.com/office/powerpoint/2010/main" val="25829019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a:t>
            </a:r>
            <a:br>
              <a:rPr lang="en-US" dirty="0"/>
            </a:br>
            <a:r>
              <a:rPr lang="en-US" dirty="0"/>
              <a:t>Certificate of “Good Conduct”</a:t>
            </a:r>
          </a:p>
        </p:txBody>
      </p:sp>
      <p:sp>
        <p:nvSpPr>
          <p:cNvPr id="3" name="Content Placeholder 2"/>
          <p:cNvSpPr>
            <a:spLocks noGrp="1"/>
          </p:cNvSpPr>
          <p:nvPr>
            <p:ph idx="1"/>
          </p:nvPr>
        </p:nvSpPr>
        <p:spPr>
          <a:xfrm>
            <a:off x="304800" y="1371600"/>
            <a:ext cx="8610600" cy="4953000"/>
          </a:xfrm>
        </p:spPr>
        <p:txBody>
          <a:bodyPr/>
          <a:lstStyle/>
          <a:p>
            <a:r>
              <a:rPr lang="en-US" dirty="0" smtClean="0"/>
              <a:t>Jehoshaphat - had the certificate:</a:t>
            </a:r>
          </a:p>
          <a:p>
            <a:pPr lvl="1"/>
            <a:r>
              <a:rPr lang="en-US" baseline="30000" dirty="0" smtClean="0">
                <a:solidFill>
                  <a:srgbClr val="FF0000"/>
                </a:solidFill>
              </a:rPr>
              <a:t>3</a:t>
            </a:r>
            <a:r>
              <a:rPr lang="en-US" baseline="30000" dirty="0">
                <a:solidFill>
                  <a:srgbClr val="FF0000"/>
                </a:solidFill>
              </a:rPr>
              <a:t> </a:t>
            </a:r>
            <a:r>
              <a:rPr lang="en-US" dirty="0">
                <a:solidFill>
                  <a:srgbClr val="FF0000"/>
                </a:solidFill>
              </a:rPr>
              <a:t>Now the </a:t>
            </a:r>
            <a:r>
              <a:rPr lang="en-US" cap="small" dirty="0">
                <a:solidFill>
                  <a:srgbClr val="FF0000"/>
                </a:solidFill>
              </a:rPr>
              <a:t>Lord</a:t>
            </a:r>
            <a:r>
              <a:rPr lang="en-US" dirty="0">
                <a:solidFill>
                  <a:srgbClr val="FF0000"/>
                </a:solidFill>
              </a:rPr>
              <a:t> was with Jehoshaphat, because he </a:t>
            </a:r>
            <a:r>
              <a:rPr lang="en-US" b="1" dirty="0">
                <a:solidFill>
                  <a:srgbClr val="FF0000"/>
                </a:solidFill>
              </a:rPr>
              <a:t>walked in the former ways of his father David</a:t>
            </a:r>
            <a:r>
              <a:rPr lang="en-US" dirty="0">
                <a:solidFill>
                  <a:srgbClr val="FF0000"/>
                </a:solidFill>
              </a:rPr>
              <a:t>; he did not seek the </a:t>
            </a:r>
            <a:r>
              <a:rPr lang="en-US" dirty="0" err="1">
                <a:solidFill>
                  <a:srgbClr val="FF0000"/>
                </a:solidFill>
              </a:rPr>
              <a:t>Baals</a:t>
            </a:r>
            <a:r>
              <a:rPr lang="en-US" dirty="0">
                <a:solidFill>
                  <a:srgbClr val="FF0000"/>
                </a:solidFill>
              </a:rPr>
              <a:t>, </a:t>
            </a:r>
            <a:r>
              <a:rPr lang="en-US" baseline="30000" dirty="0">
                <a:solidFill>
                  <a:srgbClr val="FF0000"/>
                </a:solidFill>
              </a:rPr>
              <a:t>4 </a:t>
            </a:r>
            <a:r>
              <a:rPr lang="en-US" dirty="0">
                <a:solidFill>
                  <a:srgbClr val="FF0000"/>
                </a:solidFill>
              </a:rPr>
              <a:t>but </a:t>
            </a:r>
            <a:r>
              <a:rPr lang="en-US" b="1" dirty="0">
                <a:solidFill>
                  <a:srgbClr val="FF0000"/>
                </a:solidFill>
              </a:rPr>
              <a:t>sought the God of his father, and walked in His commandments </a:t>
            </a:r>
            <a:r>
              <a:rPr lang="en-US" dirty="0">
                <a:solidFill>
                  <a:srgbClr val="FF0000"/>
                </a:solidFill>
              </a:rPr>
              <a:t>and not according to the acts of </a:t>
            </a:r>
            <a:r>
              <a:rPr lang="en-US" dirty="0" smtClean="0">
                <a:solidFill>
                  <a:srgbClr val="FF0000"/>
                </a:solidFill>
              </a:rPr>
              <a:t>Israel…</a:t>
            </a:r>
            <a:r>
              <a:rPr lang="en-US" baseline="30000" dirty="0">
                <a:solidFill>
                  <a:srgbClr val="FF0000"/>
                </a:solidFill>
              </a:rPr>
              <a:t> 6 </a:t>
            </a:r>
            <a:r>
              <a:rPr lang="en-US" dirty="0">
                <a:solidFill>
                  <a:srgbClr val="FF0000"/>
                </a:solidFill>
              </a:rPr>
              <a:t>And his heart </a:t>
            </a:r>
            <a:r>
              <a:rPr lang="en-US" b="1" dirty="0">
                <a:solidFill>
                  <a:srgbClr val="FF0000"/>
                </a:solidFill>
              </a:rPr>
              <a:t>took delight in the ways of the </a:t>
            </a:r>
            <a:r>
              <a:rPr lang="en-US" b="1" cap="small" dirty="0" smtClean="0">
                <a:solidFill>
                  <a:srgbClr val="FF0000"/>
                </a:solidFill>
              </a:rPr>
              <a:t>Lord. (2</a:t>
            </a:r>
            <a:r>
              <a:rPr lang="en-US" b="1" dirty="0" smtClean="0">
                <a:solidFill>
                  <a:srgbClr val="FF0000"/>
                </a:solidFill>
              </a:rPr>
              <a:t>Chr 17)</a:t>
            </a:r>
          </a:p>
          <a:p>
            <a:r>
              <a:rPr lang="en-US" dirty="0" smtClean="0"/>
              <a:t>He enrolled in the school and succeeded</a:t>
            </a:r>
            <a:endParaRPr lang="en-US" dirty="0"/>
          </a:p>
          <a:p>
            <a:pPr lvl="1"/>
            <a:r>
              <a:rPr lang="en-US" baseline="30000" dirty="0" smtClean="0">
                <a:solidFill>
                  <a:srgbClr val="FF0000"/>
                </a:solidFill>
              </a:rPr>
              <a:t>5</a:t>
            </a:r>
            <a:r>
              <a:rPr lang="en-US" baseline="30000" dirty="0">
                <a:solidFill>
                  <a:srgbClr val="FF0000"/>
                </a:solidFill>
              </a:rPr>
              <a:t> </a:t>
            </a:r>
            <a:r>
              <a:rPr lang="en-US" dirty="0">
                <a:solidFill>
                  <a:srgbClr val="FF0000"/>
                </a:solidFill>
              </a:rPr>
              <a:t>Therefore the </a:t>
            </a:r>
            <a:r>
              <a:rPr lang="en-US" cap="small" dirty="0">
                <a:solidFill>
                  <a:srgbClr val="FF0000"/>
                </a:solidFill>
              </a:rPr>
              <a:t>Lord</a:t>
            </a:r>
            <a:r>
              <a:rPr lang="en-US" dirty="0">
                <a:solidFill>
                  <a:srgbClr val="FF0000"/>
                </a:solidFill>
              </a:rPr>
              <a:t> established the kingdom in his hand; and all Judah gave presents to </a:t>
            </a:r>
            <a:r>
              <a:rPr lang="en-US" dirty="0" err="1" smtClean="0">
                <a:solidFill>
                  <a:srgbClr val="FF0000"/>
                </a:solidFill>
              </a:rPr>
              <a:t>Jeho-shaphat</a:t>
            </a:r>
            <a:r>
              <a:rPr lang="en-US" dirty="0" smtClean="0">
                <a:solidFill>
                  <a:srgbClr val="FF0000"/>
                </a:solidFill>
              </a:rPr>
              <a:t>…</a:t>
            </a:r>
            <a:r>
              <a:rPr lang="en-US" baseline="30000" dirty="0">
                <a:solidFill>
                  <a:srgbClr val="FF0000"/>
                </a:solidFill>
              </a:rPr>
              <a:t> 10 </a:t>
            </a:r>
            <a:r>
              <a:rPr lang="en-US" dirty="0">
                <a:solidFill>
                  <a:srgbClr val="FF0000"/>
                </a:solidFill>
              </a:rPr>
              <a:t>And the fear of the </a:t>
            </a:r>
            <a:r>
              <a:rPr lang="en-US" cap="small" dirty="0">
                <a:solidFill>
                  <a:srgbClr val="FF0000"/>
                </a:solidFill>
              </a:rPr>
              <a:t>Lord</a:t>
            </a:r>
            <a:r>
              <a:rPr lang="en-US" dirty="0">
                <a:solidFill>
                  <a:srgbClr val="FF0000"/>
                </a:solidFill>
              </a:rPr>
              <a:t> fell on all the kingdoms of the lands that </a:t>
            </a:r>
            <a:r>
              <a:rPr lang="en-US" i="1" dirty="0">
                <a:solidFill>
                  <a:srgbClr val="FF0000"/>
                </a:solidFill>
              </a:rPr>
              <a:t>were</a:t>
            </a:r>
            <a:r>
              <a:rPr lang="en-US" dirty="0">
                <a:solidFill>
                  <a:srgbClr val="FF0000"/>
                </a:solidFill>
              </a:rPr>
              <a:t> around Judah, so that they did not make war against Jehoshaphat. </a:t>
            </a:r>
            <a:endParaRPr lang="en-US" dirty="0" smtClean="0">
              <a:solidFill>
                <a:srgbClr val="FF0000"/>
              </a:solidFill>
            </a:endParaRPr>
          </a:p>
          <a:p>
            <a:endParaRPr lang="en-US" dirty="0"/>
          </a:p>
        </p:txBody>
      </p:sp>
    </p:spTree>
    <p:extLst>
      <p:ext uri="{BB962C8B-B14F-4D97-AF65-F5344CB8AC3E}">
        <p14:creationId xmlns:p14="http://schemas.microsoft.com/office/powerpoint/2010/main" val="28500110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a:t>
            </a:r>
            <a:br>
              <a:rPr lang="en-US" dirty="0"/>
            </a:br>
            <a:r>
              <a:rPr lang="en-US" dirty="0"/>
              <a:t>Certificate of “Good Conduct”</a:t>
            </a:r>
          </a:p>
        </p:txBody>
      </p:sp>
      <p:sp>
        <p:nvSpPr>
          <p:cNvPr id="3" name="Content Placeholder 2"/>
          <p:cNvSpPr>
            <a:spLocks noGrp="1"/>
          </p:cNvSpPr>
          <p:nvPr>
            <p:ph idx="1"/>
          </p:nvPr>
        </p:nvSpPr>
        <p:spPr>
          <a:xfrm>
            <a:off x="457200" y="1371600"/>
            <a:ext cx="8229600" cy="4953000"/>
          </a:xfrm>
        </p:spPr>
        <p:txBody>
          <a:bodyPr/>
          <a:lstStyle/>
          <a:p>
            <a:r>
              <a:rPr lang="en-US" dirty="0" smtClean="0"/>
              <a:t>Saul of Tarsus: zealous, although </a:t>
            </a:r>
            <a:r>
              <a:rPr lang="en-US" dirty="0" err="1" smtClean="0"/>
              <a:t>mis</a:t>
            </a:r>
            <a:r>
              <a:rPr lang="en-US" dirty="0" smtClean="0"/>
              <a:t>-guided</a:t>
            </a:r>
          </a:p>
          <a:p>
            <a:pPr lvl="1"/>
            <a:r>
              <a:rPr lang="en-US" dirty="0" smtClean="0"/>
              <a:t>Obedience - </a:t>
            </a:r>
            <a:br>
              <a:rPr lang="en-US" dirty="0" smtClean="0"/>
            </a:br>
            <a:r>
              <a:rPr lang="en-US" i="1" dirty="0" smtClean="0">
                <a:solidFill>
                  <a:srgbClr val="FF0000"/>
                </a:solidFill>
              </a:rPr>
              <a:t>“</a:t>
            </a:r>
            <a:r>
              <a:rPr lang="en-US" i="1" dirty="0">
                <a:solidFill>
                  <a:srgbClr val="FF0000"/>
                </a:solidFill>
              </a:rPr>
              <a:t>Lord, what do You want me to do</a:t>
            </a:r>
            <a:r>
              <a:rPr lang="en-US" i="1" dirty="0" smtClean="0">
                <a:solidFill>
                  <a:srgbClr val="FF0000"/>
                </a:solidFill>
              </a:rPr>
              <a:t>?” (Acts 9)</a:t>
            </a:r>
          </a:p>
          <a:p>
            <a:pPr lvl="1"/>
            <a:r>
              <a:rPr lang="en-US" dirty="0" smtClean="0"/>
              <a:t>Enrolled and succeeded: </a:t>
            </a:r>
            <a:r>
              <a:rPr lang="en-US" i="1" dirty="0" smtClean="0">
                <a:solidFill>
                  <a:srgbClr val="FF0000"/>
                </a:solidFill>
              </a:rPr>
              <a:t>“</a:t>
            </a:r>
            <a:r>
              <a:rPr lang="en-US" i="1" dirty="0">
                <a:solidFill>
                  <a:srgbClr val="FF0000"/>
                </a:solidFill>
              </a:rPr>
              <a:t>I can do all things through Christ who strengthens me</a:t>
            </a:r>
            <a:r>
              <a:rPr lang="en-US" i="1" dirty="0" smtClean="0">
                <a:solidFill>
                  <a:srgbClr val="FF0000"/>
                </a:solidFill>
              </a:rPr>
              <a:t>.” (Phil 4:13)</a:t>
            </a:r>
          </a:p>
          <a:p>
            <a:r>
              <a:rPr lang="en-US" b="1" i="1" dirty="0" smtClean="0">
                <a:solidFill>
                  <a:srgbClr val="FF0000"/>
                </a:solidFill>
              </a:rPr>
              <a:t>“Noah</a:t>
            </a:r>
            <a:r>
              <a:rPr lang="en-US" i="1" dirty="0" smtClean="0">
                <a:solidFill>
                  <a:srgbClr val="FF0000"/>
                </a:solidFill>
              </a:rPr>
              <a:t> </a:t>
            </a:r>
            <a:r>
              <a:rPr lang="en-US" i="1" dirty="0">
                <a:solidFill>
                  <a:srgbClr val="FF0000"/>
                </a:solidFill>
              </a:rPr>
              <a:t>walked with </a:t>
            </a:r>
            <a:r>
              <a:rPr lang="en-US" b="1" i="1" dirty="0">
                <a:solidFill>
                  <a:srgbClr val="FF0000"/>
                </a:solidFill>
              </a:rPr>
              <a:t>God</a:t>
            </a:r>
            <a:r>
              <a:rPr lang="en-US" i="1" dirty="0" smtClean="0">
                <a:solidFill>
                  <a:srgbClr val="FF0000"/>
                </a:solidFill>
              </a:rPr>
              <a:t>.” (Gen 6)</a:t>
            </a:r>
          </a:p>
          <a:p>
            <a:r>
              <a:rPr lang="en-US" i="1" dirty="0" smtClean="0">
                <a:solidFill>
                  <a:srgbClr val="FF0000"/>
                </a:solidFill>
              </a:rPr>
              <a:t>“</a:t>
            </a:r>
            <a:r>
              <a:rPr lang="en-US" b="1" i="1" dirty="0" smtClean="0">
                <a:solidFill>
                  <a:srgbClr val="FF0000"/>
                </a:solidFill>
              </a:rPr>
              <a:t>Abel</a:t>
            </a:r>
            <a:r>
              <a:rPr lang="en-US" i="1" dirty="0" smtClean="0">
                <a:solidFill>
                  <a:srgbClr val="FF0000"/>
                </a:solidFill>
              </a:rPr>
              <a:t> … obtained </a:t>
            </a:r>
            <a:r>
              <a:rPr lang="en-US" i="1" dirty="0">
                <a:solidFill>
                  <a:srgbClr val="FF0000"/>
                </a:solidFill>
              </a:rPr>
              <a:t>witness that he was </a:t>
            </a:r>
            <a:r>
              <a:rPr lang="en-US" b="1" i="1" dirty="0" smtClean="0">
                <a:solidFill>
                  <a:srgbClr val="FF0000"/>
                </a:solidFill>
              </a:rPr>
              <a:t>righteous” (</a:t>
            </a:r>
            <a:r>
              <a:rPr lang="en-US" b="1" i="1" dirty="0" err="1" smtClean="0">
                <a:solidFill>
                  <a:srgbClr val="FF0000"/>
                </a:solidFill>
              </a:rPr>
              <a:t>Heb</a:t>
            </a:r>
            <a:r>
              <a:rPr lang="en-US" b="1" i="1" dirty="0" smtClean="0">
                <a:solidFill>
                  <a:srgbClr val="FF0000"/>
                </a:solidFill>
              </a:rPr>
              <a:t> 11:4)</a:t>
            </a:r>
          </a:p>
          <a:p>
            <a:r>
              <a:rPr lang="en-US" dirty="0" err="1" smtClean="0"/>
              <a:t>Rechabites</a:t>
            </a:r>
            <a:r>
              <a:rPr lang="en-US" dirty="0" smtClean="0"/>
              <a:t>: </a:t>
            </a:r>
            <a:r>
              <a:rPr lang="en-US" i="1" dirty="0" smtClean="0">
                <a:solidFill>
                  <a:srgbClr val="FF0000"/>
                </a:solidFill>
              </a:rPr>
              <a:t>“</a:t>
            </a:r>
            <a:r>
              <a:rPr lang="en-US" b="1" i="1" dirty="0" smtClean="0">
                <a:solidFill>
                  <a:srgbClr val="FF0000"/>
                </a:solidFill>
              </a:rPr>
              <a:t>We </a:t>
            </a:r>
            <a:r>
              <a:rPr lang="en-US" b="1" i="1" dirty="0">
                <a:solidFill>
                  <a:srgbClr val="FF0000"/>
                </a:solidFill>
              </a:rPr>
              <a:t>will drink no wine</a:t>
            </a:r>
            <a:r>
              <a:rPr lang="en-US" i="1" dirty="0">
                <a:solidFill>
                  <a:srgbClr val="FF0000"/>
                </a:solidFill>
              </a:rPr>
              <a:t>, for </a:t>
            </a:r>
            <a:r>
              <a:rPr lang="en-US" i="1" dirty="0" err="1">
                <a:solidFill>
                  <a:srgbClr val="FF0000"/>
                </a:solidFill>
              </a:rPr>
              <a:t>Jonadab</a:t>
            </a:r>
            <a:r>
              <a:rPr lang="en-US" i="1" dirty="0">
                <a:solidFill>
                  <a:srgbClr val="FF0000"/>
                </a:solidFill>
              </a:rPr>
              <a:t> the son of </a:t>
            </a:r>
            <a:r>
              <a:rPr lang="en-US" i="1" dirty="0" err="1">
                <a:solidFill>
                  <a:srgbClr val="FF0000"/>
                </a:solidFill>
              </a:rPr>
              <a:t>Rechab</a:t>
            </a:r>
            <a:r>
              <a:rPr lang="en-US" i="1" dirty="0">
                <a:solidFill>
                  <a:srgbClr val="FF0000"/>
                </a:solidFill>
              </a:rPr>
              <a:t>, our father, </a:t>
            </a:r>
            <a:r>
              <a:rPr lang="en-US" b="1" i="1" dirty="0">
                <a:solidFill>
                  <a:srgbClr val="FF0000"/>
                </a:solidFill>
              </a:rPr>
              <a:t>commanded us</a:t>
            </a:r>
            <a:r>
              <a:rPr lang="en-US" i="1" dirty="0">
                <a:solidFill>
                  <a:srgbClr val="FF0000"/>
                </a:solidFill>
              </a:rPr>
              <a:t>, saying, ‘You shall drink no wine, you nor your sons, forever</a:t>
            </a:r>
            <a:r>
              <a:rPr lang="en-US" i="1" dirty="0" smtClean="0">
                <a:solidFill>
                  <a:srgbClr val="FF0000"/>
                </a:solidFill>
              </a:rPr>
              <a:t>.” (</a:t>
            </a:r>
            <a:r>
              <a:rPr lang="en-US" i="1" dirty="0" err="1" smtClean="0">
                <a:solidFill>
                  <a:srgbClr val="FF0000"/>
                </a:solidFill>
              </a:rPr>
              <a:t>Jer</a:t>
            </a:r>
            <a:r>
              <a:rPr lang="en-US" i="1" dirty="0" smtClean="0">
                <a:solidFill>
                  <a:srgbClr val="FF0000"/>
                </a:solidFill>
              </a:rPr>
              <a:t> 35)</a:t>
            </a:r>
            <a:endParaRPr lang="en-US" b="1" i="1" dirty="0" smtClean="0">
              <a:solidFill>
                <a:srgbClr val="FF0000"/>
              </a:solidFill>
            </a:endParaRPr>
          </a:p>
          <a:p>
            <a:endParaRPr lang="en-US" dirty="0" smtClean="0">
              <a:solidFill>
                <a:srgbClr val="FF0000"/>
              </a:solidFill>
            </a:endParaRPr>
          </a:p>
        </p:txBody>
      </p:sp>
    </p:spTree>
    <p:extLst>
      <p:ext uri="{BB962C8B-B14F-4D97-AF65-F5344CB8AC3E}">
        <p14:creationId xmlns:p14="http://schemas.microsoft.com/office/powerpoint/2010/main" val="40347586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3.bp.blogspot.com/-c1mtsHZ3oT0/UFc8xK7yKzI/AAAAAAAAAPg/aAGop4QMadE/s1600/abraham_isaac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2849541"/>
            <a:ext cx="3352800" cy="40084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Enrollment: </a:t>
            </a:r>
            <a:br>
              <a:rPr lang="en-US" dirty="0"/>
            </a:br>
            <a:r>
              <a:rPr lang="en-US" dirty="0"/>
              <a:t>Certificate of “Good Conduct”</a:t>
            </a:r>
          </a:p>
        </p:txBody>
      </p:sp>
      <p:sp>
        <p:nvSpPr>
          <p:cNvPr id="3" name="Content Placeholder 2"/>
          <p:cNvSpPr>
            <a:spLocks noGrp="1"/>
          </p:cNvSpPr>
          <p:nvPr>
            <p:ph idx="1"/>
          </p:nvPr>
        </p:nvSpPr>
        <p:spPr>
          <a:xfrm>
            <a:off x="457200" y="1371600"/>
            <a:ext cx="8229600" cy="4953000"/>
          </a:xfrm>
        </p:spPr>
        <p:txBody>
          <a:bodyPr/>
          <a:lstStyle/>
          <a:p>
            <a:r>
              <a:rPr lang="en-US" dirty="0" smtClean="0"/>
              <a:t>Abram’s certificate of obedience:</a:t>
            </a:r>
          </a:p>
          <a:p>
            <a:pPr lvl="1"/>
            <a:r>
              <a:rPr lang="en-US" i="1" dirty="0">
                <a:solidFill>
                  <a:srgbClr val="FF0000"/>
                </a:solidFill>
              </a:rPr>
              <a:t>“Get out of your </a:t>
            </a:r>
            <a:r>
              <a:rPr lang="en-US" i="1" dirty="0" smtClean="0">
                <a:solidFill>
                  <a:srgbClr val="FF0000"/>
                </a:solidFill>
              </a:rPr>
              <a:t>country, From </a:t>
            </a:r>
            <a:r>
              <a:rPr lang="en-US" i="1" dirty="0">
                <a:solidFill>
                  <a:srgbClr val="FF0000"/>
                </a:solidFill>
              </a:rPr>
              <a:t>your family</a:t>
            </a:r>
            <a:br>
              <a:rPr lang="en-US" i="1" dirty="0">
                <a:solidFill>
                  <a:srgbClr val="FF0000"/>
                </a:solidFill>
              </a:rPr>
            </a:br>
            <a:r>
              <a:rPr lang="en-US" i="1" dirty="0">
                <a:solidFill>
                  <a:srgbClr val="FF0000"/>
                </a:solidFill>
              </a:rPr>
              <a:t>And from your father’s house,</a:t>
            </a:r>
            <a:br>
              <a:rPr lang="en-US" i="1" dirty="0">
                <a:solidFill>
                  <a:srgbClr val="FF0000"/>
                </a:solidFill>
              </a:rPr>
            </a:br>
            <a:r>
              <a:rPr lang="en-US" i="1" dirty="0">
                <a:solidFill>
                  <a:srgbClr val="FF0000"/>
                </a:solidFill>
              </a:rPr>
              <a:t>To a land that I will show </a:t>
            </a:r>
            <a:r>
              <a:rPr lang="en-US" i="1" dirty="0" smtClean="0">
                <a:solidFill>
                  <a:srgbClr val="FF0000"/>
                </a:solidFill>
              </a:rPr>
              <a:t>you.” (Gen 12)</a:t>
            </a:r>
          </a:p>
          <a:p>
            <a:r>
              <a:rPr lang="en-US" dirty="0" smtClean="0"/>
              <a:t>The toughest exam question ever!</a:t>
            </a:r>
          </a:p>
          <a:p>
            <a:pPr lvl="1"/>
            <a:r>
              <a:rPr lang="en-US" i="1" dirty="0">
                <a:solidFill>
                  <a:srgbClr val="FF0000"/>
                </a:solidFill>
              </a:rPr>
              <a:t>“Take now your son, your only </a:t>
            </a:r>
            <a:r>
              <a:rPr lang="en-US" i="1" dirty="0" smtClean="0">
                <a:solidFill>
                  <a:srgbClr val="FF0000"/>
                </a:solidFill>
              </a:rPr>
              <a:t/>
            </a:r>
            <a:br>
              <a:rPr lang="en-US" i="1" dirty="0" smtClean="0">
                <a:solidFill>
                  <a:srgbClr val="FF0000"/>
                </a:solidFill>
              </a:rPr>
            </a:br>
            <a:r>
              <a:rPr lang="en-US" i="1" dirty="0" smtClean="0">
                <a:solidFill>
                  <a:srgbClr val="FF0000"/>
                </a:solidFill>
              </a:rPr>
              <a:t>son </a:t>
            </a:r>
            <a:r>
              <a:rPr lang="en-US" i="1" dirty="0">
                <a:solidFill>
                  <a:srgbClr val="FF0000"/>
                </a:solidFill>
              </a:rPr>
              <a:t>Isaac, whom you love, and </a:t>
            </a:r>
            <a:r>
              <a:rPr lang="en-US" i="1" dirty="0" smtClean="0">
                <a:solidFill>
                  <a:srgbClr val="FF0000"/>
                </a:solidFill>
              </a:rPr>
              <a:t/>
            </a:r>
            <a:br>
              <a:rPr lang="en-US" i="1" dirty="0" smtClean="0">
                <a:solidFill>
                  <a:srgbClr val="FF0000"/>
                </a:solidFill>
              </a:rPr>
            </a:br>
            <a:r>
              <a:rPr lang="en-US" i="1" dirty="0" smtClean="0">
                <a:solidFill>
                  <a:srgbClr val="FF0000"/>
                </a:solidFill>
              </a:rPr>
              <a:t>go </a:t>
            </a:r>
            <a:r>
              <a:rPr lang="en-US" i="1" dirty="0">
                <a:solidFill>
                  <a:srgbClr val="FF0000"/>
                </a:solidFill>
              </a:rPr>
              <a:t>to the land of </a:t>
            </a:r>
            <a:r>
              <a:rPr lang="en-US" i="1" dirty="0" err="1">
                <a:solidFill>
                  <a:srgbClr val="FF0000"/>
                </a:solidFill>
              </a:rPr>
              <a:t>Moriah</a:t>
            </a:r>
            <a:r>
              <a:rPr lang="en-US" i="1" dirty="0">
                <a:solidFill>
                  <a:srgbClr val="FF0000"/>
                </a:solidFill>
              </a:rPr>
              <a:t>, and </a:t>
            </a:r>
            <a:r>
              <a:rPr lang="en-US" i="1" dirty="0" smtClean="0">
                <a:solidFill>
                  <a:srgbClr val="FF0000"/>
                </a:solidFill>
              </a:rPr>
              <a:t/>
            </a:r>
            <a:br>
              <a:rPr lang="en-US" i="1" dirty="0" smtClean="0">
                <a:solidFill>
                  <a:srgbClr val="FF0000"/>
                </a:solidFill>
              </a:rPr>
            </a:br>
            <a:r>
              <a:rPr lang="en-US" i="1" dirty="0" smtClean="0">
                <a:solidFill>
                  <a:srgbClr val="FF0000"/>
                </a:solidFill>
              </a:rPr>
              <a:t>offer </a:t>
            </a:r>
            <a:r>
              <a:rPr lang="en-US" i="1" dirty="0">
                <a:solidFill>
                  <a:srgbClr val="FF0000"/>
                </a:solidFill>
              </a:rPr>
              <a:t>him there as a burnt </a:t>
            </a:r>
            <a:r>
              <a:rPr lang="en-US" i="1" dirty="0" smtClean="0">
                <a:solidFill>
                  <a:srgbClr val="FF0000"/>
                </a:solidFill>
              </a:rPr>
              <a:t/>
            </a:r>
            <a:br>
              <a:rPr lang="en-US" i="1" dirty="0" smtClean="0">
                <a:solidFill>
                  <a:srgbClr val="FF0000"/>
                </a:solidFill>
              </a:rPr>
            </a:br>
            <a:r>
              <a:rPr lang="en-US" i="1" dirty="0" smtClean="0">
                <a:solidFill>
                  <a:srgbClr val="FF0000"/>
                </a:solidFill>
              </a:rPr>
              <a:t>offering </a:t>
            </a:r>
            <a:r>
              <a:rPr lang="en-US" i="1" dirty="0">
                <a:solidFill>
                  <a:srgbClr val="FF0000"/>
                </a:solidFill>
              </a:rPr>
              <a:t>on one of the mountains </a:t>
            </a:r>
            <a:r>
              <a:rPr lang="en-US" i="1" dirty="0" smtClean="0">
                <a:solidFill>
                  <a:srgbClr val="FF0000"/>
                </a:solidFill>
              </a:rPr>
              <a:t/>
            </a:r>
            <a:br>
              <a:rPr lang="en-US" i="1" dirty="0" smtClean="0">
                <a:solidFill>
                  <a:srgbClr val="FF0000"/>
                </a:solidFill>
              </a:rPr>
            </a:br>
            <a:r>
              <a:rPr lang="en-US" i="1" dirty="0" smtClean="0">
                <a:solidFill>
                  <a:srgbClr val="FF0000"/>
                </a:solidFill>
              </a:rPr>
              <a:t>of </a:t>
            </a:r>
            <a:r>
              <a:rPr lang="en-US" i="1" dirty="0">
                <a:solidFill>
                  <a:srgbClr val="FF0000"/>
                </a:solidFill>
              </a:rPr>
              <a:t>which I shall tell you</a:t>
            </a:r>
            <a:r>
              <a:rPr lang="en-US" i="1" dirty="0" smtClean="0">
                <a:solidFill>
                  <a:srgbClr val="FF0000"/>
                </a:solidFill>
              </a:rPr>
              <a:t>.” (Gen 22)</a:t>
            </a:r>
            <a:endParaRPr lang="en-US" i="1" dirty="0">
              <a:solidFill>
                <a:srgbClr val="FF0000"/>
              </a:solidFill>
            </a:endParaRPr>
          </a:p>
        </p:txBody>
      </p:sp>
    </p:spTree>
    <p:extLst>
      <p:ext uri="{BB962C8B-B14F-4D97-AF65-F5344CB8AC3E}">
        <p14:creationId xmlns:p14="http://schemas.microsoft.com/office/powerpoint/2010/main" val="19733275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http://2.bp.blogspot.com/-sMrgaYTapJ8/TzpZbjGnJlI/AAAAAAAAARU/M5NRBwnsGKk/s1600/scro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4414838"/>
            <a:ext cx="3428999" cy="24431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Luke 14</a:t>
            </a:r>
            <a:endParaRPr lang="en-US" dirty="0"/>
          </a:p>
        </p:txBody>
      </p:sp>
      <p:sp>
        <p:nvSpPr>
          <p:cNvPr id="3" name="Content Placeholder 2"/>
          <p:cNvSpPr>
            <a:spLocks noGrp="1"/>
          </p:cNvSpPr>
          <p:nvPr>
            <p:ph idx="1"/>
          </p:nvPr>
        </p:nvSpPr>
        <p:spPr/>
        <p:txBody>
          <a:bodyPr/>
          <a:lstStyle/>
          <a:p>
            <a:r>
              <a:rPr lang="en-US" baseline="30000" dirty="0"/>
              <a:t>25 </a:t>
            </a:r>
            <a:r>
              <a:rPr lang="en-US" dirty="0"/>
              <a:t>Now great multitudes went with Him. And He turned and said to them, </a:t>
            </a:r>
            <a:r>
              <a:rPr lang="en-US" baseline="30000" dirty="0"/>
              <a:t>26 </a:t>
            </a:r>
            <a:r>
              <a:rPr lang="en-US" dirty="0"/>
              <a:t>“If anyone comes to Me and does not hate his father and mother, wife and children, brothers and sisters, yes, and his own life also, he cannot be My disciple. </a:t>
            </a:r>
            <a:r>
              <a:rPr lang="en-US" baseline="30000" dirty="0"/>
              <a:t>27 </a:t>
            </a:r>
            <a:r>
              <a:rPr lang="en-US" dirty="0"/>
              <a:t>And whoever does not bear his cross and come after Me cannot be My disciple.</a:t>
            </a:r>
          </a:p>
        </p:txBody>
      </p:sp>
    </p:spTree>
    <p:extLst>
      <p:ext uri="{BB962C8B-B14F-4D97-AF65-F5344CB8AC3E}">
        <p14:creationId xmlns:p14="http://schemas.microsoft.com/office/powerpoint/2010/main" val="26836376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http://3.bp.blogspot.com/-In3f8o9G95A/TnxUJV5eP8I/AAAAAAAAADY/yHChWEBKAz8/s1600/article-1273952-097616A8000005DC-562_468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4021976"/>
            <a:ext cx="3437744" cy="23505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Enrollment: </a:t>
            </a:r>
            <a:br>
              <a:rPr lang="en-US" dirty="0"/>
            </a:br>
            <a:r>
              <a:rPr lang="en-US" dirty="0"/>
              <a:t>Certificate of “Good Conduct”</a:t>
            </a:r>
          </a:p>
        </p:txBody>
      </p:sp>
      <p:sp>
        <p:nvSpPr>
          <p:cNvPr id="3" name="Content Placeholder 2"/>
          <p:cNvSpPr>
            <a:spLocks noGrp="1"/>
          </p:cNvSpPr>
          <p:nvPr>
            <p:ph idx="1"/>
          </p:nvPr>
        </p:nvSpPr>
        <p:spPr>
          <a:xfrm>
            <a:off x="457200" y="1371600"/>
            <a:ext cx="8229600" cy="4953000"/>
          </a:xfrm>
        </p:spPr>
        <p:txBody>
          <a:bodyPr/>
          <a:lstStyle/>
          <a:p>
            <a:r>
              <a:rPr lang="en-US" dirty="0" smtClean="0"/>
              <a:t>Students who failed </a:t>
            </a:r>
            <a:r>
              <a:rPr lang="en-US" dirty="0"/>
              <a:t>to </a:t>
            </a:r>
            <a:r>
              <a:rPr lang="en-US" dirty="0" smtClean="0"/>
              <a:t>secure the certificate</a:t>
            </a:r>
          </a:p>
          <a:p>
            <a:r>
              <a:rPr lang="en-US" dirty="0" smtClean="0"/>
              <a:t>King Saul:</a:t>
            </a:r>
          </a:p>
          <a:p>
            <a:pPr lvl="1"/>
            <a:r>
              <a:rPr lang="en-US" dirty="0">
                <a:solidFill>
                  <a:srgbClr val="FF0000"/>
                </a:solidFill>
              </a:rPr>
              <a:t>So Samuel said: “Has the LORD as great delight in burnt offerings and sacrifices, </a:t>
            </a:r>
            <a:r>
              <a:rPr lang="en-US" dirty="0" smtClean="0">
                <a:solidFill>
                  <a:srgbClr val="FF0000"/>
                </a:solidFill>
              </a:rPr>
              <a:t>as </a:t>
            </a:r>
            <a:r>
              <a:rPr lang="en-US" dirty="0">
                <a:solidFill>
                  <a:srgbClr val="FF0000"/>
                </a:solidFill>
              </a:rPr>
              <a:t>in obeying the voice of the LORD? Behold, to obey is better than sacrifice, And to heed than the fat of rams</a:t>
            </a:r>
            <a:r>
              <a:rPr lang="en-US" dirty="0" smtClean="0">
                <a:solidFill>
                  <a:srgbClr val="FF0000"/>
                </a:solidFill>
              </a:rPr>
              <a:t>. (1Sam 15)</a:t>
            </a:r>
          </a:p>
          <a:p>
            <a:r>
              <a:rPr lang="en-US" dirty="0" smtClean="0"/>
              <a:t>Lot’s Wife</a:t>
            </a:r>
          </a:p>
          <a:p>
            <a:r>
              <a:rPr lang="en-US" dirty="0" smtClean="0"/>
              <a:t>Pontius Pilate</a:t>
            </a:r>
          </a:p>
          <a:p>
            <a:r>
              <a:rPr lang="en-US" dirty="0" smtClean="0"/>
              <a:t>Story: boy in Sunday School </a:t>
            </a:r>
            <a:br>
              <a:rPr lang="en-US" dirty="0" smtClean="0"/>
            </a:br>
            <a:r>
              <a:rPr lang="en-US" i="1" dirty="0" smtClean="0"/>
              <a:t>“My mother told me to go home right away”</a:t>
            </a:r>
            <a:endParaRPr lang="en-US" i="1" dirty="0"/>
          </a:p>
        </p:txBody>
      </p:sp>
    </p:spTree>
    <p:extLst>
      <p:ext uri="{BB962C8B-B14F-4D97-AF65-F5344CB8AC3E}">
        <p14:creationId xmlns:p14="http://schemas.microsoft.com/office/powerpoint/2010/main" val="9715472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www.stminastabanoub.org/gallery2/g2data_7b0c2914d7/albums/JacobAntounBaptism/DSC_0140.JPG"/>
          <p:cNvPicPr>
            <a:picLocks noChangeAspect="1" noChangeArrowheads="1"/>
          </p:cNvPicPr>
          <p:nvPr/>
        </p:nvPicPr>
        <p:blipFill rotWithShape="1">
          <a:blip r:embed="rId2">
            <a:extLst>
              <a:ext uri="{28A0092B-C50C-407E-A947-70E740481C1C}">
                <a14:useLocalDpi xmlns:a14="http://schemas.microsoft.com/office/drawing/2010/main" val="0"/>
              </a:ext>
            </a:extLst>
          </a:blip>
          <a:srcRect l="28443" r="33442"/>
          <a:stretch/>
        </p:blipFill>
        <p:spPr bwMode="auto">
          <a:xfrm>
            <a:off x="6828019" y="0"/>
            <a:ext cx="2323476" cy="4057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Enrollment: Oath</a:t>
            </a:r>
            <a:endParaRPr lang="en-US" dirty="0"/>
          </a:p>
        </p:txBody>
      </p:sp>
      <p:sp>
        <p:nvSpPr>
          <p:cNvPr id="3" name="Content Placeholder 2"/>
          <p:cNvSpPr>
            <a:spLocks noGrp="1"/>
          </p:cNvSpPr>
          <p:nvPr>
            <p:ph idx="1"/>
          </p:nvPr>
        </p:nvSpPr>
        <p:spPr/>
        <p:txBody>
          <a:bodyPr/>
          <a:lstStyle/>
          <a:p>
            <a:r>
              <a:rPr lang="en-US" dirty="0" smtClean="0"/>
              <a:t>First Oath: Accept God</a:t>
            </a:r>
          </a:p>
          <a:p>
            <a:pPr lvl="1"/>
            <a:r>
              <a:rPr lang="en-GB" i="1" dirty="0"/>
              <a:t>I renounce you Satan, and all your </a:t>
            </a:r>
            <a:r>
              <a:rPr lang="en-GB" i="1" dirty="0" smtClean="0"/>
              <a:t/>
            </a:r>
            <a:br>
              <a:rPr lang="en-GB" i="1" dirty="0" smtClean="0"/>
            </a:br>
            <a:r>
              <a:rPr lang="en-GB" i="1" dirty="0" smtClean="0"/>
              <a:t>unclean </a:t>
            </a:r>
            <a:r>
              <a:rPr lang="en-GB" i="1" dirty="0"/>
              <a:t>works, and all your wicked </a:t>
            </a:r>
            <a:r>
              <a:rPr lang="en-GB" i="1" dirty="0" smtClean="0"/>
              <a:t/>
            </a:r>
            <a:br>
              <a:rPr lang="en-GB" i="1" dirty="0" smtClean="0"/>
            </a:br>
            <a:r>
              <a:rPr lang="en-GB" i="1" dirty="0" smtClean="0"/>
              <a:t>angels </a:t>
            </a:r>
            <a:r>
              <a:rPr lang="en-GB" i="1" dirty="0"/>
              <a:t>and all your evil </a:t>
            </a:r>
            <a:r>
              <a:rPr lang="en-GB" i="1" dirty="0" smtClean="0"/>
              <a:t>demons…</a:t>
            </a:r>
          </a:p>
          <a:p>
            <a:pPr lvl="1"/>
            <a:r>
              <a:rPr lang="en-GB" i="1" dirty="0" smtClean="0"/>
              <a:t>I </a:t>
            </a:r>
            <a:r>
              <a:rPr lang="en-GB" i="1" dirty="0"/>
              <a:t>profess You, O Christ my God, and all Your saving laws, and all Your quickening service, and all Your life giving works</a:t>
            </a:r>
            <a:r>
              <a:rPr lang="en-GB" i="1" dirty="0" smtClean="0"/>
              <a:t>.</a:t>
            </a:r>
          </a:p>
          <a:p>
            <a:pPr lvl="1"/>
            <a:r>
              <a:rPr lang="en-GB" i="1" dirty="0"/>
              <a:t>I believe in one God, God the Father the </a:t>
            </a:r>
            <a:r>
              <a:rPr lang="en-GB" i="1" dirty="0" err="1"/>
              <a:t>Pantocrator</a:t>
            </a:r>
            <a:r>
              <a:rPr lang="en-GB" i="1" dirty="0"/>
              <a:t>, and his Only-begotten Son Jesus Christ our Lord, and the Holy, life-giving Spirit, and the resurrection of the flesh, and the one only holy catholic and apostolic Church.</a:t>
            </a:r>
            <a:endParaRPr lang="en-US" i="1" dirty="0"/>
          </a:p>
        </p:txBody>
      </p:sp>
    </p:spTree>
    <p:extLst>
      <p:ext uri="{BB962C8B-B14F-4D97-AF65-F5344CB8AC3E}">
        <p14:creationId xmlns:p14="http://schemas.microsoft.com/office/powerpoint/2010/main" val="4296959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a:t>
            </a:r>
            <a:r>
              <a:rPr lang="en-US" dirty="0" smtClean="0"/>
              <a:t>Oath</a:t>
            </a:r>
            <a:endParaRPr lang="en-US" dirty="0"/>
          </a:p>
        </p:txBody>
      </p:sp>
      <p:sp>
        <p:nvSpPr>
          <p:cNvPr id="3" name="Content Placeholder 2"/>
          <p:cNvSpPr>
            <a:spLocks noGrp="1"/>
          </p:cNvSpPr>
          <p:nvPr>
            <p:ph idx="1"/>
          </p:nvPr>
        </p:nvSpPr>
        <p:spPr>
          <a:xfrm>
            <a:off x="457200" y="1295400"/>
            <a:ext cx="8458200" cy="4953000"/>
          </a:xfrm>
        </p:spPr>
        <p:txBody>
          <a:bodyPr/>
          <a:lstStyle/>
          <a:p>
            <a:r>
              <a:rPr lang="en-US" dirty="0" smtClean="0"/>
              <a:t>Second Oath: </a:t>
            </a:r>
            <a:r>
              <a:rPr lang="en-US" u="sng" dirty="0" smtClean="0"/>
              <a:t>God</a:t>
            </a:r>
            <a:r>
              <a:rPr lang="en-US" dirty="0" smtClean="0"/>
              <a:t> First</a:t>
            </a:r>
          </a:p>
          <a:p>
            <a:pPr lvl="1"/>
            <a:r>
              <a:rPr lang="en-US" sz="2200" i="1" dirty="0" smtClean="0">
                <a:solidFill>
                  <a:srgbClr val="FF0000"/>
                </a:solidFill>
              </a:rPr>
              <a:t>“He </a:t>
            </a:r>
            <a:r>
              <a:rPr lang="en-US" sz="2200" i="1" dirty="0">
                <a:solidFill>
                  <a:srgbClr val="FF0000"/>
                </a:solidFill>
              </a:rPr>
              <a:t>who loves father or mother </a:t>
            </a:r>
            <a:r>
              <a:rPr lang="en-US" sz="2200" b="1" i="1" dirty="0">
                <a:solidFill>
                  <a:srgbClr val="FF0000"/>
                </a:solidFill>
              </a:rPr>
              <a:t>more than Me </a:t>
            </a:r>
            <a:r>
              <a:rPr lang="en-US" sz="2200" i="1" dirty="0">
                <a:solidFill>
                  <a:srgbClr val="FF0000"/>
                </a:solidFill>
              </a:rPr>
              <a:t>is not worthy of Me. And he who loves son or daughter </a:t>
            </a:r>
            <a:r>
              <a:rPr lang="en-US" sz="2200" b="1" i="1" dirty="0">
                <a:solidFill>
                  <a:srgbClr val="FF0000"/>
                </a:solidFill>
              </a:rPr>
              <a:t>more than Me </a:t>
            </a:r>
            <a:r>
              <a:rPr lang="en-US" sz="2200" i="1" dirty="0">
                <a:solidFill>
                  <a:srgbClr val="FF0000"/>
                </a:solidFill>
              </a:rPr>
              <a:t>is not worthy of Me</a:t>
            </a:r>
            <a:r>
              <a:rPr lang="en-US" sz="2200" i="1" dirty="0" smtClean="0">
                <a:solidFill>
                  <a:srgbClr val="FF0000"/>
                </a:solidFill>
              </a:rPr>
              <a:t>.” (Matt 10)</a:t>
            </a:r>
          </a:p>
          <a:p>
            <a:pPr lvl="1"/>
            <a:r>
              <a:rPr lang="en-US" sz="2200" i="1" dirty="0" smtClean="0">
                <a:solidFill>
                  <a:srgbClr val="FF0000"/>
                </a:solidFill>
              </a:rPr>
              <a:t>“But </a:t>
            </a:r>
            <a:r>
              <a:rPr lang="en-US" sz="2200" i="1" dirty="0">
                <a:solidFill>
                  <a:srgbClr val="FF0000"/>
                </a:solidFill>
              </a:rPr>
              <a:t>seek </a:t>
            </a:r>
            <a:r>
              <a:rPr lang="en-US" sz="2200" b="1" i="1" dirty="0">
                <a:solidFill>
                  <a:srgbClr val="FF0000"/>
                </a:solidFill>
              </a:rPr>
              <a:t>first</a:t>
            </a:r>
            <a:r>
              <a:rPr lang="en-US" sz="2200" i="1" dirty="0">
                <a:solidFill>
                  <a:srgbClr val="FF0000"/>
                </a:solidFill>
              </a:rPr>
              <a:t> the kingdom of God and His righteousness, and all these things shall be added to you</a:t>
            </a:r>
            <a:r>
              <a:rPr lang="en-US" sz="2200" i="1" dirty="0" smtClean="0">
                <a:solidFill>
                  <a:srgbClr val="FF0000"/>
                </a:solidFill>
              </a:rPr>
              <a:t>.” (Matt 6:33)</a:t>
            </a:r>
          </a:p>
          <a:p>
            <a:pPr lvl="1"/>
            <a:r>
              <a:rPr lang="en-US" sz="2200" i="1" dirty="0">
                <a:solidFill>
                  <a:srgbClr val="FF0000"/>
                </a:solidFill>
              </a:rPr>
              <a:t>But from there you will seek the LORD your God, and you will find Him if you seek Him with </a:t>
            </a:r>
            <a:r>
              <a:rPr lang="en-US" sz="2200" b="1" i="1" dirty="0">
                <a:solidFill>
                  <a:srgbClr val="FF0000"/>
                </a:solidFill>
              </a:rPr>
              <a:t>all your heart </a:t>
            </a:r>
            <a:r>
              <a:rPr lang="en-US" sz="2200" i="1" dirty="0">
                <a:solidFill>
                  <a:srgbClr val="FF0000"/>
                </a:solidFill>
              </a:rPr>
              <a:t>and with </a:t>
            </a:r>
            <a:r>
              <a:rPr lang="en-US" sz="2200" b="1" i="1" dirty="0">
                <a:solidFill>
                  <a:srgbClr val="FF0000"/>
                </a:solidFill>
              </a:rPr>
              <a:t>all your soul</a:t>
            </a:r>
            <a:r>
              <a:rPr lang="en-US" sz="2200" i="1" dirty="0" smtClean="0">
                <a:solidFill>
                  <a:srgbClr val="FF0000"/>
                </a:solidFill>
              </a:rPr>
              <a:t>. (</a:t>
            </a:r>
            <a:r>
              <a:rPr lang="en-US" sz="2200" i="1" dirty="0" err="1" smtClean="0">
                <a:solidFill>
                  <a:srgbClr val="FF0000"/>
                </a:solidFill>
              </a:rPr>
              <a:t>Deut</a:t>
            </a:r>
            <a:r>
              <a:rPr lang="en-US" sz="2200" i="1" dirty="0" smtClean="0">
                <a:solidFill>
                  <a:srgbClr val="FF0000"/>
                </a:solidFill>
              </a:rPr>
              <a:t> 4:29)</a:t>
            </a:r>
          </a:p>
          <a:p>
            <a:pPr lvl="1"/>
            <a:r>
              <a:rPr lang="en-US" sz="2200" i="1" dirty="0" smtClean="0">
                <a:solidFill>
                  <a:srgbClr val="FF0000"/>
                </a:solidFill>
              </a:rPr>
              <a:t>“</a:t>
            </a:r>
            <a:r>
              <a:rPr lang="en-US" sz="2200" i="1" dirty="0">
                <a:solidFill>
                  <a:srgbClr val="FF0000"/>
                </a:solidFill>
              </a:rPr>
              <a:t>Your face, LORD, I will seek</a:t>
            </a:r>
            <a:r>
              <a:rPr lang="en-US" sz="2200" i="1" dirty="0" smtClean="0">
                <a:solidFill>
                  <a:srgbClr val="FF0000"/>
                </a:solidFill>
              </a:rPr>
              <a:t>.” (Ps 27:8)</a:t>
            </a:r>
          </a:p>
          <a:p>
            <a:pPr lvl="1"/>
            <a:r>
              <a:rPr lang="en-US" sz="2200" i="1" dirty="0">
                <a:solidFill>
                  <a:srgbClr val="FF0000"/>
                </a:solidFill>
              </a:rPr>
              <a:t>“With my soul I have desired You in the night, Yes, by my spirit within me I will seek You </a:t>
            </a:r>
            <a:r>
              <a:rPr lang="en-US" sz="2200" i="1" dirty="0" smtClean="0">
                <a:solidFill>
                  <a:srgbClr val="FF0000"/>
                </a:solidFill>
              </a:rPr>
              <a:t>early” (Isa 26:9)</a:t>
            </a:r>
          </a:p>
          <a:p>
            <a:pPr lvl="1"/>
            <a:endParaRPr lang="en-US" dirty="0"/>
          </a:p>
        </p:txBody>
      </p:sp>
    </p:spTree>
    <p:extLst>
      <p:ext uri="{BB962C8B-B14F-4D97-AF65-F5344CB8AC3E}">
        <p14:creationId xmlns:p14="http://schemas.microsoft.com/office/powerpoint/2010/main" val="18198672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Oath</a:t>
            </a:r>
          </a:p>
        </p:txBody>
      </p:sp>
      <p:sp>
        <p:nvSpPr>
          <p:cNvPr id="3" name="Content Placeholder 2"/>
          <p:cNvSpPr>
            <a:spLocks noGrp="1"/>
          </p:cNvSpPr>
          <p:nvPr>
            <p:ph idx="1"/>
          </p:nvPr>
        </p:nvSpPr>
        <p:spPr/>
        <p:txBody>
          <a:bodyPr/>
          <a:lstStyle/>
          <a:p>
            <a:r>
              <a:rPr lang="en-US" dirty="0" smtClean="0"/>
              <a:t>Third Oath</a:t>
            </a:r>
            <a:r>
              <a:rPr lang="en-US" dirty="0"/>
              <a:t>: </a:t>
            </a:r>
            <a:r>
              <a:rPr lang="en-US" dirty="0" smtClean="0"/>
              <a:t>Trust the Lord</a:t>
            </a:r>
          </a:p>
          <a:p>
            <a:pPr lvl="1"/>
            <a:r>
              <a:rPr lang="en-US" i="1" dirty="0">
                <a:solidFill>
                  <a:srgbClr val="FF0000"/>
                </a:solidFill>
              </a:rPr>
              <a:t>“In the LORD I put my </a:t>
            </a:r>
            <a:r>
              <a:rPr lang="en-US" i="1" dirty="0" smtClean="0">
                <a:solidFill>
                  <a:srgbClr val="FF0000"/>
                </a:solidFill>
              </a:rPr>
              <a:t>trust” (Ps 11:1)</a:t>
            </a:r>
          </a:p>
          <a:p>
            <a:pPr lvl="1"/>
            <a:r>
              <a:rPr lang="en-US" i="1" dirty="0" smtClean="0">
                <a:solidFill>
                  <a:srgbClr val="FF0000"/>
                </a:solidFill>
              </a:rPr>
              <a:t>“And </a:t>
            </a:r>
            <a:r>
              <a:rPr lang="en-US" i="1" dirty="0">
                <a:solidFill>
                  <a:srgbClr val="FF0000"/>
                </a:solidFill>
              </a:rPr>
              <a:t>those who know Your name will put their trust in You; For You, LORD, have not forsaken those who seek You</a:t>
            </a:r>
            <a:r>
              <a:rPr lang="en-US" i="1" dirty="0" smtClean="0">
                <a:solidFill>
                  <a:srgbClr val="FF0000"/>
                </a:solidFill>
              </a:rPr>
              <a:t>.” (Ps 9:10)</a:t>
            </a:r>
          </a:p>
          <a:p>
            <a:pPr lvl="1"/>
            <a:r>
              <a:rPr lang="en-US" i="1" dirty="0" smtClean="0">
                <a:solidFill>
                  <a:srgbClr val="FF0000"/>
                </a:solidFill>
              </a:rPr>
              <a:t>“Some </a:t>
            </a:r>
            <a:r>
              <a:rPr lang="en-US" i="1" dirty="0">
                <a:solidFill>
                  <a:srgbClr val="FF0000"/>
                </a:solidFill>
              </a:rPr>
              <a:t>trust in chariots, and some in horses;</a:t>
            </a:r>
            <a:br>
              <a:rPr lang="en-US" i="1" dirty="0">
                <a:solidFill>
                  <a:srgbClr val="FF0000"/>
                </a:solidFill>
              </a:rPr>
            </a:br>
            <a:r>
              <a:rPr lang="en-US" i="1" dirty="0">
                <a:solidFill>
                  <a:srgbClr val="FF0000"/>
                </a:solidFill>
              </a:rPr>
              <a:t>But we will remember the name of the </a:t>
            </a:r>
            <a:r>
              <a:rPr lang="en-US" i="1" cap="small" dirty="0">
                <a:solidFill>
                  <a:srgbClr val="FF0000"/>
                </a:solidFill>
              </a:rPr>
              <a:t>Lord</a:t>
            </a:r>
            <a:r>
              <a:rPr lang="en-US" i="1" dirty="0">
                <a:solidFill>
                  <a:srgbClr val="FF0000"/>
                </a:solidFill>
              </a:rPr>
              <a:t> our </a:t>
            </a:r>
            <a:r>
              <a:rPr lang="en-US" i="1" dirty="0" smtClean="0">
                <a:solidFill>
                  <a:srgbClr val="FF0000"/>
                </a:solidFill>
              </a:rPr>
              <a:t>God. They </a:t>
            </a:r>
            <a:r>
              <a:rPr lang="en-US" i="1" dirty="0">
                <a:solidFill>
                  <a:srgbClr val="FF0000"/>
                </a:solidFill>
              </a:rPr>
              <a:t>have bowed down and fallen;</a:t>
            </a:r>
            <a:br>
              <a:rPr lang="en-US" i="1" dirty="0">
                <a:solidFill>
                  <a:srgbClr val="FF0000"/>
                </a:solidFill>
              </a:rPr>
            </a:br>
            <a:r>
              <a:rPr lang="en-US" i="1" dirty="0">
                <a:solidFill>
                  <a:srgbClr val="FF0000"/>
                </a:solidFill>
              </a:rPr>
              <a:t>But we have risen and stand upright</a:t>
            </a:r>
            <a:r>
              <a:rPr lang="en-US" i="1" dirty="0" smtClean="0">
                <a:solidFill>
                  <a:srgbClr val="FF0000"/>
                </a:solidFill>
              </a:rPr>
              <a:t>.” (Ps 20)</a:t>
            </a:r>
          </a:p>
          <a:p>
            <a:pPr lvl="1"/>
            <a:r>
              <a:rPr lang="en-US" i="1" dirty="0">
                <a:solidFill>
                  <a:srgbClr val="FF0000"/>
                </a:solidFill>
              </a:rPr>
              <a:t>“Trust in the </a:t>
            </a:r>
            <a:r>
              <a:rPr lang="en-US" i="1" cap="small" dirty="0">
                <a:solidFill>
                  <a:srgbClr val="FF0000"/>
                </a:solidFill>
              </a:rPr>
              <a:t>Lord</a:t>
            </a:r>
            <a:r>
              <a:rPr lang="en-US" i="1" dirty="0">
                <a:solidFill>
                  <a:srgbClr val="FF0000"/>
                </a:solidFill>
              </a:rPr>
              <a:t> with all your heart,</a:t>
            </a:r>
            <a:br>
              <a:rPr lang="en-US" i="1" dirty="0">
                <a:solidFill>
                  <a:srgbClr val="FF0000"/>
                </a:solidFill>
              </a:rPr>
            </a:br>
            <a:r>
              <a:rPr lang="en-US" i="1" dirty="0">
                <a:solidFill>
                  <a:srgbClr val="FF0000"/>
                </a:solidFill>
              </a:rPr>
              <a:t>And lean not on your own </a:t>
            </a:r>
            <a:r>
              <a:rPr lang="en-US" i="1" dirty="0" smtClean="0">
                <a:solidFill>
                  <a:srgbClr val="FF0000"/>
                </a:solidFill>
              </a:rPr>
              <a:t>understanding” </a:t>
            </a:r>
            <a:br>
              <a:rPr lang="en-US" i="1" dirty="0" smtClean="0">
                <a:solidFill>
                  <a:srgbClr val="FF0000"/>
                </a:solidFill>
              </a:rPr>
            </a:br>
            <a:r>
              <a:rPr lang="en-US" i="1" dirty="0" smtClean="0">
                <a:solidFill>
                  <a:srgbClr val="FF0000"/>
                </a:solidFill>
              </a:rPr>
              <a:t>(</a:t>
            </a:r>
            <a:r>
              <a:rPr lang="en-US" i="1" dirty="0" err="1" smtClean="0">
                <a:solidFill>
                  <a:srgbClr val="FF0000"/>
                </a:solidFill>
              </a:rPr>
              <a:t>Prov</a:t>
            </a:r>
            <a:r>
              <a:rPr lang="en-US" i="1" dirty="0" smtClean="0">
                <a:solidFill>
                  <a:srgbClr val="FF0000"/>
                </a:solidFill>
              </a:rPr>
              <a:t> 3)</a:t>
            </a:r>
            <a:endParaRPr lang="en-US" i="1" dirty="0">
              <a:solidFill>
                <a:srgbClr val="FF0000"/>
              </a:solidFill>
            </a:endParaRPr>
          </a:p>
        </p:txBody>
      </p:sp>
    </p:spTree>
    <p:extLst>
      <p:ext uri="{BB962C8B-B14F-4D97-AF65-F5344CB8AC3E}">
        <p14:creationId xmlns:p14="http://schemas.microsoft.com/office/powerpoint/2010/main" val="25388871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Oath</a:t>
            </a:r>
          </a:p>
        </p:txBody>
      </p:sp>
      <p:sp>
        <p:nvSpPr>
          <p:cNvPr id="3" name="Content Placeholder 2"/>
          <p:cNvSpPr>
            <a:spLocks noGrp="1"/>
          </p:cNvSpPr>
          <p:nvPr>
            <p:ph idx="1"/>
          </p:nvPr>
        </p:nvSpPr>
        <p:spPr>
          <a:xfrm>
            <a:off x="457200" y="1295400"/>
            <a:ext cx="8382000" cy="4953000"/>
          </a:xfrm>
        </p:spPr>
        <p:txBody>
          <a:bodyPr/>
          <a:lstStyle/>
          <a:p>
            <a:r>
              <a:rPr lang="en-US" dirty="0" smtClean="0"/>
              <a:t>Fourth Oath</a:t>
            </a:r>
            <a:r>
              <a:rPr lang="en-US" dirty="0"/>
              <a:t>: </a:t>
            </a:r>
            <a:r>
              <a:rPr lang="en-US" dirty="0" smtClean="0"/>
              <a:t>Do Work (Free Enrollment but…)</a:t>
            </a:r>
          </a:p>
          <a:p>
            <a:pPr lvl="1"/>
            <a:r>
              <a:rPr lang="en-US" dirty="0" smtClean="0"/>
              <a:t>Dues:</a:t>
            </a:r>
          </a:p>
          <a:p>
            <a:pPr lvl="2"/>
            <a:r>
              <a:rPr lang="en-US" i="1" dirty="0" smtClean="0">
                <a:solidFill>
                  <a:srgbClr val="FF0000"/>
                </a:solidFill>
              </a:rPr>
              <a:t>“He </a:t>
            </a:r>
            <a:r>
              <a:rPr lang="en-US" i="1" dirty="0">
                <a:solidFill>
                  <a:srgbClr val="FF0000"/>
                </a:solidFill>
              </a:rPr>
              <a:t>who does not take his cross and follow after Me is not worthy of Me</a:t>
            </a:r>
            <a:r>
              <a:rPr lang="en-US" i="1" dirty="0" smtClean="0">
                <a:solidFill>
                  <a:srgbClr val="FF0000"/>
                </a:solidFill>
              </a:rPr>
              <a:t>.”</a:t>
            </a:r>
          </a:p>
          <a:p>
            <a:pPr lvl="2"/>
            <a:r>
              <a:rPr lang="en-US" i="1" dirty="0" smtClean="0">
                <a:solidFill>
                  <a:srgbClr val="FF0000"/>
                </a:solidFill>
              </a:rPr>
              <a:t>“He </a:t>
            </a:r>
            <a:r>
              <a:rPr lang="en-US" i="1" dirty="0">
                <a:solidFill>
                  <a:srgbClr val="FF0000"/>
                </a:solidFill>
              </a:rPr>
              <a:t>who finds his life will lose it, and he who loses his life for My sake will find it</a:t>
            </a:r>
            <a:r>
              <a:rPr lang="en-US" i="1" dirty="0" smtClean="0">
                <a:solidFill>
                  <a:srgbClr val="FF0000"/>
                </a:solidFill>
              </a:rPr>
              <a:t>.”</a:t>
            </a:r>
          </a:p>
          <a:p>
            <a:pPr lvl="1"/>
            <a:r>
              <a:rPr lang="en-US" dirty="0" smtClean="0"/>
              <a:t>Deeds:</a:t>
            </a:r>
          </a:p>
          <a:p>
            <a:pPr lvl="2"/>
            <a:r>
              <a:rPr lang="en-US" i="1" dirty="0" smtClean="0">
                <a:solidFill>
                  <a:srgbClr val="FF0000"/>
                </a:solidFill>
              </a:rPr>
              <a:t>“Even </a:t>
            </a:r>
            <a:r>
              <a:rPr lang="en-US" i="1" dirty="0">
                <a:solidFill>
                  <a:srgbClr val="FF0000"/>
                </a:solidFill>
              </a:rPr>
              <a:t>a child is known by his deeds, Whether what he does is pure and right</a:t>
            </a:r>
            <a:r>
              <a:rPr lang="en-US" i="1" dirty="0" smtClean="0">
                <a:solidFill>
                  <a:srgbClr val="FF0000"/>
                </a:solidFill>
              </a:rPr>
              <a:t>.” (</a:t>
            </a:r>
            <a:r>
              <a:rPr lang="en-US" i="1" dirty="0" err="1" smtClean="0">
                <a:solidFill>
                  <a:srgbClr val="FF0000"/>
                </a:solidFill>
              </a:rPr>
              <a:t>Prov</a:t>
            </a:r>
            <a:r>
              <a:rPr lang="en-US" i="1" dirty="0" smtClean="0">
                <a:solidFill>
                  <a:srgbClr val="FF0000"/>
                </a:solidFill>
              </a:rPr>
              <a:t> 20:11)</a:t>
            </a:r>
          </a:p>
          <a:p>
            <a:pPr lvl="2"/>
            <a:r>
              <a:rPr lang="en-US" i="1" dirty="0">
                <a:solidFill>
                  <a:srgbClr val="FF0000"/>
                </a:solidFill>
              </a:rPr>
              <a:t>‘Come, you blessed of My </a:t>
            </a:r>
            <a:r>
              <a:rPr lang="en-US" i="1" dirty="0" smtClean="0">
                <a:solidFill>
                  <a:srgbClr val="FF0000"/>
                </a:solidFill>
              </a:rPr>
              <a:t>Father…</a:t>
            </a:r>
            <a:r>
              <a:rPr lang="en-US" i="1" baseline="30000" dirty="0" smtClean="0">
                <a:solidFill>
                  <a:srgbClr val="FF0000"/>
                </a:solidFill>
              </a:rPr>
              <a:t>35</a:t>
            </a:r>
            <a:r>
              <a:rPr lang="en-US" i="1" baseline="30000" dirty="0">
                <a:solidFill>
                  <a:srgbClr val="FF0000"/>
                </a:solidFill>
              </a:rPr>
              <a:t> </a:t>
            </a:r>
            <a:r>
              <a:rPr lang="en-US" i="1" dirty="0">
                <a:solidFill>
                  <a:srgbClr val="FF0000"/>
                </a:solidFill>
              </a:rPr>
              <a:t>for I was hungry and you gave Me food; I was thirsty and you gave Me drink; I was a stranger and you took Me in; </a:t>
            </a:r>
            <a:r>
              <a:rPr lang="en-US" i="1" baseline="30000" dirty="0">
                <a:solidFill>
                  <a:srgbClr val="FF0000"/>
                </a:solidFill>
              </a:rPr>
              <a:t>36 </a:t>
            </a:r>
            <a:r>
              <a:rPr lang="en-US" i="1" dirty="0">
                <a:solidFill>
                  <a:srgbClr val="FF0000"/>
                </a:solidFill>
              </a:rPr>
              <a:t>I was naked and you clothed Me; I was sick and you visited Me; I was in prison and you came to Me</a:t>
            </a:r>
            <a:r>
              <a:rPr lang="en-US" i="1" dirty="0" smtClean="0">
                <a:solidFill>
                  <a:srgbClr val="FF0000"/>
                </a:solidFill>
              </a:rPr>
              <a:t>.’ (Matt 25)</a:t>
            </a:r>
            <a:endParaRPr lang="en-US" i="1" dirty="0">
              <a:solidFill>
                <a:srgbClr val="FF0000"/>
              </a:solidFill>
            </a:endParaRPr>
          </a:p>
        </p:txBody>
      </p:sp>
    </p:spTree>
    <p:extLst>
      <p:ext uri="{BB962C8B-B14F-4D97-AF65-F5344CB8AC3E}">
        <p14:creationId xmlns:p14="http://schemas.microsoft.com/office/powerpoint/2010/main" val="11115907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Exemplary School</a:t>
            </a:r>
          </a:p>
        </p:txBody>
      </p:sp>
      <p:sp>
        <p:nvSpPr>
          <p:cNvPr id="3" name="Content Placeholder 2"/>
          <p:cNvSpPr>
            <a:spLocks noGrp="1"/>
          </p:cNvSpPr>
          <p:nvPr>
            <p:ph idx="1"/>
          </p:nvPr>
        </p:nvSpPr>
        <p:spPr>
          <a:xfrm>
            <a:off x="457200" y="1295400"/>
            <a:ext cx="8229600" cy="5334000"/>
          </a:xfrm>
        </p:spPr>
        <p:txBody>
          <a:bodyPr/>
          <a:lstStyle/>
          <a:p>
            <a:r>
              <a:rPr lang="en-US" sz="2400" b="1" dirty="0" smtClean="0"/>
              <a:t>The Headmaster</a:t>
            </a:r>
          </a:p>
          <a:p>
            <a:pPr lvl="1"/>
            <a:r>
              <a:rPr lang="en-US" sz="2000" dirty="0"/>
              <a:t>His Charisma</a:t>
            </a:r>
            <a:endParaRPr lang="en-US" sz="2000" dirty="0" smtClean="0"/>
          </a:p>
          <a:p>
            <a:pPr lvl="1"/>
            <a:r>
              <a:rPr lang="en-US" sz="2000" dirty="0" smtClean="0"/>
              <a:t>His Wisdom</a:t>
            </a:r>
          </a:p>
          <a:p>
            <a:pPr lvl="1"/>
            <a:r>
              <a:rPr lang="en-US" sz="2000" dirty="0" smtClean="0"/>
              <a:t>His Wealth</a:t>
            </a:r>
          </a:p>
          <a:p>
            <a:pPr lvl="1"/>
            <a:r>
              <a:rPr lang="en-US" sz="2000" dirty="0" smtClean="0"/>
              <a:t>His Charity</a:t>
            </a:r>
          </a:p>
          <a:p>
            <a:r>
              <a:rPr lang="en-US" sz="2400" b="1" dirty="0" smtClean="0"/>
              <a:t>Conditions of Enrollment</a:t>
            </a:r>
          </a:p>
          <a:p>
            <a:pPr lvl="1"/>
            <a:r>
              <a:rPr lang="en-US" sz="2000" dirty="0" smtClean="0"/>
              <a:t>Certificate of “Good </a:t>
            </a:r>
            <a:r>
              <a:rPr lang="en-US" sz="2000" dirty="0"/>
              <a:t>Conduct”</a:t>
            </a:r>
            <a:endParaRPr lang="en-US" sz="2000" dirty="0" smtClean="0"/>
          </a:p>
          <a:p>
            <a:pPr lvl="1"/>
            <a:r>
              <a:rPr lang="en-US" sz="2000" dirty="0" smtClean="0"/>
              <a:t>Take the Oath</a:t>
            </a:r>
          </a:p>
          <a:p>
            <a:pPr lvl="2"/>
            <a:r>
              <a:rPr lang="en-US" sz="1600" dirty="0" smtClean="0"/>
              <a:t>Accept God</a:t>
            </a:r>
          </a:p>
          <a:p>
            <a:pPr lvl="2"/>
            <a:r>
              <a:rPr lang="en-US" sz="1600" dirty="0" smtClean="0"/>
              <a:t>God First</a:t>
            </a:r>
          </a:p>
          <a:p>
            <a:pPr lvl="2"/>
            <a:r>
              <a:rPr lang="en-US" sz="1600" dirty="0" smtClean="0"/>
              <a:t>Trust God</a:t>
            </a:r>
          </a:p>
          <a:p>
            <a:pPr lvl="2"/>
            <a:r>
              <a:rPr lang="en-US" sz="1600" dirty="0" smtClean="0"/>
              <a:t>Do Work</a:t>
            </a:r>
          </a:p>
          <a:p>
            <a:r>
              <a:rPr lang="en-US" sz="2400" b="1" dirty="0" smtClean="0"/>
              <a:t>The Curriculum</a:t>
            </a:r>
          </a:p>
          <a:p>
            <a:r>
              <a:rPr lang="en-US" sz="2400" b="1" dirty="0" smtClean="0"/>
              <a:t>The </a:t>
            </a:r>
            <a:r>
              <a:rPr lang="en-US" sz="2400" b="1" dirty="0"/>
              <a:t>Results</a:t>
            </a:r>
            <a:endParaRPr lang="en-US" sz="2400" b="1" dirty="0" smtClean="0"/>
          </a:p>
        </p:txBody>
      </p:sp>
      <p:pic>
        <p:nvPicPr>
          <p:cNvPr id="11266" name="Picture 2" descr="http://www.soldiersofchrist.net/uploads/1/2/1/0/1210841/6174150.jpg?341x2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915063"/>
            <a:ext cx="4089816" cy="2942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6452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Curriculum: </a:t>
            </a:r>
            <a:r>
              <a:rPr lang="en-US" dirty="0"/>
              <a:t>Sanctification</a:t>
            </a:r>
          </a:p>
        </p:txBody>
      </p:sp>
      <p:sp>
        <p:nvSpPr>
          <p:cNvPr id="3" name="Content Placeholder 2"/>
          <p:cNvSpPr>
            <a:spLocks noGrp="1"/>
          </p:cNvSpPr>
          <p:nvPr>
            <p:ph idx="1"/>
          </p:nvPr>
        </p:nvSpPr>
        <p:spPr/>
        <p:txBody>
          <a:bodyPr/>
          <a:lstStyle/>
          <a:p>
            <a:r>
              <a:rPr lang="en-US" dirty="0" smtClean="0"/>
              <a:t>The teacher: The Most Holy</a:t>
            </a:r>
          </a:p>
          <a:p>
            <a:r>
              <a:rPr lang="en-GB" dirty="0" smtClean="0"/>
              <a:t>Sanctification against the </a:t>
            </a:r>
            <a:r>
              <a:rPr lang="en-GB" u="sng" dirty="0" smtClean="0"/>
              <a:t>self</a:t>
            </a:r>
          </a:p>
          <a:p>
            <a:pPr lvl="1"/>
            <a:r>
              <a:rPr lang="en-US" i="1" dirty="0" smtClean="0">
                <a:solidFill>
                  <a:srgbClr val="FF0000"/>
                </a:solidFill>
              </a:rPr>
              <a:t>“</a:t>
            </a:r>
            <a:r>
              <a:rPr lang="en-US" i="1" dirty="0">
                <a:solidFill>
                  <a:srgbClr val="FF0000"/>
                </a:solidFill>
              </a:rPr>
              <a:t>If anyone comes to Me and does not hate his father and mother, wife and children, brothers and sisters, yes, and </a:t>
            </a:r>
            <a:r>
              <a:rPr lang="en-US" b="1" i="1" dirty="0" smtClean="0">
                <a:solidFill>
                  <a:srgbClr val="FF0000"/>
                </a:solidFill>
              </a:rPr>
              <a:t>his own life also</a:t>
            </a:r>
            <a:r>
              <a:rPr lang="en-US" i="1" dirty="0" smtClean="0">
                <a:solidFill>
                  <a:srgbClr val="FF0000"/>
                </a:solidFill>
              </a:rPr>
              <a:t>, </a:t>
            </a:r>
            <a:r>
              <a:rPr lang="en-US" i="1" dirty="0">
                <a:solidFill>
                  <a:srgbClr val="FF0000"/>
                </a:solidFill>
              </a:rPr>
              <a:t>he cannot be My </a:t>
            </a:r>
            <a:r>
              <a:rPr lang="en-US" i="1" dirty="0" smtClean="0">
                <a:solidFill>
                  <a:srgbClr val="FF0000"/>
                </a:solidFill>
              </a:rPr>
              <a:t>disciple. (</a:t>
            </a:r>
            <a:r>
              <a:rPr lang="en-US" i="1" dirty="0" err="1" smtClean="0">
                <a:solidFill>
                  <a:srgbClr val="FF0000"/>
                </a:solidFill>
              </a:rPr>
              <a:t>Lk</a:t>
            </a:r>
            <a:r>
              <a:rPr lang="en-US" i="1" dirty="0" smtClean="0">
                <a:solidFill>
                  <a:srgbClr val="FF0000"/>
                </a:solidFill>
              </a:rPr>
              <a:t> 14:26)</a:t>
            </a:r>
          </a:p>
          <a:p>
            <a:r>
              <a:rPr lang="en-US" dirty="0" smtClean="0"/>
              <a:t>Hating desires and ego</a:t>
            </a:r>
          </a:p>
          <a:p>
            <a:r>
              <a:rPr lang="en-US" dirty="0"/>
              <a:t>Curriculum of Fasting:</a:t>
            </a:r>
          </a:p>
          <a:p>
            <a:pPr lvl="1"/>
            <a:r>
              <a:rPr lang="en-US" dirty="0"/>
              <a:t>Allows the Spirit to overcome the </a:t>
            </a:r>
            <a:r>
              <a:rPr lang="en-US" dirty="0" smtClean="0"/>
              <a:t/>
            </a:r>
            <a:br>
              <a:rPr lang="en-US" dirty="0" smtClean="0"/>
            </a:br>
            <a:r>
              <a:rPr lang="en-US" dirty="0" smtClean="0"/>
              <a:t>desires </a:t>
            </a:r>
            <a:r>
              <a:rPr lang="en-US" dirty="0"/>
              <a:t>of the body</a:t>
            </a:r>
          </a:p>
          <a:p>
            <a:endParaRPr lang="en-US" dirty="0" smtClean="0"/>
          </a:p>
          <a:p>
            <a:pPr lvl="1"/>
            <a:endParaRPr lang="en-GB" dirty="0"/>
          </a:p>
        </p:txBody>
      </p:sp>
      <p:pic>
        <p:nvPicPr>
          <p:cNvPr id="4" name="Picture 4" descr="http://images2.fanpop.com/images/photos/2700000/Jesus-Christ-christianity-2752506-375-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199" y="3454816"/>
            <a:ext cx="2579557" cy="3439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8320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Curriculum: Sanctification</a:t>
            </a:r>
          </a:p>
        </p:txBody>
      </p:sp>
      <p:sp>
        <p:nvSpPr>
          <p:cNvPr id="3" name="Content Placeholder 2"/>
          <p:cNvSpPr>
            <a:spLocks noGrp="1"/>
          </p:cNvSpPr>
          <p:nvPr>
            <p:ph idx="1"/>
          </p:nvPr>
        </p:nvSpPr>
        <p:spPr>
          <a:xfrm>
            <a:off x="457200" y="1295400"/>
            <a:ext cx="8382000" cy="4953000"/>
          </a:xfrm>
        </p:spPr>
        <p:txBody>
          <a:bodyPr/>
          <a:lstStyle/>
          <a:p>
            <a:r>
              <a:rPr lang="en-US" i="1" dirty="0" smtClean="0">
                <a:solidFill>
                  <a:srgbClr val="FF0000"/>
                </a:solidFill>
              </a:rPr>
              <a:t>“</a:t>
            </a:r>
            <a:r>
              <a:rPr lang="en-US" i="1" dirty="0">
                <a:solidFill>
                  <a:srgbClr val="FF0000"/>
                </a:solidFill>
              </a:rPr>
              <a:t>For the </a:t>
            </a:r>
            <a:r>
              <a:rPr lang="en-US" b="1" i="1" dirty="0">
                <a:solidFill>
                  <a:srgbClr val="FF0000"/>
                </a:solidFill>
              </a:rPr>
              <a:t>flesh</a:t>
            </a:r>
            <a:r>
              <a:rPr lang="en-US" i="1" dirty="0">
                <a:solidFill>
                  <a:srgbClr val="FF0000"/>
                </a:solidFill>
              </a:rPr>
              <a:t> lusts </a:t>
            </a:r>
            <a:r>
              <a:rPr lang="en-US" b="1" i="1" dirty="0">
                <a:solidFill>
                  <a:srgbClr val="FF0000"/>
                </a:solidFill>
              </a:rPr>
              <a:t>against</a:t>
            </a:r>
            <a:r>
              <a:rPr lang="en-US" i="1" dirty="0">
                <a:solidFill>
                  <a:srgbClr val="FF0000"/>
                </a:solidFill>
              </a:rPr>
              <a:t> the </a:t>
            </a:r>
            <a:r>
              <a:rPr lang="en-US" b="1" i="1" dirty="0">
                <a:solidFill>
                  <a:srgbClr val="FF0000"/>
                </a:solidFill>
              </a:rPr>
              <a:t>Spirit</a:t>
            </a:r>
            <a:r>
              <a:rPr lang="en-US" i="1" dirty="0">
                <a:solidFill>
                  <a:srgbClr val="FF0000"/>
                </a:solidFill>
              </a:rPr>
              <a:t>, and the </a:t>
            </a:r>
            <a:r>
              <a:rPr lang="en-US" b="1" i="1" dirty="0">
                <a:solidFill>
                  <a:srgbClr val="FF0000"/>
                </a:solidFill>
              </a:rPr>
              <a:t>Spirit</a:t>
            </a:r>
            <a:r>
              <a:rPr lang="en-US" i="1" dirty="0">
                <a:solidFill>
                  <a:srgbClr val="FF0000"/>
                </a:solidFill>
              </a:rPr>
              <a:t> </a:t>
            </a:r>
            <a:r>
              <a:rPr lang="en-US" b="1" i="1" dirty="0">
                <a:solidFill>
                  <a:srgbClr val="FF0000"/>
                </a:solidFill>
              </a:rPr>
              <a:t>against</a:t>
            </a:r>
            <a:r>
              <a:rPr lang="en-US" i="1" dirty="0">
                <a:solidFill>
                  <a:srgbClr val="FF0000"/>
                </a:solidFill>
              </a:rPr>
              <a:t> the </a:t>
            </a:r>
            <a:r>
              <a:rPr lang="en-US" b="1" i="1" dirty="0">
                <a:solidFill>
                  <a:srgbClr val="FF0000"/>
                </a:solidFill>
              </a:rPr>
              <a:t>flesh</a:t>
            </a:r>
            <a:r>
              <a:rPr lang="en-US" i="1" dirty="0">
                <a:solidFill>
                  <a:srgbClr val="FF0000"/>
                </a:solidFill>
              </a:rPr>
              <a:t>; and these are contrary to one </a:t>
            </a:r>
            <a:r>
              <a:rPr lang="en-US" i="1" dirty="0" smtClean="0">
                <a:solidFill>
                  <a:srgbClr val="FF0000"/>
                </a:solidFill>
              </a:rPr>
              <a:t>another” (Gal 5:17)</a:t>
            </a:r>
          </a:p>
          <a:p>
            <a:r>
              <a:rPr lang="en-US" i="1" dirty="0" smtClean="0">
                <a:solidFill>
                  <a:srgbClr val="FF0000"/>
                </a:solidFill>
              </a:rPr>
              <a:t>Therefore “Come </a:t>
            </a:r>
            <a:r>
              <a:rPr lang="en-US" i="1" dirty="0">
                <a:solidFill>
                  <a:srgbClr val="FF0000"/>
                </a:solidFill>
              </a:rPr>
              <a:t>out from among </a:t>
            </a:r>
            <a:r>
              <a:rPr lang="en-US" i="1" dirty="0" smtClean="0">
                <a:solidFill>
                  <a:srgbClr val="FF0000"/>
                </a:solidFill>
              </a:rPr>
              <a:t>them. And </a:t>
            </a:r>
            <a:r>
              <a:rPr lang="en-US" i="1" dirty="0">
                <a:solidFill>
                  <a:srgbClr val="FF0000"/>
                </a:solidFill>
              </a:rPr>
              <a:t>be </a:t>
            </a:r>
            <a:r>
              <a:rPr lang="en-US" i="1" dirty="0" smtClean="0">
                <a:solidFill>
                  <a:srgbClr val="FF0000"/>
                </a:solidFill>
              </a:rPr>
              <a:t>separate”, </a:t>
            </a:r>
            <a:r>
              <a:rPr lang="en-US" i="1" dirty="0">
                <a:solidFill>
                  <a:srgbClr val="FF0000"/>
                </a:solidFill>
              </a:rPr>
              <a:t>says the </a:t>
            </a:r>
            <a:r>
              <a:rPr lang="en-US" i="1" dirty="0" smtClean="0">
                <a:solidFill>
                  <a:srgbClr val="FF0000"/>
                </a:solidFill>
              </a:rPr>
              <a:t>Lord… </a:t>
            </a:r>
            <a:r>
              <a:rPr lang="en-US" i="1" dirty="0">
                <a:solidFill>
                  <a:srgbClr val="FF0000"/>
                </a:solidFill>
              </a:rPr>
              <a:t>Therefore, having these promises, beloved, let us cleanse ourselves from all filthiness of the flesh and spirit, perfecting holiness in the fear of God</a:t>
            </a:r>
            <a:r>
              <a:rPr lang="en-US" i="1" dirty="0" smtClean="0">
                <a:solidFill>
                  <a:srgbClr val="FF0000"/>
                </a:solidFill>
              </a:rPr>
              <a:t>. (2Cor 16)</a:t>
            </a:r>
          </a:p>
          <a:p>
            <a:r>
              <a:rPr lang="en-US" i="1" baseline="30000" dirty="0">
                <a:solidFill>
                  <a:srgbClr val="FF0000"/>
                </a:solidFill>
              </a:rPr>
              <a:t> </a:t>
            </a:r>
            <a:r>
              <a:rPr lang="en-US" i="1" baseline="30000" dirty="0" smtClean="0">
                <a:solidFill>
                  <a:srgbClr val="FF0000"/>
                </a:solidFill>
              </a:rPr>
              <a:t>”</a:t>
            </a:r>
            <a:r>
              <a:rPr lang="en-US" i="1" dirty="0" smtClean="0">
                <a:solidFill>
                  <a:srgbClr val="FF0000"/>
                </a:solidFill>
              </a:rPr>
              <a:t>But </a:t>
            </a:r>
            <a:r>
              <a:rPr lang="en-US" i="1" dirty="0">
                <a:solidFill>
                  <a:srgbClr val="FF0000"/>
                </a:solidFill>
              </a:rPr>
              <a:t>as He who called you is holy, you also be holy in all your conduct, </a:t>
            </a:r>
            <a:r>
              <a:rPr lang="en-US" i="1" baseline="30000" dirty="0">
                <a:solidFill>
                  <a:srgbClr val="FF0000"/>
                </a:solidFill>
              </a:rPr>
              <a:t> </a:t>
            </a:r>
            <a:r>
              <a:rPr lang="en-US" i="1" dirty="0">
                <a:solidFill>
                  <a:srgbClr val="FF0000"/>
                </a:solidFill>
              </a:rPr>
              <a:t>because it is written, “Be holy, for I am holy</a:t>
            </a:r>
            <a:r>
              <a:rPr lang="en-US" i="1" dirty="0" smtClean="0">
                <a:solidFill>
                  <a:srgbClr val="FF0000"/>
                </a:solidFill>
              </a:rPr>
              <a:t>.” (1Pet 1:15-16)</a:t>
            </a:r>
          </a:p>
          <a:p>
            <a:endParaRPr lang="en-US" i="1" dirty="0">
              <a:solidFill>
                <a:srgbClr val="FF0000"/>
              </a:solidFill>
            </a:endParaRPr>
          </a:p>
        </p:txBody>
      </p:sp>
    </p:spTree>
    <p:extLst>
      <p:ext uri="{BB962C8B-B14F-4D97-AF65-F5344CB8AC3E}">
        <p14:creationId xmlns:p14="http://schemas.microsoft.com/office/powerpoint/2010/main" val="1330779500"/>
      </p:ext>
    </p:extLst>
  </p:cSld>
  <p:clrMapOvr>
    <a:masterClrMapping/>
  </p:clrMapOvr>
  <p:transition spd="slow">
    <p:circl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Curriculum: Sanctification</a:t>
            </a:r>
          </a:p>
        </p:txBody>
      </p:sp>
      <p:sp>
        <p:nvSpPr>
          <p:cNvPr id="3" name="Content Placeholder 2"/>
          <p:cNvSpPr>
            <a:spLocks noGrp="1"/>
          </p:cNvSpPr>
          <p:nvPr>
            <p:ph idx="1"/>
          </p:nvPr>
        </p:nvSpPr>
        <p:spPr/>
        <p:txBody>
          <a:bodyPr/>
          <a:lstStyle/>
          <a:p>
            <a:r>
              <a:rPr lang="en-US" dirty="0" smtClean="0"/>
              <a:t>Self-Denial</a:t>
            </a:r>
          </a:p>
          <a:p>
            <a:pPr lvl="1"/>
            <a:r>
              <a:rPr lang="en-US" i="1" baseline="30000" dirty="0" smtClean="0">
                <a:solidFill>
                  <a:srgbClr val="FF0000"/>
                </a:solidFill>
              </a:rPr>
              <a:t>34</a:t>
            </a:r>
            <a:r>
              <a:rPr lang="en-US" i="1" baseline="30000" dirty="0">
                <a:solidFill>
                  <a:srgbClr val="FF0000"/>
                </a:solidFill>
              </a:rPr>
              <a:t> </a:t>
            </a:r>
            <a:r>
              <a:rPr lang="en-US" i="1" dirty="0" smtClean="0">
                <a:solidFill>
                  <a:srgbClr val="FF0000"/>
                </a:solidFill>
              </a:rPr>
              <a:t>“</a:t>
            </a:r>
            <a:r>
              <a:rPr lang="en-US" i="1" dirty="0">
                <a:solidFill>
                  <a:srgbClr val="FF0000"/>
                </a:solidFill>
              </a:rPr>
              <a:t>Whoever desires to come after Me, let him deny himself, and take up his cross, and follow Me. </a:t>
            </a:r>
            <a:endParaRPr lang="en-US" i="1" dirty="0" smtClean="0">
              <a:solidFill>
                <a:srgbClr val="FF0000"/>
              </a:solidFill>
            </a:endParaRPr>
          </a:p>
          <a:p>
            <a:pPr lvl="1"/>
            <a:r>
              <a:rPr lang="en-US" i="1" baseline="30000" dirty="0" smtClean="0">
                <a:solidFill>
                  <a:srgbClr val="FF0000"/>
                </a:solidFill>
              </a:rPr>
              <a:t>35</a:t>
            </a:r>
            <a:r>
              <a:rPr lang="en-US" i="1" baseline="30000" dirty="0">
                <a:solidFill>
                  <a:srgbClr val="FF0000"/>
                </a:solidFill>
              </a:rPr>
              <a:t> </a:t>
            </a:r>
            <a:r>
              <a:rPr lang="en-US" i="1" dirty="0">
                <a:solidFill>
                  <a:srgbClr val="FF0000"/>
                </a:solidFill>
              </a:rPr>
              <a:t>For whoever desires to save his life will lose it, but whoever loses his life for My sake and the gospel’s will save it. </a:t>
            </a:r>
            <a:r>
              <a:rPr lang="en-US" i="1" dirty="0" smtClean="0">
                <a:solidFill>
                  <a:srgbClr val="FF0000"/>
                </a:solidFill>
              </a:rPr>
              <a:t>(Mark 8)</a:t>
            </a:r>
          </a:p>
          <a:p>
            <a:pPr lvl="1"/>
            <a:endParaRPr lang="en-US" dirty="0"/>
          </a:p>
        </p:txBody>
      </p:sp>
      <p:pic>
        <p:nvPicPr>
          <p:cNvPr id="4" name="Picture 2" descr="http://1.bp.blogspot.com/-WZA61z7dVxM/TbL1M5joHEI/AAAAAAAAAB4/ojrOdRhZXqw/s1600/fleshSpir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648200"/>
            <a:ext cx="4191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121113"/>
      </p:ext>
    </p:extLst>
  </p:cSld>
  <p:clrMapOvr>
    <a:masterClrMapping/>
  </p:clrMapOvr>
  <p:transition spd="slow">
    <p:circl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Curriculum: Sanctification</a:t>
            </a:r>
          </a:p>
        </p:txBody>
      </p:sp>
      <p:sp>
        <p:nvSpPr>
          <p:cNvPr id="3" name="Content Placeholder 2"/>
          <p:cNvSpPr>
            <a:spLocks noGrp="1"/>
          </p:cNvSpPr>
          <p:nvPr>
            <p:ph idx="1"/>
          </p:nvPr>
        </p:nvSpPr>
        <p:spPr/>
        <p:txBody>
          <a:bodyPr/>
          <a:lstStyle/>
          <a:p>
            <a:r>
              <a:rPr lang="en-GB" dirty="0"/>
              <a:t>Sanctification against </a:t>
            </a:r>
            <a:r>
              <a:rPr lang="en-GB" u="sng" dirty="0" smtClean="0"/>
              <a:t>mammon</a:t>
            </a:r>
            <a:endParaRPr lang="en-GB" u="sng" dirty="0"/>
          </a:p>
          <a:p>
            <a:r>
              <a:rPr lang="en-US" dirty="0" smtClean="0"/>
              <a:t>“whoever </a:t>
            </a:r>
            <a:r>
              <a:rPr lang="en-US" dirty="0"/>
              <a:t>of you does not forsake all that he has cannot be My disciple</a:t>
            </a:r>
            <a:r>
              <a:rPr lang="en-US" dirty="0" smtClean="0"/>
              <a:t>.” (</a:t>
            </a:r>
            <a:r>
              <a:rPr lang="en-US" dirty="0" err="1" smtClean="0"/>
              <a:t>Lk</a:t>
            </a:r>
            <a:r>
              <a:rPr lang="en-US" dirty="0" smtClean="0"/>
              <a:t> 14:33)</a:t>
            </a:r>
          </a:p>
          <a:p>
            <a:r>
              <a:rPr lang="en-US" dirty="0" smtClean="0"/>
              <a:t>Mammon is a god:</a:t>
            </a:r>
          </a:p>
          <a:p>
            <a:pPr lvl="1"/>
            <a:r>
              <a:rPr lang="en-US" dirty="0"/>
              <a:t>“No one can serve </a:t>
            </a:r>
            <a:r>
              <a:rPr lang="en-US" b="1" dirty="0"/>
              <a:t>two masters</a:t>
            </a:r>
            <a:r>
              <a:rPr lang="en-US" dirty="0"/>
              <a:t>; for either he will hate the one and love the other, or else he will be loyal to the one and despise </a:t>
            </a:r>
            <a:r>
              <a:rPr lang="en-US" dirty="0" smtClean="0"/>
              <a:t>the</a:t>
            </a:r>
            <a:br>
              <a:rPr lang="en-US" dirty="0" smtClean="0"/>
            </a:br>
            <a:r>
              <a:rPr lang="en-US" dirty="0" smtClean="0"/>
              <a:t> </a:t>
            </a:r>
            <a:r>
              <a:rPr lang="en-US" dirty="0"/>
              <a:t>other. You cannot serve </a:t>
            </a:r>
            <a:r>
              <a:rPr lang="en-US" dirty="0" smtClean="0"/>
              <a:t/>
            </a:r>
            <a:br>
              <a:rPr lang="en-US" dirty="0" smtClean="0"/>
            </a:br>
            <a:r>
              <a:rPr lang="en-US" b="1" dirty="0" smtClean="0"/>
              <a:t>God</a:t>
            </a:r>
            <a:r>
              <a:rPr lang="en-US" dirty="0" smtClean="0"/>
              <a:t> </a:t>
            </a:r>
            <a:r>
              <a:rPr lang="en-US" b="1" dirty="0"/>
              <a:t>and</a:t>
            </a:r>
            <a:r>
              <a:rPr lang="en-US" dirty="0"/>
              <a:t> </a:t>
            </a:r>
            <a:r>
              <a:rPr lang="en-US" b="1" dirty="0"/>
              <a:t>mammon</a:t>
            </a:r>
            <a:r>
              <a:rPr lang="en-US" dirty="0" smtClean="0"/>
              <a:t>. (Matt 6:24)</a:t>
            </a:r>
            <a:endParaRPr lang="en-US" dirty="0"/>
          </a:p>
        </p:txBody>
      </p:sp>
      <p:pic>
        <p:nvPicPr>
          <p:cNvPr id="2050" name="Picture 2" descr="http://upload.wikimedia.org/wikipedia/commons/thumb/b/bc/The_worship_of_Mammon.jpg/250px-The_worship_of_Mamm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550" y="4038599"/>
            <a:ext cx="238125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835179"/>
      </p:ext>
    </p:extLst>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http://2.bp.blogspot.com/-sMrgaYTapJ8/TzpZbjGnJlI/AAAAAAAAARU/M5NRBwnsGKk/s1600/scro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4414838"/>
            <a:ext cx="3428999" cy="24431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Luke 4</a:t>
            </a:r>
            <a:endParaRPr lang="en-US" dirty="0"/>
          </a:p>
        </p:txBody>
      </p:sp>
      <p:sp>
        <p:nvSpPr>
          <p:cNvPr id="3" name="Content Placeholder 2"/>
          <p:cNvSpPr>
            <a:spLocks noGrp="1"/>
          </p:cNvSpPr>
          <p:nvPr>
            <p:ph idx="1"/>
          </p:nvPr>
        </p:nvSpPr>
        <p:spPr/>
        <p:txBody>
          <a:bodyPr/>
          <a:lstStyle/>
          <a:p>
            <a:r>
              <a:rPr lang="en-US" baseline="30000" dirty="0"/>
              <a:t>14 </a:t>
            </a:r>
            <a:r>
              <a:rPr lang="en-US" dirty="0"/>
              <a:t>Then Jesus returned in the power of the Spirit to Galilee, and news of Him went out through all the surrounding region. </a:t>
            </a:r>
            <a:r>
              <a:rPr lang="en-US" baseline="30000" dirty="0"/>
              <a:t>15 </a:t>
            </a:r>
            <a:r>
              <a:rPr lang="en-US" dirty="0"/>
              <a:t>And He taught in their synagogues, being glorified by all</a:t>
            </a:r>
            <a:r>
              <a:rPr lang="en-US" dirty="0" smtClean="0"/>
              <a:t>.</a:t>
            </a:r>
          </a:p>
          <a:p>
            <a:r>
              <a:rPr lang="en-US" baseline="30000" dirty="0"/>
              <a:t>20 </a:t>
            </a:r>
            <a:r>
              <a:rPr lang="en-US" dirty="0" smtClean="0"/>
              <a:t>…And </a:t>
            </a:r>
            <a:r>
              <a:rPr lang="en-US" dirty="0"/>
              <a:t>the eyes of all who were in the synagogue were fixed on Him. </a:t>
            </a:r>
            <a:r>
              <a:rPr lang="en-US" baseline="30000" dirty="0"/>
              <a:t>21 </a:t>
            </a:r>
            <a:r>
              <a:rPr lang="en-US" dirty="0"/>
              <a:t>And He began to say to them, “Today </a:t>
            </a:r>
            <a:r>
              <a:rPr lang="en-US" dirty="0" smtClean="0"/>
              <a:t/>
            </a:r>
            <a:br>
              <a:rPr lang="en-US" dirty="0" smtClean="0"/>
            </a:br>
            <a:r>
              <a:rPr lang="en-US" dirty="0" smtClean="0"/>
              <a:t>this </a:t>
            </a:r>
            <a:r>
              <a:rPr lang="en-US" dirty="0"/>
              <a:t>Scripture is fulfilled in your </a:t>
            </a:r>
            <a:r>
              <a:rPr lang="en-US" dirty="0" smtClean="0"/>
              <a:t/>
            </a:r>
            <a:br>
              <a:rPr lang="en-US" dirty="0" smtClean="0"/>
            </a:br>
            <a:r>
              <a:rPr lang="en-US" dirty="0" smtClean="0"/>
              <a:t>hearing</a:t>
            </a:r>
            <a:r>
              <a:rPr lang="en-US" dirty="0"/>
              <a:t>.” </a:t>
            </a:r>
            <a:r>
              <a:rPr lang="en-US" baseline="30000" dirty="0"/>
              <a:t>22 </a:t>
            </a:r>
            <a:r>
              <a:rPr lang="en-US" dirty="0"/>
              <a:t>So all bore witness </a:t>
            </a:r>
            <a:r>
              <a:rPr lang="en-US" dirty="0" smtClean="0"/>
              <a:t/>
            </a:r>
            <a:br>
              <a:rPr lang="en-US" dirty="0" smtClean="0"/>
            </a:br>
            <a:r>
              <a:rPr lang="en-US" dirty="0" smtClean="0"/>
              <a:t>to </a:t>
            </a:r>
            <a:r>
              <a:rPr lang="en-US" dirty="0"/>
              <a:t>Him, and marveled at the </a:t>
            </a:r>
            <a:r>
              <a:rPr lang="en-US" dirty="0" smtClean="0"/>
              <a:t/>
            </a:r>
            <a:br>
              <a:rPr lang="en-US" dirty="0" smtClean="0"/>
            </a:br>
            <a:r>
              <a:rPr lang="en-US" dirty="0" smtClean="0"/>
              <a:t>gracious </a:t>
            </a:r>
            <a:r>
              <a:rPr lang="en-US" dirty="0"/>
              <a:t>words which </a:t>
            </a:r>
            <a:r>
              <a:rPr lang="en-US" dirty="0" smtClean="0"/>
              <a:t/>
            </a:r>
            <a:br>
              <a:rPr lang="en-US" dirty="0" smtClean="0"/>
            </a:br>
            <a:r>
              <a:rPr lang="en-US" dirty="0" smtClean="0"/>
              <a:t>proceeded </a:t>
            </a:r>
            <a:r>
              <a:rPr lang="en-US" dirty="0"/>
              <a:t>out of His mouth.</a:t>
            </a:r>
          </a:p>
        </p:txBody>
      </p:sp>
    </p:spTree>
    <p:extLst>
      <p:ext uri="{BB962C8B-B14F-4D97-AF65-F5344CB8AC3E}">
        <p14:creationId xmlns:p14="http://schemas.microsoft.com/office/powerpoint/2010/main" val="28312606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2.bp.blogspot.com/_Tr9mBI2zrjQ/S5_wncFze4I/AAAAAAAAEjA/mbhUPycaO18/s400/Judas+Iscariot+%2876.7+x+56cm,+2009%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686" y="1143000"/>
            <a:ext cx="2632329"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Curriculum: Sanctification</a:t>
            </a:r>
          </a:p>
        </p:txBody>
      </p:sp>
      <p:sp>
        <p:nvSpPr>
          <p:cNvPr id="3" name="Content Placeholder 2"/>
          <p:cNvSpPr>
            <a:spLocks noGrp="1"/>
          </p:cNvSpPr>
          <p:nvPr>
            <p:ph idx="1"/>
          </p:nvPr>
        </p:nvSpPr>
        <p:spPr>
          <a:xfrm>
            <a:off x="457200" y="1295400"/>
            <a:ext cx="6858000" cy="5334000"/>
          </a:xfrm>
        </p:spPr>
        <p:txBody>
          <a:bodyPr/>
          <a:lstStyle/>
          <a:p>
            <a:r>
              <a:rPr lang="en-US" dirty="0" smtClean="0"/>
              <a:t>Judas’ issue is our issue</a:t>
            </a:r>
          </a:p>
          <a:p>
            <a:pPr lvl="1"/>
            <a:r>
              <a:rPr lang="en-US" dirty="0" smtClean="0"/>
              <a:t>Not lack of faith, but greediness</a:t>
            </a:r>
          </a:p>
          <a:p>
            <a:pPr lvl="1"/>
            <a:r>
              <a:rPr lang="en-US" dirty="0" smtClean="0"/>
              <a:t>Selling the Lord </a:t>
            </a:r>
          </a:p>
          <a:p>
            <a:pPr lvl="1"/>
            <a:r>
              <a:rPr lang="en-US" i="1" dirty="0" smtClean="0"/>
              <a:t>“</a:t>
            </a:r>
            <a:r>
              <a:rPr lang="en-US" i="1" dirty="0"/>
              <a:t>Let Judas Iscariot be ashamed for </a:t>
            </a:r>
            <a:r>
              <a:rPr lang="en-US" i="1" dirty="0" smtClean="0"/>
              <a:t/>
            </a:r>
            <a:br>
              <a:rPr lang="en-US" i="1" dirty="0" smtClean="0"/>
            </a:br>
            <a:r>
              <a:rPr lang="en-US" i="1" dirty="0" smtClean="0"/>
              <a:t>his </a:t>
            </a:r>
            <a:r>
              <a:rPr lang="en-US" i="1" dirty="0"/>
              <a:t>bishopric has been given to </a:t>
            </a:r>
            <a:r>
              <a:rPr lang="en-US" i="1" dirty="0" smtClean="0"/>
              <a:t/>
            </a:r>
            <a:br>
              <a:rPr lang="en-US" i="1" dirty="0" smtClean="0"/>
            </a:br>
            <a:r>
              <a:rPr lang="en-US" i="1" dirty="0" smtClean="0"/>
              <a:t>another</a:t>
            </a:r>
            <a:r>
              <a:rPr lang="en-US" i="1" dirty="0"/>
              <a:t>.  And his evil wife became blind because she counseled him </a:t>
            </a:r>
            <a:r>
              <a:rPr lang="en-US" i="1" dirty="0" smtClean="0"/>
              <a:t/>
            </a:r>
            <a:br>
              <a:rPr lang="en-US" i="1" dirty="0" smtClean="0"/>
            </a:br>
            <a:r>
              <a:rPr lang="en-US" i="1" dirty="0" smtClean="0"/>
              <a:t>to </a:t>
            </a:r>
            <a:r>
              <a:rPr lang="en-US" i="1" dirty="0"/>
              <a:t>take the silver</a:t>
            </a:r>
            <a:r>
              <a:rPr lang="en-US" i="1" dirty="0" smtClean="0"/>
              <a:t>.” </a:t>
            </a:r>
            <a:br>
              <a:rPr lang="en-US" i="1" dirty="0" smtClean="0"/>
            </a:br>
            <a:r>
              <a:rPr lang="en-US" i="1" dirty="0" smtClean="0"/>
              <a:t>(Resurrection Exposition)</a:t>
            </a:r>
          </a:p>
          <a:p>
            <a:pPr lvl="1"/>
            <a:r>
              <a:rPr lang="en-US" i="1" dirty="0" smtClean="0">
                <a:solidFill>
                  <a:srgbClr val="FF0000"/>
                </a:solidFill>
              </a:rPr>
              <a:t>“For </a:t>
            </a:r>
            <a:r>
              <a:rPr lang="en-US" i="1" dirty="0">
                <a:solidFill>
                  <a:srgbClr val="FF0000"/>
                </a:solidFill>
              </a:rPr>
              <a:t>the </a:t>
            </a:r>
            <a:r>
              <a:rPr lang="en-US" b="1" i="1" dirty="0">
                <a:solidFill>
                  <a:srgbClr val="FF0000"/>
                </a:solidFill>
              </a:rPr>
              <a:t>love</a:t>
            </a:r>
            <a:r>
              <a:rPr lang="en-US" i="1" dirty="0">
                <a:solidFill>
                  <a:srgbClr val="FF0000"/>
                </a:solidFill>
              </a:rPr>
              <a:t> </a:t>
            </a:r>
            <a:r>
              <a:rPr lang="en-US" b="1" i="1" dirty="0">
                <a:solidFill>
                  <a:srgbClr val="FF0000"/>
                </a:solidFill>
              </a:rPr>
              <a:t>of</a:t>
            </a:r>
            <a:r>
              <a:rPr lang="en-US" i="1" dirty="0">
                <a:solidFill>
                  <a:srgbClr val="FF0000"/>
                </a:solidFill>
              </a:rPr>
              <a:t> </a:t>
            </a:r>
            <a:r>
              <a:rPr lang="en-US" b="1" i="1" dirty="0">
                <a:solidFill>
                  <a:srgbClr val="FF0000"/>
                </a:solidFill>
              </a:rPr>
              <a:t>money</a:t>
            </a:r>
            <a:r>
              <a:rPr lang="en-US" i="1" dirty="0">
                <a:solidFill>
                  <a:srgbClr val="FF0000"/>
                </a:solidFill>
              </a:rPr>
              <a:t> is a root of all kinds of evil, for which some have </a:t>
            </a:r>
            <a:r>
              <a:rPr lang="en-US" b="1" i="1" dirty="0">
                <a:solidFill>
                  <a:srgbClr val="FF0000"/>
                </a:solidFill>
              </a:rPr>
              <a:t>strayed from the faith in their greediness</a:t>
            </a:r>
            <a:r>
              <a:rPr lang="en-US" i="1" dirty="0">
                <a:solidFill>
                  <a:srgbClr val="FF0000"/>
                </a:solidFill>
              </a:rPr>
              <a:t>, and pierced themselves through with many sorrows</a:t>
            </a:r>
            <a:r>
              <a:rPr lang="en-US" i="1" dirty="0" smtClean="0">
                <a:solidFill>
                  <a:srgbClr val="FF0000"/>
                </a:solidFill>
              </a:rPr>
              <a:t>.” (1Tim 6:10)</a:t>
            </a:r>
            <a:endParaRPr lang="en-US" i="1" dirty="0">
              <a:solidFill>
                <a:srgbClr val="FF0000"/>
              </a:solidFill>
            </a:endParaRPr>
          </a:p>
        </p:txBody>
      </p:sp>
    </p:spTree>
    <p:extLst>
      <p:ext uri="{BB962C8B-B14F-4D97-AF65-F5344CB8AC3E}">
        <p14:creationId xmlns:p14="http://schemas.microsoft.com/office/powerpoint/2010/main" val="919238210"/>
      </p:ext>
    </p:extLst>
  </p:cSld>
  <p:clrMapOvr>
    <a:masterClrMapping/>
  </p:clrMapOvr>
  <p:transition spd="slow">
    <p:circl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eborg3.com/Graphics/Bible/06-Joshua/Dont%20Use/Ach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0382" y="914400"/>
            <a:ext cx="2333625" cy="33147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Curriculum: Sanctification</a:t>
            </a:r>
          </a:p>
        </p:txBody>
      </p:sp>
      <p:sp>
        <p:nvSpPr>
          <p:cNvPr id="3" name="Content Placeholder 2"/>
          <p:cNvSpPr>
            <a:spLocks noGrp="1"/>
          </p:cNvSpPr>
          <p:nvPr>
            <p:ph idx="1"/>
          </p:nvPr>
        </p:nvSpPr>
        <p:spPr>
          <a:xfrm>
            <a:off x="457200" y="1295400"/>
            <a:ext cx="8382000" cy="4953000"/>
          </a:xfrm>
        </p:spPr>
        <p:txBody>
          <a:bodyPr/>
          <a:lstStyle/>
          <a:p>
            <a:pPr marL="0" indent="0">
              <a:buNone/>
            </a:pPr>
            <a:r>
              <a:rPr lang="en-US" dirty="0" smtClean="0"/>
              <a:t>Students who failed this course:</a:t>
            </a:r>
          </a:p>
          <a:p>
            <a:r>
              <a:rPr lang="en-US" dirty="0" smtClean="0"/>
              <a:t>Jacob – lies, trickery</a:t>
            </a:r>
          </a:p>
          <a:p>
            <a:r>
              <a:rPr lang="en-US" dirty="0" err="1"/>
              <a:t>Achan</a:t>
            </a:r>
            <a:r>
              <a:rPr lang="en-US" dirty="0"/>
              <a:t> the son of Carmi </a:t>
            </a:r>
            <a:r>
              <a:rPr lang="en-US" dirty="0" smtClean="0"/>
              <a:t> - (Jos 7)</a:t>
            </a:r>
          </a:p>
          <a:p>
            <a:pPr lvl="1"/>
            <a:r>
              <a:rPr lang="en-US" dirty="0">
                <a:solidFill>
                  <a:srgbClr val="FF0000"/>
                </a:solidFill>
              </a:rPr>
              <a:t>“</a:t>
            </a:r>
            <a:r>
              <a:rPr lang="en-US" i="1" dirty="0">
                <a:solidFill>
                  <a:srgbClr val="FF0000"/>
                </a:solidFill>
              </a:rPr>
              <a:t>There is</a:t>
            </a:r>
            <a:r>
              <a:rPr lang="en-US" dirty="0">
                <a:solidFill>
                  <a:srgbClr val="FF0000"/>
                </a:solidFill>
              </a:rPr>
              <a:t> an accursed thing in your midst, </a:t>
            </a:r>
            <a:r>
              <a:rPr lang="en-US" dirty="0" smtClean="0">
                <a:solidFill>
                  <a:srgbClr val="FF0000"/>
                </a:solidFill>
              </a:rPr>
              <a:t/>
            </a:r>
            <a:br>
              <a:rPr lang="en-US" dirty="0" smtClean="0">
                <a:solidFill>
                  <a:srgbClr val="FF0000"/>
                </a:solidFill>
              </a:rPr>
            </a:br>
            <a:r>
              <a:rPr lang="en-US" dirty="0" smtClean="0">
                <a:solidFill>
                  <a:srgbClr val="FF0000"/>
                </a:solidFill>
              </a:rPr>
              <a:t>O </a:t>
            </a:r>
            <a:r>
              <a:rPr lang="en-US" dirty="0">
                <a:solidFill>
                  <a:srgbClr val="FF0000"/>
                </a:solidFill>
              </a:rPr>
              <a:t>Israel; you cannot stand before your </a:t>
            </a:r>
            <a:r>
              <a:rPr lang="en-US" dirty="0" smtClean="0">
                <a:solidFill>
                  <a:srgbClr val="FF0000"/>
                </a:solidFill>
              </a:rPr>
              <a:t/>
            </a:r>
            <a:br>
              <a:rPr lang="en-US" dirty="0" smtClean="0">
                <a:solidFill>
                  <a:srgbClr val="FF0000"/>
                </a:solidFill>
              </a:rPr>
            </a:br>
            <a:r>
              <a:rPr lang="en-US" dirty="0" smtClean="0">
                <a:solidFill>
                  <a:srgbClr val="FF0000"/>
                </a:solidFill>
              </a:rPr>
              <a:t>enemies </a:t>
            </a:r>
            <a:r>
              <a:rPr lang="en-US" dirty="0">
                <a:solidFill>
                  <a:srgbClr val="FF0000"/>
                </a:solidFill>
              </a:rPr>
              <a:t>until you take away the </a:t>
            </a:r>
            <a:r>
              <a:rPr lang="en-US" dirty="0" smtClean="0">
                <a:solidFill>
                  <a:srgbClr val="FF0000"/>
                </a:solidFill>
              </a:rPr>
              <a:t/>
            </a:r>
            <a:br>
              <a:rPr lang="en-US" dirty="0" smtClean="0">
                <a:solidFill>
                  <a:srgbClr val="FF0000"/>
                </a:solidFill>
              </a:rPr>
            </a:br>
            <a:r>
              <a:rPr lang="en-US" dirty="0" smtClean="0">
                <a:solidFill>
                  <a:srgbClr val="FF0000"/>
                </a:solidFill>
              </a:rPr>
              <a:t>accursed </a:t>
            </a:r>
            <a:r>
              <a:rPr lang="en-US" dirty="0">
                <a:solidFill>
                  <a:srgbClr val="FF0000"/>
                </a:solidFill>
              </a:rPr>
              <a:t>thing from among you</a:t>
            </a:r>
            <a:r>
              <a:rPr lang="en-US" dirty="0" smtClean="0">
                <a:solidFill>
                  <a:srgbClr val="FF0000"/>
                </a:solidFill>
              </a:rPr>
              <a:t>.”</a:t>
            </a:r>
          </a:p>
          <a:p>
            <a:r>
              <a:rPr lang="en-US" dirty="0" smtClean="0"/>
              <a:t>Balaam –</a:t>
            </a:r>
          </a:p>
          <a:p>
            <a:pPr lvl="1"/>
            <a:r>
              <a:rPr lang="en-US" dirty="0" smtClean="0"/>
              <a:t>“Loved </a:t>
            </a:r>
            <a:r>
              <a:rPr lang="en-US" dirty="0"/>
              <a:t>the wages of </a:t>
            </a:r>
            <a:r>
              <a:rPr lang="en-US" dirty="0" smtClean="0"/>
              <a:t>unrighteousness” (2 Pet 2:15)</a:t>
            </a:r>
          </a:p>
          <a:p>
            <a:r>
              <a:rPr lang="en-US" dirty="0"/>
              <a:t>Ananias and </a:t>
            </a:r>
            <a:r>
              <a:rPr lang="en-US" dirty="0" err="1"/>
              <a:t>Sapphira</a:t>
            </a:r>
            <a:r>
              <a:rPr lang="en-US" dirty="0"/>
              <a:t> </a:t>
            </a:r>
            <a:r>
              <a:rPr lang="en-US" dirty="0" smtClean="0"/>
              <a:t>(Acts 5)</a:t>
            </a:r>
          </a:p>
          <a:p>
            <a:r>
              <a:rPr lang="en-US" dirty="0" err="1" smtClean="0"/>
              <a:t>Gehazi</a:t>
            </a:r>
            <a:r>
              <a:rPr lang="en-US" dirty="0"/>
              <a:t> (2 Kings </a:t>
            </a:r>
            <a:r>
              <a:rPr lang="en-US" dirty="0" smtClean="0"/>
              <a:t>5)</a:t>
            </a:r>
          </a:p>
          <a:p>
            <a:r>
              <a:rPr lang="en-US" dirty="0"/>
              <a:t>Judas </a:t>
            </a:r>
            <a:r>
              <a:rPr lang="en-US" dirty="0" smtClean="0"/>
              <a:t>Iscariot</a:t>
            </a:r>
            <a:endParaRPr lang="en-US" dirty="0"/>
          </a:p>
        </p:txBody>
      </p:sp>
    </p:spTree>
    <p:extLst>
      <p:ext uri="{BB962C8B-B14F-4D97-AF65-F5344CB8AC3E}">
        <p14:creationId xmlns:p14="http://schemas.microsoft.com/office/powerpoint/2010/main" val="3838440920"/>
      </p:ext>
    </p:extLst>
  </p:cSld>
  <p:clrMapOvr>
    <a:masterClrMapping/>
  </p:clrMapOvr>
  <p:transition spd="slow">
    <p:circl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bcom.org/wp-content/uploads/2009/09/carrying-the-cross-pjlighthouse-do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0703" y="0"/>
            <a:ext cx="2867025" cy="28098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Curriculum: </a:t>
            </a:r>
            <a:r>
              <a:rPr lang="en-US" dirty="0" smtClean="0"/>
              <a:t>Consecration</a:t>
            </a:r>
            <a:endParaRPr lang="en-US" dirty="0"/>
          </a:p>
        </p:txBody>
      </p:sp>
      <p:sp>
        <p:nvSpPr>
          <p:cNvPr id="3" name="Content Placeholder 2"/>
          <p:cNvSpPr>
            <a:spLocks noGrp="1"/>
          </p:cNvSpPr>
          <p:nvPr>
            <p:ph idx="1"/>
          </p:nvPr>
        </p:nvSpPr>
        <p:spPr>
          <a:xfrm>
            <a:off x="457200" y="1295400"/>
            <a:ext cx="7543800" cy="5410200"/>
          </a:xfrm>
        </p:spPr>
        <p:txBody>
          <a:bodyPr/>
          <a:lstStyle/>
          <a:p>
            <a:r>
              <a:rPr lang="en-US" dirty="0"/>
              <a:t>Carrying the Cross </a:t>
            </a:r>
            <a:r>
              <a:rPr lang="en-US" dirty="0" smtClean="0"/>
              <a:t>– practically</a:t>
            </a:r>
          </a:p>
          <a:p>
            <a:pPr lvl="1"/>
            <a:r>
              <a:rPr lang="en-US" i="1" dirty="0" smtClean="0">
                <a:solidFill>
                  <a:srgbClr val="FF0000"/>
                </a:solidFill>
              </a:rPr>
              <a:t>“Whoever </a:t>
            </a:r>
            <a:r>
              <a:rPr lang="en-US" i="1" dirty="0">
                <a:solidFill>
                  <a:srgbClr val="FF0000"/>
                </a:solidFill>
              </a:rPr>
              <a:t>does not bear his cross and come after Me cannot be My disciple</a:t>
            </a:r>
            <a:r>
              <a:rPr lang="en-US" i="1" dirty="0" smtClean="0">
                <a:solidFill>
                  <a:srgbClr val="FF0000"/>
                </a:solidFill>
              </a:rPr>
              <a:t>.” (</a:t>
            </a:r>
            <a:r>
              <a:rPr lang="en-US" i="1" dirty="0" err="1" smtClean="0">
                <a:solidFill>
                  <a:srgbClr val="FF0000"/>
                </a:solidFill>
              </a:rPr>
              <a:t>Lk</a:t>
            </a:r>
            <a:r>
              <a:rPr lang="en-US" i="1" dirty="0" smtClean="0">
                <a:solidFill>
                  <a:srgbClr val="FF0000"/>
                </a:solidFill>
              </a:rPr>
              <a:t> 14:27)</a:t>
            </a:r>
          </a:p>
          <a:p>
            <a:r>
              <a:rPr lang="en-US" dirty="0" smtClean="0"/>
              <a:t>Not denying the Lord before others</a:t>
            </a:r>
          </a:p>
          <a:p>
            <a:pPr lvl="1"/>
            <a:r>
              <a:rPr lang="en-US" i="1" dirty="0">
                <a:solidFill>
                  <a:srgbClr val="FF0000"/>
                </a:solidFill>
              </a:rPr>
              <a:t>“But he who </a:t>
            </a:r>
            <a:r>
              <a:rPr lang="en-US" b="1" i="1" dirty="0">
                <a:solidFill>
                  <a:srgbClr val="FF0000"/>
                </a:solidFill>
              </a:rPr>
              <a:t>denies</a:t>
            </a:r>
            <a:r>
              <a:rPr lang="en-US" i="1" dirty="0">
                <a:solidFill>
                  <a:srgbClr val="FF0000"/>
                </a:solidFill>
              </a:rPr>
              <a:t> </a:t>
            </a:r>
            <a:r>
              <a:rPr lang="en-US" b="1" i="1" dirty="0">
                <a:solidFill>
                  <a:srgbClr val="FF0000"/>
                </a:solidFill>
              </a:rPr>
              <a:t>Me</a:t>
            </a:r>
            <a:r>
              <a:rPr lang="en-US" i="1" dirty="0">
                <a:solidFill>
                  <a:srgbClr val="FF0000"/>
                </a:solidFill>
              </a:rPr>
              <a:t> </a:t>
            </a:r>
            <a:r>
              <a:rPr lang="en-US" b="1" i="1" dirty="0">
                <a:solidFill>
                  <a:srgbClr val="FF0000"/>
                </a:solidFill>
              </a:rPr>
              <a:t>before</a:t>
            </a:r>
            <a:r>
              <a:rPr lang="en-US" i="1" dirty="0">
                <a:solidFill>
                  <a:srgbClr val="FF0000"/>
                </a:solidFill>
              </a:rPr>
              <a:t> </a:t>
            </a:r>
            <a:r>
              <a:rPr lang="en-US" b="1" i="1" dirty="0">
                <a:solidFill>
                  <a:srgbClr val="FF0000"/>
                </a:solidFill>
              </a:rPr>
              <a:t>men</a:t>
            </a:r>
            <a:r>
              <a:rPr lang="en-US" i="1" dirty="0">
                <a:solidFill>
                  <a:srgbClr val="FF0000"/>
                </a:solidFill>
              </a:rPr>
              <a:t> will be denied before the angels of God</a:t>
            </a:r>
            <a:r>
              <a:rPr lang="en-US" i="1" dirty="0" smtClean="0">
                <a:solidFill>
                  <a:srgbClr val="FF0000"/>
                </a:solidFill>
              </a:rPr>
              <a:t>.” (</a:t>
            </a:r>
            <a:r>
              <a:rPr lang="en-US" i="1" dirty="0" err="1" smtClean="0">
                <a:solidFill>
                  <a:srgbClr val="FF0000"/>
                </a:solidFill>
              </a:rPr>
              <a:t>Lk</a:t>
            </a:r>
            <a:r>
              <a:rPr lang="en-US" i="1" dirty="0" smtClean="0">
                <a:solidFill>
                  <a:srgbClr val="FF0000"/>
                </a:solidFill>
              </a:rPr>
              <a:t> 12:9)</a:t>
            </a:r>
          </a:p>
          <a:p>
            <a:pPr lvl="1"/>
            <a:r>
              <a:rPr lang="en-US" i="1" dirty="0" smtClean="0">
                <a:solidFill>
                  <a:srgbClr val="FF0000"/>
                </a:solidFill>
              </a:rPr>
              <a:t>“</a:t>
            </a:r>
            <a:r>
              <a:rPr lang="en-US" i="1" baseline="30000" dirty="0">
                <a:solidFill>
                  <a:srgbClr val="FF0000"/>
                </a:solidFill>
              </a:rPr>
              <a:t>14 </a:t>
            </a:r>
            <a:r>
              <a:rPr lang="en-US" i="1" dirty="0">
                <a:solidFill>
                  <a:srgbClr val="FF0000"/>
                </a:solidFill>
              </a:rPr>
              <a:t>If you are </a:t>
            </a:r>
            <a:r>
              <a:rPr lang="en-US" b="1" i="1" dirty="0">
                <a:solidFill>
                  <a:srgbClr val="FF0000"/>
                </a:solidFill>
              </a:rPr>
              <a:t>reproached for the name of Christ</a:t>
            </a:r>
            <a:r>
              <a:rPr lang="en-US" i="1" dirty="0">
                <a:solidFill>
                  <a:srgbClr val="FF0000"/>
                </a:solidFill>
              </a:rPr>
              <a:t>, blessed are you, for the Spirit of glory and of God rests upon you. On their part He is blasphemed, but on your part He is </a:t>
            </a:r>
            <a:r>
              <a:rPr lang="en-US" i="1" dirty="0" smtClean="0">
                <a:solidFill>
                  <a:srgbClr val="FF0000"/>
                </a:solidFill>
              </a:rPr>
              <a:t>glorified…</a:t>
            </a:r>
            <a:r>
              <a:rPr lang="en-US" i="1" baseline="30000" dirty="0" smtClean="0">
                <a:solidFill>
                  <a:srgbClr val="FF0000"/>
                </a:solidFill>
              </a:rPr>
              <a:t>16</a:t>
            </a:r>
            <a:r>
              <a:rPr lang="en-US" i="1" baseline="30000" dirty="0">
                <a:solidFill>
                  <a:srgbClr val="FF0000"/>
                </a:solidFill>
              </a:rPr>
              <a:t> </a:t>
            </a:r>
            <a:r>
              <a:rPr lang="en-US" i="1" dirty="0">
                <a:solidFill>
                  <a:srgbClr val="FF0000"/>
                </a:solidFill>
              </a:rPr>
              <a:t>Yet if anyone suffers as a Christian, let him not be ashamed, but let him glorify God in this matter</a:t>
            </a:r>
            <a:r>
              <a:rPr lang="en-US" i="1" dirty="0" smtClean="0">
                <a:solidFill>
                  <a:srgbClr val="FF0000"/>
                </a:solidFill>
              </a:rPr>
              <a:t>.” (1Pet 4)</a:t>
            </a:r>
            <a:endParaRPr lang="en-US" i="1" dirty="0">
              <a:solidFill>
                <a:srgbClr val="FF0000"/>
              </a:solidFill>
            </a:endParaRPr>
          </a:p>
          <a:p>
            <a:endParaRPr lang="en-US" dirty="0"/>
          </a:p>
          <a:p>
            <a:endParaRPr lang="en-US" dirty="0"/>
          </a:p>
        </p:txBody>
      </p:sp>
    </p:spTree>
    <p:extLst>
      <p:ext uri="{BB962C8B-B14F-4D97-AF65-F5344CB8AC3E}">
        <p14:creationId xmlns:p14="http://schemas.microsoft.com/office/powerpoint/2010/main" val="1250563515"/>
      </p:ext>
    </p:extLst>
  </p:cSld>
  <p:clrMapOvr>
    <a:masterClrMapping/>
  </p:clrMapOvr>
  <p:transition spd="slow">
    <p:circl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Curriculum: Consecration</a:t>
            </a:r>
          </a:p>
        </p:txBody>
      </p:sp>
      <p:sp>
        <p:nvSpPr>
          <p:cNvPr id="3" name="Content Placeholder 2"/>
          <p:cNvSpPr>
            <a:spLocks noGrp="1"/>
          </p:cNvSpPr>
          <p:nvPr>
            <p:ph idx="1"/>
          </p:nvPr>
        </p:nvSpPr>
        <p:spPr>
          <a:xfrm>
            <a:off x="457200" y="990600"/>
            <a:ext cx="8229600" cy="5257800"/>
          </a:xfrm>
        </p:spPr>
        <p:txBody>
          <a:bodyPr/>
          <a:lstStyle/>
          <a:p>
            <a:r>
              <a:rPr lang="en-US" dirty="0" smtClean="0"/>
              <a:t>Simon of Cyrene</a:t>
            </a:r>
          </a:p>
          <a:p>
            <a:pPr lvl="1"/>
            <a:r>
              <a:rPr lang="en-US" i="1" dirty="0" smtClean="0">
                <a:solidFill>
                  <a:srgbClr val="FF0000"/>
                </a:solidFill>
              </a:rPr>
              <a:t>“</a:t>
            </a:r>
            <a:r>
              <a:rPr lang="en-US" i="1" dirty="0">
                <a:solidFill>
                  <a:srgbClr val="FF0000"/>
                </a:solidFill>
              </a:rPr>
              <a:t>Now as they led Him away, they </a:t>
            </a:r>
            <a:r>
              <a:rPr lang="en-US" b="1" i="1" dirty="0">
                <a:solidFill>
                  <a:srgbClr val="FF0000"/>
                </a:solidFill>
              </a:rPr>
              <a:t>laid hold of a certain man</a:t>
            </a:r>
            <a:r>
              <a:rPr lang="en-US" i="1" dirty="0">
                <a:solidFill>
                  <a:srgbClr val="FF0000"/>
                </a:solidFill>
              </a:rPr>
              <a:t>, Simon a </a:t>
            </a:r>
            <a:r>
              <a:rPr lang="en-US" i="1" dirty="0" err="1">
                <a:solidFill>
                  <a:srgbClr val="FF0000"/>
                </a:solidFill>
              </a:rPr>
              <a:t>Cyrenian</a:t>
            </a:r>
            <a:r>
              <a:rPr lang="en-US" i="1" dirty="0">
                <a:solidFill>
                  <a:srgbClr val="FF0000"/>
                </a:solidFill>
              </a:rPr>
              <a:t>, who was coming from the country, and </a:t>
            </a:r>
            <a:r>
              <a:rPr lang="en-US" b="1" i="1" dirty="0">
                <a:solidFill>
                  <a:srgbClr val="FF0000"/>
                </a:solidFill>
              </a:rPr>
              <a:t>on him they laid the cross </a:t>
            </a:r>
            <a:r>
              <a:rPr lang="en-US" i="1" dirty="0">
                <a:solidFill>
                  <a:srgbClr val="FF0000"/>
                </a:solidFill>
              </a:rPr>
              <a:t>that he might bear it after Jesus</a:t>
            </a:r>
            <a:r>
              <a:rPr lang="en-US" i="1" dirty="0" smtClean="0">
                <a:solidFill>
                  <a:srgbClr val="FF0000"/>
                </a:solidFill>
              </a:rPr>
              <a:t>.” (</a:t>
            </a:r>
            <a:r>
              <a:rPr lang="en-US" i="1" dirty="0" err="1" smtClean="0">
                <a:solidFill>
                  <a:srgbClr val="FF0000"/>
                </a:solidFill>
              </a:rPr>
              <a:t>Lk</a:t>
            </a:r>
            <a:r>
              <a:rPr lang="en-US" i="1" dirty="0" smtClean="0">
                <a:solidFill>
                  <a:srgbClr val="FF0000"/>
                </a:solidFill>
              </a:rPr>
              <a:t> 23:26)</a:t>
            </a:r>
          </a:p>
          <a:p>
            <a:pPr lvl="1"/>
            <a:r>
              <a:rPr lang="en-US" i="1" dirty="0">
                <a:solidFill>
                  <a:srgbClr val="FF0000"/>
                </a:solidFill>
              </a:rPr>
              <a:t>Now as they came out, they found a man of Cyrene, Simon by name. Him they </a:t>
            </a:r>
            <a:r>
              <a:rPr lang="en-US" b="1" i="1" dirty="0">
                <a:solidFill>
                  <a:srgbClr val="FF0000"/>
                </a:solidFill>
              </a:rPr>
              <a:t>compelled</a:t>
            </a:r>
            <a:r>
              <a:rPr lang="en-US" i="1" dirty="0">
                <a:solidFill>
                  <a:srgbClr val="FF0000"/>
                </a:solidFill>
              </a:rPr>
              <a:t> to bear His cross</a:t>
            </a:r>
            <a:r>
              <a:rPr lang="en-US" i="1" dirty="0" smtClean="0">
                <a:solidFill>
                  <a:srgbClr val="FF0000"/>
                </a:solidFill>
              </a:rPr>
              <a:t>. (Matt 27:32)</a:t>
            </a:r>
          </a:p>
          <a:p>
            <a:r>
              <a:rPr lang="en-US" dirty="0" smtClean="0"/>
              <a:t>Carrying the Cross:</a:t>
            </a:r>
          </a:p>
          <a:p>
            <a:pPr lvl="1"/>
            <a:r>
              <a:rPr lang="en-US" dirty="0" smtClean="0"/>
              <a:t>Involuntary; compulsion, obedience</a:t>
            </a:r>
          </a:p>
          <a:p>
            <a:pPr lvl="1"/>
            <a:r>
              <a:rPr lang="en-US" dirty="0" smtClean="0"/>
              <a:t>Only a small distance left</a:t>
            </a:r>
          </a:p>
          <a:p>
            <a:pPr lvl="1"/>
            <a:r>
              <a:rPr lang="en-US" dirty="0" smtClean="0"/>
              <a:t>Inglorious task</a:t>
            </a:r>
            <a:r>
              <a:rPr lang="en-US" dirty="0"/>
              <a:t>: </a:t>
            </a:r>
            <a:endParaRPr lang="en-US" dirty="0" smtClean="0"/>
          </a:p>
          <a:p>
            <a:pPr lvl="2"/>
            <a:r>
              <a:rPr lang="en-US" dirty="0" smtClean="0"/>
              <a:t>He </a:t>
            </a:r>
            <a:r>
              <a:rPr lang="en-US" dirty="0"/>
              <a:t>was met with jeers and boos </a:t>
            </a:r>
            <a:endParaRPr lang="en-US" dirty="0" smtClean="0"/>
          </a:p>
          <a:p>
            <a:pPr lvl="2"/>
            <a:r>
              <a:rPr lang="en-US" dirty="0" smtClean="0"/>
              <a:t>Defilement, can not keep Passover</a:t>
            </a:r>
            <a:endParaRPr lang="en-US" dirty="0"/>
          </a:p>
        </p:txBody>
      </p:sp>
      <p:pic>
        <p:nvPicPr>
          <p:cNvPr id="1026" name="Picture 2" descr="http://upload.wikimedia.org/wikipedia/commons/c/ce/RubensSimonCyreneCarriesCro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3848" y="4114800"/>
            <a:ext cx="2410152" cy="2718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789043"/>
      </p:ext>
    </p:extLst>
  </p:cSld>
  <p:clrMapOvr>
    <a:masterClrMapping/>
  </p:clrMapOvr>
  <p:transition spd="slow">
    <p:circl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2.bp.blogspot.com/--xUmLkcrDiA/TbGq3zfvh0I/AAAAAAAAAF0/rB_Aue-gzrk/s1600/jesus-carrying-cross-lr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9293" y="4041098"/>
            <a:ext cx="3190769" cy="28169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Curriculum: Consecration</a:t>
            </a:r>
          </a:p>
        </p:txBody>
      </p:sp>
      <p:sp>
        <p:nvSpPr>
          <p:cNvPr id="3" name="Content Placeholder 2"/>
          <p:cNvSpPr>
            <a:spLocks noGrp="1"/>
          </p:cNvSpPr>
          <p:nvPr>
            <p:ph idx="1"/>
          </p:nvPr>
        </p:nvSpPr>
        <p:spPr>
          <a:xfrm>
            <a:off x="457200" y="1295400"/>
            <a:ext cx="6400800" cy="5562600"/>
          </a:xfrm>
        </p:spPr>
        <p:txBody>
          <a:bodyPr/>
          <a:lstStyle/>
          <a:p>
            <a:r>
              <a:rPr lang="en-US" dirty="0"/>
              <a:t>Carrying the Cross – </a:t>
            </a:r>
            <a:r>
              <a:rPr lang="en-US" dirty="0" smtClean="0"/>
              <a:t>symbolically</a:t>
            </a:r>
            <a:endParaRPr lang="en-US" dirty="0"/>
          </a:p>
          <a:p>
            <a:pPr lvl="1"/>
            <a:r>
              <a:rPr lang="en-US" dirty="0" smtClean="0"/>
              <a:t>Cross: pain, suffering, persecution</a:t>
            </a:r>
          </a:p>
          <a:p>
            <a:pPr lvl="2"/>
            <a:r>
              <a:rPr lang="en-US" i="1" dirty="0" smtClean="0">
                <a:solidFill>
                  <a:srgbClr val="FF0000"/>
                </a:solidFill>
              </a:rPr>
              <a:t>“…tribulation</a:t>
            </a:r>
            <a:r>
              <a:rPr lang="en-US" i="1" dirty="0">
                <a:solidFill>
                  <a:srgbClr val="FF0000"/>
                </a:solidFill>
              </a:rPr>
              <a:t>, </a:t>
            </a:r>
            <a:r>
              <a:rPr lang="en-US" i="1" dirty="0" smtClean="0">
                <a:solidFill>
                  <a:srgbClr val="FF0000"/>
                </a:solidFill>
              </a:rPr>
              <a:t>distress</a:t>
            </a:r>
            <a:r>
              <a:rPr lang="en-US" i="1" dirty="0">
                <a:solidFill>
                  <a:srgbClr val="FF0000"/>
                </a:solidFill>
              </a:rPr>
              <a:t>, </a:t>
            </a:r>
            <a:r>
              <a:rPr lang="en-US" i="1" dirty="0" smtClean="0">
                <a:solidFill>
                  <a:srgbClr val="FF0000"/>
                </a:solidFill>
              </a:rPr>
              <a:t>persecution</a:t>
            </a:r>
            <a:r>
              <a:rPr lang="en-US" i="1" dirty="0">
                <a:solidFill>
                  <a:srgbClr val="FF0000"/>
                </a:solidFill>
              </a:rPr>
              <a:t>, </a:t>
            </a:r>
            <a:r>
              <a:rPr lang="en-US" i="1" dirty="0" smtClean="0">
                <a:solidFill>
                  <a:srgbClr val="FF0000"/>
                </a:solidFill>
              </a:rPr>
              <a:t>famine</a:t>
            </a:r>
            <a:r>
              <a:rPr lang="en-US" i="1" dirty="0">
                <a:solidFill>
                  <a:srgbClr val="FF0000"/>
                </a:solidFill>
              </a:rPr>
              <a:t>, </a:t>
            </a:r>
            <a:r>
              <a:rPr lang="en-US" i="1" dirty="0" smtClean="0">
                <a:solidFill>
                  <a:srgbClr val="FF0000"/>
                </a:solidFill>
              </a:rPr>
              <a:t>nakedness</a:t>
            </a:r>
            <a:r>
              <a:rPr lang="en-US" i="1" dirty="0">
                <a:solidFill>
                  <a:srgbClr val="FF0000"/>
                </a:solidFill>
              </a:rPr>
              <a:t>, </a:t>
            </a:r>
            <a:r>
              <a:rPr lang="en-US" i="1" dirty="0" smtClean="0">
                <a:solidFill>
                  <a:srgbClr val="FF0000"/>
                </a:solidFill>
              </a:rPr>
              <a:t>peril</a:t>
            </a:r>
            <a:r>
              <a:rPr lang="en-US" i="1" dirty="0">
                <a:solidFill>
                  <a:srgbClr val="FF0000"/>
                </a:solidFill>
              </a:rPr>
              <a:t>, </a:t>
            </a:r>
            <a:r>
              <a:rPr lang="en-US" i="1" dirty="0" smtClean="0">
                <a:solidFill>
                  <a:srgbClr val="FF0000"/>
                </a:solidFill>
              </a:rPr>
              <a:t>sword” </a:t>
            </a:r>
            <a:br>
              <a:rPr lang="en-US" i="1" dirty="0" smtClean="0">
                <a:solidFill>
                  <a:srgbClr val="FF0000"/>
                </a:solidFill>
              </a:rPr>
            </a:br>
            <a:r>
              <a:rPr lang="en-US" i="1" dirty="0" smtClean="0">
                <a:solidFill>
                  <a:srgbClr val="FF0000"/>
                </a:solidFill>
              </a:rPr>
              <a:t>(Rom 8:35)</a:t>
            </a:r>
          </a:p>
          <a:p>
            <a:pPr lvl="1"/>
            <a:r>
              <a:rPr lang="en-US" dirty="0" smtClean="0"/>
              <a:t>A “gift”</a:t>
            </a:r>
          </a:p>
          <a:p>
            <a:pPr lvl="2"/>
            <a:r>
              <a:rPr lang="en-US" dirty="0" smtClean="0">
                <a:solidFill>
                  <a:srgbClr val="FF0000"/>
                </a:solidFill>
              </a:rPr>
              <a:t>“</a:t>
            </a:r>
            <a:r>
              <a:rPr lang="en-US" dirty="0">
                <a:solidFill>
                  <a:srgbClr val="FF0000"/>
                </a:solidFill>
              </a:rPr>
              <a:t>For to you it has been </a:t>
            </a:r>
            <a:r>
              <a:rPr lang="en-US" b="1" dirty="0">
                <a:solidFill>
                  <a:srgbClr val="FF0000"/>
                </a:solidFill>
              </a:rPr>
              <a:t>granted</a:t>
            </a:r>
            <a:r>
              <a:rPr lang="en-US" dirty="0">
                <a:solidFill>
                  <a:srgbClr val="FF0000"/>
                </a:solidFill>
              </a:rPr>
              <a:t> on behalf of Christ, not only to </a:t>
            </a:r>
            <a:r>
              <a:rPr lang="en-US" b="1" dirty="0">
                <a:solidFill>
                  <a:srgbClr val="FF0000"/>
                </a:solidFill>
              </a:rPr>
              <a:t>believe</a:t>
            </a:r>
            <a:r>
              <a:rPr lang="en-US" dirty="0">
                <a:solidFill>
                  <a:srgbClr val="FF0000"/>
                </a:solidFill>
              </a:rPr>
              <a:t> in Him, but also to </a:t>
            </a:r>
            <a:r>
              <a:rPr lang="en-US" b="1" dirty="0">
                <a:solidFill>
                  <a:srgbClr val="FF0000"/>
                </a:solidFill>
              </a:rPr>
              <a:t>suffer</a:t>
            </a:r>
            <a:r>
              <a:rPr lang="en-US" dirty="0">
                <a:solidFill>
                  <a:srgbClr val="FF0000"/>
                </a:solidFill>
              </a:rPr>
              <a:t> for His </a:t>
            </a:r>
            <a:r>
              <a:rPr lang="en-US" dirty="0" smtClean="0">
                <a:solidFill>
                  <a:srgbClr val="FF0000"/>
                </a:solidFill>
              </a:rPr>
              <a:t>sake” </a:t>
            </a:r>
            <a:br>
              <a:rPr lang="en-US" dirty="0" smtClean="0">
                <a:solidFill>
                  <a:srgbClr val="FF0000"/>
                </a:solidFill>
              </a:rPr>
            </a:br>
            <a:r>
              <a:rPr lang="en-US" dirty="0" smtClean="0">
                <a:solidFill>
                  <a:srgbClr val="FF0000"/>
                </a:solidFill>
              </a:rPr>
              <a:t>(Phil 1:29)</a:t>
            </a:r>
          </a:p>
        </p:txBody>
      </p:sp>
    </p:spTree>
    <p:extLst>
      <p:ext uri="{BB962C8B-B14F-4D97-AF65-F5344CB8AC3E}">
        <p14:creationId xmlns:p14="http://schemas.microsoft.com/office/powerpoint/2010/main" val="1051954460"/>
      </p:ext>
    </p:extLst>
  </p:cSld>
  <p:clrMapOvr>
    <a:masterClrMapping/>
  </p:clrMapOvr>
  <p:transition spd="slow">
    <p:circl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Curriculum: Consecration</a:t>
            </a:r>
          </a:p>
        </p:txBody>
      </p:sp>
      <p:sp>
        <p:nvSpPr>
          <p:cNvPr id="3" name="Content Placeholder 2"/>
          <p:cNvSpPr>
            <a:spLocks noGrp="1"/>
          </p:cNvSpPr>
          <p:nvPr>
            <p:ph idx="1"/>
          </p:nvPr>
        </p:nvSpPr>
        <p:spPr>
          <a:xfrm>
            <a:off x="457200" y="1295400"/>
            <a:ext cx="7239000" cy="5562600"/>
          </a:xfrm>
        </p:spPr>
        <p:txBody>
          <a:bodyPr/>
          <a:lstStyle/>
          <a:p>
            <a:r>
              <a:rPr lang="en-US" dirty="0"/>
              <a:t>Carrying the Cross – </a:t>
            </a:r>
            <a:r>
              <a:rPr lang="en-US" dirty="0" smtClean="0"/>
              <a:t>symbolically</a:t>
            </a:r>
            <a:endParaRPr lang="en-US" dirty="0"/>
          </a:p>
          <a:p>
            <a:pPr lvl="1"/>
            <a:r>
              <a:rPr lang="en-US" dirty="0" smtClean="0"/>
              <a:t>Florence Nightingale and the wounded soldier</a:t>
            </a:r>
          </a:p>
          <a:p>
            <a:pPr lvl="1"/>
            <a:r>
              <a:rPr lang="en-US" i="1" dirty="0"/>
              <a:t>''Prosperity is the blessing of the Old Testament; adversity is the blessing of the New.'' </a:t>
            </a:r>
            <a:r>
              <a:rPr lang="en-US" i="1" dirty="0" smtClean="0"/>
              <a:t>(</a:t>
            </a:r>
            <a:r>
              <a:rPr lang="en-US" i="1" dirty="0"/>
              <a:t>Francis </a:t>
            </a:r>
            <a:r>
              <a:rPr lang="en-US" i="1" dirty="0" smtClean="0"/>
              <a:t>Bacon)</a:t>
            </a:r>
            <a:endParaRPr lang="en-US" i="1" dirty="0"/>
          </a:p>
        </p:txBody>
      </p:sp>
      <p:pic>
        <p:nvPicPr>
          <p:cNvPr id="7172" name="Picture 4" descr="http://ecx.images-amazon.com/images/I/615PQ6%2BCwnL._SL500_AA300_.jpg"/>
          <p:cNvPicPr>
            <a:picLocks noChangeAspect="1" noChangeArrowheads="1"/>
          </p:cNvPicPr>
          <p:nvPr/>
        </p:nvPicPr>
        <p:blipFill rotWithShape="1">
          <a:blip r:embed="rId2">
            <a:extLst>
              <a:ext uri="{28A0092B-C50C-407E-A947-70E740481C1C}">
                <a14:useLocalDpi xmlns:a14="http://schemas.microsoft.com/office/drawing/2010/main" val="0"/>
              </a:ext>
            </a:extLst>
          </a:blip>
          <a:srcRect l="19563" r="10665"/>
          <a:stretch/>
        </p:blipFill>
        <p:spPr bwMode="auto">
          <a:xfrm>
            <a:off x="6934200" y="4191000"/>
            <a:ext cx="1752600" cy="251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095255"/>
      </p:ext>
    </p:extLst>
  </p:cSld>
  <p:clrMapOvr>
    <a:masterClrMapping/>
  </p:clrMapOvr>
  <p:transition spd="slow">
    <p:circl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upload.wikimedia.org/wikipedia/commons/thumb/4/46/Didymus_the_blind.jpg/170px-Didymus_the_bli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3943974"/>
            <a:ext cx="1619250" cy="28765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Curriculum: Consecration</a:t>
            </a:r>
          </a:p>
        </p:txBody>
      </p:sp>
      <p:sp>
        <p:nvSpPr>
          <p:cNvPr id="3" name="Content Placeholder 2"/>
          <p:cNvSpPr>
            <a:spLocks noGrp="1"/>
          </p:cNvSpPr>
          <p:nvPr>
            <p:ph idx="1"/>
          </p:nvPr>
        </p:nvSpPr>
        <p:spPr/>
        <p:txBody>
          <a:bodyPr/>
          <a:lstStyle/>
          <a:p>
            <a:r>
              <a:rPr lang="en-US" dirty="0" smtClean="0"/>
              <a:t>St</a:t>
            </a:r>
            <a:r>
              <a:rPr lang="en-US" dirty="0"/>
              <a:t>. </a:t>
            </a:r>
            <a:r>
              <a:rPr lang="en-US" dirty="0" err="1"/>
              <a:t>Didymus</a:t>
            </a:r>
            <a:r>
              <a:rPr lang="en-US" dirty="0"/>
              <a:t> the </a:t>
            </a:r>
            <a:r>
              <a:rPr lang="en-US" dirty="0" smtClean="0"/>
              <a:t>Blind (successful student)</a:t>
            </a:r>
          </a:p>
          <a:p>
            <a:pPr lvl="1"/>
            <a:r>
              <a:rPr lang="en-US" dirty="0" smtClean="0"/>
              <a:t>Despite </a:t>
            </a:r>
            <a:r>
              <a:rPr lang="en-US" dirty="0"/>
              <a:t>his impaired vision, his memory was so powerful that he mastered dialectics and </a:t>
            </a:r>
            <a:r>
              <a:rPr lang="en-US" dirty="0" smtClean="0"/>
              <a:t>geometry.</a:t>
            </a:r>
          </a:p>
          <a:p>
            <a:pPr lvl="1"/>
            <a:r>
              <a:rPr lang="en-US" dirty="0"/>
              <a:t>He wrote many works</a:t>
            </a:r>
            <a:r>
              <a:rPr lang="en-US" dirty="0" smtClean="0"/>
              <a:t>.</a:t>
            </a:r>
          </a:p>
          <a:p>
            <a:pPr lvl="1"/>
            <a:r>
              <a:rPr lang="en-US" dirty="0" smtClean="0"/>
              <a:t>Dean </a:t>
            </a:r>
            <a:r>
              <a:rPr lang="en-US" dirty="0"/>
              <a:t>of Catechetical School of Alexandria</a:t>
            </a:r>
            <a:endParaRPr lang="en-US" dirty="0" smtClean="0"/>
          </a:p>
          <a:p>
            <a:pPr lvl="1"/>
            <a:r>
              <a:rPr lang="en-US" dirty="0" smtClean="0"/>
              <a:t>He developed a system of carved </a:t>
            </a:r>
            <a:r>
              <a:rPr lang="en-US" dirty="0"/>
              <a:t>wooden letters, akin to Braille </a:t>
            </a:r>
            <a:r>
              <a:rPr lang="en-US" dirty="0" smtClean="0"/>
              <a:t>systems.</a:t>
            </a:r>
          </a:p>
          <a:p>
            <a:pPr lvl="1"/>
            <a:r>
              <a:rPr lang="en-US" i="1" dirty="0"/>
              <a:t>“The perception of the sun by an </a:t>
            </a:r>
            <a:r>
              <a:rPr lang="en-US" i="1" dirty="0" smtClean="0"/>
              <a:t/>
            </a:r>
            <a:br>
              <a:rPr lang="en-US" i="1" dirty="0" smtClean="0"/>
            </a:br>
            <a:r>
              <a:rPr lang="en-US" i="1" dirty="0" smtClean="0"/>
              <a:t>astronomer </a:t>
            </a:r>
            <a:r>
              <a:rPr lang="en-US" i="1" dirty="0"/>
              <a:t>and by a scientist is far </a:t>
            </a:r>
            <a:r>
              <a:rPr lang="en-US" i="1" dirty="0" smtClean="0"/>
              <a:t/>
            </a:r>
            <a:br>
              <a:rPr lang="en-US" i="1" dirty="0" smtClean="0"/>
            </a:br>
            <a:r>
              <a:rPr lang="en-US" i="1" dirty="0" smtClean="0"/>
              <a:t>inferior </a:t>
            </a:r>
            <a:r>
              <a:rPr lang="en-US" i="1" dirty="0"/>
              <a:t>to the seeing of the invisible God </a:t>
            </a:r>
            <a:r>
              <a:rPr lang="en-US" i="1" dirty="0" smtClean="0"/>
              <a:t/>
            </a:r>
            <a:br>
              <a:rPr lang="en-US" i="1" dirty="0" smtClean="0"/>
            </a:br>
            <a:r>
              <a:rPr lang="en-US" i="1" dirty="0" smtClean="0"/>
              <a:t>and </a:t>
            </a:r>
            <a:r>
              <a:rPr lang="en-US" i="1" dirty="0"/>
              <a:t>it is inferior to the knowledge that </a:t>
            </a:r>
            <a:r>
              <a:rPr lang="en-US" i="1" dirty="0" smtClean="0"/>
              <a:t/>
            </a:r>
            <a:br>
              <a:rPr lang="en-US" i="1" dirty="0" smtClean="0"/>
            </a:br>
            <a:r>
              <a:rPr lang="en-US" i="1" dirty="0" smtClean="0"/>
              <a:t>comes </a:t>
            </a:r>
            <a:r>
              <a:rPr lang="en-US" i="1" dirty="0"/>
              <a:t>from God</a:t>
            </a:r>
            <a:r>
              <a:rPr lang="en-US" i="1" dirty="0" smtClean="0"/>
              <a:t>.” </a:t>
            </a:r>
            <a:endParaRPr lang="en-US" i="1" dirty="0"/>
          </a:p>
          <a:p>
            <a:pPr lvl="1"/>
            <a:endParaRPr lang="en-US" dirty="0"/>
          </a:p>
        </p:txBody>
      </p:sp>
    </p:spTree>
    <p:extLst>
      <p:ext uri="{BB962C8B-B14F-4D97-AF65-F5344CB8AC3E}">
        <p14:creationId xmlns:p14="http://schemas.microsoft.com/office/powerpoint/2010/main" val="2856578870"/>
      </p:ext>
    </p:extLst>
  </p:cSld>
  <p:clrMapOvr>
    <a:masterClrMapping/>
  </p:clrMapOvr>
  <p:transition spd="slow">
    <p:circl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Exemplary School</a:t>
            </a:r>
          </a:p>
        </p:txBody>
      </p:sp>
      <p:sp>
        <p:nvSpPr>
          <p:cNvPr id="3" name="Content Placeholder 2"/>
          <p:cNvSpPr>
            <a:spLocks noGrp="1"/>
          </p:cNvSpPr>
          <p:nvPr>
            <p:ph idx="1"/>
          </p:nvPr>
        </p:nvSpPr>
        <p:spPr>
          <a:xfrm>
            <a:off x="457200" y="1295400"/>
            <a:ext cx="8229600" cy="5334000"/>
          </a:xfrm>
        </p:spPr>
        <p:txBody>
          <a:bodyPr/>
          <a:lstStyle/>
          <a:p>
            <a:r>
              <a:rPr lang="en-US" sz="2400" b="1" dirty="0" smtClean="0"/>
              <a:t>The Headmaster</a:t>
            </a:r>
          </a:p>
          <a:p>
            <a:r>
              <a:rPr lang="en-US" sz="2400" b="1" dirty="0" smtClean="0"/>
              <a:t>Conditions of Enrollment</a:t>
            </a:r>
          </a:p>
          <a:p>
            <a:r>
              <a:rPr lang="en-US" sz="2400" b="1" dirty="0" smtClean="0"/>
              <a:t>The Curriculum</a:t>
            </a:r>
          </a:p>
          <a:p>
            <a:pPr lvl="1"/>
            <a:r>
              <a:rPr lang="en-US" sz="2000" dirty="0" smtClean="0"/>
              <a:t>Sanctification</a:t>
            </a:r>
          </a:p>
          <a:p>
            <a:pPr lvl="2"/>
            <a:r>
              <a:rPr lang="en-US" sz="1600" dirty="0" smtClean="0"/>
              <a:t>Against Self</a:t>
            </a:r>
          </a:p>
          <a:p>
            <a:pPr lvl="2"/>
            <a:r>
              <a:rPr lang="en-US" sz="1600" dirty="0" smtClean="0"/>
              <a:t>Against mammon</a:t>
            </a:r>
            <a:endParaRPr lang="en-US" sz="1600" dirty="0"/>
          </a:p>
          <a:p>
            <a:pPr lvl="1"/>
            <a:r>
              <a:rPr lang="en-US" sz="2000" dirty="0" smtClean="0"/>
              <a:t>Consecration</a:t>
            </a:r>
          </a:p>
          <a:p>
            <a:pPr lvl="2"/>
            <a:r>
              <a:rPr lang="en-US" sz="1600" dirty="0"/>
              <a:t>Carrying the Cross – </a:t>
            </a:r>
            <a:r>
              <a:rPr lang="en-US" sz="1600" dirty="0" smtClean="0"/>
              <a:t>Practically</a:t>
            </a:r>
            <a:endParaRPr lang="en-US" sz="1600" dirty="0"/>
          </a:p>
          <a:p>
            <a:pPr lvl="2"/>
            <a:r>
              <a:rPr lang="en-US" sz="1600" dirty="0"/>
              <a:t>Carrying the Cross – </a:t>
            </a:r>
            <a:r>
              <a:rPr lang="en-US" sz="1600" dirty="0" smtClean="0"/>
              <a:t>symbolically</a:t>
            </a:r>
            <a:endParaRPr lang="en-US" sz="1600" b="1" dirty="0" smtClean="0"/>
          </a:p>
          <a:p>
            <a:r>
              <a:rPr lang="en-US" sz="2400" b="1" dirty="0" smtClean="0"/>
              <a:t>The Results</a:t>
            </a:r>
          </a:p>
        </p:txBody>
      </p:sp>
      <p:pic>
        <p:nvPicPr>
          <p:cNvPr id="8194" name="Picture 2" descr="http://static.desktopnexus.com/thumbnails/640208-bigthumbna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2137" y="1686393"/>
            <a:ext cx="4062228"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5320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2.bp.blogspot.com/_MDIhQyBMEfw/TUcOQh7h_VI/AAAAAAAAGBE/3102bXBxe1M/s640/salt+and+lightbul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5781" y="1066800"/>
            <a:ext cx="3506983" cy="2514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Results</a:t>
            </a:r>
            <a:r>
              <a:rPr lang="en-US" dirty="0"/>
              <a:t>: Literary </a:t>
            </a:r>
            <a:r>
              <a:rPr lang="en-US" dirty="0" smtClean="0"/>
              <a:t>Blessings</a:t>
            </a:r>
            <a:endParaRPr lang="en-US" dirty="0"/>
          </a:p>
        </p:txBody>
      </p:sp>
      <p:sp>
        <p:nvSpPr>
          <p:cNvPr id="3" name="Content Placeholder 2"/>
          <p:cNvSpPr>
            <a:spLocks noGrp="1"/>
          </p:cNvSpPr>
          <p:nvPr>
            <p:ph idx="1"/>
          </p:nvPr>
        </p:nvSpPr>
        <p:spPr/>
        <p:txBody>
          <a:bodyPr/>
          <a:lstStyle/>
          <a:p>
            <a:r>
              <a:rPr lang="en-US" dirty="0" smtClean="0"/>
              <a:t>Guaranteed success: 100%</a:t>
            </a:r>
          </a:p>
          <a:p>
            <a:r>
              <a:rPr lang="en-US" dirty="0" smtClean="0"/>
              <a:t>Salt and Light (Matt 5):</a:t>
            </a:r>
          </a:p>
          <a:p>
            <a:pPr lvl="1"/>
            <a:r>
              <a:rPr lang="en-US" i="1" dirty="0">
                <a:solidFill>
                  <a:srgbClr val="FF0000"/>
                </a:solidFill>
              </a:rPr>
              <a:t>“You are the salt of the earth</a:t>
            </a:r>
            <a:r>
              <a:rPr lang="en-US" i="1" dirty="0" smtClean="0">
                <a:solidFill>
                  <a:srgbClr val="FF0000"/>
                </a:solidFill>
              </a:rPr>
              <a:t>;”</a:t>
            </a:r>
          </a:p>
          <a:p>
            <a:pPr lvl="1"/>
            <a:r>
              <a:rPr lang="en-US" i="1" dirty="0">
                <a:solidFill>
                  <a:srgbClr val="FF0000"/>
                </a:solidFill>
              </a:rPr>
              <a:t>“You are the light of the world</a:t>
            </a:r>
            <a:r>
              <a:rPr lang="en-US" i="1" dirty="0" smtClean="0">
                <a:solidFill>
                  <a:srgbClr val="FF0000"/>
                </a:solidFill>
              </a:rPr>
              <a:t>.”</a:t>
            </a:r>
          </a:p>
          <a:p>
            <a:r>
              <a:rPr lang="en-US" dirty="0" smtClean="0"/>
              <a:t>Salt to season the world around us</a:t>
            </a:r>
          </a:p>
          <a:p>
            <a:pPr lvl="1"/>
            <a:r>
              <a:rPr lang="en-US" i="1" dirty="0" smtClean="0">
                <a:solidFill>
                  <a:srgbClr val="FF0000"/>
                </a:solidFill>
              </a:rPr>
              <a:t>“The </a:t>
            </a:r>
            <a:r>
              <a:rPr lang="en-US" i="1" dirty="0">
                <a:solidFill>
                  <a:srgbClr val="FF0000"/>
                </a:solidFill>
              </a:rPr>
              <a:t>Lord GOD has given Me The tongue of the learned, That I should know how to speak</a:t>
            </a:r>
            <a:r>
              <a:rPr lang="en-US" b="1" i="1" dirty="0">
                <a:solidFill>
                  <a:srgbClr val="FF0000"/>
                </a:solidFill>
              </a:rPr>
              <a:t> A word in season</a:t>
            </a:r>
            <a:r>
              <a:rPr lang="en-US" i="1" dirty="0">
                <a:solidFill>
                  <a:srgbClr val="FF0000"/>
                </a:solidFill>
              </a:rPr>
              <a:t> to him who is weary</a:t>
            </a:r>
            <a:r>
              <a:rPr lang="en-US" i="1" dirty="0" smtClean="0">
                <a:solidFill>
                  <a:srgbClr val="FF0000"/>
                </a:solidFill>
              </a:rPr>
              <a:t>.” (Isa 50:4)</a:t>
            </a:r>
          </a:p>
          <a:p>
            <a:r>
              <a:rPr lang="en-US" dirty="0" smtClean="0"/>
              <a:t>Light to enlighten the darkness of the world</a:t>
            </a:r>
          </a:p>
          <a:p>
            <a:pPr lvl="1"/>
            <a:r>
              <a:rPr lang="en-US" i="1" dirty="0" smtClean="0">
                <a:solidFill>
                  <a:srgbClr val="FF0000"/>
                </a:solidFill>
              </a:rPr>
              <a:t>“The </a:t>
            </a:r>
            <a:r>
              <a:rPr lang="en-US" i="1" dirty="0">
                <a:solidFill>
                  <a:srgbClr val="FF0000"/>
                </a:solidFill>
              </a:rPr>
              <a:t>people who walked in </a:t>
            </a:r>
            <a:r>
              <a:rPr lang="en-US" b="1" i="1" dirty="0">
                <a:solidFill>
                  <a:srgbClr val="FF0000"/>
                </a:solidFill>
              </a:rPr>
              <a:t>darkness</a:t>
            </a:r>
            <a:r>
              <a:rPr lang="en-US" i="1" dirty="0">
                <a:solidFill>
                  <a:srgbClr val="FF0000"/>
                </a:solidFill>
              </a:rPr>
              <a:t> Have seen a great </a:t>
            </a:r>
            <a:r>
              <a:rPr lang="en-US" b="1" i="1" dirty="0">
                <a:solidFill>
                  <a:srgbClr val="FF0000"/>
                </a:solidFill>
              </a:rPr>
              <a:t>light</a:t>
            </a:r>
            <a:r>
              <a:rPr lang="en-US" i="1" dirty="0">
                <a:solidFill>
                  <a:srgbClr val="FF0000"/>
                </a:solidFill>
              </a:rPr>
              <a:t>; Those who dwelt in the land of the shadow of death, Upon them a </a:t>
            </a:r>
            <a:r>
              <a:rPr lang="en-US" b="1" i="1" dirty="0">
                <a:solidFill>
                  <a:srgbClr val="FF0000"/>
                </a:solidFill>
              </a:rPr>
              <a:t>light</a:t>
            </a:r>
            <a:r>
              <a:rPr lang="en-US" i="1" dirty="0">
                <a:solidFill>
                  <a:srgbClr val="FF0000"/>
                </a:solidFill>
              </a:rPr>
              <a:t> has shined</a:t>
            </a:r>
            <a:r>
              <a:rPr lang="en-US" i="1" dirty="0" smtClean="0">
                <a:solidFill>
                  <a:srgbClr val="FF0000"/>
                </a:solidFill>
              </a:rPr>
              <a:t>.” (Isa 9:2)</a:t>
            </a:r>
          </a:p>
          <a:p>
            <a:endParaRPr lang="en-US" dirty="0"/>
          </a:p>
        </p:txBody>
      </p:sp>
    </p:spTree>
    <p:extLst>
      <p:ext uri="{BB962C8B-B14F-4D97-AF65-F5344CB8AC3E}">
        <p14:creationId xmlns:p14="http://schemas.microsoft.com/office/powerpoint/2010/main" val="225623532"/>
      </p:ext>
    </p:extLst>
  </p:cSld>
  <p:clrMapOvr>
    <a:masterClrMapping/>
  </p:clrMapOvr>
  <p:transition spd="slow">
    <p:circl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upload.wikimedia.org/wikipedia/commons/thumb/1/1c/DiwaliOilLampCrop.JPG/220px-DiwaliOilLampCr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8520" y="1219200"/>
            <a:ext cx="2095500" cy="17430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Results: Literary Blessings</a:t>
            </a:r>
          </a:p>
        </p:txBody>
      </p:sp>
      <p:sp>
        <p:nvSpPr>
          <p:cNvPr id="3" name="Content Placeholder 2"/>
          <p:cNvSpPr>
            <a:spLocks noGrp="1"/>
          </p:cNvSpPr>
          <p:nvPr>
            <p:ph idx="1"/>
          </p:nvPr>
        </p:nvSpPr>
        <p:spPr/>
        <p:txBody>
          <a:bodyPr/>
          <a:lstStyle/>
          <a:p>
            <a:r>
              <a:rPr lang="en-US" dirty="0"/>
              <a:t>Salt and </a:t>
            </a:r>
            <a:r>
              <a:rPr lang="en-US" dirty="0" smtClean="0"/>
              <a:t>Light inside the house first:</a:t>
            </a:r>
          </a:p>
          <a:p>
            <a:pPr lvl="1"/>
            <a:r>
              <a:rPr lang="en-US" i="1" dirty="0" smtClean="0"/>
              <a:t>“You may discern the hypocrite: In the</a:t>
            </a:r>
            <a:br>
              <a:rPr lang="en-US" i="1" dirty="0" smtClean="0"/>
            </a:br>
            <a:r>
              <a:rPr lang="en-US" i="1" dirty="0" smtClean="0"/>
              <a:t> church, he appears as an angel, he </a:t>
            </a:r>
            <a:br>
              <a:rPr lang="en-US" i="1" dirty="0" smtClean="0"/>
            </a:br>
            <a:r>
              <a:rPr lang="en-US" i="1" dirty="0" smtClean="0"/>
              <a:t>does not cease calling the Name of </a:t>
            </a:r>
            <a:br>
              <a:rPr lang="en-US" i="1" dirty="0" smtClean="0"/>
            </a:br>
            <a:r>
              <a:rPr lang="en-US" i="1" dirty="0" smtClean="0"/>
              <a:t>Christ, he soars to Heaven on Sundays, and especially during the Lord’s Supper; but at home, he is a demon.  If a man is a demon at home, he is a demon everywhere!” (Thomas the Elder)</a:t>
            </a:r>
          </a:p>
          <a:p>
            <a:r>
              <a:rPr lang="en-US" dirty="0" smtClean="0"/>
              <a:t>Shameful to put out our light at home</a:t>
            </a:r>
          </a:p>
          <a:p>
            <a:pPr lvl="1"/>
            <a:r>
              <a:rPr lang="en-US" i="1" dirty="0" smtClean="0">
                <a:solidFill>
                  <a:srgbClr val="FF0000"/>
                </a:solidFill>
              </a:rPr>
              <a:t>“Nor </a:t>
            </a:r>
            <a:r>
              <a:rPr lang="en-US" i="1" dirty="0">
                <a:solidFill>
                  <a:srgbClr val="FF0000"/>
                </a:solidFill>
              </a:rPr>
              <a:t>do they light a lamp and put it under a basket, but on a lampstand, and it gives </a:t>
            </a:r>
            <a:r>
              <a:rPr lang="en-US" b="1" i="1" dirty="0">
                <a:solidFill>
                  <a:srgbClr val="FF0000"/>
                </a:solidFill>
              </a:rPr>
              <a:t>light to all who are in the house</a:t>
            </a:r>
            <a:r>
              <a:rPr lang="en-US" i="1" dirty="0" smtClean="0">
                <a:solidFill>
                  <a:srgbClr val="FF0000"/>
                </a:solidFill>
              </a:rPr>
              <a:t>.” (Matt 5:15)</a:t>
            </a:r>
            <a:endParaRPr lang="en-US" i="1" dirty="0">
              <a:solidFill>
                <a:srgbClr val="FF0000"/>
              </a:solidFill>
            </a:endParaRPr>
          </a:p>
        </p:txBody>
      </p:sp>
    </p:spTree>
    <p:extLst>
      <p:ext uri="{BB962C8B-B14F-4D97-AF65-F5344CB8AC3E}">
        <p14:creationId xmlns:p14="http://schemas.microsoft.com/office/powerpoint/2010/main" val="50158003"/>
      </p:ext>
    </p:extLst>
  </p:cSld>
  <p:clrMapOvr>
    <a:masterClrMapping/>
  </p:clrMapOvr>
  <p:transition spd="slow">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okis.is/wp-content/uploads/2012/08/44706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599" y="3666362"/>
            <a:ext cx="3933669" cy="319163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Exemplary School</a:t>
            </a:r>
          </a:p>
        </p:txBody>
      </p:sp>
      <p:sp>
        <p:nvSpPr>
          <p:cNvPr id="3" name="Content Placeholder 2"/>
          <p:cNvSpPr>
            <a:spLocks noGrp="1"/>
          </p:cNvSpPr>
          <p:nvPr>
            <p:ph idx="1"/>
          </p:nvPr>
        </p:nvSpPr>
        <p:spPr>
          <a:xfrm>
            <a:off x="457200" y="1295400"/>
            <a:ext cx="8229600" cy="5334000"/>
          </a:xfrm>
        </p:spPr>
        <p:txBody>
          <a:bodyPr/>
          <a:lstStyle/>
          <a:p>
            <a:r>
              <a:rPr lang="en-US" sz="2400" b="1" dirty="0" smtClean="0"/>
              <a:t>The Headmaster</a:t>
            </a:r>
          </a:p>
          <a:p>
            <a:pPr lvl="1"/>
            <a:r>
              <a:rPr lang="en-US" sz="2000" dirty="0"/>
              <a:t>His Charisma</a:t>
            </a:r>
            <a:endParaRPr lang="en-US" sz="2000" dirty="0" smtClean="0"/>
          </a:p>
          <a:p>
            <a:pPr lvl="1"/>
            <a:r>
              <a:rPr lang="en-US" sz="2000" dirty="0" smtClean="0"/>
              <a:t>His Wisdom</a:t>
            </a:r>
          </a:p>
          <a:p>
            <a:pPr lvl="1"/>
            <a:r>
              <a:rPr lang="en-US" sz="2000" dirty="0" smtClean="0"/>
              <a:t>His Wealth</a:t>
            </a:r>
          </a:p>
          <a:p>
            <a:pPr lvl="1"/>
            <a:r>
              <a:rPr lang="en-US" sz="2000" dirty="0" smtClean="0"/>
              <a:t>His Charity</a:t>
            </a:r>
          </a:p>
          <a:p>
            <a:r>
              <a:rPr lang="en-US" sz="2400" b="1" dirty="0" smtClean="0"/>
              <a:t>Conditions of Enrollment</a:t>
            </a:r>
          </a:p>
          <a:p>
            <a:pPr lvl="1"/>
            <a:r>
              <a:rPr lang="en-US" sz="2000" dirty="0" smtClean="0"/>
              <a:t>Certificate of “Good </a:t>
            </a:r>
            <a:r>
              <a:rPr lang="en-US" sz="2000" dirty="0"/>
              <a:t>Conduct”</a:t>
            </a:r>
            <a:endParaRPr lang="en-US" sz="2000" dirty="0" smtClean="0"/>
          </a:p>
          <a:p>
            <a:pPr lvl="1"/>
            <a:r>
              <a:rPr lang="en-US" sz="2000" dirty="0" smtClean="0"/>
              <a:t>The Oath</a:t>
            </a:r>
          </a:p>
          <a:p>
            <a:r>
              <a:rPr lang="en-US" sz="2400" b="1" dirty="0" smtClean="0"/>
              <a:t>The Curriculum</a:t>
            </a:r>
          </a:p>
          <a:p>
            <a:pPr lvl="1"/>
            <a:r>
              <a:rPr lang="en-US" sz="2000" dirty="0" smtClean="0"/>
              <a:t>Sanctification</a:t>
            </a:r>
          </a:p>
          <a:p>
            <a:pPr lvl="1"/>
            <a:r>
              <a:rPr lang="en-US" sz="2000" dirty="0" smtClean="0"/>
              <a:t>Consecration</a:t>
            </a:r>
          </a:p>
          <a:p>
            <a:r>
              <a:rPr lang="en-US" sz="2400" b="1" dirty="0" smtClean="0"/>
              <a:t>The Results</a:t>
            </a:r>
          </a:p>
          <a:p>
            <a:pPr lvl="1"/>
            <a:r>
              <a:rPr lang="en-US" sz="2000" dirty="0" smtClean="0"/>
              <a:t>Literary Blessings</a:t>
            </a:r>
          </a:p>
          <a:p>
            <a:pPr lvl="1"/>
            <a:r>
              <a:rPr lang="en-US" sz="2000" dirty="0" smtClean="0"/>
              <a:t>Spiritual Blessings</a:t>
            </a:r>
          </a:p>
        </p:txBody>
      </p:sp>
    </p:spTree>
    <p:extLst>
      <p:ext uri="{BB962C8B-B14F-4D97-AF65-F5344CB8AC3E}">
        <p14:creationId xmlns:p14="http://schemas.microsoft.com/office/powerpoint/2010/main" val="16525906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Literary Blessings</a:t>
            </a:r>
          </a:p>
        </p:txBody>
      </p:sp>
      <p:sp>
        <p:nvSpPr>
          <p:cNvPr id="3" name="Content Placeholder 2"/>
          <p:cNvSpPr>
            <a:spLocks noGrp="1"/>
          </p:cNvSpPr>
          <p:nvPr>
            <p:ph idx="1"/>
          </p:nvPr>
        </p:nvSpPr>
        <p:spPr/>
        <p:txBody>
          <a:bodyPr/>
          <a:lstStyle/>
          <a:p>
            <a:r>
              <a:rPr lang="en-US" dirty="0" smtClean="0"/>
              <a:t>Be Christ-like</a:t>
            </a:r>
          </a:p>
          <a:p>
            <a:pPr lvl="1"/>
            <a:r>
              <a:rPr lang="en-US" dirty="0" smtClean="0"/>
              <a:t>“I </a:t>
            </a:r>
            <a:r>
              <a:rPr lang="en-US" dirty="0"/>
              <a:t>like your Christ. I do not like your Christians. Your Christians are so unlike your Christ</a:t>
            </a:r>
            <a:r>
              <a:rPr lang="en-US" dirty="0" smtClean="0"/>
              <a:t>.” (Gandhi)</a:t>
            </a:r>
          </a:p>
          <a:p>
            <a:pPr lvl="1"/>
            <a:r>
              <a:rPr lang="en-US" dirty="0" smtClean="0"/>
              <a:t>“My prayer is not be called Christian, but to be Christian.” (St</a:t>
            </a:r>
            <a:r>
              <a:rPr lang="en-US" dirty="0"/>
              <a:t>. </a:t>
            </a:r>
            <a:r>
              <a:rPr lang="en-US" i="1" dirty="0"/>
              <a:t>Ignatius</a:t>
            </a:r>
            <a:r>
              <a:rPr lang="en-US" dirty="0"/>
              <a:t> of </a:t>
            </a:r>
            <a:r>
              <a:rPr lang="en-US" dirty="0" smtClean="0"/>
              <a:t>Antioch)</a:t>
            </a:r>
          </a:p>
          <a:p>
            <a:pPr lvl="1"/>
            <a:r>
              <a:rPr lang="en-US" i="1" dirty="0" smtClean="0">
                <a:solidFill>
                  <a:srgbClr val="FF0000"/>
                </a:solidFill>
              </a:rPr>
              <a:t>“</a:t>
            </a:r>
            <a:r>
              <a:rPr lang="en-US" i="1" baseline="30000" dirty="0" smtClean="0">
                <a:solidFill>
                  <a:srgbClr val="FF0000"/>
                </a:solidFill>
              </a:rPr>
              <a:t>2</a:t>
            </a:r>
            <a:r>
              <a:rPr lang="en-US" i="1" dirty="0" smtClean="0">
                <a:solidFill>
                  <a:srgbClr val="FF0000"/>
                </a:solidFill>
              </a:rPr>
              <a:t>Set </a:t>
            </a:r>
            <a:r>
              <a:rPr lang="en-US" i="1" dirty="0">
                <a:solidFill>
                  <a:srgbClr val="FF0000"/>
                </a:solidFill>
              </a:rPr>
              <a:t>your mind on things above, not on things on the earth. </a:t>
            </a:r>
            <a:r>
              <a:rPr lang="en-US" i="1" baseline="30000" dirty="0">
                <a:solidFill>
                  <a:srgbClr val="FF0000"/>
                </a:solidFill>
              </a:rPr>
              <a:t>3 </a:t>
            </a:r>
            <a:r>
              <a:rPr lang="en-US" i="1" dirty="0">
                <a:solidFill>
                  <a:srgbClr val="FF0000"/>
                </a:solidFill>
              </a:rPr>
              <a:t>For you died, and your life is hidden with Christ in </a:t>
            </a:r>
            <a:r>
              <a:rPr lang="en-US" i="1" dirty="0" smtClean="0">
                <a:solidFill>
                  <a:srgbClr val="FF0000"/>
                </a:solidFill>
              </a:rPr>
              <a:t>God… </a:t>
            </a:r>
            <a:r>
              <a:rPr lang="en-US" i="1" baseline="30000" dirty="0" smtClean="0">
                <a:solidFill>
                  <a:srgbClr val="FF0000"/>
                </a:solidFill>
              </a:rPr>
              <a:t>5</a:t>
            </a:r>
            <a:r>
              <a:rPr lang="en-US" i="1" baseline="30000" dirty="0">
                <a:solidFill>
                  <a:srgbClr val="FF0000"/>
                </a:solidFill>
              </a:rPr>
              <a:t> </a:t>
            </a:r>
            <a:r>
              <a:rPr lang="en-US" i="1" dirty="0">
                <a:solidFill>
                  <a:srgbClr val="FF0000"/>
                </a:solidFill>
              </a:rPr>
              <a:t>Therefore put to death your members which are on the earth: fornication, uncleanness, passion, evil desire, and covetousness, which is </a:t>
            </a:r>
            <a:r>
              <a:rPr lang="en-US" i="1" dirty="0" smtClean="0">
                <a:solidFill>
                  <a:srgbClr val="FF0000"/>
                </a:solidFill>
              </a:rPr>
              <a:t>idolatry… </a:t>
            </a:r>
            <a:r>
              <a:rPr lang="en-US" i="1" baseline="30000" dirty="0">
                <a:solidFill>
                  <a:srgbClr val="FF0000"/>
                </a:solidFill>
              </a:rPr>
              <a:t>8 </a:t>
            </a:r>
            <a:r>
              <a:rPr lang="en-US" i="1" dirty="0">
                <a:solidFill>
                  <a:srgbClr val="FF0000"/>
                </a:solidFill>
              </a:rPr>
              <a:t>But now you yourselves are to put off all these: anger, wrath, malice, blasphemy, filthy language out of your </a:t>
            </a:r>
            <a:r>
              <a:rPr lang="en-US" i="1" dirty="0" smtClean="0">
                <a:solidFill>
                  <a:srgbClr val="FF0000"/>
                </a:solidFill>
              </a:rPr>
              <a:t>mouth…(Col 3)</a:t>
            </a:r>
            <a:endParaRPr lang="en-US" i="1" dirty="0">
              <a:solidFill>
                <a:srgbClr val="FF0000"/>
              </a:solidFill>
            </a:endParaRPr>
          </a:p>
          <a:p>
            <a:pPr lvl="2"/>
            <a:endParaRPr lang="en-US" i="1" dirty="0">
              <a:solidFill>
                <a:srgbClr val="FF0000"/>
              </a:solidFill>
            </a:endParaRPr>
          </a:p>
        </p:txBody>
      </p:sp>
    </p:spTree>
    <p:extLst>
      <p:ext uri="{BB962C8B-B14F-4D97-AF65-F5344CB8AC3E}">
        <p14:creationId xmlns:p14="http://schemas.microsoft.com/office/powerpoint/2010/main" val="3813535521"/>
      </p:ext>
    </p:extLst>
  </p:cSld>
  <p:clrMapOvr>
    <a:masterClrMapping/>
  </p:clrMapOvr>
  <p:transition spd="slow">
    <p:circl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a:t>
            </a:r>
            <a:r>
              <a:rPr lang="en-US" dirty="0" smtClean="0"/>
              <a:t>Spiritual Blessings</a:t>
            </a:r>
            <a:endParaRPr lang="en-US" dirty="0"/>
          </a:p>
        </p:txBody>
      </p:sp>
      <p:sp>
        <p:nvSpPr>
          <p:cNvPr id="3" name="Content Placeholder 2"/>
          <p:cNvSpPr>
            <a:spLocks noGrp="1"/>
          </p:cNvSpPr>
          <p:nvPr>
            <p:ph idx="1"/>
          </p:nvPr>
        </p:nvSpPr>
        <p:spPr>
          <a:xfrm>
            <a:off x="457200" y="1295400"/>
            <a:ext cx="5113282" cy="4953000"/>
          </a:xfrm>
        </p:spPr>
        <p:txBody>
          <a:bodyPr/>
          <a:lstStyle/>
          <a:p>
            <a:r>
              <a:rPr lang="en-US" dirty="0" smtClean="0"/>
              <a:t>Christ: King of our life</a:t>
            </a:r>
          </a:p>
          <a:p>
            <a:pPr lvl="1"/>
            <a:r>
              <a:rPr lang="en-US" i="1" dirty="0" smtClean="0">
                <a:solidFill>
                  <a:srgbClr val="FF0000"/>
                </a:solidFill>
              </a:rPr>
              <a:t>“When </a:t>
            </a:r>
            <a:r>
              <a:rPr lang="en-US" i="1" dirty="0">
                <a:solidFill>
                  <a:srgbClr val="FF0000"/>
                </a:solidFill>
              </a:rPr>
              <a:t>Christ </a:t>
            </a:r>
            <a:r>
              <a:rPr lang="en-US" b="1" i="1" dirty="0">
                <a:solidFill>
                  <a:srgbClr val="FF0000"/>
                </a:solidFill>
              </a:rPr>
              <a:t>who is our life </a:t>
            </a:r>
            <a:r>
              <a:rPr lang="en-US" i="1" dirty="0">
                <a:solidFill>
                  <a:srgbClr val="FF0000"/>
                </a:solidFill>
              </a:rPr>
              <a:t>appears, then you also will appear with Him in glory</a:t>
            </a:r>
            <a:r>
              <a:rPr lang="en-US" i="1" dirty="0" smtClean="0">
                <a:solidFill>
                  <a:srgbClr val="FF0000"/>
                </a:solidFill>
              </a:rPr>
              <a:t>.” (Col 3:4)</a:t>
            </a:r>
          </a:p>
          <a:p>
            <a:pPr lvl="1"/>
            <a:r>
              <a:rPr lang="en-US" i="1" dirty="0">
                <a:solidFill>
                  <a:srgbClr val="FF0000"/>
                </a:solidFill>
              </a:rPr>
              <a:t>“The </a:t>
            </a:r>
            <a:r>
              <a:rPr lang="en-US" i="1" cap="small" dirty="0">
                <a:solidFill>
                  <a:srgbClr val="FF0000"/>
                </a:solidFill>
              </a:rPr>
              <a:t>Lord</a:t>
            </a:r>
            <a:r>
              <a:rPr lang="en-US" i="1" dirty="0">
                <a:solidFill>
                  <a:srgbClr val="FF0000"/>
                </a:solidFill>
              </a:rPr>
              <a:t> is my </a:t>
            </a:r>
            <a:r>
              <a:rPr lang="en-US" b="1" i="1" dirty="0">
                <a:solidFill>
                  <a:srgbClr val="FF0000"/>
                </a:solidFill>
              </a:rPr>
              <a:t>light</a:t>
            </a:r>
            <a:r>
              <a:rPr lang="en-US" i="1" dirty="0">
                <a:solidFill>
                  <a:srgbClr val="FF0000"/>
                </a:solidFill>
              </a:rPr>
              <a:t> and my </a:t>
            </a:r>
            <a:r>
              <a:rPr lang="en-US" b="1" i="1" dirty="0" smtClean="0">
                <a:solidFill>
                  <a:srgbClr val="FF0000"/>
                </a:solidFill>
              </a:rPr>
              <a:t>salvation</a:t>
            </a:r>
            <a:r>
              <a:rPr lang="en-US" i="1" dirty="0" smtClean="0">
                <a:solidFill>
                  <a:srgbClr val="FF0000"/>
                </a:solidFill>
              </a:rPr>
              <a:t>; Whom </a:t>
            </a:r>
            <a:r>
              <a:rPr lang="en-US" i="1" dirty="0">
                <a:solidFill>
                  <a:srgbClr val="FF0000"/>
                </a:solidFill>
              </a:rPr>
              <a:t>shall I fear?</a:t>
            </a:r>
            <a:br>
              <a:rPr lang="en-US" i="1" dirty="0">
                <a:solidFill>
                  <a:srgbClr val="FF0000"/>
                </a:solidFill>
              </a:rPr>
            </a:br>
            <a:r>
              <a:rPr lang="en-US" i="1" dirty="0">
                <a:solidFill>
                  <a:srgbClr val="FF0000"/>
                </a:solidFill>
              </a:rPr>
              <a:t>The </a:t>
            </a:r>
            <a:r>
              <a:rPr lang="en-US" i="1" cap="small" dirty="0">
                <a:solidFill>
                  <a:srgbClr val="FF0000"/>
                </a:solidFill>
              </a:rPr>
              <a:t>Lord</a:t>
            </a:r>
            <a:r>
              <a:rPr lang="en-US" i="1" dirty="0">
                <a:solidFill>
                  <a:srgbClr val="FF0000"/>
                </a:solidFill>
              </a:rPr>
              <a:t> is the </a:t>
            </a:r>
            <a:r>
              <a:rPr lang="en-US" b="1" i="1" dirty="0">
                <a:solidFill>
                  <a:srgbClr val="FF0000"/>
                </a:solidFill>
              </a:rPr>
              <a:t>strength of my life</a:t>
            </a:r>
            <a:r>
              <a:rPr lang="en-US" i="1" dirty="0">
                <a:solidFill>
                  <a:srgbClr val="FF0000"/>
                </a:solidFill>
              </a:rPr>
              <a:t>;</a:t>
            </a:r>
            <a:br>
              <a:rPr lang="en-US" i="1" dirty="0">
                <a:solidFill>
                  <a:srgbClr val="FF0000"/>
                </a:solidFill>
              </a:rPr>
            </a:br>
            <a:r>
              <a:rPr lang="en-US" i="1" dirty="0">
                <a:solidFill>
                  <a:srgbClr val="FF0000"/>
                </a:solidFill>
              </a:rPr>
              <a:t>Of whom shall I be afraid</a:t>
            </a:r>
            <a:r>
              <a:rPr lang="en-US" i="1" dirty="0" smtClean="0">
                <a:solidFill>
                  <a:srgbClr val="FF0000"/>
                </a:solidFill>
              </a:rPr>
              <a:t>?” (Ps 27:1)</a:t>
            </a:r>
          </a:p>
          <a:p>
            <a:pPr lvl="1"/>
            <a:r>
              <a:rPr lang="en-US" dirty="0" smtClean="0"/>
              <a:t>Story: “What if God descended to Hades?”</a:t>
            </a:r>
          </a:p>
          <a:p>
            <a:pPr lvl="1"/>
            <a:endParaRPr lang="en-US" dirty="0"/>
          </a:p>
        </p:txBody>
      </p:sp>
      <p:pic>
        <p:nvPicPr>
          <p:cNvPr id="12292" name="Picture 4" descr="http://05varvara.files.wordpress.com/2011/09/viktor-krivorotov-christ-enthroned-as-heavenly-king-2000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0482" y="1295400"/>
            <a:ext cx="3573517"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988883"/>
      </p:ext>
    </p:extLst>
  </p:cSld>
  <p:clrMapOvr>
    <a:masterClrMapping/>
  </p:clrMapOvr>
  <p:transition spd="slow">
    <p:circl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Spiritual Blessings</a:t>
            </a:r>
          </a:p>
        </p:txBody>
      </p:sp>
      <p:sp>
        <p:nvSpPr>
          <p:cNvPr id="3" name="Content Placeholder 2"/>
          <p:cNvSpPr>
            <a:spLocks noGrp="1"/>
          </p:cNvSpPr>
          <p:nvPr>
            <p:ph idx="1"/>
          </p:nvPr>
        </p:nvSpPr>
        <p:spPr/>
        <p:txBody>
          <a:bodyPr/>
          <a:lstStyle/>
          <a:p>
            <a:r>
              <a:rPr lang="en-US" dirty="0" smtClean="0"/>
              <a:t>Perpetual Blessings</a:t>
            </a:r>
          </a:p>
          <a:p>
            <a:pPr lvl="1"/>
            <a:r>
              <a:rPr lang="en-US" i="1" dirty="0" smtClean="0">
                <a:solidFill>
                  <a:srgbClr val="FF0000"/>
                </a:solidFill>
              </a:rPr>
              <a:t>“The </a:t>
            </a:r>
            <a:r>
              <a:rPr lang="en-US" b="1" i="1" dirty="0">
                <a:solidFill>
                  <a:srgbClr val="FF0000"/>
                </a:solidFill>
              </a:rPr>
              <a:t>righteous</a:t>
            </a:r>
            <a:r>
              <a:rPr lang="en-US" i="1" dirty="0">
                <a:solidFill>
                  <a:srgbClr val="FF0000"/>
                </a:solidFill>
              </a:rPr>
              <a:t> shall inherit the land, And dwell in it </a:t>
            </a:r>
            <a:r>
              <a:rPr lang="en-US" b="1" i="1" dirty="0">
                <a:solidFill>
                  <a:srgbClr val="FF0000"/>
                </a:solidFill>
              </a:rPr>
              <a:t>forever</a:t>
            </a:r>
            <a:r>
              <a:rPr lang="en-US" i="1" dirty="0" smtClean="0">
                <a:solidFill>
                  <a:srgbClr val="FF0000"/>
                </a:solidFill>
              </a:rPr>
              <a:t>.” (Ps 37:29)</a:t>
            </a:r>
          </a:p>
          <a:p>
            <a:pPr lvl="1"/>
            <a:r>
              <a:rPr lang="en-US" i="1" dirty="0">
                <a:solidFill>
                  <a:srgbClr val="FF0000"/>
                </a:solidFill>
              </a:rPr>
              <a:t>“I will betroth you to Me </a:t>
            </a:r>
            <a:r>
              <a:rPr lang="en-US" b="1" i="1" dirty="0">
                <a:solidFill>
                  <a:srgbClr val="FF0000"/>
                </a:solidFill>
              </a:rPr>
              <a:t>forever</a:t>
            </a:r>
            <a:r>
              <a:rPr lang="en-US" i="1" dirty="0">
                <a:solidFill>
                  <a:srgbClr val="FF0000"/>
                </a:solidFill>
              </a:rPr>
              <a:t>; Yes, I will betroth you to Me In </a:t>
            </a:r>
            <a:r>
              <a:rPr lang="en-US" b="1" i="1" dirty="0">
                <a:solidFill>
                  <a:srgbClr val="FF0000"/>
                </a:solidFill>
              </a:rPr>
              <a:t>righteousness and justice, In </a:t>
            </a:r>
            <a:r>
              <a:rPr lang="en-US" b="1" i="1" dirty="0" err="1">
                <a:solidFill>
                  <a:srgbClr val="FF0000"/>
                </a:solidFill>
              </a:rPr>
              <a:t>lovingkindness</a:t>
            </a:r>
            <a:r>
              <a:rPr lang="en-US" b="1" i="1" dirty="0">
                <a:solidFill>
                  <a:srgbClr val="FF0000"/>
                </a:solidFill>
              </a:rPr>
              <a:t> and mercy</a:t>
            </a:r>
            <a:r>
              <a:rPr lang="en-US" i="1" dirty="0" smtClean="0">
                <a:solidFill>
                  <a:srgbClr val="FF0000"/>
                </a:solidFill>
              </a:rPr>
              <a:t>; (Hos 2:19)</a:t>
            </a:r>
          </a:p>
        </p:txBody>
      </p:sp>
      <p:pic>
        <p:nvPicPr>
          <p:cNvPr id="13314" name="Picture 2" descr="http://xcb.xanga.com/d3ca64f27033468309864/b458796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810000"/>
            <a:ext cx="3810000"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63742"/>
      </p:ext>
    </p:extLst>
  </p:cSld>
  <p:clrMapOvr>
    <a:masterClrMapping/>
  </p:clrMapOvr>
  <p:transition spd="slow">
    <p:circl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Spiritual Blessings</a:t>
            </a:r>
          </a:p>
        </p:txBody>
      </p:sp>
      <p:sp>
        <p:nvSpPr>
          <p:cNvPr id="3" name="Content Placeholder 2"/>
          <p:cNvSpPr>
            <a:spLocks noGrp="1"/>
          </p:cNvSpPr>
          <p:nvPr>
            <p:ph idx="1"/>
          </p:nvPr>
        </p:nvSpPr>
        <p:spPr>
          <a:xfrm>
            <a:off x="304800" y="1066800"/>
            <a:ext cx="8686800" cy="685800"/>
          </a:xfrm>
        </p:spPr>
        <p:txBody>
          <a:bodyPr/>
          <a:lstStyle/>
          <a:p>
            <a:pPr marL="0" indent="0">
              <a:buNone/>
            </a:pPr>
            <a:r>
              <a:rPr lang="en-US" sz="2400" dirty="0" smtClean="0"/>
              <a:t>Graduates vs. Dropouts</a:t>
            </a:r>
          </a:p>
          <a:p>
            <a:endParaRPr lang="en-US" sz="2400" dirty="0" smtClean="0"/>
          </a:p>
        </p:txBody>
      </p:sp>
      <p:graphicFrame>
        <p:nvGraphicFramePr>
          <p:cNvPr id="4" name="Table 3"/>
          <p:cNvGraphicFramePr>
            <a:graphicFrameLocks noGrp="1"/>
          </p:cNvGraphicFramePr>
          <p:nvPr>
            <p:extLst>
              <p:ext uri="{D42A27DB-BD31-4B8C-83A1-F6EECF244321}">
                <p14:modId xmlns:p14="http://schemas.microsoft.com/office/powerpoint/2010/main" val="1022440153"/>
              </p:ext>
            </p:extLst>
          </p:nvPr>
        </p:nvGraphicFramePr>
        <p:xfrm>
          <a:off x="152400" y="1524000"/>
          <a:ext cx="8839200" cy="5242560"/>
        </p:xfrm>
        <a:graphic>
          <a:graphicData uri="http://schemas.openxmlformats.org/drawingml/2006/table">
            <a:tbl>
              <a:tblPr firstRow="1" bandRow="1">
                <a:tableStyleId>{9D7B26C5-4107-4FEC-AEDC-1716B250A1EF}</a:tableStyleId>
              </a:tblPr>
              <a:tblGrid>
                <a:gridCol w="3886200"/>
                <a:gridCol w="4953000"/>
              </a:tblGrid>
              <a:tr h="60642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t>Jacob: </a:t>
                      </a:r>
                      <a:r>
                        <a:rPr lang="en-US" sz="2000" i="1" dirty="0" smtClean="0">
                          <a:solidFill>
                            <a:srgbClr val="FF0000"/>
                          </a:solidFill>
                        </a:rPr>
                        <a:t>“</a:t>
                      </a:r>
                      <a:r>
                        <a:rPr lang="en-US" sz="2000" b="1" i="1" dirty="0" smtClean="0">
                          <a:solidFill>
                            <a:srgbClr val="FF0000"/>
                          </a:solidFill>
                        </a:rPr>
                        <a:t>Blessed</a:t>
                      </a:r>
                      <a:r>
                        <a:rPr lang="en-US" sz="2000" i="1" dirty="0" smtClean="0">
                          <a:solidFill>
                            <a:srgbClr val="FF0000"/>
                          </a:solidFill>
                        </a:rPr>
                        <a:t> </a:t>
                      </a:r>
                      <a:r>
                        <a:rPr lang="en-US" sz="2000" b="1" i="1" dirty="0" smtClean="0">
                          <a:solidFill>
                            <a:srgbClr val="FF0000"/>
                          </a:solidFill>
                        </a:rPr>
                        <a:t>is</a:t>
                      </a:r>
                      <a:r>
                        <a:rPr lang="en-US" sz="2000" i="1" dirty="0" smtClean="0">
                          <a:solidFill>
                            <a:srgbClr val="FF0000"/>
                          </a:solidFill>
                        </a:rPr>
                        <a:t> … </a:t>
                      </a:r>
                      <a:r>
                        <a:rPr lang="en-US" sz="2000" b="1" i="1" dirty="0" smtClean="0">
                          <a:solidFill>
                            <a:srgbClr val="FF0000"/>
                          </a:solidFill>
                        </a:rPr>
                        <a:t>Israel My inheritance</a:t>
                      </a:r>
                      <a:r>
                        <a:rPr lang="en-US" sz="2000" i="1" dirty="0" smtClean="0">
                          <a:solidFill>
                            <a:srgbClr val="FF0000"/>
                          </a:solidFill>
                        </a:rPr>
                        <a:t>.” (Isa 19:25)</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Esau</a:t>
                      </a:r>
                      <a:r>
                        <a:rPr lang="en-US" sz="2000" b="0" dirty="0" smtClean="0"/>
                        <a:t>: </a:t>
                      </a:r>
                      <a:r>
                        <a:rPr lang="en-US" sz="2000" b="0" i="1" dirty="0" smtClean="0">
                          <a:solidFill>
                            <a:srgbClr val="FF0000"/>
                          </a:solidFill>
                        </a:rPr>
                        <a:t>“I will also stretch out My hand against </a:t>
                      </a:r>
                      <a:r>
                        <a:rPr lang="en-US" sz="2000" b="1" i="1" dirty="0" smtClean="0">
                          <a:solidFill>
                            <a:srgbClr val="FF0000"/>
                          </a:solidFill>
                        </a:rPr>
                        <a:t>Edom</a:t>
                      </a:r>
                      <a:r>
                        <a:rPr lang="en-US" sz="2000" b="0" i="1" dirty="0" smtClean="0">
                          <a:solidFill>
                            <a:srgbClr val="FF0000"/>
                          </a:solidFill>
                        </a:rPr>
                        <a:t>, cut off man and beast from it, and make it </a:t>
                      </a:r>
                      <a:r>
                        <a:rPr lang="en-US" sz="2000" b="1" i="1" dirty="0" smtClean="0">
                          <a:solidFill>
                            <a:srgbClr val="FF0000"/>
                          </a:solidFill>
                        </a:rPr>
                        <a:t>desolate</a:t>
                      </a:r>
                      <a:r>
                        <a:rPr lang="en-US" sz="2000" b="0" i="1" dirty="0" smtClean="0">
                          <a:solidFill>
                            <a:srgbClr val="FF0000"/>
                          </a:solidFill>
                        </a:rPr>
                        <a:t>…” (</a:t>
                      </a:r>
                      <a:r>
                        <a:rPr lang="en-US" sz="2000" b="0" i="1" dirty="0" err="1" smtClean="0">
                          <a:solidFill>
                            <a:srgbClr val="FF0000"/>
                          </a:solidFill>
                        </a:rPr>
                        <a:t>Eze</a:t>
                      </a:r>
                      <a:r>
                        <a:rPr lang="en-US" sz="2000" b="0" i="1" dirty="0" smtClean="0">
                          <a:solidFill>
                            <a:srgbClr val="FF0000"/>
                          </a:solidFill>
                        </a:rPr>
                        <a:t> 25:13)</a:t>
                      </a:r>
                    </a:p>
                  </a:txBody>
                  <a:tcPr/>
                </a:tc>
              </a:tr>
              <a:tr h="6064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Samuel: </a:t>
                      </a:r>
                      <a:r>
                        <a:rPr lang="en-US" sz="2000" i="1" dirty="0" smtClean="0">
                          <a:solidFill>
                            <a:srgbClr val="FF0000"/>
                          </a:solidFill>
                        </a:rPr>
                        <a:t>“…</a:t>
                      </a:r>
                      <a:r>
                        <a:rPr lang="en-US" sz="2000" b="1" i="1" dirty="0" smtClean="0">
                          <a:solidFill>
                            <a:srgbClr val="FF0000"/>
                          </a:solidFill>
                        </a:rPr>
                        <a:t>Samuel</a:t>
                      </a:r>
                      <a:r>
                        <a:rPr lang="en-US" sz="2000" i="1" dirty="0" smtClean="0">
                          <a:solidFill>
                            <a:srgbClr val="FF0000"/>
                          </a:solidFill>
                        </a:rPr>
                        <a:t> was among those who called upon His name; They called upon the LORD, and </a:t>
                      </a:r>
                      <a:r>
                        <a:rPr lang="en-US" sz="2000" b="1" i="1" dirty="0" smtClean="0">
                          <a:solidFill>
                            <a:srgbClr val="FF0000"/>
                          </a:solidFill>
                        </a:rPr>
                        <a:t>He answered them</a:t>
                      </a:r>
                      <a:r>
                        <a:rPr lang="en-US" sz="2000" i="1" dirty="0" smtClean="0">
                          <a:solidFill>
                            <a:srgbClr val="FF0000"/>
                          </a:solidFill>
                        </a:rPr>
                        <a:t>.” (Ps 99:6)</a:t>
                      </a:r>
                    </a:p>
                  </a:txBody>
                  <a:tcPr/>
                </a:tc>
                <a:tc>
                  <a:txBody>
                    <a:bodyPr/>
                    <a:lstStyle/>
                    <a:p>
                      <a:r>
                        <a:rPr lang="en-US" sz="2000" b="1" dirty="0" smtClean="0"/>
                        <a:t>Eli: </a:t>
                      </a:r>
                      <a:r>
                        <a:rPr lang="en-US" sz="2000" i="1" dirty="0" smtClean="0">
                          <a:solidFill>
                            <a:srgbClr val="FF0000"/>
                          </a:solidFill>
                        </a:rPr>
                        <a:t>“…the iniquity of </a:t>
                      </a:r>
                      <a:r>
                        <a:rPr lang="en-US" sz="2000" b="1" i="1" dirty="0" smtClean="0">
                          <a:solidFill>
                            <a:srgbClr val="FF0000"/>
                          </a:solidFill>
                        </a:rPr>
                        <a:t>Eli’s</a:t>
                      </a:r>
                      <a:r>
                        <a:rPr lang="en-US" sz="2000" i="1" dirty="0" smtClean="0">
                          <a:solidFill>
                            <a:srgbClr val="FF0000"/>
                          </a:solidFill>
                        </a:rPr>
                        <a:t> house shall not be atoned for by sacrifice or offering forever.” (1Sam 3:11)</a:t>
                      </a:r>
                      <a:endParaRPr lang="en-US" sz="2000" i="1" dirty="0">
                        <a:solidFill>
                          <a:srgbClr val="FF0000"/>
                        </a:solidFill>
                      </a:endParaRPr>
                    </a:p>
                  </a:txBody>
                  <a:tcPr/>
                </a:tc>
              </a:tr>
              <a:tr h="60642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David : </a:t>
                      </a:r>
                      <a:r>
                        <a:rPr lang="en-US" sz="2000" i="1" dirty="0" smtClean="0">
                          <a:solidFill>
                            <a:srgbClr val="FF0000"/>
                          </a:solidFill>
                        </a:rPr>
                        <a:t>“The throne of </a:t>
                      </a:r>
                      <a:r>
                        <a:rPr lang="en-US" sz="2000" b="1" i="1" dirty="0" smtClean="0">
                          <a:solidFill>
                            <a:srgbClr val="FF0000"/>
                          </a:solidFill>
                        </a:rPr>
                        <a:t>David</a:t>
                      </a:r>
                      <a:r>
                        <a:rPr lang="en-US" sz="2000" i="1" dirty="0" smtClean="0">
                          <a:solidFill>
                            <a:srgbClr val="FF0000"/>
                          </a:solidFill>
                        </a:rPr>
                        <a:t> shall be established before the LORD </a:t>
                      </a:r>
                      <a:r>
                        <a:rPr lang="en-US" sz="2000" b="1" i="1" dirty="0" smtClean="0">
                          <a:solidFill>
                            <a:srgbClr val="FF0000"/>
                          </a:solidFill>
                        </a:rPr>
                        <a:t>forever</a:t>
                      </a:r>
                      <a:r>
                        <a:rPr lang="en-US" sz="2000" i="1" dirty="0" smtClean="0">
                          <a:solidFill>
                            <a:srgbClr val="FF0000"/>
                          </a:solidFill>
                        </a:rPr>
                        <a:t>.” (1Ki 2:45) </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Saul: </a:t>
                      </a:r>
                      <a:r>
                        <a:rPr lang="en-US" sz="2000" i="1" dirty="0" smtClean="0">
                          <a:solidFill>
                            <a:srgbClr val="FF0000"/>
                          </a:solidFill>
                        </a:rPr>
                        <a:t>Then </a:t>
                      </a:r>
                      <a:r>
                        <a:rPr lang="en-US" sz="2000" b="1" i="1" dirty="0" smtClean="0">
                          <a:solidFill>
                            <a:srgbClr val="FF0000"/>
                          </a:solidFill>
                        </a:rPr>
                        <a:t>Samuel</a:t>
                      </a:r>
                      <a:r>
                        <a:rPr lang="en-US" sz="2000" i="1" dirty="0" smtClean="0">
                          <a:solidFill>
                            <a:srgbClr val="FF0000"/>
                          </a:solidFill>
                        </a:rPr>
                        <a:t> said [to Saul]: “So why do you ask me, seeing the LORD has </a:t>
                      </a:r>
                      <a:r>
                        <a:rPr lang="en-US" sz="2000" b="1" i="1" dirty="0" smtClean="0">
                          <a:solidFill>
                            <a:srgbClr val="FF0000"/>
                          </a:solidFill>
                        </a:rPr>
                        <a:t>departed from you </a:t>
                      </a:r>
                      <a:r>
                        <a:rPr lang="en-US" sz="2000" i="1" dirty="0" smtClean="0">
                          <a:solidFill>
                            <a:srgbClr val="FF0000"/>
                          </a:solidFill>
                        </a:rPr>
                        <a:t>and has become </a:t>
                      </a:r>
                      <a:r>
                        <a:rPr lang="en-US" sz="2000" b="1" i="1" dirty="0" smtClean="0">
                          <a:solidFill>
                            <a:srgbClr val="FF0000"/>
                          </a:solidFill>
                        </a:rPr>
                        <a:t>your enemy</a:t>
                      </a:r>
                      <a:r>
                        <a:rPr lang="en-US" sz="2000" i="1" dirty="0" smtClean="0">
                          <a:solidFill>
                            <a:srgbClr val="FF0000"/>
                          </a:solidFill>
                        </a:rPr>
                        <a:t>? (1Sam 28:16)</a:t>
                      </a:r>
                    </a:p>
                  </a:txBody>
                  <a:tcPr/>
                </a:tc>
              </a:tr>
              <a:tr h="6064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Peter: </a:t>
                      </a:r>
                      <a:r>
                        <a:rPr lang="en-US" sz="2000" i="1" dirty="0" smtClean="0">
                          <a:solidFill>
                            <a:srgbClr val="FF0000"/>
                          </a:solidFill>
                        </a:rPr>
                        <a:t>“…</a:t>
                      </a:r>
                      <a:r>
                        <a:rPr lang="en-US" sz="2000" b="0" i="1" dirty="0" smtClean="0">
                          <a:solidFill>
                            <a:srgbClr val="FF0000"/>
                          </a:solidFill>
                        </a:rPr>
                        <a:t> you are </a:t>
                      </a:r>
                      <a:r>
                        <a:rPr lang="en-US" sz="2000" b="1" i="1" dirty="0" smtClean="0">
                          <a:solidFill>
                            <a:srgbClr val="FF0000"/>
                          </a:solidFill>
                        </a:rPr>
                        <a:t>Peter</a:t>
                      </a:r>
                      <a:r>
                        <a:rPr lang="en-US" sz="2000" b="0" i="1" dirty="0" smtClean="0">
                          <a:solidFill>
                            <a:srgbClr val="FF0000"/>
                          </a:solidFill>
                        </a:rPr>
                        <a:t>, and on this rock I will </a:t>
                      </a:r>
                      <a:r>
                        <a:rPr lang="en-US" sz="2000" b="1" i="1" dirty="0" smtClean="0">
                          <a:solidFill>
                            <a:srgbClr val="FF0000"/>
                          </a:solidFill>
                        </a:rPr>
                        <a:t>build My church</a:t>
                      </a:r>
                      <a:r>
                        <a:rPr lang="en-US" sz="2000" i="1" dirty="0" smtClean="0">
                          <a:solidFill>
                            <a:srgbClr val="FF0000"/>
                          </a:solidFill>
                        </a:rPr>
                        <a:t>.” (Matt 16:18)</a:t>
                      </a:r>
                    </a:p>
                  </a:txBody>
                  <a:tcPr/>
                </a:tc>
                <a:tc>
                  <a:txBody>
                    <a:bodyPr/>
                    <a:lstStyle/>
                    <a:p>
                      <a:r>
                        <a:rPr lang="en-US" sz="2000" b="1" dirty="0" smtClean="0"/>
                        <a:t>Judas: </a:t>
                      </a:r>
                      <a:r>
                        <a:rPr lang="en-US" sz="2000" i="1" dirty="0" smtClean="0">
                          <a:solidFill>
                            <a:srgbClr val="FF0000"/>
                          </a:solidFill>
                        </a:rPr>
                        <a:t>‘Let his dwelling place be </a:t>
                      </a:r>
                      <a:r>
                        <a:rPr lang="en-US" sz="2000" b="1" i="1" dirty="0" smtClean="0">
                          <a:solidFill>
                            <a:srgbClr val="FF0000"/>
                          </a:solidFill>
                        </a:rPr>
                        <a:t>desolate</a:t>
                      </a:r>
                      <a:r>
                        <a:rPr lang="en-US" sz="2000" i="1" dirty="0" smtClean="0">
                          <a:solidFill>
                            <a:srgbClr val="FF0000"/>
                          </a:solidFill>
                        </a:rPr>
                        <a:t>, And let no one live in it’;</a:t>
                      </a:r>
                    </a:p>
                    <a:p>
                      <a:r>
                        <a:rPr lang="en-US" sz="2000" i="1" dirty="0" smtClean="0">
                          <a:solidFill>
                            <a:srgbClr val="FF0000"/>
                          </a:solidFill>
                        </a:rPr>
                        <a:t>‘Let another </a:t>
                      </a:r>
                      <a:r>
                        <a:rPr lang="en-US" sz="2000" b="1" i="1" dirty="0" smtClean="0">
                          <a:solidFill>
                            <a:srgbClr val="FF0000"/>
                          </a:solidFill>
                        </a:rPr>
                        <a:t>take his office</a:t>
                      </a:r>
                      <a:r>
                        <a:rPr lang="en-US" sz="2000" i="1" dirty="0" smtClean="0">
                          <a:solidFill>
                            <a:srgbClr val="FF0000"/>
                          </a:solidFill>
                        </a:rPr>
                        <a:t>.’”(Act 1:20)</a:t>
                      </a:r>
                      <a:endParaRPr lang="en-US" sz="2000" i="1" dirty="0">
                        <a:solidFill>
                          <a:srgbClr val="FF0000"/>
                        </a:solidFill>
                      </a:endParaRPr>
                    </a:p>
                  </a:txBody>
                  <a:tcPr/>
                </a:tc>
              </a:tr>
            </a:tbl>
          </a:graphicData>
        </a:graphic>
      </p:graphicFrame>
    </p:spTree>
    <p:extLst>
      <p:ext uri="{BB962C8B-B14F-4D97-AF65-F5344CB8AC3E}">
        <p14:creationId xmlns:p14="http://schemas.microsoft.com/office/powerpoint/2010/main" val="770603591"/>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Exemplary School</a:t>
            </a:r>
          </a:p>
        </p:txBody>
      </p:sp>
      <p:sp>
        <p:nvSpPr>
          <p:cNvPr id="3" name="Content Placeholder 2"/>
          <p:cNvSpPr>
            <a:spLocks noGrp="1"/>
          </p:cNvSpPr>
          <p:nvPr>
            <p:ph idx="1"/>
          </p:nvPr>
        </p:nvSpPr>
        <p:spPr>
          <a:xfrm>
            <a:off x="457200" y="1295400"/>
            <a:ext cx="8229600" cy="5334000"/>
          </a:xfrm>
        </p:spPr>
        <p:txBody>
          <a:bodyPr/>
          <a:lstStyle/>
          <a:p>
            <a:r>
              <a:rPr lang="en-US" sz="2400" b="1" dirty="0" smtClean="0"/>
              <a:t>The Headmaster</a:t>
            </a:r>
          </a:p>
          <a:p>
            <a:r>
              <a:rPr lang="en-US" sz="2400" b="1" dirty="0" smtClean="0"/>
              <a:t>Conditions of Enrollment</a:t>
            </a:r>
          </a:p>
          <a:p>
            <a:r>
              <a:rPr lang="en-US" sz="2400" b="1" dirty="0" smtClean="0"/>
              <a:t>The Curriculum</a:t>
            </a:r>
          </a:p>
          <a:p>
            <a:pPr lvl="1"/>
            <a:r>
              <a:rPr lang="en-US" sz="2000" dirty="0" smtClean="0"/>
              <a:t>Sanctification</a:t>
            </a:r>
          </a:p>
          <a:p>
            <a:pPr lvl="2"/>
            <a:r>
              <a:rPr lang="en-US" sz="1600" dirty="0" smtClean="0"/>
              <a:t>Against Self</a:t>
            </a:r>
          </a:p>
          <a:p>
            <a:pPr lvl="2"/>
            <a:r>
              <a:rPr lang="en-US" sz="1600" dirty="0" smtClean="0"/>
              <a:t>Against Mammon</a:t>
            </a:r>
            <a:endParaRPr lang="en-US" sz="1600" dirty="0"/>
          </a:p>
          <a:p>
            <a:pPr lvl="1"/>
            <a:r>
              <a:rPr lang="en-US" sz="2000" dirty="0" smtClean="0"/>
              <a:t>Consecration</a:t>
            </a:r>
          </a:p>
          <a:p>
            <a:pPr lvl="2"/>
            <a:r>
              <a:rPr lang="en-US" sz="1600" dirty="0"/>
              <a:t>Carrying the Cross – </a:t>
            </a:r>
            <a:r>
              <a:rPr lang="en-US" sz="1600" dirty="0" smtClean="0"/>
              <a:t>Practically</a:t>
            </a:r>
            <a:endParaRPr lang="en-US" sz="1600" dirty="0"/>
          </a:p>
          <a:p>
            <a:pPr lvl="2"/>
            <a:r>
              <a:rPr lang="en-US" sz="1600" dirty="0"/>
              <a:t>Carrying the Cross – </a:t>
            </a:r>
            <a:r>
              <a:rPr lang="en-US" sz="1600" dirty="0" smtClean="0"/>
              <a:t>symbolically</a:t>
            </a:r>
            <a:endParaRPr lang="en-US" sz="1600" b="1" dirty="0" smtClean="0"/>
          </a:p>
          <a:p>
            <a:r>
              <a:rPr lang="en-US" sz="2400" b="1" dirty="0" smtClean="0"/>
              <a:t>The Results</a:t>
            </a:r>
          </a:p>
          <a:p>
            <a:pPr lvl="1"/>
            <a:r>
              <a:rPr lang="en-US" sz="2000" dirty="0" smtClean="0"/>
              <a:t>Literary Blessings</a:t>
            </a:r>
          </a:p>
          <a:p>
            <a:pPr lvl="2"/>
            <a:r>
              <a:rPr lang="en-US" sz="1600" dirty="0"/>
              <a:t>Salt and Light</a:t>
            </a:r>
            <a:endParaRPr lang="en-US" sz="1600" dirty="0" smtClean="0"/>
          </a:p>
          <a:p>
            <a:pPr lvl="1"/>
            <a:r>
              <a:rPr lang="en-US" sz="2000" dirty="0" smtClean="0"/>
              <a:t>Spiritual Blessings</a:t>
            </a:r>
          </a:p>
          <a:p>
            <a:pPr lvl="2"/>
            <a:r>
              <a:rPr lang="en-US" sz="1600" dirty="0"/>
              <a:t>Christ: King of our life</a:t>
            </a:r>
          </a:p>
          <a:p>
            <a:pPr lvl="2"/>
            <a:r>
              <a:rPr lang="en-US" sz="1600" dirty="0"/>
              <a:t>Perpetual </a:t>
            </a:r>
            <a:r>
              <a:rPr lang="en-US" sz="1600" dirty="0" smtClean="0"/>
              <a:t>Blessings</a:t>
            </a:r>
          </a:p>
          <a:p>
            <a:pPr lvl="2"/>
            <a:endParaRPr lang="en-US" sz="1600" dirty="0" smtClean="0"/>
          </a:p>
        </p:txBody>
      </p:sp>
      <p:pic>
        <p:nvPicPr>
          <p:cNvPr id="14338" name="Picture 2" descr="http://myllu.llu.edu/apps/communities/assets/image_assets/Dentistry/Lee-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752600"/>
            <a:ext cx="2743200" cy="487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9950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Headmaster</a:t>
            </a:r>
            <a:r>
              <a:rPr lang="en-US" dirty="0"/>
              <a:t>: Charisma</a:t>
            </a:r>
          </a:p>
        </p:txBody>
      </p:sp>
      <p:sp>
        <p:nvSpPr>
          <p:cNvPr id="3" name="Content Placeholder 2"/>
          <p:cNvSpPr>
            <a:spLocks noGrp="1"/>
          </p:cNvSpPr>
          <p:nvPr>
            <p:ph idx="1"/>
          </p:nvPr>
        </p:nvSpPr>
        <p:spPr/>
        <p:txBody>
          <a:bodyPr/>
          <a:lstStyle/>
          <a:p>
            <a:r>
              <a:rPr lang="en-US" dirty="0"/>
              <a:t>His Charisma</a:t>
            </a:r>
          </a:p>
          <a:p>
            <a:pPr lvl="1"/>
            <a:r>
              <a:rPr lang="en-US" i="1" dirty="0">
                <a:solidFill>
                  <a:srgbClr val="FF0000"/>
                </a:solidFill>
              </a:rPr>
              <a:t>Now great multitudes went with Him. </a:t>
            </a:r>
            <a:r>
              <a:rPr lang="en-US" i="1" dirty="0" smtClean="0">
                <a:solidFill>
                  <a:srgbClr val="FF0000"/>
                </a:solidFill>
              </a:rPr>
              <a:t>(</a:t>
            </a:r>
            <a:r>
              <a:rPr lang="en-US" i="1" dirty="0" err="1" smtClean="0">
                <a:solidFill>
                  <a:srgbClr val="FF0000"/>
                </a:solidFill>
              </a:rPr>
              <a:t>Lk</a:t>
            </a:r>
            <a:r>
              <a:rPr lang="en-US" i="1" dirty="0" smtClean="0">
                <a:solidFill>
                  <a:srgbClr val="FF0000"/>
                </a:solidFill>
              </a:rPr>
              <a:t> 14:25)</a:t>
            </a:r>
          </a:p>
          <a:p>
            <a:r>
              <a:rPr lang="en-US" dirty="0" smtClean="0"/>
              <a:t>Why?</a:t>
            </a:r>
          </a:p>
          <a:p>
            <a:pPr lvl="1"/>
            <a:r>
              <a:rPr lang="en-US" i="1" dirty="0" smtClean="0"/>
              <a:t>Good Shepherd, Successful Instructor, Profitable Merchant</a:t>
            </a:r>
          </a:p>
          <a:p>
            <a:pPr lvl="1"/>
            <a:r>
              <a:rPr lang="en-US" dirty="0">
                <a:solidFill>
                  <a:srgbClr val="C00000"/>
                </a:solidFill>
              </a:rPr>
              <a:t>He makes me to lie down in </a:t>
            </a:r>
            <a:r>
              <a:rPr lang="en-US" dirty="0" smtClean="0">
                <a:solidFill>
                  <a:srgbClr val="C00000"/>
                </a:solidFill>
              </a:rPr>
              <a:t/>
            </a:r>
            <a:br>
              <a:rPr lang="en-US" dirty="0" smtClean="0">
                <a:solidFill>
                  <a:srgbClr val="C00000"/>
                </a:solidFill>
              </a:rPr>
            </a:br>
            <a:r>
              <a:rPr lang="en-US" dirty="0" smtClean="0">
                <a:solidFill>
                  <a:srgbClr val="C00000"/>
                </a:solidFill>
              </a:rPr>
              <a:t>green pastures</a:t>
            </a:r>
            <a:r>
              <a:rPr lang="en-US" dirty="0">
                <a:solidFill>
                  <a:srgbClr val="C00000"/>
                </a:solidFill>
              </a:rPr>
              <a:t>;</a:t>
            </a:r>
            <a:br>
              <a:rPr lang="en-US" dirty="0">
                <a:solidFill>
                  <a:srgbClr val="C00000"/>
                </a:solidFill>
              </a:rPr>
            </a:br>
            <a:r>
              <a:rPr lang="en-US" dirty="0">
                <a:solidFill>
                  <a:srgbClr val="C00000"/>
                </a:solidFill>
              </a:rPr>
              <a:t>He leads me beside the still waters</a:t>
            </a:r>
            <a:r>
              <a:rPr lang="en-US" dirty="0" smtClean="0">
                <a:solidFill>
                  <a:srgbClr val="C00000"/>
                </a:solidFill>
              </a:rPr>
              <a:t>. </a:t>
            </a:r>
            <a:br>
              <a:rPr lang="en-US" dirty="0" smtClean="0">
                <a:solidFill>
                  <a:srgbClr val="C00000"/>
                </a:solidFill>
              </a:rPr>
            </a:br>
            <a:r>
              <a:rPr lang="en-US" dirty="0" smtClean="0">
                <a:solidFill>
                  <a:srgbClr val="C00000"/>
                </a:solidFill>
              </a:rPr>
              <a:t>(Ps 23:1)</a:t>
            </a:r>
          </a:p>
          <a:p>
            <a:pPr lvl="1"/>
            <a:endParaRPr lang="en-US" i="1" dirty="0"/>
          </a:p>
        </p:txBody>
      </p:sp>
      <p:pic>
        <p:nvPicPr>
          <p:cNvPr id="2050" name="Picture 2" descr="http://upload.wikimedia.org/wikipedia/commons/thumb/a/a7/Bernhard_Plockhorst_-_Good_Shephard.jpg/220px-Bernhard_Plockhorst_-_Good_Sheph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0" y="3773148"/>
            <a:ext cx="2095500" cy="308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286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images2.fanpop.com/images/photos/2700000/Jesus-Christ-christianity-2752506-375-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0300" y="965200"/>
            <a:ext cx="2933700" cy="3911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Headmaster: Charisma</a:t>
            </a:r>
          </a:p>
        </p:txBody>
      </p:sp>
      <p:sp>
        <p:nvSpPr>
          <p:cNvPr id="3" name="Content Placeholder 2"/>
          <p:cNvSpPr>
            <a:spLocks noGrp="1"/>
          </p:cNvSpPr>
          <p:nvPr>
            <p:ph idx="1"/>
          </p:nvPr>
        </p:nvSpPr>
        <p:spPr>
          <a:xfrm>
            <a:off x="228600" y="1295400"/>
            <a:ext cx="8763000" cy="4953000"/>
          </a:xfrm>
        </p:spPr>
        <p:txBody>
          <a:bodyPr/>
          <a:lstStyle/>
          <a:p>
            <a:r>
              <a:rPr lang="en-US" sz="2400" baseline="30000" dirty="0">
                <a:solidFill>
                  <a:srgbClr val="C00000"/>
                </a:solidFill>
              </a:rPr>
              <a:t>10 </a:t>
            </a:r>
            <a:r>
              <a:rPr lang="en-US" sz="2400" dirty="0">
                <a:solidFill>
                  <a:srgbClr val="C00000"/>
                </a:solidFill>
              </a:rPr>
              <a:t>My beloved </a:t>
            </a:r>
            <a:r>
              <a:rPr lang="en-US" sz="2400" i="1" dirty="0">
                <a:solidFill>
                  <a:srgbClr val="C00000"/>
                </a:solidFill>
              </a:rPr>
              <a:t>is</a:t>
            </a:r>
            <a:r>
              <a:rPr lang="en-US" sz="2400" dirty="0">
                <a:solidFill>
                  <a:srgbClr val="C00000"/>
                </a:solidFill>
              </a:rPr>
              <a:t> white and </a:t>
            </a:r>
            <a:r>
              <a:rPr lang="en-US" sz="2400" dirty="0" smtClean="0">
                <a:solidFill>
                  <a:srgbClr val="C00000"/>
                </a:solidFill>
              </a:rPr>
              <a:t>ruddy,</a:t>
            </a:r>
            <a:br>
              <a:rPr lang="en-US" sz="2400" dirty="0" smtClean="0">
                <a:solidFill>
                  <a:srgbClr val="C00000"/>
                </a:solidFill>
              </a:rPr>
            </a:br>
            <a:r>
              <a:rPr lang="en-US" sz="2400" dirty="0" smtClean="0">
                <a:solidFill>
                  <a:srgbClr val="C00000"/>
                </a:solidFill>
              </a:rPr>
              <a:t>Chief </a:t>
            </a:r>
            <a:r>
              <a:rPr lang="en-US" sz="2400" dirty="0">
                <a:solidFill>
                  <a:srgbClr val="C00000"/>
                </a:solidFill>
              </a:rPr>
              <a:t>among ten thousand.</a:t>
            </a:r>
            <a:br>
              <a:rPr lang="en-US" sz="2400" dirty="0">
                <a:solidFill>
                  <a:srgbClr val="C00000"/>
                </a:solidFill>
              </a:rPr>
            </a:br>
            <a:r>
              <a:rPr lang="en-US" sz="2400" baseline="30000" dirty="0">
                <a:solidFill>
                  <a:srgbClr val="C00000"/>
                </a:solidFill>
              </a:rPr>
              <a:t>11 </a:t>
            </a:r>
            <a:r>
              <a:rPr lang="en-US" sz="2400" dirty="0">
                <a:solidFill>
                  <a:srgbClr val="C00000"/>
                </a:solidFill>
              </a:rPr>
              <a:t>His head </a:t>
            </a:r>
            <a:r>
              <a:rPr lang="en-US" sz="2400" i="1" dirty="0">
                <a:solidFill>
                  <a:srgbClr val="C00000"/>
                </a:solidFill>
              </a:rPr>
              <a:t>is like</a:t>
            </a:r>
            <a:r>
              <a:rPr lang="en-US" sz="2400" dirty="0">
                <a:solidFill>
                  <a:srgbClr val="C00000"/>
                </a:solidFill>
              </a:rPr>
              <a:t> the finest gold;</a:t>
            </a:r>
            <a:br>
              <a:rPr lang="en-US" sz="2400" dirty="0">
                <a:solidFill>
                  <a:srgbClr val="C00000"/>
                </a:solidFill>
              </a:rPr>
            </a:br>
            <a:r>
              <a:rPr lang="en-US" sz="2400" dirty="0">
                <a:solidFill>
                  <a:srgbClr val="C00000"/>
                </a:solidFill>
              </a:rPr>
              <a:t>His locks </a:t>
            </a:r>
            <a:r>
              <a:rPr lang="en-US" sz="2400" i="1" dirty="0">
                <a:solidFill>
                  <a:srgbClr val="C00000"/>
                </a:solidFill>
              </a:rPr>
              <a:t>are</a:t>
            </a:r>
            <a:r>
              <a:rPr lang="en-US" sz="2400" dirty="0">
                <a:solidFill>
                  <a:srgbClr val="C00000"/>
                </a:solidFill>
              </a:rPr>
              <a:t> </a:t>
            </a:r>
            <a:r>
              <a:rPr lang="en-US" sz="2400" dirty="0" smtClean="0">
                <a:solidFill>
                  <a:srgbClr val="C00000"/>
                </a:solidFill>
              </a:rPr>
              <a:t>wavy, </a:t>
            </a:r>
            <a:r>
              <a:rPr lang="en-US" sz="2400" i="1" dirty="0" smtClean="0">
                <a:solidFill>
                  <a:srgbClr val="C00000"/>
                </a:solidFill>
              </a:rPr>
              <a:t>And</a:t>
            </a:r>
            <a:r>
              <a:rPr lang="en-US" sz="2400" dirty="0" smtClean="0">
                <a:solidFill>
                  <a:srgbClr val="C00000"/>
                </a:solidFill>
              </a:rPr>
              <a:t> </a:t>
            </a:r>
            <a:r>
              <a:rPr lang="en-US" sz="2400" dirty="0">
                <a:solidFill>
                  <a:srgbClr val="C00000"/>
                </a:solidFill>
              </a:rPr>
              <a:t>black as a raven.</a:t>
            </a:r>
            <a:br>
              <a:rPr lang="en-US" sz="2400" dirty="0">
                <a:solidFill>
                  <a:srgbClr val="C00000"/>
                </a:solidFill>
              </a:rPr>
            </a:br>
            <a:r>
              <a:rPr lang="en-US" sz="2400" baseline="30000" dirty="0">
                <a:solidFill>
                  <a:srgbClr val="C00000"/>
                </a:solidFill>
              </a:rPr>
              <a:t>12 </a:t>
            </a:r>
            <a:r>
              <a:rPr lang="en-US" sz="2400" dirty="0">
                <a:solidFill>
                  <a:srgbClr val="C00000"/>
                </a:solidFill>
              </a:rPr>
              <a:t>His eyes </a:t>
            </a:r>
            <a:r>
              <a:rPr lang="en-US" sz="2400" i="1" dirty="0">
                <a:solidFill>
                  <a:srgbClr val="C00000"/>
                </a:solidFill>
              </a:rPr>
              <a:t>are</a:t>
            </a:r>
            <a:r>
              <a:rPr lang="en-US" sz="2400" dirty="0">
                <a:solidFill>
                  <a:srgbClr val="C00000"/>
                </a:solidFill>
              </a:rPr>
              <a:t> like </a:t>
            </a:r>
            <a:r>
              <a:rPr lang="en-US" sz="2400" dirty="0" smtClean="0">
                <a:solidFill>
                  <a:srgbClr val="C00000"/>
                </a:solidFill>
              </a:rPr>
              <a:t>doves, By </a:t>
            </a:r>
            <a:r>
              <a:rPr lang="en-US" sz="2400" dirty="0">
                <a:solidFill>
                  <a:srgbClr val="C00000"/>
                </a:solidFill>
              </a:rPr>
              <a:t>the rivers of </a:t>
            </a:r>
            <a:r>
              <a:rPr lang="en-US" sz="2400" dirty="0" smtClean="0">
                <a:solidFill>
                  <a:srgbClr val="C00000"/>
                </a:solidFill>
              </a:rPr>
              <a:t>waters, Washed </a:t>
            </a:r>
            <a:r>
              <a:rPr lang="en-US" sz="2400" dirty="0">
                <a:solidFill>
                  <a:srgbClr val="C00000"/>
                </a:solidFill>
              </a:rPr>
              <a:t>with </a:t>
            </a:r>
            <a:r>
              <a:rPr lang="en-US" sz="2400" dirty="0" smtClean="0">
                <a:solidFill>
                  <a:srgbClr val="C00000"/>
                </a:solidFill>
              </a:rPr>
              <a:t>milk, </a:t>
            </a:r>
            <a:r>
              <a:rPr lang="en-US" sz="2400" i="1" dirty="0" smtClean="0">
                <a:solidFill>
                  <a:srgbClr val="C00000"/>
                </a:solidFill>
              </a:rPr>
              <a:t>And</a:t>
            </a:r>
            <a:r>
              <a:rPr lang="en-US" sz="2400" dirty="0" smtClean="0">
                <a:solidFill>
                  <a:srgbClr val="C00000"/>
                </a:solidFill>
              </a:rPr>
              <a:t> </a:t>
            </a:r>
            <a:r>
              <a:rPr lang="en-US" sz="2400" dirty="0">
                <a:solidFill>
                  <a:srgbClr val="C00000"/>
                </a:solidFill>
              </a:rPr>
              <a:t>fitly set.</a:t>
            </a:r>
            <a:br>
              <a:rPr lang="en-US" sz="2400" dirty="0">
                <a:solidFill>
                  <a:srgbClr val="C00000"/>
                </a:solidFill>
              </a:rPr>
            </a:br>
            <a:r>
              <a:rPr lang="en-US" sz="2400" baseline="30000" dirty="0">
                <a:solidFill>
                  <a:srgbClr val="C00000"/>
                </a:solidFill>
              </a:rPr>
              <a:t>13 </a:t>
            </a:r>
            <a:r>
              <a:rPr lang="en-US" sz="2400" dirty="0">
                <a:solidFill>
                  <a:srgbClr val="C00000"/>
                </a:solidFill>
              </a:rPr>
              <a:t>His cheeks </a:t>
            </a:r>
            <a:r>
              <a:rPr lang="en-US" sz="2400" i="1" dirty="0">
                <a:solidFill>
                  <a:srgbClr val="C00000"/>
                </a:solidFill>
              </a:rPr>
              <a:t>are</a:t>
            </a:r>
            <a:r>
              <a:rPr lang="en-US" sz="2400" dirty="0">
                <a:solidFill>
                  <a:srgbClr val="C00000"/>
                </a:solidFill>
              </a:rPr>
              <a:t> like a bed of spices,</a:t>
            </a:r>
            <a:br>
              <a:rPr lang="en-US" sz="2400" dirty="0">
                <a:solidFill>
                  <a:srgbClr val="C00000"/>
                </a:solidFill>
              </a:rPr>
            </a:br>
            <a:r>
              <a:rPr lang="en-US" sz="2400" dirty="0">
                <a:solidFill>
                  <a:srgbClr val="C00000"/>
                </a:solidFill>
              </a:rPr>
              <a:t>Banks of scented herbs.</a:t>
            </a:r>
            <a:br>
              <a:rPr lang="en-US" sz="2400" dirty="0">
                <a:solidFill>
                  <a:srgbClr val="C00000"/>
                </a:solidFill>
              </a:rPr>
            </a:br>
            <a:r>
              <a:rPr lang="en-US" sz="2400" dirty="0">
                <a:solidFill>
                  <a:srgbClr val="C00000"/>
                </a:solidFill>
              </a:rPr>
              <a:t>His lips </a:t>
            </a:r>
            <a:r>
              <a:rPr lang="en-US" sz="2400" i="1" dirty="0">
                <a:solidFill>
                  <a:srgbClr val="C00000"/>
                </a:solidFill>
              </a:rPr>
              <a:t>are</a:t>
            </a:r>
            <a:r>
              <a:rPr lang="en-US" sz="2400" dirty="0">
                <a:solidFill>
                  <a:srgbClr val="C00000"/>
                </a:solidFill>
              </a:rPr>
              <a:t> </a:t>
            </a:r>
            <a:r>
              <a:rPr lang="en-US" sz="2400" dirty="0" smtClean="0">
                <a:solidFill>
                  <a:srgbClr val="C00000"/>
                </a:solidFill>
              </a:rPr>
              <a:t>lilies, Dripping </a:t>
            </a:r>
            <a:r>
              <a:rPr lang="en-US" sz="2400" dirty="0">
                <a:solidFill>
                  <a:srgbClr val="C00000"/>
                </a:solidFill>
              </a:rPr>
              <a:t>liquid </a:t>
            </a:r>
            <a:r>
              <a:rPr lang="en-US" sz="2400" dirty="0" smtClean="0">
                <a:solidFill>
                  <a:srgbClr val="C00000"/>
                </a:solidFill>
              </a:rPr>
              <a:t>myrrh.</a:t>
            </a:r>
            <a:br>
              <a:rPr lang="en-US" sz="2400" dirty="0" smtClean="0">
                <a:solidFill>
                  <a:srgbClr val="C00000"/>
                </a:solidFill>
              </a:rPr>
            </a:br>
            <a:r>
              <a:rPr lang="en-US" sz="2400" baseline="30000" dirty="0" smtClean="0">
                <a:solidFill>
                  <a:srgbClr val="C00000"/>
                </a:solidFill>
              </a:rPr>
              <a:t>14</a:t>
            </a:r>
            <a:r>
              <a:rPr lang="en-US" sz="2400" baseline="30000" dirty="0">
                <a:solidFill>
                  <a:srgbClr val="C00000"/>
                </a:solidFill>
              </a:rPr>
              <a:t> </a:t>
            </a:r>
            <a:r>
              <a:rPr lang="en-US" sz="2400" dirty="0">
                <a:solidFill>
                  <a:srgbClr val="C00000"/>
                </a:solidFill>
              </a:rPr>
              <a:t>His hands </a:t>
            </a:r>
            <a:r>
              <a:rPr lang="en-US" sz="2400" i="1" dirty="0">
                <a:solidFill>
                  <a:srgbClr val="C00000"/>
                </a:solidFill>
              </a:rPr>
              <a:t>are</a:t>
            </a:r>
            <a:r>
              <a:rPr lang="en-US" sz="2400" dirty="0">
                <a:solidFill>
                  <a:srgbClr val="C00000"/>
                </a:solidFill>
              </a:rPr>
              <a:t> rods of </a:t>
            </a:r>
            <a:r>
              <a:rPr lang="en-US" sz="2400" dirty="0" smtClean="0">
                <a:solidFill>
                  <a:srgbClr val="C00000"/>
                </a:solidFill>
              </a:rPr>
              <a:t>gold, Set </a:t>
            </a:r>
            <a:r>
              <a:rPr lang="en-US" sz="2400" dirty="0">
                <a:solidFill>
                  <a:srgbClr val="C00000"/>
                </a:solidFill>
              </a:rPr>
              <a:t>with beryl.</a:t>
            </a:r>
            <a:br>
              <a:rPr lang="en-US" sz="2400" dirty="0">
                <a:solidFill>
                  <a:srgbClr val="C00000"/>
                </a:solidFill>
              </a:rPr>
            </a:br>
            <a:r>
              <a:rPr lang="en-US" sz="2400" dirty="0">
                <a:solidFill>
                  <a:srgbClr val="C00000"/>
                </a:solidFill>
              </a:rPr>
              <a:t>His body </a:t>
            </a:r>
            <a:r>
              <a:rPr lang="en-US" sz="2400" i="1" dirty="0">
                <a:solidFill>
                  <a:srgbClr val="C00000"/>
                </a:solidFill>
              </a:rPr>
              <a:t>is</a:t>
            </a:r>
            <a:r>
              <a:rPr lang="en-US" sz="2400" dirty="0">
                <a:solidFill>
                  <a:srgbClr val="C00000"/>
                </a:solidFill>
              </a:rPr>
              <a:t> carved </a:t>
            </a:r>
            <a:r>
              <a:rPr lang="en-US" sz="2400" dirty="0" smtClean="0">
                <a:solidFill>
                  <a:srgbClr val="C00000"/>
                </a:solidFill>
              </a:rPr>
              <a:t>ivory, Inlaid </a:t>
            </a:r>
            <a:r>
              <a:rPr lang="en-US" sz="2400" i="1" dirty="0">
                <a:solidFill>
                  <a:srgbClr val="C00000"/>
                </a:solidFill>
              </a:rPr>
              <a:t>with</a:t>
            </a:r>
            <a:r>
              <a:rPr lang="en-US" sz="2400" dirty="0">
                <a:solidFill>
                  <a:srgbClr val="C00000"/>
                </a:solidFill>
              </a:rPr>
              <a:t> sapphires.</a:t>
            </a:r>
            <a:br>
              <a:rPr lang="en-US" sz="2400" dirty="0">
                <a:solidFill>
                  <a:srgbClr val="C00000"/>
                </a:solidFill>
              </a:rPr>
            </a:br>
            <a:r>
              <a:rPr lang="en-US" sz="2400" baseline="30000" dirty="0">
                <a:solidFill>
                  <a:srgbClr val="C00000"/>
                </a:solidFill>
              </a:rPr>
              <a:t>15 </a:t>
            </a:r>
            <a:r>
              <a:rPr lang="en-US" sz="2400" dirty="0">
                <a:solidFill>
                  <a:srgbClr val="C00000"/>
                </a:solidFill>
              </a:rPr>
              <a:t>His legs </a:t>
            </a:r>
            <a:r>
              <a:rPr lang="en-US" sz="2400" i="1" dirty="0">
                <a:solidFill>
                  <a:srgbClr val="C00000"/>
                </a:solidFill>
              </a:rPr>
              <a:t>are</a:t>
            </a:r>
            <a:r>
              <a:rPr lang="en-US" sz="2400" dirty="0">
                <a:solidFill>
                  <a:srgbClr val="C00000"/>
                </a:solidFill>
              </a:rPr>
              <a:t> pillars of </a:t>
            </a:r>
            <a:r>
              <a:rPr lang="en-US" sz="2400" dirty="0" smtClean="0">
                <a:solidFill>
                  <a:srgbClr val="C00000"/>
                </a:solidFill>
              </a:rPr>
              <a:t>marble, Set </a:t>
            </a:r>
            <a:r>
              <a:rPr lang="en-US" sz="2400" dirty="0">
                <a:solidFill>
                  <a:srgbClr val="C00000"/>
                </a:solidFill>
              </a:rPr>
              <a:t>on bases of fine gold.</a:t>
            </a:r>
            <a:br>
              <a:rPr lang="en-US" sz="2400" dirty="0">
                <a:solidFill>
                  <a:srgbClr val="C00000"/>
                </a:solidFill>
              </a:rPr>
            </a:br>
            <a:r>
              <a:rPr lang="en-US" sz="2400" dirty="0">
                <a:solidFill>
                  <a:srgbClr val="C00000"/>
                </a:solidFill>
              </a:rPr>
              <a:t>His countenance </a:t>
            </a:r>
            <a:r>
              <a:rPr lang="en-US" sz="2400" i="1" dirty="0">
                <a:solidFill>
                  <a:srgbClr val="C00000"/>
                </a:solidFill>
              </a:rPr>
              <a:t>is</a:t>
            </a:r>
            <a:r>
              <a:rPr lang="en-US" sz="2400" dirty="0">
                <a:solidFill>
                  <a:srgbClr val="C00000"/>
                </a:solidFill>
              </a:rPr>
              <a:t> like </a:t>
            </a:r>
            <a:r>
              <a:rPr lang="en-US" sz="2400" dirty="0" smtClean="0">
                <a:solidFill>
                  <a:srgbClr val="C00000"/>
                </a:solidFill>
              </a:rPr>
              <a:t>Lebanon,</a:t>
            </a:r>
            <a:br>
              <a:rPr lang="en-US" sz="2400" dirty="0" smtClean="0">
                <a:solidFill>
                  <a:srgbClr val="C00000"/>
                </a:solidFill>
              </a:rPr>
            </a:br>
            <a:r>
              <a:rPr lang="en-US" sz="2400" dirty="0" smtClean="0">
                <a:solidFill>
                  <a:srgbClr val="C00000"/>
                </a:solidFill>
              </a:rPr>
              <a:t>Excellent </a:t>
            </a:r>
            <a:r>
              <a:rPr lang="en-US" sz="2400" dirty="0">
                <a:solidFill>
                  <a:srgbClr val="C00000"/>
                </a:solidFill>
              </a:rPr>
              <a:t>as the cedars.</a:t>
            </a:r>
            <a:br>
              <a:rPr lang="en-US" sz="2400" dirty="0">
                <a:solidFill>
                  <a:srgbClr val="C00000"/>
                </a:solidFill>
              </a:rPr>
            </a:br>
            <a:r>
              <a:rPr lang="en-US" sz="2400" baseline="30000" dirty="0">
                <a:solidFill>
                  <a:srgbClr val="C00000"/>
                </a:solidFill>
              </a:rPr>
              <a:t>16 </a:t>
            </a:r>
            <a:r>
              <a:rPr lang="en-US" sz="2400" dirty="0">
                <a:solidFill>
                  <a:srgbClr val="C00000"/>
                </a:solidFill>
              </a:rPr>
              <a:t>His mouth </a:t>
            </a:r>
            <a:r>
              <a:rPr lang="en-US" sz="2400" i="1" dirty="0">
                <a:solidFill>
                  <a:srgbClr val="C00000"/>
                </a:solidFill>
              </a:rPr>
              <a:t>is</a:t>
            </a:r>
            <a:r>
              <a:rPr lang="en-US" sz="2400" dirty="0">
                <a:solidFill>
                  <a:srgbClr val="C00000"/>
                </a:solidFill>
              </a:rPr>
              <a:t> most </a:t>
            </a:r>
            <a:r>
              <a:rPr lang="en-US" sz="2400" dirty="0" smtClean="0">
                <a:solidFill>
                  <a:srgbClr val="C00000"/>
                </a:solidFill>
              </a:rPr>
              <a:t>sweet, Yes</a:t>
            </a:r>
            <a:r>
              <a:rPr lang="en-US" sz="2400" dirty="0">
                <a:solidFill>
                  <a:srgbClr val="C00000"/>
                </a:solidFill>
              </a:rPr>
              <a:t>, he </a:t>
            </a:r>
            <a:r>
              <a:rPr lang="en-US" sz="2400" i="1" dirty="0">
                <a:solidFill>
                  <a:srgbClr val="C00000"/>
                </a:solidFill>
              </a:rPr>
              <a:t>is</a:t>
            </a:r>
            <a:r>
              <a:rPr lang="en-US" sz="2400" dirty="0">
                <a:solidFill>
                  <a:srgbClr val="C00000"/>
                </a:solidFill>
              </a:rPr>
              <a:t> altogether lovely</a:t>
            </a:r>
            <a:r>
              <a:rPr lang="en-US" sz="2400" dirty="0" smtClean="0">
                <a:solidFill>
                  <a:srgbClr val="C00000"/>
                </a:solidFill>
              </a:rPr>
              <a:t>.</a:t>
            </a:r>
            <a:endParaRPr lang="en-US" sz="2400" dirty="0">
              <a:solidFill>
                <a:srgbClr val="C00000"/>
              </a:solidFill>
            </a:endParaRPr>
          </a:p>
        </p:txBody>
      </p:sp>
    </p:spTree>
    <p:extLst>
      <p:ext uri="{BB962C8B-B14F-4D97-AF65-F5344CB8AC3E}">
        <p14:creationId xmlns:p14="http://schemas.microsoft.com/office/powerpoint/2010/main" val="4600496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hristmaswow.com/wp-content/uploads/2007/12/Three-Wise-Me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3269" y="2895600"/>
            <a:ext cx="3954491" cy="3962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Headmaster: Charisma</a:t>
            </a:r>
          </a:p>
        </p:txBody>
      </p:sp>
      <p:sp>
        <p:nvSpPr>
          <p:cNvPr id="3" name="Content Placeholder 2"/>
          <p:cNvSpPr>
            <a:spLocks noGrp="1"/>
          </p:cNvSpPr>
          <p:nvPr>
            <p:ph idx="1"/>
          </p:nvPr>
        </p:nvSpPr>
        <p:spPr/>
        <p:txBody>
          <a:bodyPr/>
          <a:lstStyle/>
          <a:p>
            <a:r>
              <a:rPr lang="en-US" dirty="0" smtClean="0"/>
              <a:t>International Appeal</a:t>
            </a:r>
          </a:p>
          <a:p>
            <a:pPr lvl="1"/>
            <a:r>
              <a:rPr lang="en-US" dirty="0">
                <a:solidFill>
                  <a:srgbClr val="C00000"/>
                </a:solidFill>
              </a:rPr>
              <a:t>After these things I looked, and behold, a great multitude which no one could number, </a:t>
            </a:r>
            <a:r>
              <a:rPr lang="en-US" b="1" dirty="0">
                <a:solidFill>
                  <a:srgbClr val="C00000"/>
                </a:solidFill>
              </a:rPr>
              <a:t>of all nations, tribes, peoples, and tongues</a:t>
            </a:r>
            <a:r>
              <a:rPr lang="en-US" dirty="0">
                <a:solidFill>
                  <a:srgbClr val="C00000"/>
                </a:solidFill>
              </a:rPr>
              <a:t>, standing before the throne and before the </a:t>
            </a:r>
            <a:r>
              <a:rPr lang="en-US" dirty="0" smtClean="0">
                <a:solidFill>
                  <a:srgbClr val="C00000"/>
                </a:solidFill>
              </a:rPr>
              <a:t>Lamb… (Rev 7)</a:t>
            </a:r>
          </a:p>
          <a:p>
            <a:r>
              <a:rPr lang="en-US" dirty="0" smtClean="0"/>
              <a:t>Three wise men (legend):</a:t>
            </a:r>
          </a:p>
          <a:p>
            <a:pPr lvl="1"/>
            <a:r>
              <a:rPr lang="en-US" dirty="0" smtClean="0"/>
              <a:t>Persian elder</a:t>
            </a:r>
          </a:p>
          <a:p>
            <a:pPr lvl="1"/>
            <a:r>
              <a:rPr lang="en-US" dirty="0" smtClean="0"/>
              <a:t>Egyptian youth</a:t>
            </a:r>
          </a:p>
          <a:p>
            <a:pPr lvl="1"/>
            <a:r>
              <a:rPr lang="en-US" dirty="0" smtClean="0"/>
              <a:t>Greek lad</a:t>
            </a:r>
            <a:endParaRPr lang="en-US" dirty="0"/>
          </a:p>
          <a:p>
            <a:endParaRPr lang="en-US" dirty="0"/>
          </a:p>
        </p:txBody>
      </p:sp>
    </p:spTree>
    <p:extLst>
      <p:ext uri="{BB962C8B-B14F-4D97-AF65-F5344CB8AC3E}">
        <p14:creationId xmlns:p14="http://schemas.microsoft.com/office/powerpoint/2010/main" val="29864774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Headmaster: </a:t>
            </a:r>
            <a:r>
              <a:rPr lang="en-US" dirty="0" smtClean="0"/>
              <a:t>Wisdom</a:t>
            </a:r>
            <a:endParaRPr lang="en-US" dirty="0"/>
          </a:p>
        </p:txBody>
      </p:sp>
      <p:sp>
        <p:nvSpPr>
          <p:cNvPr id="3" name="Content Placeholder 2"/>
          <p:cNvSpPr>
            <a:spLocks noGrp="1"/>
          </p:cNvSpPr>
          <p:nvPr>
            <p:ph idx="1"/>
          </p:nvPr>
        </p:nvSpPr>
        <p:spPr/>
        <p:txBody>
          <a:bodyPr/>
          <a:lstStyle/>
          <a:p>
            <a:r>
              <a:rPr lang="en-US" i="1" dirty="0">
                <a:solidFill>
                  <a:srgbClr val="C00000"/>
                </a:solidFill>
              </a:rPr>
              <a:t>I, </a:t>
            </a:r>
            <a:r>
              <a:rPr lang="en-US" b="1" i="1" dirty="0">
                <a:solidFill>
                  <a:srgbClr val="C00000"/>
                </a:solidFill>
              </a:rPr>
              <a:t>wisdom</a:t>
            </a:r>
            <a:r>
              <a:rPr lang="en-US" i="1" dirty="0">
                <a:solidFill>
                  <a:srgbClr val="C00000"/>
                </a:solidFill>
              </a:rPr>
              <a:t>, dwell with prudence, And find out knowledge and discretion</a:t>
            </a:r>
            <a:r>
              <a:rPr lang="en-US" i="1" dirty="0" smtClean="0">
                <a:solidFill>
                  <a:srgbClr val="C00000"/>
                </a:solidFill>
              </a:rPr>
              <a:t>.</a:t>
            </a:r>
            <a:r>
              <a:rPr lang="en-US" i="1" dirty="0">
                <a:solidFill>
                  <a:srgbClr val="C00000"/>
                </a:solidFill>
              </a:rPr>
              <a:t> (</a:t>
            </a:r>
            <a:r>
              <a:rPr lang="en-US" i="1" dirty="0" err="1">
                <a:solidFill>
                  <a:srgbClr val="C00000"/>
                </a:solidFill>
              </a:rPr>
              <a:t>Prov</a:t>
            </a:r>
            <a:r>
              <a:rPr lang="en-US" i="1" dirty="0">
                <a:solidFill>
                  <a:srgbClr val="C00000"/>
                </a:solidFill>
              </a:rPr>
              <a:t> 8</a:t>
            </a:r>
            <a:r>
              <a:rPr lang="en-US" i="1" dirty="0" smtClean="0">
                <a:solidFill>
                  <a:srgbClr val="C00000"/>
                </a:solidFill>
              </a:rPr>
              <a:t>)</a:t>
            </a:r>
          </a:p>
          <a:p>
            <a:r>
              <a:rPr lang="en-US" i="1" dirty="0" smtClean="0">
                <a:solidFill>
                  <a:srgbClr val="C00000"/>
                </a:solidFill>
              </a:rPr>
              <a:t>Counsel </a:t>
            </a:r>
            <a:r>
              <a:rPr lang="en-US" i="1" dirty="0">
                <a:solidFill>
                  <a:srgbClr val="C00000"/>
                </a:solidFill>
              </a:rPr>
              <a:t>is mine, and sound wisdom;</a:t>
            </a:r>
            <a:br>
              <a:rPr lang="en-US" i="1" dirty="0">
                <a:solidFill>
                  <a:srgbClr val="C00000"/>
                </a:solidFill>
              </a:rPr>
            </a:br>
            <a:r>
              <a:rPr lang="en-US" i="1" dirty="0">
                <a:solidFill>
                  <a:srgbClr val="C00000"/>
                </a:solidFill>
              </a:rPr>
              <a:t>I am </a:t>
            </a:r>
            <a:r>
              <a:rPr lang="en-US" b="1" i="1" dirty="0">
                <a:solidFill>
                  <a:srgbClr val="C00000"/>
                </a:solidFill>
              </a:rPr>
              <a:t>understanding</a:t>
            </a:r>
            <a:r>
              <a:rPr lang="en-US" i="1" dirty="0">
                <a:solidFill>
                  <a:srgbClr val="C00000"/>
                </a:solidFill>
              </a:rPr>
              <a:t>, I have strength</a:t>
            </a:r>
            <a:r>
              <a:rPr lang="en-US" i="1" dirty="0" smtClean="0">
                <a:solidFill>
                  <a:srgbClr val="C00000"/>
                </a:solidFill>
              </a:rPr>
              <a:t>. (</a:t>
            </a:r>
            <a:r>
              <a:rPr lang="en-US" i="1" dirty="0" err="1" smtClean="0">
                <a:solidFill>
                  <a:srgbClr val="C00000"/>
                </a:solidFill>
              </a:rPr>
              <a:t>Prov</a:t>
            </a:r>
            <a:r>
              <a:rPr lang="en-US" i="1" dirty="0" smtClean="0">
                <a:solidFill>
                  <a:srgbClr val="C00000"/>
                </a:solidFill>
              </a:rPr>
              <a:t> 8)</a:t>
            </a:r>
          </a:p>
          <a:p>
            <a:r>
              <a:rPr lang="en-US" b="1" i="1" dirty="0">
                <a:solidFill>
                  <a:srgbClr val="C00000"/>
                </a:solidFill>
              </a:rPr>
              <a:t>Wisdom</a:t>
            </a:r>
            <a:r>
              <a:rPr lang="en-US" i="1" dirty="0">
                <a:solidFill>
                  <a:srgbClr val="C00000"/>
                </a:solidFill>
              </a:rPr>
              <a:t> has built her house, She has hewn out her seven pillars</a:t>
            </a:r>
            <a:r>
              <a:rPr lang="en-US" i="1" dirty="0" smtClean="0">
                <a:solidFill>
                  <a:srgbClr val="C00000"/>
                </a:solidFill>
              </a:rPr>
              <a:t>;</a:t>
            </a:r>
            <a:r>
              <a:rPr lang="en-US" i="1" dirty="0">
                <a:solidFill>
                  <a:srgbClr val="C00000"/>
                </a:solidFill>
              </a:rPr>
              <a:t> (</a:t>
            </a:r>
            <a:r>
              <a:rPr lang="en-US" i="1" dirty="0" err="1">
                <a:solidFill>
                  <a:srgbClr val="C00000"/>
                </a:solidFill>
              </a:rPr>
              <a:t>Prov</a:t>
            </a:r>
            <a:r>
              <a:rPr lang="en-US" i="1" dirty="0">
                <a:solidFill>
                  <a:srgbClr val="C00000"/>
                </a:solidFill>
              </a:rPr>
              <a:t> </a:t>
            </a:r>
            <a:r>
              <a:rPr lang="en-US" i="1" dirty="0" smtClean="0">
                <a:solidFill>
                  <a:srgbClr val="C00000"/>
                </a:solidFill>
              </a:rPr>
              <a:t>9)</a:t>
            </a:r>
          </a:p>
        </p:txBody>
      </p:sp>
      <p:pic>
        <p:nvPicPr>
          <p:cNvPr id="5122" name="Picture 2" descr="http://mudpreacher.files.wordpress.com/2011/11/wisdo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6350" y="4171949"/>
            <a:ext cx="4057650" cy="268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4413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7-star-admiral.com/add/0833_Jesus_Christ_teacher_christian_clip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0854" y="1828800"/>
            <a:ext cx="3433146" cy="38886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The Headmaster: Wisdom</a:t>
            </a:r>
          </a:p>
        </p:txBody>
      </p:sp>
      <p:sp>
        <p:nvSpPr>
          <p:cNvPr id="3" name="Content Placeholder 2"/>
          <p:cNvSpPr>
            <a:spLocks noGrp="1"/>
          </p:cNvSpPr>
          <p:nvPr>
            <p:ph idx="1"/>
          </p:nvPr>
        </p:nvSpPr>
        <p:spPr>
          <a:xfrm>
            <a:off x="457200" y="1295400"/>
            <a:ext cx="6172200" cy="5334000"/>
          </a:xfrm>
        </p:spPr>
        <p:txBody>
          <a:bodyPr/>
          <a:lstStyle/>
          <a:p>
            <a:pPr marL="0" indent="0">
              <a:buNone/>
            </a:pPr>
            <a:r>
              <a:rPr lang="en-US" i="1" dirty="0" smtClean="0"/>
              <a:t>“Great </a:t>
            </a:r>
            <a:r>
              <a:rPr lang="en-US" i="1" dirty="0"/>
              <a:t>is the wisdom displayed in His instruction, and manifold the modes of His dealing in order to salvation. For the Instructor testifies to the good, and summons forth to better things those that are called; dissuades those that are hastening to do wrong from </a:t>
            </a:r>
            <a:r>
              <a:rPr lang="en-US" i="1" dirty="0" smtClean="0"/>
              <a:t/>
            </a:r>
            <a:br>
              <a:rPr lang="en-US" i="1" dirty="0" smtClean="0"/>
            </a:br>
            <a:r>
              <a:rPr lang="en-US" i="1" dirty="0" smtClean="0"/>
              <a:t>the </a:t>
            </a:r>
            <a:r>
              <a:rPr lang="en-US" i="1" dirty="0"/>
              <a:t>attempt, and exhorts </a:t>
            </a:r>
            <a:r>
              <a:rPr lang="en-US" i="1" dirty="0" smtClean="0"/>
              <a:t/>
            </a:r>
            <a:br>
              <a:rPr lang="en-US" i="1" dirty="0" smtClean="0"/>
            </a:br>
            <a:r>
              <a:rPr lang="en-US" i="1" dirty="0" smtClean="0"/>
              <a:t>them </a:t>
            </a:r>
            <a:r>
              <a:rPr lang="en-US" i="1" dirty="0"/>
              <a:t>to turn to a better life.” </a:t>
            </a:r>
            <a:r>
              <a:rPr lang="en-US" i="1" dirty="0" smtClean="0"/>
              <a:t>(</a:t>
            </a:r>
            <a:r>
              <a:rPr lang="en-US" i="1" dirty="0"/>
              <a:t>Clement of </a:t>
            </a:r>
            <a:r>
              <a:rPr lang="en-US" i="1" dirty="0" smtClean="0"/>
              <a:t>Alexandria, The </a:t>
            </a:r>
            <a:r>
              <a:rPr lang="en-US" i="1" dirty="0" err="1" smtClean="0"/>
              <a:t>Paedagogus</a:t>
            </a:r>
            <a:r>
              <a:rPr lang="en-US" i="1" dirty="0" smtClean="0"/>
              <a:t> [Instructor])</a:t>
            </a:r>
            <a:endParaRPr lang="en-US" i="1" dirty="0"/>
          </a:p>
        </p:txBody>
      </p:sp>
    </p:spTree>
    <p:extLst>
      <p:ext uri="{BB962C8B-B14F-4D97-AF65-F5344CB8AC3E}">
        <p14:creationId xmlns:p14="http://schemas.microsoft.com/office/powerpoint/2010/main" val="3405057936"/>
      </p:ext>
    </p:extLst>
  </p:cSld>
  <p:clrMapOvr>
    <a:masterClrMapping/>
  </p:clrMapOvr>
  <p:transition spd="slow">
    <p:circle/>
  </p:transition>
  <p:timing>
    <p:tnLst>
      <p:par>
        <p:cTn id="1" dur="indefinite" restart="never" nodeType="tmRoot"/>
      </p:par>
    </p:tnLst>
  </p:timing>
</p:sld>
</file>

<file path=ppt/theme/theme1.xml><?xml version="1.0" encoding="utf-8"?>
<a:theme xmlns:a="http://schemas.openxmlformats.org/drawingml/2006/main" name="riverbank">
  <a:themeElements>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fontScheme name="Office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272776"/>
        </a:dk1>
        <a:lt1>
          <a:srgbClr val="F3F1E4"/>
        </a:lt1>
        <a:dk2>
          <a:srgbClr val="272776"/>
        </a:dk2>
        <a:lt2>
          <a:srgbClr val="777777"/>
        </a:lt2>
        <a:accent1>
          <a:srgbClr val="B8CFFB"/>
        </a:accent1>
        <a:accent2>
          <a:srgbClr val="DF8F74"/>
        </a:accent2>
        <a:accent3>
          <a:srgbClr val="F8F7EF"/>
        </a:accent3>
        <a:accent4>
          <a:srgbClr val="202064"/>
        </a:accent4>
        <a:accent5>
          <a:srgbClr val="D8E4FD"/>
        </a:accent5>
        <a:accent6>
          <a:srgbClr val="CA8168"/>
        </a:accent6>
        <a:hlink>
          <a:srgbClr val="7F97C2"/>
        </a:hlink>
        <a:folHlink>
          <a:srgbClr val="8BBE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riverbank</Template>
  <TotalTime>1873</TotalTime>
  <Words>2163</Words>
  <Application>Microsoft Office PowerPoint</Application>
  <PresentationFormat>On-screen Show (4:3)</PresentationFormat>
  <Paragraphs>282</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riverbank</vt:lpstr>
      <vt:lpstr>The Exemplary School</vt:lpstr>
      <vt:lpstr>Luke 14</vt:lpstr>
      <vt:lpstr>Luke 4</vt:lpstr>
      <vt:lpstr>The Exemplary School</vt:lpstr>
      <vt:lpstr>The Headmaster: Charisma</vt:lpstr>
      <vt:lpstr>The Headmaster: Charisma</vt:lpstr>
      <vt:lpstr>The Headmaster: Charisma</vt:lpstr>
      <vt:lpstr>The Headmaster: Wisdom</vt:lpstr>
      <vt:lpstr>The Headmaster: Wisdom</vt:lpstr>
      <vt:lpstr>The Headmaster: Wealth</vt:lpstr>
      <vt:lpstr>The Headmaster: Charity</vt:lpstr>
      <vt:lpstr>The Headmaster: Charity</vt:lpstr>
      <vt:lpstr>The Headmaster: Charity</vt:lpstr>
      <vt:lpstr>The Headmaster: Charity</vt:lpstr>
      <vt:lpstr>The Exemplary School</vt:lpstr>
      <vt:lpstr>Enrollment:  Certificate of “Good Conduct”</vt:lpstr>
      <vt:lpstr>Enrollment:  Certificate of “Good Conduct”</vt:lpstr>
      <vt:lpstr>Enrollment:  Certificate of “Good Conduct”</vt:lpstr>
      <vt:lpstr>Enrollment:  Certificate of “Good Conduct”</vt:lpstr>
      <vt:lpstr>Enrollment:  Certificate of “Good Conduct”</vt:lpstr>
      <vt:lpstr>Enrollment: Oath</vt:lpstr>
      <vt:lpstr>Enrollment: Oath</vt:lpstr>
      <vt:lpstr>Enrollment: Oath</vt:lpstr>
      <vt:lpstr>Enrollment: Oath</vt:lpstr>
      <vt:lpstr>The Exemplary School</vt:lpstr>
      <vt:lpstr>Curriculum: Sanctification</vt:lpstr>
      <vt:lpstr>Curriculum: Sanctification</vt:lpstr>
      <vt:lpstr>Curriculum: Sanctification</vt:lpstr>
      <vt:lpstr>Curriculum: Sanctification</vt:lpstr>
      <vt:lpstr>Curriculum: Sanctification</vt:lpstr>
      <vt:lpstr>Curriculum: Sanctification</vt:lpstr>
      <vt:lpstr>Curriculum: Consecration</vt:lpstr>
      <vt:lpstr>Curriculum: Consecration</vt:lpstr>
      <vt:lpstr>Curriculum: Consecration</vt:lpstr>
      <vt:lpstr>Curriculum: Consecration</vt:lpstr>
      <vt:lpstr>Curriculum: Consecration</vt:lpstr>
      <vt:lpstr>The Exemplary School</vt:lpstr>
      <vt:lpstr>Results: Literary Blessings</vt:lpstr>
      <vt:lpstr>Results: Literary Blessings</vt:lpstr>
      <vt:lpstr>Results: Literary Blessings</vt:lpstr>
      <vt:lpstr>Results: Spiritual Blessings</vt:lpstr>
      <vt:lpstr>Results: Spiritual Blessings</vt:lpstr>
      <vt:lpstr>Results: Spiritual Blessings</vt:lpstr>
      <vt:lpstr>The Exemplary School</vt:lpstr>
    </vt:vector>
  </TitlesOfParts>
  <Company>Real 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is Greater than the Prophets Heb 1</dc:title>
  <dc:creator>Gerges Gad</dc:creator>
  <cp:lastModifiedBy>Gerges Gad</cp:lastModifiedBy>
  <cp:revision>195</cp:revision>
  <dcterms:created xsi:type="dcterms:W3CDTF">2011-05-11T01:33:41Z</dcterms:created>
  <dcterms:modified xsi:type="dcterms:W3CDTF">2012-10-06T20:13:56Z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TC300001741033</vt:lpwstr>
  </property>
</Properties>
</file>