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1"/>
  </p:notesMasterIdLst>
  <p:sldIdLst>
    <p:sldId id="256" r:id="rId2"/>
    <p:sldId id="257" r:id="rId3"/>
    <p:sldId id="258" r:id="rId4"/>
    <p:sldId id="260" r:id="rId5"/>
    <p:sldId id="261" r:id="rId6"/>
    <p:sldId id="262" r:id="rId7"/>
    <p:sldId id="264" r:id="rId8"/>
    <p:sldId id="263" r:id="rId9"/>
    <p:sldId id="265" r:id="rId10"/>
    <p:sldId id="266" r:id="rId11"/>
    <p:sldId id="267" r:id="rId12"/>
    <p:sldId id="268" r:id="rId13"/>
    <p:sldId id="269" r:id="rId14"/>
    <p:sldId id="270" r:id="rId15"/>
    <p:sldId id="271" r:id="rId16"/>
    <p:sldId id="272" r:id="rId17"/>
    <p:sldId id="273" r:id="rId18"/>
    <p:sldId id="274" r:id="rId19"/>
    <p:sldId id="276"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947" autoAdjust="0"/>
  </p:normalViewPr>
  <p:slideViewPr>
    <p:cSldViewPr snapToGrid="0" snapToObjects="1">
      <p:cViewPr>
        <p:scale>
          <a:sx n="104" d="100"/>
          <a:sy n="104" d="100"/>
        </p:scale>
        <p:origin x="-1110"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B0DD5D-6AAC-1841-839C-C93AD1685BEE}" type="datetimeFigureOut">
              <a:rPr lang="en-US" smtClean="0"/>
              <a:t>6/2/2012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E0FBD9-9585-B040-9655-6CE916C1FF97}" type="slidenum">
              <a:rPr lang="en-US" smtClean="0"/>
              <a:t>‹#›</a:t>
            </a:fld>
            <a:endParaRPr lang="en-US"/>
          </a:p>
        </p:txBody>
      </p:sp>
    </p:spTree>
    <p:extLst>
      <p:ext uri="{BB962C8B-B14F-4D97-AF65-F5344CB8AC3E}">
        <p14:creationId xmlns:p14="http://schemas.microsoft.com/office/powerpoint/2010/main" val="24920257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Calls Himself</a:t>
            </a:r>
            <a:r>
              <a:rPr lang="en-US" baseline="0" dirty="0" smtClean="0"/>
              <a:t> THE Root not A Root.</a:t>
            </a:r>
            <a:endParaRPr lang="en-US" dirty="0"/>
          </a:p>
        </p:txBody>
      </p:sp>
      <p:sp>
        <p:nvSpPr>
          <p:cNvPr id="4" name="Slide Number Placeholder 3"/>
          <p:cNvSpPr>
            <a:spLocks noGrp="1"/>
          </p:cNvSpPr>
          <p:nvPr>
            <p:ph type="sldNum" sz="quarter" idx="10"/>
          </p:nvPr>
        </p:nvSpPr>
        <p:spPr/>
        <p:txBody>
          <a:bodyPr/>
          <a:lstStyle/>
          <a:p>
            <a:fld id="{8DE0FBD9-9585-B040-9655-6CE916C1FF97}" type="slidenum">
              <a:rPr lang="en-US" smtClean="0"/>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a:t>
            </a:r>
            <a:r>
              <a:rPr lang="en-US" baseline="0" dirty="0" smtClean="0"/>
              <a:t> beast ministers with propaganda</a:t>
            </a:r>
            <a:endParaRPr lang="en-US" dirty="0"/>
          </a:p>
        </p:txBody>
      </p:sp>
      <p:sp>
        <p:nvSpPr>
          <p:cNvPr id="4" name="Slide Number Placeholder 3"/>
          <p:cNvSpPr>
            <a:spLocks noGrp="1"/>
          </p:cNvSpPr>
          <p:nvPr>
            <p:ph type="sldNum" sz="quarter" idx="10"/>
          </p:nvPr>
        </p:nvSpPr>
        <p:spPr/>
        <p:txBody>
          <a:bodyPr/>
          <a:lstStyle/>
          <a:p>
            <a:fld id="{8DE0FBD9-9585-B040-9655-6CE916C1FF97}" type="slidenum">
              <a:rPr lang="en-US" smtClean="0"/>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A0176ED9-954E-0D4A-8443-79F6EAC5C35E}" type="datetimeFigureOut">
              <a:rPr lang="en-US" smtClean="0"/>
              <a:pPr/>
              <a:t>6/2/2012</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6FD01D90-9060-EC48-B3E4-F9E98D1A5431}"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0176ED9-954E-0D4A-8443-79F6EAC5C35E}" type="datetimeFigureOut">
              <a:rPr lang="en-US" smtClean="0"/>
              <a:pPr/>
              <a:t>6/2/2012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D01D90-9060-EC48-B3E4-F9E98D1A543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0176ED9-954E-0D4A-8443-79F6EAC5C35E}" type="datetimeFigureOut">
              <a:rPr lang="en-US" smtClean="0"/>
              <a:pPr/>
              <a:t>6/2/2012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D01D90-9060-EC48-B3E4-F9E98D1A543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0176ED9-954E-0D4A-8443-79F6EAC5C35E}" type="datetimeFigureOut">
              <a:rPr lang="en-US" smtClean="0"/>
              <a:pPr/>
              <a:t>6/2/2012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D01D90-9060-EC48-B3E4-F9E98D1A543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A0176ED9-954E-0D4A-8443-79F6EAC5C35E}" type="datetimeFigureOut">
              <a:rPr lang="en-US" smtClean="0"/>
              <a:pPr/>
              <a:t>6/2/2012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6FD01D90-9060-EC48-B3E4-F9E98D1A543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0176ED9-954E-0D4A-8443-79F6EAC5C35E}" type="datetimeFigureOut">
              <a:rPr lang="en-US" smtClean="0"/>
              <a:pPr/>
              <a:t>6/2/2012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D01D90-9060-EC48-B3E4-F9E98D1A543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A0176ED9-954E-0D4A-8443-79F6EAC5C35E}" type="datetimeFigureOut">
              <a:rPr lang="en-US" smtClean="0"/>
              <a:pPr/>
              <a:t>6/2/2012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FD01D90-9060-EC48-B3E4-F9E98D1A543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0176ED9-954E-0D4A-8443-79F6EAC5C35E}" type="datetimeFigureOut">
              <a:rPr lang="en-US" smtClean="0"/>
              <a:pPr/>
              <a:t>6/2/2012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FD01D90-9060-EC48-B3E4-F9E98D1A543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176ED9-954E-0D4A-8443-79F6EAC5C35E}" type="datetimeFigureOut">
              <a:rPr lang="en-US" smtClean="0"/>
              <a:pPr/>
              <a:t>6/2/2012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FD01D90-9060-EC48-B3E4-F9E98D1A543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0176ED9-954E-0D4A-8443-79F6EAC5C35E}" type="datetimeFigureOut">
              <a:rPr lang="en-US" smtClean="0"/>
              <a:pPr/>
              <a:t>6/2/2012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D01D90-9060-EC48-B3E4-F9E98D1A543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0176ED9-954E-0D4A-8443-79F6EAC5C35E}" type="datetimeFigureOut">
              <a:rPr lang="en-US" smtClean="0"/>
              <a:pPr/>
              <a:t>6/2/2012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D01D90-9060-EC48-B3E4-F9E98D1A543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A0176ED9-954E-0D4A-8443-79F6EAC5C35E}" type="datetimeFigureOut">
              <a:rPr lang="en-US" smtClean="0"/>
              <a:pPr/>
              <a:t>6/2/2012</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6FD01D90-9060-EC48-B3E4-F9E98D1A5431}"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030" y="2116485"/>
            <a:ext cx="8229600" cy="1828800"/>
          </a:xfrm>
        </p:spPr>
        <p:txBody>
          <a:bodyPr>
            <a:normAutofit/>
          </a:bodyPr>
          <a:lstStyle/>
          <a:p>
            <a:r>
              <a:rPr lang="en-US" dirty="0" smtClean="0"/>
              <a:t>Christ: The bright and morning star</a:t>
            </a:r>
            <a:endParaRPr lang="en-US" dirty="0"/>
          </a:p>
        </p:txBody>
      </p:sp>
      <p:sp>
        <p:nvSpPr>
          <p:cNvPr id="5" name="Subtitle 4"/>
          <p:cNvSpPr>
            <a:spLocks noGrp="1"/>
          </p:cNvSpPr>
          <p:nvPr>
            <p:ph type="subTitle" idx="1"/>
          </p:nvPr>
        </p:nvSpPr>
        <p:spPr>
          <a:xfrm>
            <a:off x="1371600" y="4374069"/>
            <a:ext cx="6400800" cy="1752600"/>
          </a:xfrm>
        </p:spPr>
        <p:txBody>
          <a:bodyPr/>
          <a:lstStyle/>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is the Morning Star</a:t>
            </a:r>
            <a:endParaRPr lang="en-US" dirty="0"/>
          </a:p>
        </p:txBody>
      </p:sp>
      <p:sp>
        <p:nvSpPr>
          <p:cNvPr id="3" name="Content Placeholder 2"/>
          <p:cNvSpPr>
            <a:spLocks noGrp="1"/>
          </p:cNvSpPr>
          <p:nvPr>
            <p:ph idx="1"/>
          </p:nvPr>
        </p:nvSpPr>
        <p:spPr/>
        <p:txBody>
          <a:bodyPr>
            <a:normAutofit fontScale="92500" lnSpcReduction="20000"/>
          </a:bodyPr>
          <a:lstStyle/>
          <a:p>
            <a:r>
              <a:rPr lang="en-US" smtClean="0"/>
              <a:t>“Then </a:t>
            </a:r>
            <a:r>
              <a:rPr lang="en-US" dirty="0" smtClean="0"/>
              <a:t>I saw another beast coming up out of the earth, and he had two horns like a lamb and spoke like a dragon</a:t>
            </a:r>
            <a:r>
              <a:rPr lang="en-US" smtClean="0"/>
              <a:t>. </a:t>
            </a:r>
            <a:r>
              <a:rPr lang="en-US" smtClean="0"/>
              <a:t>And </a:t>
            </a:r>
            <a:r>
              <a:rPr lang="en-US" dirty="0" smtClean="0"/>
              <a:t>he exercises all the authority of the first beast in his presence, and causes the earth and those who dwell in it to worship the first beast, whose deadly wound was healed</a:t>
            </a:r>
            <a:r>
              <a:rPr lang="en-US" smtClean="0"/>
              <a:t>. </a:t>
            </a:r>
            <a:r>
              <a:rPr lang="en-US" smtClean="0"/>
              <a:t>He </a:t>
            </a:r>
            <a:r>
              <a:rPr lang="en-US" dirty="0" smtClean="0"/>
              <a:t>performs great signs, so that he even makes fire come down from heaven on the earth in the sight of men</a:t>
            </a:r>
            <a:r>
              <a:rPr lang="en-US" smtClean="0"/>
              <a:t>. </a:t>
            </a:r>
            <a:r>
              <a:rPr lang="en-US" smtClean="0"/>
              <a:t>And </a:t>
            </a:r>
            <a:r>
              <a:rPr lang="en-US" dirty="0" smtClean="0"/>
              <a:t>he deceives those who dwell on the earth by those signs which he was granted to do in the sight of the beast, telling those who dwell on the earth to make an image to the beast who was wounded by the sword and </a:t>
            </a:r>
            <a:r>
              <a:rPr lang="en-US" smtClean="0"/>
              <a:t>lived</a:t>
            </a:r>
            <a:r>
              <a:rPr lang="en-US" smtClean="0"/>
              <a:t>.” </a:t>
            </a:r>
            <a:r>
              <a:rPr lang="en-US" smtClean="0"/>
              <a:t>(</a:t>
            </a:r>
            <a:r>
              <a:rPr lang="en-US" smtClean="0"/>
              <a:t>Rev </a:t>
            </a:r>
            <a:r>
              <a:rPr lang="en-US" dirty="0" smtClean="0"/>
              <a:t>13:11-14)</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BBBCBA"/>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5"/>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is the Morning Star</a:t>
            </a:r>
            <a:endParaRPr lang="en-US" dirty="0"/>
          </a:p>
        </p:txBody>
      </p:sp>
      <p:sp>
        <p:nvSpPr>
          <p:cNvPr id="3" name="Content Placeholder 2"/>
          <p:cNvSpPr>
            <a:spLocks noGrp="1"/>
          </p:cNvSpPr>
          <p:nvPr>
            <p:ph idx="1"/>
          </p:nvPr>
        </p:nvSpPr>
        <p:spPr/>
        <p:txBody>
          <a:bodyPr/>
          <a:lstStyle/>
          <a:p>
            <a:r>
              <a:rPr lang="en-US" dirty="0" smtClean="0"/>
              <a:t>Satan tries to imitate the Trinity</a:t>
            </a:r>
          </a:p>
          <a:p>
            <a:pPr lvl="1"/>
            <a:r>
              <a:rPr lang="en-US" dirty="0" smtClean="0"/>
              <a:t>Dragon – Father</a:t>
            </a:r>
          </a:p>
          <a:p>
            <a:pPr lvl="1"/>
            <a:r>
              <a:rPr lang="en-US" dirty="0" smtClean="0"/>
              <a:t>Beast of the Sea – Son</a:t>
            </a:r>
          </a:p>
          <a:p>
            <a:pPr lvl="1"/>
            <a:r>
              <a:rPr lang="en-US" dirty="0" smtClean="0"/>
              <a:t>Beast of the Earth – Holy Spirit</a:t>
            </a:r>
          </a:p>
          <a:p>
            <a:r>
              <a:rPr lang="en-US" dirty="0" smtClean="0"/>
              <a:t>Satan exalted himself, then humbled</a:t>
            </a:r>
          </a:p>
          <a:p>
            <a:r>
              <a:rPr lang="en-US" dirty="0" smtClean="0"/>
              <a:t>The true Morning Star was humbled, then exalted</a:t>
            </a:r>
          </a:p>
          <a:p>
            <a:r>
              <a:rPr lang="en-US" smtClean="0"/>
              <a:t>“And </a:t>
            </a:r>
            <a:r>
              <a:rPr lang="en-US" dirty="0" smtClean="0"/>
              <a:t>whoever exalts himself will be humbled, and he who humbles himself will be </a:t>
            </a:r>
            <a:r>
              <a:rPr lang="en-US" smtClean="0"/>
              <a:t>exalted</a:t>
            </a:r>
            <a:r>
              <a:rPr lang="en-US" smtClean="0"/>
              <a:t>.” </a:t>
            </a:r>
            <a:r>
              <a:rPr lang="en-US" smtClean="0"/>
              <a:t>(</a:t>
            </a:r>
            <a:r>
              <a:rPr lang="en-US" smtClean="0"/>
              <a:t>Matt </a:t>
            </a:r>
            <a:r>
              <a:rPr lang="en-US" dirty="0" smtClean="0"/>
              <a:t>23:12)</a:t>
            </a:r>
            <a:endParaRPr lang="en-US" dirty="0"/>
          </a:p>
        </p:txBody>
      </p:sp>
      <p:pic>
        <p:nvPicPr>
          <p:cNvPr id="4" name="Picture 3"/>
          <p:cNvPicPr>
            <a:picLocks noChangeAspect="1"/>
          </p:cNvPicPr>
          <p:nvPr/>
        </p:nvPicPr>
        <p:blipFill>
          <a:blip r:embed="rId2"/>
          <a:stretch>
            <a:fillRect/>
          </a:stretch>
        </p:blipFill>
        <p:spPr>
          <a:xfrm>
            <a:off x="6147161" y="1417638"/>
            <a:ext cx="2947337" cy="1954213"/>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BBBCBA"/>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BBBCBA"/>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BBBCBA"/>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rgbClr val="BBBCBA"/>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rgbClr val="BBBCBA"/>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5" end="5"/>
                                            </p:txEl>
                                          </p:spTgt>
                                        </p:tgtEl>
                                        <p:attrNameLst>
                                          <p:attrName>ppt_c</p:attrName>
                                        </p:attrNameLst>
                                      </p:cBhvr>
                                      <p:to>
                                        <a:srgbClr val="BBBCBA"/>
                                      </p:to>
                                    </p:animClr>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6" end="6"/>
                                            </p:txEl>
                                          </p:spTgt>
                                        </p:tgtEl>
                                        <p:attrNameLst>
                                          <p:attrName>ppt_c</p:attrName>
                                        </p:attrNameLst>
                                      </p:cBhvr>
                                      <p:to>
                                        <a:srgbClr val="BBBCBA"/>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5"/>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is the Morning Star</a:t>
            </a:r>
            <a:endParaRPr lang="en-US" dirty="0"/>
          </a:p>
        </p:txBody>
      </p:sp>
      <p:sp>
        <p:nvSpPr>
          <p:cNvPr id="3" name="Content Placeholder 2"/>
          <p:cNvSpPr>
            <a:spLocks noGrp="1"/>
          </p:cNvSpPr>
          <p:nvPr>
            <p:ph idx="1"/>
          </p:nvPr>
        </p:nvSpPr>
        <p:spPr/>
        <p:txBody>
          <a:bodyPr>
            <a:normAutofit lnSpcReduction="10000"/>
          </a:bodyPr>
          <a:lstStyle/>
          <a:p>
            <a:r>
              <a:rPr lang="en-US" dirty="0" smtClean="0"/>
              <a:t>Satan appears good at night, but goes down in flames in the morning.</a:t>
            </a:r>
          </a:p>
          <a:p>
            <a:r>
              <a:rPr lang="en-US" smtClean="0"/>
              <a:t>The Lord Christ </a:t>
            </a:r>
            <a:r>
              <a:rPr lang="en-US" dirty="0" smtClean="0"/>
              <a:t>was in the tomb at night, </a:t>
            </a:r>
            <a:r>
              <a:rPr lang="en-US" smtClean="0"/>
              <a:t>but </a:t>
            </a:r>
            <a:r>
              <a:rPr lang="en-US" smtClean="0"/>
              <a:t>rose in </a:t>
            </a:r>
            <a:r>
              <a:rPr lang="en-US" dirty="0" smtClean="0"/>
              <a:t>the morning. </a:t>
            </a:r>
          </a:p>
          <a:p>
            <a:r>
              <a:rPr lang="en-US" dirty="0" smtClean="0"/>
              <a:t>Satan was interested in immediate glory</a:t>
            </a:r>
          </a:p>
          <a:p>
            <a:r>
              <a:rPr lang="en-US" smtClean="0"/>
              <a:t>The Lord Christ </a:t>
            </a:r>
            <a:r>
              <a:rPr lang="en-US" dirty="0" smtClean="0"/>
              <a:t>was interested in spreading the good news of salvation</a:t>
            </a:r>
          </a:p>
          <a:p>
            <a:r>
              <a:rPr lang="en-US" dirty="0" smtClean="0"/>
              <a:t>Whom can I relate to my life?</a:t>
            </a:r>
          </a:p>
          <a:p>
            <a:pPr lvl="1"/>
            <a:r>
              <a:rPr lang="en-US" dirty="0" smtClean="0"/>
              <a:t>Encourage others to </a:t>
            </a:r>
            <a:r>
              <a:rPr lang="en-US" smtClean="0"/>
              <a:t>follow </a:t>
            </a:r>
            <a:r>
              <a:rPr lang="en-US" smtClean="0"/>
              <a:t>the Lord Christ</a:t>
            </a:r>
            <a:endParaRPr lang="en-US" dirty="0" smtClean="0"/>
          </a:p>
          <a:p>
            <a:pPr lvl="1"/>
            <a:r>
              <a:rPr lang="en-US" dirty="0" smtClean="0"/>
              <a:t>Grab all you can now</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BBBCBA"/>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BBBCBA"/>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BBBCBA"/>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rgbClr val="BBBCBA"/>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rgbClr val="BBBCBA"/>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5" end="5"/>
                                            </p:txEl>
                                          </p:spTgt>
                                        </p:tgtEl>
                                        <p:attrNameLst>
                                          <p:attrName>ppt_c</p:attrName>
                                        </p:attrNameLst>
                                      </p:cBhvr>
                                      <p:to>
                                        <a:srgbClr val="BBBCBA"/>
                                      </p:to>
                                    </p:animClr>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6" end="6"/>
                                            </p:txEl>
                                          </p:spTgt>
                                        </p:tgtEl>
                                        <p:attrNameLst>
                                          <p:attrName>ppt_c</p:attrName>
                                        </p:attrNameLst>
                                      </p:cBhvr>
                                      <p:to>
                                        <a:srgbClr val="BBBCBA"/>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5"/>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Sharing the light</a:t>
            </a:r>
            <a:endParaRPr lang="en-US" dirty="0"/>
          </a:p>
        </p:txBody>
      </p:sp>
      <p:sp>
        <p:nvSpPr>
          <p:cNvPr id="3" name="Content Placeholder 2"/>
          <p:cNvSpPr>
            <a:spLocks noGrp="1"/>
          </p:cNvSpPr>
          <p:nvPr>
            <p:ph idx="1"/>
          </p:nvPr>
        </p:nvSpPr>
        <p:spPr/>
        <p:txBody>
          <a:bodyPr>
            <a:normAutofit fontScale="92500"/>
          </a:bodyPr>
          <a:lstStyle/>
          <a:p>
            <a:r>
              <a:rPr lang="en-US" smtClean="0"/>
              <a:t>“And </a:t>
            </a:r>
            <a:r>
              <a:rPr lang="en-US" dirty="0" smtClean="0"/>
              <a:t>so we have the prophetic word confirmed, which you do well to heed as a light that shines in a dark place, until the day dawns and the morning star rises in your </a:t>
            </a:r>
            <a:r>
              <a:rPr lang="en-US" smtClean="0"/>
              <a:t>hearts</a:t>
            </a:r>
            <a:r>
              <a:rPr lang="en-US" smtClean="0"/>
              <a:t>…” </a:t>
            </a:r>
            <a:r>
              <a:rPr lang="en-US" dirty="0" smtClean="0"/>
              <a:t>(</a:t>
            </a:r>
            <a:r>
              <a:rPr lang="en-US" smtClean="0"/>
              <a:t>1 </a:t>
            </a:r>
            <a:r>
              <a:rPr lang="en-US" smtClean="0"/>
              <a:t>Pet </a:t>
            </a:r>
            <a:r>
              <a:rPr lang="en-US" dirty="0" smtClean="0"/>
              <a:t>1:19)</a:t>
            </a:r>
          </a:p>
          <a:p>
            <a:r>
              <a:rPr lang="en-US" dirty="0" smtClean="0"/>
              <a:t>The world is dark (temptations)</a:t>
            </a:r>
          </a:p>
          <a:p>
            <a:r>
              <a:rPr lang="en-US" dirty="0" smtClean="0"/>
              <a:t>What would become </a:t>
            </a:r>
            <a:r>
              <a:rPr lang="en-US" smtClean="0"/>
              <a:t>without </a:t>
            </a:r>
            <a:r>
              <a:rPr lang="en-US" smtClean="0"/>
              <a:t>the prophetic </a:t>
            </a:r>
            <a:r>
              <a:rPr lang="en-US" dirty="0" smtClean="0"/>
              <a:t>word?</a:t>
            </a:r>
          </a:p>
          <a:p>
            <a:r>
              <a:rPr lang="en-US" dirty="0" smtClean="0"/>
              <a:t>Will the word always be necessary?</a:t>
            </a:r>
          </a:p>
          <a:p>
            <a:pPr lvl="1"/>
            <a:r>
              <a:rPr lang="en-US" dirty="0" smtClean="0"/>
              <a:t>Until daylight comes</a:t>
            </a:r>
          </a:p>
          <a:p>
            <a:pPr lvl="1"/>
            <a:r>
              <a:rPr lang="en-US" smtClean="0"/>
              <a:t>The Lord Christ </a:t>
            </a:r>
            <a:r>
              <a:rPr lang="en-US" dirty="0" smtClean="0"/>
              <a:t>did not give them Scripture but waited until He ascended and gave them </a:t>
            </a:r>
            <a:r>
              <a:rPr lang="en-US" smtClean="0"/>
              <a:t>the </a:t>
            </a:r>
            <a:r>
              <a:rPr lang="en-US" smtClean="0"/>
              <a:t>Holy Spirit</a:t>
            </a:r>
            <a:r>
              <a:rPr lang="en-US" smtClean="0"/>
              <a:t> </a:t>
            </a:r>
            <a:r>
              <a:rPr lang="en-US" dirty="0" smtClean="0"/>
              <a:t>– worked through them</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BBBCBA"/>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BBBCBA"/>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BBBCBA"/>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rgbClr val="BBBCBA"/>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rgbClr val="BBBCBA"/>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5" end="5"/>
                                            </p:txEl>
                                          </p:spTgt>
                                        </p:tgtEl>
                                        <p:attrNameLst>
                                          <p:attrName>ppt_c</p:attrName>
                                        </p:attrNameLst>
                                      </p:cBhvr>
                                      <p:to>
                                        <a:srgbClr val="BBBCBA"/>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5"/>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Sharing the light</a:t>
            </a:r>
            <a:endParaRPr lang="en-US" dirty="0"/>
          </a:p>
        </p:txBody>
      </p:sp>
      <p:sp>
        <p:nvSpPr>
          <p:cNvPr id="3" name="Content Placeholder 2"/>
          <p:cNvSpPr>
            <a:spLocks noGrp="1"/>
          </p:cNvSpPr>
          <p:nvPr>
            <p:ph idx="1"/>
          </p:nvPr>
        </p:nvSpPr>
        <p:spPr>
          <a:xfrm>
            <a:off x="457200" y="1600200"/>
            <a:ext cx="6351192" cy="4709160"/>
          </a:xfrm>
        </p:spPr>
        <p:txBody>
          <a:bodyPr/>
          <a:lstStyle/>
          <a:p>
            <a:r>
              <a:rPr lang="en-US" smtClean="0"/>
              <a:t>“Go </a:t>
            </a:r>
            <a:r>
              <a:rPr lang="en-US" dirty="0" smtClean="0"/>
              <a:t>into all the world and preach the gospel to every creature</a:t>
            </a:r>
            <a:r>
              <a:rPr lang="en-US" smtClean="0"/>
              <a:t>.” </a:t>
            </a:r>
            <a:r>
              <a:rPr lang="en-US" smtClean="0"/>
              <a:t/>
            </a:r>
            <a:br>
              <a:rPr lang="en-US" smtClean="0"/>
            </a:br>
            <a:r>
              <a:rPr lang="en-US" smtClean="0"/>
              <a:t>(Mark </a:t>
            </a:r>
            <a:r>
              <a:rPr lang="en-US" dirty="0" smtClean="0"/>
              <a:t>16:15)</a:t>
            </a:r>
          </a:p>
          <a:p>
            <a:pPr lvl="1"/>
            <a:r>
              <a:rPr lang="en-US" dirty="0" smtClean="0"/>
              <a:t>We have a nightlight (the gospel)</a:t>
            </a:r>
          </a:p>
          <a:p>
            <a:pPr lvl="1"/>
            <a:r>
              <a:rPr lang="en-US" dirty="0" smtClean="0"/>
              <a:t>Is a nightlight always needed?</a:t>
            </a:r>
          </a:p>
          <a:p>
            <a:r>
              <a:rPr lang="en-US" dirty="0" smtClean="0"/>
              <a:t>Compare ourselves with:</a:t>
            </a:r>
          </a:p>
          <a:p>
            <a:pPr lvl="1"/>
            <a:r>
              <a:rPr lang="en-US" dirty="0" smtClean="0"/>
              <a:t>Ungodly – we are the very daylight</a:t>
            </a:r>
          </a:p>
          <a:p>
            <a:pPr lvl="2"/>
            <a:r>
              <a:rPr lang="en-US" dirty="0" smtClean="0"/>
              <a:t>“Let your light so shine before men…”</a:t>
            </a:r>
          </a:p>
          <a:p>
            <a:pPr lvl="1"/>
            <a:r>
              <a:rPr lang="en-US" dirty="0" smtClean="0"/>
              <a:t>With what we shall be – we are still in darkness</a:t>
            </a:r>
            <a:endParaRPr lang="en-US" dirty="0"/>
          </a:p>
        </p:txBody>
      </p:sp>
      <p:pic>
        <p:nvPicPr>
          <p:cNvPr id="4" name="Picture 3"/>
          <p:cNvPicPr>
            <a:picLocks noChangeAspect="1"/>
          </p:cNvPicPr>
          <p:nvPr/>
        </p:nvPicPr>
        <p:blipFill>
          <a:blip r:embed="rId2"/>
          <a:stretch>
            <a:fillRect/>
          </a:stretch>
        </p:blipFill>
        <p:spPr>
          <a:xfrm>
            <a:off x="6297739" y="2528952"/>
            <a:ext cx="2846261" cy="2131948"/>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BBBCBA"/>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BBBCBA"/>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BBBCBA"/>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rgbClr val="BBBCBA"/>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rgbClr val="BBBCBA"/>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5" end="5"/>
                                            </p:txEl>
                                          </p:spTgt>
                                        </p:tgtEl>
                                        <p:attrNameLst>
                                          <p:attrName>ppt_c</p:attrName>
                                        </p:attrNameLst>
                                      </p:cBhvr>
                                      <p:to>
                                        <a:srgbClr val="BBBCBA"/>
                                      </p:to>
                                    </p:animClr>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6" end="6"/>
                                            </p:txEl>
                                          </p:spTgt>
                                        </p:tgtEl>
                                        <p:attrNameLst>
                                          <p:attrName>ppt_c</p:attrName>
                                        </p:attrNameLst>
                                      </p:cBhvr>
                                      <p:to>
                                        <a:srgbClr val="BBBCBA"/>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5"/>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Hold Fast</a:t>
            </a:r>
            <a:endParaRPr lang="en-US" dirty="0"/>
          </a:p>
        </p:txBody>
      </p:sp>
      <p:sp>
        <p:nvSpPr>
          <p:cNvPr id="3" name="Content Placeholder 2"/>
          <p:cNvSpPr>
            <a:spLocks noGrp="1"/>
          </p:cNvSpPr>
          <p:nvPr>
            <p:ph idx="1"/>
          </p:nvPr>
        </p:nvSpPr>
        <p:spPr/>
        <p:txBody>
          <a:bodyPr>
            <a:normAutofit fontScale="77500" lnSpcReduction="20000"/>
          </a:bodyPr>
          <a:lstStyle/>
          <a:p>
            <a:r>
              <a:rPr lang="en-US" smtClean="0"/>
              <a:t>“ </a:t>
            </a:r>
            <a:r>
              <a:rPr lang="en-US" dirty="0" smtClean="0"/>
              <a:t>And to the angel of the church in Thyatira write, ‘These things says the Son of God, who has eyes like a flame of fire, and His feet like fine brass</a:t>
            </a:r>
            <a:r>
              <a:rPr lang="en-US" smtClean="0"/>
              <a:t>: </a:t>
            </a:r>
            <a:r>
              <a:rPr lang="en-US" smtClean="0"/>
              <a:t>“ </a:t>
            </a:r>
            <a:r>
              <a:rPr lang="en-US" dirty="0" smtClean="0"/>
              <a:t>I know your works, love, service, faith, and your patience; and as for your works, the last are more than the first</a:t>
            </a:r>
            <a:r>
              <a:rPr lang="en-US" smtClean="0"/>
              <a:t>. </a:t>
            </a:r>
            <a:r>
              <a:rPr lang="en-US" smtClean="0"/>
              <a:t>Nevertheless </a:t>
            </a:r>
            <a:r>
              <a:rPr lang="en-US" dirty="0" smtClean="0"/>
              <a:t>I have a few things against you, because you allow that woman Jezebel, who calls herself a prophetess, to teach and seduce My servants to commit sexual immorality and eat things sacrificed to idols</a:t>
            </a:r>
            <a:r>
              <a:rPr lang="en-US" smtClean="0"/>
              <a:t>. </a:t>
            </a:r>
            <a:r>
              <a:rPr lang="en-US" smtClean="0"/>
              <a:t>And </a:t>
            </a:r>
            <a:r>
              <a:rPr lang="en-US" dirty="0" smtClean="0"/>
              <a:t>I gave her time to repent of her sexual immorality, and she did not repent</a:t>
            </a:r>
            <a:r>
              <a:rPr lang="en-US" smtClean="0"/>
              <a:t>. </a:t>
            </a:r>
            <a:r>
              <a:rPr lang="en-US" smtClean="0"/>
              <a:t>Indeed </a:t>
            </a:r>
            <a:r>
              <a:rPr lang="en-US" dirty="0" smtClean="0"/>
              <a:t>I will cast her into a sickbed, and those who commit adultery with her into great tribulation, unless they repent of their deeds</a:t>
            </a:r>
            <a:r>
              <a:rPr lang="en-US" smtClean="0"/>
              <a:t>. </a:t>
            </a:r>
            <a:r>
              <a:rPr lang="en-US" smtClean="0"/>
              <a:t>I </a:t>
            </a:r>
            <a:r>
              <a:rPr lang="en-US" dirty="0" smtClean="0"/>
              <a:t>will kill her children with death, and all the churches shall know that I am He who searches the minds and hearts. And I will give to each one of you according to your </a:t>
            </a:r>
            <a:r>
              <a:rPr lang="en-US" smtClean="0"/>
              <a:t>works</a:t>
            </a:r>
            <a:r>
              <a:rPr lang="en-US" smtClean="0"/>
              <a:t>.”</a:t>
            </a: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BBBCBA"/>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5"/>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Hold Fast</a:t>
            </a:r>
            <a:endParaRPr lang="en-US" dirty="0"/>
          </a:p>
        </p:txBody>
      </p:sp>
      <p:sp>
        <p:nvSpPr>
          <p:cNvPr id="3" name="Content Placeholder 2"/>
          <p:cNvSpPr>
            <a:spLocks noGrp="1"/>
          </p:cNvSpPr>
          <p:nvPr>
            <p:ph idx="1"/>
          </p:nvPr>
        </p:nvSpPr>
        <p:spPr/>
        <p:txBody>
          <a:bodyPr>
            <a:normAutofit lnSpcReduction="10000"/>
          </a:bodyPr>
          <a:lstStyle/>
          <a:p>
            <a:r>
              <a:rPr lang="en-US" smtClean="0"/>
              <a:t>“Now </a:t>
            </a:r>
            <a:r>
              <a:rPr lang="en-US" dirty="0" smtClean="0"/>
              <a:t>to you I say, and to the rest in Thyatira, as many as do not have this doctrine, who have not known the depths of Satan, as they say, I will put on you no other burden</a:t>
            </a:r>
            <a:r>
              <a:rPr lang="en-US" smtClean="0"/>
              <a:t>. </a:t>
            </a:r>
            <a:r>
              <a:rPr lang="en-US" smtClean="0"/>
              <a:t>But </a:t>
            </a:r>
            <a:r>
              <a:rPr lang="en-US" dirty="0" smtClean="0"/>
              <a:t>hold fast what you have till I come</a:t>
            </a:r>
            <a:r>
              <a:rPr lang="en-US" smtClean="0"/>
              <a:t>. </a:t>
            </a:r>
            <a:r>
              <a:rPr lang="en-US" smtClean="0"/>
              <a:t>And </a:t>
            </a:r>
            <a:r>
              <a:rPr lang="en-US" dirty="0" smtClean="0"/>
              <a:t>he who overcomes, and keeps My works until the end, to him I will give power over </a:t>
            </a:r>
            <a:r>
              <a:rPr lang="en-US" smtClean="0"/>
              <a:t>the </a:t>
            </a:r>
            <a:r>
              <a:rPr lang="en-US" smtClean="0"/>
              <a:t>nations—’</a:t>
            </a:r>
            <a:r>
              <a:rPr lang="en-US" i="1" smtClean="0"/>
              <a:t>He </a:t>
            </a:r>
            <a:r>
              <a:rPr lang="en-US" i="1" dirty="0" smtClean="0"/>
              <a:t>shall rule them with a rod of iron; They shall be dashed to pieces like the </a:t>
            </a:r>
            <a:r>
              <a:rPr lang="en-US" i="1" smtClean="0"/>
              <a:t>potter's </a:t>
            </a:r>
            <a:r>
              <a:rPr lang="en-US" i="1" smtClean="0"/>
              <a:t>vessels’ </a:t>
            </a:r>
            <a:r>
              <a:rPr lang="en-US" dirty="0" smtClean="0"/>
              <a:t>— as I also have received from My Father</a:t>
            </a:r>
            <a:r>
              <a:rPr lang="en-US" smtClean="0"/>
              <a:t>; </a:t>
            </a:r>
            <a:r>
              <a:rPr lang="en-US" smtClean="0"/>
              <a:t>and </a:t>
            </a:r>
            <a:r>
              <a:rPr lang="en-US" dirty="0" smtClean="0"/>
              <a:t>I will give him the morning </a:t>
            </a:r>
            <a:r>
              <a:rPr lang="en-US" smtClean="0"/>
              <a:t>star</a:t>
            </a:r>
            <a:r>
              <a:rPr lang="en-US" smtClean="0"/>
              <a:t>.” </a:t>
            </a:r>
            <a:r>
              <a:rPr lang="en-US" smtClean="0"/>
              <a:t>(</a:t>
            </a:r>
            <a:r>
              <a:rPr lang="en-US" smtClean="0"/>
              <a:t>Rev </a:t>
            </a:r>
            <a:r>
              <a:rPr lang="en-US" dirty="0" smtClean="0"/>
              <a:t>2:18-28)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BBBCBA"/>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5"/>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Hold Fast</a:t>
            </a:r>
            <a:endParaRPr lang="en-US" dirty="0"/>
          </a:p>
        </p:txBody>
      </p:sp>
      <p:sp>
        <p:nvSpPr>
          <p:cNvPr id="3" name="Content Placeholder 2"/>
          <p:cNvSpPr>
            <a:spLocks noGrp="1"/>
          </p:cNvSpPr>
          <p:nvPr>
            <p:ph idx="1"/>
          </p:nvPr>
        </p:nvSpPr>
        <p:spPr/>
        <p:txBody>
          <a:bodyPr/>
          <a:lstStyle/>
          <a:p>
            <a:r>
              <a:rPr lang="en-US" dirty="0" smtClean="0"/>
              <a:t>We are in a tug-of-war battle with Satan</a:t>
            </a:r>
          </a:p>
          <a:p>
            <a:r>
              <a:rPr lang="en-US" dirty="0" smtClean="0"/>
              <a:t>Satan often tempts us with “take a rest”</a:t>
            </a:r>
          </a:p>
          <a:p>
            <a:pPr lvl="1"/>
            <a:r>
              <a:rPr lang="en-US" dirty="0" smtClean="0"/>
              <a:t>Hold fast </a:t>
            </a:r>
            <a:r>
              <a:rPr lang="en-US" smtClean="0"/>
              <a:t>to </a:t>
            </a:r>
            <a:r>
              <a:rPr lang="en-US" smtClean="0"/>
              <a:t>Scripture </a:t>
            </a:r>
            <a:r>
              <a:rPr lang="en-US" dirty="0" smtClean="0"/>
              <a:t>and </a:t>
            </a:r>
            <a:r>
              <a:rPr lang="en-US" smtClean="0"/>
              <a:t>spiritual </a:t>
            </a:r>
            <a:r>
              <a:rPr lang="en-US" smtClean="0"/>
              <a:t>readings</a:t>
            </a:r>
            <a:endParaRPr lang="en-US" dirty="0" smtClean="0"/>
          </a:p>
          <a:p>
            <a:pPr lvl="1"/>
            <a:r>
              <a:rPr lang="en-US" smtClean="0"/>
              <a:t>“Till </a:t>
            </a:r>
            <a:r>
              <a:rPr lang="en-US" dirty="0" smtClean="0"/>
              <a:t>I come, give attention to reading, to exhortation, to </a:t>
            </a:r>
            <a:r>
              <a:rPr lang="en-US" smtClean="0"/>
              <a:t>doctrine</a:t>
            </a:r>
            <a:r>
              <a:rPr lang="en-US" smtClean="0"/>
              <a:t>.” </a:t>
            </a:r>
            <a:r>
              <a:rPr lang="en-US" dirty="0" smtClean="0"/>
              <a:t>(</a:t>
            </a:r>
            <a:r>
              <a:rPr lang="en-US" smtClean="0"/>
              <a:t>1 </a:t>
            </a:r>
            <a:r>
              <a:rPr lang="en-US" smtClean="0"/>
              <a:t>Tim </a:t>
            </a:r>
            <a:r>
              <a:rPr lang="en-US" dirty="0" smtClean="0"/>
              <a:t>4:13)</a:t>
            </a:r>
          </a:p>
          <a:p>
            <a:pPr lvl="1"/>
            <a:r>
              <a:rPr lang="en-US" dirty="0" smtClean="0"/>
              <a:t>[Lawyer] “What shall I do to inherit eternal life?”</a:t>
            </a:r>
          </a:p>
          <a:p>
            <a:pPr lvl="1"/>
            <a:r>
              <a:rPr lang="en-US" smtClean="0"/>
              <a:t>[The Lord Christ</a:t>
            </a:r>
            <a:r>
              <a:rPr lang="en-US" dirty="0" smtClean="0"/>
              <a:t>] “What is written in the law? What is your reading of </a:t>
            </a:r>
            <a:r>
              <a:rPr lang="en-US" smtClean="0"/>
              <a:t>it</a:t>
            </a:r>
            <a:r>
              <a:rPr lang="en-US" smtClean="0"/>
              <a:t>?”</a:t>
            </a:r>
            <a:endParaRPr lang="en-US" dirty="0" smtClean="0"/>
          </a:p>
          <a:p>
            <a:endParaRPr lang="en-US" dirty="0"/>
          </a:p>
        </p:txBody>
      </p:sp>
      <p:pic>
        <p:nvPicPr>
          <p:cNvPr id="4" name="Picture 3"/>
          <p:cNvPicPr>
            <a:picLocks noChangeAspect="1"/>
          </p:cNvPicPr>
          <p:nvPr/>
        </p:nvPicPr>
        <p:blipFill>
          <a:blip r:embed="rId2"/>
          <a:stretch>
            <a:fillRect/>
          </a:stretch>
        </p:blipFill>
        <p:spPr>
          <a:xfrm>
            <a:off x="4572000" y="4648200"/>
            <a:ext cx="3683000" cy="22098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BBBCBA"/>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BBBCBA"/>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BBBCBA"/>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rgbClr val="BBBCBA"/>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rgbClr val="BBBCBA"/>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5" end="5"/>
                                            </p:txEl>
                                          </p:spTgt>
                                        </p:tgtEl>
                                        <p:attrNameLst>
                                          <p:attrName>ppt_c</p:attrName>
                                        </p:attrNameLst>
                                      </p:cBhvr>
                                      <p:to>
                                        <a:srgbClr val="BBBCBA"/>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5"/>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Hold Fast</a:t>
            </a:r>
            <a:endParaRPr lang="en-US" dirty="0"/>
          </a:p>
        </p:txBody>
      </p:sp>
      <p:sp>
        <p:nvSpPr>
          <p:cNvPr id="3" name="Content Placeholder 2"/>
          <p:cNvSpPr>
            <a:spLocks noGrp="1"/>
          </p:cNvSpPr>
          <p:nvPr>
            <p:ph idx="1"/>
          </p:nvPr>
        </p:nvSpPr>
        <p:spPr/>
        <p:txBody>
          <a:bodyPr/>
          <a:lstStyle/>
          <a:p>
            <a:r>
              <a:rPr lang="en-US" dirty="0" smtClean="0"/>
              <a:t>Hold fast to prayer</a:t>
            </a:r>
          </a:p>
          <a:p>
            <a:pPr lvl="1"/>
            <a:r>
              <a:rPr lang="en-US" dirty="0" smtClean="0"/>
              <a:t>What is our understanding of prayer?</a:t>
            </a:r>
          </a:p>
          <a:p>
            <a:pPr lvl="1"/>
            <a:r>
              <a:rPr lang="en-US" dirty="0" smtClean="0"/>
              <a:t>Illustration: Presidential banquet</a:t>
            </a:r>
          </a:p>
          <a:p>
            <a:pPr lvl="1"/>
            <a:r>
              <a:rPr lang="en-US" dirty="0" smtClean="0"/>
              <a:t>We are honored in prayer</a:t>
            </a:r>
          </a:p>
          <a:p>
            <a:pPr lvl="1"/>
            <a:r>
              <a:rPr lang="en-US" dirty="0" smtClean="0"/>
              <a:t>God does not </a:t>
            </a:r>
            <a:r>
              <a:rPr lang="en-US" smtClean="0"/>
              <a:t>get </a:t>
            </a:r>
            <a:r>
              <a:rPr lang="en-US" smtClean="0"/>
              <a:t>upset, </a:t>
            </a:r>
            <a:r>
              <a:rPr lang="en-US" dirty="0" smtClean="0"/>
              <a:t>but we are at a loss</a:t>
            </a:r>
          </a:p>
          <a:p>
            <a:pPr lvl="1"/>
            <a:r>
              <a:rPr lang="en-US" dirty="0" smtClean="0"/>
              <a:t>I </a:t>
            </a:r>
            <a:r>
              <a:rPr lang="en-US" smtClean="0"/>
              <a:t>have </a:t>
            </a:r>
            <a:r>
              <a:rPr lang="en-US" smtClean="0"/>
              <a:t>sinned; </a:t>
            </a:r>
            <a:r>
              <a:rPr lang="en-US" dirty="0" smtClean="0"/>
              <a:t>I can’t pray – I </a:t>
            </a:r>
            <a:r>
              <a:rPr lang="en-US" smtClean="0"/>
              <a:t>have </a:t>
            </a:r>
            <a:r>
              <a:rPr lang="en-US" smtClean="0"/>
              <a:t>sinned; </a:t>
            </a:r>
            <a:r>
              <a:rPr lang="en-US" dirty="0" smtClean="0"/>
              <a:t>I need to pray</a:t>
            </a:r>
          </a:p>
          <a:p>
            <a:r>
              <a:rPr lang="en-US" dirty="0" smtClean="0"/>
              <a:t>Prayer moves the hand that moves the world</a:t>
            </a:r>
          </a:p>
          <a:p>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BBBCBA"/>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BBBCBA"/>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BBBCBA"/>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rgbClr val="BBBCBA"/>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rgbClr val="BBBCBA"/>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5" end="5"/>
                                            </p:txEl>
                                          </p:spTgt>
                                        </p:tgtEl>
                                        <p:attrNameLst>
                                          <p:attrName>ppt_c</p:attrName>
                                        </p:attrNameLst>
                                      </p:cBhvr>
                                      <p:to>
                                        <a:srgbClr val="BBBCBA"/>
                                      </p:to>
                                    </p:animClr>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6" end="6"/>
                                            </p:txEl>
                                          </p:spTgt>
                                        </p:tgtEl>
                                        <p:attrNameLst>
                                          <p:attrName>ppt_c</p:attrName>
                                        </p:attrNameLst>
                                      </p:cBhvr>
                                      <p:to>
                                        <a:srgbClr val="BBBCBA"/>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5"/>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Questions?</a:t>
            </a:r>
            <a:endParaRPr lang="en-US" dirty="0"/>
          </a:p>
        </p:txBody>
      </p:sp>
      <p:sp>
        <p:nvSpPr>
          <p:cNvPr id="5" name="Subtitle 4"/>
          <p:cNvSpPr>
            <a:spLocks noGrp="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a:xfrm>
            <a:off x="316093" y="4973740"/>
            <a:ext cx="8229600" cy="1669314"/>
          </a:xfrm>
        </p:spPr>
        <p:txBody>
          <a:bodyPr>
            <a:normAutofit lnSpcReduction="10000"/>
          </a:bodyPr>
          <a:lstStyle/>
          <a:p>
            <a:r>
              <a:rPr lang="en-US" dirty="0" smtClean="0"/>
              <a:t>“I, Jesus, have sent My angel to testify to you these things in the churches. I am the Root and the Offspring of David, the Bright and Morning Star.” </a:t>
            </a:r>
            <a:r>
              <a:rPr lang="en-US" smtClean="0"/>
              <a:t>(</a:t>
            </a:r>
            <a:r>
              <a:rPr lang="en-US" smtClean="0"/>
              <a:t>Rev </a:t>
            </a:r>
            <a:r>
              <a:rPr lang="en-US" dirty="0" smtClean="0"/>
              <a:t>22:16)</a:t>
            </a:r>
            <a:endParaRPr lang="en-US" dirty="0"/>
          </a:p>
        </p:txBody>
      </p:sp>
      <p:pic>
        <p:nvPicPr>
          <p:cNvPr id="4" name="Picture 3"/>
          <p:cNvPicPr>
            <a:picLocks noChangeAspect="1"/>
          </p:cNvPicPr>
          <p:nvPr/>
        </p:nvPicPr>
        <p:blipFill>
          <a:blip r:embed="rId2"/>
          <a:stretch>
            <a:fillRect/>
          </a:stretch>
        </p:blipFill>
        <p:spPr>
          <a:xfrm>
            <a:off x="2426744" y="1358848"/>
            <a:ext cx="4300196" cy="31798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 am the Root…</a:t>
            </a:r>
            <a:endParaRPr lang="en-US" dirty="0"/>
          </a:p>
        </p:txBody>
      </p:sp>
      <p:sp>
        <p:nvSpPr>
          <p:cNvPr id="3" name="Content Placeholder 2"/>
          <p:cNvSpPr>
            <a:spLocks noGrp="1"/>
          </p:cNvSpPr>
          <p:nvPr>
            <p:ph idx="1"/>
          </p:nvPr>
        </p:nvSpPr>
        <p:spPr>
          <a:xfrm>
            <a:off x="457200" y="1600200"/>
            <a:ext cx="6257335" cy="4709160"/>
          </a:xfrm>
        </p:spPr>
        <p:txBody>
          <a:bodyPr>
            <a:normAutofit/>
          </a:bodyPr>
          <a:lstStyle/>
          <a:p>
            <a:r>
              <a:rPr lang="en-US" dirty="0" smtClean="0"/>
              <a:t>He did not say, “I am the branch that has sprung from the root of David.”</a:t>
            </a:r>
          </a:p>
          <a:p>
            <a:r>
              <a:rPr lang="en-US" dirty="0" smtClean="0"/>
              <a:t>Calls Himself “the </a:t>
            </a:r>
            <a:r>
              <a:rPr lang="en-US" err="1" smtClean="0"/>
              <a:t>Root</a:t>
            </a:r>
            <a:r>
              <a:rPr lang="en-US" smtClean="0"/>
              <a:t>”. </a:t>
            </a:r>
            <a:br>
              <a:rPr lang="en-US" smtClean="0"/>
            </a:br>
            <a:r>
              <a:rPr lang="en-US" smtClean="0"/>
              <a:t>He </a:t>
            </a:r>
            <a:r>
              <a:rPr lang="en-US" dirty="0" smtClean="0"/>
              <a:t>is the cause of all things</a:t>
            </a:r>
          </a:p>
          <a:p>
            <a:pPr lvl="1"/>
            <a:r>
              <a:rPr lang="en-US" smtClean="0"/>
              <a:t>“How </a:t>
            </a:r>
            <a:r>
              <a:rPr lang="en-US" dirty="0" smtClean="0"/>
              <a:t>then does David in the Spirit call Him ‘Lord,’ saying</a:t>
            </a:r>
            <a:r>
              <a:rPr lang="en-US" smtClean="0"/>
              <a:t>: </a:t>
            </a:r>
            <a:r>
              <a:rPr lang="en-US" smtClean="0"/>
              <a:t>‘The </a:t>
            </a:r>
            <a:r>
              <a:rPr lang="en-US" dirty="0" smtClean="0"/>
              <a:t>Lord said to my Lord</a:t>
            </a:r>
            <a:r>
              <a:rPr lang="en-US" smtClean="0"/>
              <a:t>, </a:t>
            </a:r>
            <a:r>
              <a:rPr lang="en-US" smtClean="0"/>
              <a:t>“Sit </a:t>
            </a:r>
            <a:r>
              <a:rPr lang="en-US" dirty="0" smtClean="0"/>
              <a:t>at My right hand, till I make Your enemies </a:t>
            </a:r>
            <a:r>
              <a:rPr lang="en-US" smtClean="0"/>
              <a:t>Your </a:t>
            </a:r>
            <a:r>
              <a:rPr lang="en-US" smtClean="0"/>
              <a:t>footstool”’? </a:t>
            </a:r>
            <a:r>
              <a:rPr lang="en-US" dirty="0" smtClean="0"/>
              <a:t>If David then calls Him ‘Lord,’ how is He his Son?”</a:t>
            </a:r>
          </a:p>
        </p:txBody>
      </p:sp>
      <p:pic>
        <p:nvPicPr>
          <p:cNvPr id="4" name="Picture 3"/>
          <p:cNvPicPr>
            <a:picLocks noChangeAspect="1"/>
          </p:cNvPicPr>
          <p:nvPr/>
        </p:nvPicPr>
        <p:blipFill>
          <a:blip r:embed="rId3"/>
          <a:stretch>
            <a:fillRect/>
          </a:stretch>
        </p:blipFill>
        <p:spPr>
          <a:xfrm>
            <a:off x="6714535" y="1600200"/>
            <a:ext cx="2393850" cy="2810172"/>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BBBCBA"/>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BBBCBA"/>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BBBCBA"/>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build="p" bldLvl="5"/>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…and the Offspring of David</a:t>
            </a:r>
            <a:endParaRPr lang="en-US" dirty="0"/>
          </a:p>
        </p:txBody>
      </p:sp>
      <p:sp>
        <p:nvSpPr>
          <p:cNvPr id="3" name="Content Placeholder 2"/>
          <p:cNvSpPr>
            <a:spLocks noGrp="1"/>
          </p:cNvSpPr>
          <p:nvPr>
            <p:ph idx="1"/>
          </p:nvPr>
        </p:nvSpPr>
        <p:spPr>
          <a:xfrm>
            <a:off x="457200" y="1600199"/>
            <a:ext cx="7738740" cy="4890355"/>
          </a:xfrm>
        </p:spPr>
        <p:txBody>
          <a:bodyPr>
            <a:normAutofit fontScale="92500" lnSpcReduction="20000"/>
          </a:bodyPr>
          <a:lstStyle/>
          <a:p>
            <a:r>
              <a:rPr lang="en-US" dirty="0" smtClean="0"/>
              <a:t>He is Root by Divinity</a:t>
            </a:r>
          </a:p>
          <a:p>
            <a:r>
              <a:rPr lang="en-US" dirty="0" smtClean="0"/>
              <a:t>He is Offspring through Humanity</a:t>
            </a:r>
          </a:p>
          <a:p>
            <a:r>
              <a:rPr lang="en-US" dirty="0" smtClean="0"/>
              <a:t>“and” refers to the perfect unity</a:t>
            </a:r>
          </a:p>
          <a:p>
            <a:r>
              <a:rPr lang="en-US" dirty="0" smtClean="0"/>
              <a:t>Mia </a:t>
            </a:r>
            <a:r>
              <a:rPr lang="en-US" dirty="0" err="1" smtClean="0"/>
              <a:t>Physis</a:t>
            </a:r>
            <a:r>
              <a:rPr lang="en-US" dirty="0" smtClean="0"/>
              <a:t> </a:t>
            </a:r>
            <a:r>
              <a:rPr lang="en-US" dirty="0" err="1" smtClean="0"/>
              <a:t>Tou</a:t>
            </a:r>
            <a:r>
              <a:rPr lang="en-US" dirty="0" smtClean="0"/>
              <a:t> </a:t>
            </a:r>
            <a:r>
              <a:rPr lang="en-US" dirty="0" err="1" smtClean="0"/>
              <a:t>Theou</a:t>
            </a:r>
            <a:r>
              <a:rPr lang="en-US" dirty="0" smtClean="0"/>
              <a:t> </a:t>
            </a:r>
            <a:r>
              <a:rPr lang="en-US" dirty="0" err="1" smtClean="0"/>
              <a:t>Logou</a:t>
            </a:r>
            <a:r>
              <a:rPr lang="en-US" dirty="0" smtClean="0"/>
              <a:t> </a:t>
            </a:r>
            <a:r>
              <a:rPr lang="en-US" dirty="0" err="1" smtClean="0"/>
              <a:t>Sesarkwmene</a:t>
            </a:r>
            <a:endParaRPr lang="en-US" dirty="0" smtClean="0"/>
          </a:p>
          <a:p>
            <a:pPr lvl="1"/>
            <a:r>
              <a:rPr lang="en-US" smtClean="0"/>
              <a:t>“</a:t>
            </a:r>
            <a:r>
              <a:rPr lang="en-US" smtClean="0"/>
              <a:t>One </a:t>
            </a:r>
            <a:r>
              <a:rPr lang="en-US" dirty="0" smtClean="0"/>
              <a:t>Nature of God the Incarnate Logos” </a:t>
            </a:r>
          </a:p>
          <a:p>
            <a:pPr lvl="1"/>
            <a:r>
              <a:rPr lang="en-US" i="1" dirty="0" smtClean="0"/>
              <a:t>We confess, therefore, our Lord Jesus Christ, the Only Begotten Son of God, perfect God, and perfect Man of a reasonable soul and flesh consisting; begotten before the ages of the Father according to his Divinity, and in the last days, for us and for our salvation, of Mary the Virgin according to his humanity, of the same substance with his Father according to his Divinity, and of the same substance with us according to his humanity; for there became a union of two natures.  Wherefore we confess one Christ, one Son, one Lord. </a:t>
            </a:r>
            <a:r>
              <a:rPr lang="en-US" dirty="0" smtClean="0"/>
              <a:t>(St. Cyril of Alexandria)</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BBBCBA"/>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BBBCBA"/>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BBBCBA"/>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rgbClr val="BBBCBA"/>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rgbClr val="BBBCBA"/>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5" end="5"/>
                                            </p:txEl>
                                          </p:spTgt>
                                        </p:tgtEl>
                                        <p:attrNameLst>
                                          <p:attrName>ppt_c</p:attrName>
                                        </p:attrNameLst>
                                      </p:cBhvr>
                                      <p:to>
                                        <a:srgbClr val="BBBCBA"/>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5"/>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Bright One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“And you, child, will be called the prophet of the Highest; for you will go before the face of the Lord to prepare His ways, to give knowledge of salvation to His people by the remission of their sins, through the tender mercy of our God, with which the Dayspring from on high has visited us; to give light to those who sit in darkness and the shadow of death, to guide our feet into the way of </a:t>
            </a:r>
            <a:r>
              <a:rPr lang="en-US" smtClean="0"/>
              <a:t>peace</a:t>
            </a:r>
            <a:r>
              <a:rPr lang="en-US" smtClean="0"/>
              <a:t>.” </a:t>
            </a:r>
            <a:r>
              <a:rPr lang="en-US" smtClean="0"/>
              <a:t>(</a:t>
            </a:r>
            <a:r>
              <a:rPr lang="en-US" smtClean="0"/>
              <a:t>Luke </a:t>
            </a:r>
            <a:r>
              <a:rPr lang="en-US" dirty="0" smtClean="0"/>
              <a:t>1:76-79)</a:t>
            </a:r>
          </a:p>
          <a:p>
            <a:r>
              <a:rPr lang="en-US" dirty="0" smtClean="0"/>
              <a:t>We are called to reflect His light in darkness</a:t>
            </a:r>
          </a:p>
          <a:p>
            <a:r>
              <a:rPr lang="en-US" dirty="0" smtClean="0"/>
              <a:t>Do I get weary when service becomes difficult or seems fruitless?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BBBCBA"/>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BBBCBA"/>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BBBCBA"/>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5"/>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Bright One</a:t>
            </a:r>
            <a:endParaRPr lang="en-US" dirty="0"/>
          </a:p>
        </p:txBody>
      </p:sp>
      <p:sp>
        <p:nvSpPr>
          <p:cNvPr id="3" name="Content Placeholder 2"/>
          <p:cNvSpPr>
            <a:spLocks noGrp="1"/>
          </p:cNvSpPr>
          <p:nvPr>
            <p:ph idx="1"/>
          </p:nvPr>
        </p:nvSpPr>
        <p:spPr/>
        <p:txBody>
          <a:bodyPr/>
          <a:lstStyle/>
          <a:p>
            <a:r>
              <a:rPr lang="en-US" smtClean="0"/>
              <a:t>“This </a:t>
            </a:r>
            <a:r>
              <a:rPr lang="en-US" dirty="0" smtClean="0"/>
              <a:t>man came for a witness, to bear witness of the Light, that all through him might believe</a:t>
            </a:r>
            <a:r>
              <a:rPr lang="en-US" smtClean="0"/>
              <a:t>. </a:t>
            </a:r>
            <a:r>
              <a:rPr lang="en-US" smtClean="0"/>
              <a:t>He </a:t>
            </a:r>
            <a:r>
              <a:rPr lang="en-US" dirty="0" smtClean="0"/>
              <a:t>was not that Light, but was sent to bear witness of that Light</a:t>
            </a:r>
            <a:r>
              <a:rPr lang="en-US" smtClean="0"/>
              <a:t>. </a:t>
            </a:r>
            <a:r>
              <a:rPr lang="en-US" smtClean="0"/>
              <a:t>That </a:t>
            </a:r>
            <a:r>
              <a:rPr lang="en-US" dirty="0" smtClean="0"/>
              <a:t>was </a:t>
            </a:r>
            <a:r>
              <a:rPr lang="en-US" u="sng" dirty="0" smtClean="0"/>
              <a:t>the true Light </a:t>
            </a:r>
            <a:r>
              <a:rPr lang="en-US" dirty="0" smtClean="0"/>
              <a:t>which gives light to every man coming into the world. </a:t>
            </a:r>
            <a:r>
              <a:rPr lang="en-US" smtClean="0"/>
              <a:t>(</a:t>
            </a:r>
            <a:r>
              <a:rPr lang="en-US" smtClean="0"/>
              <a:t>John </a:t>
            </a:r>
            <a:r>
              <a:rPr lang="en-US" dirty="0" smtClean="0"/>
              <a:t>1:7-9)</a:t>
            </a:r>
          </a:p>
          <a:p>
            <a:r>
              <a:rPr lang="en-US" smtClean="0"/>
              <a:t>The Lord Christ </a:t>
            </a:r>
            <a:r>
              <a:rPr lang="en-US" dirty="0" smtClean="0"/>
              <a:t>is “the Bright and Morning Star,” not “a bright morning star”</a:t>
            </a:r>
          </a:p>
          <a:p>
            <a:r>
              <a:rPr lang="en-US" dirty="0" smtClean="0"/>
              <a:t>“I am the light of the world.” </a:t>
            </a:r>
            <a:r>
              <a:rPr lang="en-US" smtClean="0"/>
              <a:t>(</a:t>
            </a:r>
            <a:r>
              <a:rPr lang="en-US" smtClean="0"/>
              <a:t>John </a:t>
            </a:r>
            <a:r>
              <a:rPr lang="en-US" dirty="0" smtClean="0"/>
              <a:t>8:12)</a:t>
            </a:r>
          </a:p>
          <a:p>
            <a:pPr lvl="1"/>
            <a:r>
              <a:rPr lang="en-US" dirty="0" smtClean="0"/>
              <a:t>Emanation or radiation?</a:t>
            </a:r>
          </a:p>
          <a:p>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BBBCBA"/>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BBBCBA"/>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BBBCBA"/>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rgbClr val="BBBCBA"/>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5"/>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Star</a:t>
            </a:r>
            <a:endParaRPr lang="en-US" dirty="0"/>
          </a:p>
        </p:txBody>
      </p:sp>
      <p:sp>
        <p:nvSpPr>
          <p:cNvPr id="3" name="Content Placeholder 2"/>
          <p:cNvSpPr>
            <a:spLocks noGrp="1"/>
          </p:cNvSpPr>
          <p:nvPr>
            <p:ph idx="1"/>
          </p:nvPr>
        </p:nvSpPr>
        <p:spPr>
          <a:xfrm>
            <a:off x="457200" y="1600200"/>
            <a:ext cx="7115519" cy="4709160"/>
          </a:xfrm>
        </p:spPr>
        <p:txBody>
          <a:bodyPr>
            <a:normAutofit fontScale="85000" lnSpcReduction="20000"/>
          </a:bodyPr>
          <a:lstStyle/>
          <a:p>
            <a:r>
              <a:rPr lang="en-US" dirty="0" smtClean="0"/>
              <a:t>“I see Him, but not now; I behold Him, but not near; A </a:t>
            </a:r>
            <a:r>
              <a:rPr lang="en-US" b="1" dirty="0" smtClean="0"/>
              <a:t>Star </a:t>
            </a:r>
            <a:r>
              <a:rPr lang="en-US" dirty="0" smtClean="0"/>
              <a:t>shall come out of Jacob; A Scepter shall rise out of </a:t>
            </a:r>
            <a:r>
              <a:rPr lang="en-US" smtClean="0"/>
              <a:t>Israel</a:t>
            </a:r>
            <a:r>
              <a:rPr lang="en-US" smtClean="0"/>
              <a:t>…” </a:t>
            </a:r>
            <a:r>
              <a:rPr lang="en-US" smtClean="0"/>
              <a:t>(</a:t>
            </a:r>
            <a:r>
              <a:rPr lang="en-US" smtClean="0"/>
              <a:t>Num </a:t>
            </a:r>
            <a:r>
              <a:rPr lang="en-US" dirty="0" smtClean="0"/>
              <a:t>24:17)</a:t>
            </a:r>
          </a:p>
          <a:p>
            <a:pPr lvl="1"/>
            <a:r>
              <a:rPr lang="en-US" dirty="0" smtClean="0"/>
              <a:t>Prophecy </a:t>
            </a:r>
            <a:r>
              <a:rPr lang="en-US" smtClean="0"/>
              <a:t>of </a:t>
            </a:r>
            <a:r>
              <a:rPr lang="en-US" smtClean="0"/>
              <a:t>the Lord Christ’s </a:t>
            </a:r>
            <a:r>
              <a:rPr lang="en-US" dirty="0" smtClean="0"/>
              <a:t>birth</a:t>
            </a:r>
          </a:p>
          <a:p>
            <a:r>
              <a:rPr lang="en-US" smtClean="0"/>
              <a:t>“When </a:t>
            </a:r>
            <a:r>
              <a:rPr lang="en-US" dirty="0" smtClean="0"/>
              <a:t>they heard the king, they departed; and behold, the </a:t>
            </a:r>
            <a:r>
              <a:rPr lang="en-US" b="1" dirty="0" smtClean="0"/>
              <a:t>star </a:t>
            </a:r>
            <a:r>
              <a:rPr lang="en-US" dirty="0" smtClean="0"/>
              <a:t>which they had seen in the East went before them, till it came and stood over where the young Child was. 10 When they saw the </a:t>
            </a:r>
            <a:r>
              <a:rPr lang="en-US" b="1" dirty="0" smtClean="0"/>
              <a:t>star</a:t>
            </a:r>
            <a:r>
              <a:rPr lang="en-US" dirty="0" smtClean="0"/>
              <a:t>, they rejoiced with exceedingly great </a:t>
            </a:r>
            <a:r>
              <a:rPr lang="en-US" smtClean="0"/>
              <a:t>joy</a:t>
            </a:r>
            <a:r>
              <a:rPr lang="en-US" smtClean="0"/>
              <a:t>.” </a:t>
            </a:r>
            <a:r>
              <a:rPr lang="en-US" smtClean="0"/>
              <a:t>(</a:t>
            </a:r>
            <a:r>
              <a:rPr lang="en-US" smtClean="0"/>
              <a:t>Matt </a:t>
            </a:r>
            <a:r>
              <a:rPr lang="en-US" dirty="0" smtClean="0"/>
              <a:t>2:9-10)</a:t>
            </a:r>
          </a:p>
          <a:p>
            <a:r>
              <a:rPr lang="en-US" smtClean="0"/>
              <a:t>“There </a:t>
            </a:r>
            <a:r>
              <a:rPr lang="en-US" dirty="0" smtClean="0"/>
              <a:t>is one glory of the sun, another glory of the moon, and another glory of the stars; for one star differs from another star in </a:t>
            </a:r>
            <a:r>
              <a:rPr lang="en-US" smtClean="0"/>
              <a:t>glory</a:t>
            </a:r>
            <a:r>
              <a:rPr lang="en-US" smtClean="0"/>
              <a:t>.” </a:t>
            </a:r>
            <a:br>
              <a:rPr lang="en-US" smtClean="0"/>
            </a:br>
            <a:r>
              <a:rPr lang="en-US" smtClean="0"/>
              <a:t>(</a:t>
            </a:r>
            <a:r>
              <a:rPr lang="en-US" smtClean="0"/>
              <a:t>1 </a:t>
            </a:r>
            <a:r>
              <a:rPr lang="en-US" smtClean="0"/>
              <a:t>Cor </a:t>
            </a:r>
            <a:r>
              <a:rPr lang="en-US" dirty="0" smtClean="0"/>
              <a:t>15:41)</a:t>
            </a:r>
          </a:p>
          <a:p>
            <a:pPr lvl="1"/>
            <a:r>
              <a:rPr lang="en-US" dirty="0" smtClean="0"/>
              <a:t>St. Paul is referring to the glorified body </a:t>
            </a:r>
            <a:endParaRPr lang="en-US" dirty="0"/>
          </a:p>
        </p:txBody>
      </p:sp>
      <p:pic>
        <p:nvPicPr>
          <p:cNvPr id="4" name="Picture 3"/>
          <p:cNvPicPr>
            <a:picLocks noChangeAspect="1"/>
          </p:cNvPicPr>
          <p:nvPr/>
        </p:nvPicPr>
        <p:blipFill>
          <a:blip r:embed="rId2"/>
          <a:stretch>
            <a:fillRect/>
          </a:stretch>
        </p:blipFill>
        <p:spPr>
          <a:xfrm>
            <a:off x="7034320" y="3339343"/>
            <a:ext cx="2109680" cy="1343889"/>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BBBCBA"/>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BBBCBA"/>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BBBCBA"/>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rgbClr val="BBBCBA"/>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rgbClr val="BBBCBA"/>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5"/>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is the Morning Star?</a:t>
            </a:r>
            <a:endParaRPr lang="en-US" dirty="0"/>
          </a:p>
        </p:txBody>
      </p:sp>
      <p:sp>
        <p:nvSpPr>
          <p:cNvPr id="3" name="Content Placeholder 2"/>
          <p:cNvSpPr>
            <a:spLocks noGrp="1"/>
          </p:cNvSpPr>
          <p:nvPr>
            <p:ph idx="1"/>
          </p:nvPr>
        </p:nvSpPr>
        <p:spPr/>
        <p:txBody>
          <a:bodyPr/>
          <a:lstStyle/>
          <a:p>
            <a:r>
              <a:rPr lang="en-US" dirty="0" smtClean="0"/>
              <a:t>Isaiah 14:12</a:t>
            </a:r>
          </a:p>
          <a:p>
            <a:pPr lvl="1"/>
            <a:r>
              <a:rPr lang="en-US" smtClean="0"/>
              <a:t>“How </a:t>
            </a:r>
            <a:r>
              <a:rPr lang="en-US" dirty="0" smtClean="0"/>
              <a:t>art thou fallen from heaven,</a:t>
            </a:r>
            <a:r>
              <a:rPr lang="en-US" u="sng" dirty="0" smtClean="0"/>
              <a:t> O Lucifer, son of the morning!</a:t>
            </a:r>
            <a:r>
              <a:rPr lang="en-US" dirty="0" smtClean="0"/>
              <a:t> how art thou cut down to the ground, which didst weaken the </a:t>
            </a:r>
            <a:r>
              <a:rPr lang="en-US" smtClean="0"/>
              <a:t>nations</a:t>
            </a:r>
            <a:r>
              <a:rPr lang="en-US" smtClean="0"/>
              <a:t>!” </a:t>
            </a:r>
            <a:r>
              <a:rPr lang="en-US" dirty="0" smtClean="0"/>
              <a:t>(KJV)</a:t>
            </a:r>
          </a:p>
          <a:p>
            <a:pPr lvl="1"/>
            <a:r>
              <a:rPr lang="en-US" smtClean="0"/>
              <a:t>“How </a:t>
            </a:r>
            <a:r>
              <a:rPr lang="en-US" dirty="0" smtClean="0"/>
              <a:t>you have fallen from heaven, </a:t>
            </a:r>
            <a:r>
              <a:rPr lang="en-US" u="sng" dirty="0" smtClean="0"/>
              <a:t>morning star, son of the dawn! </a:t>
            </a:r>
            <a:r>
              <a:rPr lang="en-US" dirty="0" smtClean="0"/>
              <a:t>You have been cast down to the earth, you who once laid low the </a:t>
            </a:r>
            <a:r>
              <a:rPr lang="en-US" smtClean="0"/>
              <a:t>nations</a:t>
            </a:r>
            <a:r>
              <a:rPr lang="en-US" smtClean="0"/>
              <a:t>!” </a:t>
            </a:r>
            <a:r>
              <a:rPr lang="en-US" dirty="0" smtClean="0"/>
              <a:t>(NIV) </a:t>
            </a:r>
          </a:p>
          <a:p>
            <a:pPr lvl="1"/>
            <a:r>
              <a:rPr lang="en-US" smtClean="0"/>
              <a:t>“How </a:t>
            </a:r>
            <a:r>
              <a:rPr lang="en-US" dirty="0" smtClean="0"/>
              <a:t>you are fallen from heaven, </a:t>
            </a:r>
            <a:r>
              <a:rPr lang="en-US" u="sng" dirty="0" smtClean="0"/>
              <a:t>O Lucifer, son of the morning</a:t>
            </a:r>
            <a:r>
              <a:rPr lang="en-US" dirty="0" smtClean="0"/>
              <a:t>! How you are cut down to the ground, You who weakened the </a:t>
            </a:r>
            <a:r>
              <a:rPr lang="en-US" smtClean="0"/>
              <a:t>nations</a:t>
            </a:r>
            <a:r>
              <a:rPr lang="en-US" smtClean="0"/>
              <a:t>!” </a:t>
            </a:r>
            <a:r>
              <a:rPr lang="en-US" dirty="0" smtClean="0"/>
              <a:t>(NKJV)</a:t>
            </a:r>
          </a:p>
          <a:p>
            <a:pPr lvl="1"/>
            <a:r>
              <a:rPr lang="en-US" dirty="0" smtClean="0"/>
              <a:t>Lucifer = morning star (Hebrew)</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BBBCBA"/>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BBBCBA"/>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BBBCBA"/>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rgbClr val="BBBCBA"/>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rgbClr val="BBBCBA"/>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5"/>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is the Morning Star</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antichrist will claim to be Christ</a:t>
            </a:r>
          </a:p>
          <a:p>
            <a:r>
              <a:rPr lang="en-US" smtClean="0"/>
              <a:t>“Now </a:t>
            </a:r>
            <a:r>
              <a:rPr lang="en-US" dirty="0" smtClean="0"/>
              <a:t>the beast which I saw was like a leopard, his feet were like the feet of a bear, and his mouth like the mouth of a lion. The dragon gave him his power, his throne, and great authority</a:t>
            </a:r>
            <a:r>
              <a:rPr lang="en-US" smtClean="0"/>
              <a:t>. </a:t>
            </a:r>
            <a:r>
              <a:rPr lang="en-US" smtClean="0"/>
              <a:t>And </a:t>
            </a:r>
            <a:r>
              <a:rPr lang="en-US" dirty="0" smtClean="0"/>
              <a:t>I saw one of his heads as if it had been mortally wounded, and his deadly wound was healed. And all the world marveled and followed the beast</a:t>
            </a:r>
            <a:r>
              <a:rPr lang="en-US" smtClean="0"/>
              <a:t>. </a:t>
            </a:r>
            <a:r>
              <a:rPr lang="en-US" smtClean="0"/>
              <a:t>So </a:t>
            </a:r>
            <a:r>
              <a:rPr lang="en-US" dirty="0" smtClean="0"/>
              <a:t>they worshiped the dragon who gave authority to the beast; and they worshiped the beast, saying</a:t>
            </a:r>
            <a:r>
              <a:rPr lang="en-US" smtClean="0"/>
              <a:t>, </a:t>
            </a:r>
            <a:r>
              <a:rPr lang="en-US" smtClean="0"/>
              <a:t>‘Who </a:t>
            </a:r>
            <a:r>
              <a:rPr lang="en-US" dirty="0" smtClean="0"/>
              <a:t>is like the beast? Who is able to make war with </a:t>
            </a:r>
            <a:r>
              <a:rPr lang="en-US" smtClean="0"/>
              <a:t>him</a:t>
            </a:r>
            <a:r>
              <a:rPr lang="en-US" smtClean="0"/>
              <a:t>.’” </a:t>
            </a:r>
            <a:r>
              <a:rPr lang="en-US" smtClean="0"/>
              <a:t>(</a:t>
            </a:r>
            <a:r>
              <a:rPr lang="en-US" smtClean="0"/>
              <a:t>Rev </a:t>
            </a:r>
            <a:r>
              <a:rPr lang="en-US" dirty="0" smtClean="0"/>
              <a:t>13:2-4)</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BBBCBA"/>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BBBCBA"/>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5"/>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ヒラギノ丸ゴ Pro W4"/>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ＭＳ 明朝"/>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Apex.thmx</Template>
  <TotalTime>874</TotalTime>
  <Words>1623</Words>
  <Application>Microsoft Office PowerPoint</Application>
  <PresentationFormat>On-screen Show (4:3)</PresentationFormat>
  <Paragraphs>95</Paragraphs>
  <Slides>19</Slides>
  <Notes>2</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Apex</vt:lpstr>
      <vt:lpstr>Christ: The bright and morning star</vt:lpstr>
      <vt:lpstr>Introduction</vt:lpstr>
      <vt:lpstr>I am the Root…</vt:lpstr>
      <vt:lpstr>…and the Offspring of David</vt:lpstr>
      <vt:lpstr>The Bright One</vt:lpstr>
      <vt:lpstr>The Bright One</vt:lpstr>
      <vt:lpstr>The Star</vt:lpstr>
      <vt:lpstr>Who is the Morning Star?</vt:lpstr>
      <vt:lpstr>Who is the Morning Star</vt:lpstr>
      <vt:lpstr>Who is the Morning Star</vt:lpstr>
      <vt:lpstr>Who is the Morning Star</vt:lpstr>
      <vt:lpstr>Who is the Morning Star</vt:lpstr>
      <vt:lpstr>Sharing the light</vt:lpstr>
      <vt:lpstr>Sharing the light</vt:lpstr>
      <vt:lpstr>Hold Fast</vt:lpstr>
      <vt:lpstr>Hold Fast</vt:lpstr>
      <vt:lpstr>Hold Fast</vt:lpstr>
      <vt:lpstr>Hold Fast</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Christ: The bright and morning star</dc:title>
  <dc:creator>Marc</dc:creator>
  <cp:lastModifiedBy>Awad, Peter(DCA)</cp:lastModifiedBy>
  <cp:revision>6</cp:revision>
  <dcterms:created xsi:type="dcterms:W3CDTF">2012-06-01T18:50:54Z</dcterms:created>
  <dcterms:modified xsi:type="dcterms:W3CDTF">2012-06-03T04:04:01Z</dcterms:modified>
</cp:coreProperties>
</file>