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ppt/notesSlides/notesSlide6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9"/>
  </p:notesMasterIdLst>
  <p:handoutMasterIdLst>
    <p:handoutMasterId r:id="rId70"/>
  </p:handoutMasterIdLst>
  <p:sldIdLst>
    <p:sldId id="256" r:id="rId2"/>
    <p:sldId id="257" r:id="rId3"/>
    <p:sldId id="258" r:id="rId4"/>
    <p:sldId id="259" r:id="rId5"/>
    <p:sldId id="260" r:id="rId6"/>
    <p:sldId id="261" r:id="rId7"/>
    <p:sldId id="262" r:id="rId8"/>
    <p:sldId id="263" r:id="rId9"/>
    <p:sldId id="264" r:id="rId10"/>
    <p:sldId id="266" r:id="rId11"/>
    <p:sldId id="265" r:id="rId12"/>
    <p:sldId id="267" r:id="rId13"/>
    <p:sldId id="268" r:id="rId14"/>
    <p:sldId id="269" r:id="rId15"/>
    <p:sldId id="270" r:id="rId16"/>
    <p:sldId id="271" r:id="rId17"/>
    <p:sldId id="272" r:id="rId18"/>
    <p:sldId id="273" r:id="rId19"/>
    <p:sldId id="274"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4" r:id="rId46"/>
    <p:sldId id="305" r:id="rId47"/>
    <p:sldId id="306" r:id="rId48"/>
    <p:sldId id="307" r:id="rId49"/>
    <p:sldId id="308" r:id="rId50"/>
    <p:sldId id="309" r:id="rId51"/>
    <p:sldId id="310" r:id="rId52"/>
    <p:sldId id="312" r:id="rId53"/>
    <p:sldId id="313" r:id="rId54"/>
    <p:sldId id="314" r:id="rId55"/>
    <p:sldId id="315" r:id="rId56"/>
    <p:sldId id="317" r:id="rId57"/>
    <p:sldId id="318" r:id="rId58"/>
    <p:sldId id="319" r:id="rId59"/>
    <p:sldId id="321" r:id="rId60"/>
    <p:sldId id="322" r:id="rId61"/>
    <p:sldId id="323" r:id="rId62"/>
    <p:sldId id="324" r:id="rId63"/>
    <p:sldId id="325" r:id="rId64"/>
    <p:sldId id="326" r:id="rId65"/>
    <p:sldId id="327" r:id="rId66"/>
    <p:sldId id="328" r:id="rId67"/>
    <p:sldId id="329" r:id="rId6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7" d="100"/>
          <a:sy n="107" d="100"/>
        </p:scale>
        <p:origin x="-109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2CA1FF4-DDD1-4E2C-997D-AEB213F6C5DB}" type="datetimeFigureOut">
              <a:rPr lang="en-US" smtClean="0"/>
              <a:t>2/19/2012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F2460ED-6AFD-472E-B3DF-7624E130F365}" type="slidenum">
              <a:rPr lang="en-US" smtClean="0"/>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7DA6F6-5A26-4114-A163-93B5BC5F913A}" type="datetimeFigureOut">
              <a:rPr lang="en-US" smtClean="0"/>
              <a:pPr/>
              <a:t>2/19/2012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5C377B-1E2C-48CF-964A-FB35E1FEE0E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65C377B-1E2C-48CF-964A-FB35E1FEE0E3}"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FB3A6-8A10-433F-967F-4DDBA7D4CB7F}" type="slidenum">
              <a:rPr lang="en-US" smtClean="0"/>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FB3A6-8A10-433F-967F-4DDBA7D4CB7F}" type="slidenum">
              <a:rPr lang="en-US" smtClean="0"/>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FB3A6-8A10-433F-967F-4DDBA7D4CB7F}" type="slidenum">
              <a:rPr lang="en-US" smtClean="0"/>
              <a:pPr/>
              <a:t>48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FB3A6-8A10-433F-967F-4DDBA7D4CB7F}" type="slidenum">
              <a:rPr lang="en-US" smtClean="0"/>
              <a:pPr/>
              <a:t>49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FB3A6-8A10-433F-967F-4DDBA7D4CB7F}" type="slidenum">
              <a:rPr lang="en-US" smtClean="0"/>
              <a:pPr/>
              <a:t>50</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FB3A6-8A10-433F-967F-4DDBA7D4CB7F}" type="slidenum">
              <a:rPr lang="en-US" smtClean="0"/>
              <a:pPr/>
              <a:t>51</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FB3A6-8A10-433F-967F-4DDBA7D4CB7F}" type="slidenum">
              <a:rPr lang="en-US" smtClean="0"/>
              <a:pPr/>
              <a:t>52</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FB3A6-8A10-433F-967F-4DDBA7D4CB7F}" type="slidenum">
              <a:rPr lang="en-US" smtClean="0"/>
              <a:pPr/>
              <a:t>53</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FB3A6-8A10-433F-967F-4DDBA7D4CB7F}" type="slidenum">
              <a:rPr lang="en-US" smtClean="0"/>
              <a:pPr/>
              <a:t>54</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FB3A6-8A10-433F-967F-4DDBA7D4CB7F}" type="slidenum">
              <a:rPr lang="en-US" smtClean="0"/>
              <a:pPr/>
              <a:t>55</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FB3A6-8A10-433F-967F-4DDBA7D4CB7F}" type="slidenum">
              <a:rPr lang="en-US" smtClean="0"/>
              <a:pPr/>
              <a:t>56</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FB3A6-8A10-433F-967F-4DDBA7D4CB7F}" type="slidenum">
              <a:rPr lang="en-US" smtClean="0"/>
              <a:pPr/>
              <a:t>57</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FB3A6-8A10-433F-967F-4DDBA7D4CB7F}" type="slidenum">
              <a:rPr lang="en-US" smtClean="0"/>
              <a:pPr/>
              <a:t>58</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FB3A6-8A10-433F-967F-4DDBA7D4CB7F}" type="slidenum">
              <a:rPr lang="en-US" smtClean="0"/>
              <a:pPr/>
              <a:t>59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6</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FB3A6-8A10-433F-967F-4DDBA7D4CB7F}" type="slidenum">
              <a:rPr lang="en-US" smtClean="0"/>
              <a:pPr/>
              <a:t>60</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FB3A6-8A10-433F-967F-4DDBA7D4CB7F}" type="slidenum">
              <a:rPr lang="en-US" smtClean="0"/>
              <a:pPr/>
              <a:t>61</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FB3A6-8A10-433F-967F-4DDBA7D4CB7F}" type="slidenum">
              <a:rPr lang="en-US" smtClean="0"/>
              <a:pPr/>
              <a:t>62</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FB3A6-8A10-433F-967F-4DDBA7D4CB7F}" type="slidenum">
              <a:rPr lang="en-US" smtClean="0"/>
              <a:pPr/>
              <a:t>63</a:t>
            </a:fld>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FB3A6-8A10-433F-967F-4DDBA7D4CB7F}" type="slidenum">
              <a:rPr lang="en-US" smtClean="0"/>
              <a:pPr/>
              <a:t>64</a:t>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FB3A6-8A10-433F-967F-4DDBA7D4CB7F}" type="slidenum">
              <a:rPr lang="en-US" smtClean="0"/>
              <a:pPr/>
              <a:t>65</a:t>
            </a:fld>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FFB3A6-8A10-433F-967F-4DDBA7D4CB7F}" type="slidenum">
              <a:rPr lang="en-US" smtClean="0"/>
              <a:pPr/>
              <a:t>66</a:t>
            </a:fld>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65C377B-1E2C-48CF-964A-FB35E1FEE0E3}" type="slidenum">
              <a:rPr lang="en-US" smtClean="0"/>
              <a:pPr/>
              <a:t>67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05B582B-2D60-4204-8E0B-3458A548D441}"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EE9664A1-E766-4E60-BBF4-52E7A0FD50A1}" type="datetimeFigureOut">
              <a:rPr lang="en-US" smtClean="0"/>
              <a:pPr/>
              <a:t>2/19/2012</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5F035448-6F28-4E56-8CFF-978E15710CA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E9664A1-E766-4E60-BBF4-52E7A0FD50A1}" type="datetimeFigureOut">
              <a:rPr lang="en-US" smtClean="0"/>
              <a:pPr/>
              <a:t>2/19/2012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035448-6F28-4E56-8CFF-978E15710CA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E9664A1-E766-4E60-BBF4-52E7A0FD50A1}" type="datetimeFigureOut">
              <a:rPr lang="en-US" smtClean="0"/>
              <a:pPr/>
              <a:t>2/19/2012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035448-6F28-4E56-8CFF-978E15710CA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E9664A1-E766-4E60-BBF4-52E7A0FD50A1}" type="datetimeFigureOut">
              <a:rPr lang="en-US" smtClean="0"/>
              <a:pPr/>
              <a:t>2/19/2012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035448-6F28-4E56-8CFF-978E15710CA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EE9664A1-E766-4E60-BBF4-52E7A0FD50A1}" type="datetimeFigureOut">
              <a:rPr lang="en-US" smtClean="0"/>
              <a:pPr/>
              <a:t>2/19/2012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035448-6F28-4E56-8CFF-978E15710CA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E9664A1-E766-4E60-BBF4-52E7A0FD50A1}" type="datetimeFigureOut">
              <a:rPr lang="en-US" smtClean="0"/>
              <a:pPr/>
              <a:t>2/19/2012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035448-6F28-4E56-8CFF-978E15710CA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EE9664A1-E766-4E60-BBF4-52E7A0FD50A1}" type="datetimeFigureOut">
              <a:rPr lang="en-US" smtClean="0"/>
              <a:pPr/>
              <a:t>2/19/2012</a:t>
            </a:fld>
            <a:endParaRPr lang="en-US"/>
          </a:p>
        </p:txBody>
      </p:sp>
      <p:sp>
        <p:nvSpPr>
          <p:cNvPr id="27" name="Slide Number Placeholder 26"/>
          <p:cNvSpPr>
            <a:spLocks noGrp="1"/>
          </p:cNvSpPr>
          <p:nvPr>
            <p:ph type="sldNum" sz="quarter" idx="11"/>
          </p:nvPr>
        </p:nvSpPr>
        <p:spPr/>
        <p:txBody>
          <a:bodyPr rtlCol="0"/>
          <a:lstStyle/>
          <a:p>
            <a:fld id="{5F035448-6F28-4E56-8CFF-978E15710CA1}"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EE9664A1-E766-4E60-BBF4-52E7A0FD50A1}" type="datetimeFigureOut">
              <a:rPr lang="en-US" smtClean="0"/>
              <a:pPr/>
              <a:t>2/19/2012</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5F035448-6F28-4E56-8CFF-978E15710CA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9664A1-E766-4E60-BBF4-52E7A0FD50A1}" type="datetimeFigureOut">
              <a:rPr lang="en-US" smtClean="0"/>
              <a:pPr/>
              <a:t>2/19/2012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035448-6F28-4E56-8CFF-978E15710CA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E9664A1-E766-4E60-BBF4-52E7A0FD50A1}" type="datetimeFigureOut">
              <a:rPr lang="en-US" smtClean="0"/>
              <a:pPr/>
              <a:t>2/19/2012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035448-6F28-4E56-8CFF-978E15710CA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E9664A1-E766-4E60-BBF4-52E7A0FD50A1}" type="datetimeFigureOut">
              <a:rPr lang="en-US" smtClean="0"/>
              <a:pPr/>
              <a:t>2/19/2012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035448-6F28-4E56-8CFF-978E15710CA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EE9664A1-E766-4E60-BBF4-52E7A0FD50A1}" type="datetimeFigureOut">
              <a:rPr lang="en-US" smtClean="0"/>
              <a:pPr/>
              <a:t>2/19/2012</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5F035448-6F28-4E56-8CFF-978E15710CA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How to Lead Others</a:t>
            </a:r>
            <a:endParaRPr lang="en-US" dirty="0"/>
          </a:p>
        </p:txBody>
      </p:sp>
      <p:sp>
        <p:nvSpPr>
          <p:cNvPr id="3" name="Subtitle 2"/>
          <p:cNvSpPr>
            <a:spLocks noGrp="1"/>
          </p:cNvSpPr>
          <p:nvPr>
            <p:ph type="subTitle" idx="1"/>
          </p:nvPr>
        </p:nvSpPr>
        <p:spPr/>
        <p:txBody>
          <a:bodyPr/>
          <a:lstStyle/>
          <a:p>
            <a:r>
              <a:rPr lang="en-US" dirty="0" smtClean="0"/>
              <a:t>College and Beyond</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t>The Higher You Go…</a:t>
            </a:r>
          </a:p>
        </p:txBody>
      </p:sp>
      <p:sp>
        <p:nvSpPr>
          <p:cNvPr id="15363" name="Rectangle 3"/>
          <p:cNvSpPr>
            <a:spLocks noGrp="1" noChangeArrowheads="1"/>
          </p:cNvSpPr>
          <p:nvPr>
            <p:ph idx="1"/>
          </p:nvPr>
        </p:nvSpPr>
        <p:spPr/>
        <p:txBody>
          <a:bodyPr/>
          <a:lstStyle/>
          <a:p>
            <a:pPr eaLnBrk="1" hangingPunct="1"/>
            <a:r>
              <a:rPr lang="en-US" smtClean="0"/>
              <a:t>The longer it takes</a:t>
            </a:r>
            <a:br>
              <a:rPr lang="en-US" smtClean="0"/>
            </a:br>
            <a:endParaRPr lang="en-US" smtClean="0"/>
          </a:p>
          <a:p>
            <a:pPr eaLnBrk="1" hangingPunct="1"/>
            <a:r>
              <a:rPr lang="en-US" smtClean="0"/>
              <a:t>The higher the level of commitment</a:t>
            </a:r>
            <a:br>
              <a:rPr lang="en-US" smtClean="0"/>
            </a:br>
            <a:endParaRPr lang="en-US" smtClean="0"/>
          </a:p>
          <a:p>
            <a:pPr eaLnBrk="1" hangingPunct="1"/>
            <a:r>
              <a:rPr lang="en-US" smtClean="0"/>
              <a:t>The easier it is to lead</a:t>
            </a:r>
            <a:br>
              <a:rPr lang="en-US" smtClean="0"/>
            </a:br>
            <a:endParaRPr lang="en-US" smtClean="0"/>
          </a:p>
          <a:p>
            <a:pPr eaLnBrk="1" hangingPunct="1"/>
            <a:r>
              <a:rPr lang="en-US" smtClean="0"/>
              <a:t>The greater the growth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p:cNvSpPr>
            <a:spLocks noGrp="1" noChangeArrowheads="1"/>
          </p:cNvSpPr>
          <p:nvPr>
            <p:ph type="ctrTitle"/>
          </p:nvPr>
        </p:nvSpPr>
        <p:spPr/>
        <p:txBody>
          <a:bodyPr/>
          <a:lstStyle/>
          <a:p>
            <a:pPr eaLnBrk="1" hangingPunct="1"/>
            <a:r>
              <a:rPr lang="en-US" smtClean="0"/>
              <a:t>The Key to Leadership:</a:t>
            </a:r>
          </a:p>
        </p:txBody>
      </p:sp>
      <p:sp>
        <p:nvSpPr>
          <p:cNvPr id="16387" name="Rectangle 5"/>
          <p:cNvSpPr>
            <a:spLocks noGrp="1" noChangeArrowheads="1"/>
          </p:cNvSpPr>
          <p:nvPr>
            <p:ph type="subTitle" idx="1"/>
          </p:nvPr>
        </p:nvSpPr>
        <p:spPr/>
        <p:txBody>
          <a:bodyPr/>
          <a:lstStyle/>
          <a:p>
            <a:pPr eaLnBrk="1" hangingPunct="1"/>
            <a:r>
              <a:rPr lang="en-US" smtClean="0"/>
              <a:t>PRIORITIES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mtClean="0"/>
              <a:t>Priority Principles</a:t>
            </a:r>
          </a:p>
        </p:txBody>
      </p:sp>
      <p:sp>
        <p:nvSpPr>
          <p:cNvPr id="19459" name="Rectangle 3"/>
          <p:cNvSpPr>
            <a:spLocks noGrp="1" noChangeArrowheads="1"/>
          </p:cNvSpPr>
          <p:nvPr>
            <p:ph idx="1"/>
          </p:nvPr>
        </p:nvSpPr>
        <p:spPr/>
        <p:txBody>
          <a:bodyPr/>
          <a:lstStyle/>
          <a:p>
            <a:pPr eaLnBrk="1" hangingPunct="1">
              <a:lnSpc>
                <a:spcPct val="90000"/>
              </a:lnSpc>
            </a:pPr>
            <a:r>
              <a:rPr lang="en-US" sz="2800" smtClean="0"/>
              <a:t>Too many priorities paralyze us</a:t>
            </a:r>
            <a:br>
              <a:rPr lang="en-US" sz="2800" smtClean="0"/>
            </a:br>
            <a:endParaRPr lang="en-US" sz="2800" smtClean="0"/>
          </a:p>
          <a:p>
            <a:pPr eaLnBrk="1" hangingPunct="1">
              <a:lnSpc>
                <a:spcPct val="90000"/>
              </a:lnSpc>
            </a:pPr>
            <a:r>
              <a:rPr lang="en-US" sz="2800" smtClean="0"/>
              <a:t>When little priorities demand too much of us, problems arise</a:t>
            </a:r>
            <a:br>
              <a:rPr lang="en-US" sz="2800" smtClean="0"/>
            </a:br>
            <a:endParaRPr lang="en-US" sz="2800" smtClean="0"/>
          </a:p>
          <a:p>
            <a:pPr eaLnBrk="1" hangingPunct="1">
              <a:lnSpc>
                <a:spcPct val="90000"/>
              </a:lnSpc>
            </a:pPr>
            <a:r>
              <a:rPr lang="en-US" sz="2800" smtClean="0"/>
              <a:t>Time deadlines and emergencies force us to prioritize</a:t>
            </a:r>
            <a:br>
              <a:rPr lang="en-US" sz="2800" smtClean="0"/>
            </a:br>
            <a:endParaRPr lang="en-US" sz="2800" smtClean="0"/>
          </a:p>
          <a:p>
            <a:pPr eaLnBrk="1" hangingPunct="1">
              <a:lnSpc>
                <a:spcPct val="90000"/>
              </a:lnSpc>
            </a:pPr>
            <a:r>
              <a:rPr lang="en-US" sz="2800" smtClean="0"/>
              <a:t>Too often we learn too late what is really important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Grp="1" noChangeArrowheads="1"/>
          </p:cNvSpPr>
          <p:nvPr>
            <p:ph type="ctrTitle"/>
          </p:nvPr>
        </p:nvSpPr>
        <p:spPr/>
        <p:txBody>
          <a:bodyPr/>
          <a:lstStyle/>
          <a:p>
            <a:pPr eaLnBrk="1" hangingPunct="1"/>
            <a:r>
              <a:rPr lang="en-US" smtClean="0"/>
              <a:t>The Most Important Ingredient of Leadership:</a:t>
            </a:r>
          </a:p>
        </p:txBody>
      </p:sp>
      <p:sp>
        <p:nvSpPr>
          <p:cNvPr id="21507" name="Rectangle 5"/>
          <p:cNvSpPr>
            <a:spLocks noGrp="1" noChangeArrowheads="1"/>
          </p:cNvSpPr>
          <p:nvPr>
            <p:ph type="subTitle" idx="1"/>
          </p:nvPr>
        </p:nvSpPr>
        <p:spPr/>
        <p:txBody>
          <a:bodyPr/>
          <a:lstStyle/>
          <a:p>
            <a:pPr eaLnBrk="1" hangingPunct="1"/>
            <a:r>
              <a:rPr lang="en-US" smtClean="0"/>
              <a:t>INTEGRITY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t>Why Integrity is Important</a:t>
            </a:r>
          </a:p>
        </p:txBody>
      </p:sp>
      <p:sp>
        <p:nvSpPr>
          <p:cNvPr id="22531" name="Rectangle 3"/>
          <p:cNvSpPr>
            <a:spLocks noGrp="1" noChangeArrowheads="1"/>
          </p:cNvSpPr>
          <p:nvPr>
            <p:ph idx="1"/>
          </p:nvPr>
        </p:nvSpPr>
        <p:spPr/>
        <p:txBody>
          <a:bodyPr/>
          <a:lstStyle/>
          <a:p>
            <a:pPr eaLnBrk="1" hangingPunct="1"/>
            <a:r>
              <a:rPr lang="en-US" smtClean="0"/>
              <a:t>Integrity builds trust</a:t>
            </a:r>
            <a:br>
              <a:rPr lang="en-US" smtClean="0"/>
            </a:br>
            <a:endParaRPr lang="en-US" smtClean="0"/>
          </a:p>
          <a:p>
            <a:pPr eaLnBrk="1" hangingPunct="1"/>
            <a:r>
              <a:rPr lang="en-US" smtClean="0"/>
              <a:t>Integrity has high influence value</a:t>
            </a:r>
            <a:br>
              <a:rPr lang="en-US" smtClean="0"/>
            </a:br>
            <a:endParaRPr lang="en-US" smtClean="0"/>
          </a:p>
          <a:p>
            <a:pPr eaLnBrk="1" hangingPunct="1"/>
            <a:r>
              <a:rPr lang="en-US" smtClean="0"/>
              <a:t>Integrity facilitates high standards</a:t>
            </a:r>
            <a:br>
              <a:rPr lang="en-US" smtClean="0"/>
            </a:br>
            <a:endParaRPr lang="en-US" smtClean="0"/>
          </a:p>
          <a:p>
            <a:pPr eaLnBrk="1" hangingPunct="1"/>
            <a:r>
              <a:rPr lang="en-US" smtClean="0"/>
              <a:t>Integrity results in a solid reputation, not just image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mtClean="0"/>
              <a:t>Why Integrity is Important</a:t>
            </a:r>
          </a:p>
        </p:txBody>
      </p:sp>
      <p:sp>
        <p:nvSpPr>
          <p:cNvPr id="23555" name="Rectangle 3"/>
          <p:cNvSpPr>
            <a:spLocks noGrp="1" noChangeArrowheads="1"/>
          </p:cNvSpPr>
          <p:nvPr>
            <p:ph idx="1"/>
          </p:nvPr>
        </p:nvSpPr>
        <p:spPr/>
        <p:txBody>
          <a:bodyPr/>
          <a:lstStyle/>
          <a:p>
            <a:pPr eaLnBrk="1" hangingPunct="1"/>
            <a:r>
              <a:rPr lang="en-US" smtClean="0"/>
              <a:t>Integrity means living it myself </a:t>
            </a:r>
            <a:r>
              <a:rPr lang="en-US" i="1" smtClean="0"/>
              <a:t>before</a:t>
            </a:r>
            <a:r>
              <a:rPr lang="en-US" smtClean="0"/>
              <a:t> leading others</a:t>
            </a:r>
            <a:br>
              <a:rPr lang="en-US" smtClean="0"/>
            </a:br>
            <a:endParaRPr lang="en-US" smtClean="0"/>
          </a:p>
          <a:p>
            <a:pPr eaLnBrk="1" hangingPunct="1"/>
            <a:r>
              <a:rPr lang="en-US" smtClean="0"/>
              <a:t>Integrity helps a leader be credible, not just clever</a:t>
            </a:r>
            <a:br>
              <a:rPr lang="en-US" smtClean="0"/>
            </a:br>
            <a:endParaRPr lang="en-US" smtClean="0"/>
          </a:p>
          <a:p>
            <a:pPr eaLnBrk="1" hangingPunct="1"/>
            <a:r>
              <a:rPr lang="en-US" smtClean="0"/>
              <a:t>Integrity is a hard-won achievement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Grp="1" noChangeArrowheads="1"/>
          </p:cNvSpPr>
          <p:nvPr>
            <p:ph type="ctrTitle"/>
          </p:nvPr>
        </p:nvSpPr>
        <p:spPr/>
        <p:txBody>
          <a:bodyPr/>
          <a:lstStyle/>
          <a:p>
            <a:pPr eaLnBrk="1" hangingPunct="1"/>
            <a:r>
              <a:rPr lang="en-US" smtClean="0"/>
              <a:t>The Ultimate Test of Leadership:</a:t>
            </a:r>
          </a:p>
        </p:txBody>
      </p:sp>
      <p:sp>
        <p:nvSpPr>
          <p:cNvPr id="24579" name="Rectangle 5"/>
          <p:cNvSpPr>
            <a:spLocks noGrp="1" noChangeArrowheads="1"/>
          </p:cNvSpPr>
          <p:nvPr>
            <p:ph type="subTitle" idx="1"/>
          </p:nvPr>
        </p:nvSpPr>
        <p:spPr/>
        <p:txBody>
          <a:bodyPr/>
          <a:lstStyle/>
          <a:p>
            <a:pPr eaLnBrk="1" hangingPunct="1"/>
            <a:r>
              <a:rPr lang="en-US" smtClean="0"/>
              <a:t>CREATING POSITIVE CHANGE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smtClean="0"/>
              <a:t>Why People Resist Change</a:t>
            </a:r>
          </a:p>
        </p:txBody>
      </p:sp>
      <p:sp>
        <p:nvSpPr>
          <p:cNvPr id="25603" name="Rectangle 3"/>
          <p:cNvSpPr>
            <a:spLocks noGrp="1" noChangeArrowheads="1"/>
          </p:cNvSpPr>
          <p:nvPr>
            <p:ph idx="1"/>
          </p:nvPr>
        </p:nvSpPr>
        <p:spPr/>
        <p:txBody>
          <a:bodyPr/>
          <a:lstStyle/>
          <a:p>
            <a:pPr eaLnBrk="1" hangingPunct="1"/>
            <a:r>
              <a:rPr lang="en-US" smtClean="0"/>
              <a:t>The change isn’t self-initiated</a:t>
            </a:r>
            <a:br>
              <a:rPr lang="en-US" smtClean="0"/>
            </a:br>
            <a:endParaRPr lang="en-US" smtClean="0"/>
          </a:p>
          <a:p>
            <a:pPr eaLnBrk="1" hangingPunct="1"/>
            <a:r>
              <a:rPr lang="en-US" smtClean="0"/>
              <a:t>Routine is disrupted</a:t>
            </a:r>
            <a:br>
              <a:rPr lang="en-US" smtClean="0"/>
            </a:br>
            <a:endParaRPr lang="en-US" smtClean="0"/>
          </a:p>
          <a:p>
            <a:pPr eaLnBrk="1" hangingPunct="1"/>
            <a:r>
              <a:rPr lang="en-US" smtClean="0"/>
              <a:t>Change creates fear of the unknown</a:t>
            </a:r>
            <a:br>
              <a:rPr lang="en-US" smtClean="0"/>
            </a:br>
            <a:endParaRPr lang="en-US" smtClean="0"/>
          </a:p>
          <a:p>
            <a:pPr eaLnBrk="1" hangingPunct="1"/>
            <a:r>
              <a:rPr lang="en-US" smtClean="0"/>
              <a:t>The purpose of the change is unclear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smtClean="0"/>
              <a:t>Why People Resist Change</a:t>
            </a:r>
          </a:p>
        </p:txBody>
      </p:sp>
      <p:sp>
        <p:nvSpPr>
          <p:cNvPr id="26627" name="Rectangle 3"/>
          <p:cNvSpPr>
            <a:spLocks noGrp="1" noChangeArrowheads="1"/>
          </p:cNvSpPr>
          <p:nvPr>
            <p:ph idx="1"/>
          </p:nvPr>
        </p:nvSpPr>
        <p:spPr/>
        <p:txBody>
          <a:bodyPr/>
          <a:lstStyle/>
          <a:p>
            <a:pPr eaLnBrk="1" hangingPunct="1"/>
            <a:r>
              <a:rPr lang="en-US" smtClean="0"/>
              <a:t>Change creates fear of failure</a:t>
            </a:r>
            <a:br>
              <a:rPr lang="en-US" smtClean="0"/>
            </a:br>
            <a:endParaRPr lang="en-US" smtClean="0"/>
          </a:p>
          <a:p>
            <a:pPr eaLnBrk="1" hangingPunct="1"/>
            <a:r>
              <a:rPr lang="en-US" smtClean="0"/>
              <a:t>The rewards for change don’t match the effort change requires</a:t>
            </a:r>
            <a:br>
              <a:rPr lang="en-US" smtClean="0"/>
            </a:br>
            <a:endParaRPr lang="en-US" smtClean="0"/>
          </a:p>
          <a:p>
            <a:pPr eaLnBrk="1" hangingPunct="1"/>
            <a:r>
              <a:rPr lang="en-US" smtClean="0"/>
              <a:t>People are too satisfied with the way things are</a:t>
            </a:r>
            <a:br>
              <a:rPr lang="en-US" smtClean="0"/>
            </a:br>
            <a:endParaRPr lang="en-US"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mtClean="0"/>
              <a:t>Why People Resist Change</a:t>
            </a:r>
          </a:p>
        </p:txBody>
      </p:sp>
      <p:sp>
        <p:nvSpPr>
          <p:cNvPr id="27651" name="Rectangle 3"/>
          <p:cNvSpPr>
            <a:spLocks noGrp="1" noChangeArrowheads="1"/>
          </p:cNvSpPr>
          <p:nvPr>
            <p:ph idx="1"/>
          </p:nvPr>
        </p:nvSpPr>
        <p:spPr/>
        <p:txBody>
          <a:bodyPr/>
          <a:lstStyle/>
          <a:p>
            <a:pPr eaLnBrk="1" hangingPunct="1">
              <a:lnSpc>
                <a:spcPct val="90000"/>
              </a:lnSpc>
            </a:pPr>
            <a:r>
              <a:rPr lang="en-US" smtClean="0"/>
              <a:t>Change won’t happen when people engage in negative thinking</a:t>
            </a:r>
            <a:br>
              <a:rPr lang="en-US" smtClean="0"/>
            </a:br>
            <a:endParaRPr lang="en-US" smtClean="0"/>
          </a:p>
          <a:p>
            <a:pPr eaLnBrk="1" hangingPunct="1">
              <a:lnSpc>
                <a:spcPct val="90000"/>
              </a:lnSpc>
            </a:pPr>
            <a:r>
              <a:rPr lang="en-US" smtClean="0"/>
              <a:t>The followers lack respect for the leader</a:t>
            </a:r>
            <a:br>
              <a:rPr lang="en-US" smtClean="0"/>
            </a:br>
            <a:endParaRPr lang="en-US" smtClean="0"/>
          </a:p>
          <a:p>
            <a:pPr eaLnBrk="1" hangingPunct="1">
              <a:lnSpc>
                <a:spcPct val="90000"/>
              </a:lnSpc>
            </a:pPr>
            <a:r>
              <a:rPr lang="en-US" smtClean="0"/>
              <a:t>The leader is susceptible to feelings of personal criticism</a:t>
            </a:r>
            <a:br>
              <a:rPr lang="en-US" smtClean="0"/>
            </a:br>
            <a:endParaRPr lang="en-US" smtClean="0"/>
          </a:p>
          <a:p>
            <a:pPr eaLnBrk="1" hangingPunct="1">
              <a:lnSpc>
                <a:spcPct val="90000"/>
              </a:lnSpc>
            </a:pPr>
            <a:r>
              <a:rPr lang="en-US" smtClean="0"/>
              <a:t>Change may mean personal loss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normAutofit fontScale="90000"/>
          </a:bodyPr>
          <a:lstStyle/>
          <a:p>
            <a:pPr eaLnBrk="1" hangingPunct="1"/>
            <a:r>
              <a:rPr lang="en-US" sz="4000" smtClean="0"/>
              <a:t>The key to success in an endeavor is the ability to lead others successfully.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4"/>
          <p:cNvSpPr>
            <a:spLocks noGrp="1" noChangeArrowheads="1"/>
          </p:cNvSpPr>
          <p:nvPr>
            <p:ph type="ctrTitle"/>
          </p:nvPr>
        </p:nvSpPr>
        <p:spPr/>
        <p:txBody>
          <a:bodyPr/>
          <a:lstStyle/>
          <a:p>
            <a:pPr eaLnBrk="1" hangingPunct="1"/>
            <a:r>
              <a:rPr lang="en-US" smtClean="0"/>
              <a:t>The Quickest Way to Gain Leadership:</a:t>
            </a:r>
          </a:p>
        </p:txBody>
      </p:sp>
      <p:sp>
        <p:nvSpPr>
          <p:cNvPr id="34819" name="Rectangle 5"/>
          <p:cNvSpPr>
            <a:spLocks noGrp="1" noChangeArrowheads="1"/>
          </p:cNvSpPr>
          <p:nvPr>
            <p:ph type="subTitle" idx="1"/>
          </p:nvPr>
        </p:nvSpPr>
        <p:spPr/>
        <p:txBody>
          <a:bodyPr/>
          <a:lstStyle/>
          <a:p>
            <a:pPr eaLnBrk="1" hangingPunct="1"/>
            <a:r>
              <a:rPr lang="en-US" smtClean="0"/>
              <a:t>PROBLEM-SOLVING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smtClean="0"/>
              <a:t>The Problem-Solving Process</a:t>
            </a:r>
          </a:p>
        </p:txBody>
      </p:sp>
      <p:sp>
        <p:nvSpPr>
          <p:cNvPr id="39939" name="Rectangle 3"/>
          <p:cNvSpPr>
            <a:spLocks noGrp="1" noChangeArrowheads="1"/>
          </p:cNvSpPr>
          <p:nvPr>
            <p:ph idx="1"/>
          </p:nvPr>
        </p:nvSpPr>
        <p:spPr/>
        <p:txBody>
          <a:bodyPr/>
          <a:lstStyle/>
          <a:p>
            <a:pPr eaLnBrk="1" hangingPunct="1"/>
            <a:r>
              <a:rPr lang="en-US" smtClean="0"/>
              <a:t>Identify the problem</a:t>
            </a:r>
            <a:br>
              <a:rPr lang="en-US" smtClean="0"/>
            </a:br>
            <a:endParaRPr lang="en-US" smtClean="0"/>
          </a:p>
          <a:p>
            <a:pPr eaLnBrk="1" hangingPunct="1"/>
            <a:r>
              <a:rPr lang="en-US" smtClean="0"/>
              <a:t>Prioritize the problem</a:t>
            </a:r>
            <a:br>
              <a:rPr lang="en-US" smtClean="0"/>
            </a:br>
            <a:endParaRPr lang="en-US" smtClean="0"/>
          </a:p>
          <a:p>
            <a:pPr eaLnBrk="1" hangingPunct="1"/>
            <a:r>
              <a:rPr lang="en-US" smtClean="0"/>
              <a:t>Define the problem</a:t>
            </a:r>
            <a:br>
              <a:rPr lang="en-US" smtClean="0"/>
            </a:br>
            <a:endParaRPr lang="en-US" smtClean="0"/>
          </a:p>
          <a:p>
            <a:pPr eaLnBrk="1" hangingPunct="1"/>
            <a:r>
              <a:rPr lang="en-US" smtClean="0"/>
              <a:t>Select people to help you in the problem-solving process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smtClean="0"/>
              <a:t>Defining the Problem</a:t>
            </a:r>
          </a:p>
        </p:txBody>
      </p:sp>
      <p:sp>
        <p:nvSpPr>
          <p:cNvPr id="40963" name="Rectangle 3"/>
          <p:cNvSpPr>
            <a:spLocks noGrp="1" noChangeArrowheads="1"/>
          </p:cNvSpPr>
          <p:nvPr>
            <p:ph idx="1"/>
          </p:nvPr>
        </p:nvSpPr>
        <p:spPr/>
        <p:txBody>
          <a:bodyPr/>
          <a:lstStyle/>
          <a:p>
            <a:pPr eaLnBrk="1" hangingPunct="1"/>
            <a:r>
              <a:rPr lang="en-US" smtClean="0"/>
              <a:t>Ask the right questions</a:t>
            </a:r>
            <a:br>
              <a:rPr lang="en-US" smtClean="0"/>
            </a:br>
            <a:endParaRPr lang="en-US" smtClean="0"/>
          </a:p>
          <a:p>
            <a:pPr eaLnBrk="1" hangingPunct="1"/>
            <a:r>
              <a:rPr lang="en-US" smtClean="0"/>
              <a:t>Talk to the right people</a:t>
            </a:r>
            <a:br>
              <a:rPr lang="en-US" smtClean="0"/>
            </a:br>
            <a:endParaRPr lang="en-US" smtClean="0"/>
          </a:p>
          <a:p>
            <a:pPr eaLnBrk="1" hangingPunct="1"/>
            <a:r>
              <a:rPr lang="en-US" smtClean="0"/>
              <a:t>Get the hard facts</a:t>
            </a:r>
            <a:br>
              <a:rPr lang="en-US" smtClean="0"/>
            </a:br>
            <a:endParaRPr lang="en-US" smtClean="0"/>
          </a:p>
          <a:p>
            <a:pPr eaLnBrk="1" hangingPunct="1"/>
            <a:r>
              <a:rPr lang="en-US" smtClean="0"/>
              <a:t>Get involved in the process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smtClean="0"/>
              <a:t>Successful Solutions</a:t>
            </a:r>
          </a:p>
        </p:txBody>
      </p:sp>
      <p:sp>
        <p:nvSpPr>
          <p:cNvPr id="41987" name="Rectangle 3"/>
          <p:cNvSpPr>
            <a:spLocks noGrp="1" noChangeArrowheads="1"/>
          </p:cNvSpPr>
          <p:nvPr>
            <p:ph idx="1"/>
          </p:nvPr>
        </p:nvSpPr>
        <p:spPr/>
        <p:txBody>
          <a:bodyPr/>
          <a:lstStyle/>
          <a:p>
            <a:pPr eaLnBrk="1" hangingPunct="1"/>
            <a:r>
              <a:rPr lang="en-US" smtClean="0"/>
              <a:t>Collect problem-solving solutions</a:t>
            </a:r>
            <a:br>
              <a:rPr lang="en-US" smtClean="0"/>
            </a:br>
            <a:endParaRPr lang="en-US" smtClean="0"/>
          </a:p>
          <a:p>
            <a:pPr eaLnBrk="1" hangingPunct="1"/>
            <a:r>
              <a:rPr lang="en-US" smtClean="0"/>
              <a:t>Prioritize and select the “best” solutions</a:t>
            </a:r>
            <a:br>
              <a:rPr lang="en-US" smtClean="0"/>
            </a:br>
            <a:endParaRPr lang="en-US" smtClean="0"/>
          </a:p>
          <a:p>
            <a:pPr eaLnBrk="1" hangingPunct="1"/>
            <a:r>
              <a:rPr lang="en-US" smtClean="0"/>
              <a:t>Implement the best solution</a:t>
            </a:r>
            <a:br>
              <a:rPr lang="en-US" smtClean="0"/>
            </a:br>
            <a:endParaRPr lang="en-US" smtClean="0"/>
          </a:p>
          <a:p>
            <a:pPr eaLnBrk="1" hangingPunct="1"/>
            <a:r>
              <a:rPr lang="en-US" smtClean="0"/>
              <a:t>Evaluate the solution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4"/>
          <p:cNvSpPr>
            <a:spLocks noGrp="1" noChangeArrowheads="1"/>
          </p:cNvSpPr>
          <p:nvPr>
            <p:ph type="ctrTitle"/>
          </p:nvPr>
        </p:nvSpPr>
        <p:spPr/>
        <p:txBody>
          <a:bodyPr/>
          <a:lstStyle/>
          <a:p>
            <a:pPr eaLnBrk="1" hangingPunct="1"/>
            <a:r>
              <a:rPr lang="en-US" smtClean="0"/>
              <a:t>The Extra Plus in Leadership:</a:t>
            </a:r>
          </a:p>
        </p:txBody>
      </p:sp>
      <p:sp>
        <p:nvSpPr>
          <p:cNvPr id="43011" name="Rectangle 5"/>
          <p:cNvSpPr>
            <a:spLocks noGrp="1" noChangeArrowheads="1"/>
          </p:cNvSpPr>
          <p:nvPr>
            <p:ph type="subTitle" idx="1"/>
          </p:nvPr>
        </p:nvSpPr>
        <p:spPr/>
        <p:txBody>
          <a:bodyPr/>
          <a:lstStyle/>
          <a:p>
            <a:pPr eaLnBrk="1" hangingPunct="1"/>
            <a:r>
              <a:rPr lang="en-US" smtClean="0"/>
              <a:t>ATTITUDE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228600" y="274638"/>
            <a:ext cx="8686800" cy="1143000"/>
          </a:xfrm>
        </p:spPr>
        <p:txBody>
          <a:bodyPr/>
          <a:lstStyle/>
          <a:p>
            <a:pPr eaLnBrk="1" hangingPunct="1"/>
            <a:r>
              <a:rPr lang="en-US" sz="4000" smtClean="0"/>
              <a:t>Attitude is our Most Important Asset</a:t>
            </a:r>
          </a:p>
        </p:txBody>
      </p:sp>
      <p:sp>
        <p:nvSpPr>
          <p:cNvPr id="44035" name="Rectangle 3"/>
          <p:cNvSpPr>
            <a:spLocks noGrp="1" noChangeArrowheads="1"/>
          </p:cNvSpPr>
          <p:nvPr>
            <p:ph idx="1"/>
          </p:nvPr>
        </p:nvSpPr>
        <p:spPr/>
        <p:txBody>
          <a:bodyPr/>
          <a:lstStyle/>
          <a:p>
            <a:pPr eaLnBrk="1" hangingPunct="1">
              <a:lnSpc>
                <a:spcPct val="90000"/>
              </a:lnSpc>
            </a:pPr>
            <a:r>
              <a:rPr lang="en-US" sz="2800" smtClean="0"/>
              <a:t>It is improbable that a person with a bad attitude can continuously be a success</a:t>
            </a:r>
            <a:br>
              <a:rPr lang="en-US" sz="2800" smtClean="0"/>
            </a:br>
            <a:endParaRPr lang="en-US" sz="2800" smtClean="0"/>
          </a:p>
          <a:p>
            <a:pPr eaLnBrk="1" hangingPunct="1">
              <a:lnSpc>
                <a:spcPct val="90000"/>
              </a:lnSpc>
            </a:pPr>
            <a:r>
              <a:rPr lang="en-US" sz="2800" smtClean="0"/>
              <a:t>We are responsible for our attitudes</a:t>
            </a:r>
            <a:br>
              <a:rPr lang="en-US" sz="2800" smtClean="0"/>
            </a:br>
            <a:endParaRPr lang="en-US" sz="2800" smtClean="0"/>
          </a:p>
          <a:p>
            <a:pPr eaLnBrk="1" hangingPunct="1">
              <a:lnSpc>
                <a:spcPct val="90000"/>
              </a:lnSpc>
            </a:pPr>
            <a:r>
              <a:rPr lang="en-US" sz="2800" smtClean="0"/>
              <a:t>It’s not what happens </a:t>
            </a:r>
            <a:r>
              <a:rPr lang="en-US" sz="2800" i="1" smtClean="0"/>
              <a:t>to</a:t>
            </a:r>
            <a:r>
              <a:rPr lang="en-US" sz="2800" smtClean="0"/>
              <a:t> me that matters, but what happens </a:t>
            </a:r>
            <a:r>
              <a:rPr lang="en-US" sz="2800" i="1" smtClean="0"/>
              <a:t>in</a:t>
            </a:r>
            <a:r>
              <a:rPr lang="en-US" sz="2800" smtClean="0"/>
              <a:t> me</a:t>
            </a:r>
            <a:br>
              <a:rPr lang="en-US" sz="2800" smtClean="0"/>
            </a:br>
            <a:endParaRPr lang="en-US" sz="2800" smtClean="0"/>
          </a:p>
          <a:p>
            <a:pPr eaLnBrk="1" hangingPunct="1">
              <a:lnSpc>
                <a:spcPct val="90000"/>
              </a:lnSpc>
            </a:pPr>
            <a:r>
              <a:rPr lang="en-US" sz="2800" smtClean="0"/>
              <a:t>The leader’s attitude helps determine the attitudes of the followers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4"/>
          <p:cNvSpPr>
            <a:spLocks noGrp="1" noChangeArrowheads="1"/>
          </p:cNvSpPr>
          <p:nvPr>
            <p:ph type="ctrTitle"/>
          </p:nvPr>
        </p:nvSpPr>
        <p:spPr/>
        <p:txBody>
          <a:bodyPr/>
          <a:lstStyle/>
          <a:p>
            <a:pPr eaLnBrk="1" hangingPunct="1"/>
            <a:r>
              <a:rPr lang="en-US" smtClean="0"/>
              <a:t>Developing Your Most Appreciable Asset:</a:t>
            </a:r>
          </a:p>
        </p:txBody>
      </p:sp>
      <p:sp>
        <p:nvSpPr>
          <p:cNvPr id="46083" name="Rectangle 5"/>
          <p:cNvSpPr>
            <a:spLocks noGrp="1" noChangeArrowheads="1"/>
          </p:cNvSpPr>
          <p:nvPr>
            <p:ph type="subTitle" idx="1"/>
          </p:nvPr>
        </p:nvSpPr>
        <p:spPr/>
        <p:txBody>
          <a:bodyPr/>
          <a:lstStyle/>
          <a:p>
            <a:pPr eaLnBrk="1" hangingPunct="1"/>
            <a:r>
              <a:rPr lang="en-US" smtClean="0"/>
              <a:t>PEOPLE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sz="4000" smtClean="0"/>
              <a:t>Principles for People Development</a:t>
            </a:r>
          </a:p>
        </p:txBody>
      </p:sp>
      <p:sp>
        <p:nvSpPr>
          <p:cNvPr id="47107" name="Rectangle 3"/>
          <p:cNvSpPr>
            <a:spLocks noGrp="1" noChangeArrowheads="1"/>
          </p:cNvSpPr>
          <p:nvPr>
            <p:ph idx="1"/>
          </p:nvPr>
        </p:nvSpPr>
        <p:spPr/>
        <p:txBody>
          <a:bodyPr/>
          <a:lstStyle/>
          <a:p>
            <a:pPr eaLnBrk="1" hangingPunct="1">
              <a:lnSpc>
                <a:spcPct val="90000"/>
              </a:lnSpc>
            </a:pPr>
            <a:r>
              <a:rPr lang="en-US" smtClean="0"/>
              <a:t>Value of people</a:t>
            </a:r>
            <a:br>
              <a:rPr lang="en-US" smtClean="0"/>
            </a:br>
            <a:endParaRPr lang="en-US" smtClean="0"/>
          </a:p>
          <a:p>
            <a:pPr eaLnBrk="1" hangingPunct="1">
              <a:lnSpc>
                <a:spcPct val="90000"/>
              </a:lnSpc>
            </a:pPr>
            <a:r>
              <a:rPr lang="en-US" smtClean="0"/>
              <a:t>Commitment of people</a:t>
            </a:r>
            <a:br>
              <a:rPr lang="en-US" smtClean="0"/>
            </a:br>
            <a:endParaRPr lang="en-US" smtClean="0"/>
          </a:p>
          <a:p>
            <a:pPr eaLnBrk="1" hangingPunct="1">
              <a:lnSpc>
                <a:spcPct val="90000"/>
              </a:lnSpc>
            </a:pPr>
            <a:r>
              <a:rPr lang="en-US" smtClean="0"/>
              <a:t>Integrity with people</a:t>
            </a:r>
            <a:br>
              <a:rPr lang="en-US" smtClean="0"/>
            </a:br>
            <a:endParaRPr lang="en-US" smtClean="0"/>
          </a:p>
          <a:p>
            <a:pPr eaLnBrk="1" hangingPunct="1">
              <a:lnSpc>
                <a:spcPct val="90000"/>
              </a:lnSpc>
            </a:pPr>
            <a:r>
              <a:rPr lang="en-US" smtClean="0"/>
              <a:t>Standard for people</a:t>
            </a:r>
            <a:br>
              <a:rPr lang="en-US" smtClean="0"/>
            </a:br>
            <a:endParaRPr lang="en-US" smtClean="0"/>
          </a:p>
          <a:p>
            <a:pPr eaLnBrk="1" hangingPunct="1">
              <a:lnSpc>
                <a:spcPct val="90000"/>
              </a:lnSpc>
            </a:pPr>
            <a:r>
              <a:rPr lang="en-US" smtClean="0"/>
              <a:t>Influence over people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smtClean="0"/>
              <a:t>Assumptions About People</a:t>
            </a:r>
          </a:p>
        </p:txBody>
      </p:sp>
      <p:sp>
        <p:nvSpPr>
          <p:cNvPr id="48131" name="Rectangle 3"/>
          <p:cNvSpPr>
            <a:spLocks noGrp="1" noChangeArrowheads="1"/>
          </p:cNvSpPr>
          <p:nvPr>
            <p:ph idx="1"/>
          </p:nvPr>
        </p:nvSpPr>
        <p:spPr/>
        <p:txBody>
          <a:bodyPr/>
          <a:lstStyle/>
          <a:p>
            <a:pPr eaLnBrk="1" hangingPunct="1">
              <a:lnSpc>
                <a:spcPct val="90000"/>
              </a:lnSpc>
            </a:pPr>
            <a:r>
              <a:rPr lang="en-US" sz="2800" smtClean="0"/>
              <a:t>Everyone wants to feel worthwhile</a:t>
            </a:r>
            <a:br>
              <a:rPr lang="en-US" sz="2800" smtClean="0"/>
            </a:br>
            <a:endParaRPr lang="en-US" sz="2800" smtClean="0"/>
          </a:p>
          <a:p>
            <a:pPr eaLnBrk="1" hangingPunct="1">
              <a:lnSpc>
                <a:spcPct val="90000"/>
              </a:lnSpc>
            </a:pPr>
            <a:r>
              <a:rPr lang="en-US" sz="2800" smtClean="0"/>
              <a:t>Everyone needs and responds to encouragement</a:t>
            </a:r>
            <a:br>
              <a:rPr lang="en-US" sz="2800" smtClean="0"/>
            </a:br>
            <a:endParaRPr lang="en-US" sz="2800" smtClean="0"/>
          </a:p>
          <a:p>
            <a:pPr eaLnBrk="1" hangingPunct="1">
              <a:lnSpc>
                <a:spcPct val="90000"/>
              </a:lnSpc>
            </a:pPr>
            <a:r>
              <a:rPr lang="en-US" sz="2800" smtClean="0"/>
              <a:t>People “buy into” the leader before they “buy into” their leadership &amp; vision</a:t>
            </a:r>
            <a:br>
              <a:rPr lang="en-US" sz="2800" smtClean="0"/>
            </a:br>
            <a:endParaRPr lang="en-US" sz="2800" smtClean="0"/>
          </a:p>
          <a:p>
            <a:pPr eaLnBrk="1" hangingPunct="1">
              <a:lnSpc>
                <a:spcPct val="90000"/>
              </a:lnSpc>
            </a:pPr>
            <a:r>
              <a:rPr lang="en-US" sz="2800" smtClean="0"/>
              <a:t>Most people do not know how to be successful</a:t>
            </a:r>
            <a:br>
              <a:rPr lang="en-US" sz="2800" smtClean="0"/>
            </a:br>
            <a:endParaRPr lang="en-US" sz="2800" smtClean="0"/>
          </a:p>
          <a:p>
            <a:pPr eaLnBrk="1" hangingPunct="1">
              <a:lnSpc>
                <a:spcPct val="90000"/>
              </a:lnSpc>
            </a:pPr>
            <a:r>
              <a:rPr lang="en-US" sz="2800" smtClean="0"/>
              <a:t>Most people are naturally motivated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smtClean="0"/>
              <a:t>What Motivates People?</a:t>
            </a:r>
          </a:p>
        </p:txBody>
      </p:sp>
      <p:sp>
        <p:nvSpPr>
          <p:cNvPr id="49155" name="Rectangle 3"/>
          <p:cNvSpPr>
            <a:spLocks noGrp="1" noChangeArrowheads="1"/>
          </p:cNvSpPr>
          <p:nvPr>
            <p:ph idx="1"/>
          </p:nvPr>
        </p:nvSpPr>
        <p:spPr/>
        <p:txBody>
          <a:bodyPr/>
          <a:lstStyle/>
          <a:p>
            <a:pPr eaLnBrk="1" hangingPunct="1">
              <a:lnSpc>
                <a:spcPct val="90000"/>
              </a:lnSpc>
            </a:pPr>
            <a:r>
              <a:rPr lang="en-US" dirty="0" smtClean="0"/>
              <a:t>Significant contributions</a:t>
            </a:r>
            <a:br>
              <a:rPr lang="en-US" dirty="0" smtClean="0"/>
            </a:br>
            <a:endParaRPr lang="en-US" dirty="0" smtClean="0"/>
          </a:p>
          <a:p>
            <a:pPr eaLnBrk="1" hangingPunct="1">
              <a:lnSpc>
                <a:spcPct val="90000"/>
              </a:lnSpc>
            </a:pPr>
            <a:r>
              <a:rPr lang="en-US" dirty="0" smtClean="0"/>
              <a:t>Goal participation</a:t>
            </a:r>
            <a:br>
              <a:rPr lang="en-US" dirty="0" smtClean="0"/>
            </a:br>
            <a:endParaRPr lang="en-US" dirty="0" smtClean="0"/>
          </a:p>
          <a:p>
            <a:pPr eaLnBrk="1" hangingPunct="1">
              <a:lnSpc>
                <a:spcPct val="90000"/>
              </a:lnSpc>
            </a:pPr>
            <a:r>
              <a:rPr lang="en-US" dirty="0" smtClean="0"/>
              <a:t>Positive dissatisfaction</a:t>
            </a:r>
            <a:br>
              <a:rPr lang="en-US" dirty="0" smtClean="0"/>
            </a:br>
            <a:endParaRPr lang="en-US" dirty="0" smtClean="0"/>
          </a:p>
          <a:p>
            <a:pPr eaLnBrk="1" hangingPunct="1">
              <a:lnSpc>
                <a:spcPct val="90000"/>
              </a:lnSpc>
            </a:pPr>
            <a:r>
              <a:rPr lang="en-US" dirty="0" smtClean="0"/>
              <a:t>Recognition</a:t>
            </a:r>
            <a:br>
              <a:rPr lang="en-US" dirty="0" smtClean="0"/>
            </a:br>
            <a:endParaRPr lang="en-US" dirty="0" smtClean="0"/>
          </a:p>
          <a:p>
            <a:pPr eaLnBrk="1" hangingPunct="1">
              <a:lnSpc>
                <a:spcPct val="90000"/>
              </a:lnSpc>
            </a:pPr>
            <a:r>
              <a:rPr lang="en-US" dirty="0" smtClean="0"/>
              <a:t>Clear expectations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p>
            <a:pPr eaLnBrk="1" hangingPunct="1"/>
            <a:r>
              <a:rPr lang="en-US" smtClean="0"/>
              <a:t>Leadership can be taught.</a:t>
            </a:r>
          </a:p>
        </p:txBody>
      </p:sp>
      <p:sp>
        <p:nvSpPr>
          <p:cNvPr id="4099" name="Rectangle 3"/>
          <p:cNvSpPr>
            <a:spLocks noGrp="1" noChangeArrowheads="1"/>
          </p:cNvSpPr>
          <p:nvPr>
            <p:ph type="subTitle" idx="1"/>
          </p:nvPr>
        </p:nvSpPr>
        <p:spPr/>
        <p:txBody>
          <a:bodyPr/>
          <a:lstStyle/>
          <a:p>
            <a:pPr eaLnBrk="1" hangingPunct="1"/>
            <a:r>
              <a:rPr lang="en-US" smtClean="0"/>
              <a:t>Leadership is not an exclusive club for those who were “born with 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US" smtClean="0"/>
              <a:t>What De-Motivates People?</a:t>
            </a:r>
          </a:p>
        </p:txBody>
      </p:sp>
      <p:sp>
        <p:nvSpPr>
          <p:cNvPr id="50179" name="Rectangle 3"/>
          <p:cNvSpPr>
            <a:spLocks noGrp="1" noChangeArrowheads="1"/>
          </p:cNvSpPr>
          <p:nvPr>
            <p:ph idx="1"/>
          </p:nvPr>
        </p:nvSpPr>
        <p:spPr/>
        <p:txBody>
          <a:bodyPr/>
          <a:lstStyle/>
          <a:p>
            <a:pPr eaLnBrk="1" hangingPunct="1"/>
            <a:r>
              <a:rPr lang="en-US" smtClean="0"/>
              <a:t>Don’t belittle anyone</a:t>
            </a:r>
            <a:br>
              <a:rPr lang="en-US" smtClean="0"/>
            </a:br>
            <a:endParaRPr lang="en-US" smtClean="0"/>
          </a:p>
          <a:p>
            <a:pPr eaLnBrk="1" hangingPunct="1"/>
            <a:r>
              <a:rPr lang="en-US" smtClean="0"/>
              <a:t>Don’t manipulate anyone</a:t>
            </a:r>
            <a:br>
              <a:rPr lang="en-US" smtClean="0"/>
            </a:br>
            <a:endParaRPr lang="en-US" smtClean="0"/>
          </a:p>
          <a:p>
            <a:pPr eaLnBrk="1" hangingPunct="1"/>
            <a:r>
              <a:rPr lang="en-US" smtClean="0"/>
              <a:t>Don’t be insensitive</a:t>
            </a:r>
            <a:br>
              <a:rPr lang="en-US" smtClean="0"/>
            </a:br>
            <a:endParaRPr lang="en-US" smtClean="0"/>
          </a:p>
          <a:p>
            <a:pPr eaLnBrk="1" hangingPunct="1"/>
            <a:r>
              <a:rPr lang="en-US" smtClean="0"/>
              <a:t>Don’t discourage personal growth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4"/>
          <p:cNvSpPr>
            <a:spLocks noGrp="1" noChangeArrowheads="1"/>
          </p:cNvSpPr>
          <p:nvPr>
            <p:ph type="ctrTitle"/>
          </p:nvPr>
        </p:nvSpPr>
        <p:spPr/>
        <p:txBody>
          <a:bodyPr/>
          <a:lstStyle/>
          <a:p>
            <a:pPr eaLnBrk="1" hangingPunct="1"/>
            <a:r>
              <a:rPr lang="en-US" smtClean="0"/>
              <a:t>The Indispensable Quality of Leadership:</a:t>
            </a:r>
          </a:p>
        </p:txBody>
      </p:sp>
      <p:sp>
        <p:nvSpPr>
          <p:cNvPr id="55299" name="Rectangle 5"/>
          <p:cNvSpPr>
            <a:spLocks noGrp="1" noChangeArrowheads="1"/>
          </p:cNvSpPr>
          <p:nvPr>
            <p:ph type="subTitle" idx="1"/>
          </p:nvPr>
        </p:nvSpPr>
        <p:spPr/>
        <p:txBody>
          <a:bodyPr/>
          <a:lstStyle/>
          <a:p>
            <a:pPr eaLnBrk="1" hangingPunct="1"/>
            <a:r>
              <a:rPr lang="en-US" smtClean="0"/>
              <a:t>VISION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US" smtClean="0"/>
              <a:t>Four Vision-Levels of People</a:t>
            </a:r>
          </a:p>
        </p:txBody>
      </p:sp>
      <p:sp>
        <p:nvSpPr>
          <p:cNvPr id="57347" name="Rectangle 3"/>
          <p:cNvSpPr>
            <a:spLocks noGrp="1" noChangeArrowheads="1"/>
          </p:cNvSpPr>
          <p:nvPr>
            <p:ph idx="1"/>
          </p:nvPr>
        </p:nvSpPr>
        <p:spPr/>
        <p:txBody>
          <a:bodyPr/>
          <a:lstStyle/>
          <a:p>
            <a:pPr eaLnBrk="1" hangingPunct="1"/>
            <a:r>
              <a:rPr lang="en-US" sz="2800" smtClean="0"/>
              <a:t>Some people never see it (wanderers)</a:t>
            </a:r>
            <a:br>
              <a:rPr lang="en-US" sz="2800" smtClean="0"/>
            </a:br>
            <a:endParaRPr lang="en-US" sz="2800" smtClean="0"/>
          </a:p>
          <a:p>
            <a:pPr eaLnBrk="1" hangingPunct="1"/>
            <a:r>
              <a:rPr lang="en-US" sz="2800" smtClean="0"/>
              <a:t>Some people see it but never pursue it on their own (followers)</a:t>
            </a:r>
            <a:br>
              <a:rPr lang="en-US" sz="2800" smtClean="0"/>
            </a:br>
            <a:endParaRPr lang="en-US" sz="2800" smtClean="0"/>
          </a:p>
          <a:p>
            <a:pPr eaLnBrk="1" hangingPunct="1"/>
            <a:r>
              <a:rPr lang="en-US" sz="2800" smtClean="0"/>
              <a:t>Some people see it and pursue it (achievers)</a:t>
            </a:r>
            <a:br>
              <a:rPr lang="en-US" sz="2800" smtClean="0"/>
            </a:br>
            <a:endParaRPr lang="en-US" sz="2800" smtClean="0"/>
          </a:p>
          <a:p>
            <a:pPr eaLnBrk="1" hangingPunct="1"/>
            <a:r>
              <a:rPr lang="en-US" sz="2800" smtClean="0"/>
              <a:t>Some people see it, pursue it, and help others see it (leaders)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US" smtClean="0"/>
              <a:t>Personal Ownership of a Vision</a:t>
            </a:r>
          </a:p>
        </p:txBody>
      </p:sp>
      <p:sp>
        <p:nvSpPr>
          <p:cNvPr id="58371" name="Rectangle 3"/>
          <p:cNvSpPr>
            <a:spLocks noGrp="1" noChangeArrowheads="1"/>
          </p:cNvSpPr>
          <p:nvPr>
            <p:ph idx="1"/>
          </p:nvPr>
        </p:nvSpPr>
        <p:spPr/>
        <p:txBody>
          <a:bodyPr/>
          <a:lstStyle/>
          <a:p>
            <a:pPr eaLnBrk="1" hangingPunct="1"/>
            <a:r>
              <a:rPr lang="en-US" smtClean="0"/>
              <a:t>Look within you:  What do you feel?</a:t>
            </a:r>
            <a:br>
              <a:rPr lang="en-US" smtClean="0"/>
            </a:br>
            <a:endParaRPr lang="en-US" smtClean="0"/>
          </a:p>
          <a:p>
            <a:pPr eaLnBrk="1" hangingPunct="1"/>
            <a:r>
              <a:rPr lang="en-US" smtClean="0"/>
              <a:t>Look behind you:  What have you learned?</a:t>
            </a:r>
            <a:br>
              <a:rPr lang="en-US" smtClean="0"/>
            </a:br>
            <a:endParaRPr lang="en-US" smtClean="0"/>
          </a:p>
          <a:p>
            <a:pPr eaLnBrk="1" hangingPunct="1"/>
            <a:r>
              <a:rPr lang="en-US" smtClean="0"/>
              <a:t>Look around you:  What is happening to others?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smtClean="0"/>
              <a:t>Personal Ownership of a Vision</a:t>
            </a:r>
          </a:p>
        </p:txBody>
      </p:sp>
      <p:sp>
        <p:nvSpPr>
          <p:cNvPr id="59395" name="Rectangle 3"/>
          <p:cNvSpPr>
            <a:spLocks noGrp="1" noChangeArrowheads="1"/>
          </p:cNvSpPr>
          <p:nvPr>
            <p:ph idx="1"/>
          </p:nvPr>
        </p:nvSpPr>
        <p:spPr/>
        <p:txBody>
          <a:bodyPr/>
          <a:lstStyle/>
          <a:p>
            <a:pPr eaLnBrk="1" hangingPunct="1"/>
            <a:r>
              <a:rPr lang="en-US" smtClean="0"/>
              <a:t>Look ahead of you:  What is the big picture?</a:t>
            </a:r>
            <a:br>
              <a:rPr lang="en-US" smtClean="0"/>
            </a:br>
            <a:endParaRPr lang="en-US" smtClean="0"/>
          </a:p>
          <a:p>
            <a:pPr eaLnBrk="1" hangingPunct="1"/>
            <a:r>
              <a:rPr lang="en-US" smtClean="0"/>
              <a:t>Look above you:  What is expected of you?</a:t>
            </a:r>
            <a:br>
              <a:rPr lang="en-US" smtClean="0"/>
            </a:br>
            <a:endParaRPr lang="en-US" smtClean="0"/>
          </a:p>
          <a:p>
            <a:pPr eaLnBrk="1" hangingPunct="1"/>
            <a:r>
              <a:rPr lang="en-US" smtClean="0"/>
              <a:t>Look beside you:  What resources are available to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smtClean="0"/>
              <a:t>A Successful Leader’s Vision</a:t>
            </a:r>
          </a:p>
        </p:txBody>
      </p:sp>
      <p:sp>
        <p:nvSpPr>
          <p:cNvPr id="60419" name="Rectangle 3"/>
          <p:cNvSpPr>
            <a:spLocks noGrp="1" noChangeArrowheads="1"/>
          </p:cNvSpPr>
          <p:nvPr>
            <p:ph idx="1"/>
          </p:nvPr>
        </p:nvSpPr>
        <p:spPr/>
        <p:txBody>
          <a:bodyPr/>
          <a:lstStyle/>
          <a:p>
            <a:pPr eaLnBrk="1" hangingPunct="1"/>
            <a:r>
              <a:rPr lang="en-US" smtClean="0"/>
              <a:t>Perception:  Seeing what is now with the eyes of reality</a:t>
            </a:r>
            <a:br>
              <a:rPr lang="en-US" smtClean="0"/>
            </a:br>
            <a:endParaRPr lang="en-US" smtClean="0"/>
          </a:p>
          <a:p>
            <a:pPr eaLnBrk="1" hangingPunct="1"/>
            <a:r>
              <a:rPr lang="en-US" smtClean="0"/>
              <a:t>Probability:  Seeing what will be with the eyes of discernment</a:t>
            </a:r>
            <a:br>
              <a:rPr lang="en-US" smtClean="0"/>
            </a:br>
            <a:endParaRPr lang="en-US" smtClean="0"/>
          </a:p>
          <a:p>
            <a:pPr eaLnBrk="1" hangingPunct="1"/>
            <a:r>
              <a:rPr lang="en-US" smtClean="0"/>
              <a:t>Possibility:  Seeing what can be with the eyes of vision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n-US" smtClean="0"/>
              <a:t>Successful Vision-Casting</a:t>
            </a:r>
          </a:p>
        </p:txBody>
      </p:sp>
      <p:sp>
        <p:nvSpPr>
          <p:cNvPr id="61443" name="Rectangle 3"/>
          <p:cNvSpPr>
            <a:spLocks noGrp="1" noChangeArrowheads="1"/>
          </p:cNvSpPr>
          <p:nvPr>
            <p:ph idx="1"/>
          </p:nvPr>
        </p:nvSpPr>
        <p:spPr/>
        <p:txBody>
          <a:bodyPr/>
          <a:lstStyle/>
          <a:p>
            <a:pPr eaLnBrk="1" hangingPunct="1"/>
            <a:r>
              <a:rPr lang="en-US" smtClean="0"/>
              <a:t>Understanding what hinders a vision</a:t>
            </a:r>
            <a:br>
              <a:rPr lang="en-US" smtClean="0"/>
            </a:br>
            <a:endParaRPr lang="en-US" smtClean="0"/>
          </a:p>
          <a:p>
            <a:pPr eaLnBrk="1" hangingPunct="1"/>
            <a:r>
              <a:rPr lang="en-US" smtClean="0"/>
              <a:t>Setting the proper environment</a:t>
            </a:r>
            <a:br>
              <a:rPr lang="en-US" smtClean="0"/>
            </a:br>
            <a:endParaRPr lang="en-US" smtClean="0"/>
          </a:p>
          <a:p>
            <a:pPr eaLnBrk="1" hangingPunct="1"/>
            <a:r>
              <a:rPr lang="en-US" smtClean="0"/>
              <a:t>Opening your eyes to the possibilities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4"/>
          <p:cNvSpPr>
            <a:spLocks noGrp="1" noChangeArrowheads="1"/>
          </p:cNvSpPr>
          <p:nvPr>
            <p:ph type="ctrTitle"/>
          </p:nvPr>
        </p:nvSpPr>
        <p:spPr/>
        <p:txBody>
          <a:bodyPr/>
          <a:lstStyle/>
          <a:p>
            <a:pPr eaLnBrk="1" hangingPunct="1"/>
            <a:r>
              <a:rPr lang="en-US" smtClean="0"/>
              <a:t>The Price Tag of Leadership:</a:t>
            </a:r>
          </a:p>
        </p:txBody>
      </p:sp>
      <p:sp>
        <p:nvSpPr>
          <p:cNvPr id="62467" name="Rectangle 5"/>
          <p:cNvSpPr>
            <a:spLocks noGrp="1" noChangeArrowheads="1"/>
          </p:cNvSpPr>
          <p:nvPr>
            <p:ph type="subTitle" idx="1"/>
          </p:nvPr>
        </p:nvSpPr>
        <p:spPr/>
        <p:txBody>
          <a:bodyPr/>
          <a:lstStyle/>
          <a:p>
            <a:pPr eaLnBrk="1" hangingPunct="1"/>
            <a:r>
              <a:rPr lang="en-US" smtClean="0"/>
              <a:t>SELF-DISCIPLINE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US" smtClean="0"/>
              <a:t>Organize Your Life</a:t>
            </a:r>
          </a:p>
        </p:txBody>
      </p:sp>
      <p:sp>
        <p:nvSpPr>
          <p:cNvPr id="63491" name="Rectangle 3"/>
          <p:cNvSpPr>
            <a:spLocks noGrp="1" noChangeArrowheads="1"/>
          </p:cNvSpPr>
          <p:nvPr>
            <p:ph idx="1"/>
          </p:nvPr>
        </p:nvSpPr>
        <p:spPr/>
        <p:txBody>
          <a:bodyPr/>
          <a:lstStyle/>
          <a:p>
            <a:pPr eaLnBrk="1" hangingPunct="1"/>
            <a:r>
              <a:rPr lang="en-US" smtClean="0"/>
              <a:t>Set your priorities</a:t>
            </a:r>
            <a:br>
              <a:rPr lang="en-US" smtClean="0"/>
            </a:br>
            <a:endParaRPr lang="en-US" smtClean="0"/>
          </a:p>
          <a:p>
            <a:pPr eaLnBrk="1" hangingPunct="1"/>
            <a:r>
              <a:rPr lang="en-US" smtClean="0"/>
              <a:t>Place priorities in your calendar</a:t>
            </a:r>
            <a:br>
              <a:rPr lang="en-US" smtClean="0"/>
            </a:br>
            <a:endParaRPr lang="en-US" smtClean="0"/>
          </a:p>
          <a:p>
            <a:pPr eaLnBrk="1" hangingPunct="1"/>
            <a:r>
              <a:rPr lang="en-US" smtClean="0"/>
              <a:t>Allow a little time for the unexpected</a:t>
            </a:r>
            <a:br>
              <a:rPr lang="en-US" smtClean="0"/>
            </a:br>
            <a:endParaRPr lang="en-US" smtClean="0"/>
          </a:p>
          <a:p>
            <a:pPr eaLnBrk="1" hangingPunct="1"/>
            <a:r>
              <a:rPr lang="en-US" smtClean="0"/>
              <a:t>Do projects one at a time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US" smtClean="0"/>
              <a:t>Organize Your Life</a:t>
            </a:r>
          </a:p>
        </p:txBody>
      </p:sp>
      <p:sp>
        <p:nvSpPr>
          <p:cNvPr id="64515" name="Rectangle 3"/>
          <p:cNvSpPr>
            <a:spLocks noGrp="1" noChangeArrowheads="1"/>
          </p:cNvSpPr>
          <p:nvPr>
            <p:ph idx="1"/>
          </p:nvPr>
        </p:nvSpPr>
        <p:spPr/>
        <p:txBody>
          <a:bodyPr/>
          <a:lstStyle/>
          <a:p>
            <a:pPr eaLnBrk="1" hangingPunct="1"/>
            <a:r>
              <a:rPr lang="en-US" smtClean="0"/>
              <a:t>Organize your work space</a:t>
            </a:r>
            <a:br>
              <a:rPr lang="en-US" smtClean="0"/>
            </a:br>
            <a:endParaRPr lang="en-US" smtClean="0"/>
          </a:p>
          <a:p>
            <a:pPr eaLnBrk="1" hangingPunct="1"/>
            <a:r>
              <a:rPr lang="en-US" smtClean="0"/>
              <a:t>Work according to your temperament</a:t>
            </a:r>
            <a:br>
              <a:rPr lang="en-US" smtClean="0"/>
            </a:br>
            <a:endParaRPr lang="en-US" smtClean="0"/>
          </a:p>
          <a:p>
            <a:pPr eaLnBrk="1" hangingPunct="1"/>
            <a:r>
              <a:rPr lang="en-US" smtClean="0"/>
              <a:t>Use your driving time for light work and growth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mtClean="0"/>
              <a:t>Accomplishments of a Leader</a:t>
            </a:r>
          </a:p>
        </p:txBody>
      </p:sp>
      <p:sp>
        <p:nvSpPr>
          <p:cNvPr id="9219" name="Rectangle 3"/>
          <p:cNvSpPr>
            <a:spLocks noGrp="1" noChangeArrowheads="1"/>
          </p:cNvSpPr>
          <p:nvPr>
            <p:ph idx="1"/>
          </p:nvPr>
        </p:nvSpPr>
        <p:spPr/>
        <p:txBody>
          <a:bodyPr/>
          <a:lstStyle/>
          <a:p>
            <a:pPr eaLnBrk="1" hangingPunct="1">
              <a:lnSpc>
                <a:spcPct val="80000"/>
              </a:lnSpc>
            </a:pPr>
            <a:r>
              <a:rPr lang="en-US" sz="2800" smtClean="0"/>
              <a:t>Knowing how to do a job is the accomplishment of labor</a:t>
            </a:r>
            <a:br>
              <a:rPr lang="en-US" sz="2800" smtClean="0"/>
            </a:br>
            <a:endParaRPr lang="en-US" sz="2800" smtClean="0"/>
          </a:p>
          <a:p>
            <a:pPr eaLnBrk="1" hangingPunct="1">
              <a:lnSpc>
                <a:spcPct val="80000"/>
              </a:lnSpc>
            </a:pPr>
            <a:r>
              <a:rPr lang="en-US" sz="2800" smtClean="0"/>
              <a:t>Showing others is the accomplishment of a teacher</a:t>
            </a:r>
            <a:br>
              <a:rPr lang="en-US" sz="2800" smtClean="0"/>
            </a:br>
            <a:endParaRPr lang="en-US" sz="2800" smtClean="0"/>
          </a:p>
          <a:p>
            <a:pPr eaLnBrk="1" hangingPunct="1">
              <a:lnSpc>
                <a:spcPct val="80000"/>
              </a:lnSpc>
            </a:pPr>
            <a:r>
              <a:rPr lang="en-US" sz="2800" smtClean="0"/>
              <a:t>Making sure the work is done by others is the accomplishment of a manager</a:t>
            </a:r>
            <a:br>
              <a:rPr lang="en-US" sz="2800" smtClean="0"/>
            </a:br>
            <a:endParaRPr lang="en-US" sz="2800" smtClean="0"/>
          </a:p>
          <a:p>
            <a:pPr eaLnBrk="1" hangingPunct="1">
              <a:lnSpc>
                <a:spcPct val="80000"/>
              </a:lnSpc>
            </a:pPr>
            <a:r>
              <a:rPr lang="en-US" sz="2800" smtClean="0"/>
              <a:t>Inspiring others to do better work is the accomplishment of a leader</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US" smtClean="0"/>
              <a:t>Organize Your Life</a:t>
            </a:r>
          </a:p>
        </p:txBody>
      </p:sp>
      <p:sp>
        <p:nvSpPr>
          <p:cNvPr id="65539" name="Rectangle 3"/>
          <p:cNvSpPr>
            <a:spLocks noGrp="1" noChangeArrowheads="1"/>
          </p:cNvSpPr>
          <p:nvPr>
            <p:ph idx="1"/>
          </p:nvPr>
        </p:nvSpPr>
        <p:spPr/>
        <p:txBody>
          <a:bodyPr/>
          <a:lstStyle/>
          <a:p>
            <a:pPr eaLnBrk="1" hangingPunct="1"/>
            <a:r>
              <a:rPr lang="en-US" smtClean="0"/>
              <a:t>Develop systems that work for you</a:t>
            </a:r>
            <a:br>
              <a:rPr lang="en-US" smtClean="0"/>
            </a:br>
            <a:endParaRPr lang="en-US" smtClean="0"/>
          </a:p>
          <a:p>
            <a:pPr eaLnBrk="1" hangingPunct="1"/>
            <a:r>
              <a:rPr lang="en-US" smtClean="0"/>
              <a:t>Always have a plan for those minutes between meetings</a:t>
            </a:r>
            <a:br>
              <a:rPr lang="en-US" smtClean="0"/>
            </a:br>
            <a:endParaRPr lang="en-US" smtClean="0"/>
          </a:p>
          <a:p>
            <a:pPr eaLnBrk="1" hangingPunct="1"/>
            <a:r>
              <a:rPr lang="en-US" smtClean="0"/>
              <a:t>Focus on results, not the activity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n-US" smtClean="0"/>
              <a:t>Self-Disciplined Leaders…</a:t>
            </a:r>
          </a:p>
        </p:txBody>
      </p:sp>
      <p:sp>
        <p:nvSpPr>
          <p:cNvPr id="66563" name="Rectangle 3"/>
          <p:cNvSpPr>
            <a:spLocks noGrp="1" noChangeArrowheads="1"/>
          </p:cNvSpPr>
          <p:nvPr>
            <p:ph idx="1"/>
          </p:nvPr>
        </p:nvSpPr>
        <p:spPr/>
        <p:txBody>
          <a:bodyPr/>
          <a:lstStyle/>
          <a:p>
            <a:pPr eaLnBrk="1" hangingPunct="1"/>
            <a:r>
              <a:rPr lang="en-US" smtClean="0"/>
              <a:t>Welcome responsibility</a:t>
            </a:r>
            <a:br>
              <a:rPr lang="en-US" smtClean="0"/>
            </a:br>
            <a:endParaRPr lang="en-US" smtClean="0"/>
          </a:p>
          <a:p>
            <a:pPr eaLnBrk="1" hangingPunct="1"/>
            <a:r>
              <a:rPr lang="en-US" smtClean="0"/>
              <a:t>Accept accountability</a:t>
            </a:r>
            <a:br>
              <a:rPr lang="en-US" smtClean="0"/>
            </a:br>
            <a:endParaRPr lang="en-US" smtClean="0"/>
          </a:p>
          <a:p>
            <a:pPr eaLnBrk="1" hangingPunct="1"/>
            <a:r>
              <a:rPr lang="en-US" smtClean="0"/>
              <a:t>Pay now, play later</a:t>
            </a:r>
            <a:br>
              <a:rPr lang="en-US" smtClean="0"/>
            </a:br>
            <a:endParaRPr lang="en-US" smtClean="0"/>
          </a:p>
          <a:p>
            <a:pPr eaLnBrk="1" hangingPunct="1"/>
            <a:r>
              <a:rPr lang="en-US" smtClean="0"/>
              <a:t>Become character driven instead of emotion driven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ctrTitle"/>
          </p:nvPr>
        </p:nvSpPr>
        <p:spPr/>
        <p:txBody>
          <a:bodyPr/>
          <a:lstStyle/>
          <a:p>
            <a:pPr eaLnBrk="1" hangingPunct="1"/>
            <a:r>
              <a:rPr lang="en-US" smtClean="0"/>
              <a:t>“The price of greatness is responsibility.”</a:t>
            </a:r>
          </a:p>
        </p:txBody>
      </p:sp>
      <p:sp>
        <p:nvSpPr>
          <p:cNvPr id="67587" name="Rectangle 3"/>
          <p:cNvSpPr>
            <a:spLocks noGrp="1" noChangeArrowheads="1"/>
          </p:cNvSpPr>
          <p:nvPr>
            <p:ph type="subTitle" idx="1"/>
          </p:nvPr>
        </p:nvSpPr>
        <p:spPr/>
        <p:txBody>
          <a:bodyPr/>
          <a:lstStyle/>
          <a:p>
            <a:pPr eaLnBrk="1" hangingPunct="1"/>
            <a:r>
              <a:rPr lang="en-US" smtClean="0"/>
              <a:t>Sir Winston Churchill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en-US" smtClean="0"/>
              <a:t>Welcome responsibility…</a:t>
            </a:r>
          </a:p>
        </p:txBody>
      </p:sp>
      <p:sp>
        <p:nvSpPr>
          <p:cNvPr id="68611" name="Rectangle 3"/>
          <p:cNvSpPr>
            <a:spLocks noGrp="1" noChangeArrowheads="1"/>
          </p:cNvSpPr>
          <p:nvPr>
            <p:ph idx="1"/>
          </p:nvPr>
        </p:nvSpPr>
        <p:spPr/>
        <p:txBody>
          <a:bodyPr/>
          <a:lstStyle/>
          <a:p>
            <a:pPr eaLnBrk="1" hangingPunct="1"/>
            <a:r>
              <a:rPr lang="en-US" smtClean="0"/>
              <a:t>Be responsible for who you are</a:t>
            </a:r>
            <a:br>
              <a:rPr lang="en-US" smtClean="0"/>
            </a:br>
            <a:endParaRPr lang="en-US" smtClean="0"/>
          </a:p>
          <a:p>
            <a:pPr eaLnBrk="1" hangingPunct="1"/>
            <a:r>
              <a:rPr lang="en-US" smtClean="0"/>
              <a:t>Be responsible for what you do</a:t>
            </a:r>
            <a:br>
              <a:rPr lang="en-US" smtClean="0"/>
            </a:br>
            <a:endParaRPr lang="en-US" smtClean="0"/>
          </a:p>
          <a:p>
            <a:pPr eaLnBrk="1" hangingPunct="1"/>
            <a:r>
              <a:rPr lang="en-US" smtClean="0"/>
              <a:t>Be responsible for what you have received</a:t>
            </a:r>
            <a:br>
              <a:rPr lang="en-US" smtClean="0"/>
            </a:br>
            <a:endParaRPr lang="en-US" smtClean="0"/>
          </a:p>
          <a:p>
            <a:pPr eaLnBrk="1" hangingPunct="1"/>
            <a:r>
              <a:rPr lang="en-US" smtClean="0"/>
              <a:t>Be responsible to those you lead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r>
              <a:rPr lang="en-US" smtClean="0"/>
              <a:t>Developing Integrity</a:t>
            </a:r>
          </a:p>
        </p:txBody>
      </p:sp>
      <p:sp>
        <p:nvSpPr>
          <p:cNvPr id="69635" name="Rectangle 3"/>
          <p:cNvSpPr>
            <a:spLocks noGrp="1" noChangeArrowheads="1"/>
          </p:cNvSpPr>
          <p:nvPr>
            <p:ph idx="1"/>
          </p:nvPr>
        </p:nvSpPr>
        <p:spPr/>
        <p:txBody>
          <a:bodyPr/>
          <a:lstStyle/>
          <a:p>
            <a:pPr eaLnBrk="1" hangingPunct="1">
              <a:lnSpc>
                <a:spcPct val="90000"/>
              </a:lnSpc>
            </a:pPr>
            <a:r>
              <a:rPr lang="en-US" sz="2800" smtClean="0"/>
              <a:t>I will live what I teach</a:t>
            </a:r>
            <a:br>
              <a:rPr lang="en-US" sz="2800" smtClean="0"/>
            </a:br>
            <a:endParaRPr lang="en-US" sz="2800" smtClean="0"/>
          </a:p>
          <a:p>
            <a:pPr eaLnBrk="1" hangingPunct="1">
              <a:lnSpc>
                <a:spcPct val="90000"/>
              </a:lnSpc>
            </a:pPr>
            <a:r>
              <a:rPr lang="en-US" sz="2800" smtClean="0"/>
              <a:t>I will do what I say</a:t>
            </a:r>
            <a:br>
              <a:rPr lang="en-US" sz="2800" smtClean="0"/>
            </a:br>
            <a:endParaRPr lang="en-US" sz="2800" smtClean="0"/>
          </a:p>
          <a:p>
            <a:pPr eaLnBrk="1" hangingPunct="1">
              <a:lnSpc>
                <a:spcPct val="90000"/>
              </a:lnSpc>
            </a:pPr>
            <a:r>
              <a:rPr lang="en-US" sz="2800" smtClean="0"/>
              <a:t>I will be honest with others</a:t>
            </a:r>
            <a:br>
              <a:rPr lang="en-US" sz="2800" smtClean="0"/>
            </a:br>
            <a:endParaRPr lang="en-US" sz="2800" smtClean="0"/>
          </a:p>
          <a:p>
            <a:pPr eaLnBrk="1" hangingPunct="1">
              <a:lnSpc>
                <a:spcPct val="90000"/>
              </a:lnSpc>
            </a:pPr>
            <a:r>
              <a:rPr lang="en-US" sz="2800" smtClean="0"/>
              <a:t>I will put what is best for others ahead of what is best for me</a:t>
            </a:r>
            <a:br>
              <a:rPr lang="en-US" sz="2800" smtClean="0"/>
            </a:br>
            <a:endParaRPr lang="en-US" sz="2800" smtClean="0"/>
          </a:p>
          <a:p>
            <a:pPr eaLnBrk="1" hangingPunct="1">
              <a:lnSpc>
                <a:spcPct val="90000"/>
              </a:lnSpc>
            </a:pPr>
            <a:r>
              <a:rPr lang="en-US" sz="2800" smtClean="0"/>
              <a:t>I will be transparent and vulnerable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ctrTitle"/>
          </p:nvPr>
        </p:nvSpPr>
        <p:spPr>
          <a:xfrm>
            <a:off x="685800" y="381000"/>
            <a:ext cx="7772400" cy="2441575"/>
          </a:xfrm>
        </p:spPr>
        <p:txBody>
          <a:bodyPr/>
          <a:lstStyle/>
          <a:p>
            <a:pPr algn="ctr" eaLnBrk="1" hangingPunct="1"/>
            <a:r>
              <a:rPr lang="en-US" dirty="0" smtClean="0"/>
              <a:t>The growth and development of people is the highest calling of leadership.</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1676400"/>
            <a:ext cx="7772400" cy="1924050"/>
          </a:xfrm>
        </p:spPr>
        <p:txBody>
          <a:bodyPr/>
          <a:lstStyle/>
          <a:p>
            <a:pPr eaLnBrk="1" hangingPunct="1"/>
            <a:r>
              <a:rPr lang="en-US" smtClean="0"/>
              <a:t>How to Lead So People Will Follow</a:t>
            </a:r>
          </a:p>
        </p:txBody>
      </p:sp>
      <p:sp>
        <p:nvSpPr>
          <p:cNvPr id="2051" name="Rectangle 3"/>
          <p:cNvSpPr>
            <a:spLocks noGrp="1" noChangeArrowheads="1"/>
          </p:cNvSpPr>
          <p:nvPr>
            <p:ph type="subTitle" idx="1"/>
          </p:nvPr>
        </p:nvSpPr>
        <p:spPr/>
        <p:txBody>
          <a:bodyPr/>
          <a:lstStyle/>
          <a:p>
            <a:pPr eaLnBrk="1" hangingPunct="1"/>
            <a:endParaRPr lang="en-US"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normAutofit/>
          </a:bodyPr>
          <a:lstStyle/>
          <a:p>
            <a:r>
              <a:rPr lang="en-US" dirty="0" smtClean="0"/>
              <a:t>Jesus Invited Men to Follow Him</a:t>
            </a:r>
          </a:p>
        </p:txBody>
      </p:sp>
      <p:sp>
        <p:nvSpPr>
          <p:cNvPr id="3075" name="Content Placeholder 2"/>
          <p:cNvSpPr>
            <a:spLocks noGrp="1"/>
          </p:cNvSpPr>
          <p:nvPr>
            <p:ph idx="1"/>
          </p:nvPr>
        </p:nvSpPr>
        <p:spPr/>
        <p:txBody>
          <a:bodyPr/>
          <a:lstStyle/>
          <a:p>
            <a:r>
              <a:rPr lang="en-US" smtClean="0"/>
              <a:t>Matthew 4:18-20 “And Jesus, walking by the Sea of Galilee, saw two brothers, Simon called Peter, and Andrew his brother, casting a net into the sea; for they were fishermen. Then He said to them, “Follow Me, and I will make you fishers of men.” They immediately left </a:t>
            </a:r>
            <a:r>
              <a:rPr lang="en-US" i="1" smtClean="0"/>
              <a:t>their</a:t>
            </a:r>
            <a:r>
              <a:rPr lang="en-US" smtClean="0"/>
              <a:t> nets and followed Him.”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normAutofit fontScale="90000"/>
          </a:bodyPr>
          <a:lstStyle/>
          <a:p>
            <a:r>
              <a:rPr lang="en-US" dirty="0" smtClean="0"/>
              <a:t>Jesus’ Leaders Need to Invite Others to Follow</a:t>
            </a:r>
          </a:p>
        </p:txBody>
      </p:sp>
      <p:sp>
        <p:nvSpPr>
          <p:cNvPr id="4099" name="Content Placeholder 2"/>
          <p:cNvSpPr>
            <a:spLocks noGrp="1"/>
          </p:cNvSpPr>
          <p:nvPr>
            <p:ph idx="1"/>
          </p:nvPr>
        </p:nvSpPr>
        <p:spPr/>
        <p:txBody>
          <a:bodyPr/>
          <a:lstStyle/>
          <a:p>
            <a:r>
              <a:rPr lang="en-US" smtClean="0"/>
              <a:t>1 Corinthians 11:1 “Imitate me, just as I also imitate Christ.”</a:t>
            </a:r>
          </a:p>
          <a:p>
            <a:r>
              <a:rPr lang="en-US" smtClean="0"/>
              <a:t>Hebrews 13:7 “Remember those who rule over you, who have spoken the word of God to you, whose faith follow, considering the outcome of their conduct.”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normAutofit fontScale="90000"/>
          </a:bodyPr>
          <a:lstStyle/>
          <a:p>
            <a:r>
              <a:rPr lang="en-US" dirty="0" smtClean="0"/>
              <a:t>Jesus’ Leaders Need to Invite Others to Follow</a:t>
            </a:r>
          </a:p>
        </p:txBody>
      </p:sp>
      <p:sp>
        <p:nvSpPr>
          <p:cNvPr id="5123" name="Content Placeholder 2"/>
          <p:cNvSpPr>
            <a:spLocks noGrp="1"/>
          </p:cNvSpPr>
          <p:nvPr>
            <p:ph idx="1"/>
          </p:nvPr>
        </p:nvSpPr>
        <p:spPr>
          <a:xfrm>
            <a:off x="152400" y="2209800"/>
            <a:ext cx="8686800" cy="4953000"/>
          </a:xfrm>
        </p:spPr>
        <p:txBody>
          <a:bodyPr/>
          <a:lstStyle/>
          <a:p>
            <a:r>
              <a:rPr lang="en-US" dirty="0" smtClean="0"/>
              <a:t>1 Peter 5:1-3 “The elders who are among you I exhort, I who am a fellow elder and a witness of the sufferings of Christ, and also a partaker of the glory that will be revealed: Shepherd the flock of God which is among you, serving as overseers, not by compulsion but willingly, not for dishonest gain but eagerly; nor as being lords over those entrusted to you, but being examples to the flock.”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mtClean="0"/>
              <a:t>Management vs. Leadership</a:t>
            </a:r>
          </a:p>
        </p:txBody>
      </p:sp>
      <p:sp>
        <p:nvSpPr>
          <p:cNvPr id="10243" name="Rectangle 3"/>
          <p:cNvSpPr>
            <a:spLocks noGrp="1" noChangeArrowheads="1"/>
          </p:cNvSpPr>
          <p:nvPr>
            <p:ph idx="1"/>
          </p:nvPr>
        </p:nvSpPr>
        <p:spPr/>
        <p:txBody>
          <a:bodyPr/>
          <a:lstStyle/>
          <a:p>
            <a:pPr eaLnBrk="1" hangingPunct="1"/>
            <a:r>
              <a:rPr lang="en-US" smtClean="0"/>
              <a:t>Management – the process of assuring the program and objectives of the organization are implemented</a:t>
            </a:r>
            <a:br>
              <a:rPr lang="en-US" smtClean="0"/>
            </a:br>
            <a:r>
              <a:rPr lang="en-US" smtClean="0"/>
              <a:t/>
            </a:r>
            <a:br>
              <a:rPr lang="en-US" smtClean="0"/>
            </a:br>
            <a:endParaRPr lang="en-US" smtClean="0"/>
          </a:p>
          <a:p>
            <a:pPr eaLnBrk="1" hangingPunct="1"/>
            <a:r>
              <a:rPr lang="en-US" smtClean="0"/>
              <a:t>Leadership – casting vision and motivating people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smtClean="0"/>
              <a:t>Jesus Was a Servant</a:t>
            </a:r>
          </a:p>
        </p:txBody>
      </p:sp>
      <p:sp>
        <p:nvSpPr>
          <p:cNvPr id="6147" name="Content Placeholder 2"/>
          <p:cNvSpPr>
            <a:spLocks noGrp="1"/>
          </p:cNvSpPr>
          <p:nvPr>
            <p:ph idx="1"/>
          </p:nvPr>
        </p:nvSpPr>
        <p:spPr>
          <a:xfrm>
            <a:off x="228600" y="1981200"/>
            <a:ext cx="8686800" cy="4648200"/>
          </a:xfrm>
        </p:spPr>
        <p:txBody>
          <a:bodyPr>
            <a:normAutofit fontScale="92500"/>
          </a:bodyPr>
          <a:lstStyle/>
          <a:p>
            <a:r>
              <a:rPr lang="en-US" sz="2800" dirty="0" smtClean="0"/>
              <a:t>John 16:4-5, 12-17 “So when He had washed their feet, taken His garments, and sat down again, He said to them, ‘Do you know what I have done to you? You call Me Teacher and Lord, and you say well, for </a:t>
            </a:r>
            <a:r>
              <a:rPr lang="en-US" sz="2800" i="1" dirty="0" smtClean="0"/>
              <a:t>so</a:t>
            </a:r>
            <a:r>
              <a:rPr lang="en-US" sz="2800" dirty="0" smtClean="0"/>
              <a:t> I am. If I then, </a:t>
            </a:r>
            <a:r>
              <a:rPr lang="en-US" sz="2800" i="1" dirty="0" smtClean="0"/>
              <a:t>your</a:t>
            </a:r>
            <a:r>
              <a:rPr lang="en-US" sz="2800" dirty="0" smtClean="0"/>
              <a:t> Lord and Teacher, have washed your feet, you also ought to wash one another’s feet. For I have given you an example, that you should do as I have done to you. Most assuredly, I say to you, a servant is not greater than his master; nor is he who is sent greater than he who sent him. If you know these things, blessed are you if you do them.”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smtClean="0"/>
              <a:t>Jesus Was a Servant</a:t>
            </a:r>
          </a:p>
        </p:txBody>
      </p:sp>
      <p:sp>
        <p:nvSpPr>
          <p:cNvPr id="7171" name="Content Placeholder 2"/>
          <p:cNvSpPr>
            <a:spLocks noGrp="1"/>
          </p:cNvSpPr>
          <p:nvPr>
            <p:ph idx="1"/>
          </p:nvPr>
        </p:nvSpPr>
        <p:spPr>
          <a:xfrm>
            <a:off x="457200" y="2133600"/>
            <a:ext cx="8229600" cy="4297363"/>
          </a:xfrm>
        </p:spPr>
        <p:txBody>
          <a:bodyPr>
            <a:normAutofit fontScale="92500"/>
          </a:bodyPr>
          <a:lstStyle/>
          <a:p>
            <a:r>
              <a:rPr lang="en-US" sz="2800" dirty="0" smtClean="0"/>
              <a:t>Matthew 23:11 “But he who is greatest among you shall be your servant.”</a:t>
            </a:r>
          </a:p>
          <a:p>
            <a:r>
              <a:rPr lang="en-US" sz="2800" dirty="0" smtClean="0"/>
              <a:t>Philippians 2:5-8 “Let this mind be in you which was also in Christ Jesus, who, being in the form of God, did not consider it robbery to be equal with God, but made Himself of no reputation, taking the form of a bondservant, </a:t>
            </a:r>
            <a:r>
              <a:rPr lang="en-US" sz="2800" i="1" dirty="0" smtClean="0"/>
              <a:t>and</a:t>
            </a:r>
            <a:r>
              <a:rPr lang="en-US" sz="2800" dirty="0" smtClean="0"/>
              <a:t> coming in the likeness of men. And being found in appearance as a man, He humbled Himself and became obedient to </a:t>
            </a:r>
            <a:r>
              <a:rPr lang="en-US" sz="2800" i="1" dirty="0" smtClean="0"/>
              <a:t>the point of</a:t>
            </a:r>
            <a:r>
              <a:rPr lang="en-US" sz="2800" dirty="0" smtClean="0"/>
              <a:t> death, even the death of the cross.”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smtClean="0"/>
              <a:t>Jesus Did the Father’s Will</a:t>
            </a:r>
          </a:p>
        </p:txBody>
      </p:sp>
      <p:sp>
        <p:nvSpPr>
          <p:cNvPr id="9219" name="Content Placeholder 2"/>
          <p:cNvSpPr>
            <a:spLocks noGrp="1"/>
          </p:cNvSpPr>
          <p:nvPr>
            <p:ph idx="1"/>
          </p:nvPr>
        </p:nvSpPr>
        <p:spPr>
          <a:xfrm>
            <a:off x="457200" y="1981200"/>
            <a:ext cx="8229600" cy="4724400"/>
          </a:xfrm>
        </p:spPr>
        <p:txBody>
          <a:bodyPr/>
          <a:lstStyle/>
          <a:p>
            <a:r>
              <a:rPr lang="en-US" dirty="0" smtClean="0"/>
              <a:t>John 17:4, 8 </a:t>
            </a:r>
          </a:p>
          <a:p>
            <a:r>
              <a:rPr lang="en-US" dirty="0" smtClean="0"/>
              <a:t>Luke 22:42</a:t>
            </a:r>
          </a:p>
          <a:p>
            <a:r>
              <a:rPr lang="en-US" dirty="0" smtClean="0"/>
              <a:t>He knew the Father’s will.</a:t>
            </a:r>
          </a:p>
          <a:p>
            <a:pPr lvl="1"/>
            <a:r>
              <a:rPr lang="en-US" dirty="0" smtClean="0"/>
              <a:t>John 7:29 </a:t>
            </a:r>
          </a:p>
          <a:p>
            <a:pPr lvl="1"/>
            <a:r>
              <a:rPr lang="en-US" dirty="0" smtClean="0"/>
              <a:t>Luke 24:27  </a:t>
            </a:r>
          </a:p>
          <a:p>
            <a:r>
              <a:rPr lang="en-US" dirty="0" smtClean="0"/>
              <a:t>Acts 20:32 “So now, brethren, I commend you to God and to the word of His grace, which is able to build you up and give you an inheritance among all those who are sanctified.”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smtClean="0"/>
              <a:t>Jesus Was Obedient</a:t>
            </a:r>
          </a:p>
        </p:txBody>
      </p:sp>
      <p:sp>
        <p:nvSpPr>
          <p:cNvPr id="3" name="Content Placeholder 2"/>
          <p:cNvSpPr>
            <a:spLocks noGrp="1"/>
          </p:cNvSpPr>
          <p:nvPr>
            <p:ph idx="1"/>
          </p:nvPr>
        </p:nvSpPr>
        <p:spPr>
          <a:xfrm>
            <a:off x="304800" y="2133600"/>
            <a:ext cx="8686800" cy="4373563"/>
          </a:xfrm>
        </p:spPr>
        <p:txBody>
          <a:bodyPr/>
          <a:lstStyle/>
          <a:p>
            <a:pPr>
              <a:defRPr/>
            </a:pPr>
            <a:r>
              <a:rPr lang="en-US" dirty="0" smtClean="0"/>
              <a:t>Hebrews 5:8-9 </a:t>
            </a:r>
          </a:p>
          <a:p>
            <a:pPr>
              <a:defRPr/>
            </a:pPr>
            <a:r>
              <a:rPr lang="en-US" dirty="0" smtClean="0"/>
              <a:t>Matthew 3:15</a:t>
            </a:r>
          </a:p>
          <a:p>
            <a:pPr>
              <a:defRPr/>
            </a:pPr>
            <a:r>
              <a:rPr lang="en-US" dirty="0" smtClean="0"/>
              <a:t>Matthew 7:21 </a:t>
            </a:r>
          </a:p>
          <a:p>
            <a:pPr>
              <a:defRPr/>
            </a:pPr>
            <a:r>
              <a:rPr lang="en-US" dirty="0" smtClean="0"/>
              <a:t>John 14:15 </a:t>
            </a:r>
          </a:p>
          <a:p>
            <a:pPr>
              <a:defRPr/>
            </a:pPr>
            <a:r>
              <a:rPr lang="en-US" dirty="0" smtClean="0"/>
              <a:t>He did as well as taught.</a:t>
            </a:r>
          </a:p>
          <a:p>
            <a:pPr lvl="1">
              <a:defRPr/>
            </a:pPr>
            <a:r>
              <a:rPr lang="en-US" dirty="0" smtClean="0">
                <a:ea typeface="+mn-ea"/>
                <a:cs typeface="+mn-cs"/>
              </a:rPr>
              <a:t>Acts 1:1 </a:t>
            </a:r>
          </a:p>
          <a:p>
            <a:pPr lvl="1">
              <a:defRPr/>
            </a:pPr>
            <a:r>
              <a:rPr lang="en-US" dirty="0" smtClean="0">
                <a:ea typeface="+mn-ea"/>
                <a:cs typeface="+mn-cs"/>
              </a:rPr>
              <a:t>Acts 10:38</a:t>
            </a:r>
          </a:p>
          <a:p>
            <a:pPr lvl="1">
              <a:defRPr/>
            </a:pPr>
            <a:r>
              <a:rPr lang="en-US" dirty="0" smtClean="0">
                <a:ea typeface="+mn-ea"/>
                <a:cs typeface="+mn-cs"/>
              </a:rPr>
              <a:t>The scribes and Pharisees constantly watched, but could find no wrong in him or his teaching.</a:t>
            </a:r>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smtClean="0"/>
              <a:t>Jesus Was Compassionate</a:t>
            </a:r>
          </a:p>
        </p:txBody>
      </p:sp>
      <p:sp>
        <p:nvSpPr>
          <p:cNvPr id="11267" name="Content Placeholder 2"/>
          <p:cNvSpPr>
            <a:spLocks noGrp="1"/>
          </p:cNvSpPr>
          <p:nvPr>
            <p:ph idx="1"/>
          </p:nvPr>
        </p:nvSpPr>
        <p:spPr>
          <a:xfrm>
            <a:off x="457200" y="2209800"/>
            <a:ext cx="8229600" cy="4373563"/>
          </a:xfrm>
        </p:spPr>
        <p:txBody>
          <a:bodyPr/>
          <a:lstStyle/>
          <a:p>
            <a:r>
              <a:rPr lang="en-US" dirty="0" smtClean="0"/>
              <a:t>Isaiah 40:11 “He will feed His flock like a shepherd; He will gather the lambs with His arm, And carry </a:t>
            </a:r>
            <a:r>
              <a:rPr lang="en-US" i="1" dirty="0" smtClean="0"/>
              <a:t>them</a:t>
            </a:r>
            <a:r>
              <a:rPr lang="en-US" dirty="0" smtClean="0"/>
              <a:t> in His bosom, </a:t>
            </a:r>
            <a:r>
              <a:rPr lang="en-US" i="1" dirty="0" smtClean="0"/>
              <a:t>And</a:t>
            </a:r>
            <a:r>
              <a:rPr lang="en-US" dirty="0" smtClean="0"/>
              <a:t> gently lead those who are with young.”</a:t>
            </a:r>
          </a:p>
          <a:p>
            <a:r>
              <a:rPr lang="en-US" dirty="0" smtClean="0"/>
              <a:t>Matthew 9:36-38 “But when He saw the multitudes, He was moved with compassion for them, because they were weary and scattered, like sheep having no shepherd.”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smtClean="0"/>
              <a:t>Jesus Was Compassionate</a:t>
            </a:r>
          </a:p>
        </p:txBody>
      </p:sp>
      <p:sp>
        <p:nvSpPr>
          <p:cNvPr id="12291" name="Content Placeholder 2"/>
          <p:cNvSpPr>
            <a:spLocks noGrp="1"/>
          </p:cNvSpPr>
          <p:nvPr>
            <p:ph idx="1"/>
          </p:nvPr>
        </p:nvSpPr>
        <p:spPr/>
        <p:txBody>
          <a:bodyPr/>
          <a:lstStyle/>
          <a:p>
            <a:r>
              <a:rPr lang="en-US" smtClean="0"/>
              <a:t>Matthew 23:37 “O Jerusalem, Jerusalem, the one who kills the prophets and stones those who are sent to her! How often I wanted to gather your children together, as a hen gathers her chicks under her wings, but you were not willing!”</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smtClean="0"/>
              <a:t>Jesus Was Compassionate</a:t>
            </a:r>
          </a:p>
        </p:txBody>
      </p:sp>
      <p:sp>
        <p:nvSpPr>
          <p:cNvPr id="14339" name="Content Placeholder 2"/>
          <p:cNvSpPr>
            <a:spLocks noGrp="1"/>
          </p:cNvSpPr>
          <p:nvPr>
            <p:ph idx="1"/>
          </p:nvPr>
        </p:nvSpPr>
        <p:spPr>
          <a:xfrm>
            <a:off x="228600" y="2133600"/>
            <a:ext cx="8686800" cy="4572000"/>
          </a:xfrm>
        </p:spPr>
        <p:txBody>
          <a:bodyPr/>
          <a:lstStyle/>
          <a:p>
            <a:r>
              <a:rPr lang="en-US" dirty="0" smtClean="0"/>
              <a:t>He feels our sorrow in death (Luke 7:11-15; John 11:35; Hebrews 2:14-15).</a:t>
            </a:r>
          </a:p>
          <a:p>
            <a:r>
              <a:rPr lang="en-US" dirty="0" smtClean="0"/>
              <a:t>1 John 3:16-18 “By this we know love, because He laid down His life for us. And we also ought to lay down </a:t>
            </a:r>
            <a:r>
              <a:rPr lang="en-US" i="1" dirty="0" smtClean="0"/>
              <a:t>our</a:t>
            </a:r>
            <a:r>
              <a:rPr lang="en-US" dirty="0" smtClean="0"/>
              <a:t> lives for the brethren. But whoever has this world’s goods, and sees his brother in need, and shuts up his heart from him, how does the love of God abide in him? My little children, let us not love in word or in tongue, but in deed and in truth.”</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smtClean="0"/>
              <a:t>Jesus Was Forgiving</a:t>
            </a:r>
          </a:p>
        </p:txBody>
      </p:sp>
      <p:sp>
        <p:nvSpPr>
          <p:cNvPr id="15363" name="Content Placeholder 2"/>
          <p:cNvSpPr>
            <a:spLocks noGrp="1"/>
          </p:cNvSpPr>
          <p:nvPr>
            <p:ph idx="1"/>
          </p:nvPr>
        </p:nvSpPr>
        <p:spPr/>
        <p:txBody>
          <a:bodyPr/>
          <a:lstStyle/>
          <a:p>
            <a:r>
              <a:rPr lang="en-US" smtClean="0"/>
              <a:t>Matthew 6:14-15 “For if you forgive men their trespasses, your heavenly Father will also forgive you. But if you do not forgive men their trespasses, neither will your Father forgive your trespasses.”</a:t>
            </a:r>
          </a:p>
          <a:p>
            <a:r>
              <a:rPr lang="en-US" smtClean="0"/>
              <a:t>Luke 23:34 “Father, forgive them, for they do not know what they do.”</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mtClean="0"/>
              <a:t>Jesus Was Forgiving</a:t>
            </a:r>
          </a:p>
        </p:txBody>
      </p:sp>
      <p:sp>
        <p:nvSpPr>
          <p:cNvPr id="16387" name="Content Placeholder 2"/>
          <p:cNvSpPr>
            <a:spLocks noGrp="1"/>
          </p:cNvSpPr>
          <p:nvPr>
            <p:ph idx="1"/>
          </p:nvPr>
        </p:nvSpPr>
        <p:spPr/>
        <p:txBody>
          <a:bodyPr/>
          <a:lstStyle/>
          <a:p>
            <a:r>
              <a:rPr lang="en-US" smtClean="0"/>
              <a:t>Colossians 3:13 “Bearing with one another, and forgiving one another, if anyone has a complaint against another; even as Christ forgave you, so you also </a:t>
            </a:r>
            <a:r>
              <a:rPr lang="en-US" i="1" smtClean="0"/>
              <a:t>must do.”</a:t>
            </a:r>
            <a:endParaRPr lang="en-US" smtClean="0"/>
          </a:p>
          <a:p>
            <a:r>
              <a:rPr lang="en-US" smtClean="0"/>
              <a:t>Ephesians 4:32 “And be kind to one another, tenderhearted, forgiving one another, even as God in Christ forgave you.”</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smtClean="0"/>
              <a:t>Jesus Was Prayerful</a:t>
            </a:r>
          </a:p>
        </p:txBody>
      </p:sp>
      <p:sp>
        <p:nvSpPr>
          <p:cNvPr id="18435" name="Content Placeholder 2"/>
          <p:cNvSpPr>
            <a:spLocks noGrp="1"/>
          </p:cNvSpPr>
          <p:nvPr>
            <p:ph idx="1"/>
          </p:nvPr>
        </p:nvSpPr>
        <p:spPr/>
        <p:txBody>
          <a:bodyPr/>
          <a:lstStyle/>
          <a:p>
            <a:r>
              <a:rPr lang="en-US" smtClean="0"/>
              <a:t>Luke 6:12-13 </a:t>
            </a:r>
          </a:p>
          <a:p>
            <a:r>
              <a:rPr lang="en-US" smtClean="0"/>
              <a:t>Luke 9:18</a:t>
            </a:r>
          </a:p>
          <a:p>
            <a:r>
              <a:rPr lang="en-US" smtClean="0"/>
              <a:t>Luke 9:28 </a:t>
            </a:r>
          </a:p>
          <a:p>
            <a:r>
              <a:rPr lang="en-US" smtClean="0"/>
              <a:t>Luke 11:1 </a:t>
            </a:r>
          </a:p>
          <a:p>
            <a:r>
              <a:rPr lang="en-US" smtClean="0"/>
              <a:t>Luke 23:34</a:t>
            </a:r>
          </a:p>
          <a:p>
            <a:r>
              <a:rPr lang="en-US" smtClean="0"/>
              <a:t>Luke 23:46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p:cNvSpPr>
            <a:spLocks noGrp="1" noChangeArrowheads="1"/>
          </p:cNvSpPr>
          <p:nvPr>
            <p:ph type="ctrTitle"/>
          </p:nvPr>
        </p:nvSpPr>
        <p:spPr/>
        <p:txBody>
          <a:bodyPr/>
          <a:lstStyle/>
          <a:p>
            <a:pPr eaLnBrk="1" hangingPunct="1"/>
            <a:r>
              <a:rPr lang="en-US" smtClean="0"/>
              <a:t>The Definition of Leadership:</a:t>
            </a:r>
          </a:p>
        </p:txBody>
      </p:sp>
      <p:sp>
        <p:nvSpPr>
          <p:cNvPr id="11267" name="Rectangle 5"/>
          <p:cNvSpPr>
            <a:spLocks noGrp="1" noChangeArrowheads="1"/>
          </p:cNvSpPr>
          <p:nvPr>
            <p:ph type="subTitle" idx="1"/>
          </p:nvPr>
        </p:nvSpPr>
        <p:spPr/>
        <p:txBody>
          <a:bodyPr/>
          <a:lstStyle/>
          <a:p>
            <a:pPr eaLnBrk="1" hangingPunct="1"/>
            <a:r>
              <a:rPr lang="en-US" smtClean="0"/>
              <a:t>INFLUENCE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normAutofit fontScale="90000"/>
          </a:bodyPr>
          <a:lstStyle/>
          <a:p>
            <a:r>
              <a:rPr lang="en-US" smtClean="0"/>
              <a:t>Like Jesus, Other Great Leaders Were Prayerful</a:t>
            </a:r>
          </a:p>
        </p:txBody>
      </p:sp>
      <p:sp>
        <p:nvSpPr>
          <p:cNvPr id="19459" name="Content Placeholder 2"/>
          <p:cNvSpPr>
            <a:spLocks noGrp="1"/>
          </p:cNvSpPr>
          <p:nvPr>
            <p:ph idx="1"/>
          </p:nvPr>
        </p:nvSpPr>
        <p:spPr/>
        <p:txBody>
          <a:bodyPr/>
          <a:lstStyle/>
          <a:p>
            <a:pPr eaLnBrk="1" hangingPunct="1"/>
            <a:r>
              <a:rPr lang="en-US" dirty="0" smtClean="0"/>
              <a:t>Joshua 7:6-9 After the defeat at Ai</a:t>
            </a:r>
          </a:p>
          <a:p>
            <a:pPr eaLnBrk="1" hangingPunct="1"/>
            <a:r>
              <a:rPr lang="en-US" dirty="0" smtClean="0"/>
              <a:t>1 Samuel 12:23 “Moreover, as for me, far be it from me that I should sin against the LORD in ceasing to pray for you; but I will teach you the good and the right way.”</a:t>
            </a:r>
          </a:p>
          <a:p>
            <a:pPr eaLnBrk="1" hangingPunct="1"/>
            <a:r>
              <a:rPr lang="en-US" dirty="0" smtClean="0"/>
              <a:t>Nehemiah 1:5-11 He asked for a good reception from the king after he heard of the condition of Jerusalem.</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fontScale="90000"/>
          </a:bodyPr>
          <a:lstStyle/>
          <a:p>
            <a:r>
              <a:rPr lang="en-US" smtClean="0"/>
              <a:t>Like Jesus, Other Great Leaders Prayed</a:t>
            </a:r>
          </a:p>
        </p:txBody>
      </p:sp>
      <p:sp>
        <p:nvSpPr>
          <p:cNvPr id="20483" name="Content Placeholder 2"/>
          <p:cNvSpPr>
            <a:spLocks noGrp="1"/>
          </p:cNvSpPr>
          <p:nvPr>
            <p:ph idx="1"/>
          </p:nvPr>
        </p:nvSpPr>
        <p:spPr/>
        <p:txBody>
          <a:bodyPr/>
          <a:lstStyle/>
          <a:p>
            <a:pPr eaLnBrk="1" hangingPunct="1"/>
            <a:r>
              <a:rPr lang="en-US" smtClean="0"/>
              <a:t>Nehemiah 2:2-5 He prayed desiring that the king would allow him to remove the reproach of his people.</a:t>
            </a:r>
          </a:p>
          <a:p>
            <a:r>
              <a:rPr lang="en-US" smtClean="0"/>
              <a:t>Philippians 1:9-10 “And this I pray, that your love may abound still more and more in knowledge and all discernment, </a:t>
            </a:r>
            <a:r>
              <a:rPr lang="en-US" baseline="30000" smtClean="0"/>
              <a:t>10</a:t>
            </a:r>
            <a:r>
              <a:rPr lang="en-US" smtClean="0"/>
              <a:t> that you may approve the things that are excellent, that you may be sincere and without offense till the day of Christ.”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smtClean="0"/>
              <a:t>Jesus Delegated Authority</a:t>
            </a:r>
          </a:p>
        </p:txBody>
      </p:sp>
      <p:sp>
        <p:nvSpPr>
          <p:cNvPr id="21507" name="Content Placeholder 2"/>
          <p:cNvSpPr>
            <a:spLocks noGrp="1"/>
          </p:cNvSpPr>
          <p:nvPr>
            <p:ph idx="1"/>
          </p:nvPr>
        </p:nvSpPr>
        <p:spPr>
          <a:xfrm>
            <a:off x="228600" y="2133600"/>
            <a:ext cx="8686800" cy="4572000"/>
          </a:xfrm>
        </p:spPr>
        <p:txBody>
          <a:bodyPr/>
          <a:lstStyle/>
          <a:p>
            <a:r>
              <a:rPr lang="en-US" dirty="0" smtClean="0"/>
              <a:t>Matthew 28:18-20</a:t>
            </a:r>
          </a:p>
          <a:p>
            <a:pPr eaLnBrk="1" hangingPunct="1"/>
            <a:r>
              <a:rPr lang="en-US" dirty="0" smtClean="0"/>
              <a:t>Exodus 18:13-27 (Deuteronomy 1:9-18) Moses was advised by </a:t>
            </a:r>
            <a:r>
              <a:rPr lang="en-US" dirty="0" err="1" smtClean="0"/>
              <a:t>Jethro</a:t>
            </a:r>
            <a:r>
              <a:rPr lang="en-US" dirty="0" smtClean="0"/>
              <a:t> to delegate authority.</a:t>
            </a:r>
          </a:p>
          <a:p>
            <a:pPr lvl="1" eaLnBrk="1" hangingPunct="1"/>
            <a:r>
              <a:rPr lang="en-US" dirty="0" smtClean="0"/>
              <a:t>Verse 21 “rulers”</a:t>
            </a:r>
          </a:p>
          <a:p>
            <a:pPr lvl="1" eaLnBrk="1" hangingPunct="1"/>
            <a:r>
              <a:rPr lang="en-US" dirty="0" smtClean="0"/>
              <a:t>Verse 25 “heads”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smtClean="0"/>
              <a:t>Jesus’ Apostles Delegated Authority</a:t>
            </a:r>
          </a:p>
        </p:txBody>
      </p:sp>
      <p:sp>
        <p:nvSpPr>
          <p:cNvPr id="22531" name="Content Placeholder 2"/>
          <p:cNvSpPr>
            <a:spLocks noGrp="1"/>
          </p:cNvSpPr>
          <p:nvPr>
            <p:ph idx="1"/>
          </p:nvPr>
        </p:nvSpPr>
        <p:spPr>
          <a:xfrm>
            <a:off x="228600" y="2133600"/>
            <a:ext cx="8686800" cy="4419600"/>
          </a:xfrm>
        </p:spPr>
        <p:txBody>
          <a:bodyPr>
            <a:normAutofit lnSpcReduction="10000"/>
          </a:bodyPr>
          <a:lstStyle/>
          <a:p>
            <a:r>
              <a:rPr lang="en-US" sz="2800" dirty="0" smtClean="0"/>
              <a:t>Acts 6:1b-4 “…there arose a complaint against the Hebrews by the Hellenists, because their widows were neglected in the daily distribution. Then the twelve summoned the multitude of the disciples and said, “It is not desirable that we should leave the word of God and serve tables. Therefore, brethren, seek out from among you seven men of </a:t>
            </a:r>
            <a:r>
              <a:rPr lang="en-US" sz="2800" i="1" dirty="0" smtClean="0"/>
              <a:t>good</a:t>
            </a:r>
            <a:r>
              <a:rPr lang="en-US" sz="2800" dirty="0" smtClean="0"/>
              <a:t> reputation, full of the Holy Spirit and wisdom, whom we may appoint over this business; but we will give ourselves continually to prayer and to the ministry of the word.”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r>
              <a:rPr lang="en-US" dirty="0" smtClean="0"/>
              <a:t>Jesus’ Apostles Delegated Authority</a:t>
            </a:r>
          </a:p>
        </p:txBody>
      </p:sp>
      <p:sp>
        <p:nvSpPr>
          <p:cNvPr id="23555" name="Content Placeholder 2"/>
          <p:cNvSpPr>
            <a:spLocks noGrp="1"/>
          </p:cNvSpPr>
          <p:nvPr>
            <p:ph idx="1"/>
          </p:nvPr>
        </p:nvSpPr>
        <p:spPr/>
        <p:txBody>
          <a:bodyPr/>
          <a:lstStyle/>
          <a:p>
            <a:r>
              <a:rPr lang="en-US" smtClean="0"/>
              <a:t>Philippians 2:19-20 “But I trust in the Lord Jesus to send Timothy to you shortly, that I also may be encouraged when I know your state. For I have no one like-minded, who will sincerely care for your state.”</a:t>
            </a:r>
          </a:p>
          <a:p>
            <a:r>
              <a:rPr lang="en-US" smtClean="0"/>
              <a:t>Titus 1:5 “For this reason I left you in Crete, that you should set in order the things that are lacking, and appoint elders in every city as I commanded you.”</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fontScale="90000"/>
          </a:bodyPr>
          <a:lstStyle/>
          <a:p>
            <a:r>
              <a:rPr lang="en-US" smtClean="0"/>
              <a:t>Jesus Recognized Levels of Maturity Vary</a:t>
            </a:r>
          </a:p>
        </p:txBody>
      </p:sp>
      <p:sp>
        <p:nvSpPr>
          <p:cNvPr id="24579" name="Content Placeholder 2"/>
          <p:cNvSpPr>
            <a:spLocks noGrp="1"/>
          </p:cNvSpPr>
          <p:nvPr>
            <p:ph idx="1"/>
          </p:nvPr>
        </p:nvSpPr>
        <p:spPr/>
        <p:txBody>
          <a:bodyPr/>
          <a:lstStyle/>
          <a:p>
            <a:r>
              <a:rPr lang="en-US" smtClean="0"/>
              <a:t>John 16:12-13 “I still have many things to say to you, but you cannot bear them now. When the Spirit of truth comes, he will guide you into all the truth, for he will not speak on his own authority, but whatever he hears he will speak, and he will declare to you the things that are to come.”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normAutofit/>
          </a:bodyPr>
          <a:lstStyle/>
          <a:p>
            <a:r>
              <a:rPr lang="en-US" dirty="0" smtClean="0"/>
              <a:t>Levels of Maturity </a:t>
            </a:r>
            <a:r>
              <a:rPr lang="en-US" dirty="0" smtClean="0"/>
              <a:t>Vary</a:t>
            </a:r>
            <a:endParaRPr lang="en-US" dirty="0" smtClean="0"/>
          </a:p>
        </p:txBody>
      </p:sp>
      <p:sp>
        <p:nvSpPr>
          <p:cNvPr id="25603" name="Content Placeholder 2"/>
          <p:cNvSpPr>
            <a:spLocks noGrp="1"/>
          </p:cNvSpPr>
          <p:nvPr>
            <p:ph idx="1"/>
          </p:nvPr>
        </p:nvSpPr>
        <p:spPr/>
        <p:txBody>
          <a:bodyPr>
            <a:normAutofit lnSpcReduction="10000"/>
          </a:bodyPr>
          <a:lstStyle/>
          <a:p>
            <a:pPr eaLnBrk="1" hangingPunct="1"/>
            <a:r>
              <a:rPr lang="en-US" dirty="0" smtClean="0"/>
              <a:t>1 Timothy 3:6 “He must not be a recent convert, or he may become puffed up with conceit and fall into the condemnation of the devil.”</a:t>
            </a:r>
          </a:p>
          <a:p>
            <a:r>
              <a:rPr lang="en-US" dirty="0" smtClean="0"/>
              <a:t>Hebrews 5:12-14 “For though by this time you ought to be teachers, you need </a:t>
            </a:r>
            <a:r>
              <a:rPr lang="en-US" i="1" dirty="0" smtClean="0"/>
              <a:t>someone</a:t>
            </a:r>
            <a:r>
              <a:rPr lang="en-US" dirty="0" smtClean="0"/>
              <a:t> to teach you again the first principles of the oracles of God; and you have come to need milk and not solid food.”</a:t>
            </a:r>
          </a:p>
          <a:p>
            <a:pPr eaLnBrk="1" hangingPunct="1"/>
            <a:r>
              <a:rPr lang="en-US" dirty="0" smtClean="0"/>
              <a:t>It is possible to have years as a Christian without having maturity.</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lstStyle/>
          <a:p>
            <a:r>
              <a:rPr lang="en-US" dirty="0" smtClean="0"/>
              <a:t>Learn Leadership</a:t>
            </a:r>
          </a:p>
          <a:p>
            <a:r>
              <a:rPr lang="en-US" dirty="0" smtClean="0"/>
              <a:t>Possess a genuine love for people</a:t>
            </a:r>
          </a:p>
          <a:p>
            <a:r>
              <a:rPr lang="en-US" dirty="0" smtClean="0"/>
              <a:t>See through other people’s eyes</a:t>
            </a:r>
          </a:p>
          <a:p>
            <a:r>
              <a:rPr lang="en-US" dirty="0" smtClean="0"/>
              <a:t>Love people more than the procedures</a:t>
            </a:r>
          </a:p>
          <a:p>
            <a:r>
              <a:rPr lang="en-US" dirty="0" smtClean="0"/>
              <a:t>Include others in our journey</a:t>
            </a:r>
          </a:p>
          <a:p>
            <a:r>
              <a:rPr lang="en-US" dirty="0" smtClean="0"/>
              <a:t>To know Him and to make Him known</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mtClean="0"/>
              <a:t>Insights About Influence</a:t>
            </a:r>
          </a:p>
        </p:txBody>
      </p:sp>
      <p:sp>
        <p:nvSpPr>
          <p:cNvPr id="12291" name="Rectangle 3"/>
          <p:cNvSpPr>
            <a:spLocks noGrp="1" noChangeArrowheads="1"/>
          </p:cNvSpPr>
          <p:nvPr>
            <p:ph idx="1"/>
          </p:nvPr>
        </p:nvSpPr>
        <p:spPr/>
        <p:txBody>
          <a:bodyPr/>
          <a:lstStyle/>
          <a:p>
            <a:pPr eaLnBrk="1" hangingPunct="1">
              <a:lnSpc>
                <a:spcPct val="90000"/>
              </a:lnSpc>
            </a:pPr>
            <a:r>
              <a:rPr lang="en-US" smtClean="0"/>
              <a:t>Everyone influences someone</a:t>
            </a:r>
            <a:br>
              <a:rPr lang="en-US" smtClean="0"/>
            </a:br>
            <a:endParaRPr lang="en-US" smtClean="0"/>
          </a:p>
          <a:p>
            <a:pPr eaLnBrk="1" hangingPunct="1">
              <a:lnSpc>
                <a:spcPct val="90000"/>
              </a:lnSpc>
            </a:pPr>
            <a:r>
              <a:rPr lang="en-US" smtClean="0"/>
              <a:t>We never know who or how much we influence</a:t>
            </a:r>
            <a:br>
              <a:rPr lang="en-US" smtClean="0"/>
            </a:br>
            <a:endParaRPr lang="en-US" smtClean="0"/>
          </a:p>
          <a:p>
            <a:pPr eaLnBrk="1" hangingPunct="1">
              <a:lnSpc>
                <a:spcPct val="90000"/>
              </a:lnSpc>
            </a:pPr>
            <a:r>
              <a:rPr lang="en-US" smtClean="0"/>
              <a:t>The best investment in the future is a proper influence today</a:t>
            </a:r>
            <a:br>
              <a:rPr lang="en-US" smtClean="0"/>
            </a:br>
            <a:endParaRPr lang="en-US" smtClean="0"/>
          </a:p>
          <a:p>
            <a:pPr eaLnBrk="1" hangingPunct="1">
              <a:lnSpc>
                <a:spcPct val="90000"/>
              </a:lnSpc>
            </a:pPr>
            <a:r>
              <a:rPr lang="en-US" smtClean="0"/>
              <a:t>Influence is a skill that can be developed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Five Levels of Leadership</a:t>
            </a:r>
          </a:p>
        </p:txBody>
      </p:sp>
      <p:sp>
        <p:nvSpPr>
          <p:cNvPr id="13315" name="Rectangle 3"/>
          <p:cNvSpPr>
            <a:spLocks noGrp="1" noChangeArrowheads="1"/>
          </p:cNvSpPr>
          <p:nvPr>
            <p:ph idx="1"/>
          </p:nvPr>
        </p:nvSpPr>
        <p:spPr/>
        <p:txBody>
          <a:bodyPr/>
          <a:lstStyle/>
          <a:p>
            <a:pPr eaLnBrk="1" hangingPunct="1">
              <a:lnSpc>
                <a:spcPct val="90000"/>
              </a:lnSpc>
            </a:pPr>
            <a:r>
              <a:rPr lang="en-US" smtClean="0"/>
              <a:t>Position</a:t>
            </a:r>
            <a:br>
              <a:rPr lang="en-US" smtClean="0"/>
            </a:br>
            <a:endParaRPr lang="en-US" smtClean="0"/>
          </a:p>
          <a:p>
            <a:pPr eaLnBrk="1" hangingPunct="1">
              <a:lnSpc>
                <a:spcPct val="90000"/>
              </a:lnSpc>
            </a:pPr>
            <a:r>
              <a:rPr lang="en-US" smtClean="0"/>
              <a:t>Permission</a:t>
            </a:r>
            <a:br>
              <a:rPr lang="en-US" smtClean="0"/>
            </a:br>
            <a:endParaRPr lang="en-US" smtClean="0"/>
          </a:p>
          <a:p>
            <a:pPr eaLnBrk="1" hangingPunct="1">
              <a:lnSpc>
                <a:spcPct val="90000"/>
              </a:lnSpc>
            </a:pPr>
            <a:r>
              <a:rPr lang="en-US" smtClean="0"/>
              <a:t>Production</a:t>
            </a:r>
            <a:br>
              <a:rPr lang="en-US" smtClean="0"/>
            </a:br>
            <a:endParaRPr lang="en-US" smtClean="0"/>
          </a:p>
          <a:p>
            <a:pPr eaLnBrk="1" hangingPunct="1">
              <a:lnSpc>
                <a:spcPct val="90000"/>
              </a:lnSpc>
            </a:pPr>
            <a:r>
              <a:rPr lang="en-US" smtClean="0"/>
              <a:t>People Development</a:t>
            </a:r>
            <a:br>
              <a:rPr lang="en-US" smtClean="0"/>
            </a:br>
            <a:endParaRPr lang="en-US" smtClean="0"/>
          </a:p>
          <a:p>
            <a:pPr eaLnBrk="1" hangingPunct="1">
              <a:lnSpc>
                <a:spcPct val="90000"/>
              </a:lnSpc>
            </a:pPr>
            <a:r>
              <a:rPr lang="en-US" smtClean="0"/>
              <a:t>Personhood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smtClean="0"/>
              <a:t>The Five Levels of Leadership</a:t>
            </a:r>
          </a:p>
        </p:txBody>
      </p:sp>
      <p:pic>
        <p:nvPicPr>
          <p:cNvPr id="14339" name="Picture 2"/>
          <p:cNvPicPr>
            <a:picLocks noChangeAspect="1" noChangeArrowheads="1"/>
          </p:cNvPicPr>
          <p:nvPr/>
        </p:nvPicPr>
        <p:blipFill>
          <a:blip r:embed="rId3" cstate="print"/>
          <a:srcRect/>
          <a:stretch>
            <a:fillRect/>
          </a:stretch>
        </p:blipFill>
        <p:spPr bwMode="auto">
          <a:xfrm>
            <a:off x="304800" y="1370013"/>
            <a:ext cx="8378825" cy="5183187"/>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111</TotalTime>
  <Words>1948</Words>
  <Application>Microsoft Office PowerPoint</Application>
  <PresentationFormat>On-screen Show (4:3)</PresentationFormat>
  <Paragraphs>319</Paragraphs>
  <Slides>67</Slides>
  <Notes>67</Notes>
  <HiddenSlides>0</HiddenSlides>
  <MMClips>0</MMClips>
  <ScaleCrop>false</ScaleCrop>
  <HeadingPairs>
    <vt:vector size="4" baseType="variant">
      <vt:variant>
        <vt:lpstr>Theme</vt:lpstr>
      </vt:variant>
      <vt:variant>
        <vt:i4>1</vt:i4>
      </vt:variant>
      <vt:variant>
        <vt:lpstr>Slide Titles</vt:lpstr>
      </vt:variant>
      <vt:variant>
        <vt:i4>67</vt:i4>
      </vt:variant>
    </vt:vector>
  </HeadingPairs>
  <TitlesOfParts>
    <vt:vector size="68" baseType="lpstr">
      <vt:lpstr>Urban</vt:lpstr>
      <vt:lpstr>How to Lead Others</vt:lpstr>
      <vt:lpstr>The key to success in an endeavor is the ability to lead others successfully.</vt:lpstr>
      <vt:lpstr>Leadership can be taught.</vt:lpstr>
      <vt:lpstr>Accomplishments of a Leader</vt:lpstr>
      <vt:lpstr>Management vs. Leadership</vt:lpstr>
      <vt:lpstr>The Definition of Leadership:</vt:lpstr>
      <vt:lpstr>Insights About Influence</vt:lpstr>
      <vt:lpstr>Five Levels of Leadership</vt:lpstr>
      <vt:lpstr>The Five Levels of Leadership</vt:lpstr>
      <vt:lpstr>The Higher You Go…</vt:lpstr>
      <vt:lpstr>The Key to Leadership:</vt:lpstr>
      <vt:lpstr>Priority Principles</vt:lpstr>
      <vt:lpstr>The Most Important Ingredient of Leadership:</vt:lpstr>
      <vt:lpstr>Why Integrity is Important</vt:lpstr>
      <vt:lpstr>Why Integrity is Important</vt:lpstr>
      <vt:lpstr>The Ultimate Test of Leadership:</vt:lpstr>
      <vt:lpstr>Why People Resist Change</vt:lpstr>
      <vt:lpstr>Why People Resist Change</vt:lpstr>
      <vt:lpstr>Why People Resist Change</vt:lpstr>
      <vt:lpstr>The Quickest Way to Gain Leadership:</vt:lpstr>
      <vt:lpstr>The Problem-Solving Process</vt:lpstr>
      <vt:lpstr>Defining the Problem</vt:lpstr>
      <vt:lpstr>Successful Solutions</vt:lpstr>
      <vt:lpstr>The Extra Plus in Leadership:</vt:lpstr>
      <vt:lpstr>Attitude is our Most Important Asset</vt:lpstr>
      <vt:lpstr>Developing Your Most Appreciable Asset:</vt:lpstr>
      <vt:lpstr>Principles for People Development</vt:lpstr>
      <vt:lpstr>Assumptions About People</vt:lpstr>
      <vt:lpstr>What Motivates People?</vt:lpstr>
      <vt:lpstr>What De-Motivates People?</vt:lpstr>
      <vt:lpstr>The Indispensable Quality of Leadership:</vt:lpstr>
      <vt:lpstr>Four Vision-Levels of People</vt:lpstr>
      <vt:lpstr>Personal Ownership of a Vision</vt:lpstr>
      <vt:lpstr>Personal Ownership of a Vision</vt:lpstr>
      <vt:lpstr>A Successful Leader’s Vision</vt:lpstr>
      <vt:lpstr>Successful Vision-Casting</vt:lpstr>
      <vt:lpstr>The Price Tag of Leadership:</vt:lpstr>
      <vt:lpstr>Organize Your Life</vt:lpstr>
      <vt:lpstr>Organize Your Life</vt:lpstr>
      <vt:lpstr>Organize Your Life</vt:lpstr>
      <vt:lpstr>Self-Disciplined Leaders…</vt:lpstr>
      <vt:lpstr>“The price of greatness is responsibility.”</vt:lpstr>
      <vt:lpstr>Welcome responsibility…</vt:lpstr>
      <vt:lpstr>Developing Integrity</vt:lpstr>
      <vt:lpstr>The growth and development of people is the highest calling of leadership.</vt:lpstr>
      <vt:lpstr>How to Lead So People Will Follow</vt:lpstr>
      <vt:lpstr>Jesus Invited Men to Follow Him</vt:lpstr>
      <vt:lpstr>Jesus’ Leaders Need to Invite Others to Follow</vt:lpstr>
      <vt:lpstr>Jesus’ Leaders Need to Invite Others to Follow</vt:lpstr>
      <vt:lpstr>Jesus Was a Servant</vt:lpstr>
      <vt:lpstr>Jesus Was a Servant</vt:lpstr>
      <vt:lpstr>Jesus Did the Father’s Will</vt:lpstr>
      <vt:lpstr>Jesus Was Obedient</vt:lpstr>
      <vt:lpstr>Jesus Was Compassionate</vt:lpstr>
      <vt:lpstr>Jesus Was Compassionate</vt:lpstr>
      <vt:lpstr>Jesus Was Compassionate</vt:lpstr>
      <vt:lpstr>Jesus Was Forgiving</vt:lpstr>
      <vt:lpstr>Jesus Was Forgiving</vt:lpstr>
      <vt:lpstr>Jesus Was Prayerful</vt:lpstr>
      <vt:lpstr>Like Jesus, Other Great Leaders Were Prayerful</vt:lpstr>
      <vt:lpstr>Like Jesus, Other Great Leaders Prayed</vt:lpstr>
      <vt:lpstr>Jesus Delegated Authority</vt:lpstr>
      <vt:lpstr>Jesus’ Apostles Delegated Authority</vt:lpstr>
      <vt:lpstr>Jesus’ Apostles Delegated Authority</vt:lpstr>
      <vt:lpstr>Jesus Recognized Levels of Maturity Vary</vt:lpstr>
      <vt:lpstr>Levels of Maturity Vary</vt:lpstr>
      <vt:lpstr>Conclusion</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Lead Others</dc:title>
  <dc:creator>Albert Girgis</dc:creator>
  <cp:lastModifiedBy>Albert Girgis</cp:lastModifiedBy>
  <cp:revision>3</cp:revision>
  <dcterms:created xsi:type="dcterms:W3CDTF">2012-02-19T01:39:53Z</dcterms:created>
  <dcterms:modified xsi:type="dcterms:W3CDTF">2012-02-19T15:11:07Z</dcterms:modified>
</cp:coreProperties>
</file>