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0"/>
  </p:handoutMasterIdLst>
  <p:sldIdLst>
    <p:sldId id="256" r:id="rId2"/>
    <p:sldId id="257" r:id="rId3"/>
    <p:sldId id="259" r:id="rId4"/>
    <p:sldId id="260" r:id="rId5"/>
    <p:sldId id="258" r:id="rId6"/>
    <p:sldId id="271" r:id="rId7"/>
    <p:sldId id="270" r:id="rId8"/>
    <p:sldId id="272" r:id="rId9"/>
    <p:sldId id="261" r:id="rId10"/>
    <p:sldId id="262" r:id="rId11"/>
    <p:sldId id="263" r:id="rId12"/>
    <p:sldId id="266" r:id="rId13"/>
    <p:sldId id="268" r:id="rId14"/>
    <p:sldId id="264" r:id="rId15"/>
    <p:sldId id="265" r:id="rId16"/>
    <p:sldId id="267" r:id="rId17"/>
    <p:sldId id="269" r:id="rId18"/>
    <p:sldId id="273" r:id="rId19"/>
  </p:sldIdLst>
  <p:sldSz cx="9144000" cy="6858000" type="screen4x3"/>
  <p:notesSz cx="7077075" cy="9393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3CFC1-BE2B-46C9-B897-C9DD5A39CE3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2175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92175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46021-9580-4C43-9320-96D25F5C9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07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8565A65-EFA4-4324-9C08-CABCB49DE813}" type="datetimeFigureOut">
              <a:rPr lang="en-US" smtClean="0"/>
              <a:t>12/25/2011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C1EB4E-2812-48BF-A619-872533FE4948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Servants’ Meeting</a:t>
            </a:r>
          </a:p>
          <a:p>
            <a:r>
              <a:rPr lang="en-US" dirty="0" smtClean="0"/>
              <a:t>December 25, 2011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Fruit of the Spirit: Gentleness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6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Restoring with Gentleness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“Brethren, if a man is overtaken in any trespass, you who are spiritual restore such a one in a spirit of gentleness, considering yourself lest you also be tempted.” </a:t>
            </a:r>
            <a:r>
              <a:rPr lang="en-US" dirty="0"/>
              <a:t>(Gal 6:1</a:t>
            </a:r>
            <a:r>
              <a:rPr lang="en-US" dirty="0" smtClean="0"/>
              <a:t>)</a:t>
            </a:r>
          </a:p>
          <a:p>
            <a:r>
              <a:rPr lang="en-US" dirty="0" smtClean="0"/>
              <a:t>What is our reaction to the </a:t>
            </a:r>
            <a:r>
              <a:rPr lang="en-US" dirty="0" smtClean="0"/>
              <a:t>sins and errors </a:t>
            </a:r>
            <a:r>
              <a:rPr lang="en-US" dirty="0" smtClean="0"/>
              <a:t>of others?</a:t>
            </a:r>
          </a:p>
          <a:p>
            <a:pPr lvl="1"/>
            <a:r>
              <a:rPr lang="en-US" dirty="0" smtClean="0"/>
              <a:t>Harsh</a:t>
            </a:r>
          </a:p>
          <a:p>
            <a:pPr lvl="1"/>
            <a:r>
              <a:rPr lang="en-US" dirty="0" smtClean="0"/>
              <a:t>Judgmental</a:t>
            </a:r>
          </a:p>
          <a:p>
            <a:pPr lvl="1"/>
            <a:r>
              <a:rPr lang="en-US" dirty="0" smtClean="0"/>
              <a:t>Seeking punishment and retribution first and foremost</a:t>
            </a:r>
          </a:p>
          <a:p>
            <a:r>
              <a:rPr lang="en-US" dirty="0" smtClean="0"/>
              <a:t>The Lord’s restoration of Peter</a:t>
            </a:r>
          </a:p>
          <a:p>
            <a:r>
              <a:rPr lang="en-US" dirty="0" smtClean="0"/>
              <a:t>Praise publically, criticize privately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6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Gentleness is our Active Witness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“Let your gentleness be known to all men</a:t>
            </a:r>
            <a:r>
              <a:rPr lang="en-US" i="1" dirty="0" smtClean="0">
                <a:solidFill>
                  <a:srgbClr val="C00000"/>
                </a:solidFill>
              </a:rPr>
              <a:t>.”</a:t>
            </a:r>
            <a:r>
              <a:rPr lang="en-US" dirty="0" smtClean="0"/>
              <a:t> (Phil 4:5)</a:t>
            </a:r>
          </a:p>
          <a:p>
            <a:pPr algn="just"/>
            <a:r>
              <a:rPr lang="en-US" dirty="0" smtClean="0"/>
              <a:t>Our responsibility as servants of the Lord</a:t>
            </a:r>
          </a:p>
          <a:p>
            <a:pPr algn="just"/>
            <a:r>
              <a:rPr lang="en-US" dirty="0" smtClean="0"/>
              <a:t>Our demeanor and behavior reflect the work of the Spirit </a:t>
            </a:r>
            <a:r>
              <a:rPr lang="en-US" dirty="0"/>
              <a:t>within us: </a:t>
            </a:r>
            <a:r>
              <a:rPr lang="en-US" i="1" dirty="0">
                <a:solidFill>
                  <a:srgbClr val="C00000"/>
                </a:solidFill>
              </a:rPr>
              <a:t>“out of the abundance of the heart the mouth </a:t>
            </a:r>
            <a:r>
              <a:rPr lang="en-US" i="1" dirty="0" smtClean="0">
                <a:solidFill>
                  <a:srgbClr val="C00000"/>
                </a:solidFill>
              </a:rPr>
              <a:t>speaks”</a:t>
            </a:r>
            <a:r>
              <a:rPr lang="en-US" dirty="0" smtClean="0"/>
              <a:t> (Matt 12:34)</a:t>
            </a:r>
          </a:p>
          <a:p>
            <a:pPr algn="just"/>
            <a:r>
              <a:rPr lang="en-US" dirty="0" smtClean="0"/>
              <a:t>Our testimony to others beyond the walls of the church</a:t>
            </a:r>
          </a:p>
          <a:p>
            <a:pPr algn="just"/>
            <a:r>
              <a:rPr lang="en-US" dirty="0" smtClean="0"/>
              <a:t>“You can catch more flies with honey than with vinegar”</a:t>
            </a:r>
          </a:p>
          <a:p>
            <a:pPr algn="just"/>
            <a:r>
              <a:rPr lang="en-US" dirty="0" smtClean="0"/>
              <a:t>“If </a:t>
            </a:r>
            <a:r>
              <a:rPr lang="en-US" dirty="0"/>
              <a:t>you are patient, the Holy Spirit that dwells in you will be pure. He will not be darkened by any evil spirit, but, dwelling in a broad region, he will rejoice and be glad</a:t>
            </a:r>
            <a:r>
              <a:rPr lang="en-US" dirty="0" smtClean="0"/>
              <a:t>… But </a:t>
            </a:r>
            <a:r>
              <a:rPr lang="en-US" dirty="0"/>
              <a:t>if any outburst of anger takes place, immediately the Holy Spirit, who is sensitive, is constricted. For He does not have a pure place, and He seeks to depart</a:t>
            </a:r>
            <a:r>
              <a:rPr lang="en-US" dirty="0" smtClean="0"/>
              <a:t>.” –</a:t>
            </a:r>
            <a:r>
              <a:rPr lang="en-US" dirty="0" err="1" smtClean="0"/>
              <a:t>Hermas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21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Gentleness and the </a:t>
            </a:r>
            <a:r>
              <a:rPr lang="en-US" dirty="0" smtClean="0"/>
              <a:t>Characteristics of the Dove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“When </a:t>
            </a:r>
            <a:r>
              <a:rPr lang="en-US" dirty="0"/>
              <a:t>the Lord Jesus Christ was baptized, God assumed the likeness not of another man, but of a dove, for He wished, by a new apparition of the Spirit in the likeness of a dove, to declare His simplicity and majesty</a:t>
            </a:r>
            <a:r>
              <a:rPr lang="en-US" dirty="0" smtClean="0"/>
              <a:t>.” –St. Clement of Alexandria</a:t>
            </a:r>
            <a:endParaRPr lang="en-US" dirty="0"/>
          </a:p>
          <a:p>
            <a:pPr lvl="1"/>
            <a:r>
              <a:rPr lang="en-US" dirty="0" smtClean="0"/>
              <a:t>White symbolizing its purity</a:t>
            </a:r>
          </a:p>
          <a:p>
            <a:pPr lvl="1"/>
            <a:r>
              <a:rPr lang="en-US" dirty="0" smtClean="0"/>
              <a:t>Sensitive bird: smallest noise causes it to take flight</a:t>
            </a:r>
          </a:p>
          <a:p>
            <a:pPr lvl="1"/>
            <a:r>
              <a:rPr lang="en-US" dirty="0" smtClean="0"/>
              <a:t>Flight is soft with hardly a sound</a:t>
            </a:r>
          </a:p>
          <a:p>
            <a:pPr lvl="1"/>
            <a:r>
              <a:rPr lang="en-US" dirty="0" smtClean="0"/>
              <a:t>Soft sounds similar to a soft moan</a:t>
            </a:r>
          </a:p>
          <a:p>
            <a:pPr lvl="1"/>
            <a:r>
              <a:rPr lang="en-US" dirty="0" smtClean="0"/>
              <a:t>Harmless: does not attack other birds and is not a scavenger</a:t>
            </a:r>
          </a:p>
          <a:p>
            <a:pPr lvl="1"/>
            <a:r>
              <a:rPr lang="en-US" dirty="0" smtClean="0"/>
              <a:t>Faithful and loving: monogamous bird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1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Rewards of Gentleness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C00000"/>
                </a:solidFill>
              </a:rPr>
              <a:t>“rather let it be the hidden person of the heart, with the incorruptible beauty of a gentle and quiet spirit, which is </a:t>
            </a:r>
            <a:r>
              <a:rPr lang="en-US" sz="2800" b="1" i="1" dirty="0">
                <a:solidFill>
                  <a:srgbClr val="0070C0"/>
                </a:solidFill>
              </a:rPr>
              <a:t>very precious in the sight of God</a:t>
            </a:r>
            <a:r>
              <a:rPr lang="en-US" sz="2800" i="1" dirty="0">
                <a:solidFill>
                  <a:srgbClr val="C00000"/>
                </a:solidFill>
              </a:rPr>
              <a:t>.”</a:t>
            </a:r>
            <a:r>
              <a:rPr lang="en-US" sz="2800" dirty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1 Pet 3:4)</a:t>
            </a:r>
          </a:p>
          <a:p>
            <a:pPr lvl="1"/>
            <a:r>
              <a:rPr lang="en-US" dirty="0" smtClean="0"/>
              <a:t>One of the identifiable virtues of the woman</a:t>
            </a:r>
          </a:p>
          <a:p>
            <a:pPr lvl="1"/>
            <a:r>
              <a:rPr lang="en-US" dirty="0" smtClean="0"/>
              <a:t>Whereas men are known for their strength and forcefulness when necessary</a:t>
            </a:r>
          </a:p>
          <a:p>
            <a:pPr marL="0" indent="0" algn="ctr">
              <a:buNone/>
            </a:pPr>
            <a:r>
              <a:rPr lang="en-US" i="1" dirty="0" smtClean="0">
                <a:solidFill>
                  <a:srgbClr val="C00000"/>
                </a:solidFill>
              </a:rPr>
              <a:t>“Husbands</a:t>
            </a:r>
            <a:r>
              <a:rPr lang="en-US" i="1" dirty="0">
                <a:solidFill>
                  <a:srgbClr val="C00000"/>
                </a:solidFill>
              </a:rPr>
              <a:t>, likewise, dwell with them with understanding, </a:t>
            </a:r>
            <a:r>
              <a:rPr lang="en-US" b="1" i="1" dirty="0">
                <a:solidFill>
                  <a:srgbClr val="0070C0"/>
                </a:solidFill>
              </a:rPr>
              <a:t>giving honor </a:t>
            </a:r>
            <a:r>
              <a:rPr lang="en-US" i="1" dirty="0">
                <a:solidFill>
                  <a:srgbClr val="C00000"/>
                </a:solidFill>
              </a:rPr>
              <a:t>to the wife, as to the weaker </a:t>
            </a:r>
            <a:r>
              <a:rPr lang="en-US" i="1" dirty="0" smtClean="0">
                <a:solidFill>
                  <a:srgbClr val="C00000"/>
                </a:solidFill>
              </a:rPr>
              <a:t>vessel” </a:t>
            </a:r>
            <a:r>
              <a:rPr lang="en-US" dirty="0" smtClean="0"/>
              <a:t>(1 Pet 3:7)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Gentleness is not Weakness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 smtClean="0">
                <a:solidFill>
                  <a:srgbClr val="C00000"/>
                </a:solidFill>
              </a:rPr>
              <a:t>“Behold</a:t>
            </a:r>
            <a:r>
              <a:rPr lang="en-US" i="1" dirty="0">
                <a:solidFill>
                  <a:srgbClr val="C00000"/>
                </a:solidFill>
              </a:rPr>
              <a:t>, I send you out as sheep in the midst of wolves. Therefore be wise as serpents and harmless as doves</a:t>
            </a:r>
            <a:r>
              <a:rPr lang="en-US" i="1" dirty="0" smtClean="0">
                <a:solidFill>
                  <a:srgbClr val="C00000"/>
                </a:solidFill>
              </a:rPr>
              <a:t>.” </a:t>
            </a:r>
            <a:r>
              <a:rPr lang="en-US" dirty="0" smtClean="0"/>
              <a:t>(Matt 10:16)</a:t>
            </a:r>
          </a:p>
          <a:p>
            <a:r>
              <a:rPr lang="en-US" dirty="0" smtClean="0"/>
              <a:t>Strength under control</a:t>
            </a:r>
          </a:p>
          <a:p>
            <a:r>
              <a:rPr lang="en-US" dirty="0" smtClean="0"/>
              <a:t>The Lord cleansed the temple twice</a:t>
            </a:r>
          </a:p>
          <a:p>
            <a:r>
              <a:rPr lang="en-US" dirty="0" smtClean="0"/>
              <a:t>The Lord responded when struck</a:t>
            </a:r>
          </a:p>
          <a:p>
            <a:r>
              <a:rPr lang="en-US" dirty="0" smtClean="0"/>
              <a:t>The Lord had strength of character, authority, and an unquestioned presence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0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Gentleness is not Weakness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Luke 4:</a:t>
            </a:r>
          </a:p>
          <a:p>
            <a:pPr lvl="1"/>
            <a:r>
              <a:rPr lang="en-US" dirty="0"/>
              <a:t>28	So all those in the synagogue, when they heard these things, were filled with wrath,</a:t>
            </a:r>
          </a:p>
          <a:p>
            <a:pPr lvl="1"/>
            <a:r>
              <a:rPr lang="en-US" dirty="0"/>
              <a:t>29	and rose up and thrust Him out of the city; and they led Him to the brow of the hill on which their city was built, that they might throw Him down over the cliff.</a:t>
            </a:r>
          </a:p>
          <a:p>
            <a:pPr lvl="1"/>
            <a:r>
              <a:rPr lang="en-US" dirty="0"/>
              <a:t>30	Then passing through the midst of them, He went His way. </a:t>
            </a:r>
          </a:p>
          <a:p>
            <a:r>
              <a:rPr lang="en-US" dirty="0" smtClean="0"/>
              <a:t>John 8:</a:t>
            </a:r>
          </a:p>
          <a:p>
            <a:pPr lvl="1"/>
            <a:r>
              <a:rPr lang="en-US" dirty="0"/>
              <a:t>58	Jesus said to them, </a:t>
            </a:r>
            <a:r>
              <a:rPr lang="en-US" dirty="0" smtClean="0"/>
              <a:t>“Most </a:t>
            </a:r>
            <a:r>
              <a:rPr lang="en-US" dirty="0"/>
              <a:t>assuredly, I say to you, before Abraham was, I AM</a:t>
            </a:r>
            <a:r>
              <a:rPr lang="en-US" dirty="0" smtClean="0"/>
              <a:t>.”</a:t>
            </a:r>
            <a:endParaRPr lang="en-US" dirty="0"/>
          </a:p>
          <a:p>
            <a:pPr lvl="1"/>
            <a:r>
              <a:rPr lang="en-US" dirty="0"/>
              <a:t>59	Then they took up stones to throw at Him; but Jesus hid Himself and went out of the temple, going through the midst of them, and so passed by.</a:t>
            </a:r>
          </a:p>
        </p:txBody>
      </p:sp>
    </p:spTree>
    <p:extLst>
      <p:ext uri="{BB962C8B-B14F-4D97-AF65-F5344CB8AC3E}">
        <p14:creationId xmlns:p14="http://schemas.microsoft.com/office/powerpoint/2010/main" val="213490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Wrath of 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Proverbs 29</a:t>
            </a:r>
          </a:p>
          <a:p>
            <a:pPr lvl="1"/>
            <a:r>
              <a:rPr lang="en-US" dirty="0"/>
              <a:t>22 </a:t>
            </a:r>
            <a:r>
              <a:rPr lang="en-US" dirty="0" smtClean="0"/>
              <a:t>An </a:t>
            </a:r>
            <a:r>
              <a:rPr lang="en-US" dirty="0"/>
              <a:t>angry man stirs up strife, and a furious man abounds in </a:t>
            </a:r>
            <a:r>
              <a:rPr lang="en-US" dirty="0" smtClean="0"/>
              <a:t>transgression </a:t>
            </a:r>
            <a:endParaRPr lang="en-US" dirty="0"/>
          </a:p>
          <a:p>
            <a:r>
              <a:rPr lang="en-US" dirty="0" smtClean="0"/>
              <a:t>James 1</a:t>
            </a:r>
          </a:p>
          <a:p>
            <a:pPr lvl="1"/>
            <a:r>
              <a:rPr lang="en-US" dirty="0" smtClean="0"/>
              <a:t>19 </a:t>
            </a:r>
            <a:r>
              <a:rPr lang="en-US" dirty="0"/>
              <a:t>So then, my beloved brethren, let every man be swift to hear, slow to speak, slow to wrath;</a:t>
            </a:r>
          </a:p>
          <a:p>
            <a:pPr lvl="1"/>
            <a:r>
              <a:rPr lang="en-US" dirty="0" smtClean="0"/>
              <a:t>20 </a:t>
            </a:r>
            <a:r>
              <a:rPr lang="en-US" dirty="0"/>
              <a:t>for the wrath of man does not produce the righteousness of God. </a:t>
            </a:r>
            <a:endParaRPr lang="en-US" dirty="0" smtClean="0"/>
          </a:p>
          <a:p>
            <a:r>
              <a:rPr lang="en-US" dirty="0" smtClean="0"/>
              <a:t>Cain</a:t>
            </a:r>
          </a:p>
          <a:p>
            <a:r>
              <a:rPr lang="en-US" dirty="0" smtClean="0"/>
              <a:t>Esau</a:t>
            </a:r>
          </a:p>
          <a:p>
            <a:r>
              <a:rPr lang="en-US" dirty="0" smtClean="0"/>
              <a:t>Moses</a:t>
            </a:r>
          </a:p>
          <a:p>
            <a:r>
              <a:rPr lang="en-US" dirty="0" smtClean="0"/>
              <a:t>Jonah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8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Measurements and Obstacles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Measurements:</a:t>
            </a:r>
          </a:p>
          <a:p>
            <a:pPr lvl="1"/>
            <a:r>
              <a:rPr lang="en-US" dirty="0" smtClean="0"/>
              <a:t>How we deal with those closest to us</a:t>
            </a:r>
          </a:p>
          <a:p>
            <a:pPr lvl="1"/>
            <a:r>
              <a:rPr lang="en-US" dirty="0" smtClean="0"/>
              <a:t>How we react when provoked</a:t>
            </a:r>
          </a:p>
          <a:p>
            <a:r>
              <a:rPr lang="en-US" dirty="0" smtClean="0"/>
              <a:t>Obstacles:</a:t>
            </a:r>
            <a:endParaRPr lang="en-US" dirty="0" smtClean="0"/>
          </a:p>
          <a:p>
            <a:pPr lvl="1"/>
            <a:r>
              <a:rPr lang="en-US" dirty="0" smtClean="0"/>
              <a:t>Our </a:t>
            </a:r>
            <a:r>
              <a:rPr lang="en-US" dirty="0" smtClean="0"/>
              <a:t>violent and godless society</a:t>
            </a:r>
          </a:p>
          <a:p>
            <a:pPr lvl="1"/>
            <a:r>
              <a:rPr lang="en-US" dirty="0" smtClean="0"/>
              <a:t>Competition drives us in ungodly directions</a:t>
            </a:r>
          </a:p>
          <a:p>
            <a:pPr lvl="1"/>
            <a:r>
              <a:rPr lang="en-US" dirty="0" smtClean="0"/>
              <a:t>Christians are often despised, persecuted, and hated</a:t>
            </a:r>
          </a:p>
          <a:p>
            <a:pPr lvl="1"/>
            <a:r>
              <a:rPr lang="en-US" dirty="0" smtClean="0"/>
              <a:t>Pride insists on answering back, justifying, getting the last word, returning hurt for hurt and insult for insult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39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Gentleness?</a:t>
            </a:r>
          </a:p>
          <a:p>
            <a:r>
              <a:rPr lang="en-US" dirty="0"/>
              <a:t>Some References in Scripture</a:t>
            </a:r>
          </a:p>
          <a:p>
            <a:r>
              <a:rPr lang="en-US" dirty="0"/>
              <a:t>The Example of the Lord Christ</a:t>
            </a:r>
          </a:p>
          <a:p>
            <a:r>
              <a:rPr lang="en-US" dirty="0"/>
              <a:t>The Example of Moses</a:t>
            </a:r>
          </a:p>
          <a:p>
            <a:r>
              <a:rPr lang="en-US" dirty="0"/>
              <a:t>Restoring with Gentleness</a:t>
            </a:r>
          </a:p>
          <a:p>
            <a:r>
              <a:rPr lang="en-US" dirty="0"/>
              <a:t>Gentleness is our Active Witness</a:t>
            </a:r>
          </a:p>
          <a:p>
            <a:r>
              <a:rPr lang="en-US" dirty="0"/>
              <a:t>Characteristics of the Dove</a:t>
            </a:r>
          </a:p>
          <a:p>
            <a:r>
              <a:rPr lang="en-US" dirty="0"/>
              <a:t>The Rewards of Gentleness</a:t>
            </a:r>
          </a:p>
          <a:p>
            <a:r>
              <a:rPr lang="en-US" dirty="0"/>
              <a:t>The Wrath of Man</a:t>
            </a:r>
          </a:p>
          <a:p>
            <a:r>
              <a:rPr lang="en-US" dirty="0"/>
              <a:t>Gentleness is not Weakness</a:t>
            </a:r>
          </a:p>
          <a:p>
            <a:r>
              <a:rPr lang="en-US" dirty="0" smtClean="0"/>
              <a:t>Measurements and Obstacles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785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What is Gentleness?</a:t>
            </a:r>
          </a:p>
          <a:p>
            <a:r>
              <a:rPr lang="en-US" dirty="0" smtClean="0"/>
              <a:t>Some References in Scripture</a:t>
            </a:r>
          </a:p>
          <a:p>
            <a:r>
              <a:rPr lang="en-US" dirty="0" smtClean="0"/>
              <a:t>The Example of the Lord Christ</a:t>
            </a:r>
          </a:p>
          <a:p>
            <a:r>
              <a:rPr lang="en-US" dirty="0" smtClean="0"/>
              <a:t>The Example of Moses</a:t>
            </a:r>
          </a:p>
          <a:p>
            <a:r>
              <a:rPr lang="en-US" dirty="0" smtClean="0"/>
              <a:t>Restoring with Gentleness</a:t>
            </a:r>
          </a:p>
          <a:p>
            <a:r>
              <a:rPr lang="en-US" dirty="0" smtClean="0"/>
              <a:t>Gentleness is our Active Witness</a:t>
            </a:r>
          </a:p>
          <a:p>
            <a:r>
              <a:rPr lang="en-US" dirty="0" smtClean="0"/>
              <a:t>Gentleness and the Characteristics </a:t>
            </a:r>
            <a:r>
              <a:rPr lang="en-US" dirty="0" smtClean="0"/>
              <a:t>of the Dove</a:t>
            </a:r>
          </a:p>
          <a:p>
            <a:r>
              <a:rPr lang="en-US" dirty="0"/>
              <a:t>The Rewards of Gentleness</a:t>
            </a:r>
          </a:p>
          <a:p>
            <a:r>
              <a:rPr lang="en-US" dirty="0" smtClean="0"/>
              <a:t>The Wrath of Man</a:t>
            </a:r>
          </a:p>
          <a:p>
            <a:r>
              <a:rPr lang="en-US" dirty="0" smtClean="0"/>
              <a:t>Gentleness is not Weakness</a:t>
            </a:r>
          </a:p>
          <a:p>
            <a:r>
              <a:rPr lang="en-US" dirty="0" smtClean="0"/>
              <a:t>Measurements and Obstacles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Gentleness?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>
              <a:tabLst>
                <a:tab pos="404813" algn="l"/>
              </a:tabLst>
            </a:pPr>
            <a:r>
              <a:rPr lang="en-US" dirty="0" smtClean="0"/>
              <a:t>Dictionary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dirty="0" smtClean="0"/>
              <a:t>having a mild or kindly nature or character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dirty="0" smtClean="0"/>
              <a:t>soft or temperate; mild; moderate: </a:t>
            </a:r>
            <a:r>
              <a:rPr lang="en-US" i="1" dirty="0" smtClean="0"/>
              <a:t>a gentle scolding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dirty="0" smtClean="0"/>
              <a:t>gradual: </a:t>
            </a:r>
            <a:r>
              <a:rPr lang="en-US" i="1" dirty="0" smtClean="0"/>
              <a:t>a gentle slope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dirty="0" smtClean="0"/>
              <a:t>easily controlled; tame: </a:t>
            </a:r>
            <a:r>
              <a:rPr lang="en-US" i="1" dirty="0" smtClean="0"/>
              <a:t>a gentle horse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i="1" dirty="0" smtClean="0"/>
              <a:t>archaic</a:t>
            </a:r>
            <a:r>
              <a:rPr lang="en-US" dirty="0" smtClean="0"/>
              <a:t>  of good breeding; noble: </a:t>
            </a:r>
            <a:r>
              <a:rPr lang="en-US" i="1" dirty="0" smtClean="0"/>
              <a:t>gentle blood</a:t>
            </a:r>
          </a:p>
          <a:p>
            <a:pPr marL="857250" lvl="1" indent="-457200">
              <a:buFont typeface="+mj-lt"/>
              <a:buAutoNum type="arabicPeriod"/>
              <a:tabLst>
                <a:tab pos="404813" algn="l"/>
              </a:tabLst>
            </a:pPr>
            <a:r>
              <a:rPr lang="en-US" i="1" dirty="0" smtClean="0"/>
              <a:t>archaic</a:t>
            </a:r>
            <a:r>
              <a:rPr lang="en-US" dirty="0" smtClean="0"/>
              <a:t>  gallant; chivalrous</a:t>
            </a:r>
            <a:endParaRPr lang="en-US" i="1" dirty="0"/>
          </a:p>
          <a:p>
            <a:pPr>
              <a:tabLst>
                <a:tab pos="404813" algn="l"/>
              </a:tabLst>
            </a:pPr>
            <a:r>
              <a:rPr lang="en-US" dirty="0" smtClean="0"/>
              <a:t>Some synonyms and other usages in the Holy Bible:</a:t>
            </a:r>
          </a:p>
          <a:p>
            <a:pPr lvl="1">
              <a:tabLst>
                <a:tab pos="404813" algn="l"/>
              </a:tabLst>
            </a:pPr>
            <a:r>
              <a:rPr lang="en-US" dirty="0" smtClean="0"/>
              <a:t>meek, humble, kind, patient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4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References in Scripture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800" dirty="0" smtClean="0"/>
              <a:t>“Take My yoke upon you and learn from Me, for I am </a:t>
            </a:r>
            <a:r>
              <a:rPr lang="en-US" sz="1800" b="1" i="1" dirty="0" smtClean="0">
                <a:solidFill>
                  <a:srgbClr val="0070C0"/>
                </a:solidFill>
              </a:rPr>
              <a:t>gentle</a:t>
            </a:r>
            <a:r>
              <a:rPr lang="en-US" sz="1800" dirty="0" smtClean="0"/>
              <a:t> and lowly in heart” (Matt 11:29)</a:t>
            </a:r>
          </a:p>
          <a:p>
            <a:pPr algn="just"/>
            <a:r>
              <a:rPr lang="en-US" sz="1800" dirty="0" smtClean="0"/>
              <a:t>“Brethren, if a man is overtaken in any trespass, you who are spiritual restore such a one in a spirit of </a:t>
            </a:r>
            <a:r>
              <a:rPr lang="en-US" sz="1800" b="1" i="1" dirty="0" smtClean="0">
                <a:solidFill>
                  <a:srgbClr val="0070C0"/>
                </a:solidFill>
              </a:rPr>
              <a:t>gentleness</a:t>
            </a:r>
            <a:r>
              <a:rPr lang="en-US" sz="1800" dirty="0" smtClean="0"/>
              <a:t>, considering yourself lest you also be tempted.” (Gal 6:1)</a:t>
            </a:r>
          </a:p>
          <a:p>
            <a:pPr algn="just"/>
            <a:r>
              <a:rPr lang="en-US" sz="1800" dirty="0" smtClean="0"/>
              <a:t>“Let your </a:t>
            </a:r>
            <a:r>
              <a:rPr lang="en-US" sz="1800" b="1" i="1" dirty="0" smtClean="0">
                <a:solidFill>
                  <a:srgbClr val="0070C0"/>
                </a:solidFill>
              </a:rPr>
              <a:t>gentleness</a:t>
            </a:r>
            <a:r>
              <a:rPr lang="en-US" sz="1800" dirty="0" smtClean="0"/>
              <a:t> be known to all men.” (Phil 4:5)</a:t>
            </a:r>
          </a:p>
          <a:p>
            <a:pPr algn="just"/>
            <a:r>
              <a:rPr lang="en-US" sz="1800" dirty="0"/>
              <a:t>“A </a:t>
            </a:r>
            <a:r>
              <a:rPr lang="en-US" sz="1800" b="1" i="1" dirty="0">
                <a:solidFill>
                  <a:srgbClr val="0070C0"/>
                </a:solidFill>
              </a:rPr>
              <a:t>soft</a:t>
            </a:r>
            <a:r>
              <a:rPr lang="en-US" sz="1800" dirty="0"/>
              <a:t> answer turns away wrath, but a harsh word stirs up anger.” (</a:t>
            </a:r>
            <a:r>
              <a:rPr lang="en-US" sz="1800" dirty="0" err="1"/>
              <a:t>Prov</a:t>
            </a:r>
            <a:r>
              <a:rPr lang="en-US" sz="1800" dirty="0"/>
              <a:t> 15:1)</a:t>
            </a:r>
          </a:p>
          <a:p>
            <a:pPr algn="just"/>
            <a:r>
              <a:rPr lang="en-US" sz="1800" dirty="0" smtClean="0"/>
              <a:t>“And a servant of the Lord must not quarrel but be </a:t>
            </a:r>
            <a:r>
              <a:rPr lang="en-US" sz="1800" b="1" i="1" dirty="0" smtClean="0">
                <a:solidFill>
                  <a:srgbClr val="0070C0"/>
                </a:solidFill>
              </a:rPr>
              <a:t>gentle</a:t>
            </a:r>
            <a:r>
              <a:rPr lang="en-US" sz="1800" dirty="0" smtClean="0"/>
              <a:t> to all, able to teach, patient” (2 Tim 2:24)</a:t>
            </a:r>
          </a:p>
          <a:p>
            <a:pPr algn="just"/>
            <a:r>
              <a:rPr lang="en-US" sz="1800" dirty="0" smtClean="0"/>
              <a:t>“to speak evil of no one, to be peaceable, </a:t>
            </a:r>
            <a:r>
              <a:rPr lang="en-US" sz="1800" b="1" i="1" dirty="0" smtClean="0">
                <a:solidFill>
                  <a:srgbClr val="0070C0"/>
                </a:solidFill>
              </a:rPr>
              <a:t>gentle</a:t>
            </a:r>
            <a:r>
              <a:rPr lang="en-US" sz="1800" dirty="0" smtClean="0"/>
              <a:t>, showing all humility to all men” (Titus 3:2)</a:t>
            </a:r>
          </a:p>
          <a:p>
            <a:pPr algn="just"/>
            <a:r>
              <a:rPr lang="en-US" sz="1800" dirty="0" smtClean="0"/>
              <a:t>“But the wisdom that is from above is first pure, then peaceable, </a:t>
            </a:r>
            <a:r>
              <a:rPr lang="en-US" sz="1800" b="1" i="1" dirty="0" smtClean="0">
                <a:solidFill>
                  <a:srgbClr val="0070C0"/>
                </a:solidFill>
              </a:rPr>
              <a:t>gentle</a:t>
            </a:r>
            <a:r>
              <a:rPr lang="en-US" sz="1800" dirty="0" smtClean="0"/>
              <a:t>, willing to yield, full of mercy and good fruits, without partiality and without hypocrisy.” (James 3:17)</a:t>
            </a:r>
          </a:p>
          <a:p>
            <a:pPr algn="just"/>
            <a:r>
              <a:rPr lang="en-US" sz="1800" dirty="0" smtClean="0"/>
              <a:t>“rather let it be the hidden person of the heart, with the incorruptible beauty of a </a:t>
            </a:r>
            <a:r>
              <a:rPr lang="en-US" sz="1800" b="1" i="1" dirty="0" smtClean="0">
                <a:solidFill>
                  <a:srgbClr val="0070C0"/>
                </a:solidFill>
              </a:rPr>
              <a:t>gentle</a:t>
            </a:r>
            <a:r>
              <a:rPr lang="en-US" sz="1800" dirty="0" smtClean="0"/>
              <a:t> and quiet spirit, which is very precious in the sight of God.” (1 Pet 3:4)</a:t>
            </a:r>
          </a:p>
        </p:txBody>
      </p:sp>
    </p:spTree>
    <p:extLst>
      <p:ext uri="{BB962C8B-B14F-4D97-AF65-F5344CB8AC3E}">
        <p14:creationId xmlns:p14="http://schemas.microsoft.com/office/powerpoint/2010/main" val="195125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the Lord Christ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 smtClean="0">
                <a:solidFill>
                  <a:srgbClr val="C00000"/>
                </a:solidFill>
              </a:rPr>
              <a:t>“A bruised reed He will not break, And smoking flax He will not quench” </a:t>
            </a:r>
            <a:r>
              <a:rPr lang="en-US" dirty="0" smtClean="0"/>
              <a:t>(Isa 42:3)</a:t>
            </a:r>
          </a:p>
          <a:p>
            <a:r>
              <a:rPr lang="en-US" dirty="0" smtClean="0"/>
              <a:t>Responding to the testing of the Pharisees (Matt 12)</a:t>
            </a:r>
          </a:p>
          <a:p>
            <a:pPr lvl="1"/>
            <a:r>
              <a:rPr lang="en-US" dirty="0"/>
              <a:t>24	Now when the Pharisees heard it they said, </a:t>
            </a:r>
            <a:r>
              <a:rPr lang="en-US" dirty="0" smtClean="0"/>
              <a:t>“This </a:t>
            </a:r>
            <a:r>
              <a:rPr lang="en-US" dirty="0"/>
              <a:t>fellow does not cast out demons except by Beelzebub, the ruler of the demons</a:t>
            </a:r>
            <a:r>
              <a:rPr lang="en-US" dirty="0" smtClean="0"/>
              <a:t>.”</a:t>
            </a:r>
            <a:endParaRPr lang="en-US" dirty="0"/>
          </a:p>
          <a:p>
            <a:pPr lvl="1"/>
            <a:r>
              <a:rPr lang="en-US" dirty="0"/>
              <a:t>25	But Jesus knew their thoughts, and said to them: </a:t>
            </a:r>
            <a:r>
              <a:rPr lang="en-US" dirty="0" smtClean="0"/>
              <a:t>“Every </a:t>
            </a:r>
            <a:r>
              <a:rPr lang="en-US" dirty="0"/>
              <a:t>kingdom divided against itself is brought to desolation, and every city or house divided against itself will not stand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26	If Satan casts out Satan, he is divided against himself. How then will his kingdom stand?</a:t>
            </a:r>
          </a:p>
          <a:p>
            <a:pPr lvl="1"/>
            <a:r>
              <a:rPr lang="en-US" dirty="0"/>
              <a:t>27	And if I cast out demons by Beelzebub, by whom do your sons cast them out? Therefore they shall be your judges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the Lord Christ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28	But if I cast out demons by the Spirit of God, surely the kingdom of God has come upon you.</a:t>
            </a:r>
          </a:p>
          <a:p>
            <a:pPr lvl="1"/>
            <a:r>
              <a:rPr lang="en-US" dirty="0"/>
              <a:t>29	Or how can one enter a strong man's house and plunder his goods, unless he first binds the strong man? And then he will plunder his house.</a:t>
            </a:r>
          </a:p>
          <a:p>
            <a:pPr lvl="1"/>
            <a:r>
              <a:rPr lang="en-US" dirty="0"/>
              <a:t>30	He who is not with Me is against Me, and he who does not gather with Me scatters abroad.</a:t>
            </a:r>
          </a:p>
        </p:txBody>
      </p:sp>
    </p:spTree>
    <p:extLst>
      <p:ext uri="{BB962C8B-B14F-4D97-AF65-F5344CB8AC3E}">
        <p14:creationId xmlns:p14="http://schemas.microsoft.com/office/powerpoint/2010/main" val="135646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the Lord Christ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Dealing with the multitudes (Luke 4)</a:t>
            </a:r>
          </a:p>
          <a:p>
            <a:pPr lvl="1"/>
            <a:r>
              <a:rPr lang="en-US" dirty="0"/>
              <a:t>40	When the sun was setting, all those who had any that were sick with various diseases brought them to Him; and He laid His hands on every one of them and healed them</a:t>
            </a:r>
            <a:r>
              <a:rPr lang="en-US" dirty="0" smtClean="0"/>
              <a:t>.</a:t>
            </a:r>
          </a:p>
          <a:p>
            <a:r>
              <a:rPr lang="en-US" dirty="0" smtClean="0"/>
              <a:t>His response when being slapped (John 18)</a:t>
            </a:r>
          </a:p>
          <a:p>
            <a:pPr lvl="1"/>
            <a:r>
              <a:rPr lang="en-US" dirty="0"/>
              <a:t>23 Jesus answered him, </a:t>
            </a:r>
            <a:r>
              <a:rPr lang="en-US" dirty="0" smtClean="0"/>
              <a:t>“If </a:t>
            </a:r>
            <a:r>
              <a:rPr lang="en-US" dirty="0"/>
              <a:t>I have spoken evil, bear witness of the evil; but if well, why do you strike Me</a:t>
            </a:r>
            <a:r>
              <a:rPr lang="en-US" dirty="0" smtClean="0"/>
              <a:t>?”</a:t>
            </a:r>
          </a:p>
          <a:p>
            <a:r>
              <a:rPr lang="en-US" dirty="0" smtClean="0"/>
              <a:t>Behavior throughout trials and crucifixion (Matt 14)</a:t>
            </a:r>
          </a:p>
          <a:p>
            <a:pPr lvl="1"/>
            <a:r>
              <a:rPr lang="en-US" dirty="0"/>
              <a:t>61	But He kept silent and answered nothing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He was led as a lamb to the slaughter, And as a sheep before its shearers is silent, So He opened not His mouth</a:t>
            </a:r>
            <a:r>
              <a:rPr lang="en-US" dirty="0" smtClean="0"/>
              <a:t>. (Isa 53:7)</a:t>
            </a:r>
            <a:endParaRPr lang="en-US" dirty="0" smtClean="0"/>
          </a:p>
          <a:p>
            <a:r>
              <a:rPr lang="en-US" dirty="0" smtClean="0"/>
              <a:t>Content with His place (John 2)</a:t>
            </a:r>
          </a:p>
          <a:p>
            <a:pPr lvl="1"/>
            <a:r>
              <a:rPr lang="en-US" dirty="0" smtClean="0"/>
              <a:t>9 When </a:t>
            </a:r>
            <a:r>
              <a:rPr lang="en-US" dirty="0"/>
              <a:t>the master of the feast had tasted the water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the Lord Christ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Dealing with the Samaritan Woman (John 4)</a:t>
            </a:r>
          </a:p>
          <a:p>
            <a:pPr lvl="1"/>
            <a:r>
              <a:rPr lang="en-US" dirty="0" smtClean="0"/>
              <a:t>17 You </a:t>
            </a:r>
            <a:r>
              <a:rPr lang="en-US" dirty="0"/>
              <a:t>have well said, </a:t>
            </a:r>
            <a:r>
              <a:rPr lang="en-US" dirty="0" smtClean="0"/>
              <a:t>“I </a:t>
            </a:r>
            <a:r>
              <a:rPr lang="en-US" dirty="0"/>
              <a:t>have no husband</a:t>
            </a:r>
            <a:r>
              <a:rPr lang="en-US" dirty="0" smtClean="0"/>
              <a:t>,”</a:t>
            </a:r>
            <a:endParaRPr lang="en-US" dirty="0"/>
          </a:p>
          <a:p>
            <a:pPr lvl="1"/>
            <a:r>
              <a:rPr lang="en-US" dirty="0"/>
              <a:t>18	for you have had five husbands, and the one whom you now have is not your husband; in that you spoke truly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With the woman caught in adultery (John 8)</a:t>
            </a:r>
          </a:p>
          <a:p>
            <a:pPr lvl="1"/>
            <a:r>
              <a:rPr lang="en-US" dirty="0"/>
              <a:t>11 </a:t>
            </a:r>
            <a:r>
              <a:rPr lang="en-US" dirty="0" smtClean="0"/>
              <a:t>Neither </a:t>
            </a:r>
            <a:r>
              <a:rPr lang="en-US" dirty="0"/>
              <a:t>do I condemn you; go and sin no more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11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Moses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48737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Initially used violence</a:t>
            </a:r>
          </a:p>
          <a:p>
            <a:r>
              <a:rPr lang="en-US" dirty="0" smtClean="0"/>
              <a:t>Learned gentleness in the wilderness</a:t>
            </a:r>
          </a:p>
          <a:p>
            <a:r>
              <a:rPr lang="en-US" i="1" dirty="0" smtClean="0">
                <a:solidFill>
                  <a:srgbClr val="C00000"/>
                </a:solidFill>
              </a:rPr>
              <a:t>“Now </a:t>
            </a:r>
            <a:r>
              <a:rPr lang="en-US" i="1" dirty="0">
                <a:solidFill>
                  <a:srgbClr val="C00000"/>
                </a:solidFill>
              </a:rPr>
              <a:t>the man Moses was very humble, more than all men who were on the face of the earth</a:t>
            </a:r>
            <a:r>
              <a:rPr lang="en-US" i="1" dirty="0" smtClean="0">
                <a:solidFill>
                  <a:srgbClr val="C00000"/>
                </a:solidFill>
              </a:rPr>
              <a:t>.” </a:t>
            </a:r>
            <a:r>
              <a:rPr lang="en-US" dirty="0" smtClean="0"/>
              <a:t>(</a:t>
            </a:r>
            <a:r>
              <a:rPr lang="en-US" dirty="0" err="1" smtClean="0"/>
              <a:t>Num</a:t>
            </a:r>
            <a:r>
              <a:rPr lang="en-US" dirty="0" smtClean="0"/>
              <a:t> 12:3)</a:t>
            </a:r>
          </a:p>
          <a:p>
            <a:r>
              <a:rPr lang="en-US" dirty="0" smtClean="0"/>
              <a:t>Patiently endured the complaints and murmuring in Sinai</a:t>
            </a:r>
          </a:p>
          <a:p>
            <a:r>
              <a:rPr lang="en-US" dirty="0" smtClean="0"/>
              <a:t>Endured the betrayal of Aaron and Miriam without complaint, so the Lord intervened on his behalf</a:t>
            </a:r>
          </a:p>
          <a:p>
            <a:r>
              <a:rPr lang="en-US" dirty="0" smtClean="0"/>
              <a:t>Patiently listened, served, and judged his people:</a:t>
            </a:r>
          </a:p>
          <a:p>
            <a:pPr lvl="1"/>
            <a:r>
              <a:rPr lang="en-US" dirty="0" smtClean="0"/>
              <a:t>And </a:t>
            </a:r>
            <a:r>
              <a:rPr lang="en-US" dirty="0"/>
              <a:t>so it was, on the next day, that Moses sat to judge the people; and the people stood before Moses from morning until evening</a:t>
            </a:r>
            <a:r>
              <a:rPr lang="en-US" dirty="0" smtClean="0"/>
              <a:t>. (Ex 18:13)</a:t>
            </a:r>
          </a:p>
          <a:p>
            <a:r>
              <a:rPr lang="en-US" dirty="0" smtClean="0"/>
              <a:t>Wished to spare his people:</a:t>
            </a:r>
          </a:p>
          <a:p>
            <a:pPr lvl="1"/>
            <a:r>
              <a:rPr lang="en-US" dirty="0"/>
              <a:t>Yet now, if You will forgive their sin --- but if not, I pray, blot me out of Your book which You have written</a:t>
            </a:r>
            <a:r>
              <a:rPr lang="en-US" dirty="0" smtClean="0"/>
              <a:t>. (Ex 32:32)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0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1935</TotalTime>
  <Words>1197</Words>
  <Application>Microsoft Office PowerPoint</Application>
  <PresentationFormat>On-screen Show (4:3)</PresentationFormat>
  <Paragraphs>145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Fruit of the Spirit: Gentleness</vt:lpstr>
      <vt:lpstr>Overview</vt:lpstr>
      <vt:lpstr>What is Gentleness?</vt:lpstr>
      <vt:lpstr>Some References in Scripture</vt:lpstr>
      <vt:lpstr>Example of the Lord Christ</vt:lpstr>
      <vt:lpstr>Example of the Lord Christ</vt:lpstr>
      <vt:lpstr>Example of the Lord Christ</vt:lpstr>
      <vt:lpstr>Example of the Lord Christ</vt:lpstr>
      <vt:lpstr>Example of Moses</vt:lpstr>
      <vt:lpstr>Restoring with Gentleness</vt:lpstr>
      <vt:lpstr>Gentleness is our Active Witness</vt:lpstr>
      <vt:lpstr>Gentleness and the Characteristics of the Dove</vt:lpstr>
      <vt:lpstr>The Rewards of Gentleness</vt:lpstr>
      <vt:lpstr>Gentleness is not Weakness</vt:lpstr>
      <vt:lpstr>Gentleness is not Weakness</vt:lpstr>
      <vt:lpstr>Wrath of Man</vt:lpstr>
      <vt:lpstr>Measurements and Obstacles</vt:lpstr>
      <vt:lpstr>Review</vt:lpstr>
    </vt:vector>
  </TitlesOfParts>
  <Company>Harris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 of the Spirit: Gentleness</dc:title>
  <dc:creator>Awad, Peter(DCA)</dc:creator>
  <cp:lastModifiedBy>Awad, Peter(DCA)</cp:lastModifiedBy>
  <cp:revision>33</cp:revision>
  <cp:lastPrinted>2011-12-25T06:21:25Z</cp:lastPrinted>
  <dcterms:created xsi:type="dcterms:W3CDTF">2011-12-23T22:25:26Z</dcterms:created>
  <dcterms:modified xsi:type="dcterms:W3CDTF">2011-12-25T19:27:45Z</dcterms:modified>
</cp:coreProperties>
</file>