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1" r:id="rId6"/>
    <p:sldId id="267" r:id="rId7"/>
    <p:sldId id="262" r:id="rId8"/>
    <p:sldId id="263" r:id="rId9"/>
    <p:sldId id="266"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42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8661C575-10E7-4C26-8FE5-5FFDD5A087B1}" type="datetimeFigureOut">
              <a:rPr lang="en-US" smtClean="0"/>
              <a:t>10/1/2011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84CABDE-8416-4CD3-85E0-B1F33CCE7DE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661C575-10E7-4C26-8FE5-5FFDD5A087B1}" type="datetimeFigureOut">
              <a:rPr lang="en-US" smtClean="0"/>
              <a:t>10/1/2011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4CABDE-8416-4CD3-85E0-B1F33CCE7D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8661C575-10E7-4C26-8FE5-5FFDD5A087B1}" type="datetimeFigureOut">
              <a:rPr lang="en-US" smtClean="0"/>
              <a:t>10/1/2011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684CABDE-8416-4CD3-85E0-B1F33CCE7DE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661C575-10E7-4C26-8FE5-5FFDD5A087B1}" type="datetimeFigureOut">
              <a:rPr lang="en-US" smtClean="0"/>
              <a:t>10/1/2011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84CABDE-8416-4CD3-85E0-B1F33CCE7DE4}"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4">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5">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661C575-10E7-4C26-8FE5-5FFDD5A087B1}" type="datetimeFigureOut">
              <a:rPr lang="en-US" smtClean="0"/>
              <a:t>10/1/2011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84CABDE-8416-4CD3-85E0-B1F33CCE7DE4}"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661C575-10E7-4C26-8FE5-5FFDD5A087B1}" type="datetimeFigureOut">
              <a:rPr lang="en-US" smtClean="0"/>
              <a:t>10/1/2011</a:t>
            </a:fld>
            <a:endParaRPr lang="en-US"/>
          </a:p>
        </p:txBody>
      </p:sp>
      <p:sp>
        <p:nvSpPr>
          <p:cNvPr id="10" name="Slide Number Placeholder 9"/>
          <p:cNvSpPr>
            <a:spLocks noGrp="1"/>
          </p:cNvSpPr>
          <p:nvPr>
            <p:ph type="sldNum" sz="quarter" idx="16"/>
          </p:nvPr>
        </p:nvSpPr>
        <p:spPr/>
        <p:txBody>
          <a:bodyPr rtlCol="0"/>
          <a:lstStyle/>
          <a:p>
            <a:fld id="{684CABDE-8416-4CD3-85E0-B1F33CCE7DE4}"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661C575-10E7-4C26-8FE5-5FFDD5A087B1}" type="datetimeFigureOut">
              <a:rPr lang="en-US" smtClean="0"/>
              <a:t>10/1/2011</a:t>
            </a:fld>
            <a:endParaRPr lang="en-US"/>
          </a:p>
        </p:txBody>
      </p:sp>
      <p:sp>
        <p:nvSpPr>
          <p:cNvPr id="12" name="Slide Number Placeholder 11"/>
          <p:cNvSpPr>
            <a:spLocks noGrp="1"/>
          </p:cNvSpPr>
          <p:nvPr>
            <p:ph type="sldNum" sz="quarter" idx="16"/>
          </p:nvPr>
        </p:nvSpPr>
        <p:spPr/>
        <p:txBody>
          <a:bodyPr rtlCol="0"/>
          <a:lstStyle/>
          <a:p>
            <a:fld id="{684CABDE-8416-4CD3-85E0-B1F33CCE7DE4}"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661C575-10E7-4C26-8FE5-5FFDD5A087B1}" type="datetimeFigureOut">
              <a:rPr lang="en-US" smtClean="0"/>
              <a:t>10/1/2011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84CABDE-8416-4CD3-85E0-B1F33CCE7D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61C575-10E7-4C26-8FE5-5FFDD5A087B1}" type="datetimeFigureOut">
              <a:rPr lang="en-US" smtClean="0"/>
              <a:t>10/1/2011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84CABDE-8416-4CD3-85E0-B1F33CCE7D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661C575-10E7-4C26-8FE5-5FFDD5A087B1}" type="datetimeFigureOut">
              <a:rPr lang="en-US" smtClean="0"/>
              <a:t>10/1/2011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84CABDE-8416-4CD3-85E0-B1F33CCE7DE4}"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8661C575-10E7-4C26-8FE5-5FFDD5A087B1}" type="datetimeFigureOut">
              <a:rPr lang="en-US" smtClean="0"/>
              <a:t>10/1/2011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84CABDE-8416-4CD3-85E0-B1F33CCE7DE4}"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8661C575-10E7-4C26-8FE5-5FFDD5A087B1}" type="datetimeFigureOut">
              <a:rPr lang="en-US" smtClean="0"/>
              <a:t>10/1/2011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684CABDE-8416-4CD3-85E0-B1F33CCE7DE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Jabez</a:t>
            </a:r>
            <a:endParaRPr lang="en-US" dirty="0"/>
          </a:p>
        </p:txBody>
      </p:sp>
      <p:sp>
        <p:nvSpPr>
          <p:cNvPr id="3" name="Subtitle 2"/>
          <p:cNvSpPr>
            <a:spLocks noGrp="1"/>
          </p:cNvSpPr>
          <p:nvPr>
            <p:ph type="subTitle" idx="1"/>
          </p:nvPr>
        </p:nvSpPr>
        <p:spPr/>
        <p:txBody>
          <a:bodyPr>
            <a:normAutofit fontScale="77500" lnSpcReduction="20000"/>
          </a:bodyPr>
          <a:lstStyle/>
          <a:p>
            <a:r>
              <a:rPr lang="en-US" dirty="0" smtClean="0"/>
              <a:t>Servants’ Meeting</a:t>
            </a:r>
          </a:p>
          <a:p>
            <a:r>
              <a:rPr lang="en-US" dirty="0" smtClean="0"/>
              <a:t>October 2, 2011</a:t>
            </a:r>
            <a:endParaRPr lang="en-US" dirty="0"/>
          </a:p>
        </p:txBody>
      </p:sp>
    </p:spTree>
    <p:extLst>
      <p:ext uri="{BB962C8B-B14F-4D97-AF65-F5344CB8AC3E}">
        <p14:creationId xmlns:p14="http://schemas.microsoft.com/office/powerpoint/2010/main" val="1390957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Prosperity Theology</a:t>
            </a:r>
            <a:endParaRPr lang="en-US" dirty="0"/>
          </a:p>
        </p:txBody>
      </p:sp>
      <p:sp>
        <p:nvSpPr>
          <p:cNvPr id="3" name="Content Placeholder 2"/>
          <p:cNvSpPr>
            <a:spLocks noGrp="1"/>
          </p:cNvSpPr>
          <p:nvPr>
            <p:ph sz="quarter" idx="1"/>
          </p:nvPr>
        </p:nvSpPr>
        <p:spPr/>
        <p:txBody>
          <a:bodyPr/>
          <a:lstStyle/>
          <a:p>
            <a:r>
              <a:rPr lang="en-US" dirty="0" smtClean="0"/>
              <a:t>Claims that </a:t>
            </a:r>
            <a:r>
              <a:rPr lang="en-US" dirty="0"/>
              <a:t>the Bible teaches that financial blessing is the will of God for </a:t>
            </a:r>
            <a:r>
              <a:rPr lang="en-US" dirty="0" smtClean="0"/>
              <a:t>Christians</a:t>
            </a:r>
          </a:p>
          <a:p>
            <a:r>
              <a:rPr lang="en-US" dirty="0" smtClean="0"/>
              <a:t>A </a:t>
            </a:r>
            <a:r>
              <a:rPr lang="en-US" dirty="0"/>
              <a:t>combination of faith, positive speech, and donations to Christian ministries will always cause an increase in material wealth for those who practice these actions</a:t>
            </a:r>
          </a:p>
        </p:txBody>
      </p:sp>
    </p:spTree>
    <p:extLst>
      <p:ext uri="{BB962C8B-B14F-4D97-AF65-F5344CB8AC3E}">
        <p14:creationId xmlns:p14="http://schemas.microsoft.com/office/powerpoint/2010/main" val="3664168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Prosperity Theology</a:t>
            </a:r>
            <a:endParaRPr lang="en-US" dirty="0"/>
          </a:p>
        </p:txBody>
      </p:sp>
      <p:pic>
        <p:nvPicPr>
          <p:cNvPr id="1030" name="Picture 6" descr="Prayer of Jabe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676400"/>
            <a:ext cx="3019425"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1415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Jabez</a:t>
            </a:r>
            <a:endParaRPr lang="en-US" dirty="0"/>
          </a:p>
        </p:txBody>
      </p:sp>
      <p:sp>
        <p:nvSpPr>
          <p:cNvPr id="3" name="Content Placeholder 2"/>
          <p:cNvSpPr>
            <a:spLocks noGrp="1"/>
          </p:cNvSpPr>
          <p:nvPr>
            <p:ph sz="quarter" idx="1"/>
          </p:nvPr>
        </p:nvSpPr>
        <p:spPr/>
        <p:txBody>
          <a:bodyPr/>
          <a:lstStyle/>
          <a:p>
            <a:r>
              <a:rPr lang="en-US" dirty="0" smtClean="0"/>
              <a:t>Meaning of his name and background</a:t>
            </a:r>
          </a:p>
          <a:p>
            <a:r>
              <a:rPr lang="en-US" dirty="0" smtClean="0"/>
              <a:t>Dealing with difficulties and challenges</a:t>
            </a:r>
          </a:p>
          <a:p>
            <a:r>
              <a:rPr lang="en-US" dirty="0" smtClean="0"/>
              <a:t>The Prayer of Jabez</a:t>
            </a:r>
          </a:p>
          <a:p>
            <a:r>
              <a:rPr lang="en-US" dirty="0" smtClean="0"/>
              <a:t>“Oh that you would bless me… that Your hand would be with me”</a:t>
            </a:r>
          </a:p>
          <a:p>
            <a:r>
              <a:rPr lang="en-US" dirty="0" smtClean="0"/>
              <a:t>“enlarge my territory”</a:t>
            </a:r>
          </a:p>
          <a:p>
            <a:r>
              <a:rPr lang="en-US" dirty="0"/>
              <a:t>“keep me from </a:t>
            </a:r>
            <a:r>
              <a:rPr lang="en-US" dirty="0" smtClean="0"/>
              <a:t>evil, that </a:t>
            </a:r>
            <a:r>
              <a:rPr lang="en-US" dirty="0"/>
              <a:t>it may not grieve me”</a:t>
            </a:r>
            <a:endParaRPr lang="en-US" dirty="0" smtClean="0"/>
          </a:p>
          <a:p>
            <a:r>
              <a:rPr lang="en-US" dirty="0" smtClean="0"/>
              <a:t>Prosperity Theology</a:t>
            </a:r>
            <a:endParaRPr lang="en-US" dirty="0"/>
          </a:p>
        </p:txBody>
      </p:sp>
    </p:spTree>
    <p:extLst>
      <p:ext uri="{BB962C8B-B14F-4D97-AF65-F5344CB8AC3E}">
        <p14:creationId xmlns:p14="http://schemas.microsoft.com/office/powerpoint/2010/main" val="15353871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Name and Background</a:t>
            </a:r>
            <a:endParaRPr lang="en-US" dirty="0"/>
          </a:p>
        </p:txBody>
      </p:sp>
      <p:sp>
        <p:nvSpPr>
          <p:cNvPr id="3" name="Content Placeholder 2"/>
          <p:cNvSpPr>
            <a:spLocks noGrp="1"/>
          </p:cNvSpPr>
          <p:nvPr>
            <p:ph sz="quarter" idx="1"/>
          </p:nvPr>
        </p:nvSpPr>
        <p:spPr/>
        <p:txBody>
          <a:bodyPr/>
          <a:lstStyle/>
          <a:p>
            <a:r>
              <a:rPr lang="en-US" dirty="0" smtClean="0"/>
              <a:t>“he makes sorrowful” or “he makes pain”</a:t>
            </a:r>
          </a:p>
          <a:p>
            <a:r>
              <a:rPr lang="en-US" dirty="0" smtClean="0"/>
              <a:t>Rising above his circumstances</a:t>
            </a:r>
            <a:endParaRPr lang="en-US" dirty="0"/>
          </a:p>
        </p:txBody>
      </p:sp>
    </p:spTree>
    <p:extLst>
      <p:ext uri="{BB962C8B-B14F-4D97-AF65-F5344CB8AC3E}">
        <p14:creationId xmlns:p14="http://schemas.microsoft.com/office/powerpoint/2010/main" val="41941940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455152" cy="990600"/>
          </a:xfrm>
        </p:spPr>
        <p:txBody>
          <a:bodyPr>
            <a:normAutofit fontScale="90000"/>
          </a:bodyPr>
          <a:lstStyle/>
          <a:p>
            <a:r>
              <a:rPr lang="en-US" dirty="0" smtClean="0"/>
              <a:t>Dealing with Difficulties and Challenges</a:t>
            </a:r>
            <a:endParaRPr lang="en-US" dirty="0"/>
          </a:p>
        </p:txBody>
      </p:sp>
      <p:sp>
        <p:nvSpPr>
          <p:cNvPr id="3" name="Content Placeholder 2"/>
          <p:cNvSpPr>
            <a:spLocks noGrp="1"/>
          </p:cNvSpPr>
          <p:nvPr>
            <p:ph sz="quarter" idx="1"/>
          </p:nvPr>
        </p:nvSpPr>
        <p:spPr/>
        <p:txBody>
          <a:bodyPr>
            <a:normAutofit/>
          </a:bodyPr>
          <a:lstStyle/>
          <a:p>
            <a:r>
              <a:rPr lang="en-US" dirty="0" smtClean="0"/>
              <a:t>We all have our own</a:t>
            </a:r>
          </a:p>
          <a:p>
            <a:r>
              <a:rPr lang="en-US" dirty="0" smtClean="0"/>
              <a:t>“I cannot because…”</a:t>
            </a:r>
          </a:p>
          <a:p>
            <a:r>
              <a:rPr lang="en-US" dirty="0" smtClean="0"/>
              <a:t>Those who overcame their challenges</a:t>
            </a:r>
          </a:p>
        </p:txBody>
      </p:sp>
    </p:spTree>
    <p:extLst>
      <p:ext uri="{BB962C8B-B14F-4D97-AF65-F5344CB8AC3E}">
        <p14:creationId xmlns:p14="http://schemas.microsoft.com/office/powerpoint/2010/main" val="3953622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Prayer: 1 </a:t>
            </a:r>
            <a:r>
              <a:rPr lang="en-US" dirty="0" smtClean="0"/>
              <a:t>Chronicles </a:t>
            </a:r>
            <a:r>
              <a:rPr lang="en-US" dirty="0"/>
              <a:t>4:9-10</a:t>
            </a:r>
          </a:p>
        </p:txBody>
      </p:sp>
      <p:graphicFrame>
        <p:nvGraphicFramePr>
          <p:cNvPr id="4" name="Table 3"/>
          <p:cNvGraphicFramePr>
            <a:graphicFrameLocks noGrp="1"/>
          </p:cNvGraphicFramePr>
          <p:nvPr>
            <p:extLst>
              <p:ext uri="{D42A27DB-BD31-4B8C-83A1-F6EECF244321}">
                <p14:modId xmlns:p14="http://schemas.microsoft.com/office/powerpoint/2010/main" val="4215152403"/>
              </p:ext>
            </p:extLst>
          </p:nvPr>
        </p:nvGraphicFramePr>
        <p:xfrm>
          <a:off x="0" y="1165860"/>
          <a:ext cx="9144000" cy="5692140"/>
        </p:xfrm>
        <a:graphic>
          <a:graphicData uri="http://schemas.openxmlformats.org/drawingml/2006/table">
            <a:tbl>
              <a:tblPr firstRow="1" bandRow="1">
                <a:tableStyleId>{F5AB1C69-6EDB-4FF4-983F-18BD219EF322}</a:tableStyleId>
              </a:tblPr>
              <a:tblGrid>
                <a:gridCol w="2286000"/>
                <a:gridCol w="2286000"/>
                <a:gridCol w="2286000"/>
                <a:gridCol w="2286000"/>
              </a:tblGrid>
              <a:tr h="370840">
                <a:tc>
                  <a:txBody>
                    <a:bodyPr/>
                    <a:lstStyle/>
                    <a:p>
                      <a:pPr algn="just"/>
                      <a:r>
                        <a:rPr lang="en-US" sz="1750" dirty="0" smtClean="0">
                          <a:solidFill>
                            <a:srgbClr val="FFFF00"/>
                          </a:solidFill>
                        </a:rPr>
                        <a:t>NIV</a:t>
                      </a:r>
                    </a:p>
                    <a:p>
                      <a:pPr algn="just"/>
                      <a:r>
                        <a:rPr lang="en-US" sz="1750" dirty="0" smtClean="0"/>
                        <a:t> Jabez was more honorable than his brothers. His mother had named him Jabez, saying, “I gave birth to him in pain.” Jabez cried out to the God of Israel, “Oh, that you would bless me and enlarge my territory! Let your hand be with me, and keep me from harm </a:t>
                      </a:r>
                      <a:r>
                        <a:rPr lang="en-US" sz="1750" dirty="0" smtClean="0">
                          <a:solidFill>
                            <a:schemeClr val="bg2">
                              <a:lumMod val="25000"/>
                            </a:schemeClr>
                          </a:solidFill>
                        </a:rPr>
                        <a:t>so that I will be free from pain.”</a:t>
                      </a:r>
                      <a:r>
                        <a:rPr lang="en-US" sz="1750" dirty="0" smtClean="0"/>
                        <a:t> And God granted his request.</a:t>
                      </a:r>
                    </a:p>
                  </a:txBody>
                  <a:tcPr/>
                </a:tc>
                <a:tc>
                  <a:txBody>
                    <a:bodyPr/>
                    <a:lstStyle/>
                    <a:p>
                      <a:pPr algn="just"/>
                      <a:r>
                        <a:rPr lang="en-US" sz="1750" dirty="0" smtClean="0">
                          <a:solidFill>
                            <a:srgbClr val="FFFF00"/>
                          </a:solidFill>
                        </a:rPr>
                        <a:t>KJV</a:t>
                      </a:r>
                    </a:p>
                    <a:p>
                      <a:pPr algn="just"/>
                      <a:r>
                        <a:rPr lang="en-US" sz="1750" dirty="0" smtClean="0"/>
                        <a:t>And Jabez was more </a:t>
                      </a:r>
                      <a:r>
                        <a:rPr lang="en-US" sz="1750" dirty="0" err="1" smtClean="0"/>
                        <a:t>honourable</a:t>
                      </a:r>
                      <a:r>
                        <a:rPr lang="en-US" sz="1750" dirty="0" smtClean="0"/>
                        <a:t> than his brethren: and his mother called his name Jabez, saying, Because I bare him with sorrow.  And Jabez called on the God of Israel, saying, Oh that thou </a:t>
                      </a:r>
                      <a:r>
                        <a:rPr lang="en-US" sz="1750" dirty="0" err="1" smtClean="0"/>
                        <a:t>wouldest</a:t>
                      </a:r>
                      <a:r>
                        <a:rPr lang="en-US" sz="1750" dirty="0" smtClean="0"/>
                        <a:t> bless me indeed, and enlarge my coast, and that </a:t>
                      </a:r>
                      <a:r>
                        <a:rPr lang="en-US" sz="1750" dirty="0" err="1" smtClean="0"/>
                        <a:t>thine</a:t>
                      </a:r>
                      <a:r>
                        <a:rPr lang="en-US" sz="1750" dirty="0" smtClean="0"/>
                        <a:t> hand might be with me, and that thou </a:t>
                      </a:r>
                      <a:r>
                        <a:rPr lang="en-US" sz="1750" dirty="0" err="1" smtClean="0"/>
                        <a:t>wouldest</a:t>
                      </a:r>
                      <a:r>
                        <a:rPr lang="en-US" sz="1750" dirty="0" smtClean="0"/>
                        <a:t> keep me from evil, </a:t>
                      </a:r>
                      <a:r>
                        <a:rPr lang="en-US" sz="1750" dirty="0" smtClean="0">
                          <a:solidFill>
                            <a:schemeClr val="bg2">
                              <a:lumMod val="25000"/>
                            </a:schemeClr>
                          </a:solidFill>
                        </a:rPr>
                        <a:t>that it may not grieve me! </a:t>
                      </a:r>
                      <a:r>
                        <a:rPr lang="en-US" sz="1750" dirty="0" smtClean="0"/>
                        <a:t>And God granted him that which he requested. </a:t>
                      </a:r>
                    </a:p>
                  </a:txBody>
                  <a:tcPr/>
                </a:tc>
                <a:tc>
                  <a:txBody>
                    <a:bodyPr/>
                    <a:lstStyle/>
                    <a:p>
                      <a:pPr algn="just"/>
                      <a:r>
                        <a:rPr lang="en-US" sz="1750" dirty="0" smtClean="0">
                          <a:solidFill>
                            <a:srgbClr val="FFFF00"/>
                          </a:solidFill>
                        </a:rPr>
                        <a:t>RSV</a:t>
                      </a:r>
                    </a:p>
                    <a:p>
                      <a:pPr algn="just"/>
                      <a:r>
                        <a:rPr lang="en-US" sz="1750" dirty="0" smtClean="0"/>
                        <a:t>Jabez was more honorable than his brothers; and his mother called his name Jabez, saying, "Because I bore him in pain." Jabez called on the God of Israel, saying, "Oh that thou wouldst bless me and enlarge my border, and that thy hand might be with me, and that thou wouldst keep me from harm </a:t>
                      </a:r>
                      <a:r>
                        <a:rPr lang="en-US" sz="1750" dirty="0" smtClean="0">
                          <a:solidFill>
                            <a:schemeClr val="bg2">
                              <a:lumMod val="25000"/>
                            </a:schemeClr>
                          </a:solidFill>
                        </a:rPr>
                        <a:t>so that it might not hurt me!"</a:t>
                      </a:r>
                      <a:r>
                        <a:rPr lang="en-US" sz="1750" dirty="0" smtClean="0"/>
                        <a:t> And God granted what he asked. </a:t>
                      </a:r>
                    </a:p>
                  </a:txBody>
                  <a:tcPr/>
                </a:tc>
                <a:tc>
                  <a:txBody>
                    <a:bodyPr/>
                    <a:lstStyle/>
                    <a:p>
                      <a:pPr algn="just"/>
                      <a:r>
                        <a:rPr lang="en-US" sz="1750" dirty="0" smtClean="0">
                          <a:solidFill>
                            <a:srgbClr val="FFFF00"/>
                          </a:solidFill>
                        </a:rPr>
                        <a:t>NKJV</a:t>
                      </a:r>
                    </a:p>
                    <a:p>
                      <a:pPr algn="just"/>
                      <a:r>
                        <a:rPr lang="en-US" sz="1750" dirty="0" smtClean="0"/>
                        <a:t>Now Jabez was more honorable than his brothers, and his mother called his name Jabez, saying, “Because I bore him in pain.” And Jabez called on the God of Israel saying, “Oh, that You would bless me indeed, and enlarge my territory, that Your hand would be with me, and that You would keep me from evil, </a:t>
                      </a:r>
                      <a:r>
                        <a:rPr lang="en-US" sz="1750" dirty="0" smtClean="0">
                          <a:solidFill>
                            <a:schemeClr val="bg2">
                              <a:lumMod val="25000"/>
                            </a:schemeClr>
                          </a:solidFill>
                        </a:rPr>
                        <a:t>that I may not cause pain!” </a:t>
                      </a:r>
                      <a:r>
                        <a:rPr lang="en-US" sz="1750" dirty="0" smtClean="0"/>
                        <a:t>So God granted him what he requested. </a:t>
                      </a:r>
                    </a:p>
                  </a:txBody>
                  <a:tcPr/>
                </a:tc>
              </a:tr>
            </a:tbl>
          </a:graphicData>
        </a:graphic>
      </p:graphicFrame>
    </p:spTree>
    <p:extLst>
      <p:ext uri="{BB962C8B-B14F-4D97-AF65-F5344CB8AC3E}">
        <p14:creationId xmlns:p14="http://schemas.microsoft.com/office/powerpoint/2010/main" val="474079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“Oh that you would bless me… </a:t>
            </a:r>
            <a:r>
              <a:rPr lang="en-US" dirty="0" smtClean="0"/>
              <a:t/>
            </a:r>
            <a:br>
              <a:rPr lang="en-US" dirty="0" smtClean="0"/>
            </a:br>
            <a:r>
              <a:rPr lang="en-US" dirty="0" smtClean="0"/>
              <a:t>that </a:t>
            </a:r>
            <a:r>
              <a:rPr lang="en-US" dirty="0"/>
              <a:t>Your hand would be with me</a:t>
            </a:r>
            <a:r>
              <a:rPr lang="en-US" dirty="0" smtClean="0"/>
              <a:t>”</a:t>
            </a:r>
            <a:endParaRPr lang="en-US" dirty="0"/>
          </a:p>
        </p:txBody>
      </p:sp>
      <p:sp>
        <p:nvSpPr>
          <p:cNvPr id="3" name="Content Placeholder 2"/>
          <p:cNvSpPr>
            <a:spLocks noGrp="1"/>
          </p:cNvSpPr>
          <p:nvPr>
            <p:ph sz="quarter" idx="1"/>
          </p:nvPr>
        </p:nvSpPr>
        <p:spPr/>
        <p:txBody>
          <a:bodyPr/>
          <a:lstStyle/>
          <a:p>
            <a:r>
              <a:rPr lang="en-US" dirty="0" smtClean="0"/>
              <a:t>Shows the quality of his character</a:t>
            </a:r>
          </a:p>
          <a:p>
            <a:r>
              <a:rPr lang="en-US" dirty="0" smtClean="0"/>
              <a:t>Meekness and humility</a:t>
            </a:r>
          </a:p>
          <a:p>
            <a:r>
              <a:rPr lang="en-US" dirty="0" smtClean="0"/>
              <a:t>I am not self-sufficient</a:t>
            </a:r>
          </a:p>
          <a:p>
            <a:r>
              <a:rPr lang="en-US" dirty="0" smtClean="0"/>
              <a:t>Nothing can be done independent of the Lord</a:t>
            </a:r>
            <a:endParaRPr lang="en-US" dirty="0"/>
          </a:p>
        </p:txBody>
      </p:sp>
    </p:spTree>
    <p:extLst>
      <p:ext uri="{BB962C8B-B14F-4D97-AF65-F5344CB8AC3E}">
        <p14:creationId xmlns:p14="http://schemas.microsoft.com/office/powerpoint/2010/main" val="14340903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“enlarge my territory”</a:t>
            </a:r>
            <a:endParaRPr lang="en-US" dirty="0"/>
          </a:p>
        </p:txBody>
      </p:sp>
      <p:sp>
        <p:nvSpPr>
          <p:cNvPr id="3" name="Content Placeholder 2"/>
          <p:cNvSpPr>
            <a:spLocks noGrp="1"/>
          </p:cNvSpPr>
          <p:nvPr>
            <p:ph sz="quarter" idx="1"/>
          </p:nvPr>
        </p:nvSpPr>
        <p:spPr>
          <a:xfrm>
            <a:off x="612648" y="1600200"/>
            <a:ext cx="8153400" cy="5029200"/>
          </a:xfrm>
        </p:spPr>
        <p:txBody>
          <a:bodyPr>
            <a:normAutofit fontScale="92500" lnSpcReduction="20000"/>
          </a:bodyPr>
          <a:lstStyle/>
          <a:p>
            <a:r>
              <a:rPr lang="en-US" dirty="0" smtClean="0"/>
              <a:t>Two ways to understand</a:t>
            </a:r>
          </a:p>
          <a:p>
            <a:pPr lvl="1"/>
            <a:r>
              <a:rPr lang="en-US" i="1" dirty="0" smtClean="0">
                <a:solidFill>
                  <a:srgbClr val="C00000"/>
                </a:solidFill>
              </a:rPr>
              <a:t>“to </a:t>
            </a:r>
            <a:r>
              <a:rPr lang="en-US" i="1" dirty="0">
                <a:solidFill>
                  <a:srgbClr val="C00000"/>
                </a:solidFill>
              </a:rPr>
              <a:t>redeem those who were under the law, that we might receive the adoption as </a:t>
            </a:r>
            <a:r>
              <a:rPr lang="en-US" i="1" dirty="0" smtClean="0">
                <a:solidFill>
                  <a:srgbClr val="C00000"/>
                </a:solidFill>
              </a:rPr>
              <a:t>sons. And </a:t>
            </a:r>
            <a:r>
              <a:rPr lang="en-US" i="1" dirty="0">
                <a:solidFill>
                  <a:srgbClr val="C00000"/>
                </a:solidFill>
              </a:rPr>
              <a:t>because you are sons, God has sent forth the Spirit of His Son into your hearts, crying out, </a:t>
            </a:r>
            <a:r>
              <a:rPr lang="en-US" i="1" dirty="0" smtClean="0">
                <a:solidFill>
                  <a:srgbClr val="C00000"/>
                </a:solidFill>
              </a:rPr>
              <a:t>‘Abba</a:t>
            </a:r>
            <a:r>
              <a:rPr lang="en-US" i="1" dirty="0">
                <a:solidFill>
                  <a:srgbClr val="C00000"/>
                </a:solidFill>
              </a:rPr>
              <a:t>, Father</a:t>
            </a:r>
            <a:r>
              <a:rPr lang="en-US" i="1" dirty="0" smtClean="0">
                <a:solidFill>
                  <a:srgbClr val="C00000"/>
                </a:solidFill>
              </a:rPr>
              <a:t>!’” </a:t>
            </a:r>
            <a:r>
              <a:rPr lang="en-US" dirty="0" smtClean="0"/>
              <a:t>(Galatians 4:5-6)</a:t>
            </a:r>
          </a:p>
          <a:p>
            <a:pPr lvl="1"/>
            <a:r>
              <a:rPr lang="en-US" dirty="0" smtClean="0"/>
              <a:t>Comfort Zone problem</a:t>
            </a:r>
          </a:p>
          <a:p>
            <a:r>
              <a:rPr lang="en-US" dirty="0" smtClean="0"/>
              <a:t>Enlarging our hearts</a:t>
            </a:r>
          </a:p>
          <a:p>
            <a:pPr lvl="1"/>
            <a:r>
              <a:rPr lang="en-US" i="1" dirty="0" smtClean="0">
                <a:solidFill>
                  <a:srgbClr val="C00000"/>
                </a:solidFill>
              </a:rPr>
              <a:t>“O </a:t>
            </a:r>
            <a:r>
              <a:rPr lang="en-US" i="1" dirty="0">
                <a:solidFill>
                  <a:srgbClr val="C00000"/>
                </a:solidFill>
              </a:rPr>
              <a:t>Corinthians! We have spoken openly to you, our heart is </a:t>
            </a:r>
            <a:r>
              <a:rPr lang="en-US" i="1" dirty="0" smtClean="0">
                <a:solidFill>
                  <a:srgbClr val="C00000"/>
                </a:solidFill>
              </a:rPr>
              <a:t>wide open. You </a:t>
            </a:r>
            <a:r>
              <a:rPr lang="en-US" i="1" dirty="0">
                <a:solidFill>
                  <a:srgbClr val="C00000"/>
                </a:solidFill>
              </a:rPr>
              <a:t>are not restricted by us, but you are </a:t>
            </a:r>
            <a:r>
              <a:rPr lang="en-US" i="1" dirty="0" smtClean="0">
                <a:solidFill>
                  <a:srgbClr val="C00000"/>
                </a:solidFill>
              </a:rPr>
              <a:t>restricted </a:t>
            </a:r>
            <a:r>
              <a:rPr lang="en-US" i="1" dirty="0">
                <a:solidFill>
                  <a:srgbClr val="C00000"/>
                </a:solidFill>
              </a:rPr>
              <a:t>by your own </a:t>
            </a:r>
            <a:r>
              <a:rPr lang="en-US" i="1" dirty="0" smtClean="0">
                <a:solidFill>
                  <a:srgbClr val="C00000"/>
                </a:solidFill>
              </a:rPr>
              <a:t>affections. Now </a:t>
            </a:r>
            <a:r>
              <a:rPr lang="en-US" i="1" dirty="0">
                <a:solidFill>
                  <a:srgbClr val="C00000"/>
                </a:solidFill>
              </a:rPr>
              <a:t>in return for the same (I speak as to children), you also be open</a:t>
            </a:r>
            <a:r>
              <a:rPr lang="en-US" i="1" dirty="0" smtClean="0">
                <a:solidFill>
                  <a:srgbClr val="C00000"/>
                </a:solidFill>
              </a:rPr>
              <a:t>.”</a:t>
            </a:r>
            <a:br>
              <a:rPr lang="en-US" i="1" dirty="0" smtClean="0">
                <a:solidFill>
                  <a:srgbClr val="C00000"/>
                </a:solidFill>
              </a:rPr>
            </a:br>
            <a:r>
              <a:rPr lang="en-US" dirty="0" smtClean="0"/>
              <a:t>(</a:t>
            </a:r>
            <a:r>
              <a:rPr lang="en-US" dirty="0"/>
              <a:t>2 </a:t>
            </a:r>
            <a:r>
              <a:rPr lang="en-US" dirty="0" err="1"/>
              <a:t>Cor</a:t>
            </a:r>
            <a:r>
              <a:rPr lang="en-US" dirty="0"/>
              <a:t> 6:11-14</a:t>
            </a:r>
            <a:r>
              <a:rPr lang="en-US" dirty="0" smtClean="0"/>
              <a:t>)</a:t>
            </a:r>
          </a:p>
          <a:p>
            <a:pPr lvl="1"/>
            <a:r>
              <a:rPr lang="en-US" i="1" dirty="0" smtClean="0">
                <a:solidFill>
                  <a:srgbClr val="C00000"/>
                </a:solidFill>
              </a:rPr>
              <a:t>“I </a:t>
            </a:r>
            <a:r>
              <a:rPr lang="en-US" i="1" dirty="0">
                <a:solidFill>
                  <a:srgbClr val="C00000"/>
                </a:solidFill>
              </a:rPr>
              <a:t>will run the course of Your commandments, For You shall enlarge my heart</a:t>
            </a:r>
            <a:r>
              <a:rPr lang="en-US" i="1" dirty="0" smtClean="0">
                <a:solidFill>
                  <a:srgbClr val="C00000"/>
                </a:solidFill>
              </a:rPr>
              <a:t>.” </a:t>
            </a:r>
            <a:r>
              <a:rPr lang="en-US" dirty="0"/>
              <a:t>(Psalm 119:32)</a:t>
            </a:r>
          </a:p>
          <a:p>
            <a:pPr lvl="1"/>
            <a:endParaRPr lang="en-US" dirty="0"/>
          </a:p>
        </p:txBody>
      </p:sp>
    </p:spTree>
    <p:extLst>
      <p:ext uri="{BB962C8B-B14F-4D97-AF65-F5344CB8AC3E}">
        <p14:creationId xmlns:p14="http://schemas.microsoft.com/office/powerpoint/2010/main" val="2020825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“enlarge my territory”</a:t>
            </a:r>
          </a:p>
        </p:txBody>
      </p:sp>
      <p:sp>
        <p:nvSpPr>
          <p:cNvPr id="3" name="Content Placeholder 2"/>
          <p:cNvSpPr>
            <a:spLocks noGrp="1"/>
          </p:cNvSpPr>
          <p:nvPr>
            <p:ph sz="quarter" idx="1"/>
          </p:nvPr>
        </p:nvSpPr>
        <p:spPr/>
        <p:txBody>
          <a:bodyPr/>
          <a:lstStyle/>
          <a:p>
            <a:r>
              <a:rPr lang="en-US" dirty="0" smtClean="0"/>
              <a:t>Enlarge our vision</a:t>
            </a:r>
          </a:p>
          <a:p>
            <a:pPr lvl="1"/>
            <a:r>
              <a:rPr lang="en-US" i="1" dirty="0" smtClean="0">
                <a:solidFill>
                  <a:srgbClr val="C00000"/>
                </a:solidFill>
              </a:rPr>
              <a:t>“The </a:t>
            </a:r>
            <a:r>
              <a:rPr lang="en-US" i="1" dirty="0">
                <a:solidFill>
                  <a:srgbClr val="C00000"/>
                </a:solidFill>
              </a:rPr>
              <a:t>utterance of him who hears the words of God, Who sees the vision of the Almighty, Who falls down, with eyes wide </a:t>
            </a:r>
            <a:r>
              <a:rPr lang="en-US" i="1" dirty="0" smtClean="0">
                <a:solidFill>
                  <a:srgbClr val="C00000"/>
                </a:solidFill>
              </a:rPr>
              <a:t>open” </a:t>
            </a:r>
            <a:r>
              <a:rPr lang="en-US" dirty="0"/>
              <a:t>(Numbers 24:4</a:t>
            </a:r>
            <a:r>
              <a:rPr lang="en-US" dirty="0" smtClean="0"/>
              <a:t>)</a:t>
            </a:r>
          </a:p>
          <a:p>
            <a:r>
              <a:rPr lang="en-US" dirty="0" smtClean="0"/>
              <a:t>Enlarge our scope of activity</a:t>
            </a:r>
          </a:p>
          <a:p>
            <a:r>
              <a:rPr lang="en-US" dirty="0" smtClean="0"/>
              <a:t>Enlarge our influence</a:t>
            </a:r>
            <a:endParaRPr lang="en-US" dirty="0"/>
          </a:p>
        </p:txBody>
      </p:sp>
    </p:spTree>
    <p:extLst>
      <p:ext uri="{BB962C8B-B14F-4D97-AF65-F5344CB8AC3E}">
        <p14:creationId xmlns:p14="http://schemas.microsoft.com/office/powerpoint/2010/main" val="32541266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“keep me from evil,</a:t>
            </a:r>
            <a:br>
              <a:rPr lang="en-US" dirty="0" smtClean="0"/>
            </a:br>
            <a:r>
              <a:rPr lang="en-US" dirty="0" smtClean="0"/>
              <a:t>that it may not grieve me”</a:t>
            </a:r>
            <a:endParaRPr lang="en-US" dirty="0"/>
          </a:p>
        </p:txBody>
      </p:sp>
      <p:sp>
        <p:nvSpPr>
          <p:cNvPr id="3" name="Content Placeholder 2"/>
          <p:cNvSpPr>
            <a:spLocks noGrp="1"/>
          </p:cNvSpPr>
          <p:nvPr>
            <p:ph sz="quarter" idx="1"/>
          </p:nvPr>
        </p:nvSpPr>
        <p:spPr/>
        <p:txBody>
          <a:bodyPr/>
          <a:lstStyle/>
          <a:p>
            <a:r>
              <a:rPr lang="en-US" dirty="0" smtClean="0"/>
              <a:t>Similar to end of the Lord’s Prayer</a:t>
            </a:r>
          </a:p>
          <a:p>
            <a:pPr lvl="1"/>
            <a:r>
              <a:rPr lang="en-US" dirty="0" smtClean="0"/>
              <a:t>“lead us not into temptation, but deliver us from the evil one”</a:t>
            </a:r>
          </a:p>
          <a:p>
            <a:r>
              <a:rPr lang="en-US" dirty="0" smtClean="0"/>
              <a:t>He was aware of the consequence of evil and sin</a:t>
            </a:r>
          </a:p>
          <a:p>
            <a:r>
              <a:rPr lang="en-US" dirty="0" smtClean="0"/>
              <a:t>This, too, reveals to us the quality of his character and his desire for righteousness</a:t>
            </a:r>
            <a:endParaRPr lang="en-US" dirty="0"/>
          </a:p>
        </p:txBody>
      </p:sp>
    </p:spTree>
    <p:extLst>
      <p:ext uri="{BB962C8B-B14F-4D97-AF65-F5344CB8AC3E}">
        <p14:creationId xmlns:p14="http://schemas.microsoft.com/office/powerpoint/2010/main" val="26612334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1303</TotalTime>
  <Words>727</Words>
  <Application>Microsoft Office PowerPoint</Application>
  <PresentationFormat>On-screen Show (4:3)</PresentationFormat>
  <Paragraphs>53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Median</vt:lpstr>
      <vt:lpstr>Jabez</vt:lpstr>
      <vt:lpstr>Jabez</vt:lpstr>
      <vt:lpstr>Name and Background</vt:lpstr>
      <vt:lpstr>Dealing with Difficulties and Challenges</vt:lpstr>
      <vt:lpstr>The Prayer: 1 Chronicles 4:9-10</vt:lpstr>
      <vt:lpstr>“Oh that you would bless me…  that Your hand would be with me”</vt:lpstr>
      <vt:lpstr>“enlarge my territory”</vt:lpstr>
      <vt:lpstr>“enlarge my territory”</vt:lpstr>
      <vt:lpstr>“keep me from evil, that it may not grieve me”</vt:lpstr>
      <vt:lpstr>Prosperity Theology</vt:lpstr>
      <vt:lpstr>Prosperity Theology</vt:lpstr>
    </vt:vector>
  </TitlesOfParts>
  <Company>Harris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Jabez</dc:title>
  <dc:creator>Awad, Peter(DCA)</dc:creator>
  <cp:lastModifiedBy>Awad, Peter(DCA)</cp:lastModifiedBy>
  <cp:revision>9</cp:revision>
  <dcterms:created xsi:type="dcterms:W3CDTF">2011-10-01T21:28:27Z</dcterms:created>
  <dcterms:modified xsi:type="dcterms:W3CDTF">2011-10-02T19:11:44Z</dcterms:modified>
</cp:coreProperties>
</file>