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7" d="100"/>
          <a:sy n="67" d="100"/>
        </p:scale>
        <p:origin x="-114" y="-22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pic>
        <p:nvPicPr>
          <p:cNvPr id="9" name="Picture 8" descr="standardRule.png"/>
          <p:cNvPicPr>
            <a:picLocks noChangeAspect="1"/>
          </p:cNvPicPr>
          <p:nvPr/>
        </p:nvPicPr>
        <p:blipFill>
          <a:blip r:embed="rId3" cstate="print"/>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pic>
        <p:nvPicPr>
          <p:cNvPr id="8" name="Picture 7" descr="shortRule.png"/>
          <p:cNvPicPr>
            <a:picLocks noChangeAspect="1"/>
          </p:cNvPicPr>
          <p:nvPr/>
        </p:nvPicPr>
        <p:blipFill>
          <a:blip r:embed="rId2" cstate="print"/>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cstate="print"/>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pic>
        <p:nvPicPr>
          <p:cNvPr id="8" name="Picture 7" descr="shortRule.png"/>
          <p:cNvPicPr>
            <a:picLocks noChangeAspect="1"/>
          </p:cNvPicPr>
          <p:nvPr/>
        </p:nvPicPr>
        <p:blipFill>
          <a:blip r:embed="rId3" cstate="print"/>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cstate="print"/>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cstate="print"/>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en-US"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pic>
        <p:nvPicPr>
          <p:cNvPr id="8" name="Picture 7" descr="shortRule.png"/>
          <p:cNvPicPr>
            <a:picLocks noChangeAspect="1"/>
          </p:cNvPicPr>
          <p:nvPr/>
        </p:nvPicPr>
        <p:blipFill>
          <a:blip r:embed="rId4" cstate="print"/>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cstate="print"/>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cstate="print"/>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title style</a:t>
            </a:r>
            <a:endParaRPr dirty="0"/>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cstate="print"/>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pic>
        <p:nvPicPr>
          <p:cNvPr id="15" name="Picture 14" descr="parAvion.png"/>
          <p:cNvPicPr>
            <a:picLocks noChangeAspect="1"/>
          </p:cNvPicPr>
          <p:nvPr/>
        </p:nvPicPr>
        <p:blipFill>
          <a:blip r:embed="rId3" cstate="print"/>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cstate="print"/>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cstate="print"/>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en-US" smtClean="0"/>
              <a:t>Click to edit Master title style</a:t>
            </a:r>
            <a:endParaRPr/>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pic>
        <p:nvPicPr>
          <p:cNvPr id="7" name="Picture 6" descr="standardRule.png"/>
          <p:cNvPicPr>
            <a:picLocks noChangeAspect="1"/>
          </p:cNvPicPr>
          <p:nvPr/>
        </p:nvPicPr>
        <p:blipFill>
          <a:blip r:embed="rId2" cstate="print"/>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pic>
        <p:nvPicPr>
          <p:cNvPr id="7" name="Picture 6" descr="verticalRule.png"/>
          <p:cNvPicPr>
            <a:picLocks noChangeAspect="1"/>
          </p:cNvPicPr>
          <p:nvPr/>
        </p:nvPicPr>
        <p:blipFill>
          <a:blip r:embed="rId2" cstate="print"/>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pic>
        <p:nvPicPr>
          <p:cNvPr id="8" name="Picture 7" descr="standardRule.png"/>
          <p:cNvPicPr>
            <a:picLocks noChangeAspect="1"/>
          </p:cNvPicPr>
          <p:nvPr/>
        </p:nvPicPr>
        <p:blipFill>
          <a:blip r:embed="rId2" cstate="print"/>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pic>
        <p:nvPicPr>
          <p:cNvPr id="9" name="Picture 8" descr="standardRule.png"/>
          <p:cNvPicPr>
            <a:picLocks noChangeAspect="1"/>
          </p:cNvPicPr>
          <p:nvPr/>
        </p:nvPicPr>
        <p:blipFill>
          <a:blip r:embed="rId3" cstate="print"/>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cstate="print"/>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cstate="print"/>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pic>
        <p:nvPicPr>
          <p:cNvPr id="14" name="Picture 13" descr="pictureStamp-Frame.png"/>
          <p:cNvPicPr>
            <a:picLocks noChangeAspect="1"/>
          </p:cNvPicPr>
          <p:nvPr/>
        </p:nvPicPr>
        <p:blipFill>
          <a:blip r:embed="rId4" cstate="print"/>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pPr/>
              <a:t>‹#›</a:t>
            </a:fld>
            <a:endParaRPr lang="en-US"/>
          </a:p>
        </p:txBody>
      </p:sp>
      <p:pic>
        <p:nvPicPr>
          <p:cNvPr id="9" name="Picture 8" descr="standardRule.png"/>
          <p:cNvPicPr>
            <a:picLocks noChangeAspect="1"/>
          </p:cNvPicPr>
          <p:nvPr/>
        </p:nvPicPr>
        <p:blipFill>
          <a:blip r:embed="rId2" cstate="print"/>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pic>
        <p:nvPicPr>
          <p:cNvPr id="9" name="Picture 8" descr="standardRule.png"/>
          <p:cNvPicPr>
            <a:picLocks noChangeAspect="1"/>
          </p:cNvPicPr>
          <p:nvPr/>
        </p:nvPicPr>
        <p:blipFill>
          <a:blip r:embed="rId2" cstate="print"/>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pPr/>
              <a:t>‹#›</a:t>
            </a:fld>
            <a:endParaRPr lang="en-US"/>
          </a:p>
        </p:txBody>
      </p:sp>
      <p:pic>
        <p:nvPicPr>
          <p:cNvPr id="11" name="Picture 10" descr="standardRule.png"/>
          <p:cNvPicPr>
            <a:picLocks noChangeAspect="1"/>
          </p:cNvPicPr>
          <p:nvPr/>
        </p:nvPicPr>
        <p:blipFill>
          <a:blip r:embed="rId2" cstate="print"/>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pPr/>
              <a:t>12/17/2011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pPr/>
              <a:t>‹#›</a:t>
            </a:fld>
            <a:endParaRPr lang="en-US"/>
          </a:p>
        </p:txBody>
      </p:sp>
      <p:pic>
        <p:nvPicPr>
          <p:cNvPr id="9" name="Picture 8" descr="shortRule.png"/>
          <p:cNvPicPr>
            <a:picLocks noChangeAspect="1"/>
          </p:cNvPicPr>
          <p:nvPr/>
        </p:nvPicPr>
        <p:blipFill>
          <a:blip r:embed="rId2" cstate="print"/>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cstate="print"/>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pPr/>
              <a:t>12/17/2011</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FAITHFULNESS</a:t>
            </a:r>
            <a:r>
              <a:rPr lang="en-US" dirty="0"/>
              <a:t/>
            </a:r>
            <a:br>
              <a:rPr lang="en-US" dirty="0"/>
            </a:b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xmlns="" val="158729687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t>               C</a:t>
            </a:r>
            <a:r>
              <a:rPr lang="en-US" dirty="0"/>
              <a:t>. Meditate on those who were faithful.</a:t>
            </a:r>
          </a:p>
          <a:p>
            <a:pPr marL="0" indent="0">
              <a:lnSpc>
                <a:spcPct val="60000"/>
              </a:lnSpc>
              <a:buNone/>
            </a:pPr>
            <a:r>
              <a:rPr lang="en-US" dirty="0" smtClean="0"/>
              <a:t>Cain</a:t>
            </a:r>
          </a:p>
          <a:p>
            <a:pPr marL="0" indent="0">
              <a:lnSpc>
                <a:spcPct val="60000"/>
              </a:lnSpc>
              <a:buNone/>
            </a:pPr>
            <a:r>
              <a:rPr lang="en-US" dirty="0" smtClean="0"/>
              <a:t>Noah</a:t>
            </a:r>
            <a:endParaRPr lang="en-US" dirty="0"/>
          </a:p>
          <a:p>
            <a:pPr marL="0" indent="0">
              <a:lnSpc>
                <a:spcPct val="60000"/>
              </a:lnSpc>
              <a:buNone/>
            </a:pPr>
            <a:r>
              <a:rPr lang="en-US" dirty="0" smtClean="0"/>
              <a:t>Abraham</a:t>
            </a:r>
          </a:p>
          <a:p>
            <a:pPr marL="0" indent="0">
              <a:lnSpc>
                <a:spcPct val="60000"/>
              </a:lnSpc>
              <a:buNone/>
            </a:pPr>
            <a:r>
              <a:rPr lang="en-US" dirty="0" smtClean="0"/>
              <a:t>Joseph</a:t>
            </a:r>
          </a:p>
          <a:p>
            <a:pPr marL="0" indent="0">
              <a:lnSpc>
                <a:spcPct val="60000"/>
              </a:lnSpc>
              <a:buNone/>
            </a:pPr>
            <a:r>
              <a:rPr lang="en-US" dirty="0" smtClean="0"/>
              <a:t>Moses</a:t>
            </a:r>
          </a:p>
          <a:p>
            <a:pPr marL="0" indent="0">
              <a:lnSpc>
                <a:spcPct val="60000"/>
              </a:lnSpc>
              <a:buNone/>
            </a:pPr>
            <a:r>
              <a:rPr lang="en-US" dirty="0" smtClean="0"/>
              <a:t>Job</a:t>
            </a:r>
          </a:p>
          <a:p>
            <a:pPr marL="0" indent="0">
              <a:lnSpc>
                <a:spcPct val="60000"/>
              </a:lnSpc>
              <a:buNone/>
            </a:pPr>
            <a:r>
              <a:rPr lang="en-US" dirty="0" smtClean="0"/>
              <a:t>David</a:t>
            </a:r>
          </a:p>
          <a:p>
            <a:pPr marL="0" indent="0">
              <a:lnSpc>
                <a:spcPct val="60000"/>
              </a:lnSpc>
              <a:buNone/>
            </a:pPr>
            <a:endParaRPr lang="en-US" dirty="0" smtClean="0"/>
          </a:p>
          <a:p>
            <a:pPr marL="0" indent="0">
              <a:buNone/>
            </a:pPr>
            <a:endParaRPr lang="en-US" dirty="0"/>
          </a:p>
        </p:txBody>
      </p:sp>
      <p:sp>
        <p:nvSpPr>
          <p:cNvPr id="4" name="Title 1"/>
          <p:cNvSpPr txBox="1">
            <a:spLocks/>
          </p:cNvSpPr>
          <p:nvPr/>
        </p:nvSpPr>
        <p:spPr>
          <a:xfrm>
            <a:off x="723900" y="427038"/>
            <a:ext cx="8001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1"/>
                </a:solidFill>
                <a:latin typeface="+mj-lt"/>
                <a:ea typeface="+mj-ea"/>
                <a:cs typeface="+mj-cs"/>
              </a:defRPr>
            </a:lvl1pPr>
          </a:lstStyle>
          <a:p>
            <a:r>
              <a:rPr lang="en-US" sz="4400" b="1" dirty="0" smtClean="0"/>
              <a:t>IV. HOW DO WE DEVELOP FAITHFULNESS? (cont.)</a:t>
            </a:r>
            <a:r>
              <a:rPr lang="en-US" sz="4400" dirty="0" smtClean="0"/>
              <a:t> </a:t>
            </a:r>
            <a:endParaRPr lang="en-US" sz="4400" dirty="0"/>
          </a:p>
        </p:txBody>
      </p:sp>
    </p:spTree>
    <p:extLst>
      <p:ext uri="{BB962C8B-B14F-4D97-AF65-F5344CB8AC3E}">
        <p14:creationId xmlns:p14="http://schemas.microsoft.com/office/powerpoint/2010/main" xmlns="" val="1951992395"/>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
                                        <p:tgtEl>
                                          <p:spTgt spid="3">
                                            <p:txEl>
                                              <p:pRg st="0" end="0"/>
                                            </p:txEl>
                                          </p:spTgt>
                                        </p:tgtEl>
                                      </p:cBhvr>
                                    </p:animEffect>
                                    <p:anim calcmode="lin" valueType="num">
                                      <p:cBhvr>
                                        <p:cTn id="13"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
                                        <p:tgtEl>
                                          <p:spTgt spid="3">
                                            <p:txEl>
                                              <p:pRg st="1" end="1"/>
                                            </p:txEl>
                                          </p:spTgt>
                                        </p:tgtEl>
                                      </p:cBhvr>
                                    </p:animEffect>
                                    <p:anim calcmode="lin" valueType="num">
                                      <p:cBhvr>
                                        <p:cTn id="22"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3"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
                                        <p:tgtEl>
                                          <p:spTgt spid="3">
                                            <p:txEl>
                                              <p:pRg st="2" end="2"/>
                                            </p:txEl>
                                          </p:spTgt>
                                        </p:tgtEl>
                                      </p:cBhvr>
                                    </p:animEffect>
                                    <p:anim calcmode="lin" valueType="num">
                                      <p:cBhvr>
                                        <p:cTn id="31"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3"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100"/>
                                        <p:tgtEl>
                                          <p:spTgt spid="3">
                                            <p:txEl>
                                              <p:pRg st="3" end="3"/>
                                            </p:txEl>
                                          </p:spTgt>
                                        </p:tgtEl>
                                      </p:cBhvr>
                                    </p:animEffect>
                                    <p:anim calcmode="lin" valueType="num">
                                      <p:cBhvr>
                                        <p:cTn id="40"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42"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3" presetClass="entr" presetSubtype="0" fill="hold" grpId="0" nodeType="click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Effect transition="in" filter="fade">
                                      <p:cBhvr>
                                        <p:cTn id="48" dur="100"/>
                                        <p:tgtEl>
                                          <p:spTgt spid="3">
                                            <p:txEl>
                                              <p:pRg st="4" end="4"/>
                                            </p:txEl>
                                          </p:spTgt>
                                        </p:tgtEl>
                                      </p:cBhvr>
                                    </p:animEffect>
                                    <p:anim calcmode="lin" valueType="num">
                                      <p:cBhvr>
                                        <p:cTn id="49"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0"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51"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2"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3" presetClass="entr" presetSubtype="0"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100"/>
                                        <p:tgtEl>
                                          <p:spTgt spid="3">
                                            <p:txEl>
                                              <p:pRg st="5" end="5"/>
                                            </p:txEl>
                                          </p:spTgt>
                                        </p:tgtEl>
                                      </p:cBhvr>
                                    </p:animEffect>
                                    <p:anim calcmode="lin" valueType="num">
                                      <p:cBhvr>
                                        <p:cTn id="58"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9"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60"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3" presetClass="entr" presetSubtype="0" fill="hold" grpId="0" nodeType="clickEffect">
                                  <p:stCondLst>
                                    <p:cond delay="0"/>
                                  </p:stCondLst>
                                  <p:childTnLst>
                                    <p:set>
                                      <p:cBhvr>
                                        <p:cTn id="65" dur="1" fill="hold">
                                          <p:stCondLst>
                                            <p:cond delay="0"/>
                                          </p:stCondLst>
                                        </p:cTn>
                                        <p:tgtEl>
                                          <p:spTgt spid="3">
                                            <p:txEl>
                                              <p:pRg st="6" end="6"/>
                                            </p:txEl>
                                          </p:spTgt>
                                        </p:tgtEl>
                                        <p:attrNameLst>
                                          <p:attrName>style.visibility</p:attrName>
                                        </p:attrNameLst>
                                      </p:cBhvr>
                                      <p:to>
                                        <p:strVal val="visible"/>
                                      </p:to>
                                    </p:set>
                                    <p:animEffect transition="in" filter="fade">
                                      <p:cBhvr>
                                        <p:cTn id="66" dur="100"/>
                                        <p:tgtEl>
                                          <p:spTgt spid="3">
                                            <p:txEl>
                                              <p:pRg st="6" end="6"/>
                                            </p:txEl>
                                          </p:spTgt>
                                        </p:tgtEl>
                                      </p:cBhvr>
                                    </p:animEffect>
                                    <p:anim calcmode="lin" valueType="num">
                                      <p:cBhvr>
                                        <p:cTn id="67"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8"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69"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0"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3" presetClass="entr" presetSubtype="0" fill="hold" grpId="0" nodeType="clickEffect">
                                  <p:stCondLst>
                                    <p:cond delay="0"/>
                                  </p:stCondLst>
                                  <p:childTnLst>
                                    <p:set>
                                      <p:cBhvr>
                                        <p:cTn id="74" dur="1" fill="hold">
                                          <p:stCondLst>
                                            <p:cond delay="0"/>
                                          </p:stCondLst>
                                        </p:cTn>
                                        <p:tgtEl>
                                          <p:spTgt spid="3">
                                            <p:txEl>
                                              <p:pRg st="7" end="7"/>
                                            </p:txEl>
                                          </p:spTgt>
                                        </p:tgtEl>
                                        <p:attrNameLst>
                                          <p:attrName>style.visibility</p:attrName>
                                        </p:attrNameLst>
                                      </p:cBhvr>
                                      <p:to>
                                        <p:strVal val="visible"/>
                                      </p:to>
                                    </p:set>
                                    <p:animEffect transition="in" filter="fade">
                                      <p:cBhvr>
                                        <p:cTn id="75" dur="100"/>
                                        <p:tgtEl>
                                          <p:spTgt spid="3">
                                            <p:txEl>
                                              <p:pRg st="7" end="7"/>
                                            </p:txEl>
                                          </p:spTgt>
                                        </p:tgtEl>
                                      </p:cBhvr>
                                    </p:animEffect>
                                    <p:anim calcmode="lin" valueType="num">
                                      <p:cBhvr>
                                        <p:cTn id="76"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7"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78"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9"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71500" y="1105456"/>
            <a:ext cx="8001000" cy="4114800"/>
          </a:xfrm>
        </p:spPr>
        <p:txBody>
          <a:bodyPr>
            <a:normAutofit/>
          </a:bodyPr>
          <a:lstStyle/>
          <a:p>
            <a:pPr marL="0" indent="0">
              <a:buNone/>
            </a:pPr>
            <a:endParaRPr lang="en-US" sz="3200" dirty="0" smtClean="0"/>
          </a:p>
          <a:p>
            <a:pPr marL="0" indent="0">
              <a:buNone/>
            </a:pPr>
            <a:endParaRPr lang="en-US" sz="3200" dirty="0"/>
          </a:p>
          <a:p>
            <a:pPr marL="0" indent="0">
              <a:buNone/>
            </a:pPr>
            <a:endParaRPr lang="en-US" sz="3200" dirty="0" smtClean="0"/>
          </a:p>
          <a:p>
            <a:pPr marL="0" indent="0">
              <a:buNone/>
            </a:pPr>
            <a:r>
              <a:rPr lang="en-US" sz="4400" b="1" dirty="0" smtClean="0"/>
              <a:t>Glory be to God forever. Amen</a:t>
            </a:r>
            <a:endParaRPr lang="en-US" sz="4400" b="1" dirty="0"/>
          </a:p>
        </p:txBody>
      </p:sp>
    </p:spTree>
    <p:extLst>
      <p:ext uri="{BB962C8B-B14F-4D97-AF65-F5344CB8AC3E}">
        <p14:creationId xmlns:p14="http://schemas.microsoft.com/office/powerpoint/2010/main" xmlns="" val="337438611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80">
                                          <p:stCondLst>
                                            <p:cond delay="0"/>
                                          </p:stCondLst>
                                        </p:cTn>
                                        <p:tgtEl>
                                          <p:spTgt spid="3">
                                            <p:txEl>
                                              <p:pRg st="3" end="3"/>
                                            </p:txEl>
                                          </p:spTgt>
                                        </p:tgtEl>
                                      </p:cBhvr>
                                    </p:animEffect>
                                    <p:anim calcmode="lin" valueType="num">
                                      <p:cBhvr>
                                        <p:cTn id="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3" end="3"/>
                                            </p:txEl>
                                          </p:spTgt>
                                        </p:tgtEl>
                                      </p:cBhvr>
                                      <p:to x="100000" y="60000"/>
                                    </p:animScale>
                                    <p:animScale>
                                      <p:cBhvr>
                                        <p:cTn id="14" dur="166" decel="50000">
                                          <p:stCondLst>
                                            <p:cond delay="676"/>
                                          </p:stCondLst>
                                        </p:cTn>
                                        <p:tgtEl>
                                          <p:spTgt spid="3">
                                            <p:txEl>
                                              <p:pRg st="3" end="3"/>
                                            </p:txEl>
                                          </p:spTgt>
                                        </p:tgtEl>
                                      </p:cBhvr>
                                      <p:to x="100000" y="100000"/>
                                    </p:animScale>
                                    <p:animScale>
                                      <p:cBhvr>
                                        <p:cTn id="15" dur="26">
                                          <p:stCondLst>
                                            <p:cond delay="1312"/>
                                          </p:stCondLst>
                                        </p:cTn>
                                        <p:tgtEl>
                                          <p:spTgt spid="3">
                                            <p:txEl>
                                              <p:pRg st="3" end="3"/>
                                            </p:txEl>
                                          </p:spTgt>
                                        </p:tgtEl>
                                      </p:cBhvr>
                                      <p:to x="100000" y="80000"/>
                                    </p:animScale>
                                    <p:animScale>
                                      <p:cBhvr>
                                        <p:cTn id="16" dur="166" decel="50000">
                                          <p:stCondLst>
                                            <p:cond delay="1338"/>
                                          </p:stCondLst>
                                        </p:cTn>
                                        <p:tgtEl>
                                          <p:spTgt spid="3">
                                            <p:txEl>
                                              <p:pRg st="3" end="3"/>
                                            </p:txEl>
                                          </p:spTgt>
                                        </p:tgtEl>
                                      </p:cBhvr>
                                      <p:to x="100000" y="100000"/>
                                    </p:animScale>
                                    <p:animScale>
                                      <p:cBhvr>
                                        <p:cTn id="17" dur="26">
                                          <p:stCondLst>
                                            <p:cond delay="1642"/>
                                          </p:stCondLst>
                                        </p:cTn>
                                        <p:tgtEl>
                                          <p:spTgt spid="3">
                                            <p:txEl>
                                              <p:pRg st="3" end="3"/>
                                            </p:txEl>
                                          </p:spTgt>
                                        </p:tgtEl>
                                      </p:cBhvr>
                                      <p:to x="100000" y="90000"/>
                                    </p:animScale>
                                    <p:animScale>
                                      <p:cBhvr>
                                        <p:cTn id="18" dur="166" decel="50000">
                                          <p:stCondLst>
                                            <p:cond delay="1668"/>
                                          </p:stCondLst>
                                        </p:cTn>
                                        <p:tgtEl>
                                          <p:spTgt spid="3">
                                            <p:txEl>
                                              <p:pRg st="3" end="3"/>
                                            </p:txEl>
                                          </p:spTgt>
                                        </p:tgtEl>
                                      </p:cBhvr>
                                      <p:to x="100000" y="100000"/>
                                    </p:animScale>
                                    <p:animScale>
                                      <p:cBhvr>
                                        <p:cTn id="19" dur="26">
                                          <p:stCondLst>
                                            <p:cond delay="1808"/>
                                          </p:stCondLst>
                                        </p:cTn>
                                        <p:tgtEl>
                                          <p:spTgt spid="3">
                                            <p:txEl>
                                              <p:pRg st="3" end="3"/>
                                            </p:txEl>
                                          </p:spTgt>
                                        </p:tgtEl>
                                      </p:cBhvr>
                                      <p:to x="100000" y="95000"/>
                                    </p:animScale>
                                    <p:animScale>
                                      <p:cBhvr>
                                        <p:cTn id="20"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762000"/>
            <a:ext cx="8001000" cy="1143000"/>
          </a:xfrm>
        </p:spPr>
        <p:txBody>
          <a:bodyPr/>
          <a:lstStyle/>
          <a:p>
            <a:r>
              <a:rPr lang="en-US" sz="4400" b="1" dirty="0"/>
              <a:t>I. A DEFINITION OF FAITHFULNESS  </a:t>
            </a:r>
            <a:r>
              <a:rPr lang="en-US" sz="4400" dirty="0"/>
              <a:t/>
            </a:r>
            <a:br>
              <a:rPr lang="en-US" sz="4400" dirty="0"/>
            </a:br>
            <a:r>
              <a:rPr lang="en-US" sz="4400" dirty="0"/>
              <a:t/>
            </a:r>
            <a:br>
              <a:rPr lang="en-US" sz="4400" dirty="0"/>
            </a:br>
            <a:endParaRPr lang="en-US" sz="4400" dirty="0"/>
          </a:p>
        </p:txBody>
      </p:sp>
      <p:sp>
        <p:nvSpPr>
          <p:cNvPr id="3" name="Content Placeholder 2"/>
          <p:cNvSpPr>
            <a:spLocks noGrp="1"/>
          </p:cNvSpPr>
          <p:nvPr>
            <p:ph idx="1"/>
          </p:nvPr>
        </p:nvSpPr>
        <p:spPr>
          <a:xfrm>
            <a:off x="571500" y="1905000"/>
            <a:ext cx="8001000" cy="4525358"/>
          </a:xfrm>
        </p:spPr>
        <p:txBody>
          <a:bodyPr>
            <a:normAutofit/>
          </a:bodyPr>
          <a:lstStyle/>
          <a:p>
            <a:pPr marL="0" indent="0">
              <a:buNone/>
            </a:pPr>
            <a:r>
              <a:rPr lang="en-US" sz="2800" dirty="0"/>
              <a:t>The Seventh Part of the Fruit of the Spirit</a:t>
            </a:r>
          </a:p>
          <a:p>
            <a:pPr marL="0" indent="0">
              <a:buNone/>
            </a:pPr>
            <a:r>
              <a:rPr lang="en-US" sz="2800" dirty="0" smtClean="0"/>
              <a:t>Means </a:t>
            </a:r>
            <a:r>
              <a:rPr lang="en-US" sz="2800" dirty="0"/>
              <a:t>being full of faith, strong or firm in one’s belief, loyal, constant in the Performance of duties or services, true to one’s work, Reliable and dependable.</a:t>
            </a:r>
          </a:p>
          <a:p>
            <a:pPr marL="0" indent="0">
              <a:buNone/>
            </a:pPr>
            <a:r>
              <a:rPr lang="en-US" sz="2800" dirty="0" smtClean="0"/>
              <a:t>Galatians </a:t>
            </a:r>
            <a:r>
              <a:rPr lang="en-US" sz="2800" dirty="0"/>
              <a:t>5:22 But the fruit of the Spirit is love, joy, peace, longsuffering, kindness, goodness, faithfulness, gentleness, self-control</a:t>
            </a:r>
            <a:r>
              <a:rPr lang="en-US" sz="2800" dirty="0" smtClean="0"/>
              <a:t>.</a:t>
            </a:r>
            <a:r>
              <a:rPr lang="en-US" sz="2800" dirty="0"/>
              <a:t> </a:t>
            </a:r>
          </a:p>
        </p:txBody>
      </p:sp>
    </p:spTree>
    <p:extLst>
      <p:ext uri="{BB962C8B-B14F-4D97-AF65-F5344CB8AC3E}">
        <p14:creationId xmlns:p14="http://schemas.microsoft.com/office/powerpoint/2010/main" xmlns="" val="220783423"/>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II. Faithfulness is Not Optional</a:t>
            </a:r>
            <a:endParaRPr lang="en-US" dirty="0"/>
          </a:p>
        </p:txBody>
      </p:sp>
      <p:sp>
        <p:nvSpPr>
          <p:cNvPr id="3" name="Content Placeholder 2"/>
          <p:cNvSpPr>
            <a:spLocks noGrp="1"/>
          </p:cNvSpPr>
          <p:nvPr>
            <p:ph idx="1"/>
          </p:nvPr>
        </p:nvSpPr>
        <p:spPr>
          <a:xfrm>
            <a:off x="571500" y="1905000"/>
            <a:ext cx="8001000" cy="4644346"/>
          </a:xfrm>
        </p:spPr>
        <p:txBody>
          <a:bodyPr>
            <a:normAutofit fontScale="92500" lnSpcReduction="10000"/>
          </a:bodyPr>
          <a:lstStyle/>
          <a:p>
            <a:r>
              <a:rPr lang="en-US" dirty="0"/>
              <a:t>God expects us to be faithful to Him, and He seeks men and women who will live so as to consistently carry out His will</a:t>
            </a:r>
            <a:r>
              <a:rPr lang="en-US" dirty="0" smtClean="0"/>
              <a:t>.</a:t>
            </a:r>
          </a:p>
          <a:p>
            <a:pPr marL="0" indent="0">
              <a:buNone/>
            </a:pPr>
            <a:r>
              <a:rPr lang="en-US" dirty="0"/>
              <a:t> </a:t>
            </a:r>
            <a:r>
              <a:rPr lang="en-US" dirty="0" smtClean="0"/>
              <a:t>       	"</a:t>
            </a:r>
            <a:r>
              <a:rPr lang="en-US" dirty="0"/>
              <a:t>Then I will raise up for Myself a faithful priest </a:t>
            </a:r>
            <a:r>
              <a:rPr lang="en-US" i="1" dirty="0"/>
              <a:t>who</a:t>
            </a:r>
            <a:r>
              <a:rPr lang="en-US" dirty="0"/>
              <a:t> shall do according to what </a:t>
            </a:r>
            <a:r>
              <a:rPr lang="en-US" i="1" dirty="0"/>
              <a:t>is </a:t>
            </a:r>
            <a:r>
              <a:rPr lang="en-US" dirty="0"/>
              <a:t>in My heart and in My mind. I will build him a sure house, and he shall walk before My anointed forever. 1 Sam. 2:35</a:t>
            </a:r>
          </a:p>
          <a:p>
            <a:r>
              <a:rPr lang="en-US" dirty="0"/>
              <a:t>God actively looks for faithfulness in His servants. It is one </a:t>
            </a:r>
            <a:r>
              <a:rPr lang="en-US" dirty="0" smtClean="0"/>
              <a:t>of the </a:t>
            </a:r>
            <a:r>
              <a:rPr lang="en-US" dirty="0"/>
              <a:t>qualities on which He judges His people. Jesus tried to help us understand God's great interest in our trustworthiness</a:t>
            </a:r>
            <a:r>
              <a:rPr lang="en-US" dirty="0" smtClean="0"/>
              <a:t>.</a:t>
            </a:r>
          </a:p>
          <a:p>
            <a:pPr marL="0" indent="0">
              <a:buNone/>
            </a:pPr>
            <a:r>
              <a:rPr lang="en-US" dirty="0"/>
              <a:t> </a:t>
            </a:r>
            <a:r>
              <a:rPr lang="en-US" dirty="0" smtClean="0"/>
              <a:t>    	 </a:t>
            </a:r>
            <a:r>
              <a:rPr lang="en-US" dirty="0"/>
              <a:t>His lord said to him, ‘Well </a:t>
            </a:r>
            <a:r>
              <a:rPr lang="en-US" i="1" dirty="0"/>
              <a:t>done,</a:t>
            </a:r>
            <a:r>
              <a:rPr lang="en-US" dirty="0"/>
              <a:t> good and faithful servant; you were faithful over a few things, I will make you ruler over many things. Enter into the joy of your lord.’"--Matt. 25:21 </a:t>
            </a:r>
          </a:p>
        </p:txBody>
      </p:sp>
    </p:spTree>
    <p:extLst>
      <p:ext uri="{BB962C8B-B14F-4D97-AF65-F5344CB8AC3E}">
        <p14:creationId xmlns:p14="http://schemas.microsoft.com/office/powerpoint/2010/main" xmlns="" val="3445533361"/>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II. Faithfulness is Not </a:t>
            </a:r>
            <a:r>
              <a:rPr lang="en-US" b="1" dirty="0" smtClean="0"/>
              <a:t>Optional (cont.)</a:t>
            </a:r>
            <a:endParaRPr lang="en-US" dirty="0"/>
          </a:p>
        </p:txBody>
      </p:sp>
      <p:sp>
        <p:nvSpPr>
          <p:cNvPr id="3" name="Content Placeholder 2"/>
          <p:cNvSpPr>
            <a:spLocks noGrp="1"/>
          </p:cNvSpPr>
          <p:nvPr>
            <p:ph idx="1"/>
          </p:nvPr>
        </p:nvSpPr>
        <p:spPr>
          <a:xfrm>
            <a:off x="571500" y="1905000"/>
            <a:ext cx="8001000" cy="4667862"/>
          </a:xfrm>
        </p:spPr>
        <p:txBody>
          <a:bodyPr>
            <a:normAutofit fontScale="92500" lnSpcReduction="20000"/>
          </a:bodyPr>
          <a:lstStyle/>
          <a:p>
            <a:r>
              <a:rPr lang="en-US" dirty="0"/>
              <a:t>Everyone does not have the same opportunities. Nor do we all have the same abilities. But we all have </a:t>
            </a:r>
            <a:r>
              <a:rPr lang="en-US" dirty="0" smtClean="0"/>
              <a:t>something. We </a:t>
            </a:r>
            <a:r>
              <a:rPr lang="en-US" dirty="0"/>
              <a:t>have the capacity to be faithful in our own condition (Matt. 25:14-30). Yet all people do not prove trustworthy when tested. Jesus was reminding us of this very sobering fact. </a:t>
            </a:r>
            <a:endParaRPr lang="en-US" dirty="0" smtClean="0"/>
          </a:p>
          <a:p>
            <a:r>
              <a:rPr lang="en-US" dirty="0"/>
              <a:t>The Lord's servants are stewards. They control things in their own lives which belong to God--which is everything in their life and person. One example of a stewardship God is especially interested in is the caring for and feeding of His people. This is not a judgment we have arbitrarily made. The Bible makes this judgment for us: </a:t>
            </a:r>
            <a:endParaRPr lang="en-US" dirty="0" smtClean="0"/>
          </a:p>
          <a:p>
            <a:pPr marL="0" indent="0">
              <a:buNone/>
            </a:pPr>
            <a:r>
              <a:rPr lang="en-US" dirty="0"/>
              <a:t> </a:t>
            </a:r>
            <a:r>
              <a:rPr lang="en-US" dirty="0" smtClean="0"/>
              <a:t>    	 "</a:t>
            </a:r>
            <a:r>
              <a:rPr lang="en-US" dirty="0"/>
              <a:t>Let a man so consider us, as servants of Christ and stewards of the mysteries of God. </a:t>
            </a:r>
            <a:r>
              <a:rPr lang="en-US" b="1" baseline="30000" dirty="0"/>
              <a:t>2</a:t>
            </a:r>
            <a:r>
              <a:rPr lang="en-US" dirty="0"/>
              <a:t>Moreover it is required in stewards that one be found faithful. "--1 Cor. 4:1, 2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xmlns="" val="157597033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721615"/>
            <a:ext cx="8001000" cy="1143000"/>
          </a:xfrm>
        </p:spPr>
        <p:txBody>
          <a:bodyPr/>
          <a:lstStyle/>
          <a:p>
            <a:r>
              <a:rPr lang="en-US" b="1" dirty="0"/>
              <a:t>III. Then, Who is </a:t>
            </a:r>
            <a:r>
              <a:rPr lang="en-US" b="1" dirty="0" smtClean="0"/>
              <a:t>Faithful? </a:t>
            </a:r>
            <a:r>
              <a:rPr lang="en-US" dirty="0"/>
              <a:t/>
            </a:r>
            <a:br>
              <a:rPr lang="en-US" dirty="0"/>
            </a:br>
            <a:endParaRPr lang="en-US" dirty="0"/>
          </a:p>
        </p:txBody>
      </p:sp>
      <p:sp>
        <p:nvSpPr>
          <p:cNvPr id="3" name="Content Placeholder 2"/>
          <p:cNvSpPr>
            <a:spLocks noGrp="1"/>
          </p:cNvSpPr>
          <p:nvPr>
            <p:ph idx="1"/>
          </p:nvPr>
        </p:nvSpPr>
        <p:spPr>
          <a:xfrm>
            <a:off x="571500" y="1905000"/>
            <a:ext cx="8001000" cy="4726654"/>
          </a:xfrm>
        </p:spPr>
        <p:txBody>
          <a:bodyPr>
            <a:normAutofit fontScale="77500" lnSpcReduction="20000"/>
          </a:bodyPr>
          <a:lstStyle/>
          <a:p>
            <a:r>
              <a:rPr lang="en-US" dirty="0"/>
              <a:t>There is only One Who has always been and will always be totally faithful to us, and that is God. Because of His perfect character, He can only be faithful. God will get us through easy times and difficult times. We can and should always rely on Him</a:t>
            </a:r>
            <a:r>
              <a:rPr lang="en-US" dirty="0" smtClean="0"/>
              <a:t>!</a:t>
            </a:r>
            <a:r>
              <a:rPr lang="en-US" dirty="0"/>
              <a:t> </a:t>
            </a:r>
          </a:p>
          <a:p>
            <a:pPr marL="0" indent="0">
              <a:buNone/>
            </a:pPr>
            <a:r>
              <a:rPr lang="en-US" dirty="0" smtClean="0"/>
              <a:t>       	Lamentations </a:t>
            </a:r>
            <a:r>
              <a:rPr lang="en-US" dirty="0"/>
              <a:t>3:22-23 Through the LORD’s mercies we are not consumed, Because His compassions fail not. </a:t>
            </a:r>
            <a:r>
              <a:rPr lang="en-US" b="1" baseline="30000" dirty="0"/>
              <a:t>23</a:t>
            </a:r>
            <a:r>
              <a:rPr lang="en-US" dirty="0"/>
              <a:t> </a:t>
            </a:r>
            <a:r>
              <a:rPr lang="en-US" i="1" dirty="0"/>
              <a:t>They are</a:t>
            </a:r>
            <a:r>
              <a:rPr lang="en-US" dirty="0"/>
              <a:t> new every morning; Great </a:t>
            </a:r>
            <a:r>
              <a:rPr lang="en-US" i="1" dirty="0"/>
              <a:t>is</a:t>
            </a:r>
            <a:r>
              <a:rPr lang="en-US" dirty="0"/>
              <a:t> Your faithfulness. </a:t>
            </a:r>
            <a:endParaRPr lang="en-US" dirty="0" smtClean="0"/>
          </a:p>
          <a:p>
            <a:r>
              <a:rPr lang="en-US" dirty="0"/>
              <a:t>God’s faithfulness does not depend on what we do or don’t do; Christ paid the price for our sins on the cross. Jesus was judged for our sins. Sin is no longer an issue. God is faithful to believers and unbelievers</a:t>
            </a:r>
            <a:r>
              <a:rPr lang="en-US" dirty="0" smtClean="0"/>
              <a:t>.</a:t>
            </a:r>
            <a:r>
              <a:rPr lang="en-US" dirty="0"/>
              <a:t> </a:t>
            </a:r>
          </a:p>
          <a:p>
            <a:pPr marL="0" indent="0">
              <a:buNone/>
            </a:pPr>
            <a:r>
              <a:rPr lang="en-US" dirty="0" smtClean="0"/>
              <a:t>          	Romans </a:t>
            </a:r>
            <a:r>
              <a:rPr lang="en-US" dirty="0"/>
              <a:t>5:8 “while we were still sinners, Christ died for us.</a:t>
            </a:r>
            <a:r>
              <a:rPr lang="en-US" dirty="0" smtClean="0"/>
              <a:t>”</a:t>
            </a:r>
          </a:p>
          <a:p>
            <a:pPr marL="0" indent="0">
              <a:buNone/>
            </a:pPr>
            <a:r>
              <a:rPr lang="en-US" dirty="0"/>
              <a:t>	</a:t>
            </a:r>
            <a:r>
              <a:rPr lang="en-US" dirty="0" smtClean="0"/>
              <a:t>1 </a:t>
            </a:r>
            <a:r>
              <a:rPr lang="en-US" dirty="0"/>
              <a:t>John 1:9 If we confess our sins, He is faithful and just to forgive us</a:t>
            </a:r>
            <a:r>
              <a:rPr lang="en-US" i="1" dirty="0"/>
              <a:t> our</a:t>
            </a:r>
            <a:r>
              <a:rPr lang="en-US" dirty="0"/>
              <a:t> sins and to cleanse us from all unrighteousness.</a:t>
            </a:r>
          </a:p>
          <a:p>
            <a:pPr marL="0" indent="0">
              <a:buNone/>
            </a:pPr>
            <a:endParaRPr lang="en-US" dirty="0"/>
          </a:p>
          <a:p>
            <a:endParaRPr lang="en-US" dirty="0"/>
          </a:p>
        </p:txBody>
      </p:sp>
    </p:spTree>
    <p:extLst>
      <p:ext uri="{BB962C8B-B14F-4D97-AF65-F5344CB8AC3E}">
        <p14:creationId xmlns:p14="http://schemas.microsoft.com/office/powerpoint/2010/main" xmlns="" val="3353594417"/>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1"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667933"/>
            <a:ext cx="8001000" cy="1143000"/>
          </a:xfrm>
        </p:spPr>
        <p:txBody>
          <a:bodyPr/>
          <a:lstStyle/>
          <a:p>
            <a:r>
              <a:rPr lang="en-US" b="1" dirty="0"/>
              <a:t>III. Then, Who is Faithful</a:t>
            </a:r>
            <a:r>
              <a:rPr lang="en-US" b="1" dirty="0" smtClean="0"/>
              <a:t>? (cont.) </a:t>
            </a:r>
            <a:r>
              <a:rPr lang="en-US" dirty="0"/>
              <a:t/>
            </a:r>
            <a:br>
              <a:rPr lang="en-US" dirty="0"/>
            </a:br>
            <a:endParaRPr lang="en-US" dirty="0"/>
          </a:p>
        </p:txBody>
      </p:sp>
      <p:sp>
        <p:nvSpPr>
          <p:cNvPr id="3" name="Content Placeholder 2"/>
          <p:cNvSpPr>
            <a:spLocks noGrp="1"/>
          </p:cNvSpPr>
          <p:nvPr>
            <p:ph idx="1"/>
          </p:nvPr>
        </p:nvSpPr>
        <p:spPr>
          <a:xfrm>
            <a:off x="571500" y="1904999"/>
            <a:ext cx="8001000" cy="4867753"/>
          </a:xfrm>
        </p:spPr>
        <p:txBody>
          <a:bodyPr>
            <a:normAutofit fontScale="92500" lnSpcReduction="20000"/>
          </a:bodyPr>
          <a:lstStyle/>
          <a:p>
            <a:r>
              <a:rPr lang="en-US" dirty="0"/>
              <a:t>God’s faithfulness is shown when our faith is being tested. God will not allow us to be tested or tempted beyond what we can handle. </a:t>
            </a:r>
          </a:p>
          <a:p>
            <a:pPr marL="0" indent="0">
              <a:buNone/>
            </a:pPr>
            <a:r>
              <a:rPr lang="en-US" dirty="0" smtClean="0"/>
              <a:t>	1 </a:t>
            </a:r>
            <a:r>
              <a:rPr lang="en-US" dirty="0"/>
              <a:t>Corinthians 10:13 No temptation has overtaken you except such as is common to man; but God </a:t>
            </a:r>
            <a:r>
              <a:rPr lang="en-US" i="1" dirty="0"/>
              <a:t>is</a:t>
            </a:r>
            <a:r>
              <a:rPr lang="en-US" dirty="0"/>
              <a:t> faithful, who will not allow you to be tempted beyond what you are able, but with the temptation will also make the way of escape, that you may be able to bear </a:t>
            </a:r>
            <a:r>
              <a:rPr lang="en-US" i="1" dirty="0"/>
              <a:t>it</a:t>
            </a:r>
            <a:r>
              <a:rPr lang="en-US" i="1" dirty="0" smtClean="0"/>
              <a:t>.</a:t>
            </a:r>
          </a:p>
          <a:p>
            <a:r>
              <a:rPr lang="en-US" dirty="0"/>
              <a:t>Even when we totally fail, God is faithful to us. If we don’t get back on the right track through the misery we bring on ourselves, He will discipline us! He knows what we need in that department! GOD NEVER QUITS ON US</a:t>
            </a:r>
            <a:r>
              <a:rPr lang="en-US" dirty="0" smtClean="0"/>
              <a:t>!</a:t>
            </a:r>
            <a:r>
              <a:rPr lang="en-US" dirty="0"/>
              <a:t> </a:t>
            </a:r>
            <a:r>
              <a:rPr lang="en-US" dirty="0" smtClean="0"/>
              <a:t>   	</a:t>
            </a:r>
            <a:r>
              <a:rPr lang="en-US" dirty="0"/>
              <a:t> </a:t>
            </a:r>
          </a:p>
          <a:p>
            <a:pPr marL="0" indent="0">
              <a:buNone/>
            </a:pPr>
            <a:r>
              <a:rPr lang="en-US" dirty="0" smtClean="0"/>
              <a:t>	Deuteronomy </a:t>
            </a:r>
            <a:r>
              <a:rPr lang="en-US" dirty="0"/>
              <a:t>7:9 Therefore know that the LORD your God, He </a:t>
            </a:r>
            <a:r>
              <a:rPr lang="en-US" i="1" dirty="0"/>
              <a:t>is</a:t>
            </a:r>
            <a:r>
              <a:rPr lang="en-US" dirty="0"/>
              <a:t> God, the faithful God</a:t>
            </a:r>
          </a:p>
          <a:p>
            <a:pPr marL="0" indent="0">
              <a:buNone/>
            </a:pPr>
            <a:endParaRPr lang="en-US" dirty="0"/>
          </a:p>
          <a:p>
            <a:endParaRPr lang="en-US" dirty="0"/>
          </a:p>
        </p:txBody>
      </p:sp>
    </p:spTree>
    <p:extLst>
      <p:ext uri="{BB962C8B-B14F-4D97-AF65-F5344CB8AC3E}">
        <p14:creationId xmlns:p14="http://schemas.microsoft.com/office/powerpoint/2010/main" xmlns="" val="4037831889"/>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904999"/>
            <a:ext cx="8001000" cy="4703137"/>
          </a:xfrm>
        </p:spPr>
        <p:txBody>
          <a:bodyPr>
            <a:normAutofit fontScale="77500" lnSpcReduction="20000"/>
          </a:bodyPr>
          <a:lstStyle/>
          <a:p>
            <a:r>
              <a:rPr lang="en-US" dirty="0"/>
              <a:t>God has made many, many, many promises to us. The Bible is full of promises. God is faithful </a:t>
            </a:r>
            <a:r>
              <a:rPr lang="en-US" dirty="0" smtClean="0"/>
              <a:t>in keeping </a:t>
            </a:r>
            <a:r>
              <a:rPr lang="en-US" dirty="0"/>
              <a:t>His promises. We need to learn these promises, believe them, and trust in God!</a:t>
            </a:r>
          </a:p>
          <a:p>
            <a:pPr marL="0" indent="0">
              <a:buNone/>
            </a:pPr>
            <a:r>
              <a:rPr lang="en-US" dirty="0"/>
              <a:t> </a:t>
            </a:r>
            <a:r>
              <a:rPr lang="en-US" dirty="0" smtClean="0"/>
              <a:t>	Hebrews </a:t>
            </a:r>
            <a:r>
              <a:rPr lang="en-US" dirty="0"/>
              <a:t>4:1 Therefore, since a promise remains of entering His rest, let us fear lest any of you seem to have come short of it</a:t>
            </a:r>
            <a:r>
              <a:rPr lang="en-US" dirty="0" smtClean="0"/>
              <a:t>.</a:t>
            </a:r>
          </a:p>
          <a:p>
            <a:r>
              <a:rPr lang="en-US" dirty="0"/>
              <a:t>Jesus is our best Friend and He has taught us through His word, Bible doctrine, how to be faithful friends, A true friend is reliable. He can be counted on to do what he says he will do. A true friend will be encouraging</a:t>
            </a:r>
            <a:r>
              <a:rPr lang="en-US" dirty="0" smtClean="0"/>
              <a:t>.</a:t>
            </a:r>
            <a:endParaRPr lang="en-US" dirty="0"/>
          </a:p>
          <a:p>
            <a:pPr marL="0" indent="0">
              <a:buNone/>
            </a:pPr>
            <a:r>
              <a:rPr lang="en-US" dirty="0" smtClean="0"/>
              <a:t>	Proverbs </a:t>
            </a:r>
            <a:r>
              <a:rPr lang="en-US" dirty="0"/>
              <a:t>17:17 A friend loves at all times, And a brother is born for adversity</a:t>
            </a:r>
            <a:r>
              <a:rPr lang="en-US" dirty="0" smtClean="0"/>
              <a:t>.</a:t>
            </a:r>
            <a:r>
              <a:rPr lang="en-US" dirty="0"/>
              <a:t> </a:t>
            </a:r>
          </a:p>
          <a:p>
            <a:pPr marL="0" indent="0">
              <a:buNone/>
            </a:pPr>
            <a:r>
              <a:rPr lang="en-US" dirty="0" smtClean="0"/>
              <a:t>	Proverbs </a:t>
            </a:r>
            <a:r>
              <a:rPr lang="en-US" dirty="0"/>
              <a:t>17:9 He who covers a transgression seeks love, But he who repeats a matter separates friends. </a:t>
            </a:r>
            <a:br>
              <a:rPr lang="en-US" dirty="0"/>
            </a:br>
            <a:r>
              <a:rPr lang="en-US" dirty="0"/>
              <a:t>      </a:t>
            </a:r>
          </a:p>
          <a:p>
            <a:pPr marL="0" indent="0">
              <a:buNone/>
            </a:pPr>
            <a:endParaRPr lang="en-US" dirty="0"/>
          </a:p>
          <a:p>
            <a:endParaRPr lang="en-US" dirty="0"/>
          </a:p>
        </p:txBody>
      </p:sp>
      <p:sp>
        <p:nvSpPr>
          <p:cNvPr id="4" name="Title 1"/>
          <p:cNvSpPr txBox="1">
            <a:spLocks/>
          </p:cNvSpPr>
          <p:nvPr/>
        </p:nvSpPr>
        <p:spPr>
          <a:xfrm>
            <a:off x="571500" y="667933"/>
            <a:ext cx="8001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1"/>
                </a:solidFill>
                <a:latin typeface="+mj-lt"/>
                <a:ea typeface="+mj-ea"/>
                <a:cs typeface="+mj-cs"/>
              </a:defRPr>
            </a:lvl1pPr>
          </a:lstStyle>
          <a:p>
            <a:r>
              <a:rPr lang="en-US" b="1" dirty="0" smtClean="0"/>
              <a:t>III. Then, Who is Faithful? (cont.) </a:t>
            </a:r>
            <a:r>
              <a:rPr lang="en-US" dirty="0" smtClean="0"/>
              <a:t/>
            </a:r>
            <a:br>
              <a:rPr lang="en-US" dirty="0" smtClean="0"/>
            </a:br>
            <a:endParaRPr lang="en-US" dirty="0"/>
          </a:p>
        </p:txBody>
      </p:sp>
    </p:spTree>
    <p:extLst>
      <p:ext uri="{BB962C8B-B14F-4D97-AF65-F5344CB8AC3E}">
        <p14:creationId xmlns:p14="http://schemas.microsoft.com/office/powerpoint/2010/main" xmlns="" val="664932776"/>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Scale>
                                      <p:cBhvr>
                                        <p:cTn id="14"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0" end="0"/>
                                            </p:txEl>
                                          </p:spTgt>
                                        </p:tgtEl>
                                        <p:attrNameLst>
                                          <p:attrName>ppt_x</p:attrName>
                                          <p:attrName>ppt_y</p:attrName>
                                        </p:attrNameLst>
                                      </p:cBhvr>
                                    </p:animMotion>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Scale>
                                      <p:cBhvr>
                                        <p:cTn id="21"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1" end="1"/>
                                            </p:txEl>
                                          </p:spTgt>
                                        </p:tgtEl>
                                        <p:attrNameLst>
                                          <p:attrName>ppt_x</p:attrName>
                                          <p:attrName>ppt_y</p:attrName>
                                        </p:attrNameLst>
                                      </p:cBhvr>
                                    </p:animMotion>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Scale>
                                      <p:cBhvr>
                                        <p:cTn id="28"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3">
                                            <p:txEl>
                                              <p:pRg st="2" end="2"/>
                                            </p:txEl>
                                          </p:spTgt>
                                        </p:tgtEl>
                                        <p:attrNameLst>
                                          <p:attrName>ppt_x</p:attrName>
                                          <p:attrName>ppt_y</p:attrName>
                                        </p:attrNameLst>
                                      </p:cBhvr>
                                    </p:animMotion>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Scale>
                                      <p:cBhvr>
                                        <p:cTn id="35"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3">
                                            <p:txEl>
                                              <p:pRg st="3" end="3"/>
                                            </p:txEl>
                                          </p:spTgt>
                                        </p:tgtEl>
                                        <p:attrNameLst>
                                          <p:attrName>ppt_x</p:attrName>
                                          <p:attrName>ppt_y</p:attrName>
                                        </p:attrNameLst>
                                      </p:cBhvr>
                                    </p:animMotion>
                                    <p:animEffect transition="in" filter="fade">
                                      <p:cBhvr>
                                        <p:cTn id="37" dur="1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Scale>
                                      <p:cBhvr>
                                        <p:cTn id="42"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3">
                                            <p:txEl>
                                              <p:pRg st="4" end="4"/>
                                            </p:txEl>
                                          </p:spTgt>
                                        </p:tgtEl>
                                        <p:attrNameLst>
                                          <p:attrName>ppt_x</p:attrName>
                                          <p:attrName>ppt_y</p:attrName>
                                        </p:attrNameLst>
                                      </p:cBhvr>
                                    </p:animMotion>
                                    <p:animEffect transition="in" filter="fade">
                                      <p:cBhvr>
                                        <p:cTn id="4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smtClean="0"/>
              <a:t>IV. HOW DO WE DEVELOP FAITHFULNESS?</a:t>
            </a:r>
            <a:r>
              <a:rPr lang="en-US" sz="4400" dirty="0" smtClean="0"/>
              <a:t> </a:t>
            </a:r>
            <a:endParaRPr lang="en-US" sz="4400" dirty="0"/>
          </a:p>
        </p:txBody>
      </p:sp>
      <p:sp>
        <p:nvSpPr>
          <p:cNvPr id="3" name="Content Placeholder 2"/>
          <p:cNvSpPr>
            <a:spLocks noGrp="1"/>
          </p:cNvSpPr>
          <p:nvPr>
            <p:ph idx="1"/>
          </p:nvPr>
        </p:nvSpPr>
        <p:spPr>
          <a:xfrm>
            <a:off x="571500" y="2504658"/>
            <a:ext cx="8001000" cy="4114800"/>
          </a:xfrm>
        </p:spPr>
        <p:txBody>
          <a:bodyPr/>
          <a:lstStyle/>
          <a:p>
            <a:pPr marL="0" indent="0">
              <a:buNone/>
            </a:pPr>
            <a:r>
              <a:rPr lang="en-US" dirty="0" smtClean="0"/>
              <a:t>  	A</a:t>
            </a:r>
            <a:r>
              <a:rPr lang="en-US" dirty="0"/>
              <a:t>.  We need to keep the branch attached to the vine who is Jesus Christ, then we produce fruit because it’s the natural thing to do. We don’t have to sit around &amp; think about it &amp; analyze it. But we do have to be careful that our branch is never detached from the vine, or that some disease will destroy our fruitfulness. </a:t>
            </a:r>
          </a:p>
        </p:txBody>
      </p:sp>
    </p:spTree>
    <p:extLst>
      <p:ext uri="{BB962C8B-B14F-4D97-AF65-F5344CB8AC3E}">
        <p14:creationId xmlns:p14="http://schemas.microsoft.com/office/powerpoint/2010/main" xmlns="" val="3400685962"/>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904999"/>
            <a:ext cx="8001000" cy="4585555"/>
          </a:xfrm>
        </p:spPr>
        <p:txBody>
          <a:bodyPr>
            <a:normAutofit fontScale="77500" lnSpcReduction="20000"/>
          </a:bodyPr>
          <a:lstStyle/>
          <a:p>
            <a:pPr marL="0" indent="0">
              <a:buNone/>
            </a:pPr>
            <a:r>
              <a:rPr lang="en-US" dirty="0" smtClean="0"/>
              <a:t>	   B</a:t>
            </a:r>
            <a:r>
              <a:rPr lang="en-US" dirty="0"/>
              <a:t>. There are certain things that we need to be careful about. </a:t>
            </a:r>
            <a:br>
              <a:rPr lang="en-US" dirty="0"/>
            </a:br>
            <a:r>
              <a:rPr lang="en-US" dirty="0"/>
              <a:t/>
            </a:r>
            <a:br>
              <a:rPr lang="en-US" dirty="0"/>
            </a:br>
            <a:r>
              <a:rPr lang="en-US" dirty="0" smtClean="0"/>
              <a:t>	1. </a:t>
            </a:r>
            <a:r>
              <a:rPr lang="en-US" dirty="0"/>
              <a:t>We need to realize that temptations will come. Just as surely as Jesus was tempted to be unfaithful, we will be tempted to be unfaithful - in our marriage, in our relationship with the Lord, &amp; in the church. That’s what Satan does. He will tempt us to be unfaithful.</a:t>
            </a:r>
            <a:br>
              <a:rPr lang="en-US" dirty="0"/>
            </a:br>
            <a:r>
              <a:rPr lang="en-US" dirty="0"/>
              <a:t/>
            </a:r>
            <a:br>
              <a:rPr lang="en-US" dirty="0"/>
            </a:br>
            <a:r>
              <a:rPr lang="en-US" dirty="0" smtClean="0"/>
              <a:t>	2</a:t>
            </a:r>
            <a:r>
              <a:rPr lang="en-US" dirty="0"/>
              <a:t>. We need to seek the Holy Spirit’s reinforcement &amp; develop regular, positive, spiritual habits</a:t>
            </a:r>
            <a:r>
              <a:rPr lang="en-US" dirty="0" smtClean="0"/>
              <a:t>. </a:t>
            </a:r>
            <a:r>
              <a:rPr lang="en-US" dirty="0"/>
              <a:t>This world is not a Christian world. This nation is not a Christian nation. And we’re being pressured on every side to develop negative habits, tempting us to be unfaithful in church attendance, to be unfaithful in prayer, &amp; in studying the Word of God.</a:t>
            </a:r>
            <a:br>
              <a:rPr lang="en-US" dirty="0"/>
            </a:br>
            <a:r>
              <a:rPr lang="en-US" dirty="0"/>
              <a:t/>
            </a:r>
            <a:br>
              <a:rPr lang="en-US" dirty="0"/>
            </a:br>
            <a:r>
              <a:rPr lang="en-US" dirty="0" smtClean="0"/>
              <a:t>	3</a:t>
            </a:r>
            <a:r>
              <a:rPr lang="en-US" dirty="0"/>
              <a:t>. We need to get back up when we fall or are knocked down. Simon Peter is one of my heroes in the scriptures, but not because he always did right. Sometimes he made mistakes, even denying the Lord, &amp; he wept bitterly because of what he had done. But every time he fell down, he got back up again. So when it came time to choose someone to preach the very first gospel sermon on the Day of Pentecost, guess who was chosen? </a:t>
            </a:r>
          </a:p>
        </p:txBody>
      </p:sp>
      <p:sp>
        <p:nvSpPr>
          <p:cNvPr id="4" name="Title 1"/>
          <p:cNvSpPr txBox="1">
            <a:spLocks/>
          </p:cNvSpPr>
          <p:nvPr/>
        </p:nvSpPr>
        <p:spPr>
          <a:xfrm>
            <a:off x="723900" y="427038"/>
            <a:ext cx="8001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1"/>
                </a:solidFill>
                <a:latin typeface="+mj-lt"/>
                <a:ea typeface="+mj-ea"/>
                <a:cs typeface="+mj-cs"/>
              </a:defRPr>
            </a:lvl1pPr>
          </a:lstStyle>
          <a:p>
            <a:r>
              <a:rPr lang="en-US" sz="4400" b="1" dirty="0" smtClean="0"/>
              <a:t>IV. HOW DO WE DEVELOP FAITHFULNESS? (cont.)</a:t>
            </a:r>
            <a:r>
              <a:rPr lang="en-US" sz="4400" dirty="0" smtClean="0"/>
              <a:t> </a:t>
            </a:r>
            <a:endParaRPr lang="en-US" sz="4400" dirty="0"/>
          </a:p>
        </p:txBody>
      </p:sp>
    </p:spTree>
    <p:extLst>
      <p:ext uri="{BB962C8B-B14F-4D97-AF65-F5344CB8AC3E}">
        <p14:creationId xmlns:p14="http://schemas.microsoft.com/office/powerpoint/2010/main" xmlns="" val="355459585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majorFont>
      <a:minorFont>
        <a:latin typeface="Calisto MT"/>
        <a:ea typeface=""/>
        <a:cs typeface=""/>
        <a:font script="Jpan" typeface="ＭＳ 明朝"/>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44</TotalTime>
  <Words>452</Words>
  <Application>Microsoft Office PowerPoint</Application>
  <PresentationFormat>On-screen Show (4:3)</PresentationFormat>
  <Paragraphs>48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Travelogue</vt:lpstr>
      <vt:lpstr>FAITHFULNESS </vt:lpstr>
      <vt:lpstr>I. A DEFINITION OF FAITHFULNESS    </vt:lpstr>
      <vt:lpstr>II. Faithfulness is Not Optional</vt:lpstr>
      <vt:lpstr>II. Faithfulness is Not Optional (cont.)</vt:lpstr>
      <vt:lpstr>III. Then, Who is Faithful?  </vt:lpstr>
      <vt:lpstr>III. Then, Who is Faithful? (cont.)  </vt:lpstr>
      <vt:lpstr>Slide 7</vt:lpstr>
      <vt:lpstr>IV. HOW DO WE DEVELOP FAITHFULNESS? </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FAITHFULNESS</dc:title>
  <dc:creator>George Attalla</dc:creator>
  <cp:lastModifiedBy>Dr. Attalla</cp:lastModifiedBy>
  <cp:revision>5</cp:revision>
  <dcterms:created xsi:type="dcterms:W3CDTF">2011-12-17T18:57:43Z</dcterms:created>
  <dcterms:modified xsi:type="dcterms:W3CDTF">2011-12-17T20:05:56Z</dcterms:modified>
</cp:coreProperties>
</file>