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81" r:id="rId4"/>
    <p:sldId id="258" r:id="rId5"/>
    <p:sldId id="259" r:id="rId6"/>
    <p:sldId id="260" r:id="rId7"/>
    <p:sldId id="269" r:id="rId8"/>
    <p:sldId id="261" r:id="rId9"/>
    <p:sldId id="262" r:id="rId10"/>
    <p:sldId id="263" r:id="rId11"/>
    <p:sldId id="265" r:id="rId12"/>
    <p:sldId id="266" r:id="rId13"/>
    <p:sldId id="267" r:id="rId14"/>
    <p:sldId id="308" r:id="rId15"/>
    <p:sldId id="309" r:id="rId16"/>
    <p:sldId id="268" r:id="rId17"/>
    <p:sldId id="270" r:id="rId18"/>
    <p:sldId id="280" r:id="rId19"/>
    <p:sldId id="271" r:id="rId20"/>
    <p:sldId id="272" r:id="rId21"/>
    <p:sldId id="273" r:id="rId22"/>
    <p:sldId id="274" r:id="rId23"/>
    <p:sldId id="275" r:id="rId24"/>
    <p:sldId id="276" r:id="rId25"/>
    <p:sldId id="278" r:id="rId26"/>
    <p:sldId id="277" r:id="rId27"/>
    <p:sldId id="279" r:id="rId28"/>
    <p:sldId id="294" r:id="rId29"/>
    <p:sldId id="285" r:id="rId30"/>
    <p:sldId id="286" r:id="rId31"/>
    <p:sldId id="287" r:id="rId32"/>
    <p:sldId id="288" r:id="rId33"/>
    <p:sldId id="310" r:id="rId34"/>
    <p:sldId id="307"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55" autoAdjust="0"/>
    <p:restoredTop sz="94629" autoAdjust="0"/>
  </p:normalViewPr>
  <p:slideViewPr>
    <p:cSldViewPr>
      <p:cViewPr>
        <p:scale>
          <a:sx n="100" d="100"/>
          <a:sy n="100" d="100"/>
        </p:scale>
        <p:origin x="-1944" y="-324"/>
      </p:cViewPr>
      <p:guideLst>
        <p:guide orient="horz" pos="2160"/>
        <p:guide pos="2880"/>
      </p:guideLst>
    </p:cSldViewPr>
  </p:slideViewPr>
  <p:outlineViewPr>
    <p:cViewPr>
      <p:scale>
        <a:sx n="33" d="100"/>
        <a:sy n="33" d="100"/>
      </p:scale>
      <p:origin x="0" y="364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95E1B736-5B78-4615-B6C0-142C2E879758}" type="datetimeFigureOut">
              <a:rPr lang="en-US" smtClean="0"/>
              <a:t>7/4/2011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1BE394FF-078D-47F0-980D-050A9C155B5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BE394FF-078D-47F0-980D-050A9C155B5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BE394FF-078D-47F0-980D-050A9C155B5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BE394FF-078D-47F0-980D-050A9C155B5B}"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BE394FF-078D-47F0-980D-050A9C155B5B}"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BE394FF-078D-47F0-980D-050A9C155B5B}"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1BE394FF-078D-47F0-980D-050A9C155B5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1BE394FF-078D-47F0-980D-050A9C155B5B}"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5E1B736-5B78-4615-B6C0-142C2E879758}" type="datetimeFigureOut">
              <a:rPr lang="en-US" smtClean="0"/>
              <a:t>7/4/2011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1BE394FF-078D-47F0-980D-050A9C155B5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95E1B736-5B78-4615-B6C0-142C2E879758}" type="datetimeFigureOut">
              <a:rPr lang="en-US" smtClean="0"/>
              <a:t>7/4/2011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BE394FF-078D-47F0-980D-050A9C155B5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95E1B736-5B78-4615-B6C0-142C2E879758}" type="datetimeFigureOut">
              <a:rPr lang="en-US" smtClean="0"/>
              <a:t>7/4/2011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1BE394FF-078D-47F0-980D-050A9C155B5B}"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5E1B736-5B78-4615-B6C0-142C2E879758}" type="datetimeFigureOut">
              <a:rPr lang="en-US" smtClean="0"/>
              <a:t>7/4/2011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BE394FF-078D-47F0-980D-050A9C155B5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Christianity: Understanding our Faith</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3791032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b="1" dirty="0" smtClean="0"/>
              <a:t>Matthew 8:8-10</a:t>
            </a:r>
            <a:r>
              <a:rPr lang="en-US" dirty="0" smtClean="0"/>
              <a:t> - The </a:t>
            </a:r>
            <a:r>
              <a:rPr lang="en-US" dirty="0"/>
              <a:t>centurion answered and said, “Lord, I am not worthy that You should come under my roof. But only speak a word, and my servant will be healed. </a:t>
            </a:r>
            <a:r>
              <a:rPr lang="en-US" dirty="0" smtClean="0"/>
              <a:t>For </a:t>
            </a:r>
            <a:r>
              <a:rPr lang="en-US" dirty="0"/>
              <a:t>I also am a man under authority, having soldiers under me. And I say to this one, ‘Go,’ and he goes; and to another, ‘Come,’ and he comes; and to my servant, ‘Do this,’ and he does it</a:t>
            </a:r>
            <a:r>
              <a:rPr lang="en-US" dirty="0" smtClean="0"/>
              <a:t>.” When </a:t>
            </a:r>
            <a:r>
              <a:rPr lang="en-US" dirty="0"/>
              <a:t>Jesus heard it, He marveled, and said to those who followed, “Assuredly, I say to you, I have not found such great faith, not even in Israel! </a:t>
            </a:r>
            <a:endParaRPr lang="en-US" dirty="0" smtClean="0"/>
          </a:p>
          <a:p>
            <a:r>
              <a:rPr lang="en-US" dirty="0" smtClean="0"/>
              <a:t>Miraculous healing has no scientific explanation</a:t>
            </a:r>
            <a:endParaRPr lang="en-US" dirty="0"/>
          </a:p>
        </p:txBody>
      </p:sp>
      <p:sp>
        <p:nvSpPr>
          <p:cNvPr id="3" name="Title 2"/>
          <p:cNvSpPr>
            <a:spLocks noGrp="1"/>
          </p:cNvSpPr>
          <p:nvPr>
            <p:ph type="title"/>
          </p:nvPr>
        </p:nvSpPr>
        <p:spPr/>
        <p:txBody>
          <a:bodyPr/>
          <a:lstStyle/>
          <a:p>
            <a:r>
              <a:rPr lang="en-US" dirty="0"/>
              <a:t>What is faith?</a:t>
            </a:r>
          </a:p>
        </p:txBody>
      </p:sp>
    </p:spTree>
    <p:extLst>
      <p:ext uri="{BB962C8B-B14F-4D97-AF65-F5344CB8AC3E}">
        <p14:creationId xmlns:p14="http://schemas.microsoft.com/office/powerpoint/2010/main" val="4805602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What do we have faith in?  God.</a:t>
            </a:r>
          </a:p>
          <a:p>
            <a:r>
              <a:rPr lang="en-US" dirty="0" smtClean="0"/>
              <a:t>God is a person, not a concept.  </a:t>
            </a:r>
          </a:p>
          <a:p>
            <a:pPr lvl="1"/>
            <a:r>
              <a:rPr lang="en-US" dirty="0" smtClean="0"/>
              <a:t>He has a personality and character.  </a:t>
            </a:r>
          </a:p>
          <a:p>
            <a:pPr lvl="1"/>
            <a:r>
              <a:rPr lang="en-US" dirty="0" smtClean="0"/>
              <a:t>He makes decisions.  </a:t>
            </a:r>
          </a:p>
          <a:p>
            <a:pPr lvl="1"/>
            <a:r>
              <a:rPr lang="en-US" dirty="0" smtClean="0"/>
              <a:t>He has thoughts.</a:t>
            </a:r>
          </a:p>
          <a:p>
            <a:pPr lvl="1"/>
            <a:r>
              <a:rPr lang="en-US" dirty="0" smtClean="0"/>
              <a:t>He is not a mathematical concept that can be predicted any more than we are</a:t>
            </a:r>
          </a:p>
          <a:p>
            <a:r>
              <a:rPr lang="en-US" dirty="0" smtClean="0"/>
              <a:t>Can you predict what your friend will do 100% of the time?  Why?  He/she has a mind.</a:t>
            </a:r>
          </a:p>
          <a:p>
            <a:r>
              <a:rPr lang="en-US" dirty="0" smtClean="0"/>
              <a:t>Can you prove a man inside a closed room?</a:t>
            </a:r>
          </a:p>
          <a:p>
            <a:r>
              <a:rPr lang="en-US" dirty="0" smtClean="0"/>
              <a:t>How </a:t>
            </a:r>
            <a:r>
              <a:rPr lang="en-US" dirty="0" smtClean="0"/>
              <a:t>much more then is it difficult to predict God?</a:t>
            </a:r>
            <a:endParaRPr lang="en-US" dirty="0"/>
          </a:p>
        </p:txBody>
      </p:sp>
      <p:sp>
        <p:nvSpPr>
          <p:cNvPr id="3" name="Title 2"/>
          <p:cNvSpPr>
            <a:spLocks noGrp="1"/>
          </p:cNvSpPr>
          <p:nvPr>
            <p:ph type="title"/>
          </p:nvPr>
        </p:nvSpPr>
        <p:spPr/>
        <p:txBody>
          <a:bodyPr/>
          <a:lstStyle/>
          <a:p>
            <a:r>
              <a:rPr lang="en-US" dirty="0" smtClean="0"/>
              <a:t>What is faith?</a:t>
            </a:r>
            <a:endParaRPr lang="en-US" dirty="0"/>
          </a:p>
        </p:txBody>
      </p:sp>
    </p:spTree>
    <p:extLst>
      <p:ext uri="{BB962C8B-B14F-4D97-AF65-F5344CB8AC3E}">
        <p14:creationId xmlns:p14="http://schemas.microsoft.com/office/powerpoint/2010/main" val="36539958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Not only does God have a mind, but it is very different than ours</a:t>
            </a:r>
          </a:p>
          <a:p>
            <a:r>
              <a:rPr lang="en-US" b="1" dirty="0"/>
              <a:t>Isaiah </a:t>
            </a:r>
            <a:r>
              <a:rPr lang="en-US" b="1" dirty="0" smtClean="0"/>
              <a:t>55:9</a:t>
            </a:r>
            <a:r>
              <a:rPr lang="en-US" dirty="0" smtClean="0"/>
              <a:t> - "For </a:t>
            </a:r>
            <a:r>
              <a:rPr lang="en-US" dirty="0"/>
              <a:t>as the heavens are higher than the earth, So are My ways higher than your ways, And My thoughts than your thoughts. </a:t>
            </a:r>
          </a:p>
          <a:p>
            <a:r>
              <a:rPr lang="en-US" b="1" dirty="0"/>
              <a:t>1 Corinthians </a:t>
            </a:r>
            <a:r>
              <a:rPr lang="en-US" b="1" dirty="0" smtClean="0"/>
              <a:t>2:16</a:t>
            </a:r>
            <a:r>
              <a:rPr lang="en-US" dirty="0" smtClean="0"/>
              <a:t> - For </a:t>
            </a:r>
            <a:r>
              <a:rPr lang="en-US" dirty="0"/>
              <a:t>"who has known the mind of the LORD that he may instruct Him?" But we have the mind of Christ.</a:t>
            </a:r>
          </a:p>
        </p:txBody>
      </p:sp>
      <p:sp>
        <p:nvSpPr>
          <p:cNvPr id="3" name="Title 2"/>
          <p:cNvSpPr>
            <a:spLocks noGrp="1"/>
          </p:cNvSpPr>
          <p:nvPr>
            <p:ph type="title"/>
          </p:nvPr>
        </p:nvSpPr>
        <p:spPr/>
        <p:txBody>
          <a:bodyPr/>
          <a:lstStyle/>
          <a:p>
            <a:r>
              <a:rPr lang="en-US" dirty="0"/>
              <a:t>What is faith?</a:t>
            </a:r>
          </a:p>
        </p:txBody>
      </p:sp>
    </p:spTree>
    <p:extLst>
      <p:ext uri="{BB962C8B-B14F-4D97-AF65-F5344CB8AC3E}">
        <p14:creationId xmlns:p14="http://schemas.microsoft.com/office/powerpoint/2010/main" val="248231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t>Athiest’s</a:t>
            </a:r>
            <a:r>
              <a:rPr lang="en-US" dirty="0" smtClean="0"/>
              <a:t> “scientific proof” that God does not exist</a:t>
            </a:r>
          </a:p>
          <a:p>
            <a:r>
              <a:rPr lang="en-US" dirty="0"/>
              <a:t>We cannot assume that God will act the way that we would if we were in His place.  </a:t>
            </a:r>
            <a:endParaRPr lang="en-US" dirty="0" smtClean="0"/>
          </a:p>
          <a:p>
            <a:r>
              <a:rPr lang="en-US" b="1" dirty="0"/>
              <a:t>John 6:15</a:t>
            </a:r>
            <a:r>
              <a:rPr lang="en-US" dirty="0"/>
              <a:t> - Therefore when Jesus perceived that they were about to come and take Him by force to make Him king, He departed again to the mountain by Himself alone.</a:t>
            </a:r>
          </a:p>
          <a:p>
            <a:endParaRPr lang="en-US" dirty="0" smtClean="0"/>
          </a:p>
        </p:txBody>
      </p:sp>
      <p:sp>
        <p:nvSpPr>
          <p:cNvPr id="3" name="Title 2"/>
          <p:cNvSpPr>
            <a:spLocks noGrp="1"/>
          </p:cNvSpPr>
          <p:nvPr>
            <p:ph type="title"/>
          </p:nvPr>
        </p:nvSpPr>
        <p:spPr/>
        <p:txBody>
          <a:bodyPr/>
          <a:lstStyle/>
          <a:p>
            <a:r>
              <a:rPr lang="en-US" dirty="0" smtClean="0"/>
              <a:t>What is faith?</a:t>
            </a:r>
            <a:endParaRPr lang="en-US" dirty="0"/>
          </a:p>
        </p:txBody>
      </p:sp>
    </p:spTree>
    <p:extLst>
      <p:ext uri="{BB962C8B-B14F-4D97-AF65-F5344CB8AC3E}">
        <p14:creationId xmlns:p14="http://schemas.microsoft.com/office/powerpoint/2010/main" val="33050174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t>Romans 11:33</a:t>
            </a:r>
            <a:r>
              <a:rPr lang="en-US" dirty="0"/>
              <a:t> - Oh, the depth of the riches both of the wisdom and knowledge of God! How unsearchable are His judgments and His ways past finding out!</a:t>
            </a:r>
          </a:p>
          <a:p>
            <a:r>
              <a:rPr lang="en-US" dirty="0" smtClean="0"/>
              <a:t>God reveals Himself to those that truly seek the truth</a:t>
            </a:r>
          </a:p>
          <a:p>
            <a:r>
              <a:rPr lang="en-US" b="1" dirty="0" smtClean="0"/>
              <a:t>Jeremiah 29:13</a:t>
            </a:r>
            <a:r>
              <a:rPr lang="en-US" dirty="0" smtClean="0"/>
              <a:t> - And </a:t>
            </a:r>
            <a:r>
              <a:rPr lang="en-US" dirty="0"/>
              <a:t>you will seek Me and find Me, when you search for Me with all your heart</a:t>
            </a:r>
            <a:r>
              <a:rPr lang="en-US" dirty="0" smtClean="0"/>
              <a:t>.</a:t>
            </a:r>
          </a:p>
        </p:txBody>
      </p:sp>
      <p:sp>
        <p:nvSpPr>
          <p:cNvPr id="3" name="Title 2"/>
          <p:cNvSpPr>
            <a:spLocks noGrp="1"/>
          </p:cNvSpPr>
          <p:nvPr>
            <p:ph type="title"/>
          </p:nvPr>
        </p:nvSpPr>
        <p:spPr/>
        <p:txBody>
          <a:bodyPr/>
          <a:lstStyle/>
          <a:p>
            <a:r>
              <a:rPr lang="en-US" dirty="0"/>
              <a:t>What is faith?</a:t>
            </a:r>
          </a:p>
        </p:txBody>
      </p:sp>
    </p:spTree>
    <p:extLst>
      <p:ext uri="{BB962C8B-B14F-4D97-AF65-F5344CB8AC3E}">
        <p14:creationId xmlns:p14="http://schemas.microsoft.com/office/powerpoint/2010/main" val="39531341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Faith involves a relationship with God, not just a belief in His existence</a:t>
            </a:r>
          </a:p>
          <a:p>
            <a:r>
              <a:rPr lang="en-US" b="1" dirty="0" smtClean="0"/>
              <a:t>James 2:19</a:t>
            </a:r>
            <a:r>
              <a:rPr lang="en-US" dirty="0" smtClean="0"/>
              <a:t> - You believe that there is one God. You do well. Even the demons believe—and tremble!</a:t>
            </a:r>
            <a:endParaRPr lang="en-US" dirty="0"/>
          </a:p>
        </p:txBody>
      </p:sp>
      <p:sp>
        <p:nvSpPr>
          <p:cNvPr id="3" name="Title 2"/>
          <p:cNvSpPr>
            <a:spLocks noGrp="1"/>
          </p:cNvSpPr>
          <p:nvPr>
            <p:ph type="title"/>
          </p:nvPr>
        </p:nvSpPr>
        <p:spPr/>
        <p:txBody>
          <a:bodyPr/>
          <a:lstStyle/>
          <a:p>
            <a:r>
              <a:rPr lang="en-US" dirty="0" smtClean="0"/>
              <a:t>What is faith?</a:t>
            </a:r>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3648074"/>
            <a:ext cx="6248400" cy="2368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65902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27573912"/>
              </p:ext>
            </p:extLst>
          </p:nvPr>
        </p:nvGraphicFramePr>
        <p:xfrm>
          <a:off x="457200" y="1481138"/>
          <a:ext cx="8229600" cy="296672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r>
                        <a:rPr lang="en-US" dirty="0" smtClean="0"/>
                        <a:t>Science</a:t>
                      </a:r>
                      <a:endParaRPr lang="en-US" dirty="0"/>
                    </a:p>
                  </a:txBody>
                  <a:tcPr/>
                </a:tc>
                <a:tc>
                  <a:txBody>
                    <a:bodyPr/>
                    <a:lstStyle/>
                    <a:p>
                      <a:pPr algn="ctr"/>
                      <a:r>
                        <a:rPr lang="en-US" dirty="0" smtClean="0"/>
                        <a:t>Faith</a:t>
                      </a:r>
                      <a:endParaRPr lang="en-US" dirty="0"/>
                    </a:p>
                  </a:txBody>
                  <a:tcPr/>
                </a:tc>
              </a:tr>
              <a:tr h="370840">
                <a:tc>
                  <a:txBody>
                    <a:bodyPr/>
                    <a:lstStyle/>
                    <a:p>
                      <a:pPr algn="ctr"/>
                      <a:r>
                        <a:rPr lang="en-US" dirty="0" smtClean="0"/>
                        <a:t>Requires proof</a:t>
                      </a:r>
                      <a:endParaRPr lang="en-US" dirty="0"/>
                    </a:p>
                  </a:txBody>
                  <a:tcPr/>
                </a:tc>
                <a:tc>
                  <a:txBody>
                    <a:bodyPr/>
                    <a:lstStyle/>
                    <a:p>
                      <a:pPr algn="ctr"/>
                      <a:r>
                        <a:rPr lang="en-US" dirty="0" smtClean="0"/>
                        <a:t>Trusts without proof</a:t>
                      </a:r>
                      <a:endParaRPr lang="en-US" dirty="0"/>
                    </a:p>
                  </a:txBody>
                  <a:tcPr/>
                </a:tc>
              </a:tr>
              <a:tr h="370840">
                <a:tc>
                  <a:txBody>
                    <a:bodyPr/>
                    <a:lstStyle/>
                    <a:p>
                      <a:pPr algn="ctr"/>
                      <a:r>
                        <a:rPr lang="en-US" dirty="0" smtClean="0"/>
                        <a:t>Based on observation</a:t>
                      </a:r>
                      <a:endParaRPr lang="en-US" dirty="0"/>
                    </a:p>
                  </a:txBody>
                  <a:tcPr/>
                </a:tc>
                <a:tc>
                  <a:txBody>
                    <a:bodyPr/>
                    <a:lstStyle/>
                    <a:p>
                      <a:pPr algn="ctr"/>
                      <a:r>
                        <a:rPr lang="en-US" dirty="0" smtClean="0"/>
                        <a:t>Luke 17:20-21*</a:t>
                      </a:r>
                      <a:endParaRPr lang="en-US" dirty="0"/>
                    </a:p>
                  </a:txBody>
                  <a:tcPr/>
                </a:tc>
              </a:tr>
              <a:tr h="370840">
                <a:tc>
                  <a:txBody>
                    <a:bodyPr/>
                    <a:lstStyle/>
                    <a:p>
                      <a:pPr algn="ctr"/>
                      <a:r>
                        <a:rPr lang="en-US" dirty="0" smtClean="0"/>
                        <a:t>Knowledge</a:t>
                      </a:r>
                      <a:endParaRPr lang="en-US" dirty="0"/>
                    </a:p>
                  </a:txBody>
                  <a:tcPr/>
                </a:tc>
                <a:tc>
                  <a:txBody>
                    <a:bodyPr/>
                    <a:lstStyle/>
                    <a:p>
                      <a:pPr algn="ctr"/>
                      <a:r>
                        <a:rPr lang="en-US" dirty="0" smtClean="0"/>
                        <a:t>Relationship</a:t>
                      </a:r>
                      <a:endParaRPr lang="en-US" dirty="0"/>
                    </a:p>
                  </a:txBody>
                  <a:tcPr/>
                </a:tc>
              </a:tr>
              <a:tr h="370840">
                <a:tc>
                  <a:txBody>
                    <a:bodyPr/>
                    <a:lstStyle/>
                    <a:p>
                      <a:pPr algn="ctr"/>
                      <a:r>
                        <a:rPr lang="en-US" dirty="0" smtClean="0"/>
                        <a:t>Predictable &amp; repeatable</a:t>
                      </a:r>
                      <a:endParaRPr lang="en-US" dirty="0"/>
                    </a:p>
                  </a:txBody>
                  <a:tcPr/>
                </a:tc>
                <a:tc>
                  <a:txBody>
                    <a:bodyPr/>
                    <a:lstStyle/>
                    <a:p>
                      <a:pPr algn="ctr"/>
                      <a:r>
                        <a:rPr lang="en-US" dirty="0" smtClean="0"/>
                        <a:t>Unpredictable</a:t>
                      </a:r>
                      <a:endParaRPr lang="en-US" dirty="0"/>
                    </a:p>
                  </a:txBody>
                  <a:tcPr/>
                </a:tc>
              </a:tr>
              <a:tr h="370840">
                <a:tc>
                  <a:txBody>
                    <a:bodyPr/>
                    <a:lstStyle/>
                    <a:p>
                      <a:pPr algn="ctr"/>
                      <a:r>
                        <a:rPr lang="en-US" baseline="0" dirty="0" smtClean="0"/>
                        <a:t>Understand and control</a:t>
                      </a:r>
                      <a:endParaRPr lang="en-US" dirty="0"/>
                    </a:p>
                  </a:txBody>
                  <a:tcPr/>
                </a:tc>
                <a:tc>
                  <a:txBody>
                    <a:bodyPr/>
                    <a:lstStyle/>
                    <a:p>
                      <a:pPr algn="ctr"/>
                      <a:r>
                        <a:rPr lang="en-US" dirty="0" smtClean="0"/>
                        <a:t>Surrender &amp; obey</a:t>
                      </a:r>
                      <a:endParaRPr lang="en-US" dirty="0"/>
                    </a:p>
                  </a:txBody>
                  <a:tcPr/>
                </a:tc>
              </a:tr>
              <a:tr h="370840">
                <a:tc>
                  <a:txBody>
                    <a:bodyPr/>
                    <a:lstStyle/>
                    <a:p>
                      <a:pPr algn="ctr"/>
                      <a:r>
                        <a:rPr lang="en-US" dirty="0" smtClean="0"/>
                        <a:t>Puffs up</a:t>
                      </a:r>
                      <a:endParaRPr lang="en-US" dirty="0"/>
                    </a:p>
                  </a:txBody>
                  <a:tcPr/>
                </a:tc>
                <a:tc>
                  <a:txBody>
                    <a:bodyPr/>
                    <a:lstStyle/>
                    <a:p>
                      <a:pPr algn="ctr"/>
                      <a:r>
                        <a:rPr lang="en-US" dirty="0" smtClean="0"/>
                        <a:t>Humbles</a:t>
                      </a:r>
                      <a:endParaRPr lang="en-US" dirty="0"/>
                    </a:p>
                  </a:txBody>
                  <a:tcPr/>
                </a:tc>
              </a:tr>
              <a:tr h="370840">
                <a:tc>
                  <a:txBody>
                    <a:bodyPr/>
                    <a:lstStyle/>
                    <a:p>
                      <a:pPr algn="ctr"/>
                      <a:r>
                        <a:rPr lang="en-US" dirty="0" smtClean="0"/>
                        <a:t>Focused</a:t>
                      </a:r>
                      <a:r>
                        <a:rPr lang="en-US" baseline="0" dirty="0" smtClean="0"/>
                        <a:t> on earthly life</a:t>
                      </a:r>
                      <a:endParaRPr lang="en-US" dirty="0"/>
                    </a:p>
                  </a:txBody>
                  <a:tcPr/>
                </a:tc>
                <a:tc>
                  <a:txBody>
                    <a:bodyPr/>
                    <a:lstStyle/>
                    <a:p>
                      <a:pPr algn="ctr"/>
                      <a:r>
                        <a:rPr lang="en-US" dirty="0" smtClean="0"/>
                        <a:t>Focused</a:t>
                      </a:r>
                      <a:r>
                        <a:rPr lang="en-US" baseline="0" dirty="0" smtClean="0"/>
                        <a:t> on eternal life</a:t>
                      </a:r>
                      <a:endParaRPr lang="en-US" dirty="0"/>
                    </a:p>
                  </a:txBody>
                  <a:tcPr/>
                </a:tc>
              </a:tr>
            </a:tbl>
          </a:graphicData>
        </a:graphic>
      </p:graphicFrame>
      <p:sp>
        <p:nvSpPr>
          <p:cNvPr id="3" name="Title 2"/>
          <p:cNvSpPr>
            <a:spLocks noGrp="1"/>
          </p:cNvSpPr>
          <p:nvPr>
            <p:ph type="title"/>
          </p:nvPr>
        </p:nvSpPr>
        <p:spPr/>
        <p:txBody>
          <a:bodyPr/>
          <a:lstStyle/>
          <a:p>
            <a:r>
              <a:rPr lang="en-US" dirty="0" smtClean="0"/>
              <a:t>Science vs. Faith</a:t>
            </a:r>
            <a:endParaRPr lang="en-US" dirty="0"/>
          </a:p>
        </p:txBody>
      </p:sp>
      <p:sp>
        <p:nvSpPr>
          <p:cNvPr id="5" name="Content Placeholder 1"/>
          <p:cNvSpPr txBox="1">
            <a:spLocks/>
          </p:cNvSpPr>
          <p:nvPr/>
        </p:nvSpPr>
        <p:spPr>
          <a:xfrm>
            <a:off x="457200" y="4648200"/>
            <a:ext cx="8229600" cy="1511491"/>
          </a:xfrm>
          <a:prstGeom prst="rect">
            <a:avLst/>
          </a:prstGeom>
        </p:spPr>
        <p:txBody>
          <a:bodyPr vert="horz">
            <a:normAutofit fontScale="625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dirty="0" smtClean="0"/>
              <a:t>*Luke 17:20-21 - Now </a:t>
            </a:r>
            <a:r>
              <a:rPr lang="en-US" dirty="0"/>
              <a:t>when He was asked by the Pharisees when the kingdom of God would come, He answered them and said, “The kingdom of God does not come with observation; </a:t>
            </a:r>
            <a:r>
              <a:rPr lang="en-US" dirty="0" smtClean="0"/>
              <a:t>nor </a:t>
            </a:r>
            <a:r>
              <a:rPr lang="en-US" dirty="0"/>
              <a:t>will they say, ‘See here!’ or ‘See there</a:t>
            </a:r>
            <a:r>
              <a:rPr lang="en-US" dirty="0" smtClean="0"/>
              <a:t>!’ For </a:t>
            </a:r>
            <a:r>
              <a:rPr lang="en-US" dirty="0"/>
              <a:t>indeed, the kingdom of God is within you.” </a:t>
            </a:r>
          </a:p>
          <a:p>
            <a:endParaRPr lang="en-US" sz="1300" dirty="0" smtClean="0"/>
          </a:p>
          <a:p>
            <a:r>
              <a:rPr lang="en-US" b="1" dirty="0" smtClean="0"/>
              <a:t>Conclusion: Science and faith are radically different</a:t>
            </a:r>
            <a:endParaRPr lang="en-US" b="1" dirty="0"/>
          </a:p>
        </p:txBody>
      </p:sp>
    </p:spTree>
    <p:extLst>
      <p:ext uri="{BB962C8B-B14F-4D97-AF65-F5344CB8AC3E}">
        <p14:creationId xmlns:p14="http://schemas.microsoft.com/office/powerpoint/2010/main" val="37274947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So does science support the biblical account of creation?</a:t>
            </a:r>
          </a:p>
          <a:p>
            <a:r>
              <a:rPr lang="en-US" dirty="0" smtClean="0"/>
              <a:t>If Christianity is true then nature must be inline with the biblical account</a:t>
            </a:r>
          </a:p>
          <a:p>
            <a:r>
              <a:rPr lang="en-US" dirty="0"/>
              <a:t>Study of science is not </a:t>
            </a:r>
            <a:r>
              <a:rPr lang="en-US" dirty="0" smtClean="0"/>
              <a:t>always </a:t>
            </a:r>
            <a:r>
              <a:rPr lang="en-US" dirty="0"/>
              <a:t>an accurate picture of </a:t>
            </a:r>
            <a:r>
              <a:rPr lang="en-US" dirty="0" smtClean="0"/>
              <a:t>nature</a:t>
            </a:r>
          </a:p>
          <a:p>
            <a:r>
              <a:rPr lang="en-US" dirty="0" smtClean="0"/>
              <a:t>And what if there are apparent conflicts?</a:t>
            </a:r>
          </a:p>
          <a:p>
            <a:pPr lvl="1"/>
            <a:r>
              <a:rPr lang="en-US" dirty="0" smtClean="0"/>
              <a:t>Bible has science, but is not a science book</a:t>
            </a:r>
          </a:p>
          <a:p>
            <a:pPr lvl="1"/>
            <a:r>
              <a:rPr lang="en-US" dirty="0"/>
              <a:t>God spoke to a scientifically unsophisticated </a:t>
            </a:r>
            <a:r>
              <a:rPr lang="en-US" dirty="0" smtClean="0"/>
              <a:t>people</a:t>
            </a:r>
          </a:p>
          <a:p>
            <a:pPr lvl="1"/>
            <a:r>
              <a:rPr lang="en-US" dirty="0" smtClean="0"/>
              <a:t>Misunderstanding the meaning of the Bible</a:t>
            </a:r>
          </a:p>
          <a:p>
            <a:pPr lvl="1"/>
            <a:r>
              <a:rPr lang="en-US" dirty="0" smtClean="0"/>
              <a:t>Inaccurate understanding of nature</a:t>
            </a:r>
          </a:p>
        </p:txBody>
      </p:sp>
      <p:sp>
        <p:nvSpPr>
          <p:cNvPr id="3" name="Title 2"/>
          <p:cNvSpPr>
            <a:spLocks noGrp="1"/>
          </p:cNvSpPr>
          <p:nvPr>
            <p:ph type="title"/>
          </p:nvPr>
        </p:nvSpPr>
        <p:spPr/>
        <p:txBody>
          <a:bodyPr/>
          <a:lstStyle/>
          <a:p>
            <a:r>
              <a:rPr lang="en-US" dirty="0" smtClean="0"/>
              <a:t>Science vs. Creation</a:t>
            </a:r>
            <a:endParaRPr lang="en-US" dirty="0"/>
          </a:p>
        </p:txBody>
      </p:sp>
    </p:spTree>
    <p:extLst>
      <p:ext uri="{BB962C8B-B14F-4D97-AF65-F5344CB8AC3E}">
        <p14:creationId xmlns:p14="http://schemas.microsoft.com/office/powerpoint/2010/main" val="13890382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514600"/>
            <a:ext cx="8229600" cy="1143000"/>
          </a:xfrm>
        </p:spPr>
        <p:txBody>
          <a:bodyPr/>
          <a:lstStyle/>
          <a:p>
            <a:pPr algn="ctr"/>
            <a:r>
              <a:rPr lang="en-US" dirty="0" smtClean="0"/>
              <a:t>Scientific Truth in the Bible</a:t>
            </a:r>
            <a:endParaRPr lang="en-US" dirty="0"/>
          </a:p>
        </p:txBody>
      </p:sp>
    </p:spTree>
    <p:extLst>
      <p:ext uri="{BB962C8B-B14F-4D97-AF65-F5344CB8AC3E}">
        <p14:creationId xmlns:p14="http://schemas.microsoft.com/office/powerpoint/2010/main" val="7828174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Jeremiah 33:22</a:t>
            </a:r>
            <a:r>
              <a:rPr lang="en-US" dirty="0" smtClean="0"/>
              <a:t> - As </a:t>
            </a:r>
            <a:r>
              <a:rPr lang="en-US" dirty="0"/>
              <a:t>the host of heaven cannot be numbered, nor the sand of the sea measured, so will I multiply the descendants of David My servant and the Levites who minister to Me</a:t>
            </a:r>
            <a:r>
              <a:rPr lang="en-US" dirty="0" smtClean="0"/>
              <a:t>."‘</a:t>
            </a:r>
          </a:p>
          <a:p>
            <a:r>
              <a:rPr lang="en-US" dirty="0" smtClean="0"/>
              <a:t>There are only about 1000-3000 visible stars in the sky.  </a:t>
            </a:r>
            <a:endParaRPr lang="en-US" dirty="0"/>
          </a:p>
        </p:txBody>
      </p:sp>
      <p:sp>
        <p:nvSpPr>
          <p:cNvPr id="3" name="Title 2"/>
          <p:cNvSpPr>
            <a:spLocks noGrp="1"/>
          </p:cNvSpPr>
          <p:nvPr>
            <p:ph type="title"/>
          </p:nvPr>
        </p:nvSpPr>
        <p:spPr/>
        <p:txBody>
          <a:bodyPr/>
          <a:lstStyle/>
          <a:p>
            <a:r>
              <a:rPr lang="en-US" dirty="0" smtClean="0"/>
              <a:t>Astronomy</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4572000"/>
            <a:ext cx="253365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54967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Science and Faith</a:t>
            </a:r>
          </a:p>
          <a:p>
            <a:r>
              <a:rPr lang="en-US" dirty="0"/>
              <a:t>Scientific Truth in the </a:t>
            </a:r>
            <a:r>
              <a:rPr lang="en-US" dirty="0" smtClean="0"/>
              <a:t>Bible</a:t>
            </a:r>
          </a:p>
          <a:p>
            <a:r>
              <a:rPr lang="en-US" dirty="0" smtClean="0"/>
              <a:t>Example: Big Bang Theory</a:t>
            </a:r>
          </a:p>
        </p:txBody>
      </p:sp>
      <p:sp>
        <p:nvSpPr>
          <p:cNvPr id="2" name="Title 1"/>
          <p:cNvSpPr>
            <a:spLocks noGrp="1"/>
          </p:cNvSpPr>
          <p:nvPr>
            <p:ph type="title"/>
          </p:nvPr>
        </p:nvSpPr>
        <p:spPr/>
        <p:txBody>
          <a:bodyPr/>
          <a:lstStyle/>
          <a:p>
            <a:r>
              <a:rPr lang="en-US" dirty="0" smtClean="0"/>
              <a:t>Introduction</a:t>
            </a:r>
            <a:endParaRPr lang="en-US" dirty="0"/>
          </a:p>
        </p:txBody>
      </p:sp>
    </p:spTree>
    <p:extLst>
      <p:ext uri="{BB962C8B-B14F-4D97-AF65-F5344CB8AC3E}">
        <p14:creationId xmlns:p14="http://schemas.microsoft.com/office/powerpoint/2010/main" val="23116733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t>Job </a:t>
            </a:r>
            <a:r>
              <a:rPr lang="en-US" b="1" dirty="0" smtClean="0"/>
              <a:t>26:7</a:t>
            </a:r>
            <a:r>
              <a:rPr lang="en-US" dirty="0" smtClean="0"/>
              <a:t> - He </a:t>
            </a:r>
            <a:r>
              <a:rPr lang="en-US" dirty="0"/>
              <a:t>stretches out the north over empty space; He hangs the earth on nothing. </a:t>
            </a:r>
            <a:endParaRPr lang="en-US" dirty="0" smtClean="0"/>
          </a:p>
          <a:p>
            <a:r>
              <a:rPr lang="en-US" dirty="0" smtClean="0"/>
              <a:t>The earth is floating in space.  </a:t>
            </a:r>
          </a:p>
          <a:p>
            <a:r>
              <a:rPr lang="en-US" dirty="0" smtClean="0"/>
              <a:t>Greek mythology believed that a Titan (Atlas) carried the earth on his back.  </a:t>
            </a:r>
          </a:p>
          <a:p>
            <a:endParaRPr lang="en-US" dirty="0"/>
          </a:p>
        </p:txBody>
      </p:sp>
      <p:sp>
        <p:nvSpPr>
          <p:cNvPr id="3" name="Title 2"/>
          <p:cNvSpPr>
            <a:spLocks noGrp="1"/>
          </p:cNvSpPr>
          <p:nvPr>
            <p:ph type="title"/>
          </p:nvPr>
        </p:nvSpPr>
        <p:spPr/>
        <p:txBody>
          <a:bodyPr/>
          <a:lstStyle/>
          <a:p>
            <a:r>
              <a:rPr lang="en-US" dirty="0" smtClean="0"/>
              <a:t>Astronomy</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3505200"/>
            <a:ext cx="25146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46950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t>Ecclesiastes </a:t>
            </a:r>
            <a:r>
              <a:rPr lang="en-US" b="1" dirty="0" smtClean="0"/>
              <a:t>1:6</a:t>
            </a:r>
            <a:r>
              <a:rPr lang="en-US" dirty="0" smtClean="0"/>
              <a:t> - The </a:t>
            </a:r>
            <a:r>
              <a:rPr lang="en-US" dirty="0"/>
              <a:t>wind goes toward the south, And turns around to the north; The wind whirls about continually, And comes again on its circuit. </a:t>
            </a:r>
            <a:endParaRPr lang="en-US" dirty="0" smtClean="0"/>
          </a:p>
          <a:p>
            <a:r>
              <a:rPr lang="en-US" dirty="0" smtClean="0"/>
              <a:t>How could this have been measured at the time without the elaborate wind measuring equipment that came much later?</a:t>
            </a:r>
          </a:p>
        </p:txBody>
      </p:sp>
      <p:sp>
        <p:nvSpPr>
          <p:cNvPr id="3" name="Title 2"/>
          <p:cNvSpPr>
            <a:spLocks noGrp="1"/>
          </p:cNvSpPr>
          <p:nvPr>
            <p:ph type="title"/>
          </p:nvPr>
        </p:nvSpPr>
        <p:spPr/>
        <p:txBody>
          <a:bodyPr/>
          <a:lstStyle/>
          <a:p>
            <a:r>
              <a:rPr lang="en-US" dirty="0" smtClean="0"/>
              <a:t>Meteorology</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4419599"/>
            <a:ext cx="2190750"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04779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t>Job </a:t>
            </a:r>
            <a:r>
              <a:rPr lang="en-US" b="1" dirty="0" smtClean="0"/>
              <a:t>28:25</a:t>
            </a:r>
            <a:r>
              <a:rPr lang="en-US" dirty="0" smtClean="0"/>
              <a:t> - To </a:t>
            </a:r>
            <a:r>
              <a:rPr lang="en-US" dirty="0"/>
              <a:t>establish a weight for the wind, And apportion the waters by measure. </a:t>
            </a:r>
            <a:endParaRPr lang="en-US" dirty="0" smtClean="0"/>
          </a:p>
          <a:p>
            <a:r>
              <a:rPr lang="en-US" dirty="0" smtClean="0"/>
              <a:t>It was discovered only 300 years ago that </a:t>
            </a:r>
            <a:r>
              <a:rPr lang="en-US" dirty="0" smtClean="0"/>
              <a:t>air has </a:t>
            </a:r>
            <a:r>
              <a:rPr lang="en-US" dirty="0" smtClean="0"/>
              <a:t>weight</a:t>
            </a:r>
            <a:endParaRPr lang="en-US" dirty="0"/>
          </a:p>
        </p:txBody>
      </p:sp>
      <p:sp>
        <p:nvSpPr>
          <p:cNvPr id="3" name="Title 2"/>
          <p:cNvSpPr>
            <a:spLocks noGrp="1"/>
          </p:cNvSpPr>
          <p:nvPr>
            <p:ph type="title"/>
          </p:nvPr>
        </p:nvSpPr>
        <p:spPr/>
        <p:txBody>
          <a:bodyPr/>
          <a:lstStyle/>
          <a:p>
            <a:r>
              <a:rPr lang="en-US" dirty="0"/>
              <a:t>Meteorology</a:t>
            </a:r>
          </a:p>
        </p:txBody>
      </p:sp>
    </p:spTree>
    <p:extLst>
      <p:ext uri="{BB962C8B-B14F-4D97-AF65-F5344CB8AC3E}">
        <p14:creationId xmlns:p14="http://schemas.microsoft.com/office/powerpoint/2010/main" val="15720334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t>Leviticus </a:t>
            </a:r>
            <a:r>
              <a:rPr lang="en-US" b="1" dirty="0" smtClean="0"/>
              <a:t>17:11</a:t>
            </a:r>
            <a:r>
              <a:rPr lang="en-US" dirty="0" smtClean="0"/>
              <a:t> - For </a:t>
            </a:r>
            <a:r>
              <a:rPr lang="en-US" dirty="0"/>
              <a:t>the life of the flesh is in the blood, and I have given it to you upon the altar to make atonement for your souls; for it is the blood that makes atonement for the soul</a:t>
            </a:r>
            <a:r>
              <a:rPr lang="en-US" dirty="0" smtClean="0"/>
              <a:t>.‘</a:t>
            </a:r>
          </a:p>
          <a:p>
            <a:r>
              <a:rPr lang="en-US" dirty="0" smtClean="0"/>
              <a:t>In </a:t>
            </a:r>
            <a:r>
              <a:rPr lang="en-US" dirty="0"/>
              <a:t>1616, William Harvey discovered that blood circulation is the key factor in physical life</a:t>
            </a:r>
          </a:p>
        </p:txBody>
      </p:sp>
      <p:sp>
        <p:nvSpPr>
          <p:cNvPr id="3" name="Title 2"/>
          <p:cNvSpPr>
            <a:spLocks noGrp="1"/>
          </p:cNvSpPr>
          <p:nvPr>
            <p:ph type="title"/>
          </p:nvPr>
        </p:nvSpPr>
        <p:spPr/>
        <p:txBody>
          <a:bodyPr/>
          <a:lstStyle/>
          <a:p>
            <a:r>
              <a:rPr lang="en-US" dirty="0" smtClean="0"/>
              <a:t>Biology</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4419600"/>
            <a:ext cx="2095500" cy="218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47108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t>Job </a:t>
            </a:r>
            <a:r>
              <a:rPr lang="en-US" b="1" dirty="0" smtClean="0"/>
              <a:t>36:27-29</a:t>
            </a:r>
            <a:r>
              <a:rPr lang="en-US" dirty="0" smtClean="0"/>
              <a:t> - For </a:t>
            </a:r>
            <a:r>
              <a:rPr lang="en-US" dirty="0"/>
              <a:t>He draws up drops of water, Which distill as rain from the mist, </a:t>
            </a:r>
            <a:r>
              <a:rPr lang="en-US" dirty="0" smtClean="0"/>
              <a:t>Which </a:t>
            </a:r>
            <a:r>
              <a:rPr lang="en-US" dirty="0"/>
              <a:t>the clouds drop down And pour abundantly on man. </a:t>
            </a:r>
            <a:r>
              <a:rPr lang="en-US" dirty="0" smtClean="0"/>
              <a:t>Indeed</a:t>
            </a:r>
            <a:r>
              <a:rPr lang="en-US" dirty="0"/>
              <a:t>, can anyone understand the spreading of clouds, The thunder from His canopy? </a:t>
            </a:r>
            <a:endParaRPr lang="en-US" dirty="0" smtClean="0"/>
          </a:p>
          <a:p>
            <a:r>
              <a:rPr lang="en-US" dirty="0" smtClean="0"/>
              <a:t>This describes evaporation</a:t>
            </a:r>
            <a:r>
              <a:rPr lang="en-US" dirty="0"/>
              <a:t>, </a:t>
            </a:r>
            <a:r>
              <a:rPr lang="en-US" dirty="0" smtClean="0"/>
              <a:t>cloud formation, cloud movement, condensation </a:t>
            </a:r>
            <a:r>
              <a:rPr lang="en-US" dirty="0"/>
              <a:t>with electrical discharges, and </a:t>
            </a:r>
            <a:r>
              <a:rPr lang="en-US" dirty="0" smtClean="0"/>
              <a:t>precipitation.</a:t>
            </a:r>
          </a:p>
          <a:p>
            <a:r>
              <a:rPr lang="en-US" dirty="0" smtClean="0"/>
              <a:t>Perrault &amp; </a:t>
            </a:r>
            <a:r>
              <a:rPr lang="en-US" dirty="0" err="1" smtClean="0"/>
              <a:t>Mariotte</a:t>
            </a:r>
            <a:r>
              <a:rPr lang="en-US" dirty="0" smtClean="0"/>
              <a:t> discovered </a:t>
            </a:r>
            <a:r>
              <a:rPr lang="en-US" dirty="0"/>
              <a:t>it in </a:t>
            </a:r>
            <a:r>
              <a:rPr lang="en-US" dirty="0" smtClean="0"/>
              <a:t>the 1700s</a:t>
            </a:r>
            <a:endParaRPr lang="en-US" dirty="0"/>
          </a:p>
        </p:txBody>
      </p:sp>
      <p:sp>
        <p:nvSpPr>
          <p:cNvPr id="3" name="Title 2"/>
          <p:cNvSpPr>
            <a:spLocks noGrp="1"/>
          </p:cNvSpPr>
          <p:nvPr>
            <p:ph type="title"/>
          </p:nvPr>
        </p:nvSpPr>
        <p:spPr/>
        <p:txBody>
          <a:bodyPr/>
          <a:lstStyle/>
          <a:p>
            <a:r>
              <a:rPr lang="en-US" dirty="0" smtClean="0"/>
              <a:t>Hydrology</a:t>
            </a:r>
            <a:endParaRPr lang="en-US" dirty="0"/>
          </a:p>
        </p:txBody>
      </p:sp>
    </p:spTree>
    <p:extLst>
      <p:ext uri="{BB962C8B-B14F-4D97-AF65-F5344CB8AC3E}">
        <p14:creationId xmlns:p14="http://schemas.microsoft.com/office/powerpoint/2010/main" val="36250268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Job 26:8</a:t>
            </a:r>
            <a:r>
              <a:rPr lang="en-US" dirty="0" smtClean="0"/>
              <a:t> - He </a:t>
            </a:r>
            <a:r>
              <a:rPr lang="en-US" dirty="0"/>
              <a:t>binds up the water in His thick clouds, Yet the clouds are not broken under it. </a:t>
            </a:r>
            <a:endParaRPr lang="en-US" dirty="0" smtClean="0"/>
          </a:p>
          <a:p>
            <a:r>
              <a:rPr lang="en-US" dirty="0" smtClean="0"/>
              <a:t>Clouds are made up of moisture</a:t>
            </a:r>
            <a:endParaRPr lang="en-US" dirty="0"/>
          </a:p>
        </p:txBody>
      </p:sp>
      <p:sp>
        <p:nvSpPr>
          <p:cNvPr id="3" name="Title 2"/>
          <p:cNvSpPr>
            <a:spLocks noGrp="1"/>
          </p:cNvSpPr>
          <p:nvPr>
            <p:ph type="title"/>
          </p:nvPr>
        </p:nvSpPr>
        <p:spPr/>
        <p:txBody>
          <a:bodyPr/>
          <a:lstStyle/>
          <a:p>
            <a:r>
              <a:rPr lang="en-US" dirty="0" smtClean="0"/>
              <a:t>Hydrology</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3429000"/>
            <a:ext cx="3352800" cy="2511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17576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t>Ecclesiastes </a:t>
            </a:r>
            <a:r>
              <a:rPr lang="en-US" b="1" dirty="0" smtClean="0"/>
              <a:t>1:7</a:t>
            </a:r>
            <a:r>
              <a:rPr lang="en-US" dirty="0" smtClean="0"/>
              <a:t> - All </a:t>
            </a:r>
            <a:r>
              <a:rPr lang="en-US" dirty="0"/>
              <a:t>the rivers run into the sea, Yet the sea is not full; To the place from which the rivers come, There they return again. </a:t>
            </a:r>
            <a:endParaRPr lang="en-US" dirty="0" smtClean="0"/>
          </a:p>
          <a:p>
            <a:r>
              <a:rPr lang="en-US" dirty="0" smtClean="0"/>
              <a:t>Accurately describes the worldwide circulation of water</a:t>
            </a:r>
            <a:endParaRPr lang="en-US" dirty="0"/>
          </a:p>
        </p:txBody>
      </p:sp>
      <p:sp>
        <p:nvSpPr>
          <p:cNvPr id="3" name="Title 2"/>
          <p:cNvSpPr>
            <a:spLocks noGrp="1"/>
          </p:cNvSpPr>
          <p:nvPr>
            <p:ph type="title"/>
          </p:nvPr>
        </p:nvSpPr>
        <p:spPr/>
        <p:txBody>
          <a:bodyPr/>
          <a:lstStyle/>
          <a:p>
            <a:r>
              <a:rPr lang="en-US" dirty="0" smtClean="0"/>
              <a:t>Hydrology</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4048125"/>
            <a:ext cx="3276600" cy="210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3169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a:t>Isaiah </a:t>
            </a:r>
            <a:r>
              <a:rPr lang="en-US" b="1" dirty="0" smtClean="0"/>
              <a:t>40:22</a:t>
            </a:r>
            <a:r>
              <a:rPr lang="en-US" dirty="0" smtClean="0"/>
              <a:t> - It </a:t>
            </a:r>
            <a:r>
              <a:rPr lang="en-US" dirty="0"/>
              <a:t>is He who sits above the circle of the earth, And its inhabitants are like grasshoppers, Who stretches out the heavens like a curtain, And spreads them out like a tent to dwell in. </a:t>
            </a:r>
            <a:endParaRPr lang="en-US" dirty="0" smtClean="0"/>
          </a:p>
          <a:p>
            <a:r>
              <a:rPr lang="en-US" dirty="0" smtClean="0"/>
              <a:t>This was written ~750 BC before any civilization had accepted that the earth was round</a:t>
            </a:r>
            <a:endParaRPr lang="en-US" dirty="0"/>
          </a:p>
        </p:txBody>
      </p:sp>
      <p:sp>
        <p:nvSpPr>
          <p:cNvPr id="3" name="Title 2"/>
          <p:cNvSpPr>
            <a:spLocks noGrp="1"/>
          </p:cNvSpPr>
          <p:nvPr>
            <p:ph type="title"/>
          </p:nvPr>
        </p:nvSpPr>
        <p:spPr/>
        <p:txBody>
          <a:bodyPr/>
          <a:lstStyle/>
          <a:p>
            <a:r>
              <a:rPr lang="en-US" dirty="0" smtClean="0"/>
              <a:t>Geology</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4500563"/>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67273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514600"/>
            <a:ext cx="8229600" cy="1143000"/>
          </a:xfrm>
        </p:spPr>
        <p:txBody>
          <a:bodyPr/>
          <a:lstStyle/>
          <a:p>
            <a:pPr algn="ctr"/>
            <a:r>
              <a:rPr lang="en-US" dirty="0" smtClean="0"/>
              <a:t>Example: Big Bang Theory</a:t>
            </a:r>
            <a:endParaRPr lang="en-US" dirty="0"/>
          </a:p>
        </p:txBody>
      </p:sp>
    </p:spTree>
    <p:extLst>
      <p:ext uri="{BB962C8B-B14F-4D97-AF65-F5344CB8AC3E}">
        <p14:creationId xmlns:p14="http://schemas.microsoft.com/office/powerpoint/2010/main" val="32191492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Nothing existed</a:t>
            </a:r>
          </a:p>
          <a:p>
            <a:r>
              <a:rPr lang="en-US" dirty="0" smtClean="0"/>
              <a:t>Explosion from a fixed point resulting in matter, energy, time, and space being created and expanding rapidly</a:t>
            </a:r>
          </a:p>
          <a:p>
            <a:r>
              <a:rPr lang="en-US" dirty="0" smtClean="0"/>
              <a:t>Hydrogen gas gravitational attract forms large gas clouds</a:t>
            </a:r>
          </a:p>
          <a:p>
            <a:r>
              <a:rPr lang="en-US" dirty="0" smtClean="0"/>
              <a:t>Clouds become dense enough to start fusion and become stars</a:t>
            </a:r>
          </a:p>
          <a:p>
            <a:r>
              <a:rPr lang="en-US" dirty="0" smtClean="0"/>
              <a:t>Other debris form planets to form solar systems</a:t>
            </a:r>
          </a:p>
          <a:p>
            <a:r>
              <a:rPr lang="en-US" dirty="0" smtClean="0"/>
              <a:t>Stars attract one another to become galaxies</a:t>
            </a:r>
            <a:endParaRPr lang="en-US" dirty="0"/>
          </a:p>
        </p:txBody>
      </p:sp>
      <p:sp>
        <p:nvSpPr>
          <p:cNvPr id="3" name="Title 2"/>
          <p:cNvSpPr>
            <a:spLocks noGrp="1"/>
          </p:cNvSpPr>
          <p:nvPr>
            <p:ph type="title"/>
          </p:nvPr>
        </p:nvSpPr>
        <p:spPr/>
        <p:txBody>
          <a:bodyPr>
            <a:normAutofit/>
          </a:bodyPr>
          <a:lstStyle/>
          <a:p>
            <a:r>
              <a:rPr lang="en-US" dirty="0"/>
              <a:t>Big Bang </a:t>
            </a:r>
            <a:r>
              <a:rPr lang="en-US" dirty="0" smtClean="0"/>
              <a:t>Theory</a:t>
            </a:r>
            <a:endParaRPr lang="en-US" dirty="0"/>
          </a:p>
        </p:txBody>
      </p:sp>
    </p:spTree>
    <p:extLst>
      <p:ext uri="{BB962C8B-B14F-4D97-AF65-F5344CB8AC3E}">
        <p14:creationId xmlns:p14="http://schemas.microsoft.com/office/powerpoint/2010/main" val="30941238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514600"/>
            <a:ext cx="8229600" cy="1143000"/>
          </a:xfrm>
        </p:spPr>
        <p:txBody>
          <a:bodyPr/>
          <a:lstStyle/>
          <a:p>
            <a:pPr algn="ctr"/>
            <a:r>
              <a:rPr lang="en-US" dirty="0" smtClean="0"/>
              <a:t>Science and Faith</a:t>
            </a:r>
            <a:endParaRPr lang="en-US" dirty="0"/>
          </a:p>
        </p:txBody>
      </p:sp>
    </p:spTree>
    <p:extLst>
      <p:ext uri="{BB962C8B-B14F-4D97-AF65-F5344CB8AC3E}">
        <p14:creationId xmlns:p14="http://schemas.microsoft.com/office/powerpoint/2010/main" val="18246766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95400"/>
            <a:ext cx="762000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2"/>
          <p:cNvSpPr>
            <a:spLocks noGrp="1"/>
          </p:cNvSpPr>
          <p:nvPr>
            <p:ph type="title"/>
          </p:nvPr>
        </p:nvSpPr>
        <p:spPr>
          <a:xfrm>
            <a:off x="457200" y="274638"/>
            <a:ext cx="8229600" cy="1143000"/>
          </a:xfrm>
        </p:spPr>
        <p:txBody>
          <a:bodyPr>
            <a:normAutofit/>
          </a:bodyPr>
          <a:lstStyle/>
          <a:p>
            <a:r>
              <a:rPr lang="en-US" dirty="0"/>
              <a:t>Big Bang </a:t>
            </a:r>
            <a:r>
              <a:rPr lang="en-US" dirty="0" smtClean="0"/>
              <a:t>Theory</a:t>
            </a:r>
            <a:endParaRPr lang="en-US" dirty="0"/>
          </a:p>
        </p:txBody>
      </p:sp>
    </p:spTree>
    <p:extLst>
      <p:ext uri="{BB962C8B-B14F-4D97-AF65-F5344CB8AC3E}">
        <p14:creationId xmlns:p14="http://schemas.microsoft.com/office/powerpoint/2010/main" val="31824162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Problem: Modern scientists were shocked to find that not only are all galaxies moving apart from one another, but their speed is accelerating</a:t>
            </a:r>
          </a:p>
          <a:p>
            <a:r>
              <a:rPr lang="en-US" dirty="0" smtClean="0"/>
              <a:t>This cannot be explained by the amount of physical matter in the Universe</a:t>
            </a:r>
          </a:p>
          <a:p>
            <a:r>
              <a:rPr lang="en-US" dirty="0" smtClean="0"/>
              <a:t>95% of the required mass is missing</a:t>
            </a:r>
          </a:p>
          <a:p>
            <a:r>
              <a:rPr lang="en-US" dirty="0" smtClean="0"/>
              <a:t>Science invented undiscovered theoretical concepts of dark energy and dark matter to give the credit to the Big Bang Theory</a:t>
            </a:r>
            <a:endParaRPr lang="en-US" dirty="0"/>
          </a:p>
        </p:txBody>
      </p:sp>
      <p:sp>
        <p:nvSpPr>
          <p:cNvPr id="3" name="Title 2"/>
          <p:cNvSpPr>
            <a:spLocks noGrp="1"/>
          </p:cNvSpPr>
          <p:nvPr>
            <p:ph type="title"/>
          </p:nvPr>
        </p:nvSpPr>
        <p:spPr/>
        <p:txBody>
          <a:bodyPr/>
          <a:lstStyle/>
          <a:p>
            <a:r>
              <a:rPr lang="en-US" dirty="0"/>
              <a:t>Big Bang Theory</a:t>
            </a:r>
          </a:p>
        </p:txBody>
      </p:sp>
    </p:spTree>
    <p:extLst>
      <p:ext uri="{BB962C8B-B14F-4D97-AF65-F5344CB8AC3E}">
        <p14:creationId xmlns:p14="http://schemas.microsoft.com/office/powerpoint/2010/main" val="33070316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Dark matter and energy are not measurable or observable  </a:t>
            </a:r>
          </a:p>
          <a:p>
            <a:r>
              <a:rPr lang="en-US" dirty="0" smtClean="0"/>
              <a:t>There is no reason to believe that they exist, except that they MUST exist for the Big Bang to be true</a:t>
            </a:r>
          </a:p>
          <a:p>
            <a:r>
              <a:rPr lang="en-US" dirty="0" smtClean="0"/>
              <a:t>95% of the Universe is made up of a theoretical invisible substance</a:t>
            </a:r>
          </a:p>
          <a:p>
            <a:r>
              <a:rPr lang="en-US" dirty="0" smtClean="0"/>
              <a:t>Is this science at all?</a:t>
            </a:r>
          </a:p>
          <a:p>
            <a:endParaRPr lang="en-US" dirty="0"/>
          </a:p>
        </p:txBody>
      </p:sp>
      <p:sp>
        <p:nvSpPr>
          <p:cNvPr id="3" name="Title 2"/>
          <p:cNvSpPr>
            <a:spLocks noGrp="1"/>
          </p:cNvSpPr>
          <p:nvPr>
            <p:ph type="title"/>
          </p:nvPr>
        </p:nvSpPr>
        <p:spPr/>
        <p:txBody>
          <a:bodyPr/>
          <a:lstStyle/>
          <a:p>
            <a:r>
              <a:rPr lang="en-US" dirty="0"/>
              <a:t>Big Bang Theory</a:t>
            </a:r>
          </a:p>
        </p:txBody>
      </p:sp>
    </p:spTree>
    <p:extLst>
      <p:ext uri="{BB962C8B-B14F-4D97-AF65-F5344CB8AC3E}">
        <p14:creationId xmlns:p14="http://schemas.microsoft.com/office/powerpoint/2010/main" val="11640096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400"/>
            <a:ext cx="913515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45032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Differences between Faith and Science</a:t>
            </a:r>
          </a:p>
          <a:p>
            <a:r>
              <a:rPr lang="en-US" dirty="0" smtClean="0"/>
              <a:t>Scientific Truth in the Bible</a:t>
            </a:r>
          </a:p>
          <a:p>
            <a:r>
              <a:rPr lang="en-US" dirty="0" smtClean="0"/>
              <a:t>Big Bang Theory</a:t>
            </a:r>
          </a:p>
          <a:p>
            <a:r>
              <a:rPr lang="en-US" b="1" smtClean="0"/>
              <a:t>Isaiah </a:t>
            </a:r>
            <a:r>
              <a:rPr lang="en-US" b="1" dirty="0" smtClean="0"/>
              <a:t>29:16</a:t>
            </a:r>
            <a:r>
              <a:rPr lang="en-US" dirty="0" smtClean="0"/>
              <a:t> - Surely </a:t>
            </a:r>
            <a:r>
              <a:rPr lang="en-US" dirty="0"/>
              <a:t>you have things turned around! Shall the potter be esteemed as the clay; For shall the thing made say of him who made it, “ He did not make me”? Or shall the thing formed say of him who formed it, </a:t>
            </a:r>
            <a:r>
              <a:rPr lang="en-US" dirty="0" smtClean="0"/>
              <a:t>“He </a:t>
            </a:r>
            <a:r>
              <a:rPr lang="en-US" dirty="0"/>
              <a:t>has no understanding”?</a:t>
            </a:r>
          </a:p>
          <a:p>
            <a:endParaRPr lang="en-US" dirty="0"/>
          </a:p>
        </p:txBody>
      </p:sp>
      <p:sp>
        <p:nvSpPr>
          <p:cNvPr id="3" name="Title 2"/>
          <p:cNvSpPr>
            <a:spLocks noGrp="1"/>
          </p:cNvSpPr>
          <p:nvPr>
            <p:ph type="title"/>
          </p:nvPr>
        </p:nvSpPr>
        <p:spPr/>
        <p:txBody>
          <a:bodyPr/>
          <a:lstStyle/>
          <a:p>
            <a:r>
              <a:rPr lang="en-US" dirty="0" smtClean="0"/>
              <a:t>Conclusion</a:t>
            </a:r>
            <a:endParaRPr lang="en-US" dirty="0"/>
          </a:p>
        </p:txBody>
      </p:sp>
    </p:spTree>
    <p:extLst>
      <p:ext uri="{BB962C8B-B14F-4D97-AF65-F5344CB8AC3E}">
        <p14:creationId xmlns:p14="http://schemas.microsoft.com/office/powerpoint/2010/main" val="35180718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6629400" cy="4525963"/>
          </a:xfrm>
        </p:spPr>
        <p:txBody>
          <a:bodyPr/>
          <a:lstStyle/>
          <a:p>
            <a:r>
              <a:rPr lang="en-US" dirty="0"/>
              <a:t>Science </a:t>
            </a:r>
            <a:r>
              <a:rPr lang="en-US" dirty="0" smtClean="0"/>
              <a:t>is </a:t>
            </a:r>
            <a:r>
              <a:rPr lang="en-US" dirty="0"/>
              <a:t>an enterprise that builds and organizes </a:t>
            </a:r>
            <a:r>
              <a:rPr lang="en-US" b="1" dirty="0">
                <a:solidFill>
                  <a:schemeClr val="accent3"/>
                </a:solidFill>
              </a:rPr>
              <a:t>knowledge</a:t>
            </a:r>
            <a:r>
              <a:rPr lang="en-US" dirty="0">
                <a:solidFill>
                  <a:schemeClr val="accent3"/>
                </a:solidFill>
              </a:rPr>
              <a:t> </a:t>
            </a:r>
            <a:r>
              <a:rPr lang="en-US" dirty="0"/>
              <a:t>in the form of </a:t>
            </a:r>
            <a:r>
              <a:rPr lang="en-US" b="1" dirty="0">
                <a:solidFill>
                  <a:schemeClr val="accent3"/>
                </a:solidFill>
              </a:rPr>
              <a:t>testable</a:t>
            </a:r>
            <a:r>
              <a:rPr lang="en-US" dirty="0">
                <a:solidFill>
                  <a:schemeClr val="accent3"/>
                </a:solidFill>
              </a:rPr>
              <a:t> </a:t>
            </a:r>
            <a:r>
              <a:rPr lang="en-US" b="1" dirty="0">
                <a:solidFill>
                  <a:schemeClr val="accent3"/>
                </a:solidFill>
              </a:rPr>
              <a:t>explanations</a:t>
            </a:r>
            <a:r>
              <a:rPr lang="en-US" dirty="0">
                <a:solidFill>
                  <a:schemeClr val="accent3"/>
                </a:solidFill>
              </a:rPr>
              <a:t> </a:t>
            </a:r>
            <a:r>
              <a:rPr lang="en-US" dirty="0"/>
              <a:t>and </a:t>
            </a:r>
            <a:r>
              <a:rPr lang="en-US" b="1" dirty="0">
                <a:solidFill>
                  <a:schemeClr val="accent3"/>
                </a:solidFill>
              </a:rPr>
              <a:t>predictions</a:t>
            </a:r>
            <a:r>
              <a:rPr lang="en-US" dirty="0">
                <a:solidFill>
                  <a:schemeClr val="accent3"/>
                </a:solidFill>
              </a:rPr>
              <a:t> </a:t>
            </a:r>
            <a:r>
              <a:rPr lang="en-US" dirty="0"/>
              <a:t>about the world</a:t>
            </a:r>
            <a:r>
              <a:rPr lang="en-US" dirty="0" smtClean="0"/>
              <a:t>. </a:t>
            </a:r>
            <a:r>
              <a:rPr lang="en-US" i="1" dirty="0" smtClean="0"/>
              <a:t>Wikipedia</a:t>
            </a:r>
          </a:p>
          <a:p>
            <a:r>
              <a:rPr lang="en-US" dirty="0" smtClean="0"/>
              <a:t>Aristotle believed scientific </a:t>
            </a:r>
            <a:r>
              <a:rPr lang="en-US" dirty="0"/>
              <a:t>knowledge was a body of reliable </a:t>
            </a:r>
            <a:r>
              <a:rPr lang="en-US" b="1" dirty="0">
                <a:solidFill>
                  <a:schemeClr val="accent3"/>
                </a:solidFill>
              </a:rPr>
              <a:t>knowledge</a:t>
            </a:r>
            <a:r>
              <a:rPr lang="en-US" dirty="0">
                <a:solidFill>
                  <a:schemeClr val="accent3"/>
                </a:solidFill>
              </a:rPr>
              <a:t> </a:t>
            </a:r>
            <a:r>
              <a:rPr lang="en-US" dirty="0"/>
              <a:t>that can be </a:t>
            </a:r>
            <a:r>
              <a:rPr lang="en-US" b="1" dirty="0">
                <a:solidFill>
                  <a:schemeClr val="accent3"/>
                </a:solidFill>
              </a:rPr>
              <a:t>logically</a:t>
            </a:r>
            <a:r>
              <a:rPr lang="en-US" dirty="0">
                <a:solidFill>
                  <a:schemeClr val="accent3"/>
                </a:solidFill>
              </a:rPr>
              <a:t> </a:t>
            </a:r>
            <a:r>
              <a:rPr lang="en-US" dirty="0"/>
              <a:t>and </a:t>
            </a:r>
            <a:r>
              <a:rPr lang="en-US" b="1" dirty="0">
                <a:solidFill>
                  <a:schemeClr val="accent3"/>
                </a:solidFill>
              </a:rPr>
              <a:t>rationally</a:t>
            </a:r>
            <a:r>
              <a:rPr lang="en-US" dirty="0">
                <a:solidFill>
                  <a:schemeClr val="accent3"/>
                </a:solidFill>
              </a:rPr>
              <a:t> </a:t>
            </a:r>
            <a:r>
              <a:rPr lang="en-US" dirty="0" smtClean="0"/>
              <a:t>explained. </a:t>
            </a:r>
            <a:r>
              <a:rPr lang="en-US" i="1" dirty="0" smtClean="0"/>
              <a:t>Wikipedia</a:t>
            </a:r>
            <a:endParaRPr lang="en-US" dirty="0"/>
          </a:p>
        </p:txBody>
      </p:sp>
      <p:sp>
        <p:nvSpPr>
          <p:cNvPr id="3" name="Title 2"/>
          <p:cNvSpPr>
            <a:spLocks noGrp="1"/>
          </p:cNvSpPr>
          <p:nvPr>
            <p:ph type="title"/>
          </p:nvPr>
        </p:nvSpPr>
        <p:spPr/>
        <p:txBody>
          <a:bodyPr/>
          <a:lstStyle/>
          <a:p>
            <a:r>
              <a:rPr lang="en-US" dirty="0" smtClean="0"/>
              <a:t>What is science?</a:t>
            </a: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1905000"/>
            <a:ext cx="1638300"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38584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Branch </a:t>
            </a:r>
            <a:r>
              <a:rPr lang="en-US" dirty="0"/>
              <a:t>of </a:t>
            </a:r>
            <a:r>
              <a:rPr lang="en-US" b="1" dirty="0">
                <a:solidFill>
                  <a:schemeClr val="accent3"/>
                </a:solidFill>
              </a:rPr>
              <a:t>knowledge</a:t>
            </a:r>
            <a:r>
              <a:rPr lang="en-US" dirty="0">
                <a:solidFill>
                  <a:schemeClr val="accent3"/>
                </a:solidFill>
              </a:rPr>
              <a:t> </a:t>
            </a:r>
            <a:r>
              <a:rPr lang="en-US" dirty="0"/>
              <a:t>or study dealing with a body of facts or truths </a:t>
            </a:r>
            <a:r>
              <a:rPr lang="en-US" b="1" dirty="0">
                <a:solidFill>
                  <a:schemeClr val="accent3"/>
                </a:solidFill>
              </a:rPr>
              <a:t>systematically</a:t>
            </a:r>
            <a:r>
              <a:rPr lang="en-US" dirty="0">
                <a:solidFill>
                  <a:schemeClr val="accent3"/>
                </a:solidFill>
              </a:rPr>
              <a:t> </a:t>
            </a:r>
            <a:r>
              <a:rPr lang="en-US" dirty="0"/>
              <a:t>arranged and showing the operation of general </a:t>
            </a:r>
            <a:r>
              <a:rPr lang="en-US" dirty="0" smtClean="0"/>
              <a:t>laws. </a:t>
            </a:r>
            <a:r>
              <a:rPr lang="en-US" i="1" dirty="0" smtClean="0"/>
              <a:t>Dictionary.com</a:t>
            </a:r>
            <a:endParaRPr lang="en-US" i="1" dirty="0"/>
          </a:p>
          <a:p>
            <a:r>
              <a:rPr lang="en-US" dirty="0" smtClean="0"/>
              <a:t>Systematic </a:t>
            </a:r>
            <a:r>
              <a:rPr lang="en-US" b="1" dirty="0">
                <a:solidFill>
                  <a:schemeClr val="accent3"/>
                </a:solidFill>
              </a:rPr>
              <a:t>knowledge</a:t>
            </a:r>
            <a:r>
              <a:rPr lang="en-US" dirty="0">
                <a:solidFill>
                  <a:schemeClr val="accent3"/>
                </a:solidFill>
              </a:rPr>
              <a:t> </a:t>
            </a:r>
            <a:r>
              <a:rPr lang="en-US" dirty="0"/>
              <a:t>of the physical or material world gained through </a:t>
            </a:r>
            <a:r>
              <a:rPr lang="en-US" b="1" dirty="0">
                <a:solidFill>
                  <a:schemeClr val="accent3"/>
                </a:solidFill>
              </a:rPr>
              <a:t>observation</a:t>
            </a:r>
            <a:r>
              <a:rPr lang="en-US" dirty="0">
                <a:solidFill>
                  <a:schemeClr val="accent3"/>
                </a:solidFill>
              </a:rPr>
              <a:t> </a:t>
            </a:r>
            <a:r>
              <a:rPr lang="en-US" dirty="0"/>
              <a:t>and </a:t>
            </a:r>
            <a:r>
              <a:rPr lang="en-US" b="1" dirty="0">
                <a:solidFill>
                  <a:schemeClr val="accent3"/>
                </a:solidFill>
              </a:rPr>
              <a:t>experimentation</a:t>
            </a:r>
            <a:r>
              <a:rPr lang="en-US" dirty="0" smtClean="0"/>
              <a:t>. </a:t>
            </a:r>
            <a:r>
              <a:rPr lang="en-US" i="1" dirty="0" smtClean="0"/>
              <a:t>Dictionary.com</a:t>
            </a:r>
            <a:endParaRPr lang="en-US" dirty="0"/>
          </a:p>
        </p:txBody>
      </p:sp>
      <p:sp>
        <p:nvSpPr>
          <p:cNvPr id="3" name="Title 2"/>
          <p:cNvSpPr>
            <a:spLocks noGrp="1"/>
          </p:cNvSpPr>
          <p:nvPr>
            <p:ph type="title"/>
          </p:nvPr>
        </p:nvSpPr>
        <p:spPr/>
        <p:txBody>
          <a:bodyPr/>
          <a:lstStyle/>
          <a:p>
            <a:r>
              <a:rPr lang="en-US" dirty="0" smtClean="0"/>
              <a:t>What is science?</a:t>
            </a:r>
            <a:endParaRPr lang="en-US" dirty="0"/>
          </a:p>
        </p:txBody>
      </p:sp>
    </p:spTree>
    <p:extLst>
      <p:ext uri="{BB962C8B-B14F-4D97-AF65-F5344CB8AC3E}">
        <p14:creationId xmlns:p14="http://schemas.microsoft.com/office/powerpoint/2010/main" val="14221533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Deals with observable, testable, reproducible, consistent facts that can be verified by several parties</a:t>
            </a:r>
          </a:p>
          <a:p>
            <a:r>
              <a:rPr lang="en-US" dirty="0" smtClean="0"/>
              <a:t>Science vs. the study of science</a:t>
            </a:r>
          </a:p>
          <a:p>
            <a:r>
              <a:rPr lang="en-US" dirty="0" smtClean="0"/>
              <a:t>Science is physical truth</a:t>
            </a:r>
          </a:p>
          <a:p>
            <a:r>
              <a:rPr lang="en-US" dirty="0" smtClean="0"/>
              <a:t>The study of science is our perception of that truth</a:t>
            </a:r>
          </a:p>
          <a:p>
            <a:r>
              <a:rPr lang="en-US" dirty="0" smtClean="0"/>
              <a:t>The study of science has been wrong – nature didn’t change, but our understanding of it has</a:t>
            </a:r>
            <a:endParaRPr lang="en-US" dirty="0"/>
          </a:p>
        </p:txBody>
      </p:sp>
      <p:sp>
        <p:nvSpPr>
          <p:cNvPr id="3" name="Title 2"/>
          <p:cNvSpPr>
            <a:spLocks noGrp="1"/>
          </p:cNvSpPr>
          <p:nvPr>
            <p:ph type="title"/>
          </p:nvPr>
        </p:nvSpPr>
        <p:spPr/>
        <p:txBody>
          <a:bodyPr/>
          <a:lstStyle/>
          <a:p>
            <a:r>
              <a:rPr lang="en-US" dirty="0"/>
              <a:t>What is science?</a:t>
            </a:r>
          </a:p>
        </p:txBody>
      </p:sp>
    </p:spTree>
    <p:extLst>
      <p:ext uri="{BB962C8B-B14F-4D97-AF65-F5344CB8AC3E}">
        <p14:creationId xmlns:p14="http://schemas.microsoft.com/office/powerpoint/2010/main" val="1664723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purpose of science is to gain more knowledge for the advancement and betterment of man.</a:t>
            </a:r>
          </a:p>
          <a:p>
            <a:r>
              <a:rPr lang="en-US" dirty="0" smtClean="0"/>
              <a:t>To control nature for the purposes of man.</a:t>
            </a:r>
          </a:p>
          <a:p>
            <a:endParaRPr lang="en-US" dirty="0"/>
          </a:p>
        </p:txBody>
      </p:sp>
      <p:sp>
        <p:nvSpPr>
          <p:cNvPr id="3" name="Title 2"/>
          <p:cNvSpPr>
            <a:spLocks noGrp="1"/>
          </p:cNvSpPr>
          <p:nvPr>
            <p:ph type="title"/>
          </p:nvPr>
        </p:nvSpPr>
        <p:spPr/>
        <p:txBody>
          <a:bodyPr/>
          <a:lstStyle/>
          <a:p>
            <a:r>
              <a:rPr lang="en-US" dirty="0"/>
              <a:t>What is science?</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3429000"/>
            <a:ext cx="3581400" cy="2383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83849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t>Hebrews </a:t>
            </a:r>
            <a:r>
              <a:rPr lang="en-US" b="1" dirty="0" smtClean="0"/>
              <a:t>11:1,3</a:t>
            </a:r>
            <a:r>
              <a:rPr lang="en-US" dirty="0" smtClean="0"/>
              <a:t> - Now </a:t>
            </a:r>
            <a:r>
              <a:rPr lang="en-US" dirty="0"/>
              <a:t>faith is the substance of things hoped for, the evidence of things not </a:t>
            </a:r>
            <a:r>
              <a:rPr lang="en-US" dirty="0" smtClean="0"/>
              <a:t>seen…By </a:t>
            </a:r>
            <a:r>
              <a:rPr lang="en-US" dirty="0"/>
              <a:t>faith we understand that the worlds were framed by the word of God, so that the things which are seen were not made of things which are visible.</a:t>
            </a:r>
            <a:endParaRPr lang="en-US" dirty="0" smtClean="0"/>
          </a:p>
          <a:p>
            <a:r>
              <a:rPr lang="en-US" dirty="0" smtClean="0"/>
              <a:t>Faith is the belief of something we cannot see (i.e. there is no direct evidence for)</a:t>
            </a:r>
          </a:p>
          <a:p>
            <a:r>
              <a:rPr lang="en-US" b="1" dirty="0"/>
              <a:t>2 Corinthians </a:t>
            </a:r>
            <a:r>
              <a:rPr lang="en-US" b="1" dirty="0" smtClean="0"/>
              <a:t>5:7</a:t>
            </a:r>
            <a:r>
              <a:rPr lang="en-US" dirty="0" smtClean="0"/>
              <a:t> - For </a:t>
            </a:r>
            <a:r>
              <a:rPr lang="en-US" dirty="0"/>
              <a:t>we walk by faith, not by sight.</a:t>
            </a:r>
            <a:endParaRPr lang="en-US" dirty="0" smtClean="0"/>
          </a:p>
          <a:p>
            <a:endParaRPr lang="en-US" dirty="0" smtClean="0"/>
          </a:p>
        </p:txBody>
      </p:sp>
      <p:sp>
        <p:nvSpPr>
          <p:cNvPr id="3" name="Title 2"/>
          <p:cNvSpPr>
            <a:spLocks noGrp="1"/>
          </p:cNvSpPr>
          <p:nvPr>
            <p:ph type="title"/>
          </p:nvPr>
        </p:nvSpPr>
        <p:spPr/>
        <p:txBody>
          <a:bodyPr/>
          <a:lstStyle/>
          <a:p>
            <a:r>
              <a:rPr lang="en-US" dirty="0" smtClean="0"/>
              <a:t>What is faith?</a:t>
            </a: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1"/>
            <a:ext cx="1390650" cy="1554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04999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b="1" dirty="0"/>
              <a:t>Matthew 14:28-31</a:t>
            </a:r>
            <a:r>
              <a:rPr lang="en-US" dirty="0"/>
              <a:t> - And Peter answered Him and said, “Lord, if it is You, command me to come to You on the water.” So He said, “Come.” And when Peter had come down out of the boat, he walked on the water to go to Jesus. But when he saw that the wind was boisterous, he was afraid; and beginning to sink he cried out, saying, “Lord, save me!” And immediately Jesus stretched out His hand and caught him, and said to him, “O you of little faith, why did you doubt</a:t>
            </a:r>
            <a:r>
              <a:rPr lang="en-US" dirty="0" smtClean="0"/>
              <a:t>?”</a:t>
            </a:r>
          </a:p>
          <a:p>
            <a:r>
              <a:rPr lang="en-US" dirty="0" smtClean="0"/>
              <a:t>Faith allowed him to do what was impossible</a:t>
            </a:r>
            <a:endParaRPr lang="en-US" dirty="0"/>
          </a:p>
          <a:p>
            <a:endParaRPr lang="en-US" dirty="0"/>
          </a:p>
        </p:txBody>
      </p:sp>
      <p:sp>
        <p:nvSpPr>
          <p:cNvPr id="3" name="Title 2"/>
          <p:cNvSpPr>
            <a:spLocks noGrp="1"/>
          </p:cNvSpPr>
          <p:nvPr>
            <p:ph type="title"/>
          </p:nvPr>
        </p:nvSpPr>
        <p:spPr/>
        <p:txBody>
          <a:bodyPr/>
          <a:lstStyle/>
          <a:p>
            <a:r>
              <a:rPr lang="en-US" dirty="0"/>
              <a:t>What is faith?</a:t>
            </a:r>
          </a:p>
        </p:txBody>
      </p:sp>
    </p:spTree>
    <p:extLst>
      <p:ext uri="{BB962C8B-B14F-4D97-AF65-F5344CB8AC3E}">
        <p14:creationId xmlns:p14="http://schemas.microsoft.com/office/powerpoint/2010/main" val="42062730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262</TotalTime>
  <Words>1772</Words>
  <Application>Microsoft Office PowerPoint</Application>
  <PresentationFormat>On-screen Show (4:3)</PresentationFormat>
  <Paragraphs>139</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Concourse</vt:lpstr>
      <vt:lpstr>Christianity: Understanding our Faith</vt:lpstr>
      <vt:lpstr>Introduction</vt:lpstr>
      <vt:lpstr>Science and Faith</vt:lpstr>
      <vt:lpstr>What is science?</vt:lpstr>
      <vt:lpstr>What is science?</vt:lpstr>
      <vt:lpstr>What is science?</vt:lpstr>
      <vt:lpstr>What is science?</vt:lpstr>
      <vt:lpstr>What is faith?</vt:lpstr>
      <vt:lpstr>What is faith?</vt:lpstr>
      <vt:lpstr>What is faith?</vt:lpstr>
      <vt:lpstr>What is faith?</vt:lpstr>
      <vt:lpstr>What is faith?</vt:lpstr>
      <vt:lpstr>What is faith?</vt:lpstr>
      <vt:lpstr>What is faith?</vt:lpstr>
      <vt:lpstr>What is faith?</vt:lpstr>
      <vt:lpstr>Science vs. Faith</vt:lpstr>
      <vt:lpstr>Science vs. Creation</vt:lpstr>
      <vt:lpstr>Scientific Truth in the Bible</vt:lpstr>
      <vt:lpstr>Astronomy</vt:lpstr>
      <vt:lpstr>Astronomy</vt:lpstr>
      <vt:lpstr>Meteorology</vt:lpstr>
      <vt:lpstr>Meteorology</vt:lpstr>
      <vt:lpstr>Biology</vt:lpstr>
      <vt:lpstr>Hydrology</vt:lpstr>
      <vt:lpstr>Hydrology</vt:lpstr>
      <vt:lpstr>Hydrology</vt:lpstr>
      <vt:lpstr>Geology</vt:lpstr>
      <vt:lpstr>Example: Big Bang Theory</vt:lpstr>
      <vt:lpstr>Big Bang Theory</vt:lpstr>
      <vt:lpstr>Big Bang Theory</vt:lpstr>
      <vt:lpstr>Big Bang Theory</vt:lpstr>
      <vt:lpstr>Big Bang Theory</vt:lpstr>
      <vt:lpstr>PowerPoint Presentation</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Christianity: Understanding our Faith</dc:title>
  <dc:creator>Nader</dc:creator>
  <cp:lastModifiedBy>Nader</cp:lastModifiedBy>
  <cp:revision>40</cp:revision>
  <dcterms:created xsi:type="dcterms:W3CDTF">2011-02-13T03:43:54Z</dcterms:created>
  <dcterms:modified xsi:type="dcterms:W3CDTF">2011-07-05T02:18:54Z</dcterms:modified>
</cp:coreProperties>
</file>