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67" r:id="rId14"/>
    <p:sldId id="268" r:id="rId15"/>
    <p:sldId id="269" r:id="rId16"/>
    <p:sldId id="270"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8" autoAdjust="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8/24/2011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8/24/2011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8/24/2011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8/24/2011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8/24/2011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8/24/2011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8/24/2011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8/24/2011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8/24/2011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8/24/2011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8/24/2011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8/24/2011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Defending Our Faith</a:t>
            </a:r>
            <a:endParaRPr lang="en-US" dirty="0"/>
          </a:p>
        </p:txBody>
      </p:sp>
      <p:sp>
        <p:nvSpPr>
          <p:cNvPr id="3" name="Subtitle 2"/>
          <p:cNvSpPr>
            <a:spLocks noGrp="1"/>
          </p:cNvSpPr>
          <p:nvPr>
            <p:ph type="subTitle" idx="1"/>
          </p:nvPr>
        </p:nvSpPr>
        <p:spPr/>
        <p:txBody>
          <a:bodyPr/>
          <a:lstStyle/>
          <a:p>
            <a:r>
              <a:rPr lang="en-US" dirty="0" smtClean="0"/>
              <a:t>8-28-11</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767072"/>
          </a:xfrm>
        </p:spPr>
        <p:txBody>
          <a:bodyPr>
            <a:normAutofit fontScale="85000" lnSpcReduction="20000"/>
          </a:bodyPr>
          <a:lstStyle/>
          <a:p>
            <a:r>
              <a:rPr lang="en-US" dirty="0" smtClean="0"/>
              <a:t>Our emotions; it’s very dangerous if our faith is based on emotions. Faith is  a willful decision  to abide by the commands of our Lord.</a:t>
            </a:r>
          </a:p>
          <a:p>
            <a:r>
              <a:rPr lang="en-US" dirty="0" smtClean="0"/>
              <a:t>Willful disobedience (clinging to a sin) can lead us to doubt in our faith…because we suffer due to our sin (that we’re holding on to) and then we wonder where’s God?</a:t>
            </a:r>
          </a:p>
          <a:p>
            <a:endParaRPr lang="en-US" dirty="0" smtClean="0"/>
          </a:p>
          <a:p>
            <a:r>
              <a:rPr lang="en-US" dirty="0" smtClean="0"/>
              <a:t>Write down your doubts, don’t leave it vague and take them to talk to spiritual father about them, so it’s not a cloud of doubt that keeps me in the dark. </a:t>
            </a:r>
          </a:p>
          <a:p>
            <a:endParaRPr lang="en-US" dirty="0" smtClean="0"/>
          </a:p>
          <a:p>
            <a:r>
              <a:rPr lang="en-US" dirty="0" smtClean="0"/>
              <a:t>Some things we just don’t have an answer for; we need to accept the fact, that we simply just don’t know.</a:t>
            </a:r>
            <a:r>
              <a:rPr lang="en-US" b="1" dirty="0" smtClean="0"/>
              <a:t> </a:t>
            </a:r>
            <a:endParaRPr lang="en-US" dirty="0" smtClean="0"/>
          </a:p>
          <a:p>
            <a:endParaRPr lang="en-US" dirty="0"/>
          </a:p>
        </p:txBody>
      </p:sp>
      <p:sp>
        <p:nvSpPr>
          <p:cNvPr id="3" name="Title 2"/>
          <p:cNvSpPr>
            <a:spLocks noGrp="1"/>
          </p:cNvSpPr>
          <p:nvPr>
            <p:ph type="title"/>
          </p:nvPr>
        </p:nvSpPr>
        <p:spPr/>
        <p:txBody>
          <a:bodyPr/>
          <a:lstStyle/>
          <a:p>
            <a:r>
              <a:rPr lang="en-US" dirty="0" smtClean="0"/>
              <a:t>Defending our Faith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1000"/>
                                        <p:tgtEl>
                                          <p:spTgt spid="2">
                                            <p:txEl>
                                              <p:pRg st="5" end="5"/>
                                            </p:txEl>
                                          </p:spTgt>
                                        </p:tgtEl>
                                      </p:cBhvr>
                                    </p:animEffect>
                                    <p:anim calcmode="lin" valueType="num">
                                      <p:cBhvr>
                                        <p:cTn id="2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5791200" cy="4690872"/>
          </a:xfrm>
        </p:spPr>
        <p:txBody>
          <a:bodyPr>
            <a:normAutofit/>
          </a:bodyPr>
          <a:lstStyle/>
          <a:p>
            <a:r>
              <a:rPr lang="en-US" dirty="0" smtClean="0"/>
              <a:t>St. Athanasius Contra </a:t>
            </a:r>
            <a:r>
              <a:rPr lang="en-US" dirty="0" err="1" smtClean="0"/>
              <a:t>Mundum</a:t>
            </a:r>
            <a:r>
              <a:rPr lang="en-US" dirty="0" smtClean="0"/>
              <a:t> – Against the world</a:t>
            </a:r>
          </a:p>
          <a:p>
            <a:r>
              <a:rPr lang="en-US" dirty="0" smtClean="0"/>
              <a:t>St. Basil the Great said of him, “Athanasius was for the faithful what was the lighthouse was for the ship; when the night was dark and tempests raged, all eyes turned instinctively to him.”</a:t>
            </a:r>
          </a:p>
          <a:p>
            <a:endParaRPr lang="en-US" dirty="0"/>
          </a:p>
        </p:txBody>
      </p:sp>
      <p:sp>
        <p:nvSpPr>
          <p:cNvPr id="3" name="Title 2"/>
          <p:cNvSpPr>
            <a:spLocks noGrp="1"/>
          </p:cNvSpPr>
          <p:nvPr>
            <p:ph type="title"/>
          </p:nvPr>
        </p:nvSpPr>
        <p:spPr/>
        <p:txBody>
          <a:bodyPr>
            <a:normAutofit fontScale="90000"/>
          </a:bodyPr>
          <a:lstStyle/>
          <a:p>
            <a:r>
              <a:rPr lang="en-US" dirty="0" smtClean="0"/>
              <a:t>St. Athanasius as a great example for us.</a:t>
            </a:r>
            <a:endParaRPr lang="en-US" dirty="0"/>
          </a:p>
        </p:txBody>
      </p:sp>
      <p:pic>
        <p:nvPicPr>
          <p:cNvPr id="16386" name="Picture 2" descr="http://3.bp.blogspot.com/-qIffZkQW7uE/TfC62DcA6FI/AAAAAAAAAII/SsePEMQhaFk/s1600/st-athanasius.jpg"/>
          <p:cNvPicPr>
            <a:picLocks noChangeAspect="1" noChangeArrowheads="1"/>
          </p:cNvPicPr>
          <p:nvPr/>
        </p:nvPicPr>
        <p:blipFill>
          <a:blip r:embed="rId2" cstate="print"/>
          <a:srcRect/>
          <a:stretch>
            <a:fillRect/>
          </a:stretch>
        </p:blipFill>
        <p:spPr bwMode="auto">
          <a:xfrm>
            <a:off x="6553200" y="764683"/>
            <a:ext cx="2590800" cy="609331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5791200" cy="4690872"/>
          </a:xfrm>
        </p:spPr>
        <p:txBody>
          <a:bodyPr>
            <a:normAutofit fontScale="92500" lnSpcReduction="10000"/>
          </a:bodyPr>
          <a:lstStyle/>
          <a:p>
            <a:r>
              <a:rPr lang="en-US" dirty="0" smtClean="0"/>
              <a:t>Born in </a:t>
            </a:r>
            <a:r>
              <a:rPr lang="en-US" dirty="0" err="1" smtClean="0"/>
              <a:t>Alexanderia</a:t>
            </a:r>
            <a:r>
              <a:rPr lang="en-US" dirty="0" smtClean="0"/>
              <a:t>, well educated, </a:t>
            </a:r>
          </a:p>
          <a:p>
            <a:r>
              <a:rPr lang="en-US" dirty="0" smtClean="0"/>
              <a:t>great persecution of the church in Egypt while he was a youth. </a:t>
            </a:r>
          </a:p>
          <a:p>
            <a:r>
              <a:rPr lang="en-US" dirty="0" smtClean="0"/>
              <a:t> He shadowed bishop Alexander as a deacon and also spent time with St. Antony (Brings  us the life of St. Anthony)</a:t>
            </a:r>
          </a:p>
          <a:p>
            <a:r>
              <a:rPr lang="en-US" dirty="0" smtClean="0"/>
              <a:t>Early 20s he wrote two essays (apologetics) “against the heathens” and “on the incarnation”</a:t>
            </a:r>
          </a:p>
          <a:p>
            <a:endParaRPr lang="en-US" dirty="0"/>
          </a:p>
        </p:txBody>
      </p:sp>
      <p:sp>
        <p:nvSpPr>
          <p:cNvPr id="3" name="Title 2"/>
          <p:cNvSpPr>
            <a:spLocks noGrp="1"/>
          </p:cNvSpPr>
          <p:nvPr>
            <p:ph type="title"/>
          </p:nvPr>
        </p:nvSpPr>
        <p:spPr/>
        <p:txBody>
          <a:bodyPr>
            <a:normAutofit fontScale="90000"/>
          </a:bodyPr>
          <a:lstStyle/>
          <a:p>
            <a:r>
              <a:rPr lang="en-US" dirty="0" smtClean="0"/>
              <a:t>St. Athanasius as a great example for us.</a:t>
            </a:r>
            <a:endParaRPr lang="en-US" dirty="0"/>
          </a:p>
        </p:txBody>
      </p:sp>
      <p:pic>
        <p:nvPicPr>
          <p:cNvPr id="16386" name="Picture 2" descr="http://3.bp.blogspot.com/-qIffZkQW7uE/TfC62DcA6FI/AAAAAAAAAII/SsePEMQhaFk/s1600/st-athanasius.jpg"/>
          <p:cNvPicPr>
            <a:picLocks noChangeAspect="1" noChangeArrowheads="1"/>
          </p:cNvPicPr>
          <p:nvPr/>
        </p:nvPicPr>
        <p:blipFill>
          <a:blip r:embed="rId2" cstate="print"/>
          <a:srcRect/>
          <a:stretch>
            <a:fillRect/>
          </a:stretch>
        </p:blipFill>
        <p:spPr bwMode="auto">
          <a:xfrm>
            <a:off x="6553200" y="764683"/>
            <a:ext cx="2590800" cy="609331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6019800" cy="5148072"/>
          </a:xfrm>
        </p:spPr>
        <p:txBody>
          <a:bodyPr>
            <a:normAutofit fontScale="92500" lnSpcReduction="20000"/>
          </a:bodyPr>
          <a:lstStyle/>
          <a:p>
            <a:r>
              <a:rPr lang="en-US" dirty="0" smtClean="0"/>
              <a:t>Since St. Athanasius was a young deacon. He  accompanied Pope </a:t>
            </a:r>
            <a:r>
              <a:rPr lang="en-US" dirty="0" err="1" smtClean="0"/>
              <a:t>Alexandrous</a:t>
            </a:r>
            <a:r>
              <a:rPr lang="en-US" dirty="0" smtClean="0"/>
              <a:t> to the first ecumenical council at </a:t>
            </a:r>
            <a:r>
              <a:rPr lang="en-US" dirty="0" err="1" smtClean="0"/>
              <a:t>Nicea</a:t>
            </a:r>
            <a:r>
              <a:rPr lang="en-US" dirty="0" smtClean="0"/>
              <a:t> in 325AD.</a:t>
            </a:r>
          </a:p>
          <a:p>
            <a:r>
              <a:rPr lang="en-US" dirty="0" smtClean="0"/>
              <a:t>God showed in him the grace of the Holy Spirit in refuting Arius’ heresy. </a:t>
            </a:r>
          </a:p>
          <a:p>
            <a:r>
              <a:rPr lang="en-US" dirty="0" smtClean="0"/>
              <a:t>He articulated the Creed which all the Christian Churches recite to this day.  </a:t>
            </a:r>
          </a:p>
          <a:p>
            <a:r>
              <a:rPr lang="en-US" dirty="0" smtClean="0"/>
              <a:t>In gratitude for his labors and his unique contribution, the Church conferred on him the titles of “the Defender of the Upright Faith” and “the Apostolic”.</a:t>
            </a:r>
          </a:p>
          <a:p>
            <a:endParaRPr lang="en-US" dirty="0"/>
          </a:p>
        </p:txBody>
      </p:sp>
      <p:sp>
        <p:nvSpPr>
          <p:cNvPr id="3" name="Title 2"/>
          <p:cNvSpPr>
            <a:spLocks noGrp="1"/>
          </p:cNvSpPr>
          <p:nvPr>
            <p:ph type="title"/>
          </p:nvPr>
        </p:nvSpPr>
        <p:spPr/>
        <p:txBody>
          <a:bodyPr>
            <a:normAutofit fontScale="90000"/>
          </a:bodyPr>
          <a:lstStyle/>
          <a:p>
            <a:r>
              <a:rPr lang="en-US" dirty="0" smtClean="0"/>
              <a:t>St. Athanasius as a great example for us.</a:t>
            </a:r>
            <a:endParaRPr lang="en-US" dirty="0"/>
          </a:p>
        </p:txBody>
      </p:sp>
      <p:pic>
        <p:nvPicPr>
          <p:cNvPr id="16386" name="Picture 2" descr="http://3.bp.blogspot.com/-qIffZkQW7uE/TfC62DcA6FI/AAAAAAAAAII/SsePEMQhaFk/s1600/st-athanasius.jpg"/>
          <p:cNvPicPr>
            <a:picLocks noChangeAspect="1" noChangeArrowheads="1"/>
          </p:cNvPicPr>
          <p:nvPr/>
        </p:nvPicPr>
        <p:blipFill>
          <a:blip r:embed="rId2" cstate="print"/>
          <a:srcRect/>
          <a:stretch>
            <a:fillRect/>
          </a:stretch>
        </p:blipFill>
        <p:spPr bwMode="auto">
          <a:xfrm>
            <a:off x="6553200" y="764683"/>
            <a:ext cx="2590800" cy="609331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6019800" cy="5148072"/>
          </a:xfrm>
        </p:spPr>
        <p:txBody>
          <a:bodyPr>
            <a:normAutofit fontScale="85000" lnSpcReduction="20000"/>
          </a:bodyPr>
          <a:lstStyle/>
          <a:p>
            <a:r>
              <a:rPr lang="en-US" dirty="0" smtClean="0"/>
              <a:t>Except for the first 3 years and the last 5 years of his Papacy, which were the years of peace, he fought continuously and steadfastly to defend the Christian faith.</a:t>
            </a:r>
          </a:p>
          <a:p>
            <a:r>
              <a:rPr lang="en-US" dirty="0" smtClean="0"/>
              <a:t>Athanasius stood up and faced emperors, powers and principalities without moving one letter from his teachings. As a consequence of his undaunted position he was exiled 5 times over 17 years. </a:t>
            </a:r>
          </a:p>
          <a:p>
            <a:r>
              <a:rPr lang="en-US" dirty="0" smtClean="0"/>
              <a:t>At certain times during the fight he was alone but he certainly knew that “one with God is a majority”. When he was told that the whole world is against him, he answered, “And I am against </a:t>
            </a:r>
            <a:r>
              <a:rPr lang="en-US" dirty="0" smtClean="0"/>
              <a:t>the </a:t>
            </a:r>
            <a:r>
              <a:rPr lang="en-US" dirty="0" smtClean="0"/>
              <a:t>world”</a:t>
            </a:r>
          </a:p>
          <a:p>
            <a:endParaRPr lang="en-US" dirty="0"/>
          </a:p>
        </p:txBody>
      </p:sp>
      <p:sp>
        <p:nvSpPr>
          <p:cNvPr id="3" name="Title 2"/>
          <p:cNvSpPr>
            <a:spLocks noGrp="1"/>
          </p:cNvSpPr>
          <p:nvPr>
            <p:ph type="title"/>
          </p:nvPr>
        </p:nvSpPr>
        <p:spPr/>
        <p:txBody>
          <a:bodyPr>
            <a:normAutofit fontScale="90000"/>
          </a:bodyPr>
          <a:lstStyle/>
          <a:p>
            <a:r>
              <a:rPr lang="en-US" dirty="0" smtClean="0"/>
              <a:t>St. Athanasius as a great example for us.</a:t>
            </a:r>
            <a:endParaRPr lang="en-US" dirty="0"/>
          </a:p>
        </p:txBody>
      </p:sp>
      <p:pic>
        <p:nvPicPr>
          <p:cNvPr id="16386" name="Picture 2" descr="http://3.bp.blogspot.com/-qIffZkQW7uE/TfC62DcA6FI/AAAAAAAAAII/SsePEMQhaFk/s1600/st-athanasius.jpg"/>
          <p:cNvPicPr>
            <a:picLocks noChangeAspect="1" noChangeArrowheads="1"/>
          </p:cNvPicPr>
          <p:nvPr/>
        </p:nvPicPr>
        <p:blipFill>
          <a:blip r:embed="rId2" cstate="print"/>
          <a:srcRect/>
          <a:stretch>
            <a:fillRect/>
          </a:stretch>
        </p:blipFill>
        <p:spPr bwMode="auto">
          <a:xfrm>
            <a:off x="6553200" y="764683"/>
            <a:ext cx="2590800" cy="609331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6019800" cy="5148072"/>
          </a:xfrm>
        </p:spPr>
        <p:txBody>
          <a:bodyPr>
            <a:normAutofit fontScale="70000" lnSpcReduction="20000"/>
          </a:bodyPr>
          <a:lstStyle/>
          <a:p>
            <a:r>
              <a:rPr lang="en-US" sz="3100" dirty="0" smtClean="0"/>
              <a:t>As Bishop Alexander's closest colleague and confidant, Athanasius </a:t>
            </a:r>
            <a:r>
              <a:rPr lang="en-US" sz="3100" dirty="0" err="1" smtClean="0"/>
              <a:t>accopanied</a:t>
            </a:r>
            <a:r>
              <a:rPr lang="en-US" sz="3100" dirty="0" smtClean="0"/>
              <a:t> him to the First Council of Nicaea where he drew a lot of attention to himself: no one expressed himself so strongly against </a:t>
            </a:r>
            <a:r>
              <a:rPr lang="en-US" sz="3100" dirty="0" err="1" smtClean="0"/>
              <a:t>Arianism</a:t>
            </a:r>
            <a:r>
              <a:rPr lang="en-US" sz="3100" dirty="0" smtClean="0"/>
              <a:t> and no one surpassed his strength of eloquence. </a:t>
            </a:r>
          </a:p>
          <a:p>
            <a:pPr>
              <a:buNone/>
            </a:pPr>
            <a:endParaRPr lang="en-US" sz="3100" dirty="0" smtClean="0"/>
          </a:p>
          <a:p>
            <a:r>
              <a:rPr lang="en-US" sz="3100" dirty="0" smtClean="0"/>
              <a:t>C.319 Arius: said Christ was created, that at one point he was not, He was created.  Bishop Alexander called a council, but took time to do it, while Arius had a following ( Bishop </a:t>
            </a:r>
            <a:r>
              <a:rPr lang="en-US" sz="3100" dirty="0" err="1" smtClean="0"/>
              <a:t>eusibius</a:t>
            </a:r>
            <a:r>
              <a:rPr lang="en-US" sz="3100" dirty="0" smtClean="0"/>
              <a:t> of </a:t>
            </a:r>
            <a:r>
              <a:rPr lang="en-US" sz="3100" dirty="0" err="1" smtClean="0"/>
              <a:t>nicodemia</a:t>
            </a:r>
            <a:r>
              <a:rPr lang="en-US" sz="3100" dirty="0" smtClean="0"/>
              <a:t> backed him up).  </a:t>
            </a:r>
          </a:p>
          <a:p>
            <a:endParaRPr lang="en-US" sz="3100" dirty="0" smtClean="0"/>
          </a:p>
          <a:p>
            <a:r>
              <a:rPr lang="en-US" sz="3100" dirty="0" smtClean="0"/>
              <a:t>Council of </a:t>
            </a:r>
            <a:r>
              <a:rPr lang="en-US" sz="3100" dirty="0" err="1" smtClean="0"/>
              <a:t>Nicea</a:t>
            </a:r>
            <a:r>
              <a:rPr lang="en-US" sz="3100" dirty="0" smtClean="0"/>
              <a:t> (a young deacon, was Athanasius), Consubstantial (co-</a:t>
            </a:r>
            <a:r>
              <a:rPr lang="en-US" sz="3100" dirty="0" err="1" smtClean="0"/>
              <a:t>essentail</a:t>
            </a:r>
            <a:r>
              <a:rPr lang="en-US" sz="3100" dirty="0" smtClean="0"/>
              <a:t>) (the Nicene Creed)</a:t>
            </a:r>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US" dirty="0" smtClean="0"/>
              <a:t>St. Athanasius as a great example for us.</a:t>
            </a:r>
            <a:endParaRPr lang="en-US" dirty="0"/>
          </a:p>
        </p:txBody>
      </p:sp>
      <p:pic>
        <p:nvPicPr>
          <p:cNvPr id="16386" name="Picture 2" descr="http://3.bp.blogspot.com/-qIffZkQW7uE/TfC62DcA6FI/AAAAAAAAAII/SsePEMQhaFk/s1600/st-athanasius.jpg"/>
          <p:cNvPicPr>
            <a:picLocks noChangeAspect="1" noChangeArrowheads="1"/>
          </p:cNvPicPr>
          <p:nvPr/>
        </p:nvPicPr>
        <p:blipFill>
          <a:blip r:embed="rId2" cstate="print"/>
          <a:srcRect/>
          <a:stretch>
            <a:fillRect/>
          </a:stretch>
        </p:blipFill>
        <p:spPr bwMode="auto">
          <a:xfrm>
            <a:off x="6553200" y="764683"/>
            <a:ext cx="2590800" cy="609331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6019800" cy="5148072"/>
          </a:xfrm>
        </p:spPr>
        <p:txBody>
          <a:bodyPr>
            <a:normAutofit fontScale="85000" lnSpcReduction="10000"/>
          </a:bodyPr>
          <a:lstStyle/>
          <a:p>
            <a:r>
              <a:rPr lang="en-US" dirty="0" smtClean="0"/>
              <a:t>Hardly a year passed when the young archdeacon was elevated to the cathedra of Alexandrian Archbishop. In spite of his young age (28 years), archbishop Athanasius took a firm hand in ruling the surrounding community under his jurisdiction: he visited churches in his vicinity, became close with bishops, ordained </a:t>
            </a:r>
            <a:r>
              <a:rPr lang="en-US" dirty="0" err="1" smtClean="0"/>
              <a:t>Thrumentius</a:t>
            </a:r>
            <a:r>
              <a:rPr lang="en-US" dirty="0" smtClean="0"/>
              <a:t> as bishop in order to strengthen the church in Abyssinia, visited monasteries scattered throughout Thebes and other regions of Egypt and visited Anthony the Great who had been his tutor during his youthful years.</a:t>
            </a:r>
          </a:p>
          <a:p>
            <a:endParaRPr lang="en-US" dirty="0"/>
          </a:p>
        </p:txBody>
      </p:sp>
      <p:sp>
        <p:nvSpPr>
          <p:cNvPr id="3" name="Title 2"/>
          <p:cNvSpPr>
            <a:spLocks noGrp="1"/>
          </p:cNvSpPr>
          <p:nvPr>
            <p:ph type="title"/>
          </p:nvPr>
        </p:nvSpPr>
        <p:spPr/>
        <p:txBody>
          <a:bodyPr>
            <a:normAutofit fontScale="90000"/>
          </a:bodyPr>
          <a:lstStyle/>
          <a:p>
            <a:r>
              <a:rPr lang="en-US" dirty="0" smtClean="0"/>
              <a:t>St. Athanasius as a great example for us.</a:t>
            </a:r>
            <a:endParaRPr lang="en-US" dirty="0"/>
          </a:p>
        </p:txBody>
      </p:sp>
      <p:pic>
        <p:nvPicPr>
          <p:cNvPr id="16386" name="Picture 2" descr="http://3.bp.blogspot.com/-qIffZkQW7uE/TfC62DcA6FI/AAAAAAAAAII/SsePEMQhaFk/s1600/st-athanasius.jpg"/>
          <p:cNvPicPr>
            <a:picLocks noChangeAspect="1" noChangeArrowheads="1"/>
          </p:cNvPicPr>
          <p:nvPr/>
        </p:nvPicPr>
        <p:blipFill>
          <a:blip r:embed="rId2" cstate="print"/>
          <a:srcRect/>
          <a:stretch>
            <a:fillRect/>
          </a:stretch>
        </p:blipFill>
        <p:spPr bwMode="auto">
          <a:xfrm>
            <a:off x="6553200" y="764683"/>
            <a:ext cx="2590800" cy="609331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The word “credo” is Latin for “I believe.”  This is where the word </a:t>
            </a:r>
            <a:r>
              <a:rPr lang="en-US" dirty="0" smtClean="0"/>
              <a:t>“</a:t>
            </a:r>
            <a:r>
              <a:rPr lang="en-US" dirty="0" smtClean="0"/>
              <a:t>Creed” comes from; the first two words of the Nicene Creed are “We believe.”   </a:t>
            </a:r>
          </a:p>
          <a:p>
            <a:r>
              <a:rPr lang="en-US" dirty="0" smtClean="0"/>
              <a:t>In other words, this is  our creed,  our statement of what we believe about the </a:t>
            </a:r>
            <a:r>
              <a:rPr lang="en-US" dirty="0" smtClean="0"/>
              <a:t>Trinitarian </a:t>
            </a:r>
            <a:r>
              <a:rPr lang="en-US" dirty="0" smtClean="0"/>
              <a:t>God.  The creeds are our confession of Faith. (Note: the word </a:t>
            </a:r>
          </a:p>
          <a:p>
            <a:r>
              <a:rPr lang="en-US" dirty="0" smtClean="0"/>
              <a:t>“confess” means to own or to acknowledge. This applies both to our faith and to  </a:t>
            </a:r>
            <a:r>
              <a:rPr lang="en-US" dirty="0" smtClean="0"/>
              <a:t>our </a:t>
            </a:r>
            <a:r>
              <a:rPr lang="en-US" dirty="0" smtClean="0"/>
              <a:t>awareness of our sinfulness, which is why we can “confess” our faith and </a:t>
            </a:r>
            <a:r>
              <a:rPr lang="en-US" dirty="0" smtClean="0"/>
              <a:t>“</a:t>
            </a:r>
            <a:r>
              <a:rPr lang="en-US" dirty="0" smtClean="0"/>
              <a:t>confess” our sins.)</a:t>
            </a:r>
          </a:p>
          <a:p>
            <a:endParaRPr lang="en-US" dirty="0"/>
          </a:p>
        </p:txBody>
      </p:sp>
      <p:sp>
        <p:nvSpPr>
          <p:cNvPr id="3" name="Title 2"/>
          <p:cNvSpPr>
            <a:spLocks noGrp="1"/>
          </p:cNvSpPr>
          <p:nvPr>
            <p:ph type="title"/>
          </p:nvPr>
        </p:nvSpPr>
        <p:spPr/>
        <p:txBody>
          <a:bodyPr/>
          <a:lstStyle/>
          <a:p>
            <a:r>
              <a:rPr lang="en-US" dirty="0" smtClean="0"/>
              <a:t>So what’s my story?</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Matthew 16:13-18 &gt;&gt;&gt;Peter’s</a:t>
            </a:r>
          </a:p>
          <a:p>
            <a:r>
              <a:rPr lang="en-US" dirty="0" smtClean="0"/>
              <a:t> </a:t>
            </a:r>
            <a:r>
              <a:rPr lang="en-US" dirty="0" smtClean="0">
                <a:solidFill>
                  <a:schemeClr val="accent2">
                    <a:lumMod val="75000"/>
                  </a:schemeClr>
                </a:solidFill>
              </a:rPr>
              <a:t>When Jesus came into the region of Caesarea Philippi, He asked His disciples, saying, “Who do men say that I, the Son of Man, am?” </a:t>
            </a:r>
            <a:br>
              <a:rPr lang="en-US" dirty="0" smtClean="0">
                <a:solidFill>
                  <a:schemeClr val="accent2">
                    <a:lumMod val="75000"/>
                  </a:schemeClr>
                </a:solidFill>
              </a:rPr>
            </a:br>
            <a:r>
              <a:rPr lang="en-US" b="1" baseline="30000" dirty="0" smtClean="0">
                <a:solidFill>
                  <a:schemeClr val="accent2">
                    <a:lumMod val="75000"/>
                  </a:schemeClr>
                </a:solidFill>
              </a:rPr>
              <a:t>14</a:t>
            </a:r>
            <a:r>
              <a:rPr lang="en-US" dirty="0" smtClean="0">
                <a:solidFill>
                  <a:schemeClr val="accent2">
                    <a:lumMod val="75000"/>
                  </a:schemeClr>
                </a:solidFill>
              </a:rPr>
              <a:t> So they said, “Some </a:t>
            </a:r>
            <a:r>
              <a:rPr lang="en-US" i="1" dirty="0" smtClean="0">
                <a:solidFill>
                  <a:schemeClr val="accent2">
                    <a:lumMod val="75000"/>
                  </a:schemeClr>
                </a:solidFill>
              </a:rPr>
              <a:t>say</a:t>
            </a:r>
            <a:r>
              <a:rPr lang="en-US" dirty="0" smtClean="0">
                <a:solidFill>
                  <a:schemeClr val="accent2">
                    <a:lumMod val="75000"/>
                  </a:schemeClr>
                </a:solidFill>
              </a:rPr>
              <a:t> John the Baptist, some Elijah, and others Jeremiah or one of the prophets.” </a:t>
            </a:r>
            <a:br>
              <a:rPr lang="en-US" dirty="0" smtClean="0">
                <a:solidFill>
                  <a:schemeClr val="accent2">
                    <a:lumMod val="75000"/>
                  </a:schemeClr>
                </a:solidFill>
              </a:rPr>
            </a:br>
            <a:r>
              <a:rPr lang="en-US" b="1" baseline="30000" dirty="0" smtClean="0">
                <a:solidFill>
                  <a:schemeClr val="accent2">
                    <a:lumMod val="75000"/>
                  </a:schemeClr>
                </a:solidFill>
              </a:rPr>
              <a:t>15</a:t>
            </a:r>
            <a:r>
              <a:rPr lang="en-US" dirty="0" smtClean="0">
                <a:solidFill>
                  <a:schemeClr val="accent2">
                    <a:lumMod val="75000"/>
                  </a:schemeClr>
                </a:solidFill>
              </a:rPr>
              <a:t> He said to them, “But who do you say that I am?” </a:t>
            </a:r>
            <a:br>
              <a:rPr lang="en-US" dirty="0" smtClean="0">
                <a:solidFill>
                  <a:schemeClr val="accent2">
                    <a:lumMod val="75000"/>
                  </a:schemeClr>
                </a:solidFill>
              </a:rPr>
            </a:br>
            <a:r>
              <a:rPr lang="en-US" b="1" baseline="30000" dirty="0" smtClean="0">
                <a:solidFill>
                  <a:schemeClr val="accent2">
                    <a:lumMod val="75000"/>
                  </a:schemeClr>
                </a:solidFill>
              </a:rPr>
              <a:t>16</a:t>
            </a:r>
            <a:r>
              <a:rPr lang="en-US" dirty="0" smtClean="0">
                <a:solidFill>
                  <a:schemeClr val="accent2">
                    <a:lumMod val="75000"/>
                  </a:schemeClr>
                </a:solidFill>
              </a:rPr>
              <a:t> Simon Peter answered and said, “You are the Christ, the Son of the living God.” </a:t>
            </a:r>
            <a:br>
              <a:rPr lang="en-US" dirty="0" smtClean="0">
                <a:solidFill>
                  <a:schemeClr val="accent2">
                    <a:lumMod val="75000"/>
                  </a:schemeClr>
                </a:solidFill>
              </a:rPr>
            </a:br>
            <a:r>
              <a:rPr lang="en-US" b="1" baseline="30000" dirty="0" smtClean="0">
                <a:solidFill>
                  <a:schemeClr val="accent2">
                    <a:lumMod val="75000"/>
                  </a:schemeClr>
                </a:solidFill>
              </a:rPr>
              <a:t>17</a:t>
            </a:r>
            <a:r>
              <a:rPr lang="en-US" dirty="0" smtClean="0">
                <a:solidFill>
                  <a:schemeClr val="accent2">
                    <a:lumMod val="75000"/>
                  </a:schemeClr>
                </a:solidFill>
              </a:rPr>
              <a:t> Jesus answered and said to him, “Blessed are you, Simon Bar-Jonah, for flesh and blood has not </a:t>
            </a:r>
            <a:r>
              <a:rPr lang="en-US" dirty="0" err="1" smtClean="0">
                <a:solidFill>
                  <a:schemeClr val="accent2">
                    <a:lumMod val="75000"/>
                  </a:schemeClr>
                </a:solidFill>
              </a:rPr>
              <a:t>revealed</a:t>
            </a:r>
            <a:r>
              <a:rPr lang="en-US" i="1" dirty="0" err="1" smtClean="0">
                <a:solidFill>
                  <a:schemeClr val="accent2">
                    <a:lumMod val="75000"/>
                  </a:schemeClr>
                </a:solidFill>
              </a:rPr>
              <a:t>this</a:t>
            </a:r>
            <a:r>
              <a:rPr lang="en-US" dirty="0" smtClean="0">
                <a:solidFill>
                  <a:schemeClr val="accent2">
                    <a:lumMod val="75000"/>
                  </a:schemeClr>
                </a:solidFill>
              </a:rPr>
              <a:t> to you, but My Father who is in heaven. </a:t>
            </a:r>
            <a:r>
              <a:rPr lang="en-US" b="1" baseline="30000" dirty="0" smtClean="0">
                <a:solidFill>
                  <a:schemeClr val="accent2">
                    <a:lumMod val="75000"/>
                  </a:schemeClr>
                </a:solidFill>
              </a:rPr>
              <a:t>18</a:t>
            </a:r>
            <a:r>
              <a:rPr lang="en-US" dirty="0" smtClean="0">
                <a:solidFill>
                  <a:schemeClr val="accent2">
                    <a:lumMod val="75000"/>
                  </a:schemeClr>
                </a:solidFill>
              </a:rPr>
              <a:t> And I also say to you that you are Peter, and on this rock I will build My church, and the gates of Hades shall not prevail against it.</a:t>
            </a:r>
          </a:p>
        </p:txBody>
      </p:sp>
      <p:sp>
        <p:nvSpPr>
          <p:cNvPr id="3" name="Title 2"/>
          <p:cNvSpPr>
            <a:spLocks noGrp="1"/>
          </p:cNvSpPr>
          <p:nvPr>
            <p:ph type="title"/>
          </p:nvPr>
        </p:nvSpPr>
        <p:spPr/>
        <p:txBody>
          <a:bodyPr>
            <a:normAutofit fontScale="90000"/>
          </a:bodyPr>
          <a:lstStyle/>
          <a:p>
            <a:r>
              <a:rPr lang="en-US" dirty="0" smtClean="0"/>
              <a:t>So what’s my story/confession/testimonial?</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fontScale="85000" lnSpcReduction="10000"/>
          </a:bodyPr>
          <a:lstStyle/>
          <a:p>
            <a:r>
              <a:rPr lang="en-US" dirty="0" smtClean="0"/>
              <a:t>John 1: 47-51&gt;&gt;&gt;Nathanael’s</a:t>
            </a:r>
          </a:p>
          <a:p>
            <a:r>
              <a:rPr lang="en-US" b="1" baseline="30000" dirty="0" smtClean="0">
                <a:solidFill>
                  <a:schemeClr val="accent2">
                    <a:lumMod val="75000"/>
                  </a:schemeClr>
                </a:solidFill>
              </a:rPr>
              <a:t>47</a:t>
            </a:r>
            <a:r>
              <a:rPr lang="en-US" dirty="0" smtClean="0">
                <a:solidFill>
                  <a:schemeClr val="accent2">
                    <a:lumMod val="75000"/>
                  </a:schemeClr>
                </a:solidFill>
              </a:rPr>
              <a:t> Jesus saw Nathanael coming toward Him, and said of him, “Behold, an Israelite indeed, in whom is no deceit!” </a:t>
            </a:r>
            <a:br>
              <a:rPr lang="en-US" dirty="0" smtClean="0">
                <a:solidFill>
                  <a:schemeClr val="accent2">
                    <a:lumMod val="75000"/>
                  </a:schemeClr>
                </a:solidFill>
              </a:rPr>
            </a:br>
            <a:r>
              <a:rPr lang="en-US" b="1" baseline="30000" dirty="0" smtClean="0">
                <a:solidFill>
                  <a:schemeClr val="accent2">
                    <a:lumMod val="75000"/>
                  </a:schemeClr>
                </a:solidFill>
              </a:rPr>
              <a:t>48</a:t>
            </a:r>
            <a:r>
              <a:rPr lang="en-US" dirty="0" smtClean="0">
                <a:solidFill>
                  <a:schemeClr val="accent2">
                    <a:lumMod val="75000"/>
                  </a:schemeClr>
                </a:solidFill>
              </a:rPr>
              <a:t> Nathanael said to Him, “How do You know me?” </a:t>
            </a:r>
            <a:br>
              <a:rPr lang="en-US" dirty="0" smtClean="0">
                <a:solidFill>
                  <a:schemeClr val="accent2">
                    <a:lumMod val="75000"/>
                  </a:schemeClr>
                </a:solidFill>
              </a:rPr>
            </a:br>
            <a:r>
              <a:rPr lang="en-US" dirty="0" smtClean="0">
                <a:solidFill>
                  <a:schemeClr val="accent2">
                    <a:lumMod val="75000"/>
                  </a:schemeClr>
                </a:solidFill>
              </a:rPr>
              <a:t>Jesus answered and said to him, “Before Philip called you, when you were under the fig tree, I saw you.” </a:t>
            </a:r>
            <a:br>
              <a:rPr lang="en-US" dirty="0" smtClean="0">
                <a:solidFill>
                  <a:schemeClr val="accent2">
                    <a:lumMod val="75000"/>
                  </a:schemeClr>
                </a:solidFill>
              </a:rPr>
            </a:br>
            <a:r>
              <a:rPr lang="en-US" b="1" baseline="30000" dirty="0" smtClean="0">
                <a:solidFill>
                  <a:schemeClr val="accent2">
                    <a:lumMod val="75000"/>
                  </a:schemeClr>
                </a:solidFill>
              </a:rPr>
              <a:t>49</a:t>
            </a:r>
            <a:r>
              <a:rPr lang="en-US" dirty="0" smtClean="0">
                <a:solidFill>
                  <a:schemeClr val="accent2">
                    <a:lumMod val="75000"/>
                  </a:schemeClr>
                </a:solidFill>
              </a:rPr>
              <a:t> Nathanael answered and said to Him, “Rabbi, You are the Son of God! You are the King of Israel!” </a:t>
            </a:r>
            <a:br>
              <a:rPr lang="en-US" dirty="0" smtClean="0">
                <a:solidFill>
                  <a:schemeClr val="accent2">
                    <a:lumMod val="75000"/>
                  </a:schemeClr>
                </a:solidFill>
              </a:rPr>
            </a:br>
            <a:r>
              <a:rPr lang="en-US" b="1" baseline="30000" dirty="0" smtClean="0">
                <a:solidFill>
                  <a:schemeClr val="accent2">
                    <a:lumMod val="75000"/>
                  </a:schemeClr>
                </a:solidFill>
              </a:rPr>
              <a:t>50</a:t>
            </a:r>
            <a:r>
              <a:rPr lang="en-US" dirty="0" smtClean="0">
                <a:solidFill>
                  <a:schemeClr val="accent2">
                    <a:lumMod val="75000"/>
                  </a:schemeClr>
                </a:solidFill>
              </a:rPr>
              <a:t> Jesus answered and said to him, “Because I said to you, ‘I saw you under the fig tree,’ do you believe? You will see greater things than these.” </a:t>
            </a:r>
            <a:r>
              <a:rPr lang="en-US" b="1" baseline="30000" dirty="0" smtClean="0">
                <a:solidFill>
                  <a:schemeClr val="accent2">
                    <a:lumMod val="75000"/>
                  </a:schemeClr>
                </a:solidFill>
              </a:rPr>
              <a:t>51</a:t>
            </a:r>
            <a:r>
              <a:rPr lang="en-US" dirty="0" smtClean="0">
                <a:solidFill>
                  <a:schemeClr val="accent2">
                    <a:lumMod val="75000"/>
                  </a:schemeClr>
                </a:solidFill>
              </a:rPr>
              <a:t> And He said to him, “Most assuredly, I say to you, hereafter you shall see heaven open, and the angels of God ascending and descending upon the Son of Man.”</a:t>
            </a:r>
          </a:p>
          <a:p>
            <a:endParaRPr lang="en-US" dirty="0"/>
          </a:p>
        </p:txBody>
      </p:sp>
      <p:sp>
        <p:nvSpPr>
          <p:cNvPr id="3" name="Title 2"/>
          <p:cNvSpPr>
            <a:spLocks noGrp="1"/>
          </p:cNvSpPr>
          <p:nvPr>
            <p:ph type="title"/>
          </p:nvPr>
        </p:nvSpPr>
        <p:spPr/>
        <p:txBody>
          <a:bodyPr>
            <a:normAutofit fontScale="90000"/>
          </a:bodyPr>
          <a:lstStyle/>
          <a:p>
            <a:r>
              <a:rPr lang="en-US" dirty="0" smtClean="0"/>
              <a:t>So what’s my story/confession/testimonial?</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lvl="0"/>
            <a:r>
              <a:rPr lang="en-US" dirty="0" smtClean="0"/>
              <a:t>Sometimes we may find ourselves in positions where we are asked to defend that which we say we believe.  For example a college roommate who is an atheist, a classmate or workmate who asks us a question about God.  What do we learn about ourselves in that moment?</a:t>
            </a:r>
          </a:p>
          <a:p>
            <a:pPr lvl="0"/>
            <a:r>
              <a:rPr lang="en-US" dirty="0" smtClean="0"/>
              <a:t>We may learn that we have our own unanswered questions about our faith.</a:t>
            </a:r>
          </a:p>
          <a:p>
            <a:pPr lvl="0"/>
            <a:r>
              <a:rPr lang="en-US" dirty="0" smtClean="0"/>
              <a:t>We may learn that we have some holes in our understanding of who God is.</a:t>
            </a:r>
          </a:p>
          <a:p>
            <a:pPr lvl="0"/>
            <a:r>
              <a:rPr lang="en-US" dirty="0" smtClean="0"/>
              <a:t>We might find out that there are inconsistencies in my life (clinging to a certain lifestyle of sin that contradicts God’s word).</a:t>
            </a:r>
          </a:p>
          <a:p>
            <a:pPr lvl="0"/>
            <a:r>
              <a:rPr lang="en-US" dirty="0" smtClean="0"/>
              <a:t>It may lead me to even doubt this very faith that I say I have.</a:t>
            </a:r>
          </a:p>
          <a:p>
            <a:endParaRPr lang="en-US" dirty="0"/>
          </a:p>
        </p:txBody>
      </p:sp>
      <p:sp>
        <p:nvSpPr>
          <p:cNvPr id="2" name="Title 1"/>
          <p:cNvSpPr>
            <a:spLocks noGrp="1"/>
          </p:cNvSpPr>
          <p:nvPr>
            <p:ph type="title"/>
          </p:nvPr>
        </p:nvSpPr>
        <p:spPr/>
        <p:txBody>
          <a:bodyPr>
            <a:normAutofit fontScale="90000"/>
          </a:bodyPr>
          <a:lstStyle/>
          <a:p>
            <a:r>
              <a:rPr lang="en-US" sz="1800" dirty="0" smtClean="0"/>
              <a:t/>
            </a:r>
            <a:br>
              <a:rPr lang="en-US" sz="1800" dirty="0" smtClean="0"/>
            </a:br>
            <a:r>
              <a:rPr lang="en-US" sz="1000" dirty="0" smtClean="0"/>
              <a:t/>
            </a:r>
            <a:br>
              <a:rPr lang="en-US" sz="1000" dirty="0" smtClean="0"/>
            </a:br>
            <a:r>
              <a:rPr lang="en-US" sz="1000" dirty="0" smtClean="0"/>
              <a:t/>
            </a:r>
            <a:br>
              <a:rPr lang="en-US" sz="1000" dirty="0" smtClean="0"/>
            </a:br>
            <a:r>
              <a:rPr lang="en-US" sz="1000" dirty="0" smtClean="0"/>
              <a:t/>
            </a:r>
            <a:br>
              <a:rPr lang="en-US" sz="1000" dirty="0" smtClean="0"/>
            </a:br>
            <a:r>
              <a:rPr lang="en-US" sz="1800" dirty="0" smtClean="0">
                <a:solidFill>
                  <a:srgbClr val="002060"/>
                </a:solidFill>
              </a:rPr>
              <a:t> I</a:t>
            </a:r>
            <a:r>
              <a:rPr lang="en-US" sz="2200" dirty="0" smtClean="0">
                <a:solidFill>
                  <a:srgbClr val="002060"/>
                </a:solidFill>
              </a:rPr>
              <a:t>ntroduction:</a:t>
            </a:r>
            <a:r>
              <a:rPr lang="en-US" sz="2200" dirty="0" smtClean="0"/>
              <a:t/>
            </a:r>
            <a:br>
              <a:rPr lang="en-US" sz="2200" dirty="0" smtClean="0"/>
            </a:br>
            <a:r>
              <a:rPr lang="en-US" sz="2200" i="1" dirty="0" smtClean="0"/>
              <a:t>“But sanctify the Lord God in your hearts, and always be ready to give a defense to everyone who asks you a reason for the hope that is in you, with meekness and fear.”</a:t>
            </a:r>
            <a:r>
              <a:rPr lang="en-US" sz="2200" dirty="0" smtClean="0">
                <a:solidFill>
                  <a:schemeClr val="accent2">
                    <a:lumMod val="60000"/>
                    <a:lumOff val="40000"/>
                  </a:schemeClr>
                </a:solidFill>
              </a:rPr>
              <a:t>1Peter 3:15 </a:t>
            </a:r>
            <a:r>
              <a:rPr lang="en-US" sz="2200" dirty="0" smtClean="0"/>
              <a:t/>
            </a:r>
            <a:br>
              <a:rPr lang="en-US" sz="2200" dirty="0" smtClean="0"/>
            </a:br>
            <a:r>
              <a:rPr lang="en-US" sz="2700" dirty="0" smtClean="0"/>
              <a:t/>
            </a:r>
            <a:br>
              <a:rPr lang="en-US" sz="2700" dirty="0" smtClean="0"/>
            </a:br>
            <a:endParaRPr lang="en-US" dirty="0">
              <a:solidFill>
                <a:schemeClr val="accent2">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8" presetClass="entr" presetSubtype="0" accel="5000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8" presetClass="entr" presetSubtype="0" accel="5000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3" dur="1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5" dur="1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9" presetClass="entr" presetSubtype="1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1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1" dur="1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48" presetClass="entr" presetSubtype="0" accel="5000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1000" fill="hold"/>
                                        <p:tgtEl>
                                          <p:spTgt spid="3">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7" dur="1000" fill="hold"/>
                                        <p:tgtEl>
                                          <p:spTgt spid="3">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3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What have I confessed about Him?</a:t>
            </a:r>
          </a:p>
          <a:p>
            <a:r>
              <a:rPr lang="en-US" dirty="0" smtClean="0"/>
              <a:t>What do I believe about Him?</a:t>
            </a:r>
          </a:p>
          <a:p>
            <a:r>
              <a:rPr lang="en-US" dirty="0" smtClean="0"/>
              <a:t>How does my life confess Him? (what has he redeemed?)</a:t>
            </a:r>
          </a:p>
          <a:p>
            <a:r>
              <a:rPr lang="en-US" dirty="0" smtClean="0">
                <a:solidFill>
                  <a:schemeClr val="accent2">
                    <a:lumMod val="75000"/>
                  </a:schemeClr>
                </a:solidFill>
              </a:rPr>
              <a:t>I believe Lord, help my unbelief!</a:t>
            </a:r>
          </a:p>
          <a:p>
            <a:endParaRPr lang="en-US" dirty="0" smtClean="0">
              <a:solidFill>
                <a:schemeClr val="accent2">
                  <a:lumMod val="75000"/>
                </a:schemeClr>
              </a:solidFill>
            </a:endParaRPr>
          </a:p>
          <a:p>
            <a:r>
              <a:rPr lang="en-US" dirty="0" smtClean="0">
                <a:solidFill>
                  <a:schemeClr val="accent2">
                    <a:lumMod val="75000"/>
                  </a:schemeClr>
                </a:solidFill>
              </a:rPr>
              <a:t>~~Glory be to Him forever Amen~~</a:t>
            </a:r>
            <a:endParaRPr lang="en-US" dirty="0">
              <a:solidFill>
                <a:schemeClr val="accent2">
                  <a:lumMod val="75000"/>
                </a:schemeClr>
              </a:solidFill>
            </a:endParaRPr>
          </a:p>
        </p:txBody>
      </p:sp>
      <p:sp>
        <p:nvSpPr>
          <p:cNvPr id="3" name="Title 2"/>
          <p:cNvSpPr>
            <a:spLocks noGrp="1"/>
          </p:cNvSpPr>
          <p:nvPr>
            <p:ph type="title"/>
          </p:nvPr>
        </p:nvSpPr>
        <p:spPr/>
        <p:txBody>
          <a:bodyPr>
            <a:normAutofit fontScale="90000"/>
          </a:bodyPr>
          <a:lstStyle/>
          <a:p>
            <a:r>
              <a:rPr lang="en-US" dirty="0" smtClean="0"/>
              <a:t>So what’s my story/confession/testimonial?</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 better stand for something or </a:t>
            </a:r>
            <a:r>
              <a:rPr lang="en-US" dirty="0" err="1" smtClean="0"/>
              <a:t>you‟ll</a:t>
            </a:r>
            <a:r>
              <a:rPr lang="en-US" dirty="0" smtClean="0"/>
              <a:t> fall for anything!”</a:t>
            </a:r>
            <a:endParaRPr lang="en-US" dirty="0"/>
          </a:p>
        </p:txBody>
      </p:sp>
      <p:pic>
        <p:nvPicPr>
          <p:cNvPr id="13314" name="Picture 2" descr="http://www.standnow.org/system/files/STAND-no-byline.jpg"/>
          <p:cNvPicPr>
            <a:picLocks noChangeAspect="1" noChangeArrowheads="1"/>
          </p:cNvPicPr>
          <p:nvPr/>
        </p:nvPicPr>
        <p:blipFill>
          <a:blip r:embed="rId2" cstate="print"/>
          <a:srcRect/>
          <a:stretch>
            <a:fillRect/>
          </a:stretch>
        </p:blipFill>
        <p:spPr bwMode="auto">
          <a:xfrm>
            <a:off x="3176142" y="4648200"/>
            <a:ext cx="5967858" cy="1981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It’s ok to Doubt, it means you’re awake…..</a:t>
            </a:r>
            <a:endParaRPr lang="en-US" dirty="0"/>
          </a:p>
        </p:txBody>
      </p:sp>
      <p:sp>
        <p:nvSpPr>
          <p:cNvPr id="3" name="Text Placeholder 2"/>
          <p:cNvSpPr>
            <a:spLocks noGrp="1"/>
          </p:cNvSpPr>
          <p:nvPr>
            <p:ph type="body" idx="1"/>
          </p:nvPr>
        </p:nvSpPr>
        <p:spPr/>
        <p:txBody>
          <a:bodyPr/>
          <a:lstStyle/>
          <a:p>
            <a:r>
              <a:rPr lang="en-US" dirty="0" smtClean="0"/>
              <a:t>But don’t stay there…..do something!</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It’s ok to doubt, it means you’re thinking.  Doubt is not the opposite of faith, unbelief is the opposite of faith(willful refusal).</a:t>
            </a:r>
          </a:p>
          <a:p>
            <a:r>
              <a:rPr lang="en-US" dirty="0" smtClean="0"/>
              <a:t>Indecisive over an issue (like fasting)….it’s a sign of spiritual health that we doubt—it means we’re not brain dead.</a:t>
            </a:r>
          </a:p>
          <a:p>
            <a:r>
              <a:rPr lang="en-US" dirty="0" smtClean="0"/>
              <a:t>Having strong faith doesn’t disallow you to have doubt ( King David in the psalms, sharing with God our true feelings).</a:t>
            </a:r>
          </a:p>
          <a:p>
            <a:endParaRPr lang="en-US" dirty="0"/>
          </a:p>
        </p:txBody>
      </p:sp>
      <p:sp>
        <p:nvSpPr>
          <p:cNvPr id="3" name="Title 2"/>
          <p:cNvSpPr>
            <a:spLocks noGrp="1"/>
          </p:cNvSpPr>
          <p:nvPr>
            <p:ph type="title"/>
          </p:nvPr>
        </p:nvSpPr>
        <p:spPr/>
        <p:txBody>
          <a:bodyPr/>
          <a:lstStyle/>
          <a:p>
            <a:r>
              <a:rPr lang="en-US" dirty="0" smtClean="0"/>
              <a:t>Doubting</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52400"/>
            <a:ext cx="5068824" cy="997688"/>
          </a:xfrm>
        </p:spPr>
        <p:txBody>
          <a:bodyPr/>
          <a:lstStyle/>
          <a:p>
            <a:r>
              <a:rPr lang="en-US" dirty="0" smtClean="0"/>
              <a:t>Psalm 13</a:t>
            </a:r>
            <a:endParaRPr lang="en-US" dirty="0"/>
          </a:p>
        </p:txBody>
      </p:sp>
      <p:sp>
        <p:nvSpPr>
          <p:cNvPr id="3" name="Text Placeholder 2"/>
          <p:cNvSpPr>
            <a:spLocks noGrp="1"/>
          </p:cNvSpPr>
          <p:nvPr>
            <p:ph type="body" idx="1"/>
          </p:nvPr>
        </p:nvSpPr>
        <p:spPr>
          <a:xfrm>
            <a:off x="3810000" y="990600"/>
            <a:ext cx="4684713" cy="5334000"/>
          </a:xfrm>
        </p:spPr>
        <p:txBody>
          <a:bodyPr>
            <a:normAutofit fontScale="70000" lnSpcReduction="20000"/>
          </a:bodyPr>
          <a:lstStyle/>
          <a:p>
            <a:r>
              <a:rPr lang="en-US" b="1" dirty="0" smtClean="0"/>
              <a:t>Psalm 13</a:t>
            </a:r>
          </a:p>
          <a:p>
            <a:r>
              <a:rPr lang="en-US" b="1" dirty="0" smtClean="0"/>
              <a:t>To the Chief Musician. A Psalm of David.</a:t>
            </a:r>
          </a:p>
          <a:p>
            <a:r>
              <a:rPr lang="en-US" dirty="0" smtClean="0">
                <a:solidFill>
                  <a:schemeClr val="accent2">
                    <a:lumMod val="75000"/>
                  </a:schemeClr>
                </a:solidFill>
              </a:rPr>
              <a:t> </a:t>
            </a:r>
            <a:r>
              <a:rPr lang="en-US" b="1" baseline="30000" dirty="0" smtClean="0">
                <a:solidFill>
                  <a:schemeClr val="accent2">
                    <a:lumMod val="75000"/>
                  </a:schemeClr>
                </a:solidFill>
              </a:rPr>
              <a:t>1</a:t>
            </a:r>
            <a:r>
              <a:rPr lang="en-US" dirty="0" smtClean="0">
                <a:solidFill>
                  <a:schemeClr val="accent2">
                    <a:lumMod val="75000"/>
                  </a:schemeClr>
                </a:solidFill>
              </a:rPr>
              <a:t> How long, O LORD? Will You forget me forever?</a:t>
            </a:r>
            <a:br>
              <a:rPr lang="en-US" dirty="0" smtClean="0">
                <a:solidFill>
                  <a:schemeClr val="accent2">
                    <a:lumMod val="75000"/>
                  </a:schemeClr>
                </a:solidFill>
              </a:rPr>
            </a:br>
            <a:r>
              <a:rPr lang="en-US" dirty="0" smtClean="0">
                <a:solidFill>
                  <a:schemeClr val="accent2">
                    <a:lumMod val="75000"/>
                  </a:schemeClr>
                </a:solidFill>
              </a:rPr>
              <a:t>         How long will You hide Your face from me?</a:t>
            </a:r>
            <a:br>
              <a:rPr lang="en-US" dirty="0" smtClean="0">
                <a:solidFill>
                  <a:schemeClr val="accent2">
                    <a:lumMod val="75000"/>
                  </a:schemeClr>
                </a:solidFill>
              </a:rPr>
            </a:br>
            <a:r>
              <a:rPr lang="en-US" dirty="0" smtClean="0">
                <a:solidFill>
                  <a:schemeClr val="accent2">
                    <a:lumMod val="75000"/>
                  </a:schemeClr>
                </a:solidFill>
              </a:rPr>
              <a:t> </a:t>
            </a:r>
            <a:r>
              <a:rPr lang="en-US" b="1" baseline="30000" dirty="0" smtClean="0">
                <a:solidFill>
                  <a:schemeClr val="accent2">
                    <a:lumMod val="75000"/>
                  </a:schemeClr>
                </a:solidFill>
              </a:rPr>
              <a:t>2</a:t>
            </a:r>
            <a:r>
              <a:rPr lang="en-US" dirty="0" smtClean="0">
                <a:solidFill>
                  <a:schemeClr val="accent2">
                    <a:lumMod val="75000"/>
                  </a:schemeClr>
                </a:solidFill>
              </a:rPr>
              <a:t> How long shall I take counsel in my soul,</a:t>
            </a:r>
            <a:br>
              <a:rPr lang="en-US" dirty="0" smtClean="0">
                <a:solidFill>
                  <a:schemeClr val="accent2">
                    <a:lumMod val="75000"/>
                  </a:schemeClr>
                </a:solidFill>
              </a:rPr>
            </a:br>
            <a:r>
              <a:rPr lang="en-US" dirty="0" smtClean="0">
                <a:solidFill>
                  <a:schemeClr val="accent2">
                    <a:lumMod val="75000"/>
                  </a:schemeClr>
                </a:solidFill>
              </a:rPr>
              <a:t>         </a:t>
            </a:r>
            <a:r>
              <a:rPr lang="en-US" i="1" dirty="0" smtClean="0">
                <a:solidFill>
                  <a:schemeClr val="accent2">
                    <a:lumMod val="75000"/>
                  </a:schemeClr>
                </a:solidFill>
              </a:rPr>
              <a:t>Having</a:t>
            </a:r>
            <a:r>
              <a:rPr lang="en-US" dirty="0" smtClean="0">
                <a:solidFill>
                  <a:schemeClr val="accent2">
                    <a:lumMod val="75000"/>
                  </a:schemeClr>
                </a:solidFill>
              </a:rPr>
              <a:t> sorrow in my heart daily? </a:t>
            </a:r>
            <a:br>
              <a:rPr lang="en-US" dirty="0" smtClean="0">
                <a:solidFill>
                  <a:schemeClr val="accent2">
                    <a:lumMod val="75000"/>
                  </a:schemeClr>
                </a:solidFill>
              </a:rPr>
            </a:br>
            <a:r>
              <a:rPr lang="en-US" dirty="0" smtClean="0">
                <a:solidFill>
                  <a:schemeClr val="accent2">
                    <a:lumMod val="75000"/>
                  </a:schemeClr>
                </a:solidFill>
              </a:rPr>
              <a:t>         How long will my enemy be exalted over me? </a:t>
            </a:r>
            <a:r>
              <a:rPr lang="en-US" dirty="0" smtClean="0"/>
              <a:t/>
            </a:r>
            <a:br>
              <a:rPr lang="en-US" dirty="0" smtClean="0"/>
            </a:br>
            <a:r>
              <a:rPr lang="en-US" dirty="0" smtClean="0"/>
              <a:t>         </a:t>
            </a:r>
            <a:br>
              <a:rPr lang="en-US" dirty="0" smtClean="0"/>
            </a:br>
            <a:r>
              <a:rPr lang="en-US" dirty="0" smtClean="0"/>
              <a:t> </a:t>
            </a:r>
            <a:r>
              <a:rPr lang="en-US" b="1" baseline="30000" dirty="0" smtClean="0"/>
              <a:t>3</a:t>
            </a:r>
            <a:r>
              <a:rPr lang="en-US" dirty="0" smtClean="0"/>
              <a:t> Consider </a:t>
            </a:r>
            <a:r>
              <a:rPr lang="en-US" i="1" dirty="0" smtClean="0"/>
              <a:t>and</a:t>
            </a:r>
            <a:r>
              <a:rPr lang="en-US" dirty="0" smtClean="0"/>
              <a:t> hear me, O LORD my God;</a:t>
            </a:r>
            <a:br>
              <a:rPr lang="en-US" dirty="0" smtClean="0"/>
            </a:br>
            <a:r>
              <a:rPr lang="en-US" dirty="0" smtClean="0"/>
              <a:t>         Enlighten my eyes, </a:t>
            </a:r>
            <a:br>
              <a:rPr lang="en-US" dirty="0" smtClean="0"/>
            </a:br>
            <a:r>
              <a:rPr lang="en-US" dirty="0" smtClean="0"/>
              <a:t>         Lest I sleep the </a:t>
            </a:r>
            <a:r>
              <a:rPr lang="en-US" i="1" dirty="0" smtClean="0"/>
              <a:t>sleep of</a:t>
            </a:r>
            <a:r>
              <a:rPr lang="en-US" dirty="0" smtClean="0"/>
              <a:t> death;</a:t>
            </a:r>
            <a:br>
              <a:rPr lang="en-US" dirty="0" smtClean="0"/>
            </a:br>
            <a:r>
              <a:rPr lang="en-US" dirty="0" smtClean="0"/>
              <a:t> </a:t>
            </a:r>
            <a:r>
              <a:rPr lang="en-US" b="1" baseline="30000" dirty="0" smtClean="0"/>
              <a:t>4</a:t>
            </a:r>
            <a:r>
              <a:rPr lang="en-US" dirty="0" smtClean="0"/>
              <a:t> Lest my enemy say,</a:t>
            </a:r>
            <a:br>
              <a:rPr lang="en-US" dirty="0" smtClean="0"/>
            </a:br>
            <a:r>
              <a:rPr lang="en-US" dirty="0" smtClean="0"/>
              <a:t>         “I have prevailed against him”; </a:t>
            </a:r>
            <a:br>
              <a:rPr lang="en-US" dirty="0" smtClean="0"/>
            </a:br>
            <a:r>
              <a:rPr lang="en-US" dirty="0" smtClean="0"/>
              <a:t>         </a:t>
            </a:r>
            <a:r>
              <a:rPr lang="en-US" i="1" dirty="0" smtClean="0"/>
              <a:t>Lest</a:t>
            </a:r>
            <a:r>
              <a:rPr lang="en-US" dirty="0" smtClean="0"/>
              <a:t> those who trouble me rejoice when I am moved. </a:t>
            </a:r>
            <a:br>
              <a:rPr lang="en-US" dirty="0" smtClean="0"/>
            </a:br>
            <a:r>
              <a:rPr lang="en-US" dirty="0" smtClean="0"/>
              <a:t>   </a:t>
            </a:r>
            <a:r>
              <a:rPr lang="en-US" dirty="0" smtClean="0">
                <a:solidFill>
                  <a:schemeClr val="accent3">
                    <a:lumMod val="60000"/>
                    <a:lumOff val="40000"/>
                  </a:schemeClr>
                </a:solidFill>
              </a:rPr>
              <a:t>      </a:t>
            </a:r>
            <a:br>
              <a:rPr lang="en-US" dirty="0" smtClean="0">
                <a:solidFill>
                  <a:schemeClr val="accent3">
                    <a:lumMod val="60000"/>
                    <a:lumOff val="40000"/>
                  </a:schemeClr>
                </a:solidFill>
              </a:rPr>
            </a:br>
            <a:r>
              <a:rPr lang="en-US" dirty="0" smtClean="0">
                <a:solidFill>
                  <a:schemeClr val="accent3">
                    <a:lumMod val="60000"/>
                    <a:lumOff val="40000"/>
                  </a:schemeClr>
                </a:solidFill>
              </a:rPr>
              <a:t> </a:t>
            </a:r>
            <a:r>
              <a:rPr lang="en-US" b="1" baseline="30000" dirty="0" smtClean="0">
                <a:solidFill>
                  <a:schemeClr val="accent3">
                    <a:lumMod val="60000"/>
                    <a:lumOff val="40000"/>
                  </a:schemeClr>
                </a:solidFill>
              </a:rPr>
              <a:t>5</a:t>
            </a:r>
            <a:r>
              <a:rPr lang="en-US" dirty="0" smtClean="0">
                <a:solidFill>
                  <a:schemeClr val="accent3">
                    <a:lumMod val="60000"/>
                    <a:lumOff val="40000"/>
                  </a:schemeClr>
                </a:solidFill>
              </a:rPr>
              <a:t> But I have trusted in Your mercy;</a:t>
            </a:r>
            <a:br>
              <a:rPr lang="en-US" dirty="0" smtClean="0">
                <a:solidFill>
                  <a:schemeClr val="accent3">
                    <a:lumMod val="60000"/>
                    <a:lumOff val="40000"/>
                  </a:schemeClr>
                </a:solidFill>
              </a:rPr>
            </a:br>
            <a:r>
              <a:rPr lang="en-US" dirty="0" smtClean="0">
                <a:solidFill>
                  <a:schemeClr val="accent3">
                    <a:lumMod val="60000"/>
                    <a:lumOff val="40000"/>
                  </a:schemeClr>
                </a:solidFill>
              </a:rPr>
              <a:t>         My heart shall rejoice in Your salvation.</a:t>
            </a:r>
            <a:br>
              <a:rPr lang="en-US" dirty="0" smtClean="0">
                <a:solidFill>
                  <a:schemeClr val="accent3">
                    <a:lumMod val="60000"/>
                    <a:lumOff val="40000"/>
                  </a:schemeClr>
                </a:solidFill>
              </a:rPr>
            </a:br>
            <a:r>
              <a:rPr lang="en-US" dirty="0" smtClean="0">
                <a:solidFill>
                  <a:schemeClr val="accent3">
                    <a:lumMod val="60000"/>
                    <a:lumOff val="40000"/>
                  </a:schemeClr>
                </a:solidFill>
              </a:rPr>
              <a:t> </a:t>
            </a:r>
            <a:r>
              <a:rPr lang="en-US" b="1" baseline="30000" dirty="0" smtClean="0">
                <a:solidFill>
                  <a:schemeClr val="accent3">
                    <a:lumMod val="60000"/>
                    <a:lumOff val="40000"/>
                  </a:schemeClr>
                </a:solidFill>
              </a:rPr>
              <a:t>6</a:t>
            </a:r>
            <a:r>
              <a:rPr lang="en-US" dirty="0" smtClean="0">
                <a:solidFill>
                  <a:schemeClr val="accent3">
                    <a:lumMod val="60000"/>
                    <a:lumOff val="40000"/>
                  </a:schemeClr>
                </a:solidFill>
              </a:rPr>
              <a:t> I will sing to the LORD,</a:t>
            </a:r>
            <a:br>
              <a:rPr lang="en-US" dirty="0" smtClean="0">
                <a:solidFill>
                  <a:schemeClr val="accent3">
                    <a:lumMod val="60000"/>
                    <a:lumOff val="40000"/>
                  </a:schemeClr>
                </a:solidFill>
              </a:rPr>
            </a:br>
            <a:r>
              <a:rPr lang="en-US" dirty="0" smtClean="0">
                <a:solidFill>
                  <a:schemeClr val="accent3">
                    <a:lumMod val="60000"/>
                    <a:lumOff val="40000"/>
                  </a:schemeClr>
                </a:solidFill>
              </a:rPr>
              <a:t>         Because He has dealt bountifully with me.</a:t>
            </a:r>
            <a:endParaRPr lang="en-US" dirty="0">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a:xfrm>
            <a:off x="1141232" y="5443402"/>
            <a:ext cx="7316968" cy="1262198"/>
          </a:xfrm>
        </p:spPr>
        <p:txBody>
          <a:bodyPr>
            <a:normAutofit/>
          </a:bodyPr>
          <a:lstStyle/>
          <a:p>
            <a:r>
              <a:rPr lang="en-US" dirty="0" smtClean="0"/>
              <a:t>Ex of Thomas; God invites him to come closer;  “come and touch” (john 20:27-28) “My Lord and my God”: he became a missionary and a martyr</a:t>
            </a:r>
          </a:p>
          <a:p>
            <a:r>
              <a:rPr lang="en-US" dirty="0" smtClean="0"/>
              <a:t>Like the flu shot ( a little, gets you firmed up, immune to the full disease)</a:t>
            </a:r>
          </a:p>
          <a:p>
            <a:r>
              <a:rPr lang="en-US" dirty="0" smtClean="0"/>
              <a:t>When infected, seek answers; talk to priest, attend lessons, lectures, read, pray etc.</a:t>
            </a:r>
          </a:p>
          <a:p>
            <a:endParaRPr lang="en-US" dirty="0"/>
          </a:p>
        </p:txBody>
      </p:sp>
      <p:sp>
        <p:nvSpPr>
          <p:cNvPr id="4" name="Title 3"/>
          <p:cNvSpPr>
            <a:spLocks noGrp="1"/>
          </p:cNvSpPr>
          <p:nvPr>
            <p:ph type="title"/>
          </p:nvPr>
        </p:nvSpPr>
        <p:spPr>
          <a:xfrm>
            <a:off x="228600" y="4648200"/>
            <a:ext cx="8075432" cy="562672"/>
          </a:xfrm>
        </p:spPr>
        <p:txBody>
          <a:bodyPr/>
          <a:lstStyle/>
          <a:p>
            <a:r>
              <a:rPr lang="en-US" dirty="0" smtClean="0"/>
              <a:t>St. Thomas: Doubting Thomas</a:t>
            </a:r>
            <a:endParaRPr lang="en-US" dirty="0"/>
          </a:p>
        </p:txBody>
      </p:sp>
      <p:pic>
        <p:nvPicPr>
          <p:cNvPr id="7" name="Picture Placeholder 6" descr="250px-Caravaggio_-_The_Incredulity_of_Saint_Thomas.jpg"/>
          <p:cNvPicPr>
            <a:picLocks noGrp="1" noChangeAspect="1"/>
          </p:cNvPicPr>
          <p:nvPr>
            <p:ph type="pic" idx="1"/>
          </p:nvPr>
        </p:nvPicPr>
        <p:blipFill>
          <a:blip r:embed="rId2" cstate="print"/>
          <a:srcRect t="15685" b="15685"/>
          <a:stretch>
            <a:fillRect/>
          </a:stretch>
        </p:blip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371600"/>
            <a:ext cx="6751431"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 believe Lord, help my unbelief!</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Rectangle 2"/>
          <p:cNvSpPr/>
          <p:nvPr/>
        </p:nvSpPr>
        <p:spPr>
          <a:xfrm>
            <a:off x="3696600" y="3244334"/>
            <a:ext cx="1750800" cy="369332"/>
          </a:xfrm>
          <a:prstGeom prst="rect">
            <a:avLst/>
          </a:prstGeom>
        </p:spPr>
        <p:txBody>
          <a:bodyPr wrap="none">
            <a:spAutoFit/>
          </a:bodyPr>
          <a:lstStyle/>
          <a:p>
            <a:r>
              <a:rPr lang="en-US" b="1" dirty="0" smtClean="0"/>
              <a:t>Mark 9:23-25</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is not an invitation to doubt</a:t>
            </a:r>
            <a:endParaRPr lang="en-US" dirty="0"/>
          </a:p>
        </p:txBody>
      </p:sp>
      <p:sp>
        <p:nvSpPr>
          <p:cNvPr id="3" name="Text Placeholder 2"/>
          <p:cNvSpPr>
            <a:spLocks noGrp="1"/>
          </p:cNvSpPr>
          <p:nvPr>
            <p:ph type="body" idx="1"/>
          </p:nvPr>
        </p:nvSpPr>
        <p:spPr>
          <a:xfrm>
            <a:off x="3581400" y="3124200"/>
            <a:ext cx="5446713" cy="3124200"/>
          </a:xfrm>
        </p:spPr>
        <p:txBody>
          <a:bodyPr>
            <a:normAutofit fontScale="92500" lnSpcReduction="10000"/>
          </a:bodyPr>
          <a:lstStyle/>
          <a:p>
            <a:r>
              <a:rPr lang="en-US" dirty="0" smtClean="0"/>
              <a:t>Don’t be scared of your doubt; it can deepen your faith.  </a:t>
            </a:r>
            <a:r>
              <a:rPr lang="en-US" dirty="0" smtClean="0">
                <a:solidFill>
                  <a:schemeClr val="accent2">
                    <a:lumMod val="75000"/>
                  </a:schemeClr>
                </a:solidFill>
              </a:rPr>
              <a:t>If not treated properly it can be fatal</a:t>
            </a:r>
          </a:p>
          <a:p>
            <a:r>
              <a:rPr lang="en-US" dirty="0" smtClean="0"/>
              <a:t>We like not to let it in as much as possible, if it does it should be an instrument to strengthen our faith.</a:t>
            </a:r>
          </a:p>
          <a:p>
            <a:r>
              <a:rPr lang="en-US" dirty="0" smtClean="0"/>
              <a:t>Doubt starts in the mind; with thought; to strengthen ourselves against doubt is to have the proper understanding of who God is.</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44</TotalTime>
  <Words>1293</Words>
  <Application>Microsoft Office PowerPoint</Application>
  <PresentationFormat>On-screen Show (4:3)</PresentationFormat>
  <Paragraphs>78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Concourse</vt:lpstr>
      <vt:lpstr>Defending Our Faith</vt:lpstr>
      <vt:lpstr>     Introduction: “But sanctify the Lord God in your hearts, and always be ready to give a defense to everyone who asks you a reason for the hope that is in you, with meekness and fear.”1Peter 3:15   </vt:lpstr>
      <vt:lpstr>“You better stand for something or you‟ll fall for anything!”</vt:lpstr>
      <vt:lpstr>It’s ok to Doubt, it means you’re awake…..</vt:lpstr>
      <vt:lpstr>Doubting</vt:lpstr>
      <vt:lpstr>Psalm 13</vt:lpstr>
      <vt:lpstr>St. Thomas: Doubting Thomas</vt:lpstr>
      <vt:lpstr>Slide 8</vt:lpstr>
      <vt:lpstr>This is not an invitation to doubt</vt:lpstr>
      <vt:lpstr>Defending our Faith</vt:lpstr>
      <vt:lpstr>St. Athanasius as a great example for us.</vt:lpstr>
      <vt:lpstr>St. Athanasius as a great example for us.</vt:lpstr>
      <vt:lpstr>St. Athanasius as a great example for us.</vt:lpstr>
      <vt:lpstr>St. Athanasius as a great example for us.</vt:lpstr>
      <vt:lpstr>St. Athanasius as a great example for us.</vt:lpstr>
      <vt:lpstr>St. Athanasius as a great example for us.</vt:lpstr>
      <vt:lpstr>So what’s my story?</vt:lpstr>
      <vt:lpstr>So what’s my story/confession/testimonial?</vt:lpstr>
      <vt:lpstr>So what’s my story/confession/testimonial?</vt:lpstr>
      <vt:lpstr>So what’s my story/confession/testimonial?</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Defending Our Faith</dc:title>
  <dc:creator/>
  <cp:lastModifiedBy> </cp:lastModifiedBy>
  <cp:revision>11</cp:revision>
  <dcterms:created xsi:type="dcterms:W3CDTF">2006-08-16T00:00:00Z</dcterms:created>
  <dcterms:modified xsi:type="dcterms:W3CDTF">2011-08-25T02:40:23Z</dcterms:modified>
</cp:coreProperties>
</file>