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86" r:id="rId3"/>
    <p:sldId id="257" r:id="rId4"/>
    <p:sldId id="288" r:id="rId5"/>
    <p:sldId id="289" r:id="rId6"/>
    <p:sldId id="290" r:id="rId7"/>
    <p:sldId id="291" r:id="rId8"/>
    <p:sldId id="294" r:id="rId9"/>
    <p:sldId id="293" r:id="rId10"/>
    <p:sldId id="295"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28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44" y="-3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4/3/2011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F7F5BD1-A421-4CC0-9475-634F40D88D16}" type="datetimeFigureOut">
              <a:rPr lang="en-US" smtClean="0"/>
              <a:t>4/3/2011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B9B8ABE-534E-4B24-9263-3426C29B1835}"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Lessons from the Life of</a:t>
            </a:r>
            <a:br>
              <a:rPr lang="en-US" dirty="0" smtClean="0"/>
            </a:br>
            <a:r>
              <a:rPr lang="en-US" dirty="0" smtClean="0"/>
              <a:t>Samuel the Prophet </a:t>
            </a:r>
            <a:r>
              <a:rPr lang="en-US" dirty="0" smtClean="0"/>
              <a:t>II</a:t>
            </a:r>
            <a:endParaRPr lang="en-US" dirty="0"/>
          </a:p>
        </p:txBody>
      </p:sp>
      <p:pic>
        <p:nvPicPr>
          <p:cNvPr id="3" name="Picture 2"/>
          <p:cNvPicPr/>
          <p:nvPr/>
        </p:nvPicPr>
        <p:blipFill>
          <a:blip r:embed="rId2"/>
          <a:stretch>
            <a:fillRect/>
          </a:stretch>
        </p:blipFill>
        <p:spPr>
          <a:xfrm>
            <a:off x="3099407" y="2133600"/>
            <a:ext cx="2962275" cy="3810000"/>
          </a:xfrm>
          <a:prstGeom prst="rect">
            <a:avLst/>
          </a:prstGeom>
        </p:spPr>
      </p:pic>
    </p:spTree>
    <p:extLst>
      <p:ext uri="{BB962C8B-B14F-4D97-AF65-F5344CB8AC3E}">
        <p14:creationId xmlns:p14="http://schemas.microsoft.com/office/powerpoint/2010/main" val="13737763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Saul do?</a:t>
            </a:r>
            <a:endParaRPr lang="en-US" dirty="0"/>
          </a:p>
        </p:txBody>
      </p:sp>
      <p:sp>
        <p:nvSpPr>
          <p:cNvPr id="3" name="Content Placeholder 2"/>
          <p:cNvSpPr>
            <a:spLocks noGrp="1"/>
          </p:cNvSpPr>
          <p:nvPr>
            <p:ph idx="1"/>
          </p:nvPr>
        </p:nvSpPr>
        <p:spPr/>
        <p:txBody>
          <a:bodyPr>
            <a:normAutofit fontScale="85000" lnSpcReduction="10000"/>
          </a:bodyPr>
          <a:lstStyle/>
          <a:p>
            <a:r>
              <a:rPr lang="en-US" b="1" dirty="0" smtClean="0"/>
              <a:t>1 Samuel 15:7-9</a:t>
            </a:r>
            <a:br>
              <a:rPr lang="en-US" b="1" dirty="0" smtClean="0"/>
            </a:br>
            <a:r>
              <a:rPr lang="en-US" dirty="0" smtClean="0"/>
              <a:t>And </a:t>
            </a:r>
            <a:r>
              <a:rPr lang="en-US" dirty="0"/>
              <a:t>Saul attacked the Amalekites, from </a:t>
            </a:r>
            <a:r>
              <a:rPr lang="en-US" dirty="0" err="1"/>
              <a:t>Havilah</a:t>
            </a:r>
            <a:r>
              <a:rPr lang="en-US" dirty="0"/>
              <a:t> all the way to </a:t>
            </a:r>
            <a:r>
              <a:rPr lang="en-US" dirty="0" err="1"/>
              <a:t>Shur</a:t>
            </a:r>
            <a:r>
              <a:rPr lang="en-US" dirty="0"/>
              <a:t>, which is east of Egypt. </a:t>
            </a:r>
            <a:r>
              <a:rPr lang="en-US" dirty="0" smtClean="0"/>
              <a:t>He </a:t>
            </a:r>
            <a:r>
              <a:rPr lang="en-US" dirty="0"/>
              <a:t>also took </a:t>
            </a:r>
            <a:r>
              <a:rPr lang="en-US" dirty="0" err="1"/>
              <a:t>Agag</a:t>
            </a:r>
            <a:r>
              <a:rPr lang="en-US" dirty="0"/>
              <a:t> king of the Amalekites alive, and utterly destroyed all the people with the edge of the sword. </a:t>
            </a:r>
            <a:r>
              <a:rPr lang="en-US" dirty="0" smtClean="0"/>
              <a:t>But </a:t>
            </a:r>
            <a:r>
              <a:rPr lang="en-US" dirty="0"/>
              <a:t>Saul and the people spared </a:t>
            </a:r>
            <a:r>
              <a:rPr lang="en-US" dirty="0" err="1"/>
              <a:t>Agag</a:t>
            </a:r>
            <a:r>
              <a:rPr lang="en-US" dirty="0"/>
              <a:t> and the best of the sheep, the oxen, the fatlings, the lambs, and all that was good, and were unwilling to utterly destroy them. But everything despised and worthless, that they utterly destroyed.</a:t>
            </a:r>
          </a:p>
        </p:txBody>
      </p:sp>
    </p:spTree>
    <p:extLst>
      <p:ext uri="{BB962C8B-B14F-4D97-AF65-F5344CB8AC3E}">
        <p14:creationId xmlns:p14="http://schemas.microsoft.com/office/powerpoint/2010/main" val="3378199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Samuel confronts Saul</a:t>
            </a:r>
            <a:endParaRPr lang="en-US" dirty="0"/>
          </a:p>
        </p:txBody>
      </p:sp>
      <p:sp>
        <p:nvSpPr>
          <p:cNvPr id="3" name="Content Placeholder 2"/>
          <p:cNvSpPr>
            <a:spLocks noGrp="1"/>
          </p:cNvSpPr>
          <p:nvPr>
            <p:ph idx="1"/>
          </p:nvPr>
        </p:nvSpPr>
        <p:spPr>
          <a:xfrm>
            <a:off x="1066800" y="1447800"/>
            <a:ext cx="4889014" cy="5029200"/>
          </a:xfrm>
        </p:spPr>
        <p:txBody>
          <a:bodyPr>
            <a:normAutofit lnSpcReduction="10000"/>
          </a:bodyPr>
          <a:lstStyle/>
          <a:p>
            <a:r>
              <a:rPr lang="en-US" b="1" dirty="0" smtClean="0"/>
              <a:t>1 Samuel 15:13 </a:t>
            </a:r>
            <a:br>
              <a:rPr lang="en-US" b="1" dirty="0" smtClean="0"/>
            </a:br>
            <a:r>
              <a:rPr lang="en-US" dirty="0" smtClean="0"/>
              <a:t>Then </a:t>
            </a:r>
            <a:r>
              <a:rPr lang="en-US" dirty="0"/>
              <a:t>Samuel went to Saul, and Saul said to him, “Blessed are you of the LORD! I have performed the commandment of the LORD.” </a:t>
            </a:r>
            <a:endParaRPr lang="en-US" dirty="0" smtClean="0"/>
          </a:p>
          <a:p>
            <a:r>
              <a:rPr lang="en-US" dirty="0" smtClean="0"/>
              <a:t>Why does Saul think he obeyed God’s command?</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5814" y="1676400"/>
            <a:ext cx="2959585"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7568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Samuel confronts Saul</a:t>
            </a:r>
            <a:endParaRPr lang="en-US" dirty="0"/>
          </a:p>
        </p:txBody>
      </p:sp>
      <p:sp>
        <p:nvSpPr>
          <p:cNvPr id="3" name="Content Placeholder 2"/>
          <p:cNvSpPr>
            <a:spLocks noGrp="1"/>
          </p:cNvSpPr>
          <p:nvPr>
            <p:ph idx="1"/>
          </p:nvPr>
        </p:nvSpPr>
        <p:spPr/>
        <p:txBody>
          <a:bodyPr>
            <a:normAutofit lnSpcReduction="10000"/>
          </a:bodyPr>
          <a:lstStyle/>
          <a:p>
            <a:r>
              <a:rPr lang="en-US" b="1" dirty="0" smtClean="0"/>
              <a:t>1 Samuel 15:14-15</a:t>
            </a:r>
            <a:r>
              <a:rPr lang="en-US" dirty="0" smtClean="0"/>
              <a:t/>
            </a:r>
            <a:br>
              <a:rPr lang="en-US" dirty="0" smtClean="0"/>
            </a:br>
            <a:r>
              <a:rPr lang="en-US" dirty="0" smtClean="0"/>
              <a:t>But </a:t>
            </a:r>
            <a:r>
              <a:rPr lang="en-US" dirty="0"/>
              <a:t>Samuel said, “What then is this bleating of the sheep in my ears, and the lowing of the oxen which I hear</a:t>
            </a:r>
            <a:r>
              <a:rPr lang="en-US" dirty="0" smtClean="0"/>
              <a:t>?” And </a:t>
            </a:r>
            <a:r>
              <a:rPr lang="en-US" dirty="0"/>
              <a:t>Saul said, “They have brought them from the Amalekites; for the people spared the best of the sheep and the oxen, to sacrifice to the LORD your God; and the rest we have utterly destroyed.” </a:t>
            </a:r>
          </a:p>
        </p:txBody>
      </p:sp>
    </p:spTree>
    <p:extLst>
      <p:ext uri="{BB962C8B-B14F-4D97-AF65-F5344CB8AC3E}">
        <p14:creationId xmlns:p14="http://schemas.microsoft.com/office/powerpoint/2010/main" val="3878779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Samuel confronts Saul</a:t>
            </a:r>
            <a:endParaRPr lang="en-US" dirty="0"/>
          </a:p>
        </p:txBody>
      </p:sp>
      <p:sp>
        <p:nvSpPr>
          <p:cNvPr id="3" name="Content Placeholder 2"/>
          <p:cNvSpPr>
            <a:spLocks noGrp="1"/>
          </p:cNvSpPr>
          <p:nvPr>
            <p:ph idx="1"/>
          </p:nvPr>
        </p:nvSpPr>
        <p:spPr>
          <a:xfrm>
            <a:off x="914400" y="1295400"/>
            <a:ext cx="8019288" cy="5486400"/>
          </a:xfrm>
        </p:spPr>
        <p:txBody>
          <a:bodyPr>
            <a:normAutofit fontScale="70000" lnSpcReduction="20000"/>
          </a:bodyPr>
          <a:lstStyle/>
          <a:p>
            <a:pPr>
              <a:lnSpc>
                <a:spcPct val="120000"/>
              </a:lnSpc>
              <a:spcBef>
                <a:spcPts val="0"/>
              </a:spcBef>
            </a:pPr>
            <a:r>
              <a:rPr lang="en-US" b="1" dirty="0" smtClean="0"/>
              <a:t>1 Samuel 15:18-22</a:t>
            </a:r>
            <a:r>
              <a:rPr lang="en-US" dirty="0" smtClean="0"/>
              <a:t/>
            </a:r>
            <a:br>
              <a:rPr lang="en-US" dirty="0" smtClean="0"/>
            </a:br>
            <a:r>
              <a:rPr lang="en-US" dirty="0" smtClean="0"/>
              <a:t>Now </a:t>
            </a:r>
            <a:r>
              <a:rPr lang="en-US" dirty="0"/>
              <a:t>the LORD sent you on a mission, and said, ‘Go, and utterly destroy the sinners, the Amalekites, and fight against them until they are consumed.’ </a:t>
            </a:r>
            <a:r>
              <a:rPr lang="en-US" dirty="0" smtClean="0"/>
              <a:t>Why </a:t>
            </a:r>
            <a:r>
              <a:rPr lang="en-US" dirty="0"/>
              <a:t>then did you not obey the voice of the LORD? Why did you swoop down on the spoil, and do evil in the sight of the LORD</a:t>
            </a:r>
            <a:r>
              <a:rPr lang="en-US" dirty="0" smtClean="0"/>
              <a:t>?” And </a:t>
            </a:r>
            <a:r>
              <a:rPr lang="en-US" dirty="0"/>
              <a:t>Saul said to Samuel, “</a:t>
            </a:r>
            <a:r>
              <a:rPr lang="en-US" dirty="0">
                <a:solidFill>
                  <a:srgbClr val="FF0000"/>
                </a:solidFill>
              </a:rPr>
              <a:t>But I have obeyed the voice of the LORD, and gone on the mission on which the LORD sent me</a:t>
            </a:r>
            <a:r>
              <a:rPr lang="en-US" dirty="0"/>
              <a:t>, and brought back </a:t>
            </a:r>
            <a:r>
              <a:rPr lang="en-US" dirty="0" err="1"/>
              <a:t>Agag</a:t>
            </a:r>
            <a:r>
              <a:rPr lang="en-US" dirty="0"/>
              <a:t> king of </a:t>
            </a:r>
            <a:r>
              <a:rPr lang="en-US" dirty="0" err="1"/>
              <a:t>Amalek</a:t>
            </a:r>
            <a:r>
              <a:rPr lang="en-US" dirty="0"/>
              <a:t>; I have utterly destroyed the Amalekites. </a:t>
            </a:r>
            <a:r>
              <a:rPr lang="en-US" dirty="0" smtClean="0"/>
              <a:t>But </a:t>
            </a:r>
            <a:r>
              <a:rPr lang="en-US" dirty="0">
                <a:solidFill>
                  <a:srgbClr val="FF0000"/>
                </a:solidFill>
              </a:rPr>
              <a:t>the people took of the plunder, sheep and oxen, the best of the things which should have been utterly destroyed, to sacrifice to the LORD your God in </a:t>
            </a:r>
            <a:r>
              <a:rPr lang="en-US" dirty="0" err="1">
                <a:solidFill>
                  <a:srgbClr val="FF0000"/>
                </a:solidFill>
              </a:rPr>
              <a:t>Gilgal</a:t>
            </a:r>
            <a:r>
              <a:rPr lang="en-US" dirty="0" smtClean="0"/>
              <a:t>.” So </a:t>
            </a:r>
            <a:r>
              <a:rPr lang="en-US" dirty="0"/>
              <a:t>Samuel said</a:t>
            </a:r>
            <a:r>
              <a:rPr lang="en-US" dirty="0" smtClean="0"/>
              <a:t>: “</a:t>
            </a:r>
            <a:r>
              <a:rPr lang="en-US" dirty="0"/>
              <a:t>Has the LORD as great delight in burnt offerings and </a:t>
            </a:r>
            <a:r>
              <a:rPr lang="en-US" dirty="0" smtClean="0"/>
              <a:t>sacrifices, As </a:t>
            </a:r>
            <a:r>
              <a:rPr lang="en-US" dirty="0"/>
              <a:t>in obeying the voice of the </a:t>
            </a:r>
            <a:r>
              <a:rPr lang="en-US" dirty="0" smtClean="0"/>
              <a:t>LORD? Behold</a:t>
            </a:r>
            <a:r>
              <a:rPr lang="en-US" dirty="0"/>
              <a:t>, to obey is better than </a:t>
            </a:r>
            <a:r>
              <a:rPr lang="en-US" dirty="0" smtClean="0"/>
              <a:t>sacrifice, And </a:t>
            </a:r>
            <a:r>
              <a:rPr lang="en-US" dirty="0"/>
              <a:t>to heed than the fat of rams.</a:t>
            </a:r>
          </a:p>
        </p:txBody>
      </p:sp>
    </p:spTree>
    <p:extLst>
      <p:ext uri="{BB962C8B-B14F-4D97-AF65-F5344CB8AC3E}">
        <p14:creationId xmlns:p14="http://schemas.microsoft.com/office/powerpoint/2010/main" val="3340165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Misconceptions</a:t>
            </a:r>
            <a:endParaRPr lang="en-US" dirty="0"/>
          </a:p>
        </p:txBody>
      </p:sp>
      <p:sp>
        <p:nvSpPr>
          <p:cNvPr id="3" name="Content Placeholder 2"/>
          <p:cNvSpPr>
            <a:spLocks noGrp="1"/>
          </p:cNvSpPr>
          <p:nvPr>
            <p:ph idx="1"/>
          </p:nvPr>
        </p:nvSpPr>
        <p:spPr>
          <a:xfrm>
            <a:off x="1143000" y="1447800"/>
            <a:ext cx="7790688" cy="5029200"/>
          </a:xfrm>
        </p:spPr>
        <p:txBody>
          <a:bodyPr>
            <a:normAutofit fontScale="70000" lnSpcReduction="20000"/>
          </a:bodyPr>
          <a:lstStyle/>
          <a:p>
            <a:pPr>
              <a:lnSpc>
                <a:spcPct val="120000"/>
              </a:lnSpc>
              <a:spcBef>
                <a:spcPts val="0"/>
              </a:spcBef>
            </a:pPr>
            <a:r>
              <a:rPr lang="en-US" dirty="0"/>
              <a:t>Sacrifices </a:t>
            </a:r>
            <a:r>
              <a:rPr lang="en-US" dirty="0" smtClean="0"/>
              <a:t>do </a:t>
            </a:r>
            <a:r>
              <a:rPr lang="en-US" dirty="0"/>
              <a:t>not </a:t>
            </a:r>
            <a:r>
              <a:rPr lang="en-US" dirty="0" smtClean="0"/>
              <a:t>add </a:t>
            </a:r>
            <a:r>
              <a:rPr lang="en-US" dirty="0"/>
              <a:t>to God’s greatness but </a:t>
            </a:r>
            <a:r>
              <a:rPr lang="en-US" dirty="0" smtClean="0"/>
              <a:t>are </a:t>
            </a:r>
            <a:r>
              <a:rPr lang="en-US" dirty="0"/>
              <a:t>an atonement for sin.  So how can I atone for sin by disobeying </a:t>
            </a:r>
            <a:r>
              <a:rPr lang="en-US" dirty="0" smtClean="0"/>
              <a:t>God?</a:t>
            </a:r>
            <a:endParaRPr lang="en-US" dirty="0"/>
          </a:p>
          <a:p>
            <a:pPr>
              <a:lnSpc>
                <a:spcPct val="120000"/>
              </a:lnSpc>
              <a:spcBef>
                <a:spcPts val="0"/>
              </a:spcBef>
            </a:pPr>
            <a:r>
              <a:rPr lang="en-US" dirty="0" smtClean="0"/>
              <a:t>Placing </a:t>
            </a:r>
            <a:r>
              <a:rPr lang="en-US" dirty="0"/>
              <a:t>our judgments equal with God’s – or thinking our ways are equal with </a:t>
            </a:r>
            <a:r>
              <a:rPr lang="en-US" dirty="0" smtClean="0"/>
              <a:t>His</a:t>
            </a:r>
          </a:p>
          <a:p>
            <a:pPr>
              <a:lnSpc>
                <a:spcPct val="120000"/>
              </a:lnSpc>
              <a:spcBef>
                <a:spcPts val="0"/>
              </a:spcBef>
            </a:pPr>
            <a:r>
              <a:rPr lang="en-US" dirty="0" smtClean="0"/>
              <a:t>What did Saul gain by making the sacrifices?</a:t>
            </a:r>
          </a:p>
          <a:p>
            <a:pPr lvl="0">
              <a:lnSpc>
                <a:spcPct val="120000"/>
              </a:lnSpc>
              <a:spcBef>
                <a:spcPts val="0"/>
              </a:spcBef>
            </a:pPr>
            <a:r>
              <a:rPr lang="en-US" dirty="0" smtClean="0"/>
              <a:t>Hiding </a:t>
            </a:r>
            <a:r>
              <a:rPr lang="en-US" dirty="0"/>
              <a:t>sin under a mask of </a:t>
            </a:r>
            <a:r>
              <a:rPr lang="en-US" dirty="0" smtClean="0"/>
              <a:t>godliness - Winning </a:t>
            </a:r>
            <a:r>
              <a:rPr lang="en-US" dirty="0"/>
              <a:t>the lottery and giving to the poor</a:t>
            </a:r>
          </a:p>
          <a:p>
            <a:pPr lvl="0">
              <a:lnSpc>
                <a:spcPct val="120000"/>
              </a:lnSpc>
              <a:spcBef>
                <a:spcPts val="0"/>
              </a:spcBef>
            </a:pPr>
            <a:r>
              <a:rPr lang="en-US" dirty="0"/>
              <a:t>Thinking that God will overlook sins we commit because of all the “good things” we do</a:t>
            </a:r>
          </a:p>
          <a:p>
            <a:pPr lvl="0">
              <a:lnSpc>
                <a:spcPct val="120000"/>
              </a:lnSpc>
              <a:spcBef>
                <a:spcPts val="0"/>
              </a:spcBef>
            </a:pPr>
            <a:r>
              <a:rPr lang="en-US" dirty="0" smtClean="0"/>
              <a:t>Obedience </a:t>
            </a:r>
            <a:r>
              <a:rPr lang="en-US" dirty="0"/>
              <a:t>with humility </a:t>
            </a:r>
            <a:r>
              <a:rPr lang="en-US" dirty="0" smtClean="0"/>
              <a:t>even </a:t>
            </a:r>
            <a:r>
              <a:rPr lang="en-US" dirty="0"/>
              <a:t>when what we are asked to do doesn’t make sense.  </a:t>
            </a:r>
            <a:r>
              <a:rPr lang="en-US" dirty="0" smtClean="0"/>
              <a:t>Pews</a:t>
            </a:r>
            <a:r>
              <a:rPr lang="en-US" dirty="0"/>
              <a:t> </a:t>
            </a:r>
            <a:r>
              <a:rPr lang="en-US" dirty="0" smtClean="0"/>
              <a:t>example.</a:t>
            </a:r>
            <a:endParaRPr lang="en-US" dirty="0"/>
          </a:p>
          <a:p>
            <a:pPr lvl="0">
              <a:lnSpc>
                <a:spcPct val="120000"/>
              </a:lnSpc>
              <a:spcBef>
                <a:spcPts val="0"/>
              </a:spcBef>
            </a:pPr>
            <a:r>
              <a:rPr lang="en-US" dirty="0" smtClean="0"/>
              <a:t>The </a:t>
            </a:r>
            <a:r>
              <a:rPr lang="en-US" dirty="0"/>
              <a:t>importance of </a:t>
            </a:r>
            <a:r>
              <a:rPr lang="en-US" dirty="0" smtClean="0"/>
              <a:t>obedience (parents</a:t>
            </a:r>
            <a:r>
              <a:rPr lang="en-US" dirty="0"/>
              <a:t>, bosses, </a:t>
            </a:r>
            <a:r>
              <a:rPr lang="en-US" dirty="0" err="1"/>
              <a:t>etc</a:t>
            </a:r>
            <a:r>
              <a:rPr lang="en-US" dirty="0" smtClean="0"/>
              <a:t>)</a:t>
            </a:r>
            <a:endParaRPr lang="en-US" dirty="0"/>
          </a:p>
          <a:p>
            <a:pPr>
              <a:lnSpc>
                <a:spcPct val="120000"/>
              </a:lnSpc>
              <a:spcBef>
                <a:spcPts val="0"/>
              </a:spcBef>
            </a:pPr>
            <a:endParaRPr lang="en-US" dirty="0"/>
          </a:p>
        </p:txBody>
      </p:sp>
    </p:spTree>
    <p:extLst>
      <p:ext uri="{BB962C8B-B14F-4D97-AF65-F5344CB8AC3E}">
        <p14:creationId xmlns:p14="http://schemas.microsoft.com/office/powerpoint/2010/main" val="2767664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Handling disappointments</a:t>
            </a:r>
            <a:endParaRPr lang="en-US" dirty="0"/>
          </a:p>
        </p:txBody>
      </p:sp>
      <p:sp>
        <p:nvSpPr>
          <p:cNvPr id="3" name="Content Placeholder 2"/>
          <p:cNvSpPr>
            <a:spLocks noGrp="1"/>
          </p:cNvSpPr>
          <p:nvPr>
            <p:ph idx="1"/>
          </p:nvPr>
        </p:nvSpPr>
        <p:spPr>
          <a:xfrm>
            <a:off x="1219200" y="1447800"/>
            <a:ext cx="7714488" cy="5181600"/>
          </a:xfrm>
        </p:spPr>
        <p:txBody>
          <a:bodyPr>
            <a:normAutofit fontScale="92500" lnSpcReduction="10000"/>
          </a:bodyPr>
          <a:lstStyle/>
          <a:p>
            <a:r>
              <a:rPr lang="en-US" dirty="0" smtClean="0"/>
              <a:t>Samuel was excited about Saul being King</a:t>
            </a:r>
          </a:p>
          <a:p>
            <a:r>
              <a:rPr lang="en-US" b="1" dirty="0" smtClean="0"/>
              <a:t>1 Samuel 10:23-24</a:t>
            </a:r>
            <a:br>
              <a:rPr lang="en-US" b="1" dirty="0" smtClean="0"/>
            </a:br>
            <a:r>
              <a:rPr lang="en-US" dirty="0" smtClean="0"/>
              <a:t>So </a:t>
            </a:r>
            <a:r>
              <a:rPr lang="en-US" dirty="0"/>
              <a:t>they ran and brought him from there; and when he stood among the people, he was taller than any of the people from his shoulders upward. </a:t>
            </a:r>
            <a:r>
              <a:rPr lang="en-US" dirty="0" smtClean="0"/>
              <a:t>And </a:t>
            </a:r>
            <a:r>
              <a:rPr lang="en-US" dirty="0"/>
              <a:t>Samuel said to all the people, “Do you see him whom the LORD has chosen, that there is no one like him among all the people?”  So all the people shouted and said, “Long live the king!”</a:t>
            </a:r>
          </a:p>
          <a:p>
            <a:endParaRPr lang="en-US" dirty="0"/>
          </a:p>
        </p:txBody>
      </p:sp>
    </p:spTree>
    <p:extLst>
      <p:ext uri="{BB962C8B-B14F-4D97-AF65-F5344CB8AC3E}">
        <p14:creationId xmlns:p14="http://schemas.microsoft.com/office/powerpoint/2010/main" val="3893753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Samuel disillusioned</a:t>
            </a:r>
            <a:endParaRPr lang="en-US" dirty="0"/>
          </a:p>
        </p:txBody>
      </p:sp>
      <p:sp>
        <p:nvSpPr>
          <p:cNvPr id="3" name="Content Placeholder 2"/>
          <p:cNvSpPr>
            <a:spLocks noGrp="1"/>
          </p:cNvSpPr>
          <p:nvPr>
            <p:ph idx="1"/>
          </p:nvPr>
        </p:nvSpPr>
        <p:spPr/>
        <p:txBody>
          <a:bodyPr/>
          <a:lstStyle/>
          <a:p>
            <a:r>
              <a:rPr lang="en-US" b="1" dirty="0"/>
              <a:t>1 </a:t>
            </a:r>
            <a:r>
              <a:rPr lang="en-US" b="1" dirty="0" smtClean="0"/>
              <a:t>Samuel 15:10</a:t>
            </a:r>
            <a:br>
              <a:rPr lang="en-US" b="1" dirty="0" smtClean="0"/>
            </a:br>
            <a:r>
              <a:rPr lang="en-US" dirty="0" smtClean="0"/>
              <a:t>Now </a:t>
            </a:r>
            <a:r>
              <a:rPr lang="en-US" dirty="0"/>
              <a:t>the word of the LORD came to Samuel, saying, </a:t>
            </a:r>
            <a:r>
              <a:rPr lang="en-US" dirty="0" smtClean="0"/>
              <a:t>“</a:t>
            </a:r>
            <a:r>
              <a:rPr lang="en-US" dirty="0"/>
              <a:t>I greatly regret that I have set up Saul as king, for he has turned back from following Me, and has not performed My commandments.” And it grieved Samuel, and he cried out to the LORD all night.</a:t>
            </a:r>
          </a:p>
          <a:p>
            <a:endParaRPr lang="en-US" dirty="0"/>
          </a:p>
        </p:txBody>
      </p:sp>
    </p:spTree>
    <p:extLst>
      <p:ext uri="{BB962C8B-B14F-4D97-AF65-F5344CB8AC3E}">
        <p14:creationId xmlns:p14="http://schemas.microsoft.com/office/powerpoint/2010/main" val="2317637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 expectations</a:t>
            </a:r>
            <a:endParaRPr lang="en-US" dirty="0"/>
          </a:p>
        </p:txBody>
      </p:sp>
      <p:sp>
        <p:nvSpPr>
          <p:cNvPr id="3" name="Content Placeholder 2"/>
          <p:cNvSpPr>
            <a:spLocks noGrp="1"/>
          </p:cNvSpPr>
          <p:nvPr>
            <p:ph idx="1"/>
          </p:nvPr>
        </p:nvSpPr>
        <p:spPr/>
        <p:txBody>
          <a:bodyPr>
            <a:normAutofit/>
          </a:bodyPr>
          <a:lstStyle/>
          <a:p>
            <a:pPr>
              <a:spcBef>
                <a:spcPts val="0"/>
              </a:spcBef>
            </a:pPr>
            <a:r>
              <a:rPr lang="en-US" dirty="0" smtClean="0"/>
              <a:t>Idea </a:t>
            </a:r>
            <a:r>
              <a:rPr lang="en-US" dirty="0"/>
              <a:t>or plan of how we think things </a:t>
            </a:r>
            <a:r>
              <a:rPr lang="en-US" dirty="0" smtClean="0"/>
              <a:t>should be </a:t>
            </a:r>
            <a:r>
              <a:rPr lang="en-US" dirty="0"/>
              <a:t>and they do not work out</a:t>
            </a:r>
          </a:p>
          <a:p>
            <a:pPr>
              <a:spcBef>
                <a:spcPts val="0"/>
              </a:spcBef>
            </a:pPr>
            <a:r>
              <a:rPr lang="en-US" dirty="0" smtClean="0"/>
              <a:t>We </a:t>
            </a:r>
            <a:r>
              <a:rPr lang="en-US" dirty="0"/>
              <a:t>do not see things as they really </a:t>
            </a:r>
            <a:r>
              <a:rPr lang="en-US" dirty="0" smtClean="0"/>
              <a:t>are  </a:t>
            </a:r>
          </a:p>
          <a:p>
            <a:pPr>
              <a:spcBef>
                <a:spcPts val="0"/>
              </a:spcBef>
            </a:pPr>
            <a:r>
              <a:rPr lang="en-US" dirty="0"/>
              <a:t>W</a:t>
            </a:r>
            <a:r>
              <a:rPr lang="en-US" dirty="0" smtClean="0"/>
              <a:t>rong </a:t>
            </a:r>
            <a:r>
              <a:rPr lang="en-US" dirty="0"/>
              <a:t>idea </a:t>
            </a:r>
            <a:r>
              <a:rPr lang="en-US" dirty="0" smtClean="0"/>
              <a:t>that </a:t>
            </a:r>
            <a:r>
              <a:rPr lang="en-US" dirty="0"/>
              <a:t>makes us think that this is in our best interest</a:t>
            </a:r>
          </a:p>
          <a:p>
            <a:pPr>
              <a:spcBef>
                <a:spcPts val="0"/>
              </a:spcBef>
            </a:pPr>
            <a:r>
              <a:rPr lang="en-US" dirty="0" smtClean="0"/>
              <a:t>Samuel </a:t>
            </a:r>
            <a:r>
              <a:rPr lang="en-US" dirty="0"/>
              <a:t>was disappointed because he felt that his judgments were </a:t>
            </a:r>
            <a:r>
              <a:rPr lang="en-US" dirty="0" smtClean="0"/>
              <a:t>correct</a:t>
            </a:r>
            <a:endParaRPr lang="en-US" dirty="0"/>
          </a:p>
        </p:txBody>
      </p:sp>
    </p:spTree>
    <p:extLst>
      <p:ext uri="{BB962C8B-B14F-4D97-AF65-F5344CB8AC3E}">
        <p14:creationId xmlns:p14="http://schemas.microsoft.com/office/powerpoint/2010/main" val="2718300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Something better</a:t>
            </a:r>
            <a:endParaRPr lang="en-US" dirty="0"/>
          </a:p>
        </p:txBody>
      </p:sp>
      <p:sp>
        <p:nvSpPr>
          <p:cNvPr id="3" name="Content Placeholder 2"/>
          <p:cNvSpPr>
            <a:spLocks noGrp="1"/>
          </p:cNvSpPr>
          <p:nvPr>
            <p:ph idx="1"/>
          </p:nvPr>
        </p:nvSpPr>
        <p:spPr/>
        <p:txBody>
          <a:bodyPr>
            <a:normAutofit/>
          </a:bodyPr>
          <a:lstStyle/>
          <a:p>
            <a:pPr lvl="0"/>
            <a:r>
              <a:rPr lang="en-US" dirty="0"/>
              <a:t>We experience disappointment because we don’t have vision or faith to trust that God will provide something </a:t>
            </a:r>
            <a:r>
              <a:rPr lang="en-US" dirty="0" smtClean="0"/>
              <a:t>better</a:t>
            </a:r>
          </a:p>
          <a:p>
            <a:pPr lvl="0"/>
            <a:r>
              <a:rPr lang="en-US" dirty="0" smtClean="0"/>
              <a:t>Examples</a:t>
            </a:r>
            <a:r>
              <a:rPr lang="en-US" dirty="0"/>
              <a:t>: </a:t>
            </a:r>
            <a:endParaRPr lang="en-US" dirty="0" smtClean="0"/>
          </a:p>
          <a:p>
            <a:pPr lvl="1"/>
            <a:r>
              <a:rPr lang="en-US" dirty="0" smtClean="0"/>
              <a:t>Moses </a:t>
            </a:r>
            <a:r>
              <a:rPr lang="en-US" dirty="0"/>
              <a:t>after killing the </a:t>
            </a:r>
            <a:r>
              <a:rPr lang="en-US" dirty="0" smtClean="0"/>
              <a:t>Egyptian</a:t>
            </a:r>
          </a:p>
          <a:p>
            <a:pPr lvl="1"/>
            <a:r>
              <a:rPr lang="en-US" dirty="0" smtClean="0"/>
              <a:t>Moses </a:t>
            </a:r>
            <a:r>
              <a:rPr lang="en-US" dirty="0"/>
              <a:t>after the people’s response to him after the workload increased (Ex 5</a:t>
            </a:r>
            <a:r>
              <a:rPr lang="en-US" dirty="0" smtClean="0"/>
              <a:t>)</a:t>
            </a:r>
          </a:p>
          <a:p>
            <a:pPr lvl="1"/>
            <a:r>
              <a:rPr lang="en-US" dirty="0" smtClean="0"/>
              <a:t>Disciples </a:t>
            </a:r>
            <a:r>
              <a:rPr lang="en-US" dirty="0"/>
              <a:t>after the crucifixion</a:t>
            </a:r>
          </a:p>
          <a:p>
            <a:endParaRPr lang="en-US" dirty="0"/>
          </a:p>
        </p:txBody>
      </p:sp>
    </p:spTree>
    <p:extLst>
      <p:ext uri="{BB962C8B-B14F-4D97-AF65-F5344CB8AC3E}">
        <p14:creationId xmlns:p14="http://schemas.microsoft.com/office/powerpoint/2010/main" val="3112745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Something better</a:t>
            </a:r>
            <a:endParaRPr lang="en-US" dirty="0"/>
          </a:p>
        </p:txBody>
      </p:sp>
      <p:sp>
        <p:nvSpPr>
          <p:cNvPr id="3" name="Content Placeholder 2"/>
          <p:cNvSpPr>
            <a:spLocks noGrp="1"/>
          </p:cNvSpPr>
          <p:nvPr>
            <p:ph idx="1"/>
          </p:nvPr>
        </p:nvSpPr>
        <p:spPr/>
        <p:txBody>
          <a:bodyPr>
            <a:normAutofit fontScale="70000" lnSpcReduction="20000"/>
          </a:bodyPr>
          <a:lstStyle/>
          <a:p>
            <a:pPr>
              <a:lnSpc>
                <a:spcPct val="120000"/>
              </a:lnSpc>
              <a:spcBef>
                <a:spcPts val="0"/>
              </a:spcBef>
            </a:pPr>
            <a:r>
              <a:rPr lang="en-US" b="1" dirty="0"/>
              <a:t>1 </a:t>
            </a:r>
            <a:r>
              <a:rPr lang="en-US" b="1" dirty="0" smtClean="0"/>
              <a:t>Samuel 16:1</a:t>
            </a:r>
            <a:r>
              <a:rPr lang="en-US" b="1" dirty="0"/>
              <a:t/>
            </a:r>
            <a:br>
              <a:rPr lang="en-US" b="1" dirty="0"/>
            </a:br>
            <a:r>
              <a:rPr lang="en-US" dirty="0" smtClean="0"/>
              <a:t>Now </a:t>
            </a:r>
            <a:r>
              <a:rPr lang="en-US" dirty="0"/>
              <a:t>the LORD said to Samuel, “How long will you mourn for Saul, seeing I have rejected him from reigning over Israel? Fill your horn with oil, and go; I am sending you to Jesse the </a:t>
            </a:r>
            <a:r>
              <a:rPr lang="en-US" dirty="0" err="1"/>
              <a:t>Bethlehemite</a:t>
            </a:r>
            <a:r>
              <a:rPr lang="en-US" dirty="0"/>
              <a:t>. For I have provided Myself a king among his sons</a:t>
            </a:r>
            <a:r>
              <a:rPr lang="en-US" dirty="0" smtClean="0"/>
              <a:t>.”</a:t>
            </a:r>
            <a:endParaRPr lang="en-US" dirty="0"/>
          </a:p>
          <a:p>
            <a:pPr lvl="0">
              <a:lnSpc>
                <a:spcPct val="120000"/>
              </a:lnSpc>
              <a:spcBef>
                <a:spcPts val="0"/>
              </a:spcBef>
            </a:pPr>
            <a:r>
              <a:rPr lang="en-US" dirty="0" smtClean="0"/>
              <a:t>As though Samuel </a:t>
            </a:r>
            <a:r>
              <a:rPr lang="en-US" dirty="0"/>
              <a:t>knew better than God, he mourned for what he considered a loss, but God knowing the end of the story saw it as a </a:t>
            </a:r>
            <a:r>
              <a:rPr lang="en-US" dirty="0" smtClean="0"/>
              <a:t>gain</a:t>
            </a:r>
            <a:endParaRPr lang="en-US" dirty="0"/>
          </a:p>
          <a:p>
            <a:pPr lvl="0">
              <a:lnSpc>
                <a:spcPct val="120000"/>
              </a:lnSpc>
              <a:spcBef>
                <a:spcPts val="0"/>
              </a:spcBef>
            </a:pPr>
            <a:r>
              <a:rPr lang="en-US" dirty="0" smtClean="0"/>
              <a:t>We should </a:t>
            </a:r>
            <a:r>
              <a:rPr lang="en-US" dirty="0"/>
              <a:t>realize that God’s knowledge is greater than our own</a:t>
            </a:r>
          </a:p>
          <a:p>
            <a:pPr lvl="0">
              <a:lnSpc>
                <a:spcPct val="120000"/>
              </a:lnSpc>
              <a:spcBef>
                <a:spcPts val="0"/>
              </a:spcBef>
            </a:pPr>
            <a:r>
              <a:rPr lang="en-US" dirty="0"/>
              <a:t>God provides hope in our times of </a:t>
            </a:r>
            <a:r>
              <a:rPr lang="en-US" dirty="0" smtClean="0"/>
              <a:t>disappointments</a:t>
            </a:r>
            <a:endParaRPr lang="en-US" dirty="0"/>
          </a:p>
          <a:p>
            <a:pPr>
              <a:lnSpc>
                <a:spcPct val="120000"/>
              </a:lnSpc>
              <a:spcBef>
                <a:spcPts val="0"/>
              </a:spcBef>
            </a:pPr>
            <a:endParaRPr lang="en-US" dirty="0"/>
          </a:p>
        </p:txBody>
      </p:sp>
    </p:spTree>
    <p:extLst>
      <p:ext uri="{BB962C8B-B14F-4D97-AF65-F5344CB8AC3E}">
        <p14:creationId xmlns:p14="http://schemas.microsoft.com/office/powerpoint/2010/main" val="469760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a:t>
            </a:r>
            <a:endParaRPr lang="en-US" dirty="0"/>
          </a:p>
        </p:txBody>
      </p:sp>
      <p:sp>
        <p:nvSpPr>
          <p:cNvPr id="3" name="Content Placeholder 2"/>
          <p:cNvSpPr>
            <a:spLocks noGrp="1"/>
          </p:cNvSpPr>
          <p:nvPr>
            <p:ph idx="1"/>
          </p:nvPr>
        </p:nvSpPr>
        <p:spPr/>
        <p:txBody>
          <a:bodyPr/>
          <a:lstStyle/>
          <a:p>
            <a:r>
              <a:rPr lang="en-US" dirty="0" smtClean="0"/>
              <a:t>Listening </a:t>
            </a:r>
            <a:r>
              <a:rPr lang="en-US" dirty="0"/>
              <a:t>to the God’s calling</a:t>
            </a:r>
          </a:p>
          <a:p>
            <a:r>
              <a:rPr lang="en-US" dirty="0" smtClean="0"/>
              <a:t>Speaking </a:t>
            </a:r>
            <a:r>
              <a:rPr lang="en-US" dirty="0"/>
              <a:t>the unpleasant truth to Eli</a:t>
            </a:r>
          </a:p>
          <a:p>
            <a:r>
              <a:rPr lang="en-US" dirty="0" smtClean="0"/>
              <a:t>Considered </a:t>
            </a:r>
            <a:r>
              <a:rPr lang="en-US" dirty="0"/>
              <a:t>other people’s sin as his own </a:t>
            </a:r>
          </a:p>
          <a:p>
            <a:r>
              <a:rPr lang="en-US" dirty="0" smtClean="0"/>
              <a:t>God </a:t>
            </a:r>
            <a:r>
              <a:rPr lang="en-US" dirty="0"/>
              <a:t>is the King – He is our security</a:t>
            </a:r>
          </a:p>
          <a:p>
            <a:r>
              <a:rPr lang="en-US" dirty="0" smtClean="0"/>
              <a:t>Praying </a:t>
            </a:r>
            <a:r>
              <a:rPr lang="en-US" dirty="0"/>
              <a:t>for the people even after they reject him.</a:t>
            </a:r>
          </a:p>
        </p:txBody>
      </p:sp>
    </p:spTree>
    <p:extLst>
      <p:ext uri="{BB962C8B-B14F-4D97-AF65-F5344CB8AC3E}">
        <p14:creationId xmlns:p14="http://schemas.microsoft.com/office/powerpoint/2010/main" val="36840926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4. Focusing </a:t>
            </a:r>
            <a:r>
              <a:rPr lang="en-US" sz="3200" dirty="0"/>
              <a:t>on the outward </a:t>
            </a:r>
            <a:r>
              <a:rPr lang="en-US" sz="3200" dirty="0" smtClean="0"/>
              <a:t>appearance</a:t>
            </a:r>
            <a:endParaRPr lang="en-US" sz="3200" dirty="0"/>
          </a:p>
        </p:txBody>
      </p:sp>
      <p:sp>
        <p:nvSpPr>
          <p:cNvPr id="3" name="Content Placeholder 2"/>
          <p:cNvSpPr>
            <a:spLocks noGrp="1"/>
          </p:cNvSpPr>
          <p:nvPr>
            <p:ph idx="1"/>
          </p:nvPr>
        </p:nvSpPr>
        <p:spPr/>
        <p:txBody>
          <a:bodyPr>
            <a:normAutofit fontScale="92500" lnSpcReduction="10000"/>
          </a:bodyPr>
          <a:lstStyle/>
          <a:p>
            <a:r>
              <a:rPr lang="en-US" b="1" dirty="0" smtClean="0"/>
              <a:t>1 </a:t>
            </a:r>
            <a:r>
              <a:rPr lang="en-US" b="1" dirty="0"/>
              <a:t>Samuel 10:23-24</a:t>
            </a:r>
            <a:br>
              <a:rPr lang="en-US" b="1" dirty="0"/>
            </a:br>
            <a:r>
              <a:rPr lang="en-US" dirty="0"/>
              <a:t>So they ran and brought him from there; and when he stood among the people, he was taller than any of the people from his shoulders upward. And Samuel said to all the people, “Do you see him whom the LORD has chosen, that there is no one like him among all the people?”  So all the people shouted and said, “Long live the king</a:t>
            </a:r>
            <a:r>
              <a:rPr lang="en-US" dirty="0" smtClean="0"/>
              <a:t>!”</a:t>
            </a:r>
          </a:p>
          <a:p>
            <a:r>
              <a:rPr lang="en-US" dirty="0"/>
              <a:t>Saul’s </a:t>
            </a:r>
            <a:r>
              <a:rPr lang="en-US" dirty="0" smtClean="0"/>
              <a:t>height qualified him to be king?</a:t>
            </a:r>
            <a:endParaRPr lang="en-US" dirty="0"/>
          </a:p>
          <a:p>
            <a:endParaRPr lang="en-US" dirty="0"/>
          </a:p>
        </p:txBody>
      </p:sp>
    </p:spTree>
    <p:extLst>
      <p:ext uri="{BB962C8B-B14F-4D97-AF65-F5344CB8AC3E}">
        <p14:creationId xmlns:p14="http://schemas.microsoft.com/office/powerpoint/2010/main" val="721066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Outward appearances</a:t>
            </a:r>
            <a:endParaRPr lang="en-US" dirty="0"/>
          </a:p>
        </p:txBody>
      </p:sp>
      <p:sp>
        <p:nvSpPr>
          <p:cNvPr id="3" name="Content Placeholder 2"/>
          <p:cNvSpPr>
            <a:spLocks noGrp="1"/>
          </p:cNvSpPr>
          <p:nvPr>
            <p:ph idx="1"/>
          </p:nvPr>
        </p:nvSpPr>
        <p:spPr/>
        <p:txBody>
          <a:bodyPr>
            <a:normAutofit fontScale="77500" lnSpcReduction="20000"/>
          </a:bodyPr>
          <a:lstStyle/>
          <a:p>
            <a:pPr>
              <a:lnSpc>
                <a:spcPct val="120000"/>
              </a:lnSpc>
              <a:spcBef>
                <a:spcPts val="0"/>
              </a:spcBef>
            </a:pPr>
            <a:r>
              <a:rPr lang="en-US" dirty="0" smtClean="0"/>
              <a:t>A King from the house of Jesse</a:t>
            </a:r>
          </a:p>
          <a:p>
            <a:pPr>
              <a:lnSpc>
                <a:spcPct val="120000"/>
              </a:lnSpc>
              <a:spcBef>
                <a:spcPts val="0"/>
              </a:spcBef>
            </a:pPr>
            <a:r>
              <a:rPr lang="en-US" b="1" dirty="0" smtClean="0"/>
              <a:t>1 Samuel 16:6-7</a:t>
            </a:r>
            <a:r>
              <a:rPr lang="en-US" dirty="0" smtClean="0"/>
              <a:t/>
            </a:r>
            <a:br>
              <a:rPr lang="en-US" dirty="0" smtClean="0"/>
            </a:br>
            <a:r>
              <a:rPr lang="en-US" dirty="0" smtClean="0"/>
              <a:t>So </a:t>
            </a:r>
            <a:r>
              <a:rPr lang="en-US" dirty="0"/>
              <a:t>it was, when they came, that he looked at </a:t>
            </a:r>
            <a:r>
              <a:rPr lang="en-US" dirty="0" err="1"/>
              <a:t>Eliab</a:t>
            </a:r>
            <a:r>
              <a:rPr lang="en-US" dirty="0"/>
              <a:t> and said, “Surely the LORD’s anointed is before Him</a:t>
            </a:r>
            <a:r>
              <a:rPr lang="en-US" dirty="0" smtClean="0"/>
              <a:t>!” But </a:t>
            </a:r>
            <a:r>
              <a:rPr lang="en-US" dirty="0"/>
              <a:t>the LORD said to Samuel, </a:t>
            </a:r>
            <a:r>
              <a:rPr lang="en-US" dirty="0">
                <a:solidFill>
                  <a:srgbClr val="FF0000"/>
                </a:solidFill>
              </a:rPr>
              <a:t>“Do not look at his appearance or at his physical stature, because I have refused him. For the LORD does not see as man </a:t>
            </a:r>
            <a:r>
              <a:rPr lang="en-US" dirty="0" smtClean="0">
                <a:solidFill>
                  <a:srgbClr val="FF0000"/>
                </a:solidFill>
              </a:rPr>
              <a:t>sees; for </a:t>
            </a:r>
            <a:r>
              <a:rPr lang="en-US" dirty="0">
                <a:solidFill>
                  <a:srgbClr val="FF0000"/>
                </a:solidFill>
              </a:rPr>
              <a:t>man looks at the outward appearance, but the LORD looks at the heart</a:t>
            </a:r>
            <a:r>
              <a:rPr lang="en-US" dirty="0"/>
              <a:t>.” </a:t>
            </a:r>
          </a:p>
          <a:p>
            <a:pPr>
              <a:lnSpc>
                <a:spcPct val="120000"/>
              </a:lnSpc>
              <a:spcBef>
                <a:spcPts val="0"/>
              </a:spcBef>
            </a:pPr>
            <a:r>
              <a:rPr lang="en-US" dirty="0" smtClean="0"/>
              <a:t>David was last of his brothers to be considered as a possible king, but God chose him</a:t>
            </a:r>
            <a:endParaRPr lang="en-US" dirty="0"/>
          </a:p>
        </p:txBody>
      </p:sp>
    </p:spTree>
    <p:extLst>
      <p:ext uri="{BB962C8B-B14F-4D97-AF65-F5344CB8AC3E}">
        <p14:creationId xmlns:p14="http://schemas.microsoft.com/office/powerpoint/2010/main" val="2277310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Outward appearances</a:t>
            </a:r>
            <a:endParaRPr lang="en-US" dirty="0"/>
          </a:p>
        </p:txBody>
      </p:sp>
      <p:sp>
        <p:nvSpPr>
          <p:cNvPr id="3" name="Content Placeholder 2"/>
          <p:cNvSpPr>
            <a:spLocks noGrp="1"/>
          </p:cNvSpPr>
          <p:nvPr>
            <p:ph idx="1"/>
          </p:nvPr>
        </p:nvSpPr>
        <p:spPr/>
        <p:txBody>
          <a:bodyPr>
            <a:normAutofit/>
          </a:bodyPr>
          <a:lstStyle/>
          <a:p>
            <a:r>
              <a:rPr lang="en-US" dirty="0" smtClean="0"/>
              <a:t>Physical appearance</a:t>
            </a:r>
            <a:endParaRPr lang="en-US" dirty="0"/>
          </a:p>
          <a:p>
            <a:r>
              <a:rPr lang="en-US" dirty="0"/>
              <a:t>Possessions</a:t>
            </a:r>
          </a:p>
          <a:p>
            <a:r>
              <a:rPr lang="en-US" dirty="0"/>
              <a:t>Position</a:t>
            </a:r>
          </a:p>
          <a:p>
            <a:r>
              <a:rPr lang="en-US" dirty="0" smtClean="0"/>
              <a:t>Intelligence</a:t>
            </a:r>
          </a:p>
          <a:p>
            <a:r>
              <a:rPr lang="en-US" dirty="0" smtClean="0"/>
              <a:t>Achievements</a:t>
            </a:r>
          </a:p>
          <a:p>
            <a:r>
              <a:rPr lang="en-US" dirty="0" smtClean="0"/>
              <a:t>Family</a:t>
            </a:r>
            <a:endParaRPr lang="en-US" dirty="0"/>
          </a:p>
          <a:p>
            <a:endParaRPr lang="en-US" dirty="0"/>
          </a:p>
        </p:txBody>
      </p:sp>
    </p:spTree>
    <p:extLst>
      <p:ext uri="{BB962C8B-B14F-4D97-AF65-F5344CB8AC3E}">
        <p14:creationId xmlns:p14="http://schemas.microsoft.com/office/powerpoint/2010/main" val="1939954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t>How does God consider a man?  </a:t>
            </a:r>
          </a:p>
        </p:txBody>
      </p:sp>
      <p:sp>
        <p:nvSpPr>
          <p:cNvPr id="3" name="Content Placeholder 2"/>
          <p:cNvSpPr>
            <a:spLocks noGrp="1"/>
          </p:cNvSpPr>
          <p:nvPr>
            <p:ph idx="1"/>
          </p:nvPr>
        </p:nvSpPr>
        <p:spPr/>
        <p:txBody>
          <a:bodyPr/>
          <a:lstStyle/>
          <a:p>
            <a:r>
              <a:rPr lang="en-US" dirty="0" smtClean="0"/>
              <a:t>Intentions </a:t>
            </a:r>
            <a:r>
              <a:rPr lang="en-US" dirty="0"/>
              <a:t>of the heart</a:t>
            </a:r>
          </a:p>
          <a:p>
            <a:r>
              <a:rPr lang="en-US" dirty="0" smtClean="0"/>
              <a:t>Willingness </a:t>
            </a:r>
            <a:r>
              <a:rPr lang="en-US" dirty="0"/>
              <a:t>to obey</a:t>
            </a:r>
          </a:p>
          <a:p>
            <a:r>
              <a:rPr lang="en-US" dirty="0"/>
              <a:t>Humility</a:t>
            </a:r>
          </a:p>
          <a:p>
            <a:r>
              <a:rPr lang="en-US" dirty="0" smtClean="0"/>
              <a:t>Penitence</a:t>
            </a:r>
          </a:p>
          <a:p>
            <a:r>
              <a:rPr lang="en-US" dirty="0" smtClean="0"/>
              <a:t>Sincerity</a:t>
            </a:r>
          </a:p>
          <a:p>
            <a:r>
              <a:rPr lang="en-US" dirty="0" smtClean="0"/>
              <a:t>Hatred of sin</a:t>
            </a:r>
            <a:endParaRPr lang="en-US" dirty="0"/>
          </a:p>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514600"/>
            <a:ext cx="39624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2730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 David the best choice?</a:t>
            </a:r>
            <a:endParaRPr lang="en-US" dirty="0"/>
          </a:p>
        </p:txBody>
      </p:sp>
      <p:sp>
        <p:nvSpPr>
          <p:cNvPr id="3" name="Content Placeholder 2"/>
          <p:cNvSpPr>
            <a:spLocks noGrp="1"/>
          </p:cNvSpPr>
          <p:nvPr>
            <p:ph idx="1"/>
          </p:nvPr>
        </p:nvSpPr>
        <p:spPr/>
        <p:txBody>
          <a:bodyPr>
            <a:normAutofit fontScale="85000" lnSpcReduction="20000"/>
          </a:bodyPr>
          <a:lstStyle/>
          <a:p>
            <a:pPr>
              <a:lnSpc>
                <a:spcPct val="120000"/>
              </a:lnSpc>
              <a:spcBef>
                <a:spcPts val="0"/>
              </a:spcBef>
            </a:pPr>
            <a:r>
              <a:rPr lang="en-US" dirty="0" smtClean="0"/>
              <a:t>Fearlessly slays Goliath</a:t>
            </a:r>
          </a:p>
          <a:p>
            <a:pPr>
              <a:lnSpc>
                <a:spcPct val="120000"/>
              </a:lnSpc>
              <a:spcBef>
                <a:spcPts val="0"/>
              </a:spcBef>
            </a:pPr>
            <a:r>
              <a:rPr lang="en-US" dirty="0" smtClean="0"/>
              <a:t>Obeys Saul even when Saul tries to kill him</a:t>
            </a:r>
          </a:p>
          <a:p>
            <a:pPr>
              <a:lnSpc>
                <a:spcPct val="120000"/>
              </a:lnSpc>
              <a:spcBef>
                <a:spcPts val="0"/>
              </a:spcBef>
            </a:pPr>
            <a:r>
              <a:rPr lang="en-US" dirty="0" smtClean="0"/>
              <a:t>Does not make use of an opportunity to kill Saul</a:t>
            </a:r>
          </a:p>
          <a:p>
            <a:pPr>
              <a:lnSpc>
                <a:spcPct val="120000"/>
              </a:lnSpc>
              <a:spcBef>
                <a:spcPts val="0"/>
              </a:spcBef>
            </a:pPr>
            <a:r>
              <a:rPr lang="en-US" dirty="0" smtClean="0"/>
              <a:t>Cared of Saul’s handicapped son after Saul’s death</a:t>
            </a:r>
          </a:p>
          <a:p>
            <a:pPr>
              <a:lnSpc>
                <a:spcPct val="120000"/>
              </a:lnSpc>
              <a:spcBef>
                <a:spcPts val="0"/>
              </a:spcBef>
            </a:pPr>
            <a:r>
              <a:rPr lang="en-US" dirty="0" smtClean="0"/>
              <a:t>Man after God’s own heart</a:t>
            </a:r>
          </a:p>
          <a:p>
            <a:pPr>
              <a:lnSpc>
                <a:spcPct val="120000"/>
              </a:lnSpc>
              <a:spcBef>
                <a:spcPts val="0"/>
              </a:spcBef>
            </a:pPr>
            <a:r>
              <a:rPr lang="en-US" dirty="0" smtClean="0"/>
              <a:t>Christ came from his lineage</a:t>
            </a:r>
          </a:p>
          <a:p>
            <a:pPr>
              <a:lnSpc>
                <a:spcPct val="120000"/>
              </a:lnSpc>
              <a:spcBef>
                <a:spcPts val="0"/>
              </a:spcBef>
            </a:pPr>
            <a:r>
              <a:rPr lang="en-US" dirty="0" smtClean="0"/>
              <a:t>Wrote many psalms that </a:t>
            </a:r>
            <a:br>
              <a:rPr lang="en-US" dirty="0" smtClean="0"/>
            </a:br>
            <a:r>
              <a:rPr lang="en-US" dirty="0" smtClean="0"/>
              <a:t>prophesied the coming of Christ </a:t>
            </a:r>
            <a:br>
              <a:rPr lang="en-US" dirty="0" smtClean="0"/>
            </a:br>
            <a:r>
              <a:rPr lang="en-US" dirty="0" smtClean="0"/>
              <a:t>and other events</a:t>
            </a:r>
          </a:p>
          <a:p>
            <a:pPr>
              <a:lnSpc>
                <a:spcPct val="120000"/>
              </a:lnSpc>
              <a:spcBef>
                <a:spcPts val="0"/>
              </a:spcBef>
            </a:pP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1325" y="3862555"/>
            <a:ext cx="2333625" cy="2966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7179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pPr marL="596646" indent="-514350">
              <a:buFont typeface="+mj-lt"/>
              <a:buAutoNum type="arabicPeriod"/>
            </a:pPr>
            <a:r>
              <a:rPr lang="en-US" dirty="0" smtClean="0"/>
              <a:t>Wisdom </a:t>
            </a:r>
            <a:r>
              <a:rPr lang="en-US" dirty="0"/>
              <a:t>and </a:t>
            </a:r>
            <a:r>
              <a:rPr lang="en-US" dirty="0" smtClean="0"/>
              <a:t>authority </a:t>
            </a:r>
            <a:r>
              <a:rPr lang="en-US" dirty="0"/>
              <a:t>come from God </a:t>
            </a:r>
            <a:r>
              <a:rPr lang="en-US" dirty="0" smtClean="0"/>
              <a:t>alone</a:t>
            </a:r>
          </a:p>
          <a:p>
            <a:pPr marL="596646" indent="-514350">
              <a:buFont typeface="+mj-lt"/>
              <a:buAutoNum type="arabicPeriod"/>
            </a:pPr>
            <a:r>
              <a:rPr lang="en-US" dirty="0" smtClean="0"/>
              <a:t>Give God what He wants, not what we think will please Him</a:t>
            </a:r>
          </a:p>
          <a:p>
            <a:pPr marL="596646" indent="-514350">
              <a:buFont typeface="+mj-lt"/>
              <a:buAutoNum type="arabicPeriod"/>
            </a:pPr>
            <a:r>
              <a:rPr lang="en-US" dirty="0" smtClean="0"/>
              <a:t>Handling disappointments and unmet expectations</a:t>
            </a:r>
          </a:p>
          <a:p>
            <a:pPr marL="596646" indent="-514350">
              <a:buFont typeface="+mj-lt"/>
              <a:buAutoNum type="arabicPeriod"/>
            </a:pPr>
            <a:r>
              <a:rPr lang="en-US" dirty="0" smtClean="0"/>
              <a:t>Focusing on the outward appearance</a:t>
            </a:r>
            <a:endParaRPr lang="en-US" dirty="0" smtClean="0"/>
          </a:p>
        </p:txBody>
      </p:sp>
    </p:spTree>
    <p:extLst>
      <p:ext uri="{BB962C8B-B14F-4D97-AF65-F5344CB8AC3E}">
        <p14:creationId xmlns:p14="http://schemas.microsoft.com/office/powerpoint/2010/main" val="26793141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Lessons</a:t>
            </a:r>
            <a:endParaRPr lang="en-US" dirty="0"/>
          </a:p>
        </p:txBody>
      </p:sp>
      <p:sp>
        <p:nvSpPr>
          <p:cNvPr id="3" name="Content Placeholder 2"/>
          <p:cNvSpPr>
            <a:spLocks noGrp="1"/>
          </p:cNvSpPr>
          <p:nvPr>
            <p:ph idx="1"/>
          </p:nvPr>
        </p:nvSpPr>
        <p:spPr/>
        <p:txBody>
          <a:bodyPr/>
          <a:lstStyle/>
          <a:p>
            <a:pPr marL="596646" indent="-514350">
              <a:buFont typeface="+mj-lt"/>
              <a:buAutoNum type="arabicPeriod"/>
            </a:pPr>
            <a:r>
              <a:rPr lang="en-US" dirty="0" smtClean="0"/>
              <a:t>Wisdom </a:t>
            </a:r>
            <a:r>
              <a:rPr lang="en-US" dirty="0"/>
              <a:t>and </a:t>
            </a:r>
            <a:r>
              <a:rPr lang="en-US" dirty="0" smtClean="0"/>
              <a:t>authority </a:t>
            </a:r>
            <a:r>
              <a:rPr lang="en-US" dirty="0"/>
              <a:t>come from God </a:t>
            </a:r>
            <a:r>
              <a:rPr lang="en-US" dirty="0" smtClean="0"/>
              <a:t>alone</a:t>
            </a:r>
          </a:p>
          <a:p>
            <a:pPr marL="596646" indent="-514350">
              <a:buFont typeface="+mj-lt"/>
              <a:buAutoNum type="arabicPeriod"/>
            </a:pPr>
            <a:r>
              <a:rPr lang="en-US" dirty="0" smtClean="0"/>
              <a:t>Give God what He wants, not what we think will please Him</a:t>
            </a:r>
          </a:p>
          <a:p>
            <a:pPr marL="596646" indent="-514350">
              <a:buFont typeface="+mj-lt"/>
              <a:buAutoNum type="arabicPeriod"/>
            </a:pPr>
            <a:r>
              <a:rPr lang="en-US" dirty="0" smtClean="0"/>
              <a:t>Handling disappointments and unmet expectations</a:t>
            </a:r>
          </a:p>
          <a:p>
            <a:pPr marL="596646" indent="-514350">
              <a:buFont typeface="+mj-lt"/>
              <a:buAutoNum type="arabicPeriod"/>
            </a:pPr>
            <a:r>
              <a:rPr lang="en-US" dirty="0" smtClean="0"/>
              <a:t>Focusing on the outward appearance</a:t>
            </a:r>
            <a:endParaRPr lang="en-US" dirty="0" smtClean="0"/>
          </a:p>
        </p:txBody>
      </p:sp>
    </p:spTree>
    <p:extLst>
      <p:ext uri="{BB962C8B-B14F-4D97-AF65-F5344CB8AC3E}">
        <p14:creationId xmlns:p14="http://schemas.microsoft.com/office/powerpoint/2010/main" val="29874529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7638288" cy="1143000"/>
          </a:xfrm>
        </p:spPr>
        <p:txBody>
          <a:bodyPr>
            <a:noAutofit/>
          </a:bodyPr>
          <a:lstStyle/>
          <a:p>
            <a:r>
              <a:rPr lang="en-US" sz="2800" dirty="0" smtClean="0"/>
              <a:t>1. Wisdom </a:t>
            </a:r>
            <a:r>
              <a:rPr lang="en-US" sz="2800" dirty="0"/>
              <a:t>and Authority come from God alone</a:t>
            </a:r>
          </a:p>
        </p:txBody>
      </p:sp>
      <p:sp>
        <p:nvSpPr>
          <p:cNvPr id="3" name="Content Placeholder 2"/>
          <p:cNvSpPr>
            <a:spLocks noGrp="1"/>
          </p:cNvSpPr>
          <p:nvPr>
            <p:ph idx="1"/>
          </p:nvPr>
        </p:nvSpPr>
        <p:spPr/>
        <p:txBody>
          <a:bodyPr/>
          <a:lstStyle/>
          <a:p>
            <a:r>
              <a:rPr lang="en-US" b="1" dirty="0"/>
              <a:t>1 Samuel </a:t>
            </a:r>
            <a:r>
              <a:rPr lang="en-US" b="1" dirty="0" smtClean="0"/>
              <a:t>3:19</a:t>
            </a:r>
            <a:br>
              <a:rPr lang="en-US" b="1" dirty="0" smtClean="0"/>
            </a:br>
            <a:r>
              <a:rPr lang="en-US" dirty="0" smtClean="0"/>
              <a:t>So </a:t>
            </a:r>
            <a:r>
              <a:rPr lang="en-US" dirty="0"/>
              <a:t>Samuel grew, and the LORD was with him and let none of his words fall to the ground</a:t>
            </a:r>
            <a:r>
              <a:rPr lang="en-US" dirty="0" smtClean="0"/>
              <a:t>.</a:t>
            </a:r>
          </a:p>
          <a:p>
            <a:r>
              <a:rPr lang="en-US" dirty="0" smtClean="0"/>
              <a:t>He spoke with authority and wisdom</a:t>
            </a:r>
          </a:p>
          <a:p>
            <a:r>
              <a:rPr lang="en-US" dirty="0" smtClean="0"/>
              <a:t>Whatever he said came to pass</a:t>
            </a:r>
            <a:endParaRPr lang="en-US" dirty="0"/>
          </a:p>
          <a:p>
            <a:r>
              <a:rPr lang="en-US" dirty="0" smtClean="0"/>
              <a:t>Elijah on Mt. Carmel</a:t>
            </a:r>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 b="8236"/>
          <a:stretch/>
        </p:blipFill>
        <p:spPr bwMode="auto">
          <a:xfrm>
            <a:off x="7244080" y="4480560"/>
            <a:ext cx="1899920" cy="237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1620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Earthly vs. Heavenly Wisdom</a:t>
            </a:r>
            <a:endParaRPr lang="en-US" dirty="0"/>
          </a:p>
        </p:txBody>
      </p:sp>
      <p:sp>
        <p:nvSpPr>
          <p:cNvPr id="3" name="Content Placeholder 2"/>
          <p:cNvSpPr>
            <a:spLocks noGrp="1"/>
          </p:cNvSpPr>
          <p:nvPr>
            <p:ph idx="1"/>
          </p:nvPr>
        </p:nvSpPr>
        <p:spPr>
          <a:xfrm>
            <a:off x="1143000" y="1447800"/>
            <a:ext cx="7790688" cy="5181600"/>
          </a:xfrm>
        </p:spPr>
        <p:txBody>
          <a:bodyPr>
            <a:normAutofit fontScale="85000" lnSpcReduction="10000"/>
          </a:bodyPr>
          <a:lstStyle/>
          <a:p>
            <a:r>
              <a:rPr lang="en-US" b="1" dirty="0"/>
              <a:t>James </a:t>
            </a:r>
            <a:r>
              <a:rPr lang="en-US" b="1" dirty="0" smtClean="0"/>
              <a:t>3:13-17</a:t>
            </a:r>
            <a:r>
              <a:rPr lang="en-US" dirty="0" smtClean="0"/>
              <a:t/>
            </a:r>
            <a:br>
              <a:rPr lang="en-US" dirty="0" smtClean="0"/>
            </a:br>
            <a:r>
              <a:rPr lang="en-US" dirty="0" smtClean="0"/>
              <a:t>Who </a:t>
            </a:r>
            <a:r>
              <a:rPr lang="en-US" dirty="0"/>
              <a:t>is wise and understanding among you? Let him show by good conduct that his works are done in the meekness of wisdom. </a:t>
            </a:r>
            <a:r>
              <a:rPr lang="en-US" dirty="0" smtClean="0"/>
              <a:t>But </a:t>
            </a:r>
            <a:r>
              <a:rPr lang="en-US" dirty="0"/>
              <a:t>if you have bitter envy and self-seeking in your hearts, do not boast and lie against the truth. </a:t>
            </a:r>
            <a:r>
              <a:rPr lang="en-US" dirty="0" smtClean="0"/>
              <a:t>This </a:t>
            </a:r>
            <a:r>
              <a:rPr lang="en-US" dirty="0"/>
              <a:t>wisdom does not descend from above, but is earthly, sensual, demonic. </a:t>
            </a:r>
            <a:r>
              <a:rPr lang="en-US" dirty="0" smtClean="0"/>
              <a:t>For </a:t>
            </a:r>
            <a:r>
              <a:rPr lang="en-US" dirty="0"/>
              <a:t>where envy and self-seeking exist, confusion and every evil thing are there. </a:t>
            </a:r>
            <a:r>
              <a:rPr lang="en-US" dirty="0" smtClean="0"/>
              <a:t>But </a:t>
            </a:r>
            <a:r>
              <a:rPr lang="en-US" dirty="0"/>
              <a:t>the wisdom that is from above is first pure, then peaceable, gentle, willing to yield, full of mercy and good fruits, without partiality and without hypocrisy. </a:t>
            </a:r>
          </a:p>
          <a:p>
            <a:endParaRPr lang="en-US" dirty="0"/>
          </a:p>
        </p:txBody>
      </p:sp>
    </p:spTree>
    <p:extLst>
      <p:ext uri="{BB962C8B-B14F-4D97-AF65-F5344CB8AC3E}">
        <p14:creationId xmlns:p14="http://schemas.microsoft.com/office/powerpoint/2010/main" val="655023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Earthly Wisdom</a:t>
            </a:r>
            <a:endParaRPr lang="en-US" dirty="0"/>
          </a:p>
        </p:txBody>
      </p:sp>
      <p:sp>
        <p:nvSpPr>
          <p:cNvPr id="3" name="Content Placeholder 2"/>
          <p:cNvSpPr>
            <a:spLocks noGrp="1"/>
          </p:cNvSpPr>
          <p:nvPr>
            <p:ph idx="1"/>
          </p:nvPr>
        </p:nvSpPr>
        <p:spPr/>
        <p:txBody>
          <a:bodyPr>
            <a:normAutofit lnSpcReduction="10000"/>
          </a:bodyPr>
          <a:lstStyle/>
          <a:p>
            <a:r>
              <a:rPr lang="en-US" dirty="0" smtClean="0"/>
              <a:t>Bitter envy</a:t>
            </a:r>
          </a:p>
          <a:p>
            <a:r>
              <a:rPr lang="en-US" dirty="0" smtClean="0"/>
              <a:t>Self-seeking</a:t>
            </a:r>
          </a:p>
          <a:p>
            <a:r>
              <a:rPr lang="en-US" dirty="0" smtClean="0"/>
              <a:t>Boasting </a:t>
            </a:r>
          </a:p>
          <a:p>
            <a:r>
              <a:rPr lang="en-US" dirty="0" smtClean="0"/>
              <a:t>Lying</a:t>
            </a:r>
            <a:endParaRPr lang="en-US" dirty="0"/>
          </a:p>
          <a:p>
            <a:r>
              <a:rPr lang="en-US" dirty="0" smtClean="0"/>
              <a:t>Confusion</a:t>
            </a:r>
          </a:p>
          <a:p>
            <a:r>
              <a:rPr lang="en-US" dirty="0" smtClean="0"/>
              <a:t>Priorities are wrong.  Why </a:t>
            </a:r>
            <a:r>
              <a:rPr lang="en-US" dirty="0"/>
              <a:t>would you buy a house that’s about to be destroyed or invest in a company that is about to go bankrupt?</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447800"/>
            <a:ext cx="3143250" cy="235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4854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Heavenly Wisdom</a:t>
            </a:r>
            <a:endParaRPr lang="en-US" dirty="0"/>
          </a:p>
        </p:txBody>
      </p:sp>
      <p:sp>
        <p:nvSpPr>
          <p:cNvPr id="3" name="Content Placeholder 2"/>
          <p:cNvSpPr>
            <a:spLocks noGrp="1"/>
          </p:cNvSpPr>
          <p:nvPr>
            <p:ph idx="1"/>
          </p:nvPr>
        </p:nvSpPr>
        <p:spPr/>
        <p:txBody>
          <a:bodyPr>
            <a:normAutofit fontScale="85000" lnSpcReduction="10000"/>
          </a:bodyPr>
          <a:lstStyle/>
          <a:p>
            <a:pPr lvl="0">
              <a:lnSpc>
                <a:spcPct val="120000"/>
              </a:lnSpc>
              <a:spcBef>
                <a:spcPts val="0"/>
              </a:spcBef>
            </a:pPr>
            <a:r>
              <a:rPr lang="en-US" dirty="0"/>
              <a:t>Pure – Not defiled by the world or the influences of the </a:t>
            </a:r>
            <a:r>
              <a:rPr lang="en-US" dirty="0" smtClean="0"/>
              <a:t>world.  </a:t>
            </a:r>
            <a:r>
              <a:rPr lang="en-US" dirty="0"/>
              <a:t>“My kingdom is not of this world”</a:t>
            </a:r>
          </a:p>
          <a:p>
            <a:pPr lvl="0">
              <a:lnSpc>
                <a:spcPct val="120000"/>
              </a:lnSpc>
              <a:spcBef>
                <a:spcPts val="0"/>
              </a:spcBef>
            </a:pPr>
            <a:r>
              <a:rPr lang="en-US" dirty="0"/>
              <a:t>Peaceable – </a:t>
            </a:r>
            <a:r>
              <a:rPr lang="en-US" dirty="0" smtClean="0"/>
              <a:t>Values </a:t>
            </a:r>
            <a:r>
              <a:rPr lang="en-US" dirty="0"/>
              <a:t>peace between people and God more than anything else</a:t>
            </a:r>
          </a:p>
          <a:p>
            <a:pPr lvl="0">
              <a:lnSpc>
                <a:spcPct val="120000"/>
              </a:lnSpc>
              <a:spcBef>
                <a:spcPts val="0"/>
              </a:spcBef>
            </a:pPr>
            <a:r>
              <a:rPr lang="en-US" dirty="0"/>
              <a:t>Gentle – Patient and gentle in correcting others and dealing with other’s weaknesses</a:t>
            </a:r>
          </a:p>
          <a:p>
            <a:pPr lvl="0">
              <a:lnSpc>
                <a:spcPct val="120000"/>
              </a:lnSpc>
              <a:spcBef>
                <a:spcPts val="0"/>
              </a:spcBef>
            </a:pPr>
            <a:r>
              <a:rPr lang="en-US" dirty="0"/>
              <a:t>Willing to yield – Willing to yield to the desires and opinions of others, even if </a:t>
            </a:r>
            <a:r>
              <a:rPr lang="en-US" dirty="0" smtClean="0"/>
              <a:t>we disagree</a:t>
            </a:r>
            <a:endParaRPr lang="en-US" dirty="0"/>
          </a:p>
        </p:txBody>
      </p:sp>
    </p:spTree>
    <p:extLst>
      <p:ext uri="{BB962C8B-B14F-4D97-AF65-F5344CB8AC3E}">
        <p14:creationId xmlns:p14="http://schemas.microsoft.com/office/powerpoint/2010/main" val="2247446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Heavenly Wisdom</a:t>
            </a:r>
            <a:endParaRPr lang="en-US" dirty="0"/>
          </a:p>
        </p:txBody>
      </p:sp>
      <p:sp>
        <p:nvSpPr>
          <p:cNvPr id="3" name="Content Placeholder 2"/>
          <p:cNvSpPr>
            <a:spLocks noGrp="1"/>
          </p:cNvSpPr>
          <p:nvPr>
            <p:ph idx="1"/>
          </p:nvPr>
        </p:nvSpPr>
        <p:spPr/>
        <p:txBody>
          <a:bodyPr>
            <a:normAutofit fontScale="92500" lnSpcReduction="10000"/>
          </a:bodyPr>
          <a:lstStyle/>
          <a:p>
            <a:pPr lvl="0">
              <a:lnSpc>
                <a:spcPct val="110000"/>
              </a:lnSpc>
              <a:spcBef>
                <a:spcPts val="0"/>
              </a:spcBef>
            </a:pPr>
            <a:r>
              <a:rPr lang="en-US" dirty="0" smtClean="0"/>
              <a:t>Full </a:t>
            </a:r>
            <a:r>
              <a:rPr lang="en-US" dirty="0"/>
              <a:t>of mercy – Willing to forgive and have compassion on sinners and the less fortunate</a:t>
            </a:r>
          </a:p>
          <a:p>
            <a:pPr lvl="0">
              <a:lnSpc>
                <a:spcPct val="110000"/>
              </a:lnSpc>
              <a:spcBef>
                <a:spcPts val="0"/>
              </a:spcBef>
            </a:pPr>
            <a:r>
              <a:rPr lang="en-US" dirty="0"/>
              <a:t>Good Fruits – Evident from our behavior and the life we lead</a:t>
            </a:r>
          </a:p>
          <a:p>
            <a:pPr lvl="0">
              <a:lnSpc>
                <a:spcPct val="110000"/>
              </a:lnSpc>
              <a:spcBef>
                <a:spcPts val="0"/>
              </a:spcBef>
            </a:pPr>
            <a:r>
              <a:rPr lang="en-US" dirty="0"/>
              <a:t>Without partiality – Does not judge based on external appearances, but on the </a:t>
            </a:r>
            <a:r>
              <a:rPr lang="en-US" dirty="0" smtClean="0"/>
              <a:t>heart</a:t>
            </a:r>
            <a:endParaRPr lang="en-US" dirty="0"/>
          </a:p>
          <a:p>
            <a:pPr lvl="0">
              <a:lnSpc>
                <a:spcPct val="110000"/>
              </a:lnSpc>
              <a:spcBef>
                <a:spcPts val="0"/>
              </a:spcBef>
            </a:pPr>
            <a:r>
              <a:rPr lang="en-US" dirty="0"/>
              <a:t>Without hypocrisy – Sincere, not just for </a:t>
            </a:r>
            <a:r>
              <a:rPr lang="en-US" dirty="0" smtClean="0"/>
              <a:t>show</a:t>
            </a:r>
            <a:endParaRPr lang="en-US" dirty="0"/>
          </a:p>
          <a:p>
            <a:pPr>
              <a:lnSpc>
                <a:spcPct val="110000"/>
              </a:lnSpc>
              <a:spcBef>
                <a:spcPts val="0"/>
              </a:spcBef>
            </a:pPr>
            <a:endParaRPr lang="en-US" dirty="0"/>
          </a:p>
        </p:txBody>
      </p:sp>
    </p:spTree>
    <p:extLst>
      <p:ext uri="{BB962C8B-B14F-4D97-AF65-F5344CB8AC3E}">
        <p14:creationId xmlns:p14="http://schemas.microsoft.com/office/powerpoint/2010/main" val="817702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Give </a:t>
            </a:r>
            <a:r>
              <a:rPr lang="en-US" dirty="0"/>
              <a:t>God what He wants, not what we think will please Him</a:t>
            </a:r>
          </a:p>
        </p:txBody>
      </p:sp>
      <p:sp>
        <p:nvSpPr>
          <p:cNvPr id="3" name="Content Placeholder 2"/>
          <p:cNvSpPr>
            <a:spLocks noGrp="1"/>
          </p:cNvSpPr>
          <p:nvPr>
            <p:ph idx="1"/>
          </p:nvPr>
        </p:nvSpPr>
        <p:spPr>
          <a:xfrm>
            <a:off x="1219200" y="1600200"/>
            <a:ext cx="4572000" cy="5029200"/>
          </a:xfrm>
        </p:spPr>
        <p:txBody>
          <a:bodyPr>
            <a:normAutofit fontScale="85000" lnSpcReduction="20000"/>
          </a:bodyPr>
          <a:lstStyle/>
          <a:p>
            <a:pPr>
              <a:lnSpc>
                <a:spcPct val="120000"/>
              </a:lnSpc>
              <a:spcBef>
                <a:spcPts val="0"/>
              </a:spcBef>
            </a:pPr>
            <a:r>
              <a:rPr lang="en-US" b="1" dirty="0" smtClean="0"/>
              <a:t>1 Samuel 15:3 </a:t>
            </a:r>
            <a:r>
              <a:rPr lang="en-US" dirty="0" smtClean="0"/>
              <a:t>- God says to Saul through Samuel:</a:t>
            </a:r>
          </a:p>
          <a:p>
            <a:pPr>
              <a:lnSpc>
                <a:spcPct val="120000"/>
              </a:lnSpc>
              <a:spcBef>
                <a:spcPts val="0"/>
              </a:spcBef>
            </a:pPr>
            <a:r>
              <a:rPr lang="en-US" dirty="0" smtClean="0"/>
              <a:t>“Now </a:t>
            </a:r>
            <a:r>
              <a:rPr lang="en-US" dirty="0"/>
              <a:t>go and attack </a:t>
            </a:r>
            <a:r>
              <a:rPr lang="en-US" dirty="0" err="1"/>
              <a:t>Amalek</a:t>
            </a:r>
            <a:r>
              <a:rPr lang="en-US" dirty="0"/>
              <a:t>, and utterly destroy all that they have, and do not spare them. But kill both man and woman, infant and nursing child, ox and sheep, camel and donkey</a:t>
            </a:r>
            <a:r>
              <a:rPr lang="en-US" dirty="0" smtClean="0"/>
              <a:t>.”</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676400"/>
            <a:ext cx="2839628"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68093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239</TotalTime>
  <Words>711</Words>
  <Application>Microsoft Office PowerPoint</Application>
  <PresentationFormat>On-screen Show (4:3)</PresentationFormat>
  <Paragraphs>111</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Solstice</vt:lpstr>
      <vt:lpstr>Lessons from the Life of Samuel the Prophet II</vt:lpstr>
      <vt:lpstr>Recap</vt:lpstr>
      <vt:lpstr>More Lessons</vt:lpstr>
      <vt:lpstr>1. Wisdom and Authority come from God alone</vt:lpstr>
      <vt:lpstr>Earthly vs. Heavenly Wisdom</vt:lpstr>
      <vt:lpstr>Earthly Wisdom</vt:lpstr>
      <vt:lpstr>Heavenly Wisdom</vt:lpstr>
      <vt:lpstr>Heavenly Wisdom</vt:lpstr>
      <vt:lpstr>2. Give God what He wants, not what we think will please Him</vt:lpstr>
      <vt:lpstr>What does Saul do?</vt:lpstr>
      <vt:lpstr>Samuel confronts Saul</vt:lpstr>
      <vt:lpstr>Samuel confronts Saul</vt:lpstr>
      <vt:lpstr>Samuel confronts Saul</vt:lpstr>
      <vt:lpstr>Misconceptions</vt:lpstr>
      <vt:lpstr>3. Handling disappointments</vt:lpstr>
      <vt:lpstr>Samuel disillusioned</vt:lpstr>
      <vt:lpstr>Great expectations</vt:lpstr>
      <vt:lpstr>Something better</vt:lpstr>
      <vt:lpstr>Something better</vt:lpstr>
      <vt:lpstr>4. Focusing on the outward appearance</vt:lpstr>
      <vt:lpstr>Outward appearances</vt:lpstr>
      <vt:lpstr>Outward appearances</vt:lpstr>
      <vt:lpstr>How does God consider a man?  </vt:lpstr>
      <vt:lpstr>Was David the best choice?</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Lessons from the Life of Samuel the Prophet I</dc:title>
  <dc:creator>Nader</dc:creator>
  <cp:lastModifiedBy>Nader</cp:lastModifiedBy>
  <cp:revision>46</cp:revision>
  <dcterms:created xsi:type="dcterms:W3CDTF">2011-02-04T21:17:14Z</dcterms:created>
  <dcterms:modified xsi:type="dcterms:W3CDTF">2011-04-04T03:23:15Z</dcterms:modified>
</cp:coreProperties>
</file>