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335" r:id="rId3"/>
    <p:sldId id="286"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5/15/2011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F7F5BD1-A421-4CC0-9475-634F40D88D16}" type="datetimeFigureOut">
              <a:rPr lang="en-US" smtClean="0"/>
              <a:t>5/15/2011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9B8ABE-534E-4B24-9263-3426C29B1835}"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Lessons from the Life of</a:t>
            </a:r>
            <a:br>
              <a:rPr lang="en-US" dirty="0" smtClean="0"/>
            </a:br>
            <a:r>
              <a:rPr lang="en-US" dirty="0" smtClean="0"/>
              <a:t>King Saul</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876424"/>
            <a:ext cx="3171825" cy="4326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776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spcBef>
                <a:spcPts val="0"/>
              </a:spcBef>
            </a:pPr>
            <a:r>
              <a:rPr lang="en-US" dirty="0" smtClean="0"/>
              <a:t>When Saul saw people eating slaughtered with the animals he said:</a:t>
            </a:r>
          </a:p>
          <a:p>
            <a:pPr>
              <a:lnSpc>
                <a:spcPct val="120000"/>
              </a:lnSpc>
              <a:spcBef>
                <a:spcPts val="0"/>
              </a:spcBef>
            </a:pPr>
            <a:r>
              <a:rPr lang="en-US" b="1" dirty="0"/>
              <a:t>1 Samuel </a:t>
            </a:r>
            <a:r>
              <a:rPr lang="en-US" b="1" dirty="0" smtClean="0"/>
              <a:t>14:34</a:t>
            </a:r>
            <a:br>
              <a:rPr lang="en-US" b="1" dirty="0" smtClean="0"/>
            </a:br>
            <a:r>
              <a:rPr lang="en-US" dirty="0" smtClean="0"/>
              <a:t>Then </a:t>
            </a:r>
            <a:r>
              <a:rPr lang="en-US" dirty="0"/>
              <a:t>Saul said, “Disperse yourselves among the people, and say to them, ‘Bring me here every man’s ox and every man’s sheep, slaughter them here, and eat; and do not sin against the LORD by eating with the blood</a:t>
            </a:r>
            <a:r>
              <a:rPr lang="en-US" dirty="0" smtClean="0"/>
              <a:t>.’”</a:t>
            </a:r>
          </a:p>
          <a:p>
            <a:pPr>
              <a:lnSpc>
                <a:spcPct val="120000"/>
              </a:lnSpc>
              <a:spcBef>
                <a:spcPts val="0"/>
              </a:spcBef>
            </a:pPr>
            <a:r>
              <a:rPr lang="en-US" dirty="0" smtClean="0"/>
              <a:t>Saul clearly saw that this was wrong, and rightly rebuked the people…but he did not see his own sin</a:t>
            </a:r>
            <a:endParaRPr lang="en-US" dirty="0"/>
          </a:p>
        </p:txBody>
      </p:sp>
    </p:spTree>
    <p:extLst>
      <p:ext uri="{BB962C8B-B14F-4D97-AF65-F5344CB8AC3E}">
        <p14:creationId xmlns:p14="http://schemas.microsoft.com/office/powerpoint/2010/main" val="127376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92500" lnSpcReduction="10000"/>
          </a:bodyPr>
          <a:lstStyle/>
          <a:p>
            <a:pPr>
              <a:lnSpc>
                <a:spcPct val="110000"/>
              </a:lnSpc>
              <a:spcBef>
                <a:spcPts val="0"/>
              </a:spcBef>
            </a:pPr>
            <a:r>
              <a:rPr lang="en-US" dirty="0" smtClean="0"/>
              <a:t>Saul inquired of God if they should attack the Philistines during the night</a:t>
            </a:r>
          </a:p>
          <a:p>
            <a:pPr>
              <a:lnSpc>
                <a:spcPct val="110000"/>
              </a:lnSpc>
              <a:spcBef>
                <a:spcPts val="0"/>
              </a:spcBef>
            </a:pPr>
            <a:r>
              <a:rPr lang="en-US" b="1" dirty="0"/>
              <a:t>1 Samuel </a:t>
            </a:r>
            <a:r>
              <a:rPr lang="en-US" b="1" dirty="0" smtClean="0"/>
              <a:t>14:37</a:t>
            </a:r>
            <a:br>
              <a:rPr lang="en-US" b="1" dirty="0" smtClean="0"/>
            </a:br>
            <a:r>
              <a:rPr lang="en-US" dirty="0" smtClean="0"/>
              <a:t>So </a:t>
            </a:r>
            <a:r>
              <a:rPr lang="en-US" dirty="0"/>
              <a:t>Saul asked counsel of God, “Shall I go down after the Philistines? Will You deliver them into the hand of Israel?” But He did not answer him that day.</a:t>
            </a:r>
          </a:p>
          <a:p>
            <a:pPr>
              <a:lnSpc>
                <a:spcPct val="110000"/>
              </a:lnSpc>
              <a:spcBef>
                <a:spcPts val="0"/>
              </a:spcBef>
            </a:pPr>
            <a:r>
              <a:rPr lang="en-US" dirty="0" smtClean="0"/>
              <a:t>He assumed God did not answer because of the sin of the people</a:t>
            </a:r>
          </a:p>
          <a:p>
            <a:pPr>
              <a:lnSpc>
                <a:spcPct val="110000"/>
              </a:lnSpc>
              <a:spcBef>
                <a:spcPts val="0"/>
              </a:spcBef>
            </a:pPr>
            <a:r>
              <a:rPr lang="en-US" dirty="0" smtClean="0"/>
              <a:t>Instead it was because his own sin</a:t>
            </a:r>
            <a:endParaRPr lang="en-US" dirty="0"/>
          </a:p>
        </p:txBody>
      </p:sp>
    </p:spTree>
    <p:extLst>
      <p:ext uri="{BB962C8B-B14F-4D97-AF65-F5344CB8AC3E}">
        <p14:creationId xmlns:p14="http://schemas.microsoft.com/office/powerpoint/2010/main" val="2238580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14:43-45</a:t>
            </a:r>
            <a:br>
              <a:rPr lang="en-US" b="1" dirty="0" smtClean="0"/>
            </a:br>
            <a:r>
              <a:rPr lang="en-US" dirty="0" smtClean="0"/>
              <a:t>Then </a:t>
            </a:r>
            <a:r>
              <a:rPr lang="en-US" dirty="0"/>
              <a:t>Saul said to Jonathan, “Tell me what you have done.” And Jonathan told him, and said, “I only tasted a little honey with the end of the rod that was in my hand. So now I must die!” Saul answered, “God do so and more also; for you shall surely die, Jonathan.” But the people said to Saul, “Shall Jonathan die, who has accomplished this great deliverance in Israel? Certainly not! As the LORD lives, not one hair of his head shall fall to the ground, for he has worked with God this day.” So the people rescued Jonathan, and he did not die.</a:t>
            </a:r>
          </a:p>
        </p:txBody>
      </p:sp>
    </p:spTree>
    <p:extLst>
      <p:ext uri="{BB962C8B-B14F-4D97-AF65-F5344CB8AC3E}">
        <p14:creationId xmlns:p14="http://schemas.microsoft.com/office/powerpoint/2010/main" val="1286988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Blindness</a:t>
            </a:r>
            <a:endParaRPr lang="en-US" dirty="0"/>
          </a:p>
        </p:txBody>
      </p:sp>
      <p:sp>
        <p:nvSpPr>
          <p:cNvPr id="3" name="Content Placeholder 2"/>
          <p:cNvSpPr>
            <a:spLocks noGrp="1"/>
          </p:cNvSpPr>
          <p:nvPr>
            <p:ph idx="1"/>
          </p:nvPr>
        </p:nvSpPr>
        <p:spPr/>
        <p:txBody>
          <a:bodyPr>
            <a:normAutofit fontScale="77500" lnSpcReduction="20000"/>
          </a:bodyPr>
          <a:lstStyle/>
          <a:p>
            <a:pPr>
              <a:lnSpc>
                <a:spcPct val="110000"/>
              </a:lnSpc>
              <a:spcBef>
                <a:spcPts val="0"/>
              </a:spcBef>
            </a:pPr>
            <a:r>
              <a:rPr lang="en-US" dirty="0" smtClean="0"/>
              <a:t>How easy is it to see sins in others?</a:t>
            </a:r>
          </a:p>
          <a:p>
            <a:pPr>
              <a:lnSpc>
                <a:spcPct val="110000"/>
              </a:lnSpc>
              <a:spcBef>
                <a:spcPts val="0"/>
              </a:spcBef>
            </a:pPr>
            <a:r>
              <a:rPr lang="en-US" dirty="0" smtClean="0"/>
              <a:t>How easy is it to see the same sins in ourselves?</a:t>
            </a:r>
          </a:p>
          <a:p>
            <a:pPr>
              <a:lnSpc>
                <a:spcPct val="110000"/>
              </a:lnSpc>
              <a:spcBef>
                <a:spcPts val="0"/>
              </a:spcBef>
            </a:pPr>
            <a:r>
              <a:rPr lang="en-US" b="1" dirty="0"/>
              <a:t>Matthew </a:t>
            </a:r>
            <a:r>
              <a:rPr lang="en-US" b="1" dirty="0" smtClean="0"/>
              <a:t>7:3</a:t>
            </a:r>
            <a:br>
              <a:rPr lang="en-US" b="1" dirty="0" smtClean="0"/>
            </a:br>
            <a:r>
              <a:rPr lang="en-US" dirty="0" smtClean="0"/>
              <a:t>And </a:t>
            </a:r>
            <a:r>
              <a:rPr lang="en-US" dirty="0"/>
              <a:t>why do you look at the speck in your brother’s eye, but do not consider the plank in your own eye</a:t>
            </a:r>
            <a:r>
              <a:rPr lang="en-US" dirty="0" smtClean="0"/>
              <a:t>?</a:t>
            </a:r>
          </a:p>
          <a:p>
            <a:pPr>
              <a:lnSpc>
                <a:spcPct val="110000"/>
              </a:lnSpc>
              <a:spcBef>
                <a:spcPts val="0"/>
              </a:spcBef>
            </a:pPr>
            <a:r>
              <a:rPr lang="en-US" dirty="0" smtClean="0"/>
              <a:t>Those that suffer with a particular sin are most likely to identify that sin in another person:</a:t>
            </a:r>
          </a:p>
          <a:p>
            <a:pPr lvl="1">
              <a:lnSpc>
                <a:spcPct val="110000"/>
              </a:lnSpc>
              <a:spcBef>
                <a:spcPts val="0"/>
              </a:spcBef>
            </a:pPr>
            <a:r>
              <a:rPr lang="en-US" dirty="0" smtClean="0"/>
              <a:t>Pride</a:t>
            </a:r>
          </a:p>
          <a:p>
            <a:pPr lvl="1">
              <a:lnSpc>
                <a:spcPct val="110000"/>
              </a:lnSpc>
              <a:spcBef>
                <a:spcPts val="0"/>
              </a:spcBef>
            </a:pPr>
            <a:r>
              <a:rPr lang="en-US" dirty="0" smtClean="0"/>
              <a:t>Lust</a:t>
            </a:r>
          </a:p>
          <a:p>
            <a:pPr lvl="1">
              <a:lnSpc>
                <a:spcPct val="110000"/>
              </a:lnSpc>
              <a:spcBef>
                <a:spcPts val="0"/>
              </a:spcBef>
            </a:pPr>
            <a:r>
              <a:rPr lang="en-US" dirty="0" smtClean="0"/>
              <a:t>Lying</a:t>
            </a:r>
          </a:p>
          <a:p>
            <a:pPr lvl="1">
              <a:lnSpc>
                <a:spcPct val="110000"/>
              </a:lnSpc>
              <a:spcBef>
                <a:spcPts val="0"/>
              </a:spcBef>
            </a:pPr>
            <a:r>
              <a:rPr lang="en-US" dirty="0" smtClean="0"/>
              <a:t>Stealing</a:t>
            </a:r>
          </a:p>
          <a:p>
            <a:pPr lvl="1">
              <a:lnSpc>
                <a:spcPct val="110000"/>
              </a:lnSpc>
              <a:spcBef>
                <a:spcPts val="0"/>
              </a:spcBef>
            </a:pPr>
            <a:r>
              <a:rPr lang="en-US" dirty="0" smtClean="0"/>
              <a:t>Envy</a:t>
            </a:r>
            <a:endParaRPr lang="en-US" dirty="0"/>
          </a:p>
        </p:txBody>
      </p:sp>
    </p:spTree>
    <p:extLst>
      <p:ext uri="{BB962C8B-B14F-4D97-AF65-F5344CB8AC3E}">
        <p14:creationId xmlns:p14="http://schemas.microsoft.com/office/powerpoint/2010/main" val="984846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Spiritual Problems Need Spiritual Solutions</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16:14-17</a:t>
            </a:r>
            <a:br>
              <a:rPr lang="en-US" b="1" dirty="0" smtClean="0"/>
            </a:br>
            <a:r>
              <a:rPr lang="en-US" dirty="0" smtClean="0"/>
              <a:t>But </a:t>
            </a:r>
            <a:r>
              <a:rPr lang="en-US" dirty="0"/>
              <a:t>the Spirit of the LORD departed from Saul, and a distressing spirit from the LORD troubled him. And Saul’s servants said to him, “Surely, a distressing spirit from God is troubling you. Let our master now command your servants, who are before you, to seek out a man who is a skillful player on the harp. And it shall be that he will play it with his hand when the distressing spirit from God is upon you, and you shall be well</a:t>
            </a:r>
            <a:r>
              <a:rPr lang="en-US" dirty="0" smtClean="0"/>
              <a:t>.” So </a:t>
            </a:r>
            <a:r>
              <a:rPr lang="en-US" dirty="0"/>
              <a:t>Saul said to his servants, “Provide me now a man who can play well, and bring him to me</a:t>
            </a:r>
            <a:r>
              <a:rPr lang="en-US" dirty="0" smtClean="0"/>
              <a:t>.”</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110587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Spiritual Problems Need Spiritual Solutions</a:t>
            </a:r>
            <a:endParaRPr lang="en-US" dirty="0"/>
          </a:p>
        </p:txBody>
      </p:sp>
      <p:sp>
        <p:nvSpPr>
          <p:cNvPr id="3" name="Content Placeholder 2"/>
          <p:cNvSpPr>
            <a:spLocks noGrp="1"/>
          </p:cNvSpPr>
          <p:nvPr>
            <p:ph idx="1"/>
          </p:nvPr>
        </p:nvSpPr>
        <p:spPr/>
        <p:txBody>
          <a:bodyPr>
            <a:normAutofit/>
          </a:bodyPr>
          <a:lstStyle/>
          <a:p>
            <a:pPr>
              <a:spcBef>
                <a:spcPts val="0"/>
              </a:spcBef>
            </a:pPr>
            <a:r>
              <a:rPr lang="en-US" dirty="0" smtClean="0"/>
              <a:t>If we are far from God or depressed, what are some ways we can try to comfort ourselves:</a:t>
            </a:r>
          </a:p>
          <a:p>
            <a:pPr lvl="1">
              <a:spcBef>
                <a:spcPts val="0"/>
              </a:spcBef>
            </a:pPr>
            <a:r>
              <a:rPr lang="en-US" dirty="0" smtClean="0"/>
              <a:t>TV/Music/Entertainment</a:t>
            </a:r>
          </a:p>
          <a:p>
            <a:pPr lvl="1">
              <a:spcBef>
                <a:spcPts val="0"/>
              </a:spcBef>
            </a:pPr>
            <a:r>
              <a:rPr lang="en-US" dirty="0" smtClean="0"/>
              <a:t>Friends</a:t>
            </a:r>
          </a:p>
          <a:p>
            <a:pPr lvl="1">
              <a:spcBef>
                <a:spcPts val="0"/>
              </a:spcBef>
            </a:pPr>
            <a:r>
              <a:rPr lang="en-US" dirty="0" smtClean="0"/>
              <a:t>Study/Work/Ambition</a:t>
            </a:r>
          </a:p>
          <a:p>
            <a:pPr lvl="1">
              <a:spcBef>
                <a:spcPts val="0"/>
              </a:spcBef>
            </a:pPr>
            <a:r>
              <a:rPr lang="en-US" dirty="0" smtClean="0"/>
              <a:t>Food</a:t>
            </a:r>
          </a:p>
          <a:p>
            <a:pPr lvl="1">
              <a:spcBef>
                <a:spcPts val="0"/>
              </a:spcBef>
            </a:pPr>
            <a:r>
              <a:rPr lang="en-US" dirty="0" smtClean="0"/>
              <a:t>Lusts of the flesh</a:t>
            </a:r>
          </a:p>
          <a:p>
            <a:pPr lvl="1">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205953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Spiritual Problems Need Spiritual Solutions</a:t>
            </a:r>
          </a:p>
        </p:txBody>
      </p:sp>
      <p:sp>
        <p:nvSpPr>
          <p:cNvPr id="3" name="Content Placeholder 2"/>
          <p:cNvSpPr>
            <a:spLocks noGrp="1"/>
          </p:cNvSpPr>
          <p:nvPr>
            <p:ph idx="1"/>
          </p:nvPr>
        </p:nvSpPr>
        <p:spPr/>
        <p:txBody>
          <a:bodyPr>
            <a:normAutofit/>
          </a:bodyPr>
          <a:lstStyle/>
          <a:p>
            <a:pPr>
              <a:spcBef>
                <a:spcPts val="0"/>
              </a:spcBef>
            </a:pPr>
            <a:r>
              <a:rPr lang="en-US" b="1" dirty="0" smtClean="0"/>
              <a:t>Psalm 38:6,8,15</a:t>
            </a:r>
            <a:r>
              <a:rPr lang="en-US" dirty="0" smtClean="0"/>
              <a:t/>
            </a:r>
            <a:br>
              <a:rPr lang="en-US" dirty="0" smtClean="0"/>
            </a:br>
            <a:r>
              <a:rPr lang="en-US" dirty="0" smtClean="0"/>
              <a:t>I </a:t>
            </a:r>
            <a:r>
              <a:rPr lang="en-US" dirty="0"/>
              <a:t>am troubled, I am bowed down </a:t>
            </a:r>
            <a:r>
              <a:rPr lang="en-US" dirty="0" smtClean="0"/>
              <a:t>greatly; I </a:t>
            </a:r>
            <a:r>
              <a:rPr lang="en-US" dirty="0"/>
              <a:t>go mourning all the day </a:t>
            </a:r>
            <a:r>
              <a:rPr lang="en-US" dirty="0" smtClean="0"/>
              <a:t>long. I </a:t>
            </a:r>
            <a:r>
              <a:rPr lang="en-US" dirty="0"/>
              <a:t>am feeble and severely </a:t>
            </a:r>
            <a:r>
              <a:rPr lang="en-US" dirty="0" smtClean="0"/>
              <a:t>broken; I </a:t>
            </a:r>
            <a:r>
              <a:rPr lang="en-US" dirty="0"/>
              <a:t>groan because of the turmoil of my </a:t>
            </a:r>
            <a:r>
              <a:rPr lang="en-US" dirty="0" smtClean="0"/>
              <a:t>heart… </a:t>
            </a:r>
          </a:p>
          <a:p>
            <a:pPr>
              <a:spcBef>
                <a:spcPts val="0"/>
              </a:spcBef>
            </a:pPr>
            <a:r>
              <a:rPr lang="en-US" dirty="0" smtClean="0"/>
              <a:t>For </a:t>
            </a:r>
            <a:r>
              <a:rPr lang="en-US" dirty="0"/>
              <a:t>in You, O LORD, I </a:t>
            </a:r>
            <a:r>
              <a:rPr lang="en-US" dirty="0" smtClean="0"/>
              <a:t>hope; You </a:t>
            </a:r>
            <a:r>
              <a:rPr lang="en-US" dirty="0"/>
              <a:t>will hear, O Lord my God</a:t>
            </a:r>
            <a:r>
              <a:rPr lang="en-US" dirty="0" smtClean="0"/>
              <a:t>.</a:t>
            </a:r>
          </a:p>
          <a:p>
            <a:pPr>
              <a:spcBef>
                <a:spcPts val="0"/>
              </a:spcBef>
            </a:pPr>
            <a:r>
              <a:rPr lang="en-US" dirty="0" smtClean="0"/>
              <a:t>Other examples: Elijah &amp; Job</a:t>
            </a:r>
            <a:endParaRPr lang="en-US" dirty="0"/>
          </a:p>
        </p:txBody>
      </p:sp>
    </p:spTree>
    <p:extLst>
      <p:ext uri="{BB962C8B-B14F-4D97-AF65-F5344CB8AC3E}">
        <p14:creationId xmlns:p14="http://schemas.microsoft.com/office/powerpoint/2010/main" val="497044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Samuel </a:t>
            </a:r>
            <a:r>
              <a:rPr lang="en-US" b="1" dirty="0" smtClean="0"/>
              <a:t>18:6-9</a:t>
            </a:r>
            <a:br>
              <a:rPr lang="en-US" b="1" dirty="0" smtClean="0"/>
            </a:br>
            <a:r>
              <a:rPr lang="en-US" dirty="0" smtClean="0"/>
              <a:t>Now </a:t>
            </a:r>
            <a:r>
              <a:rPr lang="en-US" dirty="0"/>
              <a:t>it had happened as they were coming home, when David was returning from the slaughter of the Philistine, that the women had come out of all the cities of Israel, singing and dancing, to meet King Saul, with tambourines, with joy, and with musical instruments. So the women sang as they danced, and said:  “Saul has slain his thousands, And David his ten thousands.” Then Saul was very angry, and the saying displeased him; and he said, “They have ascribed to David ten thousands, and to me they have ascribed only thousands. Now what more can he have but the kingdom?” So Saul eyed David from that day forward.</a:t>
            </a:r>
          </a:p>
          <a:p>
            <a:pPr>
              <a:lnSpc>
                <a:spcPct val="120000"/>
              </a:lnSpc>
              <a:spcBef>
                <a:spcPts val="0"/>
              </a:spcBef>
            </a:pPr>
            <a:endParaRPr lang="en-US" dirty="0"/>
          </a:p>
        </p:txBody>
      </p:sp>
    </p:spTree>
    <p:extLst>
      <p:ext uri="{BB962C8B-B14F-4D97-AF65-F5344CB8AC3E}">
        <p14:creationId xmlns:p14="http://schemas.microsoft.com/office/powerpoint/2010/main" val="108310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Envy among:</a:t>
            </a:r>
          </a:p>
          <a:p>
            <a:pPr lvl="1"/>
            <a:r>
              <a:rPr lang="en-US" dirty="0" smtClean="0"/>
              <a:t>Friends</a:t>
            </a:r>
          </a:p>
          <a:p>
            <a:pPr lvl="1"/>
            <a:r>
              <a:rPr lang="en-US" dirty="0" smtClean="0"/>
              <a:t>Co-workers</a:t>
            </a:r>
          </a:p>
          <a:p>
            <a:pPr lvl="1"/>
            <a:r>
              <a:rPr lang="en-US" dirty="0" smtClean="0"/>
              <a:t>Students</a:t>
            </a:r>
          </a:p>
          <a:p>
            <a:pPr lvl="1"/>
            <a:r>
              <a:rPr lang="en-US" dirty="0" smtClean="0"/>
              <a:t>Servants</a:t>
            </a:r>
          </a:p>
          <a:p>
            <a:pPr lvl="1"/>
            <a:r>
              <a:rPr lang="en-US" dirty="0" smtClean="0"/>
              <a:t>Spouses</a:t>
            </a:r>
          </a:p>
          <a:p>
            <a:pPr lvl="1"/>
            <a:r>
              <a:rPr lang="en-US" dirty="0" smtClean="0"/>
              <a:t>Believers</a:t>
            </a:r>
          </a:p>
          <a:p>
            <a:endParaRPr lang="en-US" dirty="0"/>
          </a:p>
        </p:txBody>
      </p:sp>
    </p:spTree>
    <p:extLst>
      <p:ext uri="{BB962C8B-B14F-4D97-AF65-F5344CB8AC3E}">
        <p14:creationId xmlns:p14="http://schemas.microsoft.com/office/powerpoint/2010/main" val="340564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normAutofit fontScale="85000" lnSpcReduction="20000"/>
          </a:bodyPr>
          <a:lstStyle/>
          <a:p>
            <a:pPr lvl="0">
              <a:lnSpc>
                <a:spcPct val="120000"/>
              </a:lnSpc>
              <a:spcBef>
                <a:spcPts val="0"/>
              </a:spcBef>
            </a:pPr>
            <a:r>
              <a:rPr lang="en-US" dirty="0"/>
              <a:t>Each organ and part of the body has no purpose but </a:t>
            </a:r>
            <a:r>
              <a:rPr lang="en-US" dirty="0" smtClean="0"/>
              <a:t>to </a:t>
            </a:r>
            <a:r>
              <a:rPr lang="en-US" dirty="0"/>
              <a:t>serve the body as a whole.  </a:t>
            </a:r>
          </a:p>
          <a:p>
            <a:pPr lvl="1">
              <a:lnSpc>
                <a:spcPct val="120000"/>
              </a:lnSpc>
              <a:spcBef>
                <a:spcPts val="0"/>
              </a:spcBef>
            </a:pPr>
            <a:r>
              <a:rPr lang="en-US" dirty="0"/>
              <a:t>The heart pumps blood for the whole body</a:t>
            </a:r>
          </a:p>
          <a:p>
            <a:pPr lvl="1">
              <a:lnSpc>
                <a:spcPct val="120000"/>
              </a:lnSpc>
              <a:spcBef>
                <a:spcPts val="0"/>
              </a:spcBef>
            </a:pPr>
            <a:r>
              <a:rPr lang="en-US" dirty="0"/>
              <a:t>The bones support the body</a:t>
            </a:r>
          </a:p>
          <a:p>
            <a:pPr lvl="1">
              <a:lnSpc>
                <a:spcPct val="120000"/>
              </a:lnSpc>
              <a:spcBef>
                <a:spcPts val="0"/>
              </a:spcBef>
            </a:pPr>
            <a:r>
              <a:rPr lang="en-US" dirty="0"/>
              <a:t>The hands hold things for the body to use</a:t>
            </a:r>
          </a:p>
          <a:p>
            <a:pPr lvl="1">
              <a:lnSpc>
                <a:spcPct val="120000"/>
              </a:lnSpc>
              <a:spcBef>
                <a:spcPts val="0"/>
              </a:spcBef>
            </a:pPr>
            <a:r>
              <a:rPr lang="en-US" dirty="0"/>
              <a:t>The legs allow the body to move </a:t>
            </a:r>
          </a:p>
          <a:p>
            <a:pPr lvl="0">
              <a:lnSpc>
                <a:spcPct val="120000"/>
              </a:lnSpc>
              <a:spcBef>
                <a:spcPts val="0"/>
              </a:spcBef>
            </a:pPr>
            <a:r>
              <a:rPr lang="en-US" dirty="0"/>
              <a:t>Each part does not think of its own well being, but that of the body</a:t>
            </a:r>
          </a:p>
          <a:p>
            <a:pPr lvl="0">
              <a:lnSpc>
                <a:spcPct val="120000"/>
              </a:lnSpc>
              <a:spcBef>
                <a:spcPts val="0"/>
              </a:spcBef>
            </a:pPr>
            <a:r>
              <a:rPr lang="en-US" b="1" dirty="0"/>
              <a:t>Romans 12:5</a:t>
            </a:r>
            <a:r>
              <a:rPr lang="en-US" dirty="0"/>
              <a:t> - so we, being many, are one body in Christ, and individually members of one another</a:t>
            </a:r>
            <a:r>
              <a:rPr lang="en-US" dirty="0" smtClean="0"/>
              <a:t>.</a:t>
            </a:r>
            <a:endParaRPr lang="en-US" dirty="0"/>
          </a:p>
        </p:txBody>
      </p:sp>
    </p:spTree>
    <p:extLst>
      <p:ext uri="{BB962C8B-B14F-4D97-AF65-F5344CB8AC3E}">
        <p14:creationId xmlns:p14="http://schemas.microsoft.com/office/powerpoint/2010/main" val="837992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Sin is serious</a:t>
            </a:r>
          </a:p>
          <a:p>
            <a:r>
              <a:rPr lang="en-US" dirty="0" smtClean="0"/>
              <a:t>Spiritual blindness</a:t>
            </a:r>
          </a:p>
          <a:p>
            <a:r>
              <a:rPr lang="en-US" dirty="0" smtClean="0"/>
              <a:t>Spiritual problems need spiritual solutions</a:t>
            </a:r>
          </a:p>
          <a:p>
            <a:r>
              <a:rPr lang="en-US" dirty="0" smtClean="0"/>
              <a:t>Dangers of envy</a:t>
            </a:r>
          </a:p>
          <a:p>
            <a:r>
              <a:rPr lang="en-US" dirty="0" smtClean="0"/>
              <a:t>Spiritual decline is gradual</a:t>
            </a:r>
            <a:endParaRPr lang="en-US" dirty="0"/>
          </a:p>
        </p:txBody>
      </p:sp>
    </p:spTree>
    <p:extLst>
      <p:ext uri="{BB962C8B-B14F-4D97-AF65-F5344CB8AC3E}">
        <p14:creationId xmlns:p14="http://schemas.microsoft.com/office/powerpoint/2010/main" val="3690930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Imagine if the body were in competition with itself</a:t>
            </a:r>
          </a:p>
          <a:p>
            <a:r>
              <a:rPr lang="en-US" dirty="0" smtClean="0"/>
              <a:t>Or imagine if the liver tried to pump blood better than the heart?</a:t>
            </a:r>
            <a:endParaRPr lang="en-US" dirty="0"/>
          </a:p>
        </p:txBody>
      </p:sp>
    </p:spTree>
    <p:extLst>
      <p:ext uri="{BB962C8B-B14F-4D97-AF65-F5344CB8AC3E}">
        <p14:creationId xmlns:p14="http://schemas.microsoft.com/office/powerpoint/2010/main" val="2651280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Dangers of Envy</a:t>
            </a:r>
            <a:endParaRPr lang="en-US" dirty="0"/>
          </a:p>
        </p:txBody>
      </p:sp>
      <p:sp>
        <p:nvSpPr>
          <p:cNvPr id="3" name="Content Placeholder 2"/>
          <p:cNvSpPr>
            <a:spLocks noGrp="1"/>
          </p:cNvSpPr>
          <p:nvPr>
            <p:ph idx="1"/>
          </p:nvPr>
        </p:nvSpPr>
        <p:spPr/>
        <p:txBody>
          <a:bodyPr/>
          <a:lstStyle/>
          <a:p>
            <a:r>
              <a:rPr lang="en-US" dirty="0" smtClean="0"/>
              <a:t>How do we treat people that we envy?</a:t>
            </a:r>
          </a:p>
          <a:p>
            <a:r>
              <a:rPr lang="en-US" dirty="0" smtClean="0"/>
              <a:t>Saul tried to kill David by sending him on a suicide mission (similar to what David did to Uriah the Hittite)</a:t>
            </a:r>
            <a:endParaRPr lang="en-US" dirty="0"/>
          </a:p>
        </p:txBody>
      </p:sp>
    </p:spTree>
    <p:extLst>
      <p:ext uri="{BB962C8B-B14F-4D97-AF65-F5344CB8AC3E}">
        <p14:creationId xmlns:p14="http://schemas.microsoft.com/office/powerpoint/2010/main" val="2826189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Decline is Gradual</a:t>
            </a:r>
            <a:endParaRPr lang="en-US" dirty="0"/>
          </a:p>
        </p:txBody>
      </p:sp>
      <p:sp>
        <p:nvSpPr>
          <p:cNvPr id="3" name="Content Placeholder 2"/>
          <p:cNvSpPr>
            <a:spLocks noGrp="1"/>
          </p:cNvSpPr>
          <p:nvPr>
            <p:ph idx="1"/>
          </p:nvPr>
        </p:nvSpPr>
        <p:spPr/>
        <p:txBody>
          <a:bodyPr/>
          <a:lstStyle/>
          <a:p>
            <a:pPr>
              <a:spcBef>
                <a:spcPts val="0"/>
              </a:spcBef>
            </a:pPr>
            <a:r>
              <a:rPr lang="en-US" dirty="0" smtClean="0"/>
              <a:t>How did Saul react when Samuel first told him that he would be king?</a:t>
            </a:r>
          </a:p>
          <a:p>
            <a:pPr>
              <a:spcBef>
                <a:spcPts val="0"/>
              </a:spcBef>
            </a:pPr>
            <a:r>
              <a:rPr lang="en-US" b="1" dirty="0"/>
              <a:t>1 Samuel </a:t>
            </a:r>
            <a:r>
              <a:rPr lang="en-US" b="1" dirty="0" smtClean="0"/>
              <a:t>9:21</a:t>
            </a:r>
            <a:br>
              <a:rPr lang="en-US" b="1" dirty="0" smtClean="0"/>
            </a:br>
            <a:r>
              <a:rPr lang="en-US" dirty="0" smtClean="0"/>
              <a:t>And </a:t>
            </a:r>
            <a:r>
              <a:rPr lang="en-US" dirty="0"/>
              <a:t>Saul answered and said, “Am I not a </a:t>
            </a:r>
            <a:r>
              <a:rPr lang="en-US" dirty="0" err="1"/>
              <a:t>Benjamite</a:t>
            </a:r>
            <a:r>
              <a:rPr lang="en-US" dirty="0"/>
              <a:t>, of the smallest of the tribes of Israel, and my family the least of all the families of the tribe of Benjamin? Why then do you speak like this to me</a:t>
            </a:r>
            <a:r>
              <a:rPr lang="en-US" dirty="0" smtClean="0"/>
              <a:t>?”</a:t>
            </a:r>
            <a:endParaRPr lang="en-US" dirty="0"/>
          </a:p>
        </p:txBody>
      </p:sp>
    </p:spTree>
    <p:extLst>
      <p:ext uri="{BB962C8B-B14F-4D97-AF65-F5344CB8AC3E}">
        <p14:creationId xmlns:p14="http://schemas.microsoft.com/office/powerpoint/2010/main" val="3279932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When some people doubted his the could save the people from their enemies:</a:t>
            </a:r>
          </a:p>
          <a:p>
            <a:r>
              <a:rPr lang="en-US" b="1" dirty="0"/>
              <a:t>1 Samuel </a:t>
            </a:r>
            <a:r>
              <a:rPr lang="en-US" b="1" dirty="0" smtClean="0"/>
              <a:t>10:27</a:t>
            </a:r>
            <a:br>
              <a:rPr lang="en-US" b="1" dirty="0" smtClean="0"/>
            </a:br>
            <a:r>
              <a:rPr lang="en-US" dirty="0" smtClean="0"/>
              <a:t>But </a:t>
            </a:r>
            <a:r>
              <a:rPr lang="en-US" dirty="0"/>
              <a:t>some rebels said, “How can this man save us?” So they despised him, and brought him no presents. But he held his peace.</a:t>
            </a:r>
          </a:p>
          <a:p>
            <a:endParaRPr lang="en-US" dirty="0"/>
          </a:p>
        </p:txBody>
      </p:sp>
    </p:spTree>
    <p:extLst>
      <p:ext uri="{BB962C8B-B14F-4D97-AF65-F5344CB8AC3E}">
        <p14:creationId xmlns:p14="http://schemas.microsoft.com/office/powerpoint/2010/main" val="3197636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normAutofit/>
          </a:bodyPr>
          <a:lstStyle/>
          <a:p>
            <a:pPr>
              <a:spcBef>
                <a:spcPts val="0"/>
              </a:spcBef>
            </a:pPr>
            <a:r>
              <a:rPr lang="en-US" dirty="0" smtClean="0"/>
              <a:t>After Saul led his people to victory:</a:t>
            </a:r>
          </a:p>
          <a:p>
            <a:pPr>
              <a:spcBef>
                <a:spcPts val="0"/>
              </a:spcBef>
            </a:pPr>
            <a:r>
              <a:rPr lang="en-US" b="1" dirty="0"/>
              <a:t>1 Samuel </a:t>
            </a:r>
            <a:r>
              <a:rPr lang="en-US" b="1" dirty="0" smtClean="0"/>
              <a:t>11:12-13</a:t>
            </a:r>
            <a:br>
              <a:rPr lang="en-US" b="1" dirty="0" smtClean="0"/>
            </a:br>
            <a:r>
              <a:rPr lang="en-US" dirty="0" smtClean="0"/>
              <a:t>Then </a:t>
            </a:r>
            <a:r>
              <a:rPr lang="en-US" dirty="0"/>
              <a:t>the people said to Samuel, “Who is he who said, ‘Shall Saul reign over us?’ Bring the men, that we may put them to death.” But Saul said, “Not a man shall be put to death this day, for today the LORD has accomplished salvation in Israel.”</a:t>
            </a:r>
          </a:p>
          <a:p>
            <a:pPr>
              <a:spcBef>
                <a:spcPts val="0"/>
              </a:spcBef>
            </a:pPr>
            <a:endParaRPr lang="en-US" dirty="0"/>
          </a:p>
        </p:txBody>
      </p:sp>
    </p:spTree>
    <p:extLst>
      <p:ext uri="{BB962C8B-B14F-4D97-AF65-F5344CB8AC3E}">
        <p14:creationId xmlns:p14="http://schemas.microsoft.com/office/powerpoint/2010/main" val="622910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Saul was humble, gracious, and wise</a:t>
            </a:r>
          </a:p>
          <a:p>
            <a:r>
              <a:rPr lang="en-US" dirty="0" smtClean="0"/>
              <a:t>So what happened?</a:t>
            </a:r>
          </a:p>
          <a:p>
            <a:r>
              <a:rPr lang="en-US" dirty="0"/>
              <a:t>Saul misused his power and took his focus off of God and his own weakness </a:t>
            </a:r>
            <a:endParaRPr lang="en-US" dirty="0" smtClean="0"/>
          </a:p>
          <a:p>
            <a:r>
              <a:rPr lang="en-US" dirty="0" smtClean="0"/>
              <a:t>Started </a:t>
            </a:r>
            <a:r>
              <a:rPr lang="en-US" dirty="0"/>
              <a:t>thinking himself to be a great king and a decision maker (even if those decisions contradicted God’s commands)</a:t>
            </a:r>
          </a:p>
          <a:p>
            <a:endParaRPr lang="en-US" dirty="0"/>
          </a:p>
        </p:txBody>
      </p:sp>
    </p:spTree>
    <p:extLst>
      <p:ext uri="{BB962C8B-B14F-4D97-AF65-F5344CB8AC3E}">
        <p14:creationId xmlns:p14="http://schemas.microsoft.com/office/powerpoint/2010/main" val="900816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Decline is Gradual</a:t>
            </a:r>
          </a:p>
        </p:txBody>
      </p:sp>
      <p:sp>
        <p:nvSpPr>
          <p:cNvPr id="3" name="Content Placeholder 2"/>
          <p:cNvSpPr>
            <a:spLocks noGrp="1"/>
          </p:cNvSpPr>
          <p:nvPr>
            <p:ph idx="1"/>
          </p:nvPr>
        </p:nvSpPr>
        <p:spPr/>
        <p:txBody>
          <a:bodyPr/>
          <a:lstStyle/>
          <a:p>
            <a:r>
              <a:rPr lang="en-US" dirty="0" smtClean="0"/>
              <a:t>Dangers of pride</a:t>
            </a:r>
          </a:p>
          <a:p>
            <a:r>
              <a:rPr lang="en-US" dirty="0" smtClean="0"/>
              <a:t>Feeling that we have “made it”</a:t>
            </a:r>
          </a:p>
          <a:p>
            <a:r>
              <a:rPr lang="en-US" dirty="0" smtClean="0"/>
              <a:t>Not following a spiritual discipline</a:t>
            </a:r>
          </a:p>
          <a:p>
            <a:r>
              <a:rPr lang="en-US" dirty="0" smtClean="0"/>
              <a:t>Not treating sin seriously</a:t>
            </a:r>
            <a:endParaRPr lang="en-US" dirty="0"/>
          </a:p>
        </p:txBody>
      </p:sp>
    </p:spTree>
    <p:extLst>
      <p:ext uri="{BB962C8B-B14F-4D97-AF65-F5344CB8AC3E}">
        <p14:creationId xmlns:p14="http://schemas.microsoft.com/office/powerpoint/2010/main" val="1711283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Sin is serious</a:t>
            </a:r>
          </a:p>
          <a:p>
            <a:r>
              <a:rPr lang="en-US" dirty="0" smtClean="0"/>
              <a:t>Spiritual blindness</a:t>
            </a:r>
          </a:p>
          <a:p>
            <a:r>
              <a:rPr lang="en-US" dirty="0" smtClean="0"/>
              <a:t>Spiritual problems need spiritual solutions</a:t>
            </a:r>
          </a:p>
          <a:p>
            <a:r>
              <a:rPr lang="en-US" dirty="0" smtClean="0"/>
              <a:t>Dangers of envy</a:t>
            </a:r>
          </a:p>
          <a:p>
            <a:r>
              <a:rPr lang="en-US" dirty="0" smtClean="0"/>
              <a:t>Spiritual decline is gradual</a:t>
            </a:r>
            <a:endParaRPr lang="en-US" dirty="0"/>
          </a:p>
        </p:txBody>
      </p:sp>
    </p:spTree>
    <p:extLst>
      <p:ext uri="{BB962C8B-B14F-4D97-AF65-F5344CB8AC3E}">
        <p14:creationId xmlns:p14="http://schemas.microsoft.com/office/powerpoint/2010/main" val="2556799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lstStyle/>
          <a:p>
            <a:r>
              <a:rPr lang="en-US" dirty="0" smtClean="0"/>
              <a:t>Battle against the Philistines</a:t>
            </a:r>
            <a:endParaRPr lang="en-US" dirty="0"/>
          </a:p>
          <a:p>
            <a:r>
              <a:rPr lang="en-US" dirty="0" smtClean="0"/>
              <a:t>Samuel promised to come in 7 days</a:t>
            </a:r>
          </a:p>
          <a:p>
            <a:r>
              <a:rPr lang="en-US" dirty="0" smtClean="0"/>
              <a:t>Saul was impatient and offered a sacrifice before he came</a:t>
            </a:r>
          </a:p>
        </p:txBody>
      </p:sp>
    </p:spTree>
    <p:extLst>
      <p:ext uri="{BB962C8B-B14F-4D97-AF65-F5344CB8AC3E}">
        <p14:creationId xmlns:p14="http://schemas.microsoft.com/office/powerpoint/2010/main" val="3684092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a:xfrm>
            <a:off x="1435608" y="1447800"/>
            <a:ext cx="7498080" cy="5105400"/>
          </a:xfrm>
        </p:spPr>
        <p:txBody>
          <a:bodyPr>
            <a:normAutofit fontScale="70000" lnSpcReduction="20000"/>
          </a:bodyPr>
          <a:lstStyle/>
          <a:p>
            <a:pPr>
              <a:lnSpc>
                <a:spcPct val="120000"/>
              </a:lnSpc>
              <a:spcBef>
                <a:spcPts val="0"/>
              </a:spcBef>
            </a:pPr>
            <a:r>
              <a:rPr lang="en-US" b="1" dirty="0"/>
              <a:t>1 Samuel </a:t>
            </a:r>
            <a:r>
              <a:rPr lang="en-US" b="1" dirty="0" smtClean="0"/>
              <a:t>13:11-13</a:t>
            </a:r>
            <a:r>
              <a:rPr lang="en-US" dirty="0" smtClean="0"/>
              <a:t/>
            </a:r>
            <a:br>
              <a:rPr lang="en-US" dirty="0" smtClean="0"/>
            </a:br>
            <a:r>
              <a:rPr lang="en-US" dirty="0" smtClean="0"/>
              <a:t>And </a:t>
            </a:r>
            <a:r>
              <a:rPr lang="en-US" dirty="0"/>
              <a:t>Samuel said, “What have you done?” Saul said, “When I saw that the people were scattered from me, and that you did not come within the days appointed, and that the Philistines gathered together at </a:t>
            </a:r>
            <a:r>
              <a:rPr lang="en-US" dirty="0" err="1"/>
              <a:t>Michmash</a:t>
            </a:r>
            <a:r>
              <a:rPr lang="en-US" dirty="0"/>
              <a:t>, then I said, ‘The Philistines will now come down on me at </a:t>
            </a:r>
            <a:r>
              <a:rPr lang="en-US" dirty="0" err="1"/>
              <a:t>Gilgal</a:t>
            </a:r>
            <a:r>
              <a:rPr lang="en-US" dirty="0"/>
              <a:t>, and I have not made supplication to the LORD.’ Therefore I felt compelled, and offered a burnt offering.” And Samuel said to Saul, “You have done foolishly. You have not kept the commandment of the LORD your God, which He commanded you. For now the LORD would have established your kingdom over Israel forever</a:t>
            </a:r>
            <a:r>
              <a:rPr lang="en-US" dirty="0" smtClean="0"/>
              <a:t>.</a:t>
            </a:r>
          </a:p>
          <a:p>
            <a:pPr>
              <a:lnSpc>
                <a:spcPct val="120000"/>
              </a:lnSpc>
              <a:spcBef>
                <a:spcPts val="0"/>
              </a:spcBef>
            </a:pPr>
            <a:r>
              <a:rPr lang="en-US" dirty="0" smtClean="0"/>
              <a:t>Did Saul repent? No.  He numbered his army for battle.</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2434427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 is Serious</a:t>
            </a:r>
          </a:p>
        </p:txBody>
      </p:sp>
      <p:sp>
        <p:nvSpPr>
          <p:cNvPr id="3" name="Content Placeholder 2"/>
          <p:cNvSpPr>
            <a:spLocks noGrp="1"/>
          </p:cNvSpPr>
          <p:nvPr>
            <p:ph idx="1"/>
          </p:nvPr>
        </p:nvSpPr>
        <p:spPr/>
        <p:txBody>
          <a:bodyPr>
            <a:normAutofit fontScale="77500" lnSpcReduction="20000"/>
          </a:bodyPr>
          <a:lstStyle/>
          <a:p>
            <a:pPr>
              <a:lnSpc>
                <a:spcPct val="120000"/>
              </a:lnSpc>
              <a:spcBef>
                <a:spcPts val="0"/>
              </a:spcBef>
            </a:pPr>
            <a:r>
              <a:rPr lang="en-US" dirty="0" smtClean="0"/>
              <a:t>God told Saul to destroy the Amalekites and all their livestock</a:t>
            </a:r>
          </a:p>
          <a:p>
            <a:pPr>
              <a:lnSpc>
                <a:spcPct val="120000"/>
              </a:lnSpc>
              <a:spcBef>
                <a:spcPts val="0"/>
              </a:spcBef>
            </a:pPr>
            <a:r>
              <a:rPr lang="en-US" dirty="0" smtClean="0"/>
              <a:t>Saul kept some livestock alive</a:t>
            </a:r>
          </a:p>
          <a:p>
            <a:pPr>
              <a:lnSpc>
                <a:spcPct val="120000"/>
              </a:lnSpc>
              <a:spcBef>
                <a:spcPts val="0"/>
              </a:spcBef>
            </a:pPr>
            <a:r>
              <a:rPr lang="en-US" b="1" dirty="0" smtClean="0"/>
              <a:t>2 </a:t>
            </a:r>
            <a:r>
              <a:rPr lang="en-US" b="1" dirty="0"/>
              <a:t>Samuel </a:t>
            </a:r>
            <a:r>
              <a:rPr lang="en-US" b="1" dirty="0" smtClean="0"/>
              <a:t>15:20-21</a:t>
            </a:r>
            <a:br>
              <a:rPr lang="en-US" b="1" dirty="0" smtClean="0"/>
            </a:br>
            <a:r>
              <a:rPr lang="en-US" dirty="0" smtClean="0"/>
              <a:t>And </a:t>
            </a:r>
            <a:r>
              <a:rPr lang="en-US" dirty="0"/>
              <a:t>Saul said to Samuel, “But I have obeyed the voice of the LORD, and gone on the mission on which the LORD sent me, and brought back </a:t>
            </a:r>
            <a:r>
              <a:rPr lang="en-US" dirty="0" err="1"/>
              <a:t>Agag</a:t>
            </a:r>
            <a:r>
              <a:rPr lang="en-US" dirty="0"/>
              <a:t> king of </a:t>
            </a:r>
            <a:r>
              <a:rPr lang="en-US" dirty="0" err="1"/>
              <a:t>Amalek</a:t>
            </a:r>
            <a:r>
              <a:rPr lang="en-US" dirty="0"/>
              <a:t>; I have utterly destroyed the Amalekites. But the people took of the plunder, sheep and oxen, the best of the things which should have been utterly destroyed, to sacrifice to the LORD your God in </a:t>
            </a:r>
            <a:r>
              <a:rPr lang="en-US" dirty="0" err="1"/>
              <a:t>Gilgal</a:t>
            </a:r>
            <a:r>
              <a:rPr lang="en-US" dirty="0"/>
              <a:t>.”</a:t>
            </a:r>
          </a:p>
          <a:p>
            <a:pPr>
              <a:lnSpc>
                <a:spcPct val="120000"/>
              </a:lnSpc>
              <a:spcBef>
                <a:spcPts val="0"/>
              </a:spcBef>
            </a:pPr>
            <a:endParaRPr lang="en-US" dirty="0"/>
          </a:p>
        </p:txBody>
      </p:sp>
    </p:spTree>
    <p:extLst>
      <p:ext uri="{BB962C8B-B14F-4D97-AF65-F5344CB8AC3E}">
        <p14:creationId xmlns:p14="http://schemas.microsoft.com/office/powerpoint/2010/main" val="299768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 is Serious</a:t>
            </a:r>
          </a:p>
        </p:txBody>
      </p:sp>
      <p:sp>
        <p:nvSpPr>
          <p:cNvPr id="3" name="Content Placeholder 2"/>
          <p:cNvSpPr>
            <a:spLocks noGrp="1"/>
          </p:cNvSpPr>
          <p:nvPr>
            <p:ph idx="1"/>
          </p:nvPr>
        </p:nvSpPr>
        <p:spPr>
          <a:xfrm>
            <a:off x="1435608" y="1447800"/>
            <a:ext cx="4203192" cy="4800600"/>
          </a:xfrm>
        </p:spPr>
        <p:txBody>
          <a:bodyPr/>
          <a:lstStyle/>
          <a:p>
            <a:pPr>
              <a:spcBef>
                <a:spcPts val="0"/>
              </a:spcBef>
            </a:pPr>
            <a:r>
              <a:rPr lang="en-US" dirty="0" smtClean="0"/>
              <a:t>Saul did not learn his lesson</a:t>
            </a:r>
          </a:p>
          <a:p>
            <a:pPr>
              <a:spcBef>
                <a:spcPts val="0"/>
              </a:spcBef>
            </a:pPr>
            <a:r>
              <a:rPr lang="en-US" dirty="0" smtClean="0"/>
              <a:t>Compare to David: “I have sinned against the LORD”</a:t>
            </a:r>
          </a:p>
          <a:p>
            <a:pPr>
              <a:spcBef>
                <a:spcPts val="0"/>
              </a:spcBef>
            </a:pPr>
            <a:r>
              <a:rPr lang="en-US" dirty="0" smtClean="0"/>
              <a:t>Whose sin was worse, Saul or David?</a:t>
            </a:r>
          </a:p>
          <a:p>
            <a:pPr>
              <a:spcBef>
                <a:spcPts val="0"/>
              </a:spcBef>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295400"/>
            <a:ext cx="3449504" cy="422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307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lstStyle/>
          <a:p>
            <a:r>
              <a:rPr lang="en-US" dirty="0"/>
              <a:t>Do we take sin </a:t>
            </a:r>
            <a:r>
              <a:rPr lang="en-US" dirty="0" smtClean="0"/>
              <a:t>lightly or make excuses for it like Saul?</a:t>
            </a:r>
            <a:endParaRPr lang="en-US" dirty="0"/>
          </a:p>
          <a:p>
            <a:r>
              <a:rPr lang="en-US" dirty="0" smtClean="0"/>
              <a:t>“God will forgive me”</a:t>
            </a:r>
          </a:p>
          <a:p>
            <a:r>
              <a:rPr lang="en-US" dirty="0" smtClean="0"/>
              <a:t>“Everyone does it”</a:t>
            </a:r>
          </a:p>
          <a:p>
            <a:r>
              <a:rPr lang="en-US" dirty="0" smtClean="0"/>
              <a:t>“No one will know”</a:t>
            </a:r>
          </a:p>
        </p:txBody>
      </p:sp>
    </p:spTree>
    <p:extLst>
      <p:ext uri="{BB962C8B-B14F-4D97-AF65-F5344CB8AC3E}">
        <p14:creationId xmlns:p14="http://schemas.microsoft.com/office/powerpoint/2010/main" val="308153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normAutofit fontScale="92500" lnSpcReduction="20000"/>
          </a:bodyPr>
          <a:lstStyle/>
          <a:p>
            <a:pPr>
              <a:lnSpc>
                <a:spcPct val="110000"/>
              </a:lnSpc>
              <a:spcBef>
                <a:spcPts val="0"/>
              </a:spcBef>
            </a:pPr>
            <a:r>
              <a:rPr lang="en-US" b="1" dirty="0" smtClean="0"/>
              <a:t>Matthew 5:29-30</a:t>
            </a:r>
            <a:br>
              <a:rPr lang="en-US" b="1" dirty="0" smtClean="0"/>
            </a:br>
            <a:r>
              <a:rPr lang="en-US" dirty="0" smtClean="0"/>
              <a:t>If </a:t>
            </a:r>
            <a:r>
              <a:rPr lang="en-US" dirty="0"/>
              <a:t>your right eye causes you to sin, pluck it out and cast it from you; for it is more profitable for you that one of your members perish, than for your whole body to be cast into hell. </a:t>
            </a:r>
            <a:r>
              <a:rPr lang="en-US" dirty="0" smtClean="0"/>
              <a:t>And </a:t>
            </a:r>
            <a:r>
              <a:rPr lang="en-US" dirty="0"/>
              <a:t>if your right hand causes you to sin, cut it off and cast it from you; for it is more profitable for you that one of your members perish, than for your whole body to be cast into hell.</a:t>
            </a:r>
          </a:p>
        </p:txBody>
      </p:sp>
    </p:spTree>
    <p:extLst>
      <p:ext uri="{BB962C8B-B14F-4D97-AF65-F5344CB8AC3E}">
        <p14:creationId xmlns:p14="http://schemas.microsoft.com/office/powerpoint/2010/main" val="1181105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 is Serious</a:t>
            </a:r>
            <a:endParaRPr lang="en-US" dirty="0"/>
          </a:p>
        </p:txBody>
      </p:sp>
      <p:sp>
        <p:nvSpPr>
          <p:cNvPr id="3" name="Content Placeholder 2"/>
          <p:cNvSpPr>
            <a:spLocks noGrp="1"/>
          </p:cNvSpPr>
          <p:nvPr>
            <p:ph idx="1"/>
          </p:nvPr>
        </p:nvSpPr>
        <p:spPr/>
        <p:txBody>
          <a:bodyPr>
            <a:normAutofit/>
          </a:bodyPr>
          <a:lstStyle/>
          <a:p>
            <a:r>
              <a:rPr lang="en-US" dirty="0" smtClean="0"/>
              <a:t>Cutting out a sin can be:</a:t>
            </a:r>
          </a:p>
          <a:p>
            <a:pPr lvl="1"/>
            <a:r>
              <a:rPr lang="en-US" dirty="0" smtClean="0"/>
              <a:t>Annoying</a:t>
            </a:r>
          </a:p>
          <a:p>
            <a:pPr lvl="1"/>
            <a:r>
              <a:rPr lang="en-US" dirty="0" smtClean="0"/>
              <a:t>Painful</a:t>
            </a:r>
          </a:p>
          <a:p>
            <a:pPr lvl="1"/>
            <a:r>
              <a:rPr lang="en-US" dirty="0" smtClean="0"/>
              <a:t>Cause us to lose something we value</a:t>
            </a:r>
          </a:p>
          <a:p>
            <a:pPr lvl="1"/>
            <a:r>
              <a:rPr lang="en-US" dirty="0" smtClean="0"/>
              <a:t>Embarrassing</a:t>
            </a:r>
          </a:p>
          <a:p>
            <a:pPr lvl="1"/>
            <a:r>
              <a:rPr lang="en-US" dirty="0" smtClean="0"/>
              <a:t>Sacrificial</a:t>
            </a:r>
          </a:p>
          <a:p>
            <a:pPr lvl="1"/>
            <a:r>
              <a:rPr lang="en-US" dirty="0" smtClean="0"/>
              <a:t>Heartbreaking</a:t>
            </a:r>
          </a:p>
          <a:p>
            <a:pPr lvl="1"/>
            <a:r>
              <a:rPr lang="en-US" dirty="0" smtClean="0"/>
              <a:t>Life altering</a:t>
            </a:r>
          </a:p>
          <a:p>
            <a:endParaRPr lang="en-US" dirty="0"/>
          </a:p>
        </p:txBody>
      </p:sp>
    </p:spTree>
    <p:extLst>
      <p:ext uri="{BB962C8B-B14F-4D97-AF65-F5344CB8AC3E}">
        <p14:creationId xmlns:p14="http://schemas.microsoft.com/office/powerpoint/2010/main" val="26491585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322</TotalTime>
  <Words>601</Words>
  <Application>Microsoft Office PowerPoint</Application>
  <PresentationFormat>On-screen Show (4:3)</PresentationFormat>
  <Paragraphs>121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Solstice</vt:lpstr>
      <vt:lpstr>Lessons from the Life of King Saul</vt:lpstr>
      <vt:lpstr>Introduction</vt:lpstr>
      <vt:lpstr>Sin is Serious</vt:lpstr>
      <vt:lpstr>Sin is Serious</vt:lpstr>
      <vt:lpstr>Sin is Serious</vt:lpstr>
      <vt:lpstr>Sin is Serious</vt:lpstr>
      <vt:lpstr>Sin is Serious</vt:lpstr>
      <vt:lpstr>Sin is Serious</vt:lpstr>
      <vt:lpstr>Sin is Serious</vt:lpstr>
      <vt:lpstr>Spiritual Blindness</vt:lpstr>
      <vt:lpstr>Spiritual Blindness</vt:lpstr>
      <vt:lpstr>Spiritual Blindness</vt:lpstr>
      <vt:lpstr>Spiritual Blindness</vt:lpstr>
      <vt:lpstr>Spiritual Problems Need Spiritual Solutions</vt:lpstr>
      <vt:lpstr>Spiritual Problems Need Spiritual Solutions</vt:lpstr>
      <vt:lpstr>Spiritual Problems Need Spiritual Solutions</vt:lpstr>
      <vt:lpstr>Dangers of Envy</vt:lpstr>
      <vt:lpstr>Dangers of Envy</vt:lpstr>
      <vt:lpstr>Dangers of Envy</vt:lpstr>
      <vt:lpstr>Dangers of Envy</vt:lpstr>
      <vt:lpstr>Dangers of Envy</vt:lpstr>
      <vt:lpstr>Spiritual Decline is Gradual</vt:lpstr>
      <vt:lpstr>Spiritual Decline is Gradual</vt:lpstr>
      <vt:lpstr>Spiritual Decline is Gradual</vt:lpstr>
      <vt:lpstr>Spiritual Decline is Gradual</vt:lpstr>
      <vt:lpstr>Spiritual Decline is Gradual</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the Life of Samuel the Prophet I</dc:title>
  <dc:creator>Nader</dc:creator>
  <cp:lastModifiedBy>Nader</cp:lastModifiedBy>
  <cp:revision>57</cp:revision>
  <dcterms:created xsi:type="dcterms:W3CDTF">2011-02-04T21:17:14Z</dcterms:created>
  <dcterms:modified xsi:type="dcterms:W3CDTF">2011-05-16T02:19:02Z</dcterms:modified>
</cp:coreProperties>
</file>