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93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2115C1D2-5EE9-4D73-9B56-B2C365E705CD}" type="datetimeFigureOut">
              <a:rPr lang="en-US" smtClean="0"/>
              <a:t>7/16/2011</a:t>
            </a:fld>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F48F076C-3AD7-467F-B089-42A064A7799A}"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115C1D2-5EE9-4D73-9B56-B2C365E705CD}" type="datetimeFigureOut">
              <a:rPr lang="en-US" smtClean="0"/>
              <a:t>7/16/2011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48F076C-3AD7-467F-B089-42A064A7799A}"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115C1D2-5EE9-4D73-9B56-B2C365E705CD}" type="datetimeFigureOut">
              <a:rPr lang="en-US" smtClean="0"/>
              <a:t>7/16/2011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48F076C-3AD7-467F-B089-42A064A7799A}"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2115C1D2-5EE9-4D73-9B56-B2C365E705CD}" type="datetimeFigureOut">
              <a:rPr lang="en-US" smtClean="0"/>
              <a:t>7/16/2011</a:t>
            </a:fld>
            <a:endParaRPr lang="en-US" dirty="0"/>
          </a:p>
        </p:txBody>
      </p:sp>
      <p:sp>
        <p:nvSpPr>
          <p:cNvPr id="9" name="Slide Number Placeholder 8"/>
          <p:cNvSpPr>
            <a:spLocks noGrp="1"/>
          </p:cNvSpPr>
          <p:nvPr>
            <p:ph type="sldNum" sz="quarter" idx="15"/>
          </p:nvPr>
        </p:nvSpPr>
        <p:spPr/>
        <p:txBody>
          <a:bodyPr rtlCol="0"/>
          <a:lstStyle/>
          <a:p>
            <a:fld id="{F48F076C-3AD7-467F-B089-42A064A7799A}" type="slidenum">
              <a:rPr lang="en-US" smtClean="0"/>
              <a:t>‹#›</a:t>
            </a:fld>
            <a:endParaRPr lang="en-US" dirty="0"/>
          </a:p>
        </p:txBody>
      </p:sp>
      <p:sp>
        <p:nvSpPr>
          <p:cNvPr id="10" name="Footer Placeholder 9"/>
          <p:cNvSpPr>
            <a:spLocks noGrp="1"/>
          </p:cNvSpPr>
          <p:nvPr>
            <p:ph type="ftr" sz="quarter" idx="16"/>
          </p:nvPr>
        </p:nvSpPr>
        <p:spPr/>
        <p:txBody>
          <a:bodyPr rtlCol="0"/>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2115C1D2-5EE9-4D73-9B56-B2C365E705CD}" type="datetimeFigureOut">
              <a:rPr lang="en-US" smtClean="0"/>
              <a:t>7/16/2011</a:t>
            </a:fld>
            <a:endParaRPr lang="en-US" dirty="0"/>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F48F076C-3AD7-467F-B089-42A064A7799A}"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115C1D2-5EE9-4D73-9B56-B2C365E705CD}" type="datetimeFigureOut">
              <a:rPr lang="en-US" smtClean="0"/>
              <a:t>7/16/2011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48F076C-3AD7-467F-B089-42A064A7799A}" type="slidenum">
              <a:rPr lang="en-US" smtClean="0"/>
              <a:t>‹#›</a:t>
            </a:fld>
            <a:endParaRPr lang="en-US" dirty="0"/>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2115C1D2-5EE9-4D73-9B56-B2C365E705CD}" type="datetimeFigureOut">
              <a:rPr lang="en-US" smtClean="0"/>
              <a:t>7/16/2011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48F076C-3AD7-467F-B089-42A064A7799A}" type="slidenum">
              <a:rPr lang="en-US" smtClean="0"/>
              <a:t>‹#›</a:t>
            </a:fld>
            <a:endParaRPr lang="en-US" dirty="0"/>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2115C1D2-5EE9-4D73-9B56-B2C365E705CD}" type="datetimeFigureOut">
              <a:rPr lang="en-US" smtClean="0"/>
              <a:t>7/16/2011</a:t>
            </a:fld>
            <a:endParaRPr lang="en-US" dirty="0"/>
          </a:p>
        </p:txBody>
      </p:sp>
      <p:sp>
        <p:nvSpPr>
          <p:cNvPr id="7" name="Slide Number Placeholder 6"/>
          <p:cNvSpPr>
            <a:spLocks noGrp="1"/>
          </p:cNvSpPr>
          <p:nvPr>
            <p:ph type="sldNum" sz="quarter" idx="11"/>
          </p:nvPr>
        </p:nvSpPr>
        <p:spPr/>
        <p:txBody>
          <a:bodyPr rtlCol="0"/>
          <a:lstStyle/>
          <a:p>
            <a:fld id="{F48F076C-3AD7-467F-B089-42A064A7799A}" type="slidenum">
              <a:rPr lang="en-US" smtClean="0"/>
              <a:t>‹#›</a:t>
            </a:fld>
            <a:endParaRPr lang="en-US" dirty="0"/>
          </a:p>
        </p:txBody>
      </p:sp>
      <p:sp>
        <p:nvSpPr>
          <p:cNvPr id="8" name="Footer Placeholder 7"/>
          <p:cNvSpPr>
            <a:spLocks noGrp="1"/>
          </p:cNvSpPr>
          <p:nvPr>
            <p:ph type="ftr" sz="quarter" idx="12"/>
          </p:nvPr>
        </p:nvSpPr>
        <p:spPr/>
        <p:txBody>
          <a:bodyPr rtlCol="0"/>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15C1D2-5EE9-4D73-9B56-B2C365E705CD}" type="datetimeFigureOut">
              <a:rPr lang="en-US" smtClean="0"/>
              <a:t>7/16/2011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48F076C-3AD7-467F-B089-42A064A7799A}"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2115C1D2-5EE9-4D73-9B56-B2C365E705CD}" type="datetimeFigureOut">
              <a:rPr lang="en-US" smtClean="0"/>
              <a:t>7/16/2011</a:t>
            </a:fld>
            <a:endParaRPr lang="en-US" dirty="0"/>
          </a:p>
        </p:txBody>
      </p:sp>
      <p:sp>
        <p:nvSpPr>
          <p:cNvPr id="22" name="Slide Number Placeholder 21"/>
          <p:cNvSpPr>
            <a:spLocks noGrp="1"/>
          </p:cNvSpPr>
          <p:nvPr>
            <p:ph type="sldNum" sz="quarter" idx="15"/>
          </p:nvPr>
        </p:nvSpPr>
        <p:spPr/>
        <p:txBody>
          <a:bodyPr rtlCol="0"/>
          <a:lstStyle/>
          <a:p>
            <a:fld id="{F48F076C-3AD7-467F-B089-42A064A7799A}" type="slidenum">
              <a:rPr lang="en-US" smtClean="0"/>
              <a:t>‹#›</a:t>
            </a:fld>
            <a:endParaRPr lang="en-US" dirty="0"/>
          </a:p>
        </p:txBody>
      </p:sp>
      <p:sp>
        <p:nvSpPr>
          <p:cNvPr id="23" name="Footer Placeholder 22"/>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2115C1D2-5EE9-4D73-9B56-B2C365E705CD}" type="datetimeFigureOut">
              <a:rPr lang="en-US" smtClean="0"/>
              <a:t>7/16/2011</a:t>
            </a:fld>
            <a:endParaRPr lang="en-US" dirty="0"/>
          </a:p>
        </p:txBody>
      </p:sp>
      <p:sp>
        <p:nvSpPr>
          <p:cNvPr id="18" name="Slide Number Placeholder 17"/>
          <p:cNvSpPr>
            <a:spLocks noGrp="1"/>
          </p:cNvSpPr>
          <p:nvPr>
            <p:ph type="sldNum" sz="quarter" idx="11"/>
          </p:nvPr>
        </p:nvSpPr>
        <p:spPr/>
        <p:txBody>
          <a:bodyPr rtlCol="0"/>
          <a:lstStyle/>
          <a:p>
            <a:fld id="{F48F076C-3AD7-467F-B089-42A064A7799A}" type="slidenum">
              <a:rPr lang="en-US" smtClean="0"/>
              <a:t>‹#›</a:t>
            </a:fld>
            <a:endParaRPr lang="en-US" dirty="0"/>
          </a:p>
        </p:txBody>
      </p:sp>
      <p:sp>
        <p:nvSpPr>
          <p:cNvPr id="21" name="Footer Placeholder 20"/>
          <p:cNvSpPr>
            <a:spLocks noGrp="1"/>
          </p:cNvSpPr>
          <p:nvPr>
            <p:ph type="ftr" sz="quarter" idx="12"/>
          </p:nvPr>
        </p:nvSpPr>
        <p:spPr/>
        <p:txBody>
          <a:bodyPr rtlCol="0"/>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115C1D2-5EE9-4D73-9B56-B2C365E705CD}" type="datetimeFigureOut">
              <a:rPr lang="en-US" smtClean="0"/>
              <a:t>7/16/2011</a:t>
            </a:fld>
            <a:endParaRPr lang="en-US" dirty="0"/>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48F076C-3AD7-467F-B089-42A064A7799A}"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304800"/>
            <a:ext cx="6172200" cy="1676400"/>
          </a:xfrm>
        </p:spPr>
        <p:txBody>
          <a:bodyPr>
            <a:normAutofit/>
          </a:bodyPr>
          <a:lstStyle/>
          <a:p>
            <a:r>
              <a:rPr lang="en-US" sz="1800" dirty="0" smtClean="0"/>
              <a:t>FUNDAMENTAL  </a:t>
            </a:r>
            <a:r>
              <a:rPr lang="en-US" sz="1800" dirty="0"/>
              <a:t>PRINCIPLES </a:t>
            </a:r>
            <a:r>
              <a:rPr lang="en-US" sz="1800" dirty="0" smtClean="0"/>
              <a:t>OF A SERVANT</a:t>
            </a:r>
            <a:endParaRPr lang="en-US" sz="1800" dirty="0"/>
          </a:p>
        </p:txBody>
      </p:sp>
      <p:sp>
        <p:nvSpPr>
          <p:cNvPr id="5" name="Subtitle 4"/>
          <p:cNvSpPr>
            <a:spLocks noGrp="1"/>
          </p:cNvSpPr>
          <p:nvPr>
            <p:ph type="subTitle" idx="1"/>
          </p:nvPr>
        </p:nvSpPr>
        <p:spPr/>
        <p:txBody>
          <a:bodyPr/>
          <a:lstStyle/>
          <a:p>
            <a:endParaRPr lang="en-US"/>
          </a:p>
        </p:txBody>
      </p:sp>
      <p:pic>
        <p:nvPicPr>
          <p:cNvPr id="3074" name="Picture 2" descr="http://community412.typepad.com/photos/uncategorized/2008/04/15/serve_jesus.jpg"/>
          <p:cNvPicPr>
            <a:picLocks noChangeAspect="1" noChangeArrowheads="1"/>
          </p:cNvPicPr>
          <p:nvPr/>
        </p:nvPicPr>
        <p:blipFill>
          <a:blip r:embed="rId2" cstate="print"/>
          <a:srcRect/>
          <a:stretch>
            <a:fillRect/>
          </a:stretch>
        </p:blipFill>
        <p:spPr bwMode="auto">
          <a:xfrm>
            <a:off x="2286000" y="3276600"/>
            <a:ext cx="6477000" cy="2286000"/>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70" decel="100000"/>
                                        <p:tgtEl>
                                          <p:spTgt spid="2"/>
                                        </p:tgtEl>
                                      </p:cBhvr>
                                    </p:animEffect>
                                    <p:animScale>
                                      <p:cBhvr>
                                        <p:cTn id="8" dur="770" decel="100000"/>
                                        <p:tgtEl>
                                          <p:spTgt spid="2"/>
                                        </p:tgtEl>
                                      </p:cBhvr>
                                      <p:from x="10000" y="10000"/>
                                      <p:to x="200000" y="450000"/>
                                    </p:animScale>
                                    <p:animScale>
                                      <p:cBhvr>
                                        <p:cTn id="9" dur="1230" accel="100000" fill="hold">
                                          <p:stCondLst>
                                            <p:cond delay="770"/>
                                          </p:stCondLst>
                                        </p:cTn>
                                        <p:tgtEl>
                                          <p:spTgt spid="2"/>
                                        </p:tgtEl>
                                      </p:cBhvr>
                                      <p:from x="200000" y="450000"/>
                                      <p:to x="100000" y="100000"/>
                                    </p:animScale>
                                    <p:set>
                                      <p:cBhvr>
                                        <p:cTn id="10" dur="770" fill="hold"/>
                                        <p:tgtEl>
                                          <p:spTgt spid="2"/>
                                        </p:tgtEl>
                                        <p:attrNameLst>
                                          <p:attrName>ppt_x</p:attrName>
                                        </p:attrNameLst>
                                      </p:cBhvr>
                                      <p:to>
                                        <p:strVal val="(0.5)"/>
                                      </p:to>
                                    </p:set>
                                    <p:anim from="(0.5)" to="(#ppt_x)" calcmode="lin" valueType="num">
                                      <p:cBhvr>
                                        <p:cTn id="11" dur="1230" accel="100000" fill="hold">
                                          <p:stCondLst>
                                            <p:cond delay="770"/>
                                          </p:stCondLst>
                                        </p:cTn>
                                        <p:tgtEl>
                                          <p:spTgt spid="2"/>
                                        </p:tgtEl>
                                        <p:attrNameLst>
                                          <p:attrName>ppt_x</p:attrName>
                                        </p:attrNameLst>
                                      </p:cBhvr>
                                    </p:anim>
                                    <p:set>
                                      <p:cBhvr>
                                        <p:cTn id="12" dur="770" fill="hold"/>
                                        <p:tgtEl>
                                          <p:spTgt spid="2"/>
                                        </p:tgtEl>
                                        <p:attrNameLst>
                                          <p:attrName>ppt_y</p:attrName>
                                        </p:attrNameLst>
                                      </p:cBhvr>
                                      <p:to>
                                        <p:strVal val="(#ppt_y+0.4)"/>
                                      </p:to>
                                    </p:set>
                                    <p:anim from="(#ppt_y+0.4)" to="(#ppt_y)" calcmode="lin" valueType="num">
                                      <p:cBhvr>
                                        <p:cTn id="13" dur="1230" accel="100000" fill="hold">
                                          <p:stCondLst>
                                            <p:cond delay="770"/>
                                          </p:stCondLst>
                                        </p:cTn>
                                        <p:tgtEl>
                                          <p:spTgt spid="2"/>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1" presetClass="entr" presetSubtype="0" fill="hold" nodeType="clickEffect">
                                  <p:stCondLst>
                                    <p:cond delay="0"/>
                                  </p:stCondLst>
                                  <p:childTnLst>
                                    <p:set>
                                      <p:cBhvr>
                                        <p:cTn id="17" dur="1" fill="hold">
                                          <p:stCondLst>
                                            <p:cond delay="0"/>
                                          </p:stCondLst>
                                        </p:cTn>
                                        <p:tgtEl>
                                          <p:spTgt spid="3074"/>
                                        </p:tgtEl>
                                        <p:attrNameLst>
                                          <p:attrName>style.visibility</p:attrName>
                                        </p:attrNameLst>
                                      </p:cBhvr>
                                      <p:to>
                                        <p:strVal val="visible"/>
                                      </p:to>
                                    </p:set>
                                    <p:animEffect transition="in" filter="fade">
                                      <p:cBhvr>
                                        <p:cTn id="18" dur="770" decel="100000"/>
                                        <p:tgtEl>
                                          <p:spTgt spid="3074"/>
                                        </p:tgtEl>
                                      </p:cBhvr>
                                    </p:animEffect>
                                    <p:animScale>
                                      <p:cBhvr>
                                        <p:cTn id="19" dur="770" decel="100000"/>
                                        <p:tgtEl>
                                          <p:spTgt spid="3074"/>
                                        </p:tgtEl>
                                      </p:cBhvr>
                                      <p:from x="10000" y="10000"/>
                                      <p:to x="200000" y="450000"/>
                                    </p:animScale>
                                    <p:animScale>
                                      <p:cBhvr>
                                        <p:cTn id="20" dur="1230" accel="100000" fill="hold">
                                          <p:stCondLst>
                                            <p:cond delay="770"/>
                                          </p:stCondLst>
                                        </p:cTn>
                                        <p:tgtEl>
                                          <p:spTgt spid="3074"/>
                                        </p:tgtEl>
                                      </p:cBhvr>
                                      <p:from x="200000" y="450000"/>
                                      <p:to x="100000" y="100000"/>
                                    </p:animScale>
                                    <p:set>
                                      <p:cBhvr>
                                        <p:cTn id="21" dur="770" fill="hold"/>
                                        <p:tgtEl>
                                          <p:spTgt spid="3074"/>
                                        </p:tgtEl>
                                        <p:attrNameLst>
                                          <p:attrName>ppt_x</p:attrName>
                                        </p:attrNameLst>
                                      </p:cBhvr>
                                      <p:to>
                                        <p:strVal val="(0.5)"/>
                                      </p:to>
                                    </p:set>
                                    <p:anim from="(0.5)" to="(#ppt_x)" calcmode="lin" valueType="num">
                                      <p:cBhvr>
                                        <p:cTn id="22" dur="1230" accel="100000" fill="hold">
                                          <p:stCondLst>
                                            <p:cond delay="770"/>
                                          </p:stCondLst>
                                        </p:cTn>
                                        <p:tgtEl>
                                          <p:spTgt spid="3074"/>
                                        </p:tgtEl>
                                        <p:attrNameLst>
                                          <p:attrName>ppt_x</p:attrName>
                                        </p:attrNameLst>
                                      </p:cBhvr>
                                    </p:anim>
                                    <p:set>
                                      <p:cBhvr>
                                        <p:cTn id="23" dur="770" fill="hold"/>
                                        <p:tgtEl>
                                          <p:spTgt spid="3074"/>
                                        </p:tgtEl>
                                        <p:attrNameLst>
                                          <p:attrName>ppt_y</p:attrName>
                                        </p:attrNameLst>
                                      </p:cBhvr>
                                      <p:to>
                                        <p:strVal val="(#ppt_y+0.4)"/>
                                      </p:to>
                                    </p:set>
                                    <p:anim from="(#ppt_y+0.4)" to="(#ppt_y)" calcmode="lin" valueType="num">
                                      <p:cBhvr>
                                        <p:cTn id="24" dur="1230" accel="100000" fill="hold">
                                          <p:stCondLst>
                                            <p:cond delay="770"/>
                                          </p:stCondLst>
                                        </p:cTn>
                                        <p:tgtEl>
                                          <p:spTgt spid="3074"/>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dirty="0" smtClean="0"/>
              <a:t>Why Do We Serve?</a:t>
            </a:r>
            <a:br>
              <a:rPr lang="en-US" dirty="0" smtClean="0"/>
            </a:br>
            <a:r>
              <a:rPr lang="en-US" dirty="0" smtClean="0"/>
              <a:t>	</a:t>
            </a:r>
            <a:endParaRPr lang="en-US" dirty="0"/>
          </a:p>
        </p:txBody>
      </p:sp>
      <p:sp>
        <p:nvSpPr>
          <p:cNvPr id="3" name="Content Placeholder 2"/>
          <p:cNvSpPr>
            <a:spLocks noGrp="1"/>
          </p:cNvSpPr>
          <p:nvPr>
            <p:ph sz="quarter" idx="1"/>
          </p:nvPr>
        </p:nvSpPr>
        <p:spPr/>
        <p:txBody>
          <a:bodyPr>
            <a:normAutofit/>
          </a:bodyPr>
          <a:lstStyle/>
          <a:p>
            <a:pPr>
              <a:buNone/>
            </a:pPr>
            <a:r>
              <a:rPr lang="en-US" dirty="0" smtClean="0"/>
              <a:t>For</a:t>
            </a:r>
            <a:r>
              <a:rPr lang="en-US" dirty="0" smtClean="0"/>
              <a:t>……</a:t>
            </a:r>
            <a:r>
              <a:rPr lang="en-US" dirty="0"/>
              <a:t>							</a:t>
            </a:r>
          </a:p>
          <a:p>
            <a:r>
              <a:rPr lang="en-US" dirty="0" smtClean="0"/>
              <a:t>Prestige </a:t>
            </a:r>
            <a:endParaRPr lang="en-US" dirty="0"/>
          </a:p>
          <a:p>
            <a:r>
              <a:rPr lang="en-US" dirty="0" smtClean="0"/>
              <a:t>Power</a:t>
            </a:r>
            <a:endParaRPr lang="en-US" dirty="0"/>
          </a:p>
          <a:p>
            <a:r>
              <a:rPr lang="en-US" dirty="0" smtClean="0"/>
              <a:t>Popularity</a:t>
            </a:r>
            <a:endParaRPr lang="en-US" dirty="0"/>
          </a:p>
          <a:p>
            <a:r>
              <a:rPr lang="en-US" dirty="0" smtClean="0"/>
              <a:t>Fun</a:t>
            </a:r>
            <a:endParaRPr lang="en-US" dirty="0"/>
          </a:p>
          <a:p>
            <a:r>
              <a:rPr lang="en-US" dirty="0" smtClean="0"/>
              <a:t>Social </a:t>
            </a:r>
            <a:r>
              <a:rPr lang="en-US" dirty="0"/>
              <a:t>activity</a:t>
            </a:r>
          </a:p>
          <a:p>
            <a:r>
              <a:rPr lang="en-US" dirty="0" smtClean="0"/>
              <a:t>Showing </a:t>
            </a:r>
            <a:r>
              <a:rPr lang="en-US" dirty="0"/>
              <a:t>off</a:t>
            </a:r>
          </a:p>
          <a:p>
            <a:r>
              <a:rPr lang="en-US" dirty="0" smtClean="0"/>
              <a:t>Self </a:t>
            </a:r>
            <a:r>
              <a:rPr lang="en-US" dirty="0"/>
              <a:t>satisfaction</a:t>
            </a:r>
          </a:p>
          <a:p>
            <a:endParaRPr lang="en-US" dirty="0"/>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nodeType="clickEffect">
                                  <p:stCondLst>
                                    <p:cond delay="0"/>
                                  </p:stCondLst>
                                  <p:iterate type="lt">
                                    <p:tmPct val="10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nodeType="click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1" presetClass="entr" presetSubtype="0" fill="hold" nodeType="clickEffect">
                                  <p:stCondLst>
                                    <p:cond delay="0"/>
                                  </p:stCondLst>
                                  <p:iterate type="lt">
                                    <p:tmPct val="10000"/>
                                  </p:iterate>
                                  <p:childTnLst>
                                    <p:set>
                                      <p:cBhvr>
                                        <p:cTn id="31" dur="1" fill="hold">
                                          <p:stCondLst>
                                            <p:cond delay="0"/>
                                          </p:stCondLst>
                                        </p:cTn>
                                        <p:tgtEl>
                                          <p:spTgt spid="3">
                                            <p:txEl>
                                              <p:pRg st="2" end="2"/>
                                            </p:txEl>
                                          </p:spTgt>
                                        </p:tgtEl>
                                        <p:attrNameLst>
                                          <p:attrName>style.visibility</p:attrName>
                                        </p:attrNameLst>
                                      </p:cBhvr>
                                      <p:to>
                                        <p:strVal val="visible"/>
                                      </p:to>
                                    </p:set>
                                    <p:anim calcmode="lin" valueType="num">
                                      <p:cBhvr>
                                        <p:cTn id="32"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41" presetClass="entr" presetSubtype="0" fill="hold" nodeType="clickEffect">
                                  <p:stCondLst>
                                    <p:cond delay="0"/>
                                  </p:stCondLst>
                                  <p:iterate type="lt">
                                    <p:tmPct val="10000"/>
                                  </p:iterate>
                                  <p:childTnLst>
                                    <p:set>
                                      <p:cBhvr>
                                        <p:cTn id="40" dur="1" fill="hold">
                                          <p:stCondLst>
                                            <p:cond delay="0"/>
                                          </p:stCondLst>
                                        </p:cTn>
                                        <p:tgtEl>
                                          <p:spTgt spid="3">
                                            <p:txEl>
                                              <p:pRg st="3" end="3"/>
                                            </p:txEl>
                                          </p:spTgt>
                                        </p:tgtEl>
                                        <p:attrNameLst>
                                          <p:attrName>style.visibility</p:attrName>
                                        </p:attrNameLst>
                                      </p:cBhvr>
                                      <p:to>
                                        <p:strVal val="visible"/>
                                      </p:to>
                                    </p:set>
                                    <p:anim calcmode="lin" valueType="num">
                                      <p:cBhvr>
                                        <p:cTn id="41"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2"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43"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4"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5" dur="500" tmFilter="0,0; .5, 1; 1, 1"/>
                                        <p:tgtEl>
                                          <p:spTgt spid="3">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41" presetClass="entr" presetSubtype="0" fill="hold" nodeType="clickEffect">
                                  <p:stCondLst>
                                    <p:cond delay="0"/>
                                  </p:stCondLst>
                                  <p:iterate type="lt">
                                    <p:tmPct val="10000"/>
                                  </p:iterate>
                                  <p:childTnLst>
                                    <p:set>
                                      <p:cBhvr>
                                        <p:cTn id="49" dur="1" fill="hold">
                                          <p:stCondLst>
                                            <p:cond delay="0"/>
                                          </p:stCondLst>
                                        </p:cTn>
                                        <p:tgtEl>
                                          <p:spTgt spid="3">
                                            <p:txEl>
                                              <p:pRg st="4" end="4"/>
                                            </p:txEl>
                                          </p:spTgt>
                                        </p:tgtEl>
                                        <p:attrNameLst>
                                          <p:attrName>style.visibility</p:attrName>
                                        </p:attrNameLst>
                                      </p:cBhvr>
                                      <p:to>
                                        <p:strVal val="visible"/>
                                      </p:to>
                                    </p:set>
                                    <p:anim calcmode="lin" valueType="num">
                                      <p:cBhvr>
                                        <p:cTn id="50"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51"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52"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3"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4" dur="500" tmFilter="0,0; .5, 1; 1, 1"/>
                                        <p:tgtEl>
                                          <p:spTgt spid="3">
                                            <p:txEl>
                                              <p:pRg st="4" end="4"/>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41" presetClass="entr" presetSubtype="0" fill="hold" nodeType="clickEffect">
                                  <p:stCondLst>
                                    <p:cond delay="0"/>
                                  </p:stCondLst>
                                  <p:iterate type="lt">
                                    <p:tmPct val="10000"/>
                                  </p:iterate>
                                  <p:childTnLst>
                                    <p:set>
                                      <p:cBhvr>
                                        <p:cTn id="58" dur="1" fill="hold">
                                          <p:stCondLst>
                                            <p:cond delay="0"/>
                                          </p:stCondLst>
                                        </p:cTn>
                                        <p:tgtEl>
                                          <p:spTgt spid="3">
                                            <p:txEl>
                                              <p:pRg st="5" end="5"/>
                                            </p:txEl>
                                          </p:spTgt>
                                        </p:tgtEl>
                                        <p:attrNameLst>
                                          <p:attrName>style.visibility</p:attrName>
                                        </p:attrNameLst>
                                      </p:cBhvr>
                                      <p:to>
                                        <p:strVal val="visible"/>
                                      </p:to>
                                    </p:set>
                                    <p:anim calcmode="lin" valueType="num">
                                      <p:cBhvr>
                                        <p:cTn id="59"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60"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61"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2"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3" dur="500" tmFilter="0,0; .5, 1; 1, 1"/>
                                        <p:tgtEl>
                                          <p:spTgt spid="3">
                                            <p:txEl>
                                              <p:pRg st="5" end="5"/>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41" presetClass="entr" presetSubtype="0" fill="hold" nodeType="clickEffect">
                                  <p:stCondLst>
                                    <p:cond delay="0"/>
                                  </p:stCondLst>
                                  <p:iterate type="lt">
                                    <p:tmPct val="10000"/>
                                  </p:iterate>
                                  <p:childTnLst>
                                    <p:set>
                                      <p:cBhvr>
                                        <p:cTn id="67" dur="1" fill="hold">
                                          <p:stCondLst>
                                            <p:cond delay="0"/>
                                          </p:stCondLst>
                                        </p:cTn>
                                        <p:tgtEl>
                                          <p:spTgt spid="3">
                                            <p:txEl>
                                              <p:pRg st="6" end="6"/>
                                            </p:txEl>
                                          </p:spTgt>
                                        </p:tgtEl>
                                        <p:attrNameLst>
                                          <p:attrName>style.visibility</p:attrName>
                                        </p:attrNameLst>
                                      </p:cBhvr>
                                      <p:to>
                                        <p:strVal val="visible"/>
                                      </p:to>
                                    </p:set>
                                    <p:anim calcmode="lin" valueType="num">
                                      <p:cBhvr>
                                        <p:cTn id="68" dur="50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69" dur="50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70" dur="50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1" dur="50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2" dur="500" tmFilter="0,0; .5, 1; 1, 1"/>
                                        <p:tgtEl>
                                          <p:spTgt spid="3">
                                            <p:txEl>
                                              <p:pRg st="6" end="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41" presetClass="entr" presetSubtype="0" fill="hold" nodeType="clickEffect">
                                  <p:stCondLst>
                                    <p:cond delay="0"/>
                                  </p:stCondLst>
                                  <p:iterate type="lt">
                                    <p:tmPct val="10000"/>
                                  </p:iterate>
                                  <p:childTnLst>
                                    <p:set>
                                      <p:cBhvr>
                                        <p:cTn id="76" dur="1" fill="hold">
                                          <p:stCondLst>
                                            <p:cond delay="0"/>
                                          </p:stCondLst>
                                        </p:cTn>
                                        <p:tgtEl>
                                          <p:spTgt spid="3">
                                            <p:txEl>
                                              <p:pRg st="7" end="7"/>
                                            </p:txEl>
                                          </p:spTgt>
                                        </p:tgtEl>
                                        <p:attrNameLst>
                                          <p:attrName>style.visibility</p:attrName>
                                        </p:attrNameLst>
                                      </p:cBhvr>
                                      <p:to>
                                        <p:strVal val="visible"/>
                                      </p:to>
                                    </p:set>
                                    <p:anim calcmode="lin" valueType="num">
                                      <p:cBhvr>
                                        <p:cTn id="77" dur="500" fill="hold"/>
                                        <p:tgtEl>
                                          <p:spTgt spid="3">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78" dur="500" fill="hold"/>
                                        <p:tgtEl>
                                          <p:spTgt spid="3">
                                            <p:txEl>
                                              <p:pRg st="7" end="7"/>
                                            </p:txEl>
                                          </p:spTgt>
                                        </p:tgtEl>
                                        <p:attrNameLst>
                                          <p:attrName>ppt_y</p:attrName>
                                        </p:attrNameLst>
                                      </p:cBhvr>
                                      <p:tavLst>
                                        <p:tav tm="0">
                                          <p:val>
                                            <p:strVal val="#ppt_y"/>
                                          </p:val>
                                        </p:tav>
                                        <p:tav tm="100000">
                                          <p:val>
                                            <p:strVal val="#ppt_y"/>
                                          </p:val>
                                        </p:tav>
                                      </p:tavLst>
                                    </p:anim>
                                    <p:anim calcmode="lin" valueType="num">
                                      <p:cBhvr>
                                        <p:cTn id="79" dur="500" fill="hold"/>
                                        <p:tgtEl>
                                          <p:spTgt spid="3">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80" dur="500" fill="hold"/>
                                        <p:tgtEl>
                                          <p:spTgt spid="3">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81" dur="500" tmFilter="0,0; .5, 1; 1, 1"/>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While it should be,</a:t>
            </a:r>
            <a:endParaRPr lang="en-US" dirty="0"/>
          </a:p>
        </p:txBody>
      </p:sp>
      <p:sp>
        <p:nvSpPr>
          <p:cNvPr id="3" name="Content Placeholder 2"/>
          <p:cNvSpPr>
            <a:spLocks noGrp="1"/>
          </p:cNvSpPr>
          <p:nvPr>
            <p:ph sz="quarter" idx="1"/>
          </p:nvPr>
        </p:nvSpPr>
        <p:spPr/>
        <p:txBody>
          <a:bodyPr>
            <a:normAutofit/>
          </a:bodyPr>
          <a:lstStyle/>
          <a:p>
            <a:pPr>
              <a:buNone/>
            </a:pPr>
            <a:r>
              <a:rPr lang="en-US" dirty="0" smtClean="0"/>
              <a:t>For……</a:t>
            </a:r>
            <a:endParaRPr lang="en-US" dirty="0"/>
          </a:p>
          <a:p>
            <a:r>
              <a:rPr lang="en-US" dirty="0" smtClean="0"/>
              <a:t>We </a:t>
            </a:r>
            <a:r>
              <a:rPr lang="en-US" dirty="0"/>
              <a:t>love God.</a:t>
            </a:r>
          </a:p>
          <a:p>
            <a:r>
              <a:rPr lang="en-US" dirty="0" smtClean="0"/>
              <a:t>We </a:t>
            </a:r>
            <a:r>
              <a:rPr lang="en-US" dirty="0"/>
              <a:t>love His children.</a:t>
            </a:r>
          </a:p>
          <a:p>
            <a:r>
              <a:rPr lang="en-US" dirty="0" smtClean="0"/>
              <a:t>We </a:t>
            </a:r>
            <a:r>
              <a:rPr lang="en-US" dirty="0"/>
              <a:t>want to save others.</a:t>
            </a:r>
          </a:p>
          <a:p>
            <a:r>
              <a:rPr lang="en-US" dirty="0" smtClean="0"/>
              <a:t>We </a:t>
            </a:r>
            <a:r>
              <a:rPr lang="en-US" dirty="0"/>
              <a:t>want to help others to:</a:t>
            </a:r>
          </a:p>
          <a:p>
            <a:pPr>
              <a:buNone/>
            </a:pPr>
            <a:r>
              <a:rPr lang="en-US" dirty="0" smtClean="0"/>
              <a:t> </a:t>
            </a:r>
            <a:r>
              <a:rPr lang="en-US" dirty="0" smtClean="0"/>
              <a:t> 	   A. Grow </a:t>
            </a:r>
            <a:r>
              <a:rPr lang="en-US" dirty="0"/>
              <a:t>spiritually.</a:t>
            </a:r>
          </a:p>
          <a:p>
            <a:pPr>
              <a:buNone/>
            </a:pPr>
            <a:r>
              <a:rPr lang="en-US" dirty="0" smtClean="0"/>
              <a:t>	   B. Have </a:t>
            </a:r>
            <a:r>
              <a:rPr lang="en-US" dirty="0"/>
              <a:t>a relationship with God.</a:t>
            </a:r>
          </a:p>
          <a:p>
            <a:pPr>
              <a:buNone/>
            </a:pPr>
            <a:r>
              <a:rPr lang="en-US" dirty="0" smtClean="0"/>
              <a:t>	   C. Live </a:t>
            </a:r>
            <a:r>
              <a:rPr lang="en-US" dirty="0"/>
              <a:t>a life of repentance.</a:t>
            </a:r>
          </a:p>
          <a:p>
            <a:pPr>
              <a:buNone/>
            </a:pPr>
            <a:r>
              <a:rPr lang="en-US" smtClean="0"/>
              <a:t>	   D. </a:t>
            </a:r>
            <a:r>
              <a:rPr lang="en-US" dirty="0" smtClean="0"/>
              <a:t>Live </a:t>
            </a:r>
            <a:r>
              <a:rPr lang="en-US" dirty="0"/>
              <a:t>a life of righteousness.</a:t>
            </a:r>
          </a:p>
          <a:p>
            <a:endParaRPr lang="en-US" dirty="0"/>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heckerboard(across)">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heckerboard(across)">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heckerboard(across)">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checkerboard(across)">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checkerboard(across)">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checkerboard(across)">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checkerboard(across)">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 presetClass="entr" presetSubtype="1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checkerboard(across)">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 presetClass="entr" presetSubtype="10"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checkerboard(across)">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smtClean="0"/>
              <a:t>The main aim is to lead God’s people to the path of eternal life.</a:t>
            </a:r>
            <a:br>
              <a:rPr lang="en-US" dirty="0" smtClean="0"/>
            </a:br>
            <a:r>
              <a:rPr lang="en-US" dirty="0" smtClean="0"/>
              <a:t>“</a:t>
            </a:r>
            <a:r>
              <a:rPr lang="en-US" i="1" dirty="0" smtClean="0"/>
              <a:t>Who desires all men to be saved and to come to the knowledge of the truth”. </a:t>
            </a:r>
            <a:br>
              <a:rPr lang="en-US" i="1" dirty="0" smtClean="0"/>
            </a:br>
            <a:r>
              <a:rPr lang="en-US" i="1" dirty="0" smtClean="0"/>
              <a:t>                          (1 Tim 2:4)</a:t>
            </a:r>
            <a:r>
              <a:rPr lang="en-US" dirty="0" smtClean="0"/>
              <a:t/>
            </a:r>
            <a:br>
              <a:rPr lang="en-US" dirty="0" smtClean="0"/>
            </a:br>
            <a:r>
              <a:rPr lang="en-US" dirty="0" smtClean="0"/>
              <a:t/>
            </a:r>
            <a:br>
              <a:rPr lang="en-US" dirty="0" smtClean="0"/>
            </a:br>
            <a:endParaRPr lang="en-US" dirty="0"/>
          </a:p>
        </p:txBody>
      </p:sp>
      <p:sp>
        <p:nvSpPr>
          <p:cNvPr id="3" name="Content Placeholder 2"/>
          <p:cNvSpPr>
            <a:spLocks noGrp="1"/>
          </p:cNvSpPr>
          <p:nvPr>
            <p:ph type="subTitle" idx="1"/>
          </p:nvPr>
        </p:nvSpPr>
        <p:spPr>
          <a:xfrm>
            <a:off x="2209800" y="4495800"/>
            <a:ext cx="6172200" cy="1371600"/>
          </a:xfrm>
        </p:spPr>
        <p:txBody>
          <a:bodyPr>
            <a:normAutofit fontScale="92500"/>
          </a:bodyPr>
          <a:lstStyle/>
          <a:p>
            <a:endParaRPr lang="en-US" dirty="0" smtClean="0"/>
          </a:p>
          <a:p>
            <a:endParaRPr lang="en-US" dirty="0"/>
          </a:p>
          <a:p>
            <a:r>
              <a:rPr lang="en-US" sz="4000" dirty="0" smtClean="0"/>
              <a:t>Glory be to God forever.</a:t>
            </a:r>
            <a:endParaRPr lang="en-US" sz="4000"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dirty="0" smtClean="0"/>
              <a:t>The principle of </a:t>
            </a:r>
            <a:r>
              <a:rPr lang="en-US" b="1" dirty="0" smtClean="0"/>
              <a:t>delegation</a:t>
            </a:r>
            <a:r>
              <a:rPr lang="en-US" dirty="0" smtClean="0"/>
              <a:t/>
            </a:r>
            <a:br>
              <a:rPr lang="en-US" dirty="0" smtClean="0"/>
            </a:br>
            <a:endParaRPr lang="en-US" dirty="0"/>
          </a:p>
        </p:txBody>
      </p:sp>
      <p:sp>
        <p:nvSpPr>
          <p:cNvPr id="3" name="Content Placeholder 2"/>
          <p:cNvSpPr>
            <a:spLocks noGrp="1"/>
          </p:cNvSpPr>
          <p:nvPr>
            <p:ph sz="quarter" idx="1"/>
          </p:nvPr>
        </p:nvSpPr>
        <p:spPr/>
        <p:txBody>
          <a:bodyPr/>
          <a:lstStyle/>
          <a:p>
            <a:r>
              <a:rPr lang="en-US" dirty="0" smtClean="0"/>
              <a:t>Servants </a:t>
            </a:r>
            <a:r>
              <a:rPr lang="en-US" dirty="0"/>
              <a:t>who submit to Jesus as Lord and King recognize that the Lord Himself has appointed them as servants. </a:t>
            </a:r>
            <a:endParaRPr lang="en-US" dirty="0" smtClean="0"/>
          </a:p>
          <a:p>
            <a:r>
              <a:rPr lang="en-US" dirty="0" smtClean="0"/>
              <a:t>This </a:t>
            </a:r>
            <a:r>
              <a:rPr lang="en-US" dirty="0"/>
              <a:t>illustrates the principle of delegation. Jesus </a:t>
            </a:r>
            <a:r>
              <a:rPr lang="en-US" b="1" dirty="0"/>
              <a:t>Delegates </a:t>
            </a:r>
            <a:r>
              <a:rPr lang="en-US" dirty="0"/>
              <a:t>His authority to </a:t>
            </a:r>
            <a:r>
              <a:rPr lang="en-US" dirty="0" smtClean="0"/>
              <a:t>servants </a:t>
            </a:r>
            <a:r>
              <a:rPr lang="en-US" dirty="0"/>
              <a:t>so that His work and His mission can be carried out throughout the world.</a:t>
            </a:r>
          </a:p>
          <a:p>
            <a:endParaRPr lang="en-US" dirty="0"/>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455" fill="hold">
                                          <p:stCondLst>
                                            <p:cond delay="0"/>
                                          </p:stCondLst>
                                        </p:cTn>
                                        <p:tgtEl>
                                          <p:spTgt spid="2"/>
                                        </p:tgtEl>
                                        <p:attrNameLst>
                                          <p:attrName>style.rotation</p:attrName>
                                        </p:attrNameLst>
                                      </p:cBhvr>
                                      <p:to>
                                        <p:strVal val="-45.0"/>
                                      </p:to>
                                    </p:set>
                                    <p:anim calcmode="lin" valueType="num">
                                      <p:cBhvr>
                                        <p:cTn id="8" dur="455" fill="hold">
                                          <p:stCondLst>
                                            <p:cond delay="455"/>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1" nodeType="clickEffect">
                                  <p:stCondLst>
                                    <p:cond delay="0"/>
                                  </p:stCondLst>
                                  <p:iterate type="lt">
                                    <p:tmPct val="0"/>
                                  </p:iterate>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anim calcmode="lin" valueType="num">
                                      <p:cBhvr>
                                        <p:cTn id="17" dur="1000" fill="hold"/>
                                        <p:tgtEl>
                                          <p:spTgt spid="2"/>
                                        </p:tgtEl>
                                        <p:attrNameLst>
                                          <p:attrName>ppt_x</p:attrName>
                                        </p:attrNameLst>
                                      </p:cBhvr>
                                      <p:tavLst>
                                        <p:tav tm="0">
                                          <p:val>
                                            <p:strVal val="#ppt_x"/>
                                          </p:val>
                                        </p:tav>
                                        <p:tav tm="100000">
                                          <p:val>
                                            <p:strVal val="#ppt_x"/>
                                          </p:val>
                                        </p:tav>
                                      </p:tavLst>
                                    </p:anim>
                                    <p:anim calcmode="lin" valueType="num">
                                      <p:cBhvr>
                                        <p:cTn id="1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2"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Scale>
                                      <p:cBhvr>
                                        <p:cTn id="23"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3">
                                            <p:txEl>
                                              <p:pRg st="0" end="0"/>
                                            </p:txEl>
                                          </p:spTgt>
                                        </p:tgtEl>
                                        <p:attrNameLst>
                                          <p:attrName>ppt_x</p:attrName>
                                          <p:attrName>ppt_y</p:attrName>
                                        </p:attrNameLst>
                                      </p:cBhvr>
                                    </p:animMotion>
                                    <p:animEffect transition="in" filter="fade">
                                      <p:cBhvr>
                                        <p:cTn id="25" dur="10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2"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Scale>
                                      <p:cBhvr>
                                        <p:cTn id="30"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1000" decel="50000" fill="hold">
                                          <p:stCondLst>
                                            <p:cond delay="0"/>
                                          </p:stCondLst>
                                        </p:cTn>
                                        <p:tgtEl>
                                          <p:spTgt spid="3">
                                            <p:txEl>
                                              <p:pRg st="1" end="1"/>
                                            </p:txEl>
                                          </p:spTgt>
                                        </p:tgtEl>
                                        <p:attrNameLst>
                                          <p:attrName>ppt_x</p:attrName>
                                          <p:attrName>ppt_y</p:attrName>
                                        </p:attrNameLst>
                                      </p:cBhvr>
                                    </p:animMotion>
                                    <p:animEffect transition="in" filter="fade">
                                      <p:cBhvr>
                                        <p:cTn id="3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dirty="0" smtClean="0"/>
              <a:t>The principle of </a:t>
            </a:r>
            <a:r>
              <a:rPr lang="en-US" b="1" dirty="0" smtClean="0"/>
              <a:t>stewardship</a:t>
            </a: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t>Servant </a:t>
            </a:r>
            <a:r>
              <a:rPr lang="en-US" dirty="0"/>
              <a:t>quickly learns the importance of stewardship (or, management). </a:t>
            </a:r>
            <a:r>
              <a:rPr lang="en-US" i="1" dirty="0"/>
              <a:t>“Let a man so consider us, as servants of Christ and stewards of the mysteries of God”</a:t>
            </a:r>
            <a:r>
              <a:rPr lang="en-US" dirty="0"/>
              <a:t> 1Corinthians 4-1. </a:t>
            </a:r>
            <a:endParaRPr lang="en-US" dirty="0" smtClean="0"/>
          </a:p>
          <a:p>
            <a:r>
              <a:rPr lang="en-US" dirty="0" smtClean="0"/>
              <a:t> </a:t>
            </a:r>
            <a:r>
              <a:rPr lang="en-US" dirty="0"/>
              <a:t>The Almighty Lord God owns all things – no servant can claim the right of ownership. Even our position of leadership is a gift to us. </a:t>
            </a:r>
            <a:endParaRPr lang="en-US" dirty="0" smtClean="0"/>
          </a:p>
          <a:p>
            <a:pPr>
              <a:buNone/>
            </a:pPr>
            <a:endParaRPr lang="en-US" dirty="0"/>
          </a:p>
          <a:p>
            <a:endParaRPr lang="en-US" dirty="0"/>
          </a:p>
        </p:txBody>
      </p:sp>
      <p:sp>
        <p:nvSpPr>
          <p:cNvPr id="5" name="Content Placeholder 4"/>
          <p:cNvSpPr>
            <a:spLocks noGrp="1"/>
          </p:cNvSpPr>
          <p:nvPr>
            <p:ph sz="quarter" idx="2"/>
          </p:nvPr>
        </p:nvSpPr>
        <p:spPr/>
        <p:txBody>
          <a:bodyPr>
            <a:normAutofit fontScale="92500" lnSpcReduction="20000"/>
          </a:bodyPr>
          <a:lstStyle/>
          <a:p>
            <a:r>
              <a:rPr lang="en-US" dirty="0" smtClean="0"/>
              <a:t>The Lord gives gifts and assigns places of service where each servant may guide God’s people to accomplish God’s purposes</a:t>
            </a:r>
            <a:endParaRPr lang="en-US" dirty="0"/>
          </a:p>
        </p:txBody>
      </p:sp>
      <p:pic>
        <p:nvPicPr>
          <p:cNvPr id="6146" name="Picture 2" descr="http://www.stgmajella.org/sitePictures/stewardship003.jpg"/>
          <p:cNvPicPr>
            <a:picLocks noChangeAspect="1" noChangeArrowheads="1"/>
          </p:cNvPicPr>
          <p:nvPr/>
        </p:nvPicPr>
        <p:blipFill>
          <a:blip r:embed="rId2" cstate="print"/>
          <a:srcRect/>
          <a:stretch>
            <a:fillRect/>
          </a:stretch>
        </p:blipFill>
        <p:spPr bwMode="auto">
          <a:xfrm>
            <a:off x="4724400" y="3429000"/>
            <a:ext cx="4038600" cy="2609850"/>
          </a:xfrm>
          <a:prstGeom prst="rect">
            <a:avLst/>
          </a:prstGeom>
          <a:noFill/>
        </p:spPr>
      </p:pic>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146"/>
                                        </p:tgtEl>
                                        <p:attrNameLst>
                                          <p:attrName>style.visibility</p:attrName>
                                        </p:attrNameLst>
                                      </p:cBhvr>
                                      <p:to>
                                        <p:strVal val="visible"/>
                                      </p:to>
                                    </p:set>
                                    <p:animEffect transition="in" filter="fade">
                                      <p:cBhvr>
                                        <p:cTn id="14" dur="1000"/>
                                        <p:tgtEl>
                                          <p:spTgt spid="6146"/>
                                        </p:tgtEl>
                                      </p:cBhvr>
                                    </p:animEffect>
                                    <p:anim calcmode="lin" valueType="num">
                                      <p:cBhvr>
                                        <p:cTn id="15" dur="1000" fill="hold"/>
                                        <p:tgtEl>
                                          <p:spTgt spid="6146"/>
                                        </p:tgtEl>
                                        <p:attrNameLst>
                                          <p:attrName>ppt_x</p:attrName>
                                        </p:attrNameLst>
                                      </p:cBhvr>
                                      <p:tavLst>
                                        <p:tav tm="0">
                                          <p:val>
                                            <p:strVal val="#ppt_x"/>
                                          </p:val>
                                        </p:tav>
                                        <p:tav tm="100000">
                                          <p:val>
                                            <p:strVal val="#ppt_x"/>
                                          </p:val>
                                        </p:tav>
                                      </p:tavLst>
                                    </p:anim>
                                    <p:anim calcmode="lin" valueType="num">
                                      <p:cBhvr>
                                        <p:cTn id="16"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9" presetClass="entr" presetSubtype="0" accel="10000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500" fill="hold"/>
                                        <p:tgtEl>
                                          <p:spTgt spid="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9" presetClass="entr" presetSubtype="0" accel="100000" fill="hold"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p:cTn id="29" dur="500" fill="hold"/>
                                        <p:tgtEl>
                                          <p:spTgt spid="3">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0" dur="500" fill="hold"/>
                                        <p:tgtEl>
                                          <p:spTgt spid="3">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1" dur="500" fill="hold"/>
                                        <p:tgtEl>
                                          <p:spTgt spid="3">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32"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9" presetClass="entr" presetSubtype="0" accel="100000" fill="hold"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 calcmode="lin" valueType="num">
                                      <p:cBhvr>
                                        <p:cTn id="37" dur="500" fill="hold"/>
                                        <p:tgtEl>
                                          <p:spTgt spid="5">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8" dur="500" fill="hold"/>
                                        <p:tgtEl>
                                          <p:spTgt spid="5">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9" dur="500" fill="hold"/>
                                        <p:tgtEl>
                                          <p:spTgt spid="5">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40"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
            </a:r>
            <a:br>
              <a:rPr lang="en-US" dirty="0" smtClean="0"/>
            </a:br>
            <a:r>
              <a:rPr lang="en-US" dirty="0" smtClean="0"/>
              <a:t>The principle of </a:t>
            </a:r>
            <a:r>
              <a:rPr lang="en-US" b="1" dirty="0" smtClean="0"/>
              <a:t>sacrifice</a:t>
            </a:r>
            <a:r>
              <a:rPr lang="en-US" dirty="0" smtClean="0"/>
              <a:t/>
            </a:r>
            <a:br>
              <a:rPr lang="en-US" dirty="0" smtClean="0"/>
            </a:br>
            <a:endParaRPr lang="en-US" dirty="0"/>
          </a:p>
        </p:txBody>
      </p:sp>
      <p:sp>
        <p:nvSpPr>
          <p:cNvPr id="6" name="Content Placeholder 5"/>
          <p:cNvSpPr>
            <a:spLocks noGrp="1"/>
          </p:cNvSpPr>
          <p:nvPr>
            <p:ph sz="quarter" idx="1"/>
          </p:nvPr>
        </p:nvSpPr>
        <p:spPr/>
        <p:txBody>
          <a:bodyPr>
            <a:normAutofit fontScale="92500" lnSpcReduction="20000"/>
          </a:bodyPr>
          <a:lstStyle/>
          <a:p>
            <a:r>
              <a:rPr lang="en-US" dirty="0" smtClean="0"/>
              <a:t>Servants </a:t>
            </a:r>
            <a:r>
              <a:rPr lang="en-US" dirty="0"/>
              <a:t>who follow the Messiah cannot hide from their kingdom responsibilities</a:t>
            </a:r>
            <a:r>
              <a:rPr lang="en-US" dirty="0" smtClean="0"/>
              <a:t>.</a:t>
            </a:r>
          </a:p>
          <a:p>
            <a:r>
              <a:rPr lang="en-US" dirty="0" smtClean="0"/>
              <a:t> Servant must understand how to sacrifice self </a:t>
            </a:r>
            <a:r>
              <a:rPr lang="en-US" dirty="0"/>
              <a:t>to the kingdom</a:t>
            </a:r>
            <a:r>
              <a:rPr lang="en-US" dirty="0" smtClean="0"/>
              <a:t>.</a:t>
            </a:r>
          </a:p>
          <a:p>
            <a:r>
              <a:rPr lang="en-US" dirty="0" smtClean="0"/>
              <a:t> </a:t>
            </a:r>
            <a:r>
              <a:rPr lang="en-US" dirty="0"/>
              <a:t>Servant </a:t>
            </a:r>
            <a:r>
              <a:rPr lang="en-US" dirty="0" smtClean="0"/>
              <a:t>must </a:t>
            </a:r>
            <a:r>
              <a:rPr lang="en-US" dirty="0"/>
              <a:t>be next in line behind the Commander of the army of God. </a:t>
            </a:r>
            <a:r>
              <a:rPr lang="en-US" dirty="0" smtClean="0"/>
              <a:t>He </a:t>
            </a:r>
            <a:r>
              <a:rPr lang="en-US" dirty="0"/>
              <a:t>must be in the front of their people in all spiritual battles. </a:t>
            </a:r>
            <a:r>
              <a:rPr lang="en-US" dirty="0" smtClean="0"/>
              <a:t>He cannot </a:t>
            </a:r>
            <a:r>
              <a:rPr lang="en-US" dirty="0"/>
              <a:t>lag behind, or seek refuge in the rear</a:t>
            </a:r>
            <a:r>
              <a:rPr lang="en-US" dirty="0" smtClean="0"/>
              <a:t>.</a:t>
            </a:r>
            <a:endParaRPr lang="en-US" dirty="0"/>
          </a:p>
          <a:p>
            <a:endParaRPr lang="en-US" dirty="0"/>
          </a:p>
        </p:txBody>
      </p:sp>
      <p:pic>
        <p:nvPicPr>
          <p:cNvPr id="7170" name="Picture 2" descr="http://4.bp.blogspot.com/_4ZFncxzh78o/Sv3Fx_NhSCI/AAAAAAAAAJY/bIm8VFHIrjo/S210/christian_soldier_1.jpg"/>
          <p:cNvPicPr>
            <a:picLocks noChangeAspect="1" noChangeArrowheads="1"/>
          </p:cNvPicPr>
          <p:nvPr/>
        </p:nvPicPr>
        <p:blipFill>
          <a:blip r:embed="rId2" cstate="print"/>
          <a:srcRect/>
          <a:stretch>
            <a:fillRect/>
          </a:stretch>
        </p:blipFill>
        <p:spPr bwMode="auto">
          <a:xfrm>
            <a:off x="4724400" y="1905000"/>
            <a:ext cx="4038600" cy="4572000"/>
          </a:xfrm>
          <a:prstGeom prst="rect">
            <a:avLst/>
          </a:prstGeom>
          <a:noFill/>
        </p:spPr>
      </p:pic>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0" presetClass="entr" presetSubtype="0" fill="hold" nodeType="clickEffect">
                                  <p:stCondLst>
                                    <p:cond delay="0"/>
                                  </p:stCondLst>
                                  <p:childTnLst>
                                    <p:set>
                                      <p:cBhvr>
                                        <p:cTn id="13" dur="1" fill="hold">
                                          <p:stCondLst>
                                            <p:cond delay="0"/>
                                          </p:stCondLst>
                                        </p:cTn>
                                        <p:tgtEl>
                                          <p:spTgt spid="7170"/>
                                        </p:tgtEl>
                                        <p:attrNameLst>
                                          <p:attrName>style.visibility</p:attrName>
                                        </p:attrNameLst>
                                      </p:cBhvr>
                                      <p:to>
                                        <p:strVal val="visible"/>
                                      </p:to>
                                    </p:set>
                                    <p:animEffect transition="in" filter="fade">
                                      <p:cBhvr>
                                        <p:cTn id="14" dur="800" decel="100000"/>
                                        <p:tgtEl>
                                          <p:spTgt spid="7170"/>
                                        </p:tgtEl>
                                      </p:cBhvr>
                                    </p:animEffect>
                                    <p:anim calcmode="lin" valueType="num">
                                      <p:cBhvr>
                                        <p:cTn id="15" dur="800" decel="100000" fill="hold"/>
                                        <p:tgtEl>
                                          <p:spTgt spid="7170"/>
                                        </p:tgtEl>
                                        <p:attrNameLst>
                                          <p:attrName>style.rotation</p:attrName>
                                        </p:attrNameLst>
                                      </p:cBhvr>
                                      <p:tavLst>
                                        <p:tav tm="0">
                                          <p:val>
                                            <p:fltVal val="-90"/>
                                          </p:val>
                                        </p:tav>
                                        <p:tav tm="100000">
                                          <p:val>
                                            <p:fltVal val="0"/>
                                          </p:val>
                                        </p:tav>
                                      </p:tavLst>
                                    </p:anim>
                                    <p:anim calcmode="lin" valueType="num">
                                      <p:cBhvr>
                                        <p:cTn id="16" dur="800" decel="100000" fill="hold"/>
                                        <p:tgtEl>
                                          <p:spTgt spid="7170"/>
                                        </p:tgtEl>
                                        <p:attrNameLst>
                                          <p:attrName>ppt_x</p:attrName>
                                        </p:attrNameLst>
                                      </p:cBhvr>
                                      <p:tavLst>
                                        <p:tav tm="0">
                                          <p:val>
                                            <p:strVal val="#ppt_x+0.4"/>
                                          </p:val>
                                        </p:tav>
                                        <p:tav tm="100000">
                                          <p:val>
                                            <p:strVal val="#ppt_x-0.05"/>
                                          </p:val>
                                        </p:tav>
                                      </p:tavLst>
                                    </p:anim>
                                    <p:anim calcmode="lin" valueType="num">
                                      <p:cBhvr>
                                        <p:cTn id="17" dur="800" decel="100000" fill="hold"/>
                                        <p:tgtEl>
                                          <p:spTgt spid="7170"/>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7170"/>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7170"/>
                                        </p:tgtEl>
                                        <p:attrNameLst>
                                          <p:attrName>ppt_y</p:attrName>
                                        </p:attrNameLst>
                                      </p:cBhvr>
                                      <p:tavLst>
                                        <p:tav tm="0">
                                          <p:val>
                                            <p:strVal val="#ppt_y+0.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4" presetClass="entr" presetSubtype="0"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 from="(-#ppt_w/2)" to="(#ppt_x)" calcmode="lin" valueType="num">
                                      <p:cBhvr>
                                        <p:cTn id="24" dur="600" fill="hold">
                                          <p:stCondLst>
                                            <p:cond delay="0"/>
                                          </p:stCondLst>
                                        </p:cTn>
                                        <p:tgtEl>
                                          <p:spTgt spid="6">
                                            <p:txEl>
                                              <p:pRg st="0" end="0"/>
                                            </p:txEl>
                                          </p:spTgt>
                                        </p:tgtEl>
                                        <p:attrNameLst>
                                          <p:attrName>ppt_x</p:attrName>
                                        </p:attrNameLst>
                                      </p:cBhvr>
                                    </p:anim>
                                    <p:anim from="0" to="-1.0" calcmode="lin" valueType="num">
                                      <p:cBhvr>
                                        <p:cTn id="25" dur="200" decel="50000" autoRev="1" fill="hold">
                                          <p:stCondLst>
                                            <p:cond delay="600"/>
                                          </p:stCondLst>
                                        </p:cTn>
                                        <p:tgtEl>
                                          <p:spTgt spid="6">
                                            <p:txEl>
                                              <p:pRg st="0" end="0"/>
                                            </p:txEl>
                                          </p:spTgt>
                                        </p:tgtEl>
                                        <p:attrNameLst>
                                          <p:attrName>xshear</p:attrName>
                                        </p:attrNameLst>
                                      </p:cBhvr>
                                    </p:anim>
                                    <p:animScale>
                                      <p:cBhvr>
                                        <p:cTn id="26" dur="200" decel="100000" autoRev="1" fill="hold">
                                          <p:stCondLst>
                                            <p:cond delay="600"/>
                                          </p:stCondLst>
                                        </p:cTn>
                                        <p:tgtEl>
                                          <p:spTgt spid="6">
                                            <p:txEl>
                                              <p:pRg st="0" end="0"/>
                                            </p:txEl>
                                          </p:spTgt>
                                        </p:tgtEl>
                                      </p:cBhvr>
                                      <p:from x="100000" y="100000"/>
                                      <p:to x="80000" y="100000"/>
                                    </p:animScale>
                                    <p:anim by="(#ppt_h/3+#ppt_w*0.1)" calcmode="lin" valueType="num">
                                      <p:cBhvr additive="sum">
                                        <p:cTn id="27" dur="200" decel="100000" autoRev="1" fill="hold">
                                          <p:stCondLst>
                                            <p:cond delay="600"/>
                                          </p:stCondLst>
                                        </p:cTn>
                                        <p:tgtEl>
                                          <p:spTgt spid="6">
                                            <p:txEl>
                                              <p:pRg st="0" end="0"/>
                                            </p:txEl>
                                          </p:spTgt>
                                        </p:tgtEl>
                                        <p:attrNameLst>
                                          <p:attrName>ppt_x</p:attrName>
                                        </p:attrNameLst>
                                      </p:cBhvr>
                                    </p:anim>
                                  </p:childTnLst>
                                </p:cTn>
                              </p:par>
                            </p:childTnLst>
                          </p:cTn>
                        </p:par>
                      </p:childTnLst>
                    </p:cTn>
                  </p:par>
                  <p:par>
                    <p:cTn id="28" fill="hold">
                      <p:stCondLst>
                        <p:cond delay="indefinite"/>
                      </p:stCondLst>
                      <p:childTnLst>
                        <p:par>
                          <p:cTn id="29" fill="hold">
                            <p:stCondLst>
                              <p:cond delay="0"/>
                            </p:stCondLst>
                            <p:childTnLst>
                              <p:par>
                                <p:cTn id="30" presetID="34" presetClass="entr" presetSubtype="0" fill="hold"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 from="(-#ppt_w/2)" to="(#ppt_x)" calcmode="lin" valueType="num">
                                      <p:cBhvr>
                                        <p:cTn id="32" dur="600" fill="hold">
                                          <p:stCondLst>
                                            <p:cond delay="0"/>
                                          </p:stCondLst>
                                        </p:cTn>
                                        <p:tgtEl>
                                          <p:spTgt spid="6">
                                            <p:txEl>
                                              <p:pRg st="1" end="1"/>
                                            </p:txEl>
                                          </p:spTgt>
                                        </p:tgtEl>
                                        <p:attrNameLst>
                                          <p:attrName>ppt_x</p:attrName>
                                        </p:attrNameLst>
                                      </p:cBhvr>
                                    </p:anim>
                                    <p:anim from="0" to="-1.0" calcmode="lin" valueType="num">
                                      <p:cBhvr>
                                        <p:cTn id="33" dur="200" decel="50000" autoRev="1" fill="hold">
                                          <p:stCondLst>
                                            <p:cond delay="600"/>
                                          </p:stCondLst>
                                        </p:cTn>
                                        <p:tgtEl>
                                          <p:spTgt spid="6">
                                            <p:txEl>
                                              <p:pRg st="1" end="1"/>
                                            </p:txEl>
                                          </p:spTgt>
                                        </p:tgtEl>
                                        <p:attrNameLst>
                                          <p:attrName>xshear</p:attrName>
                                        </p:attrNameLst>
                                      </p:cBhvr>
                                    </p:anim>
                                    <p:animScale>
                                      <p:cBhvr>
                                        <p:cTn id="34" dur="200" decel="100000" autoRev="1" fill="hold">
                                          <p:stCondLst>
                                            <p:cond delay="600"/>
                                          </p:stCondLst>
                                        </p:cTn>
                                        <p:tgtEl>
                                          <p:spTgt spid="6">
                                            <p:txEl>
                                              <p:pRg st="1" end="1"/>
                                            </p:txEl>
                                          </p:spTgt>
                                        </p:tgtEl>
                                      </p:cBhvr>
                                      <p:from x="100000" y="100000"/>
                                      <p:to x="80000" y="100000"/>
                                    </p:animScale>
                                    <p:anim by="(#ppt_h/3+#ppt_w*0.1)" calcmode="lin" valueType="num">
                                      <p:cBhvr additive="sum">
                                        <p:cTn id="35" dur="200" decel="100000" autoRev="1" fill="hold">
                                          <p:stCondLst>
                                            <p:cond delay="600"/>
                                          </p:stCondLst>
                                        </p:cTn>
                                        <p:tgtEl>
                                          <p:spTgt spid="6">
                                            <p:txEl>
                                              <p:pRg st="1" end="1"/>
                                            </p:txEl>
                                          </p:spTgt>
                                        </p:tgtEl>
                                        <p:attrNameLst>
                                          <p:attrName>ppt_x</p:attrName>
                                        </p:attrNameLst>
                                      </p:cBhvr>
                                    </p:anim>
                                  </p:childTnLst>
                                </p:cTn>
                              </p:par>
                            </p:childTnLst>
                          </p:cTn>
                        </p:par>
                      </p:childTnLst>
                    </p:cTn>
                  </p:par>
                  <p:par>
                    <p:cTn id="36" fill="hold">
                      <p:stCondLst>
                        <p:cond delay="indefinite"/>
                      </p:stCondLst>
                      <p:childTnLst>
                        <p:par>
                          <p:cTn id="37" fill="hold">
                            <p:stCondLst>
                              <p:cond delay="0"/>
                            </p:stCondLst>
                            <p:childTnLst>
                              <p:par>
                                <p:cTn id="38" presetID="34" presetClass="entr" presetSubtype="0" fill="hold" nodeType="clickEffect">
                                  <p:stCondLst>
                                    <p:cond delay="0"/>
                                  </p:stCondLst>
                                  <p:childTnLst>
                                    <p:set>
                                      <p:cBhvr>
                                        <p:cTn id="39" dur="1" fill="hold">
                                          <p:stCondLst>
                                            <p:cond delay="0"/>
                                          </p:stCondLst>
                                        </p:cTn>
                                        <p:tgtEl>
                                          <p:spTgt spid="6">
                                            <p:txEl>
                                              <p:pRg st="2" end="2"/>
                                            </p:txEl>
                                          </p:spTgt>
                                        </p:tgtEl>
                                        <p:attrNameLst>
                                          <p:attrName>style.visibility</p:attrName>
                                        </p:attrNameLst>
                                      </p:cBhvr>
                                      <p:to>
                                        <p:strVal val="visible"/>
                                      </p:to>
                                    </p:set>
                                    <p:anim from="(-#ppt_w/2)" to="(#ppt_x)" calcmode="lin" valueType="num">
                                      <p:cBhvr>
                                        <p:cTn id="40" dur="600" fill="hold">
                                          <p:stCondLst>
                                            <p:cond delay="0"/>
                                          </p:stCondLst>
                                        </p:cTn>
                                        <p:tgtEl>
                                          <p:spTgt spid="6">
                                            <p:txEl>
                                              <p:pRg st="2" end="2"/>
                                            </p:txEl>
                                          </p:spTgt>
                                        </p:tgtEl>
                                        <p:attrNameLst>
                                          <p:attrName>ppt_x</p:attrName>
                                        </p:attrNameLst>
                                      </p:cBhvr>
                                    </p:anim>
                                    <p:anim from="0" to="-1.0" calcmode="lin" valueType="num">
                                      <p:cBhvr>
                                        <p:cTn id="41" dur="200" decel="50000" autoRev="1" fill="hold">
                                          <p:stCondLst>
                                            <p:cond delay="600"/>
                                          </p:stCondLst>
                                        </p:cTn>
                                        <p:tgtEl>
                                          <p:spTgt spid="6">
                                            <p:txEl>
                                              <p:pRg st="2" end="2"/>
                                            </p:txEl>
                                          </p:spTgt>
                                        </p:tgtEl>
                                        <p:attrNameLst>
                                          <p:attrName>xshear</p:attrName>
                                        </p:attrNameLst>
                                      </p:cBhvr>
                                    </p:anim>
                                    <p:animScale>
                                      <p:cBhvr>
                                        <p:cTn id="42" dur="200" decel="100000" autoRev="1" fill="hold">
                                          <p:stCondLst>
                                            <p:cond delay="600"/>
                                          </p:stCondLst>
                                        </p:cTn>
                                        <p:tgtEl>
                                          <p:spTgt spid="6">
                                            <p:txEl>
                                              <p:pRg st="2" end="2"/>
                                            </p:txEl>
                                          </p:spTgt>
                                        </p:tgtEl>
                                      </p:cBhvr>
                                      <p:from x="100000" y="100000"/>
                                      <p:to x="80000" y="100000"/>
                                    </p:animScale>
                                    <p:anim by="(#ppt_h/3+#ppt_w*0.1)" calcmode="lin" valueType="num">
                                      <p:cBhvr additive="sum">
                                        <p:cTn id="43" dur="200" decel="100000" autoRev="1" fill="hold">
                                          <p:stCondLst>
                                            <p:cond delay="600"/>
                                          </p:stCondLst>
                                        </p:cTn>
                                        <p:tgtEl>
                                          <p:spTgt spid="6">
                                            <p:txEl>
                                              <p:pRg st="2" end="2"/>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
            </a:r>
            <a:br>
              <a:rPr lang="en-US" dirty="0" smtClean="0"/>
            </a:br>
            <a:r>
              <a:rPr lang="en-US" dirty="0" smtClean="0"/>
              <a:t>The principle of </a:t>
            </a:r>
            <a:r>
              <a:rPr lang="en-US" b="1" dirty="0" smtClean="0"/>
              <a:t>faithfulness</a:t>
            </a:r>
            <a:r>
              <a:rPr lang="en-US" dirty="0" smtClean="0"/>
              <a:t/>
            </a:r>
            <a:br>
              <a:rPr lang="en-US" dirty="0" smtClean="0"/>
            </a:br>
            <a:endParaRPr lang="en-US" dirty="0"/>
          </a:p>
        </p:txBody>
      </p:sp>
      <p:sp>
        <p:nvSpPr>
          <p:cNvPr id="6" name="Content Placeholder 5"/>
          <p:cNvSpPr>
            <a:spLocks noGrp="1"/>
          </p:cNvSpPr>
          <p:nvPr>
            <p:ph sz="quarter" idx="1"/>
          </p:nvPr>
        </p:nvSpPr>
        <p:spPr/>
        <p:txBody>
          <a:bodyPr>
            <a:normAutofit fontScale="92500" lnSpcReduction="20000"/>
          </a:bodyPr>
          <a:lstStyle/>
          <a:p>
            <a:r>
              <a:rPr lang="en-US" dirty="0" smtClean="0"/>
              <a:t>Wise Servants </a:t>
            </a:r>
            <a:r>
              <a:rPr lang="en-US" dirty="0"/>
              <a:t>soon discover the importance of faithfulness in their service. </a:t>
            </a:r>
            <a:r>
              <a:rPr lang="en-US" i="1" dirty="0"/>
              <a:t>“Moreover it is required in stewards that one be found faithful”</a:t>
            </a:r>
            <a:r>
              <a:rPr lang="en-US" dirty="0"/>
              <a:t> 1 Corinthians 4-2. </a:t>
            </a:r>
          </a:p>
          <a:p>
            <a:r>
              <a:rPr lang="en-US" dirty="0"/>
              <a:t>Faithfulness is essential for servants. As the </a:t>
            </a:r>
            <a:r>
              <a:rPr lang="en-US" dirty="0" smtClean="0"/>
              <a:t>Apostle said, </a:t>
            </a:r>
            <a:r>
              <a:rPr lang="en-US" dirty="0"/>
              <a:t>the Messiah was totally faithful to the One who appointed Him. He set the example for all of us.</a:t>
            </a:r>
          </a:p>
        </p:txBody>
      </p:sp>
      <p:pic>
        <p:nvPicPr>
          <p:cNvPr id="17410" name="Picture 2" descr="http://www.christart.com/IMAGES-art9aa/books/richard_gunther/a/animal_tales/faithful_frankie/well-done-faithful-servant.gif"/>
          <p:cNvPicPr>
            <a:picLocks noChangeAspect="1" noChangeArrowheads="1"/>
          </p:cNvPicPr>
          <p:nvPr/>
        </p:nvPicPr>
        <p:blipFill>
          <a:blip r:embed="rId2" cstate="print"/>
          <a:srcRect/>
          <a:stretch>
            <a:fillRect/>
          </a:stretch>
        </p:blipFill>
        <p:spPr bwMode="auto">
          <a:xfrm>
            <a:off x="4648200" y="1600200"/>
            <a:ext cx="4114800" cy="4505325"/>
          </a:xfrm>
          <a:prstGeom prst="rect">
            <a:avLst/>
          </a:prstGeom>
          <a:noFill/>
        </p:spPr>
      </p:pic>
    </p:spTree>
  </p:cSld>
  <p:clrMapOvr>
    <a:masterClrMapping/>
  </p:clrMapOvr>
  <p:transition>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3" presetClass="entr" presetSubtype="16" fill="hold" nodeType="clickEffect">
                                  <p:stCondLst>
                                    <p:cond delay="0"/>
                                  </p:stCondLst>
                                  <p:childTnLst>
                                    <p:set>
                                      <p:cBhvr>
                                        <p:cTn id="13" dur="1" fill="hold">
                                          <p:stCondLst>
                                            <p:cond delay="0"/>
                                          </p:stCondLst>
                                        </p:cTn>
                                        <p:tgtEl>
                                          <p:spTgt spid="17410"/>
                                        </p:tgtEl>
                                        <p:attrNameLst>
                                          <p:attrName>style.visibility</p:attrName>
                                        </p:attrNameLst>
                                      </p:cBhvr>
                                      <p:to>
                                        <p:strVal val="visible"/>
                                      </p:to>
                                    </p:set>
                                    <p:animEffect transition="in" filter="plus(in)">
                                      <p:cBhvr>
                                        <p:cTn id="14" dur="2000"/>
                                        <p:tgtEl>
                                          <p:spTgt spid="1741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2000"/>
                                        <p:tgtEl>
                                          <p:spTgt spid="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1" end="1"/>
                                            </p:txEl>
                                          </p:spTgt>
                                        </p:tgtEl>
                                        <p:attrNameLst>
                                          <p:attrName>style.visibility</p:attrName>
                                        </p:attrNameLst>
                                      </p:cBhvr>
                                      <p:to>
                                        <p:strVal val="visible"/>
                                      </p:to>
                                    </p:set>
                                    <p:animEffect transition="in" filter="fade">
                                      <p:cBhvr>
                                        <p:cTn id="24" dur="2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gn="ctr"/>
            <a:r>
              <a:rPr lang="en-US" dirty="0" smtClean="0"/>
              <a:t/>
            </a:r>
            <a:br>
              <a:rPr lang="en-US" dirty="0" smtClean="0"/>
            </a:br>
            <a:r>
              <a:rPr lang="en-US" dirty="0" smtClean="0"/>
              <a:t>The principle that servant is </a:t>
            </a:r>
            <a:r>
              <a:rPr lang="en-US" b="1" dirty="0" smtClean="0"/>
              <a:t>spiritual</a:t>
            </a:r>
            <a:r>
              <a:rPr lang="en-US" dirty="0" smtClean="0"/>
              <a:t/>
            </a:r>
            <a:br>
              <a:rPr lang="en-US" dirty="0" smtClean="0"/>
            </a:br>
            <a:endParaRPr lang="en-US" dirty="0"/>
          </a:p>
        </p:txBody>
      </p:sp>
      <p:sp>
        <p:nvSpPr>
          <p:cNvPr id="6" name="Content Placeholder 5"/>
          <p:cNvSpPr>
            <a:spLocks noGrp="1"/>
          </p:cNvSpPr>
          <p:nvPr>
            <p:ph sz="quarter" idx="2"/>
          </p:nvPr>
        </p:nvSpPr>
        <p:spPr>
          <a:xfrm>
            <a:off x="457200" y="1447800"/>
            <a:ext cx="3962400" cy="4678363"/>
          </a:xfrm>
        </p:spPr>
        <p:txBody>
          <a:bodyPr>
            <a:normAutofit fontScale="85000" lnSpcReduction="10000"/>
          </a:bodyPr>
          <a:lstStyle/>
          <a:p>
            <a:r>
              <a:rPr lang="en-US" dirty="0" smtClean="0"/>
              <a:t>True </a:t>
            </a:r>
            <a:r>
              <a:rPr lang="en-US" dirty="0"/>
              <a:t>spiritual servant, with a spirit of humility and service, will cause people to follow </a:t>
            </a:r>
            <a:r>
              <a:rPr lang="en-US" dirty="0" smtClean="0"/>
              <a:t>God </a:t>
            </a:r>
            <a:r>
              <a:rPr lang="en-US" dirty="0"/>
              <a:t>because they want to, not because they have to. </a:t>
            </a:r>
            <a:endParaRPr lang="en-US" dirty="0" smtClean="0"/>
          </a:p>
          <a:p>
            <a:endParaRPr lang="en-US" dirty="0" smtClean="0"/>
          </a:p>
          <a:p>
            <a:r>
              <a:rPr lang="en-US" dirty="0" smtClean="0"/>
              <a:t>Genuine </a:t>
            </a:r>
            <a:r>
              <a:rPr lang="en-US" dirty="0"/>
              <a:t>humility and spiritual leadership is attractive. People want to follow a person who serves alongside them and sets an example for them. Perhaps the Apostle Paul sums it up best, "Follow my example, as I follow the example of Christ" (1 Corinthians 11:1).</a:t>
            </a:r>
          </a:p>
          <a:p>
            <a:endParaRPr lang="en-US" dirty="0"/>
          </a:p>
        </p:txBody>
      </p:sp>
      <p:pic>
        <p:nvPicPr>
          <p:cNvPr id="18434" name="Picture 2" descr="http://www.umnet.com/pic/diy/screensaver/6%5CJesus-Washing-the-Disciples-feet--63171.jpg"/>
          <p:cNvPicPr>
            <a:picLocks noChangeAspect="1" noChangeArrowheads="1"/>
          </p:cNvPicPr>
          <p:nvPr/>
        </p:nvPicPr>
        <p:blipFill>
          <a:blip r:embed="rId2" cstate="print"/>
          <a:srcRect/>
          <a:stretch>
            <a:fillRect/>
          </a:stretch>
        </p:blipFill>
        <p:spPr bwMode="auto">
          <a:xfrm>
            <a:off x="4648200" y="1524000"/>
            <a:ext cx="3962400" cy="4648200"/>
          </a:xfrm>
          <a:prstGeom prst="rect">
            <a:avLst/>
          </a:prstGeom>
          <a:noFill/>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iterate type="lt">
                                    <p:tmPct val="5000"/>
                                  </p:iterate>
                                  <p:childTnLst>
                                    <p:set>
                                      <p:cBhvr>
                                        <p:cTn id="13" dur="1" fill="hold">
                                          <p:stCondLst>
                                            <p:cond delay="0"/>
                                          </p:stCondLst>
                                        </p:cTn>
                                        <p:tgtEl>
                                          <p:spTgt spid="18434"/>
                                        </p:tgtEl>
                                        <p:attrNameLst>
                                          <p:attrName>style.visibility</p:attrName>
                                        </p:attrNameLst>
                                      </p:cBhvr>
                                      <p:to>
                                        <p:strVal val="visible"/>
                                      </p:to>
                                    </p:set>
                                    <p:anim calcmode="lin" valueType="num">
                                      <p:cBhvr>
                                        <p:cTn id="14" dur="1000" fill="hold"/>
                                        <p:tgtEl>
                                          <p:spTgt spid="18434"/>
                                        </p:tgtEl>
                                        <p:attrNameLst>
                                          <p:attrName>ppt_w</p:attrName>
                                        </p:attrNameLst>
                                      </p:cBhvr>
                                      <p:tavLst>
                                        <p:tav tm="0">
                                          <p:val>
                                            <p:fltVal val="0"/>
                                          </p:val>
                                        </p:tav>
                                        <p:tav tm="100000">
                                          <p:val>
                                            <p:strVal val="#ppt_w"/>
                                          </p:val>
                                        </p:tav>
                                      </p:tavLst>
                                    </p:anim>
                                    <p:anim calcmode="lin" valueType="num">
                                      <p:cBhvr>
                                        <p:cTn id="15" dur="1000" fill="hold"/>
                                        <p:tgtEl>
                                          <p:spTgt spid="18434"/>
                                        </p:tgtEl>
                                        <p:attrNameLst>
                                          <p:attrName>ppt_h</p:attrName>
                                        </p:attrNameLst>
                                      </p:cBhvr>
                                      <p:tavLst>
                                        <p:tav tm="0">
                                          <p:val>
                                            <p:fltVal val="0"/>
                                          </p:val>
                                        </p:tav>
                                        <p:tav tm="100000">
                                          <p:val>
                                            <p:strVal val="#ppt_h"/>
                                          </p:val>
                                        </p:tav>
                                      </p:tavLst>
                                    </p:anim>
                                    <p:anim calcmode="lin" valueType="num">
                                      <p:cBhvr>
                                        <p:cTn id="16" dur="1000" fill="hold"/>
                                        <p:tgtEl>
                                          <p:spTgt spid="18434"/>
                                        </p:tgtEl>
                                        <p:attrNameLst>
                                          <p:attrName>style.rotation</p:attrName>
                                        </p:attrNameLst>
                                      </p:cBhvr>
                                      <p:tavLst>
                                        <p:tav tm="0">
                                          <p:val>
                                            <p:fltVal val="90"/>
                                          </p:val>
                                        </p:tav>
                                        <p:tav tm="100000">
                                          <p:val>
                                            <p:fltVal val="0"/>
                                          </p:val>
                                        </p:tav>
                                      </p:tavLst>
                                    </p:anim>
                                    <p:animEffect transition="in" filter="fade">
                                      <p:cBhvr>
                                        <p:cTn id="17" dur="1000"/>
                                        <p:tgtEl>
                                          <p:spTgt spid="18434"/>
                                        </p:tgtEl>
                                      </p:cBhvr>
                                    </p:animEffect>
                                  </p:childTnLst>
                                </p:cTn>
                              </p:par>
                            </p:childTnLst>
                          </p:cTn>
                        </p:par>
                      </p:childTnLst>
                    </p:cTn>
                  </p:par>
                  <p:par>
                    <p:cTn id="18" fill="hold">
                      <p:stCondLst>
                        <p:cond delay="indefinite"/>
                      </p:stCondLst>
                      <p:childTnLst>
                        <p:par>
                          <p:cTn id="19" fill="hold">
                            <p:stCondLst>
                              <p:cond delay="0"/>
                            </p:stCondLst>
                            <p:childTnLst>
                              <p:par>
                                <p:cTn id="20" presetID="29" presetClass="entr" presetSubtype="0"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 calcmode="lin" valueType="num">
                                      <p:cBhvr>
                                        <p:cTn id="22"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9" presetClass="entr" presetSubtype="0" fill="hold" nodeType="click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anim calcmode="lin" valueType="num">
                                      <p:cBhvr>
                                        <p:cTn id="29" dur="1000" fill="hold"/>
                                        <p:tgtEl>
                                          <p:spTgt spid="6">
                                            <p:txEl>
                                              <p:pRg st="2" end="2"/>
                                            </p:txEl>
                                          </p:spTgt>
                                        </p:tgtEl>
                                        <p:attrNameLst>
                                          <p:attrName>ppt_x</p:attrName>
                                        </p:attrNameLst>
                                      </p:cBhvr>
                                      <p:tavLst>
                                        <p:tav tm="0">
                                          <p:val>
                                            <p:strVal val="#ppt_x-.2"/>
                                          </p:val>
                                        </p:tav>
                                        <p:tav tm="100000">
                                          <p:val>
                                            <p:strVal val="#ppt_x"/>
                                          </p:val>
                                        </p:tav>
                                      </p:tavLst>
                                    </p:anim>
                                    <p:anim calcmode="lin" valueType="num">
                                      <p:cBhvr>
                                        <p:cTn id="30" dur="1000" fill="hold"/>
                                        <p:tgtEl>
                                          <p:spTgt spid="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dirty="0" smtClean="0"/>
              <a:t>The principle of </a:t>
            </a:r>
            <a:r>
              <a:rPr lang="en-US" b="1" dirty="0" smtClean="0"/>
              <a:t>coordination</a:t>
            </a: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lnSpcReduction="10000"/>
          </a:bodyPr>
          <a:lstStyle/>
          <a:p>
            <a:r>
              <a:rPr lang="en-US" dirty="0" smtClean="0"/>
              <a:t>Servant </a:t>
            </a:r>
            <a:r>
              <a:rPr lang="en-US" dirty="0"/>
              <a:t>who understand Jesus’ role as the Head of the Body (the Head of the Church) will also understand the importance of </a:t>
            </a:r>
            <a:r>
              <a:rPr lang="en-US" dirty="0" smtClean="0"/>
              <a:t>organization, order, and coordination.</a:t>
            </a:r>
          </a:p>
          <a:p>
            <a:r>
              <a:rPr lang="en-US" dirty="0" smtClean="0"/>
              <a:t>As </a:t>
            </a:r>
            <a:r>
              <a:rPr lang="en-US" dirty="0"/>
              <a:t>the Head, Jesus determines the direction of the Body and expects its leaders and members to </a:t>
            </a:r>
            <a:r>
              <a:rPr lang="en-US" dirty="0" smtClean="0"/>
              <a:t>follow. </a:t>
            </a:r>
          </a:p>
          <a:p>
            <a:r>
              <a:rPr lang="en-US" dirty="0" smtClean="0"/>
              <a:t>The </a:t>
            </a:r>
            <a:r>
              <a:rPr lang="en-US" dirty="0"/>
              <a:t>church is to function together, as a unified body. A body cannot be “separated” and still be useful. Therefore, the coordination between the servant </a:t>
            </a:r>
            <a:r>
              <a:rPr lang="en-US" dirty="0" smtClean="0"/>
              <a:t>and the </a:t>
            </a:r>
            <a:r>
              <a:rPr lang="en-US" dirty="0"/>
              <a:t>people is of great importance. When there is harmony and the church is in God’s will, then many wonderful blessings will come upon the </a:t>
            </a:r>
            <a:r>
              <a:rPr lang="en-US" dirty="0" smtClean="0"/>
              <a:t>people</a:t>
            </a:r>
            <a:endParaRPr lang="en-US" dirty="0"/>
          </a:p>
          <a:p>
            <a:endParaRPr lang="en-US" dirty="0"/>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dirty="0" smtClean="0"/>
              <a:t>The principle of </a:t>
            </a:r>
            <a:r>
              <a:rPr lang="en-US" b="1" dirty="0" smtClean="0"/>
              <a:t>oversight</a:t>
            </a: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a:bodyPr>
          <a:lstStyle/>
          <a:p>
            <a:r>
              <a:rPr lang="en-US" dirty="0" smtClean="0"/>
              <a:t>Church </a:t>
            </a:r>
            <a:r>
              <a:rPr lang="en-US" dirty="0"/>
              <a:t>servant who recognizes the Lord Jesus as the Overseer will understand the principle of oversight</a:t>
            </a:r>
            <a:r>
              <a:rPr lang="en-US" dirty="0" smtClean="0"/>
              <a:t>.</a:t>
            </a:r>
          </a:p>
          <a:p>
            <a:r>
              <a:rPr lang="en-US" dirty="0" smtClean="0"/>
              <a:t> </a:t>
            </a:r>
            <a:r>
              <a:rPr lang="en-US" dirty="0"/>
              <a:t>Oversight of a flock means giving watchful and tender and responsible care to the flock, they are to </a:t>
            </a:r>
            <a:r>
              <a:rPr lang="en-US" b="1" dirty="0"/>
              <a:t>watch over </a:t>
            </a:r>
            <a:r>
              <a:rPr lang="en-US" dirty="0"/>
              <a:t>the welfare, the work and the fruit of the church. They will give an account to God for their oversight (Hebrews 13:17).</a:t>
            </a:r>
          </a:p>
          <a:p>
            <a:endParaRPr lang="en-US" dirty="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dirty="0" smtClean="0"/>
              <a:t>The principle of </a:t>
            </a:r>
            <a:r>
              <a:rPr lang="en-US" b="1" dirty="0" smtClean="0"/>
              <a:t>submission</a:t>
            </a: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a:bodyPr>
          <a:lstStyle/>
          <a:p>
            <a:r>
              <a:rPr lang="en-US" dirty="0" smtClean="0"/>
              <a:t>Servant </a:t>
            </a:r>
            <a:r>
              <a:rPr lang="en-US" dirty="0"/>
              <a:t>who crown Jesus the Messiah as the King of Kings and Lord of Lords, the Most High God, will live out their lives according to the principle of submission. </a:t>
            </a:r>
            <a:endParaRPr lang="en-US" dirty="0" smtClean="0"/>
          </a:p>
          <a:p>
            <a:r>
              <a:rPr lang="en-US" dirty="0" smtClean="0"/>
              <a:t>Servants </a:t>
            </a:r>
            <a:r>
              <a:rPr lang="en-US" dirty="0"/>
              <a:t>are never to seek first place. That position of honor and glory belongs to the Lord Jesus only. </a:t>
            </a:r>
            <a:r>
              <a:rPr lang="en-US" dirty="0" smtClean="0"/>
              <a:t>Servants  </a:t>
            </a:r>
            <a:r>
              <a:rPr lang="en-US" dirty="0"/>
              <a:t>are to have the same </a:t>
            </a:r>
            <a:r>
              <a:rPr lang="en-US" dirty="0" smtClean="0"/>
              <a:t>attitude </a:t>
            </a:r>
            <a:r>
              <a:rPr lang="en-US" dirty="0"/>
              <a:t>as John the Baptist, who said, “He must Increase </a:t>
            </a:r>
            <a:r>
              <a:rPr lang="en-US" dirty="0" smtClean="0"/>
              <a:t>; </a:t>
            </a:r>
            <a:r>
              <a:rPr lang="en-US" dirty="0"/>
              <a:t>I must decrease” (John 3:30).</a:t>
            </a:r>
          </a:p>
          <a:p>
            <a:endParaRPr lang="en-US" dirty="0"/>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121</TotalTime>
  <Words>657</Words>
  <Application>Microsoft Office PowerPoint</Application>
  <PresentationFormat>On-screen Show (4:3)</PresentationFormat>
  <Paragraphs>52</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Oriel</vt:lpstr>
      <vt:lpstr>FUNDAMENTAL  PRINCIPLES OF A SERVANT</vt:lpstr>
      <vt:lpstr> The principle of delegation </vt:lpstr>
      <vt:lpstr> The principle of stewardship </vt:lpstr>
      <vt:lpstr> The principle of sacrifice </vt:lpstr>
      <vt:lpstr> The principle of faithfulness </vt:lpstr>
      <vt:lpstr> The principle that servant is spiritual </vt:lpstr>
      <vt:lpstr> The principle of coordination </vt:lpstr>
      <vt:lpstr> The principle of oversight </vt:lpstr>
      <vt:lpstr> The principle of submission </vt:lpstr>
      <vt:lpstr> Why Do We Serve?  </vt:lpstr>
      <vt:lpstr>While it should be,</vt:lpstr>
      <vt:lpstr>The main aim is to lead God’s people to the path of eternal life. “Who desires all men to be saved and to come to the knowledge of the truth”.                            (1 Tim 2:4)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FUNDAMENTAL PRINCIPLES OFA SERVANT</dc:title>
  <dc:creator>Dr. Attalla</dc:creator>
  <cp:lastModifiedBy>Dr. Attalla</cp:lastModifiedBy>
  <cp:revision>27</cp:revision>
  <dcterms:created xsi:type="dcterms:W3CDTF">2011-07-17T02:47:27Z</dcterms:created>
  <dcterms:modified xsi:type="dcterms:W3CDTF">2011-07-17T04:49:24Z</dcterms:modified>
</cp:coreProperties>
</file>