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7" r:id="rId3"/>
    <p:sldId id="258" r:id="rId4"/>
    <p:sldId id="264" r:id="rId5"/>
    <p:sldId id="259" r:id="rId6"/>
    <p:sldId id="260" r:id="rId7"/>
    <p:sldId id="261" r:id="rId8"/>
    <p:sldId id="262" r:id="rId9"/>
    <p:sldId id="263" r:id="rId10"/>
    <p:sldId id="265"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4" r:id="rId28"/>
    <p:sldId id="285" r:id="rId29"/>
    <p:sldId id="283"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F7F5BD1-A421-4CC0-9475-634F40D88D16}" type="datetimeFigureOut">
              <a:rPr lang="en-US" smtClean="0"/>
              <a:t>2/17/2011</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3B9B8ABE-534E-4B24-9263-3426C29B1835}"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F7F5BD1-A421-4CC0-9475-634F40D88D16}" type="datetimeFigureOut">
              <a:rPr lang="en-US" smtClean="0"/>
              <a:t>2/17/2011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F7F5BD1-A421-4CC0-9475-634F40D88D16}" type="datetimeFigureOut">
              <a:rPr lang="en-US" smtClean="0"/>
              <a:t>2/17/2011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F7F5BD1-A421-4CC0-9475-634F40D88D16}" type="datetimeFigureOut">
              <a:rPr lang="en-US" smtClean="0"/>
              <a:t>2/17/2011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F7F5BD1-A421-4CC0-9475-634F40D88D16}" type="datetimeFigureOut">
              <a:rPr lang="en-US" smtClean="0"/>
              <a:t>2/17/2011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B9B8ABE-534E-4B24-9263-3426C29B1835}" type="slidenum">
              <a:rPr lang="en-US" smtClean="0"/>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F7F5BD1-A421-4CC0-9475-634F40D88D16}" type="datetimeFigureOut">
              <a:rPr lang="en-US" smtClean="0"/>
              <a:t>2/17/2011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F7F5BD1-A421-4CC0-9475-634F40D88D16}" type="datetimeFigureOut">
              <a:rPr lang="en-US" smtClean="0"/>
              <a:t>2/17/2011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F7F5BD1-A421-4CC0-9475-634F40D88D16}" type="datetimeFigureOut">
              <a:rPr lang="en-US" smtClean="0"/>
              <a:t>2/17/2011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FF7F5BD1-A421-4CC0-9475-634F40D88D16}" type="datetimeFigureOut">
              <a:rPr lang="en-US" smtClean="0"/>
              <a:t>2/17/2011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3B9B8ABE-534E-4B24-9263-3426C29B1835}"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F7F5BD1-A421-4CC0-9475-634F40D88D16}" type="datetimeFigureOut">
              <a:rPr lang="en-US" smtClean="0"/>
              <a:t>2/17/2011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B9B8ABE-534E-4B24-9263-3426C29B183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F7F5BD1-A421-4CC0-9475-634F40D88D16}" type="datetimeFigureOut">
              <a:rPr lang="en-US" smtClean="0"/>
              <a:t>2/17/2011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B9B8ABE-534E-4B24-9263-3426C29B1835}"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F7F5BD1-A421-4CC0-9475-634F40D88D16}" type="datetimeFigureOut">
              <a:rPr lang="en-US" smtClean="0"/>
              <a:t>2/17/2011</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B9B8ABE-534E-4B24-9263-3426C29B1835}"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Lessons from the Life of</a:t>
            </a:r>
            <a:br>
              <a:rPr lang="en-US" dirty="0" smtClean="0"/>
            </a:br>
            <a:r>
              <a:rPr lang="en-US" dirty="0" smtClean="0"/>
              <a:t>Samuel the Prophet I</a:t>
            </a:r>
            <a:endParaRPr lang="en-US" dirty="0"/>
          </a:p>
        </p:txBody>
      </p:sp>
      <p:pic>
        <p:nvPicPr>
          <p:cNvPr id="3" name="Picture 2"/>
          <p:cNvPicPr/>
          <p:nvPr/>
        </p:nvPicPr>
        <p:blipFill>
          <a:blip r:embed="rId2"/>
          <a:stretch>
            <a:fillRect/>
          </a:stretch>
        </p:blipFill>
        <p:spPr>
          <a:xfrm>
            <a:off x="3099407" y="2133600"/>
            <a:ext cx="2962275" cy="3810000"/>
          </a:xfrm>
          <a:prstGeom prst="rect">
            <a:avLst/>
          </a:prstGeom>
        </p:spPr>
      </p:pic>
    </p:spTree>
    <p:extLst>
      <p:ext uri="{BB962C8B-B14F-4D97-AF65-F5344CB8AC3E}">
        <p14:creationId xmlns:p14="http://schemas.microsoft.com/office/powerpoint/2010/main" val="13737763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Speaking the unpleasant </a:t>
            </a:r>
            <a:r>
              <a:rPr lang="en-US" dirty="0" smtClean="0"/>
              <a:t>truth </a:t>
            </a:r>
            <a:r>
              <a:rPr lang="en-US" baseline="30000" dirty="0" smtClean="0"/>
              <a:t>(1)</a:t>
            </a:r>
            <a:endParaRPr lang="en-US" dirty="0"/>
          </a:p>
        </p:txBody>
      </p:sp>
      <p:sp>
        <p:nvSpPr>
          <p:cNvPr id="3" name="Content Placeholder 2"/>
          <p:cNvSpPr>
            <a:spLocks noGrp="1"/>
          </p:cNvSpPr>
          <p:nvPr>
            <p:ph idx="1"/>
          </p:nvPr>
        </p:nvSpPr>
        <p:spPr/>
        <p:txBody>
          <a:bodyPr>
            <a:normAutofit fontScale="92500" lnSpcReduction="20000"/>
          </a:bodyPr>
          <a:lstStyle/>
          <a:p>
            <a:pPr marL="0" indent="0">
              <a:lnSpc>
                <a:spcPct val="110000"/>
              </a:lnSpc>
              <a:spcBef>
                <a:spcPts val="0"/>
              </a:spcBef>
              <a:buNone/>
            </a:pPr>
            <a:r>
              <a:rPr lang="en-US" b="1" dirty="0"/>
              <a:t>1 </a:t>
            </a:r>
            <a:r>
              <a:rPr lang="en-US" b="1" dirty="0" smtClean="0"/>
              <a:t>Samuel 3:12-14</a:t>
            </a:r>
            <a:br>
              <a:rPr lang="en-US" b="1" dirty="0" smtClean="0"/>
            </a:br>
            <a:r>
              <a:rPr lang="en-US" dirty="0" smtClean="0"/>
              <a:t>In </a:t>
            </a:r>
            <a:r>
              <a:rPr lang="en-US" dirty="0"/>
              <a:t>that day I will perform against Eli all that I have spoken concerning his house, from beginning to end. </a:t>
            </a:r>
            <a:r>
              <a:rPr lang="en-US" dirty="0" smtClean="0"/>
              <a:t>For </a:t>
            </a:r>
            <a:r>
              <a:rPr lang="en-US" dirty="0"/>
              <a:t>I have told him that I will judge his house forever for the iniquity which he knows, because his sons made themselves vile, and he did not restrain them. </a:t>
            </a:r>
            <a:r>
              <a:rPr lang="en-US" dirty="0" smtClean="0"/>
              <a:t>And </a:t>
            </a:r>
            <a:r>
              <a:rPr lang="en-US" dirty="0"/>
              <a:t>therefore I have sworn to the house of Eli that the iniquity of Eli’s house shall not be atoned for by sacrifice or offering forever.”</a:t>
            </a:r>
          </a:p>
          <a:p>
            <a:pPr marL="0">
              <a:lnSpc>
                <a:spcPct val="110000"/>
              </a:lnSpc>
              <a:spcBef>
                <a:spcPts val="0"/>
              </a:spcBef>
            </a:pPr>
            <a:endParaRPr lang="en-US" dirty="0"/>
          </a:p>
        </p:txBody>
      </p:sp>
    </p:spTree>
    <p:extLst>
      <p:ext uri="{BB962C8B-B14F-4D97-AF65-F5344CB8AC3E}">
        <p14:creationId xmlns:p14="http://schemas.microsoft.com/office/powerpoint/2010/main" val="26462733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Speaking the unpleasant truth </a:t>
            </a:r>
            <a:r>
              <a:rPr lang="en-US" baseline="30000" dirty="0" smtClean="0"/>
              <a:t>(2)</a:t>
            </a:r>
            <a:endParaRPr lang="en-US" dirty="0"/>
          </a:p>
        </p:txBody>
      </p:sp>
      <p:sp>
        <p:nvSpPr>
          <p:cNvPr id="3" name="Content Placeholder 2"/>
          <p:cNvSpPr>
            <a:spLocks noGrp="1"/>
          </p:cNvSpPr>
          <p:nvPr>
            <p:ph idx="1"/>
          </p:nvPr>
        </p:nvSpPr>
        <p:spPr/>
        <p:txBody>
          <a:bodyPr>
            <a:normAutofit fontScale="85000" lnSpcReduction="10000"/>
          </a:bodyPr>
          <a:lstStyle/>
          <a:p>
            <a:pPr marL="0" indent="0">
              <a:lnSpc>
                <a:spcPct val="110000"/>
              </a:lnSpc>
              <a:spcBef>
                <a:spcPts val="0"/>
              </a:spcBef>
              <a:buNone/>
            </a:pPr>
            <a:r>
              <a:rPr lang="en-US" dirty="0" smtClean="0"/>
              <a:t>So </a:t>
            </a:r>
            <a:r>
              <a:rPr lang="en-US" dirty="0"/>
              <a:t>Samuel lay down until </a:t>
            </a:r>
            <a:r>
              <a:rPr lang="en-US" dirty="0" smtClean="0"/>
              <a:t>morning, and </a:t>
            </a:r>
            <a:r>
              <a:rPr lang="en-US" dirty="0"/>
              <a:t>opened the doors of the house of the LORD. And Samuel was afraid to tell Eli the </a:t>
            </a:r>
            <a:r>
              <a:rPr lang="en-US" dirty="0" smtClean="0"/>
              <a:t>vision. Then </a:t>
            </a:r>
            <a:r>
              <a:rPr lang="en-US" dirty="0"/>
              <a:t>Eli called Samuel and said, “Samuel, my son</a:t>
            </a:r>
            <a:r>
              <a:rPr lang="en-US" dirty="0" smtClean="0"/>
              <a:t>!” He </a:t>
            </a:r>
            <a:r>
              <a:rPr lang="en-US" dirty="0"/>
              <a:t>answered, “Here I am</a:t>
            </a:r>
            <a:r>
              <a:rPr lang="en-US" dirty="0" smtClean="0"/>
              <a:t>.” And </a:t>
            </a:r>
            <a:r>
              <a:rPr lang="en-US" dirty="0"/>
              <a:t>he said, “What is the word that the LORD spoke to you? Please do not hide it from me. God do so to you, and more also, if you hide anything from me of all the things that He said to you.” </a:t>
            </a:r>
            <a:r>
              <a:rPr lang="en-US" dirty="0" smtClean="0"/>
              <a:t>Then </a:t>
            </a:r>
            <a:r>
              <a:rPr lang="en-US" dirty="0"/>
              <a:t>Samuel told him everything, and hid nothing from him.</a:t>
            </a:r>
          </a:p>
        </p:txBody>
      </p:sp>
    </p:spTree>
    <p:extLst>
      <p:ext uri="{BB962C8B-B14F-4D97-AF65-F5344CB8AC3E}">
        <p14:creationId xmlns:p14="http://schemas.microsoft.com/office/powerpoint/2010/main" val="802372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Speaking the unpleasant truth </a:t>
            </a:r>
            <a:r>
              <a:rPr lang="en-US" baseline="30000" dirty="0" smtClean="0"/>
              <a:t>(3)</a:t>
            </a:r>
            <a:endParaRPr lang="en-US" dirty="0"/>
          </a:p>
        </p:txBody>
      </p:sp>
      <p:sp>
        <p:nvSpPr>
          <p:cNvPr id="3" name="Content Placeholder 2"/>
          <p:cNvSpPr>
            <a:spLocks noGrp="1"/>
          </p:cNvSpPr>
          <p:nvPr>
            <p:ph idx="1"/>
          </p:nvPr>
        </p:nvSpPr>
        <p:spPr/>
        <p:txBody>
          <a:bodyPr>
            <a:normAutofit/>
          </a:bodyPr>
          <a:lstStyle/>
          <a:p>
            <a:r>
              <a:rPr lang="en-US" dirty="0" smtClean="0"/>
              <a:t>Samuel spoke honestly to Eli, the words that God told him to speak</a:t>
            </a:r>
          </a:p>
          <a:p>
            <a:pPr lvl="1"/>
            <a:r>
              <a:rPr lang="en-US" dirty="0" smtClean="0"/>
              <a:t>Honesty</a:t>
            </a:r>
          </a:p>
          <a:p>
            <a:pPr lvl="1"/>
            <a:r>
              <a:rPr lang="en-US" dirty="0" smtClean="0"/>
              <a:t>Without interpretation</a:t>
            </a:r>
          </a:p>
          <a:p>
            <a:pPr lvl="1"/>
            <a:r>
              <a:rPr lang="en-US" dirty="0" smtClean="0"/>
              <a:t>Without judgment</a:t>
            </a:r>
          </a:p>
          <a:p>
            <a:pPr lvl="1"/>
            <a:r>
              <a:rPr lang="en-US" dirty="0" smtClean="0"/>
              <a:t>Without fear of punishment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0" y="3276600"/>
            <a:ext cx="1847850" cy="246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59683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Speaking the unpleasant truth </a:t>
            </a:r>
            <a:r>
              <a:rPr lang="en-US" baseline="30000" dirty="0" smtClean="0"/>
              <a:t>(4)</a:t>
            </a:r>
            <a:endParaRPr lang="en-US" dirty="0"/>
          </a:p>
        </p:txBody>
      </p:sp>
      <p:sp>
        <p:nvSpPr>
          <p:cNvPr id="3" name="Content Placeholder 2"/>
          <p:cNvSpPr>
            <a:spLocks noGrp="1"/>
          </p:cNvSpPr>
          <p:nvPr>
            <p:ph idx="1"/>
          </p:nvPr>
        </p:nvSpPr>
        <p:spPr/>
        <p:txBody>
          <a:bodyPr/>
          <a:lstStyle/>
          <a:p>
            <a:r>
              <a:rPr lang="en-US" dirty="0" smtClean="0"/>
              <a:t>1 Kings 22:8 – ‘So </a:t>
            </a:r>
            <a:r>
              <a:rPr lang="en-US" dirty="0"/>
              <a:t>the king of </a:t>
            </a:r>
            <a:r>
              <a:rPr lang="en-US" dirty="0" smtClean="0"/>
              <a:t>Israel [Ahab] </a:t>
            </a:r>
            <a:r>
              <a:rPr lang="en-US" dirty="0"/>
              <a:t>said to Jehoshaphat, “There is still one man, </a:t>
            </a:r>
            <a:r>
              <a:rPr lang="en-US" dirty="0" err="1"/>
              <a:t>Micaiah</a:t>
            </a:r>
            <a:r>
              <a:rPr lang="en-US" dirty="0"/>
              <a:t> the son of </a:t>
            </a:r>
            <a:r>
              <a:rPr lang="en-US" dirty="0" err="1"/>
              <a:t>Imlah</a:t>
            </a:r>
            <a:r>
              <a:rPr lang="en-US" dirty="0"/>
              <a:t>, by whom we may inquire of the LORD; but I hate him, because he does not prophesy good concerning me, but evil</a:t>
            </a:r>
            <a:r>
              <a:rPr lang="en-US" dirty="0" smtClean="0"/>
              <a:t>.”’</a:t>
            </a:r>
            <a:endParaRPr lang="en-US" dirty="0"/>
          </a:p>
          <a:p>
            <a:r>
              <a:rPr lang="en-US" dirty="0" smtClean="0"/>
              <a:t>King Ahab hated </a:t>
            </a:r>
            <a:r>
              <a:rPr lang="en-US" dirty="0" err="1" smtClean="0"/>
              <a:t>Micaiah</a:t>
            </a:r>
            <a:r>
              <a:rPr lang="en-US" dirty="0" smtClean="0"/>
              <a:t>, because he spoke the honest truth</a:t>
            </a:r>
            <a:endParaRPr lang="en-US" dirty="0"/>
          </a:p>
        </p:txBody>
      </p:sp>
    </p:spTree>
    <p:extLst>
      <p:ext uri="{BB962C8B-B14F-4D97-AF65-F5344CB8AC3E}">
        <p14:creationId xmlns:p14="http://schemas.microsoft.com/office/powerpoint/2010/main" val="11505456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Speaking the unpleasant truth </a:t>
            </a:r>
            <a:r>
              <a:rPr lang="en-US" baseline="30000" dirty="0" smtClean="0"/>
              <a:t>(5)</a:t>
            </a:r>
            <a:endParaRPr lang="en-US" dirty="0"/>
          </a:p>
        </p:txBody>
      </p:sp>
      <p:sp>
        <p:nvSpPr>
          <p:cNvPr id="3" name="Content Placeholder 2"/>
          <p:cNvSpPr>
            <a:spLocks noGrp="1"/>
          </p:cNvSpPr>
          <p:nvPr>
            <p:ph idx="1"/>
          </p:nvPr>
        </p:nvSpPr>
        <p:spPr/>
        <p:txBody>
          <a:bodyPr/>
          <a:lstStyle/>
          <a:p>
            <a:r>
              <a:rPr lang="en-US" dirty="0" smtClean="0"/>
              <a:t>We are often placed in similar situations, how do we respond?</a:t>
            </a:r>
          </a:p>
          <a:p>
            <a:r>
              <a:rPr lang="en-US" dirty="0" smtClean="0"/>
              <a:t>Worried about offending the feelings of the other?</a:t>
            </a:r>
          </a:p>
          <a:p>
            <a:r>
              <a:rPr lang="en-US" dirty="0" smtClean="0"/>
              <a:t>How will people think about us?</a:t>
            </a:r>
          </a:p>
          <a:p>
            <a:r>
              <a:rPr lang="en-US" dirty="0" smtClean="0"/>
              <a:t>One person standing against hundreds?</a:t>
            </a:r>
            <a:endParaRPr lang="en-US" dirty="0"/>
          </a:p>
        </p:txBody>
      </p:sp>
    </p:spTree>
    <p:extLst>
      <p:ext uri="{BB962C8B-B14F-4D97-AF65-F5344CB8AC3E}">
        <p14:creationId xmlns:p14="http://schemas.microsoft.com/office/powerpoint/2010/main" val="23076537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t>Considering </a:t>
            </a:r>
            <a:r>
              <a:rPr lang="en-US" sz="3600" dirty="0" smtClean="0"/>
              <a:t>other’s sins </a:t>
            </a:r>
            <a:r>
              <a:rPr lang="en-US" sz="3600" dirty="0"/>
              <a:t>as </a:t>
            </a:r>
            <a:r>
              <a:rPr lang="en-US" sz="3600" dirty="0" smtClean="0"/>
              <a:t>his own </a:t>
            </a:r>
            <a:r>
              <a:rPr lang="en-US" sz="3600" baseline="30000" dirty="0" smtClean="0"/>
              <a:t>(1)</a:t>
            </a:r>
            <a:endParaRPr lang="en-US" sz="3600" dirty="0"/>
          </a:p>
        </p:txBody>
      </p:sp>
      <p:sp>
        <p:nvSpPr>
          <p:cNvPr id="3" name="Content Placeholder 2"/>
          <p:cNvSpPr>
            <a:spLocks noGrp="1"/>
          </p:cNvSpPr>
          <p:nvPr>
            <p:ph idx="1"/>
          </p:nvPr>
        </p:nvSpPr>
        <p:spPr/>
        <p:txBody>
          <a:bodyPr>
            <a:normAutofit fontScale="70000" lnSpcReduction="20000"/>
          </a:bodyPr>
          <a:lstStyle/>
          <a:p>
            <a:pPr marL="0" indent="0">
              <a:lnSpc>
                <a:spcPct val="120000"/>
              </a:lnSpc>
              <a:spcBef>
                <a:spcPts val="0"/>
              </a:spcBef>
              <a:buNone/>
            </a:pPr>
            <a:r>
              <a:rPr lang="en-US" b="1" dirty="0"/>
              <a:t>1 Samuel </a:t>
            </a:r>
            <a:r>
              <a:rPr lang="en-US" b="1" dirty="0" smtClean="0"/>
              <a:t>7:3-6</a:t>
            </a:r>
            <a:r>
              <a:rPr lang="en-US" dirty="0" smtClean="0"/>
              <a:t/>
            </a:r>
            <a:br>
              <a:rPr lang="en-US" dirty="0" smtClean="0"/>
            </a:br>
            <a:r>
              <a:rPr lang="en-US" dirty="0" smtClean="0"/>
              <a:t>Then </a:t>
            </a:r>
            <a:r>
              <a:rPr lang="en-US" dirty="0"/>
              <a:t>Samuel spoke to all the house of Israel, saying, "If you return to the LORD with all your hearts, then put away the foreign gods and the </a:t>
            </a:r>
            <a:r>
              <a:rPr lang="en-US" dirty="0" err="1"/>
              <a:t>Ashtoreths</a:t>
            </a:r>
            <a:r>
              <a:rPr lang="en-US" dirty="0"/>
              <a:t> from among you, and prepare your hearts for the LORD, and serve Him only; and He will deliver you from the hand of the Philistines</a:t>
            </a:r>
            <a:r>
              <a:rPr lang="en-US" dirty="0" smtClean="0"/>
              <a:t>.” So </a:t>
            </a:r>
            <a:r>
              <a:rPr lang="en-US" dirty="0"/>
              <a:t>the children of Israel put away the </a:t>
            </a:r>
            <a:r>
              <a:rPr lang="en-US" dirty="0" err="1"/>
              <a:t>Baals</a:t>
            </a:r>
            <a:r>
              <a:rPr lang="en-US" dirty="0"/>
              <a:t> and the </a:t>
            </a:r>
            <a:r>
              <a:rPr lang="en-US" dirty="0" err="1"/>
              <a:t>Ashtoreths</a:t>
            </a:r>
            <a:r>
              <a:rPr lang="en-US" dirty="0"/>
              <a:t>, and served the LORD </a:t>
            </a:r>
            <a:r>
              <a:rPr lang="en-US" dirty="0" smtClean="0"/>
              <a:t>only. And </a:t>
            </a:r>
            <a:r>
              <a:rPr lang="en-US" dirty="0"/>
              <a:t>Samuel said, "Gather all Israel to </a:t>
            </a:r>
            <a:r>
              <a:rPr lang="en-US" dirty="0" err="1"/>
              <a:t>Mizpah</a:t>
            </a:r>
            <a:r>
              <a:rPr lang="en-US" dirty="0"/>
              <a:t>, and I will pray to the LORD for you</a:t>
            </a:r>
            <a:r>
              <a:rPr lang="en-US" dirty="0" smtClean="0"/>
              <a:t>.“ So </a:t>
            </a:r>
            <a:r>
              <a:rPr lang="en-US" dirty="0"/>
              <a:t>they gathered together at </a:t>
            </a:r>
            <a:r>
              <a:rPr lang="en-US" dirty="0" err="1"/>
              <a:t>Mizpah</a:t>
            </a:r>
            <a:r>
              <a:rPr lang="en-US" dirty="0"/>
              <a:t>, drew water, and poured it out before the LORD. And they fasted that day, and said there, "We have sinned against the LORD." And Samuel judged the children of Israel at </a:t>
            </a:r>
            <a:r>
              <a:rPr lang="en-US" dirty="0" err="1"/>
              <a:t>Mizpah</a:t>
            </a:r>
            <a:r>
              <a:rPr lang="en-US" dirty="0"/>
              <a:t>.</a:t>
            </a:r>
          </a:p>
        </p:txBody>
      </p:sp>
    </p:spTree>
    <p:extLst>
      <p:ext uri="{BB962C8B-B14F-4D97-AF65-F5344CB8AC3E}">
        <p14:creationId xmlns:p14="http://schemas.microsoft.com/office/powerpoint/2010/main" val="1596980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t>Considering </a:t>
            </a:r>
            <a:r>
              <a:rPr lang="en-US" sz="3600" dirty="0" smtClean="0"/>
              <a:t>other’s sins </a:t>
            </a:r>
            <a:r>
              <a:rPr lang="en-US" sz="3600" dirty="0"/>
              <a:t>as his </a:t>
            </a:r>
            <a:r>
              <a:rPr lang="en-US" sz="3600" dirty="0" smtClean="0"/>
              <a:t>own </a:t>
            </a:r>
            <a:r>
              <a:rPr lang="en-US" sz="3600" baseline="30000" dirty="0" smtClean="0"/>
              <a:t>(2)</a:t>
            </a:r>
            <a:endParaRPr lang="en-US" sz="3600" dirty="0"/>
          </a:p>
        </p:txBody>
      </p:sp>
      <p:sp>
        <p:nvSpPr>
          <p:cNvPr id="3" name="Content Placeholder 2"/>
          <p:cNvSpPr>
            <a:spLocks noGrp="1"/>
          </p:cNvSpPr>
          <p:nvPr>
            <p:ph idx="1"/>
          </p:nvPr>
        </p:nvSpPr>
        <p:spPr/>
        <p:txBody>
          <a:bodyPr>
            <a:normAutofit/>
          </a:bodyPr>
          <a:lstStyle/>
          <a:p>
            <a:pPr marL="457200" indent="-457200">
              <a:spcBef>
                <a:spcPts val="0"/>
              </a:spcBef>
            </a:pPr>
            <a:r>
              <a:rPr lang="en-US" dirty="0" smtClean="0"/>
              <a:t>Samuel acted as though he were to blame along with the people</a:t>
            </a:r>
          </a:p>
          <a:p>
            <a:pPr marL="457200" indent="-457200">
              <a:spcBef>
                <a:spcPts val="0"/>
              </a:spcBef>
            </a:pPr>
            <a:r>
              <a:rPr lang="en-US" dirty="0" smtClean="0"/>
              <a:t>Moses example</a:t>
            </a:r>
          </a:p>
          <a:p>
            <a:pPr marL="457200" indent="-457200">
              <a:spcBef>
                <a:spcPts val="0"/>
              </a:spcBef>
            </a:pPr>
            <a:r>
              <a:rPr lang="en-US" dirty="0" smtClean="0"/>
              <a:t>Instead do we blame our sin on others?</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9223" y="3788569"/>
            <a:ext cx="3275699" cy="2633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08590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Considering other’s sins as his </a:t>
            </a:r>
            <a:r>
              <a:rPr lang="en-US" sz="3200" dirty="0" smtClean="0"/>
              <a:t>own </a:t>
            </a:r>
            <a:r>
              <a:rPr lang="en-US" sz="3200" baseline="30000" dirty="0" smtClean="0"/>
              <a:t>(3)</a:t>
            </a:r>
            <a:endParaRPr lang="en-US" sz="3200" dirty="0"/>
          </a:p>
        </p:txBody>
      </p:sp>
      <p:sp>
        <p:nvSpPr>
          <p:cNvPr id="3" name="Content Placeholder 2"/>
          <p:cNvSpPr>
            <a:spLocks noGrp="1"/>
          </p:cNvSpPr>
          <p:nvPr>
            <p:ph idx="1"/>
          </p:nvPr>
        </p:nvSpPr>
        <p:spPr/>
        <p:txBody>
          <a:bodyPr>
            <a:normAutofit/>
          </a:bodyPr>
          <a:lstStyle/>
          <a:p>
            <a:pPr>
              <a:lnSpc>
                <a:spcPct val="120000"/>
              </a:lnSpc>
              <a:spcBef>
                <a:spcPts val="0"/>
              </a:spcBef>
            </a:pPr>
            <a:r>
              <a:rPr lang="en-US" sz="1600" b="1" dirty="0" smtClean="0"/>
              <a:t>Anger</a:t>
            </a:r>
            <a:r>
              <a:rPr lang="en-US" sz="1600" dirty="0" smtClean="0"/>
              <a:t> - I </a:t>
            </a:r>
            <a:r>
              <a:rPr lang="en-US" sz="1600" dirty="0"/>
              <a:t>wouldn’t lose my temper if my co-workers were easier to get along with, or if my kids behaved better, or if my spouse were more considerate. </a:t>
            </a:r>
          </a:p>
          <a:p>
            <a:pPr>
              <a:lnSpc>
                <a:spcPct val="120000"/>
              </a:lnSpc>
              <a:spcBef>
                <a:spcPts val="0"/>
              </a:spcBef>
            </a:pPr>
            <a:r>
              <a:rPr lang="en-US" sz="1600" b="1" dirty="0" smtClean="0"/>
              <a:t>Impatience</a:t>
            </a:r>
            <a:r>
              <a:rPr lang="en-US" sz="1600" dirty="0" smtClean="0"/>
              <a:t> - I </a:t>
            </a:r>
            <a:r>
              <a:rPr lang="en-US" sz="1600" dirty="0"/>
              <a:t>would be a very patient person if it weren’t for traffic jams and long lines in the grocery store. If I didn’t have so many things to do, and if the people around me weren’t so slow, I would never become impatient! </a:t>
            </a:r>
          </a:p>
          <a:p>
            <a:pPr>
              <a:lnSpc>
                <a:spcPct val="120000"/>
              </a:lnSpc>
              <a:spcBef>
                <a:spcPts val="0"/>
              </a:spcBef>
            </a:pPr>
            <a:r>
              <a:rPr lang="en-US" sz="1600" b="1" dirty="0" smtClean="0"/>
              <a:t>Lust</a:t>
            </a:r>
            <a:r>
              <a:rPr lang="en-US" sz="1600" dirty="0" smtClean="0"/>
              <a:t> - I </a:t>
            </a:r>
            <a:r>
              <a:rPr lang="en-US" sz="1600" dirty="0"/>
              <a:t>would have a pure mind if there weren’t so many sensual images in our culture. </a:t>
            </a:r>
          </a:p>
          <a:p>
            <a:pPr>
              <a:lnSpc>
                <a:spcPct val="120000"/>
              </a:lnSpc>
              <a:spcBef>
                <a:spcPts val="0"/>
              </a:spcBef>
            </a:pPr>
            <a:r>
              <a:rPr lang="en-US" sz="1600" b="1" dirty="0" smtClean="0"/>
              <a:t>Anxiety</a:t>
            </a:r>
            <a:r>
              <a:rPr lang="en-US" sz="1600" dirty="0" smtClean="0"/>
              <a:t> - I </a:t>
            </a:r>
            <a:r>
              <a:rPr lang="en-US" sz="1600" dirty="0"/>
              <a:t>wouldn’t worry about the future if my life were just a little more secure—if I had more money, and no health problems</a:t>
            </a:r>
            <a:r>
              <a:rPr lang="en-US" sz="1600" dirty="0" smtClean="0"/>
              <a:t>.</a:t>
            </a:r>
            <a:endParaRPr lang="en-US" sz="1600" dirty="0"/>
          </a:p>
          <a:p>
            <a:pPr>
              <a:lnSpc>
                <a:spcPct val="120000"/>
              </a:lnSpc>
              <a:spcBef>
                <a:spcPts val="0"/>
              </a:spcBef>
            </a:pPr>
            <a:r>
              <a:rPr lang="en-US" sz="1600" b="1" dirty="0" smtClean="0"/>
              <a:t>Spiritual </a:t>
            </a:r>
            <a:r>
              <a:rPr lang="en-US" sz="1600" b="1" dirty="0"/>
              <a:t>Apathy</a:t>
            </a:r>
            <a:r>
              <a:rPr lang="en-US" sz="1600" dirty="0"/>
              <a:t> </a:t>
            </a:r>
            <a:r>
              <a:rPr lang="en-US" sz="1600" dirty="0" smtClean="0"/>
              <a:t>- My </a:t>
            </a:r>
            <a:r>
              <a:rPr lang="en-US" sz="1600" dirty="0"/>
              <a:t>spiritual life would be so much more vibrant and I would struggle with sin less if my </a:t>
            </a:r>
            <a:r>
              <a:rPr lang="en-US" sz="1600" dirty="0" smtClean="0"/>
              <a:t>friends </a:t>
            </a:r>
            <a:r>
              <a:rPr lang="en-US" sz="1600" dirty="0"/>
              <a:t>were more encouraging, or if Sunday school were more engaging, or if </a:t>
            </a:r>
            <a:r>
              <a:rPr lang="en-US" sz="1600" dirty="0" smtClean="0"/>
              <a:t>my church were </a:t>
            </a:r>
            <a:r>
              <a:rPr lang="en-US" sz="1600" dirty="0"/>
              <a:t>more lively, or if the sermons were better</a:t>
            </a:r>
            <a:r>
              <a:rPr lang="en-US" sz="1600" dirty="0" smtClean="0"/>
              <a:t>.</a:t>
            </a:r>
            <a:endParaRPr lang="en-US" sz="1600" dirty="0"/>
          </a:p>
          <a:p>
            <a:pPr>
              <a:lnSpc>
                <a:spcPct val="120000"/>
              </a:lnSpc>
              <a:spcBef>
                <a:spcPts val="0"/>
              </a:spcBef>
            </a:pPr>
            <a:r>
              <a:rPr lang="en-US" sz="1600" b="1" dirty="0" smtClean="0"/>
              <a:t>Insubordination</a:t>
            </a:r>
            <a:r>
              <a:rPr lang="en-US" sz="1600" dirty="0" smtClean="0"/>
              <a:t> - If </a:t>
            </a:r>
            <a:r>
              <a:rPr lang="en-US" sz="1600" dirty="0"/>
              <a:t>my parents/bosses/elders were godly leaders, then I would joyfully follow them</a:t>
            </a:r>
            <a:r>
              <a:rPr lang="en-US" sz="1600" dirty="0" smtClean="0"/>
              <a:t>.</a:t>
            </a:r>
            <a:endParaRPr lang="en-US" sz="1600" dirty="0"/>
          </a:p>
        </p:txBody>
      </p:sp>
    </p:spTree>
    <p:extLst>
      <p:ext uri="{BB962C8B-B14F-4D97-AF65-F5344CB8AC3E}">
        <p14:creationId xmlns:p14="http://schemas.microsoft.com/office/powerpoint/2010/main" val="748517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Considering other’s sins as his </a:t>
            </a:r>
            <a:r>
              <a:rPr lang="en-US" sz="3200" dirty="0" smtClean="0"/>
              <a:t>own </a:t>
            </a:r>
            <a:r>
              <a:rPr lang="en-US" sz="3200" baseline="30000" dirty="0" smtClean="0"/>
              <a:t>(4)</a:t>
            </a:r>
            <a:endParaRPr lang="en-US" sz="3200" dirty="0"/>
          </a:p>
        </p:txBody>
      </p:sp>
      <p:sp>
        <p:nvSpPr>
          <p:cNvPr id="3" name="Content Placeholder 2"/>
          <p:cNvSpPr>
            <a:spLocks noGrp="1"/>
          </p:cNvSpPr>
          <p:nvPr>
            <p:ph idx="1"/>
          </p:nvPr>
        </p:nvSpPr>
        <p:spPr/>
        <p:txBody>
          <a:bodyPr>
            <a:normAutofit/>
          </a:bodyPr>
          <a:lstStyle/>
          <a:p>
            <a:pPr>
              <a:lnSpc>
                <a:spcPct val="120000"/>
              </a:lnSpc>
              <a:spcBef>
                <a:spcPts val="0"/>
              </a:spcBef>
            </a:pPr>
            <a:r>
              <a:rPr lang="en-US" sz="1800" b="1" dirty="0"/>
              <a:t>A Critical Spirit</a:t>
            </a:r>
            <a:r>
              <a:rPr lang="en-US" sz="1800" dirty="0"/>
              <a:t> - It’s not my fault that the people around me are ignorant and inexperienced. </a:t>
            </a:r>
          </a:p>
          <a:p>
            <a:pPr>
              <a:lnSpc>
                <a:spcPct val="120000"/>
              </a:lnSpc>
              <a:spcBef>
                <a:spcPts val="0"/>
              </a:spcBef>
            </a:pPr>
            <a:r>
              <a:rPr lang="en-US" sz="1800" b="1" dirty="0"/>
              <a:t>Bitterness</a:t>
            </a:r>
            <a:r>
              <a:rPr lang="en-US" sz="1800" dirty="0"/>
              <a:t> - If you knew what that person did to me, you would understand my bitterness. How could I forgive something like that?</a:t>
            </a:r>
          </a:p>
          <a:p>
            <a:pPr>
              <a:lnSpc>
                <a:spcPct val="120000"/>
              </a:lnSpc>
              <a:spcBef>
                <a:spcPts val="0"/>
              </a:spcBef>
            </a:pPr>
            <a:r>
              <a:rPr lang="en-US" sz="1800" b="1" dirty="0"/>
              <a:t>Gluttony</a:t>
            </a:r>
            <a:r>
              <a:rPr lang="en-US" sz="1800" dirty="0"/>
              <a:t> - My wife/husband/roommate/friend is a wonderful cook! The things they make are impossible to resist.</a:t>
            </a:r>
          </a:p>
          <a:p>
            <a:pPr>
              <a:lnSpc>
                <a:spcPct val="120000"/>
              </a:lnSpc>
              <a:spcBef>
                <a:spcPts val="0"/>
              </a:spcBef>
            </a:pPr>
            <a:r>
              <a:rPr lang="en-US" sz="1800" b="1" dirty="0"/>
              <a:t>Gossip</a:t>
            </a:r>
            <a:r>
              <a:rPr lang="en-US" sz="1800" dirty="0"/>
              <a:t> - It’s the people around me who start the conversations. There’s no way to avoid hearing what others happen to say. And when others ask me questions, I can’t avoid sharing what I know. </a:t>
            </a:r>
          </a:p>
          <a:p>
            <a:pPr>
              <a:lnSpc>
                <a:spcPct val="120000"/>
              </a:lnSpc>
              <a:spcBef>
                <a:spcPts val="0"/>
              </a:spcBef>
            </a:pPr>
            <a:r>
              <a:rPr lang="en-US" sz="1800" b="1" dirty="0"/>
              <a:t>Self-Pity</a:t>
            </a:r>
            <a:r>
              <a:rPr lang="en-US" sz="1800" dirty="0"/>
              <a:t> - I’ll never be happy, because my </a:t>
            </a:r>
            <a:r>
              <a:rPr lang="en-US" sz="1800" dirty="0" smtClean="0"/>
              <a:t>marriage/family/job is </a:t>
            </a:r>
            <a:r>
              <a:rPr lang="en-US" sz="1800" dirty="0"/>
              <a:t>so difficult.</a:t>
            </a:r>
          </a:p>
          <a:p>
            <a:pPr>
              <a:lnSpc>
                <a:spcPct val="120000"/>
              </a:lnSpc>
              <a:spcBef>
                <a:spcPts val="0"/>
              </a:spcBef>
            </a:pPr>
            <a:r>
              <a:rPr lang="en-US" sz="1800" b="1" dirty="0"/>
              <a:t>Selfishness</a:t>
            </a:r>
            <a:r>
              <a:rPr lang="en-US" sz="1800" dirty="0"/>
              <a:t> - I would be more generous if we had more money. </a:t>
            </a:r>
          </a:p>
        </p:txBody>
      </p:sp>
    </p:spTree>
    <p:extLst>
      <p:ext uri="{BB962C8B-B14F-4D97-AF65-F5344CB8AC3E}">
        <p14:creationId xmlns:p14="http://schemas.microsoft.com/office/powerpoint/2010/main" val="748517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Considering other’s sins as his </a:t>
            </a:r>
            <a:r>
              <a:rPr lang="en-US" sz="3200" dirty="0" smtClean="0"/>
              <a:t>own </a:t>
            </a:r>
            <a:r>
              <a:rPr lang="en-US" sz="3200" baseline="30000" dirty="0" smtClean="0"/>
              <a:t>(5)</a:t>
            </a:r>
            <a:endParaRPr lang="en-US" sz="3200" dirty="0"/>
          </a:p>
        </p:txBody>
      </p:sp>
      <p:sp>
        <p:nvSpPr>
          <p:cNvPr id="3" name="Content Placeholder 2"/>
          <p:cNvSpPr>
            <a:spLocks noGrp="1"/>
          </p:cNvSpPr>
          <p:nvPr>
            <p:ph idx="1"/>
          </p:nvPr>
        </p:nvSpPr>
        <p:spPr/>
        <p:txBody>
          <a:bodyPr>
            <a:normAutofit fontScale="92500"/>
          </a:bodyPr>
          <a:lstStyle/>
          <a:p>
            <a:pPr>
              <a:lnSpc>
                <a:spcPct val="110000"/>
              </a:lnSpc>
              <a:spcBef>
                <a:spcPts val="0"/>
              </a:spcBef>
            </a:pPr>
            <a:r>
              <a:rPr lang="en-US" dirty="0" smtClean="0"/>
              <a:t>Instead, like Samuel, we need to not only take responsibility for our sins, but also help our fellow neighbor with theirs</a:t>
            </a:r>
          </a:p>
          <a:p>
            <a:pPr>
              <a:lnSpc>
                <a:spcPct val="110000"/>
              </a:lnSpc>
              <a:spcBef>
                <a:spcPts val="0"/>
              </a:spcBef>
            </a:pPr>
            <a:r>
              <a:rPr lang="en-US" b="1" dirty="0"/>
              <a:t>Galatians 6:1</a:t>
            </a:r>
            <a:br>
              <a:rPr lang="en-US" b="1" dirty="0"/>
            </a:br>
            <a:r>
              <a:rPr lang="en-US" dirty="0"/>
              <a:t>Brethren, if a man is overtaken in any trespass, you who are spiritual restore such a one in a spirit of gentleness, considering yourself lest you also be tempted</a:t>
            </a:r>
            <a:r>
              <a:rPr lang="en-US" dirty="0" smtClean="0"/>
              <a:t>.</a:t>
            </a:r>
          </a:p>
          <a:p>
            <a:pPr>
              <a:lnSpc>
                <a:spcPct val="110000"/>
              </a:lnSpc>
              <a:spcBef>
                <a:spcPts val="0"/>
              </a:spcBef>
            </a:pPr>
            <a:endParaRPr lang="en-US" dirty="0"/>
          </a:p>
        </p:txBody>
      </p:sp>
    </p:spTree>
    <p:extLst>
      <p:ext uri="{BB962C8B-B14F-4D97-AF65-F5344CB8AC3E}">
        <p14:creationId xmlns:p14="http://schemas.microsoft.com/office/powerpoint/2010/main" val="3018293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dirty="0" smtClean="0"/>
              <a:t>Background</a:t>
            </a:r>
          </a:p>
          <a:p>
            <a:pPr marL="596646" indent="-514350">
              <a:buFont typeface="+mj-lt"/>
              <a:buAutoNum type="arabicPeriod"/>
            </a:pPr>
            <a:r>
              <a:rPr lang="en-US" dirty="0" smtClean="0"/>
              <a:t>Listening to God’s calling</a:t>
            </a:r>
          </a:p>
          <a:p>
            <a:pPr marL="596646" indent="-514350">
              <a:buFont typeface="+mj-lt"/>
              <a:buAutoNum type="arabicPeriod"/>
            </a:pPr>
            <a:r>
              <a:rPr lang="en-US" dirty="0" smtClean="0"/>
              <a:t>Speaking the unpleasant truth</a:t>
            </a:r>
          </a:p>
          <a:p>
            <a:pPr marL="596646" indent="-514350">
              <a:buFont typeface="+mj-lt"/>
              <a:buAutoNum type="arabicPeriod"/>
            </a:pPr>
            <a:r>
              <a:rPr lang="en-US" dirty="0" smtClean="0"/>
              <a:t>Considering other’s sins as </a:t>
            </a:r>
            <a:r>
              <a:rPr lang="en-US" dirty="0"/>
              <a:t>his own</a:t>
            </a:r>
            <a:endParaRPr lang="en-US" dirty="0" smtClean="0"/>
          </a:p>
          <a:p>
            <a:pPr marL="596646" indent="-514350">
              <a:buFont typeface="+mj-lt"/>
              <a:buAutoNum type="arabicPeriod"/>
            </a:pPr>
            <a:r>
              <a:rPr lang="en-US" dirty="0" smtClean="0"/>
              <a:t>Trusting </a:t>
            </a:r>
            <a:r>
              <a:rPr lang="en-US" dirty="0"/>
              <a:t>in God more than man</a:t>
            </a:r>
            <a:endParaRPr lang="en-US" dirty="0" smtClean="0"/>
          </a:p>
          <a:p>
            <a:pPr marL="596646" indent="-514350">
              <a:buFont typeface="+mj-lt"/>
              <a:buAutoNum type="arabicPeriod"/>
            </a:pPr>
            <a:r>
              <a:rPr lang="en-US" dirty="0" smtClean="0"/>
              <a:t>Praying for those that reject us</a:t>
            </a:r>
            <a:endParaRPr lang="en-US" dirty="0"/>
          </a:p>
        </p:txBody>
      </p:sp>
    </p:spTree>
    <p:extLst>
      <p:ext uri="{BB962C8B-B14F-4D97-AF65-F5344CB8AC3E}">
        <p14:creationId xmlns:p14="http://schemas.microsoft.com/office/powerpoint/2010/main" val="29874529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Trust in God more than man</a:t>
            </a:r>
            <a:r>
              <a:rPr lang="en-US" sz="4000" dirty="0" smtClean="0"/>
              <a:t> </a:t>
            </a:r>
            <a:r>
              <a:rPr lang="en-US" sz="4000" baseline="30000" dirty="0" smtClean="0"/>
              <a:t>(1)</a:t>
            </a:r>
            <a:endParaRPr lang="en-US" sz="4000" baseline="30000" dirty="0"/>
          </a:p>
        </p:txBody>
      </p:sp>
      <p:sp>
        <p:nvSpPr>
          <p:cNvPr id="3" name="Content Placeholder 2"/>
          <p:cNvSpPr>
            <a:spLocks noGrp="1"/>
          </p:cNvSpPr>
          <p:nvPr>
            <p:ph idx="1"/>
          </p:nvPr>
        </p:nvSpPr>
        <p:spPr/>
        <p:txBody>
          <a:bodyPr>
            <a:normAutofit fontScale="62500" lnSpcReduction="20000"/>
          </a:bodyPr>
          <a:lstStyle/>
          <a:p>
            <a:pPr marL="82296" indent="0">
              <a:lnSpc>
                <a:spcPct val="120000"/>
              </a:lnSpc>
              <a:spcBef>
                <a:spcPts val="0"/>
              </a:spcBef>
              <a:buNone/>
            </a:pPr>
            <a:r>
              <a:rPr lang="en-US" b="1" dirty="0"/>
              <a:t>1 Samuel </a:t>
            </a:r>
            <a:r>
              <a:rPr lang="en-US" b="1" dirty="0" smtClean="0"/>
              <a:t>8:4-9</a:t>
            </a:r>
            <a:r>
              <a:rPr lang="en-US" dirty="0" smtClean="0"/>
              <a:t/>
            </a:r>
            <a:br>
              <a:rPr lang="en-US" dirty="0" smtClean="0"/>
            </a:br>
            <a:r>
              <a:rPr lang="en-US" dirty="0" smtClean="0"/>
              <a:t>Then </a:t>
            </a:r>
            <a:r>
              <a:rPr lang="en-US" dirty="0"/>
              <a:t>all the elders of Israel gathered together and came to Samuel at </a:t>
            </a:r>
            <a:r>
              <a:rPr lang="en-US" dirty="0" smtClean="0"/>
              <a:t>Ramah, and </a:t>
            </a:r>
            <a:r>
              <a:rPr lang="en-US" dirty="0"/>
              <a:t>said to him, "Look, you are old, and your sons do not walk in your ways. Now make us a king to judge us like all the nations</a:t>
            </a:r>
            <a:r>
              <a:rPr lang="en-US" dirty="0" smtClean="0"/>
              <a:t>.” But </a:t>
            </a:r>
            <a:r>
              <a:rPr lang="en-US" dirty="0"/>
              <a:t>the thing displeased Samuel when they said, "Give us a king to judge us." So Samuel prayed to the </a:t>
            </a:r>
            <a:r>
              <a:rPr lang="en-US" dirty="0" smtClean="0"/>
              <a:t>LORD. And </a:t>
            </a:r>
            <a:r>
              <a:rPr lang="en-US" dirty="0"/>
              <a:t>the LORD said to Samuel, "Heed the voice of the people in all that they say to you; for they have not rejected you, but they have rejected Me, that I should not reign over </a:t>
            </a:r>
            <a:r>
              <a:rPr lang="en-US" dirty="0" smtClean="0"/>
              <a:t>them. According </a:t>
            </a:r>
            <a:r>
              <a:rPr lang="en-US" dirty="0"/>
              <a:t>to all the works which they have done since the day that I brought them up out of Egypt, even to this day--with which they have forsaken Me and served other gods--so they are doing to you </a:t>
            </a:r>
            <a:r>
              <a:rPr lang="en-US" dirty="0" smtClean="0"/>
              <a:t>also. Now </a:t>
            </a:r>
            <a:r>
              <a:rPr lang="en-US" dirty="0"/>
              <a:t>therefore, heed their voice. However, you shall solemnly forewarn them, and show them the behavior of the king who will reign over them</a:t>
            </a:r>
            <a:r>
              <a:rPr lang="en-US" dirty="0" smtClean="0"/>
              <a:t>."</a:t>
            </a:r>
            <a:endParaRPr lang="en-US" dirty="0"/>
          </a:p>
        </p:txBody>
      </p:sp>
    </p:spTree>
    <p:extLst>
      <p:ext uri="{BB962C8B-B14F-4D97-AF65-F5344CB8AC3E}">
        <p14:creationId xmlns:p14="http://schemas.microsoft.com/office/powerpoint/2010/main" val="13120094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Trust in God more than man </a:t>
            </a:r>
            <a:r>
              <a:rPr lang="en-US" sz="4000" baseline="30000" dirty="0" smtClean="0"/>
              <a:t>(2)</a:t>
            </a:r>
            <a:endParaRPr lang="en-US" sz="4000" baseline="30000" dirty="0"/>
          </a:p>
        </p:txBody>
      </p:sp>
      <p:sp>
        <p:nvSpPr>
          <p:cNvPr id="3" name="Content Placeholder 2"/>
          <p:cNvSpPr>
            <a:spLocks noGrp="1"/>
          </p:cNvSpPr>
          <p:nvPr>
            <p:ph idx="1"/>
          </p:nvPr>
        </p:nvSpPr>
        <p:spPr/>
        <p:txBody>
          <a:bodyPr>
            <a:normAutofit/>
          </a:bodyPr>
          <a:lstStyle/>
          <a:p>
            <a:pPr>
              <a:spcBef>
                <a:spcPts val="0"/>
              </a:spcBef>
            </a:pPr>
            <a:r>
              <a:rPr lang="en-US" dirty="0"/>
              <a:t>The people wanted a physical King, but this was against God’s </a:t>
            </a:r>
            <a:r>
              <a:rPr lang="en-US" dirty="0" smtClean="0"/>
              <a:t>command</a:t>
            </a:r>
          </a:p>
          <a:p>
            <a:pPr>
              <a:spcBef>
                <a:spcPts val="0"/>
              </a:spcBef>
            </a:pPr>
            <a:r>
              <a:rPr lang="en-US" dirty="0" smtClean="0"/>
              <a:t>Samuel didn’t want to be like all the other nations.  God was their King.</a:t>
            </a:r>
          </a:p>
          <a:p>
            <a:pPr>
              <a:spcBef>
                <a:spcPts val="0"/>
              </a:spcBef>
            </a:pPr>
            <a:r>
              <a:rPr lang="en-US" dirty="0" smtClean="0"/>
              <a:t>His security was in God.  </a:t>
            </a:r>
          </a:p>
          <a:p>
            <a:pPr>
              <a:spcBef>
                <a:spcPts val="0"/>
              </a:spcBef>
            </a:pPr>
            <a:r>
              <a:rPr lang="en-US" dirty="0" smtClean="0"/>
              <a:t>Where is our security?</a:t>
            </a:r>
          </a:p>
        </p:txBody>
      </p:sp>
    </p:spTree>
    <p:extLst>
      <p:ext uri="{BB962C8B-B14F-4D97-AF65-F5344CB8AC3E}">
        <p14:creationId xmlns:p14="http://schemas.microsoft.com/office/powerpoint/2010/main" val="21760478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dirty="0"/>
              <a:t>Trust in God more than man </a:t>
            </a:r>
            <a:r>
              <a:rPr lang="en-US" sz="4400" baseline="30000" dirty="0" smtClean="0"/>
              <a:t>(3)</a:t>
            </a:r>
            <a:endParaRPr lang="en-US" dirty="0"/>
          </a:p>
        </p:txBody>
      </p:sp>
      <p:sp>
        <p:nvSpPr>
          <p:cNvPr id="3" name="Content Placeholder 2"/>
          <p:cNvSpPr>
            <a:spLocks noGrp="1"/>
          </p:cNvSpPr>
          <p:nvPr>
            <p:ph idx="1"/>
          </p:nvPr>
        </p:nvSpPr>
        <p:spPr/>
        <p:txBody>
          <a:bodyPr/>
          <a:lstStyle/>
          <a:p>
            <a:r>
              <a:rPr lang="en-US" dirty="0" smtClean="0"/>
              <a:t>Money</a:t>
            </a:r>
          </a:p>
          <a:p>
            <a:r>
              <a:rPr lang="en-US" dirty="0" smtClean="0"/>
              <a:t>Health</a:t>
            </a:r>
          </a:p>
          <a:p>
            <a:r>
              <a:rPr lang="en-US" dirty="0" smtClean="0"/>
              <a:t>Family/Friends</a:t>
            </a:r>
          </a:p>
          <a:p>
            <a:r>
              <a:rPr lang="en-US" dirty="0" smtClean="0"/>
              <a:t>Work</a:t>
            </a:r>
          </a:p>
          <a:p>
            <a:r>
              <a:rPr lang="en-US" dirty="0" smtClean="0"/>
              <a:t>Social Status</a:t>
            </a:r>
          </a:p>
          <a:p>
            <a:r>
              <a:rPr lang="en-US" dirty="0" smtClean="0"/>
              <a:t>Ask: What do I feel I cannot live without?</a:t>
            </a:r>
          </a:p>
          <a:p>
            <a:r>
              <a:rPr lang="en-US" dirty="0" smtClean="0"/>
              <a:t>Do we feel that God is our King?</a:t>
            </a:r>
            <a:endParaRPr lang="en-US" dirty="0"/>
          </a:p>
        </p:txBody>
      </p:sp>
    </p:spTree>
    <p:extLst>
      <p:ext uri="{BB962C8B-B14F-4D97-AF65-F5344CB8AC3E}">
        <p14:creationId xmlns:p14="http://schemas.microsoft.com/office/powerpoint/2010/main" val="21909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Praying for those that </a:t>
            </a:r>
            <a:r>
              <a:rPr lang="en-US" sz="3600" dirty="0" smtClean="0"/>
              <a:t>reject us </a:t>
            </a:r>
            <a:r>
              <a:rPr lang="en-US" sz="3600" baseline="30000" dirty="0" smtClean="0"/>
              <a:t>(1)</a:t>
            </a:r>
            <a:endParaRPr lang="en-US" sz="3600" dirty="0"/>
          </a:p>
        </p:txBody>
      </p:sp>
      <p:sp>
        <p:nvSpPr>
          <p:cNvPr id="3" name="Content Placeholder 2"/>
          <p:cNvSpPr>
            <a:spLocks noGrp="1"/>
          </p:cNvSpPr>
          <p:nvPr>
            <p:ph idx="1"/>
          </p:nvPr>
        </p:nvSpPr>
        <p:spPr/>
        <p:txBody>
          <a:bodyPr/>
          <a:lstStyle/>
          <a:p>
            <a:pPr marL="82296" indent="0">
              <a:spcBef>
                <a:spcPts val="0"/>
              </a:spcBef>
              <a:buNone/>
            </a:pPr>
            <a:r>
              <a:rPr lang="en-US" b="1" dirty="0"/>
              <a:t>1 Samuel </a:t>
            </a:r>
            <a:r>
              <a:rPr lang="en-US" b="1" dirty="0" smtClean="0"/>
              <a:t>12:23-24</a:t>
            </a:r>
            <a:r>
              <a:rPr lang="en-US" dirty="0" smtClean="0"/>
              <a:t/>
            </a:r>
            <a:br>
              <a:rPr lang="en-US" dirty="0" smtClean="0"/>
            </a:br>
            <a:r>
              <a:rPr lang="en-US" dirty="0" smtClean="0"/>
              <a:t>Moreover</a:t>
            </a:r>
            <a:r>
              <a:rPr lang="en-US" dirty="0"/>
              <a:t>, as for me, far be it from me that I should sin against the LORD in ceasing to pray for you; but I will teach you the good and the right way. </a:t>
            </a:r>
            <a:r>
              <a:rPr lang="en-US" dirty="0" smtClean="0"/>
              <a:t>Only </a:t>
            </a:r>
            <a:r>
              <a:rPr lang="en-US" dirty="0"/>
              <a:t>fear the LORD, and serve Him in truth with all your heart; for consider what great things He has done for you</a:t>
            </a:r>
            <a:r>
              <a:rPr lang="en-US" dirty="0" smtClean="0"/>
              <a:t>.</a:t>
            </a:r>
            <a:endParaRPr lang="en-US" dirty="0"/>
          </a:p>
        </p:txBody>
      </p:sp>
    </p:spTree>
    <p:extLst>
      <p:ext uri="{BB962C8B-B14F-4D97-AF65-F5344CB8AC3E}">
        <p14:creationId xmlns:p14="http://schemas.microsoft.com/office/powerpoint/2010/main" val="23972351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Praying for those that reject us </a:t>
            </a:r>
            <a:r>
              <a:rPr lang="en-US" sz="3600" baseline="30000" dirty="0" smtClean="0"/>
              <a:t>(2)</a:t>
            </a:r>
            <a:endParaRPr lang="en-US" sz="3600" dirty="0"/>
          </a:p>
        </p:txBody>
      </p:sp>
      <p:sp>
        <p:nvSpPr>
          <p:cNvPr id="3" name="Content Placeholder 2"/>
          <p:cNvSpPr>
            <a:spLocks noGrp="1"/>
          </p:cNvSpPr>
          <p:nvPr>
            <p:ph idx="1"/>
          </p:nvPr>
        </p:nvSpPr>
        <p:spPr/>
        <p:txBody>
          <a:bodyPr/>
          <a:lstStyle/>
          <a:p>
            <a:r>
              <a:rPr lang="en-US" dirty="0" smtClean="0"/>
              <a:t>Samuel was rejected by the people as their leader</a:t>
            </a:r>
          </a:p>
          <a:p>
            <a:r>
              <a:rPr lang="en-US" dirty="0" smtClean="0"/>
              <a:t>He did not take this personally nor hate them as a result</a:t>
            </a:r>
          </a:p>
          <a:p>
            <a:r>
              <a:rPr lang="en-US" dirty="0" smtClean="0"/>
              <a:t>How do we respond in similar situations?</a:t>
            </a:r>
          </a:p>
          <a:p>
            <a:endParaRPr lang="en-US" dirty="0"/>
          </a:p>
        </p:txBody>
      </p:sp>
    </p:spTree>
    <p:extLst>
      <p:ext uri="{BB962C8B-B14F-4D97-AF65-F5344CB8AC3E}">
        <p14:creationId xmlns:p14="http://schemas.microsoft.com/office/powerpoint/2010/main" val="15862773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Praying for those that reject us </a:t>
            </a:r>
            <a:r>
              <a:rPr lang="en-US" sz="3600" baseline="30000" dirty="0" smtClean="0"/>
              <a:t>(3)</a:t>
            </a:r>
            <a:endParaRPr lang="en-US" sz="3600" dirty="0"/>
          </a:p>
        </p:txBody>
      </p:sp>
      <p:sp>
        <p:nvSpPr>
          <p:cNvPr id="3" name="Content Placeholder 2"/>
          <p:cNvSpPr>
            <a:spLocks noGrp="1"/>
          </p:cNvSpPr>
          <p:nvPr>
            <p:ph idx="1"/>
          </p:nvPr>
        </p:nvSpPr>
        <p:spPr/>
        <p:txBody>
          <a:bodyPr/>
          <a:lstStyle/>
          <a:p>
            <a:r>
              <a:rPr lang="en-US" dirty="0" smtClean="0"/>
              <a:t>We get offended when rejected because our identities are not completely built on God</a:t>
            </a:r>
          </a:p>
          <a:p>
            <a:r>
              <a:rPr lang="en-US" dirty="0" smtClean="0"/>
              <a:t>Low self-esteem</a:t>
            </a:r>
          </a:p>
          <a:p>
            <a:r>
              <a:rPr lang="en-US" dirty="0" smtClean="0"/>
              <a:t>Constant desire for validation from others</a:t>
            </a:r>
          </a:p>
          <a:p>
            <a:r>
              <a:rPr lang="en-US" dirty="0" smtClean="0"/>
              <a:t>Always wanting to prove we are right or good</a:t>
            </a:r>
            <a:endParaRPr lang="en-US" dirty="0"/>
          </a:p>
        </p:txBody>
      </p:sp>
    </p:spTree>
    <p:extLst>
      <p:ext uri="{BB962C8B-B14F-4D97-AF65-F5344CB8AC3E}">
        <p14:creationId xmlns:p14="http://schemas.microsoft.com/office/powerpoint/2010/main" val="15014726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Praying for those that reject us </a:t>
            </a:r>
            <a:r>
              <a:rPr lang="en-US" sz="3600" baseline="30000" dirty="0" smtClean="0"/>
              <a:t>(4)</a:t>
            </a:r>
            <a:endParaRPr lang="en-US" sz="3600" dirty="0"/>
          </a:p>
        </p:txBody>
      </p:sp>
      <p:sp>
        <p:nvSpPr>
          <p:cNvPr id="3" name="Content Placeholder 2"/>
          <p:cNvSpPr>
            <a:spLocks noGrp="1"/>
          </p:cNvSpPr>
          <p:nvPr>
            <p:ph idx="1"/>
          </p:nvPr>
        </p:nvSpPr>
        <p:spPr/>
        <p:txBody>
          <a:bodyPr/>
          <a:lstStyle/>
          <a:p>
            <a:r>
              <a:rPr lang="en-US" dirty="0" smtClean="0"/>
              <a:t>Trust in God’s judgment in allowing us to be rejected</a:t>
            </a:r>
          </a:p>
          <a:p>
            <a:r>
              <a:rPr lang="en-US" dirty="0" smtClean="0"/>
              <a:t>Sincere love for those that reject us</a:t>
            </a:r>
          </a:p>
          <a:p>
            <a:r>
              <a:rPr lang="en-US" dirty="0" smtClean="0"/>
              <a:t>Joy in the success of those that reject us</a:t>
            </a:r>
          </a:p>
          <a:p>
            <a:r>
              <a:rPr lang="en-US" dirty="0" smtClean="0"/>
              <a:t>Always considering that we might not have had the best solution or been the best choice</a:t>
            </a:r>
            <a:endParaRPr lang="en-US" dirty="0"/>
          </a:p>
        </p:txBody>
      </p:sp>
    </p:spTree>
    <p:extLst>
      <p:ext uri="{BB962C8B-B14F-4D97-AF65-F5344CB8AC3E}">
        <p14:creationId xmlns:p14="http://schemas.microsoft.com/office/powerpoint/2010/main" val="11325707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Praying for those that reject us </a:t>
            </a:r>
            <a:r>
              <a:rPr lang="en-US" sz="3600" baseline="30000" dirty="0" smtClean="0"/>
              <a:t>(5)</a:t>
            </a:r>
            <a:endParaRPr lang="en-US" sz="3600" dirty="0"/>
          </a:p>
        </p:txBody>
      </p:sp>
      <p:sp>
        <p:nvSpPr>
          <p:cNvPr id="3" name="Content Placeholder 2"/>
          <p:cNvSpPr>
            <a:spLocks noGrp="1"/>
          </p:cNvSpPr>
          <p:nvPr>
            <p:ph idx="1"/>
          </p:nvPr>
        </p:nvSpPr>
        <p:spPr/>
        <p:txBody>
          <a:bodyPr/>
          <a:lstStyle/>
          <a:p>
            <a:r>
              <a:rPr lang="en-US" dirty="0" smtClean="0"/>
              <a:t>Learning to deal with losing and failure</a:t>
            </a:r>
          </a:p>
          <a:p>
            <a:r>
              <a:rPr lang="en-US" dirty="0" smtClean="0"/>
              <a:t>Avoiding self-pity</a:t>
            </a:r>
          </a:p>
          <a:p>
            <a:r>
              <a:rPr lang="en-US" dirty="0" smtClean="0"/>
              <a:t>Joseph example – never turned to hatred or feeling sorry for himself</a:t>
            </a:r>
          </a:p>
          <a:p>
            <a:r>
              <a:rPr lang="en-US" dirty="0" smtClean="0"/>
              <a:t>He always felt that he was in God’s hand</a:t>
            </a:r>
          </a:p>
          <a:p>
            <a:r>
              <a:rPr lang="en-US" dirty="0" smtClean="0"/>
              <a:t>Ultimately he had to be rejected so that he could be honored and be a savior for his people</a:t>
            </a:r>
            <a:endParaRPr lang="en-US" dirty="0"/>
          </a:p>
        </p:txBody>
      </p:sp>
    </p:spTree>
    <p:extLst>
      <p:ext uri="{BB962C8B-B14F-4D97-AF65-F5344CB8AC3E}">
        <p14:creationId xmlns:p14="http://schemas.microsoft.com/office/powerpoint/2010/main" val="372073132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Praying for those that reject us </a:t>
            </a:r>
            <a:r>
              <a:rPr lang="en-US" sz="3600" baseline="30000" dirty="0" smtClean="0"/>
              <a:t>(6)</a:t>
            </a:r>
            <a:endParaRPr lang="en-US" sz="36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1524000"/>
            <a:ext cx="4953000" cy="4219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33810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pPr marL="596646" indent="-514350">
              <a:buFont typeface="+mj-lt"/>
              <a:buAutoNum type="arabicPeriod"/>
            </a:pPr>
            <a:r>
              <a:rPr lang="en-US" dirty="0" smtClean="0"/>
              <a:t>Listening to God’s calling</a:t>
            </a:r>
          </a:p>
          <a:p>
            <a:pPr marL="596646" indent="-514350">
              <a:buFont typeface="+mj-lt"/>
              <a:buAutoNum type="arabicPeriod"/>
            </a:pPr>
            <a:r>
              <a:rPr lang="en-US" dirty="0" smtClean="0"/>
              <a:t>Speaking the unpleasant truth</a:t>
            </a:r>
          </a:p>
          <a:p>
            <a:pPr marL="596646" indent="-514350">
              <a:buFont typeface="+mj-lt"/>
              <a:buAutoNum type="arabicPeriod"/>
            </a:pPr>
            <a:r>
              <a:rPr lang="en-US" dirty="0" smtClean="0"/>
              <a:t>Considering other’s sins as </a:t>
            </a:r>
            <a:r>
              <a:rPr lang="en-US" dirty="0"/>
              <a:t>his own</a:t>
            </a:r>
            <a:endParaRPr lang="en-US" dirty="0" smtClean="0"/>
          </a:p>
          <a:p>
            <a:pPr marL="596646" indent="-514350">
              <a:buFont typeface="+mj-lt"/>
              <a:buAutoNum type="arabicPeriod"/>
            </a:pPr>
            <a:r>
              <a:rPr lang="en-US" dirty="0"/>
              <a:t>Trust in God more than man</a:t>
            </a:r>
            <a:endParaRPr lang="en-US" dirty="0" smtClean="0"/>
          </a:p>
          <a:p>
            <a:pPr marL="596646" indent="-514350">
              <a:buFont typeface="+mj-lt"/>
              <a:buAutoNum type="arabicPeriod"/>
            </a:pPr>
            <a:r>
              <a:rPr lang="en-US" dirty="0" smtClean="0"/>
              <a:t>Praying for those that reject us</a:t>
            </a:r>
            <a:endParaRPr lang="en-US" dirty="0"/>
          </a:p>
        </p:txBody>
      </p:sp>
    </p:spTree>
    <p:extLst>
      <p:ext uri="{BB962C8B-B14F-4D97-AF65-F5344CB8AC3E}">
        <p14:creationId xmlns:p14="http://schemas.microsoft.com/office/powerpoint/2010/main" val="38703928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idx="1"/>
          </p:nvPr>
        </p:nvSpPr>
        <p:spPr/>
        <p:txBody>
          <a:bodyPr/>
          <a:lstStyle/>
          <a:p>
            <a:r>
              <a:rPr lang="en-US" dirty="0" smtClean="0"/>
              <a:t>Born to </a:t>
            </a:r>
            <a:r>
              <a:rPr lang="en-US" dirty="0" err="1" smtClean="0"/>
              <a:t>Elkanah</a:t>
            </a:r>
            <a:r>
              <a:rPr lang="en-US" dirty="0" smtClean="0"/>
              <a:t> and Hannah</a:t>
            </a:r>
          </a:p>
          <a:p>
            <a:r>
              <a:rPr lang="en-US" dirty="0" smtClean="0"/>
              <a:t>His mother Hannah was barren</a:t>
            </a:r>
          </a:p>
          <a:p>
            <a:r>
              <a:rPr lang="en-US" dirty="0" smtClean="0"/>
              <a:t>God granted her a son</a:t>
            </a:r>
          </a:p>
          <a:p>
            <a:r>
              <a:rPr lang="en-US" dirty="0" smtClean="0"/>
              <a:t>Hannah dedicated Samuel for service in the temple</a:t>
            </a:r>
          </a:p>
          <a:p>
            <a:r>
              <a:rPr lang="en-US" dirty="0" smtClean="0"/>
              <a:t>Lived under the care of Eli the priest</a:t>
            </a:r>
          </a:p>
          <a:p>
            <a:r>
              <a:rPr lang="en-US" dirty="0" smtClean="0"/>
              <a:t>Eli’s sons (</a:t>
            </a:r>
            <a:r>
              <a:rPr lang="en-US" dirty="0" err="1" smtClean="0"/>
              <a:t>Hophni</a:t>
            </a:r>
            <a:r>
              <a:rPr lang="en-US" dirty="0" smtClean="0"/>
              <a:t> and </a:t>
            </a:r>
            <a:r>
              <a:rPr lang="en-US" dirty="0" err="1" smtClean="0"/>
              <a:t>Phinehas</a:t>
            </a:r>
            <a:r>
              <a:rPr lang="en-US" dirty="0" smtClean="0"/>
              <a:t>) were corrupt priests</a:t>
            </a:r>
            <a:endParaRPr lang="en-US" dirty="0"/>
          </a:p>
        </p:txBody>
      </p:sp>
    </p:spTree>
    <p:extLst>
      <p:ext uri="{BB962C8B-B14F-4D97-AF65-F5344CB8AC3E}">
        <p14:creationId xmlns:p14="http://schemas.microsoft.com/office/powerpoint/2010/main" val="15599454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tretch>
            <a:fillRect/>
          </a:stretch>
        </p:blipFill>
        <p:spPr>
          <a:xfrm>
            <a:off x="1143000" y="381000"/>
            <a:ext cx="7624626" cy="6172200"/>
          </a:xfrm>
          <a:prstGeom prst="rect">
            <a:avLst/>
          </a:prstGeom>
        </p:spPr>
      </p:pic>
    </p:spTree>
    <p:extLst>
      <p:ext uri="{BB962C8B-B14F-4D97-AF65-F5344CB8AC3E}">
        <p14:creationId xmlns:p14="http://schemas.microsoft.com/office/powerpoint/2010/main" val="5520550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Listening to God’s </a:t>
            </a:r>
            <a:r>
              <a:rPr lang="en-US" dirty="0" smtClean="0"/>
              <a:t>calling </a:t>
            </a:r>
            <a:r>
              <a:rPr lang="en-US" baseline="30000" dirty="0" smtClean="0"/>
              <a:t>(1)</a:t>
            </a:r>
            <a:endParaRPr lang="en-US" baseline="30000" dirty="0"/>
          </a:p>
        </p:txBody>
      </p:sp>
      <p:sp>
        <p:nvSpPr>
          <p:cNvPr id="3" name="Content Placeholder 2"/>
          <p:cNvSpPr>
            <a:spLocks noGrp="1"/>
          </p:cNvSpPr>
          <p:nvPr>
            <p:ph idx="1"/>
          </p:nvPr>
        </p:nvSpPr>
        <p:spPr/>
        <p:txBody>
          <a:bodyPr>
            <a:normAutofit fontScale="55000" lnSpcReduction="20000"/>
          </a:bodyPr>
          <a:lstStyle/>
          <a:p>
            <a:pPr marL="0" indent="0">
              <a:lnSpc>
                <a:spcPct val="120000"/>
              </a:lnSpc>
              <a:spcBef>
                <a:spcPts val="0"/>
              </a:spcBef>
              <a:buNone/>
            </a:pPr>
            <a:r>
              <a:rPr lang="en-US" b="1" dirty="0"/>
              <a:t>1 Samuel </a:t>
            </a:r>
            <a:r>
              <a:rPr lang="en-US" b="1" dirty="0" smtClean="0"/>
              <a:t>3:1-10</a:t>
            </a:r>
            <a:br>
              <a:rPr lang="en-US" b="1" dirty="0" smtClean="0"/>
            </a:br>
            <a:r>
              <a:rPr lang="en-US" dirty="0" smtClean="0"/>
              <a:t>Now </a:t>
            </a:r>
            <a:r>
              <a:rPr lang="en-US" dirty="0"/>
              <a:t>the boy Samuel ministered to the LORD before Eli. And the word of the LORD was rare in those days; there was no widespread </a:t>
            </a:r>
            <a:r>
              <a:rPr lang="en-US" dirty="0" smtClean="0"/>
              <a:t>revelation. And </a:t>
            </a:r>
            <a:r>
              <a:rPr lang="en-US" dirty="0"/>
              <a:t>it came to pass at that time, while Eli was lying down in his place, and when his eyes had begun to grow so dim that he could not </a:t>
            </a:r>
            <a:r>
              <a:rPr lang="en-US" dirty="0" smtClean="0"/>
              <a:t>see, and </a:t>
            </a:r>
            <a:r>
              <a:rPr lang="en-US" dirty="0"/>
              <a:t>before the lamp of God went out in the tabernacle of the LORD where the ark of God was, and while Samuel was lying </a:t>
            </a:r>
            <a:r>
              <a:rPr lang="en-US" dirty="0" smtClean="0"/>
              <a:t>down, that </a:t>
            </a:r>
            <a:r>
              <a:rPr lang="en-US" dirty="0"/>
              <a:t>the LORD called Samuel. And he answered, </a:t>
            </a:r>
            <a:r>
              <a:rPr lang="en-US" dirty="0" smtClean="0"/>
              <a:t>“Here </a:t>
            </a:r>
            <a:r>
              <a:rPr lang="en-US" dirty="0"/>
              <a:t>I am</a:t>
            </a:r>
            <a:r>
              <a:rPr lang="en-US" dirty="0" smtClean="0"/>
              <a:t>!” So </a:t>
            </a:r>
            <a:r>
              <a:rPr lang="en-US" dirty="0"/>
              <a:t>he ran to Eli and said, "Here I am, for you called me</a:t>
            </a:r>
            <a:r>
              <a:rPr lang="en-US" dirty="0" smtClean="0"/>
              <a:t>.” Then </a:t>
            </a:r>
            <a:r>
              <a:rPr lang="en-US" dirty="0"/>
              <a:t>the LORD called yet again, "Samuel</a:t>
            </a:r>
            <a:r>
              <a:rPr lang="en-US" dirty="0" smtClean="0"/>
              <a:t>!“ (Now </a:t>
            </a:r>
            <a:r>
              <a:rPr lang="en-US" dirty="0"/>
              <a:t>Samuel did not yet know the LORD, nor was the word of the LORD yet revealed to him</a:t>
            </a:r>
            <a:r>
              <a:rPr lang="en-US" dirty="0" smtClean="0"/>
              <a:t>.) And </a:t>
            </a:r>
            <a:r>
              <a:rPr lang="en-US" dirty="0"/>
              <a:t>the LORD called Samuel again the third time. So he arose and went to Eli, and said, "Here I am, for you did call me</a:t>
            </a:r>
            <a:r>
              <a:rPr lang="en-US" dirty="0" smtClean="0"/>
              <a:t>.“ Therefore </a:t>
            </a:r>
            <a:r>
              <a:rPr lang="en-US" dirty="0"/>
              <a:t>Eli said to Samuel, "Go, lie down; and it shall be, if He calls you, that you must say, "Speak, LORD, for Your servant hears."' So Samuel went and lay down in his </a:t>
            </a:r>
            <a:r>
              <a:rPr lang="en-US" dirty="0" smtClean="0"/>
              <a:t>place. Now </a:t>
            </a:r>
            <a:r>
              <a:rPr lang="en-US" dirty="0"/>
              <a:t>the LORD came and stood and called as at other times, </a:t>
            </a:r>
            <a:r>
              <a:rPr lang="en-US" dirty="0" smtClean="0"/>
              <a:t>“Samuel</a:t>
            </a:r>
            <a:r>
              <a:rPr lang="en-US" dirty="0"/>
              <a:t>! Samuel</a:t>
            </a:r>
            <a:r>
              <a:rPr lang="en-US" dirty="0" smtClean="0"/>
              <a:t>!” And </a:t>
            </a:r>
            <a:r>
              <a:rPr lang="en-US" dirty="0"/>
              <a:t>Samuel answered, “Speak, for Your servant hears.” </a:t>
            </a:r>
          </a:p>
        </p:txBody>
      </p:sp>
      <p:pic>
        <p:nvPicPr>
          <p:cNvPr id="4" name="Picture 3"/>
          <p:cNvPicPr/>
          <p:nvPr/>
        </p:nvPicPr>
        <p:blipFill>
          <a:blip r:embed="rId2"/>
          <a:stretch>
            <a:fillRect/>
          </a:stretch>
        </p:blipFill>
        <p:spPr>
          <a:xfrm>
            <a:off x="0" y="4953000"/>
            <a:ext cx="1470581" cy="1904288"/>
          </a:xfrm>
          <a:prstGeom prst="rect">
            <a:avLst/>
          </a:prstGeom>
        </p:spPr>
      </p:pic>
    </p:spTree>
    <p:extLst>
      <p:ext uri="{BB962C8B-B14F-4D97-AF65-F5344CB8AC3E}">
        <p14:creationId xmlns:p14="http://schemas.microsoft.com/office/powerpoint/2010/main" val="13811778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Listening to God’s calling </a:t>
            </a:r>
            <a:r>
              <a:rPr lang="en-US" baseline="30000" dirty="0" smtClean="0"/>
              <a:t>(2)</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Samuel was very quick to respond to the Lord’s calling</a:t>
            </a:r>
          </a:p>
          <a:p>
            <a:r>
              <a:rPr lang="en-US" dirty="0" smtClean="0"/>
              <a:t>Abram</a:t>
            </a:r>
          </a:p>
          <a:p>
            <a:pPr lvl="1"/>
            <a:r>
              <a:rPr lang="en-US" dirty="0"/>
              <a:t>Now the LORD had said to Abram</a:t>
            </a:r>
            <a:r>
              <a:rPr lang="en-US" dirty="0" smtClean="0"/>
              <a:t>: Get out of your country…So Abram departed as the LORD had spoken…</a:t>
            </a:r>
          </a:p>
          <a:p>
            <a:pPr lvl="1"/>
            <a:r>
              <a:rPr lang="en-US" dirty="0" smtClean="0"/>
              <a:t>“</a:t>
            </a:r>
            <a:r>
              <a:rPr lang="en-US" dirty="0"/>
              <a:t>Take now your son, your only son Isaac, whom you </a:t>
            </a:r>
            <a:r>
              <a:rPr lang="en-US" dirty="0" smtClean="0"/>
              <a:t>love…and </a:t>
            </a:r>
            <a:r>
              <a:rPr lang="en-US" dirty="0"/>
              <a:t>offer him there as a burnt </a:t>
            </a:r>
            <a:r>
              <a:rPr lang="en-US" dirty="0" smtClean="0"/>
              <a:t>offering…” So </a:t>
            </a:r>
            <a:r>
              <a:rPr lang="en-US" dirty="0"/>
              <a:t>Abraham rose early in the morning and saddled his </a:t>
            </a:r>
            <a:r>
              <a:rPr lang="en-US" dirty="0" smtClean="0"/>
              <a:t>donkey…and </a:t>
            </a:r>
            <a:r>
              <a:rPr lang="en-US" dirty="0"/>
              <a:t>arose and went to the place of which God had told him.</a:t>
            </a:r>
          </a:p>
        </p:txBody>
      </p:sp>
    </p:spTree>
    <p:extLst>
      <p:ext uri="{BB962C8B-B14F-4D97-AF65-F5344CB8AC3E}">
        <p14:creationId xmlns:p14="http://schemas.microsoft.com/office/powerpoint/2010/main" val="16135741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Listening to God’s calling </a:t>
            </a:r>
            <a:r>
              <a:rPr lang="en-US" baseline="30000" dirty="0" smtClean="0"/>
              <a:t>(3)</a:t>
            </a:r>
            <a:endParaRPr lang="en-US" dirty="0"/>
          </a:p>
        </p:txBody>
      </p:sp>
      <p:sp>
        <p:nvSpPr>
          <p:cNvPr id="3" name="Content Placeholder 2"/>
          <p:cNvSpPr>
            <a:spLocks noGrp="1"/>
          </p:cNvSpPr>
          <p:nvPr>
            <p:ph idx="1"/>
          </p:nvPr>
        </p:nvSpPr>
        <p:spPr/>
        <p:txBody>
          <a:bodyPr/>
          <a:lstStyle/>
          <a:p>
            <a:r>
              <a:rPr lang="en-US" dirty="0" smtClean="0"/>
              <a:t>Do we delay or ignore when we hear God speaking?</a:t>
            </a:r>
          </a:p>
          <a:p>
            <a:pPr lvl="1"/>
            <a:r>
              <a:rPr lang="en-US" dirty="0" smtClean="0"/>
              <a:t>Put it off to tomorrow</a:t>
            </a:r>
          </a:p>
          <a:p>
            <a:pPr lvl="1"/>
            <a:r>
              <a:rPr lang="en-US" dirty="0" smtClean="0"/>
              <a:t>It’s too difficult or unpleasant</a:t>
            </a:r>
          </a:p>
          <a:p>
            <a:pPr lvl="1"/>
            <a:r>
              <a:rPr lang="en-US" dirty="0" smtClean="0"/>
              <a:t>He must be addressing someone else</a:t>
            </a:r>
          </a:p>
          <a:p>
            <a:r>
              <a:rPr lang="en-US" dirty="0" smtClean="0"/>
              <a:t>Do we misunderstand who is really speaking?  God or Eli?</a:t>
            </a:r>
            <a:endParaRPr lang="en-US" dirty="0"/>
          </a:p>
        </p:txBody>
      </p:sp>
    </p:spTree>
    <p:extLst>
      <p:ext uri="{BB962C8B-B14F-4D97-AF65-F5344CB8AC3E}">
        <p14:creationId xmlns:p14="http://schemas.microsoft.com/office/powerpoint/2010/main" val="18705137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Listening to God’s calling </a:t>
            </a:r>
            <a:r>
              <a:rPr lang="en-US" baseline="30000" dirty="0" smtClean="0"/>
              <a:t>(4)</a:t>
            </a:r>
            <a:endParaRPr lang="en-US" dirty="0"/>
          </a:p>
        </p:txBody>
      </p:sp>
      <p:sp>
        <p:nvSpPr>
          <p:cNvPr id="3" name="Content Placeholder 2"/>
          <p:cNvSpPr>
            <a:spLocks noGrp="1"/>
          </p:cNvSpPr>
          <p:nvPr>
            <p:ph idx="1"/>
          </p:nvPr>
        </p:nvSpPr>
        <p:spPr/>
        <p:txBody>
          <a:bodyPr/>
          <a:lstStyle/>
          <a:p>
            <a:r>
              <a:rPr lang="en-US" dirty="0" smtClean="0"/>
              <a:t>At the time Samuel “</a:t>
            </a:r>
            <a:r>
              <a:rPr lang="en-US" dirty="0"/>
              <a:t>did not yet know the LORD, nor was the word of the LORD yet revealed to him</a:t>
            </a:r>
            <a:r>
              <a:rPr lang="en-US" dirty="0" smtClean="0"/>
              <a:t>”</a:t>
            </a:r>
          </a:p>
          <a:p>
            <a:r>
              <a:rPr lang="en-US" dirty="0" smtClean="0"/>
              <a:t>God can call us before we even know Him yet or feel equipped for the calling</a:t>
            </a:r>
          </a:p>
          <a:p>
            <a:r>
              <a:rPr lang="en-US" dirty="0" smtClean="0"/>
              <a:t>Moses, Jeremiah</a:t>
            </a:r>
          </a:p>
          <a:p>
            <a:endParaRPr lang="en-US" dirty="0"/>
          </a:p>
        </p:txBody>
      </p:sp>
      <p:pic>
        <p:nvPicPr>
          <p:cNvPr id="4" name="Picture 3"/>
          <p:cNvPicPr/>
          <p:nvPr/>
        </p:nvPicPr>
        <p:blipFill>
          <a:blip r:embed="rId2"/>
          <a:stretch>
            <a:fillRect/>
          </a:stretch>
        </p:blipFill>
        <p:spPr>
          <a:xfrm>
            <a:off x="5334000" y="4058809"/>
            <a:ext cx="3810000" cy="2813434"/>
          </a:xfrm>
          <a:prstGeom prst="rect">
            <a:avLst/>
          </a:prstGeom>
        </p:spPr>
      </p:pic>
    </p:spTree>
    <p:extLst>
      <p:ext uri="{BB962C8B-B14F-4D97-AF65-F5344CB8AC3E}">
        <p14:creationId xmlns:p14="http://schemas.microsoft.com/office/powerpoint/2010/main" val="9868853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Listening to God’s calling </a:t>
            </a:r>
            <a:r>
              <a:rPr lang="en-US" baseline="30000" dirty="0" smtClean="0"/>
              <a:t>(5)</a:t>
            </a:r>
            <a:endParaRPr lang="en-US" dirty="0"/>
          </a:p>
        </p:txBody>
      </p:sp>
      <p:sp>
        <p:nvSpPr>
          <p:cNvPr id="3" name="Content Placeholder 2"/>
          <p:cNvSpPr>
            <a:spLocks noGrp="1"/>
          </p:cNvSpPr>
          <p:nvPr>
            <p:ph idx="1"/>
          </p:nvPr>
        </p:nvSpPr>
        <p:spPr/>
        <p:txBody>
          <a:bodyPr/>
          <a:lstStyle/>
          <a:p>
            <a:r>
              <a:rPr lang="en-US" dirty="0" smtClean="0"/>
              <a:t>Persistence in listening – Samuel responded to God’s call 4 times before God actually spoke to Him</a:t>
            </a:r>
          </a:p>
          <a:p>
            <a:r>
              <a:rPr lang="en-US" dirty="0" smtClean="0"/>
              <a:t>How quick are we to dismiss the Word of God?</a:t>
            </a:r>
          </a:p>
          <a:p>
            <a:r>
              <a:rPr lang="en-US" dirty="0"/>
              <a:t>Samuel saw himself as a servant and was receptive to the Word of </a:t>
            </a:r>
            <a:r>
              <a:rPr lang="en-US" dirty="0" smtClean="0"/>
              <a:t>God</a:t>
            </a:r>
            <a:endParaRPr lang="en-US" dirty="0"/>
          </a:p>
        </p:txBody>
      </p:sp>
    </p:spTree>
    <p:extLst>
      <p:ext uri="{BB962C8B-B14F-4D97-AF65-F5344CB8AC3E}">
        <p14:creationId xmlns:p14="http://schemas.microsoft.com/office/powerpoint/2010/main" val="344468613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126</TotalTime>
  <Words>1337</Words>
  <Application>Microsoft Office PowerPoint</Application>
  <PresentationFormat>On-screen Show (4:3)</PresentationFormat>
  <Paragraphs>121</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Solstice</vt:lpstr>
      <vt:lpstr>Lessons from the Life of Samuel the Prophet I</vt:lpstr>
      <vt:lpstr>Introduction</vt:lpstr>
      <vt:lpstr>Background</vt:lpstr>
      <vt:lpstr>PowerPoint Presentation</vt:lpstr>
      <vt:lpstr>Listening to God’s calling (1)</vt:lpstr>
      <vt:lpstr>Listening to God’s calling (2)</vt:lpstr>
      <vt:lpstr>Listening to God’s calling (3)</vt:lpstr>
      <vt:lpstr>Listening to God’s calling (4)</vt:lpstr>
      <vt:lpstr>Listening to God’s calling (5)</vt:lpstr>
      <vt:lpstr>Speaking the unpleasant truth (1)</vt:lpstr>
      <vt:lpstr>Speaking the unpleasant truth (2)</vt:lpstr>
      <vt:lpstr>Speaking the unpleasant truth (3)</vt:lpstr>
      <vt:lpstr>Speaking the unpleasant truth (4)</vt:lpstr>
      <vt:lpstr>Speaking the unpleasant truth (5)</vt:lpstr>
      <vt:lpstr>Considering other’s sins as his own (1)</vt:lpstr>
      <vt:lpstr>Considering other’s sins as his own (2)</vt:lpstr>
      <vt:lpstr>Considering other’s sins as his own (3)</vt:lpstr>
      <vt:lpstr>Considering other’s sins as his own (4)</vt:lpstr>
      <vt:lpstr>Considering other’s sins as his own (5)</vt:lpstr>
      <vt:lpstr>Trust in God more than man (1)</vt:lpstr>
      <vt:lpstr>Trust in God more than man (2)</vt:lpstr>
      <vt:lpstr>Trust in God more than man (3)</vt:lpstr>
      <vt:lpstr>Praying for those that reject us (1)</vt:lpstr>
      <vt:lpstr>Praying for those that reject us (2)</vt:lpstr>
      <vt:lpstr>Praying for those that reject us (3)</vt:lpstr>
      <vt:lpstr>Praying for those that reject us (4)</vt:lpstr>
      <vt:lpstr>Praying for those that reject us (5)</vt:lpstr>
      <vt:lpstr>Praying for those that reject us (6)</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Lessons from the Life of Samuel the Prophet I</dc:title>
  <dc:creator>Nader</dc:creator>
  <cp:lastModifiedBy>Nader</cp:lastModifiedBy>
  <cp:revision>28</cp:revision>
  <dcterms:created xsi:type="dcterms:W3CDTF">2011-02-04T21:17:14Z</dcterms:created>
  <dcterms:modified xsi:type="dcterms:W3CDTF">2011-02-18T04:32:51Z</dcterms:modified>
</cp:coreProperties>
</file>