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71" r:id="rId14"/>
    <p:sldId id="268" r:id="rId15"/>
    <p:sldId id="270" r:id="rId16"/>
    <p:sldId id="269" r:id="rId17"/>
    <p:sldId id="276" r:id="rId18"/>
    <p:sldId id="272" r:id="rId19"/>
    <p:sldId id="273" r:id="rId20"/>
    <p:sldId id="275" r:id="rId21"/>
    <p:sldId id="274" r:id="rId22"/>
    <p:sldId id="27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D19EFF36-9B7A-475B-ADDD-E2BE456FF24E}" type="datetimeFigureOut">
              <a:rPr lang="en-US" smtClean="0"/>
              <a:t>1/15/2011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0EF08C5D-0DAC-4F9C-A2CA-12B67ADBA7A2}" type="slidenum">
              <a:rPr lang="en-US" smtClean="0"/>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19EFF36-9B7A-475B-ADDD-E2BE456FF24E}" type="datetimeFigureOut">
              <a:rPr lang="en-US" smtClean="0"/>
              <a:t>1/15/2011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F08C5D-0DAC-4F9C-A2CA-12B67ADBA7A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19EFF36-9B7A-475B-ADDD-E2BE456FF24E}" type="datetimeFigureOut">
              <a:rPr lang="en-US" smtClean="0"/>
              <a:t>1/15/2011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F08C5D-0DAC-4F9C-A2CA-12B67ADBA7A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19EFF36-9B7A-475B-ADDD-E2BE456FF24E}" type="datetimeFigureOut">
              <a:rPr lang="en-US" smtClean="0"/>
              <a:t>1/15/2011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F08C5D-0DAC-4F9C-A2CA-12B67ADBA7A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19EFF36-9B7A-475B-ADDD-E2BE456FF24E}" type="datetimeFigureOut">
              <a:rPr lang="en-US" smtClean="0"/>
              <a:t>1/15/2011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0EF08C5D-0DAC-4F9C-A2CA-12B67ADBA7A2}"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19EFF36-9B7A-475B-ADDD-E2BE456FF24E}" type="datetimeFigureOut">
              <a:rPr lang="en-US" smtClean="0"/>
              <a:t>1/15/2011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F08C5D-0DAC-4F9C-A2CA-12B67ADBA7A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19EFF36-9B7A-475B-ADDD-E2BE456FF24E}" type="datetimeFigureOut">
              <a:rPr lang="en-US" smtClean="0"/>
              <a:t>1/15/2011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F08C5D-0DAC-4F9C-A2CA-12B67ADBA7A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19EFF36-9B7A-475B-ADDD-E2BE456FF24E}" type="datetimeFigureOut">
              <a:rPr lang="en-US" smtClean="0"/>
              <a:t>1/15/2011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F08C5D-0DAC-4F9C-A2CA-12B67ADBA7A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9EFF36-9B7A-475B-ADDD-E2BE456FF24E}" type="datetimeFigureOut">
              <a:rPr lang="en-US" smtClean="0"/>
              <a:t>1/15/2011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F08C5D-0DAC-4F9C-A2CA-12B67ADBA7A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19EFF36-9B7A-475B-ADDD-E2BE456FF24E}" type="datetimeFigureOut">
              <a:rPr lang="en-US" smtClean="0"/>
              <a:t>1/15/2011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F08C5D-0DAC-4F9C-A2CA-12B67ADBA7A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19EFF36-9B7A-475B-ADDD-E2BE456FF24E}" type="datetimeFigureOut">
              <a:rPr lang="en-US" smtClean="0"/>
              <a:t>1/15/2011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F08C5D-0DAC-4F9C-A2CA-12B67ADBA7A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19EFF36-9B7A-475B-ADDD-E2BE456FF24E}" type="datetimeFigureOut">
              <a:rPr lang="en-US" smtClean="0"/>
              <a:t>1/15/2011</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EF08C5D-0DAC-4F9C-A2CA-12B67ADBA7A2}"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biblegateway.com/passage/?search=Luke%2010:27&amp;version=NIV#fen-NIV-25391b" TargetMode="External"/><Relationship Id="rId2" Type="http://schemas.openxmlformats.org/officeDocument/2006/relationships/hyperlink" Target="http://www.biblegateway.com/passage/?search=Luke%2010:27&amp;version=NIV#fen-NIV-25391a"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Sanctifying Our Thoughts</a:t>
            </a:r>
            <a:endParaRPr lang="en-US" dirty="0"/>
          </a:p>
        </p:txBody>
      </p:sp>
      <p:sp>
        <p:nvSpPr>
          <p:cNvPr id="3" name="Subtitle 2"/>
          <p:cNvSpPr>
            <a:spLocks noGrp="1"/>
          </p:cNvSpPr>
          <p:nvPr>
            <p:ph type="subTitle" idx="1"/>
          </p:nvPr>
        </p:nvSpPr>
        <p:spPr/>
        <p:txBody>
          <a:bodyPr/>
          <a:lstStyle/>
          <a:p>
            <a:r>
              <a:rPr lang="en-US" dirty="0" smtClean="0"/>
              <a:t>Sunday January 16</a:t>
            </a:r>
            <a:r>
              <a:rPr lang="en-US" baseline="30000" dirty="0" smtClean="0"/>
              <a:t>th</a:t>
            </a:r>
            <a:r>
              <a:rPr lang="en-US" dirty="0" smtClean="0"/>
              <a:t>, 2011</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TAKES WORK!</a:t>
            </a:r>
            <a:endParaRPr lang="en-US" dirty="0"/>
          </a:p>
        </p:txBody>
      </p:sp>
      <p:sp>
        <p:nvSpPr>
          <p:cNvPr id="3" name="Content Placeholder 2"/>
          <p:cNvSpPr>
            <a:spLocks noGrp="1"/>
          </p:cNvSpPr>
          <p:nvPr>
            <p:ph idx="1"/>
          </p:nvPr>
        </p:nvSpPr>
        <p:spPr/>
        <p:txBody>
          <a:bodyPr/>
          <a:lstStyle/>
          <a:p>
            <a:r>
              <a:rPr lang="en-US" dirty="0" smtClean="0"/>
              <a:t>Awareness.</a:t>
            </a:r>
          </a:p>
          <a:p>
            <a:r>
              <a:rPr lang="en-US" dirty="0" smtClean="0"/>
              <a:t>Intent.</a:t>
            </a:r>
          </a:p>
          <a:p>
            <a:r>
              <a:rPr lang="en-US" dirty="0" smtClean="0"/>
              <a:t>Practice.</a:t>
            </a:r>
          </a:p>
          <a:p>
            <a:pPr>
              <a:buNone/>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Awareness	</a:t>
            </a:r>
            <a:endParaRPr lang="en-US" dirty="0"/>
          </a:p>
        </p:txBody>
      </p:sp>
      <p:sp>
        <p:nvSpPr>
          <p:cNvPr id="3" name="Content Placeholder 2"/>
          <p:cNvSpPr>
            <a:spLocks noGrp="1"/>
          </p:cNvSpPr>
          <p:nvPr>
            <p:ph idx="1"/>
          </p:nvPr>
        </p:nvSpPr>
        <p:spPr/>
        <p:txBody>
          <a:bodyPr/>
          <a:lstStyle/>
          <a:p>
            <a:r>
              <a:rPr lang="en-US" dirty="0" smtClean="0"/>
              <a:t>What preoccupies my thinking?</a:t>
            </a:r>
          </a:p>
          <a:p>
            <a:r>
              <a:rPr lang="en-US" dirty="0" smtClean="0"/>
              <a:t>Am I constantly wishing I had more and more</a:t>
            </a:r>
          </a:p>
          <a:p>
            <a:r>
              <a:rPr lang="en-US" dirty="0" smtClean="0"/>
              <a:t>Am I comparing my life with others?</a:t>
            </a:r>
          </a:p>
          <a:p>
            <a:r>
              <a:rPr lang="en-US" dirty="0" smtClean="0"/>
              <a:t>What am I fearful of?</a:t>
            </a:r>
          </a:p>
          <a:p>
            <a:r>
              <a:rPr lang="en-US" dirty="0" smtClean="0"/>
              <a:t>Do I always feel sorry for myself?  Feel that I am being victimized?</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Intent</a:t>
            </a:r>
            <a:endParaRPr lang="en-US" dirty="0"/>
          </a:p>
        </p:txBody>
      </p:sp>
      <p:sp>
        <p:nvSpPr>
          <p:cNvPr id="3" name="Content Placeholder 2"/>
          <p:cNvSpPr>
            <a:spLocks noGrp="1"/>
          </p:cNvSpPr>
          <p:nvPr>
            <p:ph idx="1"/>
          </p:nvPr>
        </p:nvSpPr>
        <p:spPr/>
        <p:txBody>
          <a:bodyPr>
            <a:normAutofit/>
          </a:bodyPr>
          <a:lstStyle/>
          <a:p>
            <a:r>
              <a:rPr lang="en-US" dirty="0" smtClean="0"/>
              <a:t>Separate Myself:</a:t>
            </a:r>
          </a:p>
          <a:p>
            <a:r>
              <a:rPr lang="en-US" dirty="0" smtClean="0"/>
              <a:t>What </a:t>
            </a:r>
            <a:r>
              <a:rPr lang="en-US" dirty="0" smtClean="0"/>
              <a:t>we see/taste/touch/listen to(music has message)/ say will all affect what we think  so Ps 101:3 </a:t>
            </a:r>
            <a:r>
              <a:rPr lang="en-US" i="1" dirty="0" smtClean="0"/>
              <a:t>I will set nothing wicked before my eyes;  I hate the work of those who fall away;  It shall not cling to me. Ps. 119:63 I am a companion of all who fear You, And of those who keep Your precepts.</a:t>
            </a:r>
            <a:endParaRPr lang="en-US" dirty="0"/>
          </a:p>
        </p:txBody>
      </p:sp>
      <p:pic>
        <p:nvPicPr>
          <p:cNvPr id="34818" name="Picture 2" descr="http://2.bp.blogspot.com/_-LU-d8DcUBk/SjmxLTBBBFI/AAAAAAAABqU/K1RGo38cbiA/s400/untitled.bmp"/>
          <p:cNvPicPr>
            <a:picLocks noChangeAspect="1" noChangeArrowheads="1"/>
          </p:cNvPicPr>
          <p:nvPr/>
        </p:nvPicPr>
        <p:blipFill>
          <a:blip r:embed="rId2" cstate="print"/>
          <a:srcRect/>
          <a:stretch>
            <a:fillRect/>
          </a:stretch>
        </p:blipFill>
        <p:spPr bwMode="auto">
          <a:xfrm>
            <a:off x="3276600" y="4809362"/>
            <a:ext cx="2895600" cy="2048638"/>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Intent</a:t>
            </a:r>
            <a:endParaRPr lang="en-US" dirty="0"/>
          </a:p>
        </p:txBody>
      </p:sp>
      <p:sp>
        <p:nvSpPr>
          <p:cNvPr id="3" name="Content Placeholder 2"/>
          <p:cNvSpPr>
            <a:spLocks noGrp="1"/>
          </p:cNvSpPr>
          <p:nvPr>
            <p:ph idx="1"/>
          </p:nvPr>
        </p:nvSpPr>
        <p:spPr>
          <a:xfrm>
            <a:off x="381000" y="1143000"/>
            <a:ext cx="8077200" cy="3886200"/>
          </a:xfrm>
        </p:spPr>
        <p:txBody>
          <a:bodyPr>
            <a:normAutofit fontScale="85000" lnSpcReduction="20000"/>
          </a:bodyPr>
          <a:lstStyle/>
          <a:p>
            <a:pPr lvl="0"/>
            <a:r>
              <a:rPr lang="en-US" b="1" dirty="0" smtClean="0"/>
              <a:t>Luke 11:34</a:t>
            </a:r>
            <a:r>
              <a:rPr lang="en-US" dirty="0" smtClean="0"/>
              <a:t/>
            </a:r>
            <a:br>
              <a:rPr lang="en-US" dirty="0" smtClean="0"/>
            </a:br>
            <a:r>
              <a:rPr lang="en-US" dirty="0" smtClean="0"/>
              <a:t>The lamp of the body is the eye. Therefore, when your eye is good, your whole body also is full of light. But when your eye is bad, your body also is full of darkness.</a:t>
            </a:r>
          </a:p>
          <a:p>
            <a:pPr lvl="0"/>
            <a:r>
              <a:rPr lang="en-US" dirty="0" smtClean="0"/>
              <a:t>What our eyes look at and our ears hear have a direct impact on us. </a:t>
            </a:r>
          </a:p>
          <a:p>
            <a:pPr lvl="0"/>
            <a:r>
              <a:rPr lang="en-US" dirty="0" smtClean="0"/>
              <a:t>Over </a:t>
            </a:r>
            <a:r>
              <a:rPr lang="en-US" dirty="0" smtClean="0"/>
              <a:t>the course of time, what we experience does have a dramatic and profound effect on our spiritual lives.</a:t>
            </a:r>
          </a:p>
          <a:p>
            <a:pPr lvl="0"/>
            <a:r>
              <a:rPr lang="en-US" dirty="0" smtClean="0"/>
              <a:t>Today the media plays a huge role in our view of the world, the people in it, and what is </a:t>
            </a:r>
            <a:r>
              <a:rPr lang="en-US" dirty="0" smtClean="0"/>
              <a:t>important.</a:t>
            </a:r>
            <a:endParaRPr lang="en-US" dirty="0" smtClean="0"/>
          </a:p>
          <a:p>
            <a:endParaRPr lang="en-US" dirty="0" smtClean="0"/>
          </a:p>
        </p:txBody>
      </p:sp>
      <p:pic>
        <p:nvPicPr>
          <p:cNvPr id="34818" name="Picture 2" descr="http://2.bp.blogspot.com/_-LU-d8DcUBk/SjmxLTBBBFI/AAAAAAAABqU/K1RGo38cbiA/s400/untitled.bmp"/>
          <p:cNvPicPr>
            <a:picLocks noChangeAspect="1" noChangeArrowheads="1"/>
          </p:cNvPicPr>
          <p:nvPr/>
        </p:nvPicPr>
        <p:blipFill>
          <a:blip r:embed="rId2" cstate="print"/>
          <a:srcRect/>
          <a:stretch>
            <a:fillRect/>
          </a:stretch>
        </p:blipFill>
        <p:spPr bwMode="auto">
          <a:xfrm>
            <a:off x="3352800" y="4863274"/>
            <a:ext cx="2819400" cy="1994726"/>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Be intentional about what I am consuming!</a:t>
            </a:r>
            <a:endParaRPr lang="en-US" dirty="0"/>
          </a:p>
        </p:txBody>
      </p:sp>
      <p:sp>
        <p:nvSpPr>
          <p:cNvPr id="3" name="Content Placeholder 2"/>
          <p:cNvSpPr>
            <a:spLocks noGrp="1"/>
          </p:cNvSpPr>
          <p:nvPr>
            <p:ph idx="1"/>
          </p:nvPr>
        </p:nvSpPr>
        <p:spPr/>
        <p:txBody>
          <a:bodyPr/>
          <a:lstStyle/>
          <a:p>
            <a:r>
              <a:rPr lang="en-US" dirty="0" smtClean="0"/>
              <a:t>Replace with good thoughts.  Not enough to just stop bad thoughts need to put something in their </a:t>
            </a:r>
            <a:r>
              <a:rPr lang="en-US" dirty="0" smtClean="0"/>
              <a:t>place.</a:t>
            </a:r>
          </a:p>
          <a:p>
            <a:r>
              <a:rPr lang="en-US" dirty="0" smtClean="0"/>
              <a:t>Phil </a:t>
            </a:r>
            <a:r>
              <a:rPr lang="en-US" dirty="0" smtClean="0"/>
              <a:t>4:8 </a:t>
            </a:r>
            <a:r>
              <a:rPr lang="en-US" i="1" dirty="0" smtClean="0"/>
              <a:t>Finally, brethren, whatever things are true, whatever things are noble, whatever things are just, whatever things are pure, whatever things are lovely, whatever things are of good report, if there is any virtue and if there is anything praiseworthy—meditate on these things</a:t>
            </a:r>
            <a:r>
              <a:rPr lang="en-US" dirty="0" smtClean="0"/>
              <a:t>.</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Keep things in </a:t>
            </a:r>
            <a:r>
              <a:rPr lang="en-US" dirty="0" smtClean="0"/>
              <a:t>perspective to thwart Negativity</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Sometimes we blow things up in our minds, we make them bigger than they should be.</a:t>
            </a:r>
          </a:p>
          <a:p>
            <a:r>
              <a:rPr lang="en-US" dirty="0" smtClean="0"/>
              <a:t>Chances </a:t>
            </a:r>
            <a:r>
              <a:rPr lang="en-US" dirty="0" smtClean="0"/>
              <a:t>are a year from now you are not going to care or even remember the details of the problematic situation. </a:t>
            </a:r>
            <a:endParaRPr lang="en-US" dirty="0" smtClean="0"/>
          </a:p>
          <a:p>
            <a:r>
              <a:rPr lang="en-US" dirty="0" smtClean="0"/>
              <a:t>Laugh </a:t>
            </a:r>
            <a:r>
              <a:rPr lang="en-US" dirty="0" smtClean="0"/>
              <a:t>at yourself when you take things far too seriously</a:t>
            </a:r>
            <a:r>
              <a:rPr lang="en-US" dirty="0" smtClean="0"/>
              <a:t>.</a:t>
            </a:r>
          </a:p>
          <a:p>
            <a:r>
              <a:rPr lang="en-US" dirty="0" smtClean="0"/>
              <a:t> </a:t>
            </a:r>
            <a:r>
              <a:rPr lang="en-US" dirty="0" smtClean="0"/>
              <a:t>Instead of using that energy to be upset and hold angry grudges drop that feeling of being overwhelmed, get past the obstacle of your unhappiness and spend time in prayer and meditation. </a:t>
            </a:r>
            <a:endParaRPr lang="en-US"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dirty="0" smtClean="0"/>
              <a:t>Harboring compassion as a way to thwart negativism: </a:t>
            </a:r>
            <a:br>
              <a:rPr lang="en-US" dirty="0" smtClean="0"/>
            </a:br>
            <a:endParaRPr lang="en-US" dirty="0"/>
          </a:p>
        </p:txBody>
      </p:sp>
      <p:sp>
        <p:nvSpPr>
          <p:cNvPr id="3" name="Content Placeholder 2"/>
          <p:cNvSpPr>
            <a:spLocks noGrp="1"/>
          </p:cNvSpPr>
          <p:nvPr>
            <p:ph idx="1"/>
          </p:nvPr>
        </p:nvSpPr>
        <p:spPr>
          <a:xfrm>
            <a:off x="457200" y="2148840"/>
            <a:ext cx="8229600" cy="4709160"/>
          </a:xfrm>
        </p:spPr>
        <p:txBody>
          <a:bodyPr>
            <a:normAutofit fontScale="77500" lnSpcReduction="20000"/>
          </a:bodyPr>
          <a:lstStyle/>
          <a:p>
            <a:r>
              <a:rPr lang="en-US" dirty="0" smtClean="0"/>
              <a:t>When life is not fair we should be encouraged to do our best to improve our own lives or the world as a whole. But, to feel </a:t>
            </a:r>
            <a:r>
              <a:rPr lang="en-US" dirty="0" smtClean="0"/>
              <a:t>self-pity </a:t>
            </a:r>
            <a:r>
              <a:rPr lang="en-US" dirty="0" smtClean="0"/>
              <a:t>is wrong. Pity is a self defeating emotion. Replace it with compassion. Compassion for others and for your situation will move you to action.</a:t>
            </a:r>
          </a:p>
          <a:p>
            <a:r>
              <a:rPr lang="en-US" dirty="0" smtClean="0"/>
              <a:t>Compassion </a:t>
            </a:r>
            <a:r>
              <a:rPr lang="en-US" dirty="0" smtClean="0"/>
              <a:t>is something you develop over time and with concentrated, conscious effort. It is a call to action and change in thinking. When practiced over time, other people will matter more. The value of what you can do lies not in its material price but in the act of your doing it.</a:t>
            </a:r>
          </a:p>
          <a:p>
            <a:r>
              <a:rPr lang="en-US" dirty="0" smtClean="0"/>
              <a:t>Mother Teresa, renowned for her philanthropic work and her great compassion, said; "</a:t>
            </a:r>
            <a:r>
              <a:rPr lang="en-US" dirty="0" smtClean="0">
                <a:solidFill>
                  <a:schemeClr val="bg1">
                    <a:lumMod val="95000"/>
                    <a:lumOff val="5000"/>
                  </a:schemeClr>
                </a:solidFill>
              </a:rPr>
              <a:t>We cannot do great things on this earth. We can only do small things with great love."</a:t>
            </a:r>
          </a:p>
          <a:p>
            <a:r>
              <a:rPr lang="en-US" dirty="0" smtClean="0"/>
              <a:t>With compassion we will feel positively about our service and our worth as children of promise. We sow seeds of compassion that grow and beget more seeds of compassion.</a:t>
            </a:r>
          </a:p>
          <a:p>
            <a:endParaRPr lang="en-US" dirty="0"/>
          </a:p>
        </p:txBody>
      </p:sp>
      <p:pic>
        <p:nvPicPr>
          <p:cNvPr id="37890" name="Picture 2" descr="http://www.uniqueebook.com/blog/wp-content/uploads/2008/06/mother_teresa.jpg"/>
          <p:cNvPicPr>
            <a:picLocks noChangeAspect="1" noChangeArrowheads="1"/>
          </p:cNvPicPr>
          <p:nvPr/>
        </p:nvPicPr>
        <p:blipFill>
          <a:blip r:embed="rId2" cstate="print"/>
          <a:srcRect/>
          <a:stretch>
            <a:fillRect/>
          </a:stretch>
        </p:blipFill>
        <p:spPr bwMode="auto">
          <a:xfrm>
            <a:off x="7315200" y="762000"/>
            <a:ext cx="914400" cy="13759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http://1.bp.blogspot.com/_JQboqOyV9Jw/TLZ2p-JdDqI/AAAAAAAAAQ8/aq4GipuIRWs/s1600/contentment.jpg"/>
          <p:cNvPicPr>
            <a:picLocks noChangeAspect="1" noChangeArrowheads="1"/>
          </p:cNvPicPr>
          <p:nvPr/>
        </p:nvPicPr>
        <p:blipFill>
          <a:blip r:embed="rId2" cstate="print"/>
          <a:srcRect/>
          <a:stretch>
            <a:fillRect/>
          </a:stretch>
        </p:blipFill>
        <p:spPr bwMode="auto">
          <a:xfrm>
            <a:off x="2057399" y="1"/>
            <a:ext cx="5348147" cy="68580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Practice Contentment</a:t>
            </a:r>
            <a:endParaRPr lang="en-US" dirty="0"/>
          </a:p>
        </p:txBody>
      </p:sp>
      <p:sp>
        <p:nvSpPr>
          <p:cNvPr id="3" name="Content Placeholder 2"/>
          <p:cNvSpPr>
            <a:spLocks noGrp="1"/>
          </p:cNvSpPr>
          <p:nvPr>
            <p:ph idx="1"/>
          </p:nvPr>
        </p:nvSpPr>
        <p:spPr/>
        <p:txBody>
          <a:bodyPr/>
          <a:lstStyle/>
          <a:p>
            <a:r>
              <a:rPr lang="en-US" dirty="0" smtClean="0"/>
              <a:t>1 Timothy 6:6-8 – we own nothing in this world and we aren’t taking it with us. We must daily remind ourselves of that and live </a:t>
            </a:r>
            <a:r>
              <a:rPr lang="en-US" dirty="0" smtClean="0"/>
              <a:t>it.</a:t>
            </a:r>
          </a:p>
          <a:p>
            <a:pPr lvl="0">
              <a:buNone/>
            </a:pPr>
            <a:endParaRPr lang="en-US" dirty="0" smtClean="0"/>
          </a:p>
          <a:p>
            <a:r>
              <a:rPr lang="en-US" dirty="0" smtClean="0"/>
              <a:t>The Perfect Example of Contentment is the </a:t>
            </a:r>
            <a:r>
              <a:rPr lang="en-US" dirty="0" err="1" smtClean="0"/>
              <a:t>Shunamite</a:t>
            </a:r>
            <a:r>
              <a:rPr lang="en-US" dirty="0" smtClean="0"/>
              <a:t> woman: 2 kings 4: 8-18</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Practicing Contentment</a:t>
            </a:r>
            <a:endParaRPr lang="en-US" dirty="0"/>
          </a:p>
        </p:txBody>
      </p:sp>
      <p:sp>
        <p:nvSpPr>
          <p:cNvPr id="3" name="Content Placeholder 2"/>
          <p:cNvSpPr>
            <a:spLocks noGrp="1"/>
          </p:cNvSpPr>
          <p:nvPr>
            <p:ph idx="1"/>
          </p:nvPr>
        </p:nvSpPr>
        <p:spPr>
          <a:xfrm>
            <a:off x="381000" y="1143000"/>
            <a:ext cx="8305800" cy="5166360"/>
          </a:xfrm>
        </p:spPr>
        <p:txBody>
          <a:bodyPr>
            <a:normAutofit fontScale="47500" lnSpcReduction="20000"/>
          </a:bodyPr>
          <a:lstStyle/>
          <a:p>
            <a:pPr lvl="0"/>
            <a:r>
              <a:rPr lang="en-US" sz="3600" dirty="0" smtClean="0"/>
              <a:t> Spend </a:t>
            </a:r>
            <a:r>
              <a:rPr lang="en-US" sz="3600" dirty="0" smtClean="0"/>
              <a:t>time with God in His Word and prayer. Not only does that remind us of the futility of life, but it also reminds us of the promises of a loving God, and it makes us realize that all we need in life is really God. The saints realized that and forsook everything just to acquire a relationship with God. </a:t>
            </a:r>
            <a:r>
              <a:rPr lang="en-US" sz="3600" dirty="0" smtClean="0">
                <a:solidFill>
                  <a:srgbClr val="C00000"/>
                </a:solidFill>
              </a:rPr>
              <a:t>St. Augustine said that he had conquered the world when he achieved a state where he neither feared anything nor desired anything from the world. That should be our attitude as </a:t>
            </a:r>
            <a:r>
              <a:rPr lang="en-US" sz="3600" dirty="0" smtClean="0">
                <a:solidFill>
                  <a:srgbClr val="C00000"/>
                </a:solidFill>
              </a:rPr>
              <a:t>well.</a:t>
            </a:r>
          </a:p>
          <a:p>
            <a:pPr lvl="0">
              <a:buNone/>
            </a:pPr>
            <a:endParaRPr lang="en-US" sz="3600" dirty="0" smtClean="0"/>
          </a:p>
          <a:p>
            <a:pPr lvl="0"/>
            <a:r>
              <a:rPr lang="en-US" sz="3600" dirty="0" smtClean="0"/>
              <a:t>Believe that EVERYTHING you have is a gift from God for you personally and it is suited for your purpose in life. He has gifted you with the abilities, talents, husband, children, home, life, that is perfectly and uniquely suited to your purpose, and calling. They are gifts that you could not acquire with your own efforts</a:t>
            </a:r>
            <a:r>
              <a:rPr lang="en-US" sz="3600" dirty="0" smtClean="0"/>
              <a:t>.</a:t>
            </a:r>
          </a:p>
          <a:p>
            <a:pPr lvl="0">
              <a:buNone/>
            </a:pPr>
            <a:endParaRPr lang="en-US" sz="3600" dirty="0" smtClean="0"/>
          </a:p>
          <a:p>
            <a:pPr lvl="0"/>
            <a:r>
              <a:rPr lang="en-US" sz="3600" dirty="0" smtClean="0"/>
              <a:t>Contentment </a:t>
            </a:r>
            <a:r>
              <a:rPr lang="en-US" sz="3600" dirty="0" smtClean="0"/>
              <a:t>is </a:t>
            </a:r>
            <a:r>
              <a:rPr lang="en-US" sz="3600" dirty="0" smtClean="0"/>
              <a:t>a learned thought process – St. Paul states this clearly – </a:t>
            </a:r>
            <a:r>
              <a:rPr lang="en-US" sz="3600" dirty="0" err="1" smtClean="0">
                <a:solidFill>
                  <a:schemeClr val="bg1">
                    <a:lumMod val="95000"/>
                    <a:lumOff val="5000"/>
                  </a:schemeClr>
                </a:solidFill>
              </a:rPr>
              <a:t>Phillipians</a:t>
            </a:r>
            <a:r>
              <a:rPr lang="en-US" sz="3600" dirty="0" smtClean="0">
                <a:solidFill>
                  <a:schemeClr val="bg1">
                    <a:lumMod val="95000"/>
                    <a:lumOff val="5000"/>
                  </a:schemeClr>
                </a:solidFill>
              </a:rPr>
              <a:t> </a:t>
            </a:r>
            <a:r>
              <a:rPr lang="en-US" sz="3600" dirty="0" smtClean="0">
                <a:solidFill>
                  <a:schemeClr val="bg1">
                    <a:lumMod val="95000"/>
                    <a:lumOff val="5000"/>
                  </a:schemeClr>
                </a:solidFill>
              </a:rPr>
              <a:t>4:11</a:t>
            </a:r>
            <a:r>
              <a:rPr lang="en-US" sz="3600" dirty="0" smtClean="0">
                <a:solidFill>
                  <a:schemeClr val="bg1">
                    <a:lumMod val="95000"/>
                    <a:lumOff val="5000"/>
                  </a:schemeClr>
                </a:solidFill>
              </a:rPr>
              <a:t>  </a:t>
            </a:r>
            <a:r>
              <a:rPr lang="en-US" sz="3600" dirty="0" smtClean="0">
                <a:solidFill>
                  <a:schemeClr val="bg1">
                    <a:lumMod val="95000"/>
                    <a:lumOff val="5000"/>
                  </a:schemeClr>
                </a:solidFill>
              </a:rPr>
              <a:t>”Not </a:t>
            </a:r>
            <a:r>
              <a:rPr lang="en-US" sz="3600" dirty="0" smtClean="0">
                <a:solidFill>
                  <a:schemeClr val="bg1">
                    <a:lumMod val="95000"/>
                    <a:lumOff val="5000"/>
                  </a:schemeClr>
                </a:solidFill>
              </a:rPr>
              <a:t>that I speak in regard to need, for I have learned in whatever state I am, to be content</a:t>
            </a:r>
            <a:r>
              <a:rPr lang="en-US" sz="3600" dirty="0" smtClean="0">
                <a:solidFill>
                  <a:schemeClr val="bg1">
                    <a:lumMod val="95000"/>
                    <a:lumOff val="5000"/>
                  </a:schemeClr>
                </a:solidFill>
              </a:rPr>
              <a:t>.” </a:t>
            </a:r>
            <a:r>
              <a:rPr lang="en-US" sz="3600" dirty="0" smtClean="0"/>
              <a:t>We must work on changing our attitudes – for most of us this doesn’t come naturally. We need to start by always having a thankful attitude especially in our prayers.</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smtClean="0"/>
              <a:t>“‘Love the Lord your God with all your heart and with all your soul and with all your strength and </a:t>
            </a:r>
            <a:r>
              <a:rPr lang="en-US" dirty="0" smtClean="0">
                <a:solidFill>
                  <a:srgbClr val="FF0000"/>
                </a:solidFill>
              </a:rPr>
              <a:t>with all your mind</a:t>
            </a:r>
            <a:r>
              <a:rPr lang="en-US" dirty="0" smtClean="0"/>
              <a:t>’</a:t>
            </a:r>
            <a:r>
              <a:rPr lang="en-US" baseline="30000" dirty="0" smtClean="0"/>
              <a:t>[</a:t>
            </a:r>
            <a:r>
              <a:rPr lang="en-US" baseline="30000" dirty="0" smtClean="0">
                <a:hlinkClick r:id="rId2" tooltip="See footnote a"/>
              </a:rPr>
              <a:t>a</a:t>
            </a:r>
            <a:r>
              <a:rPr lang="en-US" baseline="30000" dirty="0" smtClean="0"/>
              <a:t>]</a:t>
            </a:r>
            <a:r>
              <a:rPr lang="en-US" dirty="0" smtClean="0"/>
              <a:t>; and, ‘Love your neighbor as yourself.’</a:t>
            </a:r>
            <a:r>
              <a:rPr lang="en-US" baseline="30000" dirty="0" smtClean="0"/>
              <a:t>[</a:t>
            </a:r>
            <a:r>
              <a:rPr lang="en-US" baseline="30000" dirty="0" smtClean="0">
                <a:hlinkClick r:id="rId3" tooltip="See footnote b"/>
              </a:rPr>
              <a:t>b</a:t>
            </a:r>
            <a:r>
              <a:rPr lang="en-US" baseline="30000" dirty="0" smtClean="0"/>
              <a:t>]</a:t>
            </a:r>
            <a:r>
              <a:rPr lang="en-US" dirty="0" smtClean="0"/>
              <a:t>”</a:t>
            </a:r>
            <a:r>
              <a:rPr lang="en-US" b="1" dirty="0" smtClean="0"/>
              <a:t> Luke 10:27 </a:t>
            </a:r>
            <a:endParaRPr lang="en-US" dirty="0"/>
          </a:p>
        </p:txBody>
      </p:sp>
      <p:pic>
        <p:nvPicPr>
          <p:cNvPr id="2050" name="Picture 2" descr="http://create-a-healthy-flexible-body.com/images/pain-relief-using-the-mind.jpg"/>
          <p:cNvPicPr>
            <a:picLocks noChangeAspect="1" noChangeArrowheads="1"/>
          </p:cNvPicPr>
          <p:nvPr/>
        </p:nvPicPr>
        <p:blipFill>
          <a:blip r:embed="rId4" cstate="print"/>
          <a:srcRect/>
          <a:stretch>
            <a:fillRect/>
          </a:stretch>
        </p:blipFill>
        <p:spPr bwMode="auto">
          <a:xfrm>
            <a:off x="2743200" y="3562349"/>
            <a:ext cx="3305175" cy="3295651"/>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Sanctifying our Thoughts takes practice</a:t>
            </a:r>
            <a:endParaRPr lang="en-US" dirty="0"/>
          </a:p>
        </p:txBody>
      </p:sp>
      <p:sp>
        <p:nvSpPr>
          <p:cNvPr id="3" name="Content Placeholder 2"/>
          <p:cNvSpPr>
            <a:spLocks noGrp="1"/>
          </p:cNvSpPr>
          <p:nvPr>
            <p:ph idx="1"/>
          </p:nvPr>
        </p:nvSpPr>
        <p:spPr/>
        <p:txBody>
          <a:bodyPr/>
          <a:lstStyle/>
          <a:p>
            <a:r>
              <a:rPr lang="en-US" dirty="0" smtClean="0"/>
              <a:t>Like the analogy missy used in a previous lesson.</a:t>
            </a:r>
          </a:p>
          <a:p>
            <a:r>
              <a:rPr lang="en-US" dirty="0" smtClean="0"/>
              <a:t>We need to identify our negative thought patterns, confess them, stop them and do it over and over again until that rope breaks.</a:t>
            </a:r>
            <a:endParaRPr lang="en-US" dirty="0"/>
          </a:p>
        </p:txBody>
      </p:sp>
      <p:pic>
        <p:nvPicPr>
          <p:cNvPr id="45058" name="Picture 2" descr="http://upload.wikimedia.org/wikipedia/commons/thumb/a/a1/Paddleball.svg/202px-Paddleball.svg.png"/>
          <p:cNvPicPr>
            <a:picLocks noChangeAspect="1" noChangeArrowheads="1"/>
          </p:cNvPicPr>
          <p:nvPr/>
        </p:nvPicPr>
        <p:blipFill>
          <a:blip r:embed="rId2" cstate="print"/>
          <a:srcRect/>
          <a:stretch>
            <a:fillRect/>
          </a:stretch>
        </p:blipFill>
        <p:spPr bwMode="auto">
          <a:xfrm>
            <a:off x="5791200" y="4038600"/>
            <a:ext cx="2457450" cy="2457451"/>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Sanctifying our thoughts takes practice!</a:t>
            </a:r>
            <a:endParaRPr lang="en-US" dirty="0"/>
          </a:p>
        </p:txBody>
      </p:sp>
      <p:sp>
        <p:nvSpPr>
          <p:cNvPr id="3" name="Content Placeholder 2"/>
          <p:cNvSpPr>
            <a:spLocks noGrp="1"/>
          </p:cNvSpPr>
          <p:nvPr>
            <p:ph idx="1"/>
          </p:nvPr>
        </p:nvSpPr>
        <p:spPr/>
        <p:txBody>
          <a:bodyPr/>
          <a:lstStyle/>
          <a:p>
            <a:r>
              <a:rPr lang="en-US" dirty="0" smtClean="0"/>
              <a:t>Once you stop the negative, You then teach your brain the positive.</a:t>
            </a:r>
          </a:p>
          <a:p>
            <a:r>
              <a:rPr lang="en-US" dirty="0" smtClean="0"/>
              <a:t>It is like digging a trench: teaching our thoughts the way.</a:t>
            </a:r>
          </a:p>
          <a:p>
            <a:r>
              <a:rPr lang="en-US" dirty="0" smtClean="0"/>
              <a:t>It’s hard work at first, but once the trail is made: that neural pathway will be achieved and your brain will learn to do it on its own.</a:t>
            </a:r>
            <a:endParaRPr lang="en-US" dirty="0"/>
          </a:p>
        </p:txBody>
      </p:sp>
      <p:pic>
        <p:nvPicPr>
          <p:cNvPr id="39938" name="Picture 2" descr="http://www.eri.nau.edu/images/stories/Research/Penstemon_trench.jpg"/>
          <p:cNvPicPr>
            <a:picLocks noChangeAspect="1" noChangeArrowheads="1"/>
          </p:cNvPicPr>
          <p:nvPr/>
        </p:nvPicPr>
        <p:blipFill>
          <a:blip r:embed="rId2" cstate="print"/>
          <a:srcRect/>
          <a:stretch>
            <a:fillRect/>
          </a:stretch>
        </p:blipFill>
        <p:spPr bwMode="auto">
          <a:xfrm>
            <a:off x="3124200" y="4799229"/>
            <a:ext cx="3186953" cy="2058771"/>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Glory be to God Forever Amen!</a:t>
            </a:r>
            <a:endParaRPr lang="en-US" dirty="0"/>
          </a:p>
        </p:txBody>
      </p:sp>
      <p:sp>
        <p:nvSpPr>
          <p:cNvPr id="3" name="Content Placeholder 2"/>
          <p:cNvSpPr>
            <a:spLocks noGrp="1"/>
          </p:cNvSpPr>
          <p:nvPr>
            <p:ph idx="1"/>
          </p:nvPr>
        </p:nvSpPr>
        <p:spPr/>
        <p:txBody>
          <a:bodyPr/>
          <a:lstStyle/>
          <a:p>
            <a:endParaRPr lang="en-US"/>
          </a:p>
        </p:txBody>
      </p:sp>
      <p:pic>
        <p:nvPicPr>
          <p:cNvPr id="47106" name="Picture 2" descr="http://www.sistermoongraphics.com/images/cs124.l.jpg"/>
          <p:cNvPicPr>
            <a:picLocks noChangeAspect="1" noChangeArrowheads="1"/>
          </p:cNvPicPr>
          <p:nvPr/>
        </p:nvPicPr>
        <p:blipFill>
          <a:blip r:embed="rId2" cstate="print"/>
          <a:srcRect/>
          <a:stretch>
            <a:fillRect/>
          </a:stretch>
        </p:blipFill>
        <p:spPr bwMode="auto">
          <a:xfrm>
            <a:off x="2362200" y="1242115"/>
            <a:ext cx="4019550" cy="561588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sanctify our minds?</a:t>
            </a:r>
            <a:endParaRPr lang="en-US" dirty="0"/>
          </a:p>
        </p:txBody>
      </p:sp>
      <p:sp>
        <p:nvSpPr>
          <p:cNvPr id="3" name="Content Placeholder 2"/>
          <p:cNvSpPr>
            <a:spLocks noGrp="1"/>
          </p:cNvSpPr>
          <p:nvPr>
            <p:ph idx="1"/>
          </p:nvPr>
        </p:nvSpPr>
        <p:spPr/>
        <p:txBody>
          <a:bodyPr/>
          <a:lstStyle/>
          <a:p>
            <a:r>
              <a:rPr lang="en-US" dirty="0" smtClean="0"/>
              <a:t>Every action starts with an idea.</a:t>
            </a:r>
          </a:p>
          <a:p>
            <a:r>
              <a:rPr lang="en-US" dirty="0" smtClean="0"/>
              <a:t>To Keep from sinning: and sinful behavior</a:t>
            </a:r>
          </a:p>
          <a:p>
            <a:r>
              <a:rPr lang="en-US" dirty="0" smtClean="0"/>
              <a:t>To </a:t>
            </a:r>
            <a:r>
              <a:rPr lang="en-US" dirty="0" smtClean="0"/>
              <a:t>Give Glory to </a:t>
            </a:r>
            <a:r>
              <a:rPr lang="en-US" dirty="0" smtClean="0"/>
              <a:t>God</a:t>
            </a:r>
          </a:p>
          <a:p>
            <a:r>
              <a:rPr lang="en-US" dirty="0" smtClean="0"/>
              <a:t>To guard against anxiety and depression.</a:t>
            </a:r>
          </a:p>
          <a:p>
            <a:r>
              <a:rPr lang="en-US" dirty="0" smtClean="0"/>
              <a:t>To live intently and with compassion.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do we sanctify our minds?</a:t>
            </a:r>
            <a:endParaRPr lang="en-US" dirty="0"/>
          </a:p>
        </p:txBody>
      </p:sp>
      <p:sp>
        <p:nvSpPr>
          <p:cNvPr id="3" name="Content Placeholder 2"/>
          <p:cNvSpPr>
            <a:spLocks noGrp="1"/>
          </p:cNvSpPr>
          <p:nvPr>
            <p:ph idx="1"/>
          </p:nvPr>
        </p:nvSpPr>
        <p:spPr/>
        <p:txBody>
          <a:bodyPr/>
          <a:lstStyle/>
          <a:p>
            <a:r>
              <a:rPr lang="en-US" dirty="0" smtClean="0">
                <a:solidFill>
                  <a:schemeClr val="accent5">
                    <a:lumMod val="50000"/>
                  </a:schemeClr>
                </a:solidFill>
              </a:rPr>
              <a:t>Take out what is bad: GIGO (Garbage In: Garbage Out)</a:t>
            </a:r>
          </a:p>
          <a:p>
            <a:r>
              <a:rPr lang="en-US" dirty="0" smtClean="0"/>
              <a:t>Be vigilant to guard our minds.</a:t>
            </a:r>
          </a:p>
          <a:p>
            <a:r>
              <a:rPr lang="en-US" dirty="0" smtClean="0">
                <a:solidFill>
                  <a:schemeClr val="bg1">
                    <a:lumMod val="95000"/>
                    <a:lumOff val="5000"/>
                  </a:schemeClr>
                </a:solidFill>
              </a:rPr>
              <a:t>Feed it with what is good.</a:t>
            </a:r>
            <a:endParaRPr lang="en-US" dirty="0">
              <a:solidFill>
                <a:schemeClr val="bg1">
                  <a:lumMod val="95000"/>
                  <a:lumOff val="5000"/>
                </a:schemeClr>
              </a:solidFill>
            </a:endParaRPr>
          </a:p>
        </p:txBody>
      </p:sp>
      <p:pic>
        <p:nvPicPr>
          <p:cNvPr id="1026" name="Picture 2" descr="http://1.bp.blogspot.com/_2k22z8vH128/SaxURwY3NFI/AAAAAAAAFv4/WngOBUpyVy4/s320/gigo.jpg"/>
          <p:cNvPicPr>
            <a:picLocks noChangeAspect="1" noChangeArrowheads="1"/>
          </p:cNvPicPr>
          <p:nvPr/>
        </p:nvPicPr>
        <p:blipFill>
          <a:blip r:embed="rId2" cstate="print"/>
          <a:srcRect/>
          <a:stretch>
            <a:fillRect/>
          </a:stretch>
        </p:blipFill>
        <p:spPr bwMode="auto">
          <a:xfrm>
            <a:off x="5486400" y="3142095"/>
            <a:ext cx="3124200" cy="3715905"/>
          </a:xfrm>
          <a:prstGeom prst="rect">
            <a:avLst/>
          </a:prstGeom>
          <a:noFill/>
        </p:spPr>
      </p:pic>
      <p:pic>
        <p:nvPicPr>
          <p:cNvPr id="5" name="Picture 2" descr="http://www.justinobney.com/wp-content/uploads/2010/01/garbage.jpg"/>
          <p:cNvPicPr>
            <a:picLocks noChangeAspect="1" noChangeArrowheads="1"/>
          </p:cNvPicPr>
          <p:nvPr/>
        </p:nvPicPr>
        <p:blipFill>
          <a:blip r:embed="rId3" cstate="print"/>
          <a:srcRect/>
          <a:stretch>
            <a:fillRect/>
          </a:stretch>
        </p:blipFill>
        <p:spPr bwMode="auto">
          <a:xfrm>
            <a:off x="1752600" y="3670991"/>
            <a:ext cx="2657475" cy="3187009"/>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am I consuming?</a:t>
            </a:r>
            <a:endParaRPr lang="en-US" dirty="0"/>
          </a:p>
        </p:txBody>
      </p:sp>
      <p:sp>
        <p:nvSpPr>
          <p:cNvPr id="3" name="Content Placeholder 2"/>
          <p:cNvSpPr>
            <a:spLocks noGrp="1"/>
          </p:cNvSpPr>
          <p:nvPr>
            <p:ph idx="1"/>
          </p:nvPr>
        </p:nvSpPr>
        <p:spPr/>
        <p:txBody>
          <a:bodyPr/>
          <a:lstStyle/>
          <a:p>
            <a:r>
              <a:rPr lang="en-US" dirty="0" smtClean="0"/>
              <a:t>What am I reading?</a:t>
            </a:r>
          </a:p>
          <a:p>
            <a:r>
              <a:rPr lang="en-US" dirty="0" smtClean="0"/>
              <a:t>Watching?</a:t>
            </a:r>
          </a:p>
          <a:p>
            <a:r>
              <a:rPr lang="en-US" dirty="0" smtClean="0"/>
              <a:t>Who am I spending time with? And what is the conversation entail?</a:t>
            </a:r>
          </a:p>
          <a:p>
            <a:r>
              <a:rPr lang="en-US" dirty="0" smtClean="0"/>
              <a:t>Simply FLEE!</a:t>
            </a:r>
            <a:endParaRPr lang="en-US" dirty="0"/>
          </a:p>
        </p:txBody>
      </p:sp>
      <p:pic>
        <p:nvPicPr>
          <p:cNvPr id="28676" name="Picture 4" descr="http://www.foundationsforfreedom.net/Topics/Righteousness/_resRight/flee.gif"/>
          <p:cNvPicPr>
            <a:picLocks noChangeAspect="1" noChangeArrowheads="1"/>
          </p:cNvPicPr>
          <p:nvPr/>
        </p:nvPicPr>
        <p:blipFill>
          <a:blip r:embed="rId2" cstate="print"/>
          <a:srcRect/>
          <a:stretch>
            <a:fillRect/>
          </a:stretch>
        </p:blipFill>
        <p:spPr bwMode="auto">
          <a:xfrm>
            <a:off x="5334000" y="4267200"/>
            <a:ext cx="3810000" cy="2416409"/>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Maybe I just got nothing going on!</a:t>
            </a:r>
            <a:endParaRPr lang="en-US" dirty="0"/>
          </a:p>
        </p:txBody>
      </p:sp>
      <p:sp>
        <p:nvSpPr>
          <p:cNvPr id="3" name="Content Placeholder 2"/>
          <p:cNvSpPr>
            <a:spLocks noGrp="1"/>
          </p:cNvSpPr>
          <p:nvPr>
            <p:ph idx="1"/>
          </p:nvPr>
        </p:nvSpPr>
        <p:spPr>
          <a:xfrm>
            <a:off x="457200" y="1600200"/>
            <a:ext cx="3581400" cy="4709160"/>
          </a:xfrm>
        </p:spPr>
        <p:txBody>
          <a:bodyPr>
            <a:normAutofit fontScale="85000" lnSpcReduction="10000"/>
          </a:bodyPr>
          <a:lstStyle/>
          <a:p>
            <a:pPr>
              <a:buNone/>
            </a:pPr>
            <a:r>
              <a:rPr lang="en-US" dirty="0" smtClean="0"/>
              <a:t> </a:t>
            </a:r>
          </a:p>
          <a:p>
            <a:r>
              <a:rPr lang="en-US" dirty="0" smtClean="0"/>
              <a:t>"The mind of an idle person is a convenient place of work for the </a:t>
            </a:r>
            <a:r>
              <a:rPr lang="en-US" dirty="0" smtClean="0"/>
              <a:t>devil.”</a:t>
            </a:r>
          </a:p>
          <a:p>
            <a:r>
              <a:rPr lang="en-US" dirty="0" smtClean="0"/>
              <a:t>A </a:t>
            </a:r>
            <a:r>
              <a:rPr lang="en-US" dirty="0" smtClean="0"/>
              <a:t>person who spends his time in idleness will have his mind exposed to evil thoughts; he does not control his thoughts but the thoughts direct him.</a:t>
            </a:r>
          </a:p>
          <a:p>
            <a:endParaRPr lang="en-US" dirty="0"/>
          </a:p>
        </p:txBody>
      </p:sp>
      <p:pic>
        <p:nvPicPr>
          <p:cNvPr id="30722" name="Picture 2" descr="http://www.rodguen.com/gallery/d/190-1/Bored.jpg"/>
          <p:cNvPicPr>
            <a:picLocks noChangeAspect="1" noChangeArrowheads="1"/>
          </p:cNvPicPr>
          <p:nvPr/>
        </p:nvPicPr>
        <p:blipFill>
          <a:blip r:embed="rId2" cstate="print"/>
          <a:srcRect/>
          <a:stretch>
            <a:fillRect/>
          </a:stretch>
        </p:blipFill>
        <p:spPr bwMode="auto">
          <a:xfrm>
            <a:off x="4191000" y="1905000"/>
            <a:ext cx="4762500" cy="3150054"/>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Ask yourself…</a:t>
            </a:r>
            <a:endParaRPr lang="en-US" dirty="0"/>
          </a:p>
        </p:txBody>
      </p:sp>
      <p:sp>
        <p:nvSpPr>
          <p:cNvPr id="3" name="Content Placeholder 2"/>
          <p:cNvSpPr>
            <a:spLocks noGrp="1"/>
          </p:cNvSpPr>
          <p:nvPr>
            <p:ph idx="1"/>
          </p:nvPr>
        </p:nvSpPr>
        <p:spPr/>
        <p:txBody>
          <a:bodyPr/>
          <a:lstStyle/>
          <a:p>
            <a:pPr>
              <a:buNone/>
            </a:pPr>
            <a:endParaRPr lang="en-US" dirty="0" smtClean="0"/>
          </a:p>
          <a:p>
            <a:r>
              <a:rPr lang="en-US" dirty="0" smtClean="0"/>
              <a:t>Let us be keen to examine our thoughts, what are we dwelling on?  What belief systems do we carry with us about ourselves, about who God </a:t>
            </a:r>
            <a:r>
              <a:rPr lang="en-US" dirty="0" smtClean="0"/>
              <a:t>is, and </a:t>
            </a:r>
            <a:r>
              <a:rPr lang="en-US" dirty="0" smtClean="0"/>
              <a:t>about others?</a:t>
            </a:r>
          </a:p>
          <a:p>
            <a:endParaRPr lang="en-US" dirty="0"/>
          </a:p>
        </p:txBody>
      </p:sp>
      <p:pic>
        <p:nvPicPr>
          <p:cNvPr id="31746" name="Picture 2" descr="http://www.yellowlight.scratchspace.net/mostlybanal/examine.jpg"/>
          <p:cNvPicPr>
            <a:picLocks noChangeAspect="1" noChangeArrowheads="1"/>
          </p:cNvPicPr>
          <p:nvPr/>
        </p:nvPicPr>
        <p:blipFill>
          <a:blip r:embed="rId2" cstate="print"/>
          <a:srcRect/>
          <a:stretch>
            <a:fillRect/>
          </a:stretch>
        </p:blipFill>
        <p:spPr bwMode="auto">
          <a:xfrm>
            <a:off x="5791200" y="3581400"/>
            <a:ext cx="2634129" cy="32766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might I find?</a:t>
            </a:r>
            <a:endParaRPr lang="en-US" dirty="0"/>
          </a:p>
        </p:txBody>
      </p:sp>
      <p:sp>
        <p:nvSpPr>
          <p:cNvPr id="3" name="Content Placeholder 2"/>
          <p:cNvSpPr>
            <a:spLocks noGrp="1"/>
          </p:cNvSpPr>
          <p:nvPr>
            <p:ph idx="1"/>
          </p:nvPr>
        </p:nvSpPr>
        <p:spPr/>
        <p:txBody>
          <a:bodyPr/>
          <a:lstStyle/>
          <a:p>
            <a:r>
              <a:rPr lang="en-US" dirty="0" smtClean="0"/>
              <a:t>Worry?</a:t>
            </a:r>
          </a:p>
          <a:p>
            <a:r>
              <a:rPr lang="en-US" dirty="0" smtClean="0"/>
              <a:t>Negativity?</a:t>
            </a:r>
          </a:p>
          <a:p>
            <a:r>
              <a:rPr lang="en-US" dirty="0" smtClean="0"/>
              <a:t>Discontent?</a:t>
            </a:r>
          </a:p>
          <a:p>
            <a:r>
              <a:rPr lang="en-US" dirty="0" smtClean="0"/>
              <a:t>Hopelessness?</a:t>
            </a:r>
          </a:p>
          <a:p>
            <a:pPr>
              <a:buNone/>
            </a:pPr>
            <a:endParaRPr lang="en-US" dirty="0"/>
          </a:p>
        </p:txBody>
      </p:sp>
      <p:pic>
        <p:nvPicPr>
          <p:cNvPr id="32770" name="Picture 2" descr="http://positivegraphics.com/Negativity-destroy-life.jpg"/>
          <p:cNvPicPr>
            <a:picLocks noChangeAspect="1" noChangeArrowheads="1"/>
          </p:cNvPicPr>
          <p:nvPr/>
        </p:nvPicPr>
        <p:blipFill>
          <a:blip r:embed="rId2" cstate="print"/>
          <a:srcRect/>
          <a:stretch>
            <a:fillRect/>
          </a:stretch>
        </p:blipFill>
        <p:spPr bwMode="auto">
          <a:xfrm>
            <a:off x="3619500" y="4267200"/>
            <a:ext cx="5524500" cy="2817495"/>
          </a:xfrm>
          <a:prstGeom prst="rect">
            <a:avLst/>
          </a:prstGeom>
          <a:noFill/>
        </p:spPr>
      </p:pic>
      <p:pic>
        <p:nvPicPr>
          <p:cNvPr id="32772" name="Picture 4" descr="http://carpefactum.typepad.com/photos/uncategorized/2008/01/21/grumpy.jpg"/>
          <p:cNvPicPr>
            <a:picLocks noChangeAspect="1" noChangeArrowheads="1"/>
          </p:cNvPicPr>
          <p:nvPr/>
        </p:nvPicPr>
        <p:blipFill>
          <a:blip r:embed="rId3" cstate="print"/>
          <a:srcRect/>
          <a:stretch>
            <a:fillRect/>
          </a:stretch>
        </p:blipFill>
        <p:spPr bwMode="auto">
          <a:xfrm>
            <a:off x="533400" y="3848099"/>
            <a:ext cx="2857500" cy="3009901"/>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Neural Plasticity	</a:t>
            </a:r>
            <a:endParaRPr lang="en-US" dirty="0"/>
          </a:p>
        </p:txBody>
      </p:sp>
      <p:sp>
        <p:nvSpPr>
          <p:cNvPr id="3" name="Content Placeholder 2"/>
          <p:cNvSpPr>
            <a:spLocks noGrp="1"/>
          </p:cNvSpPr>
          <p:nvPr>
            <p:ph idx="1"/>
          </p:nvPr>
        </p:nvSpPr>
        <p:spPr/>
        <p:txBody>
          <a:bodyPr/>
          <a:lstStyle/>
          <a:p>
            <a:r>
              <a:rPr lang="en-US" dirty="0" smtClean="0"/>
              <a:t>The good news!</a:t>
            </a:r>
          </a:p>
          <a:p>
            <a:r>
              <a:rPr lang="en-US" dirty="0" smtClean="0"/>
              <a:t>Our minds are flexible</a:t>
            </a:r>
          </a:p>
          <a:p>
            <a:r>
              <a:rPr lang="en-US" dirty="0" smtClean="0"/>
              <a:t>Neural pathways</a:t>
            </a:r>
          </a:p>
          <a:p>
            <a:pPr>
              <a:buNone/>
            </a:pPr>
            <a:r>
              <a:rPr lang="en-US" dirty="0" smtClean="0"/>
              <a:t>are like malleable </a:t>
            </a:r>
          </a:p>
          <a:p>
            <a:pPr>
              <a:buNone/>
            </a:pPr>
            <a:r>
              <a:rPr lang="en-US" dirty="0" smtClean="0"/>
              <a:t>play dough .</a:t>
            </a:r>
          </a:p>
          <a:p>
            <a:pPr>
              <a:buFont typeface="Wingdings" pitchFamily="2" charset="2"/>
              <a:buChar char="q"/>
            </a:pPr>
            <a:r>
              <a:rPr lang="en-US" dirty="0" smtClean="0"/>
              <a:t> We can teach our brains to create pathways of gratitude and compassion, instead of discontent and anxiety! </a:t>
            </a:r>
          </a:p>
          <a:p>
            <a:endParaRPr lang="en-US" dirty="0"/>
          </a:p>
        </p:txBody>
      </p:sp>
      <p:pic>
        <p:nvPicPr>
          <p:cNvPr id="33794" name="Picture 2" descr="http://www.authenticityassociates.com/wp-content/uploads/2010/05/NeuralPathways.jpg"/>
          <p:cNvPicPr>
            <a:picLocks noChangeAspect="1" noChangeArrowheads="1"/>
          </p:cNvPicPr>
          <p:nvPr/>
        </p:nvPicPr>
        <p:blipFill>
          <a:blip r:embed="rId2" cstate="print"/>
          <a:srcRect/>
          <a:stretch>
            <a:fillRect/>
          </a:stretch>
        </p:blipFill>
        <p:spPr bwMode="auto">
          <a:xfrm>
            <a:off x="5562600" y="1123950"/>
            <a:ext cx="3581400" cy="268605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502</TotalTime>
  <Words>1046</Words>
  <Application>Microsoft Office PowerPoint</Application>
  <PresentationFormat>On-screen Show (4:3)</PresentationFormat>
  <Paragraphs>87</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Apex</vt:lpstr>
      <vt:lpstr>Sanctifying Our Thoughts</vt:lpstr>
      <vt:lpstr>Introduction</vt:lpstr>
      <vt:lpstr>Why sanctify our minds?</vt:lpstr>
      <vt:lpstr>How do we sanctify our minds?</vt:lpstr>
      <vt:lpstr>What am I consuming?</vt:lpstr>
      <vt:lpstr>Maybe I just got nothing going on!</vt:lpstr>
      <vt:lpstr>Ask yourself…</vt:lpstr>
      <vt:lpstr>What might I find?</vt:lpstr>
      <vt:lpstr>Neural Plasticity </vt:lpstr>
      <vt:lpstr>THIS TAKES WORK!</vt:lpstr>
      <vt:lpstr>Awareness </vt:lpstr>
      <vt:lpstr>Intent</vt:lpstr>
      <vt:lpstr>Intent</vt:lpstr>
      <vt:lpstr>Be intentional about what I am consuming!</vt:lpstr>
      <vt:lpstr>Keep things in perspective to thwart Negativity </vt:lpstr>
      <vt:lpstr>Harboring compassion as a way to thwart negativism:  </vt:lpstr>
      <vt:lpstr>Slide 17</vt:lpstr>
      <vt:lpstr>Practice Contentment</vt:lpstr>
      <vt:lpstr>Practicing Contentment</vt:lpstr>
      <vt:lpstr>Sanctifying our Thoughts takes practice</vt:lpstr>
      <vt:lpstr>Sanctifying our thoughts takes practice!</vt:lpstr>
      <vt:lpstr>Glory be to God Forever Amen!</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Sanctifying Our Thoughts</dc:title>
  <dc:creator> </dc:creator>
  <cp:lastModifiedBy> </cp:lastModifiedBy>
  <cp:revision>12</cp:revision>
  <dcterms:created xsi:type="dcterms:W3CDTF">2011-01-15T22:32:32Z</dcterms:created>
  <dcterms:modified xsi:type="dcterms:W3CDTF">2011-01-16T06:54:47Z</dcterms:modified>
</cp:coreProperties>
</file>