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0" r:id="rId3"/>
    <p:sldId id="257" r:id="rId4"/>
    <p:sldId id="261" r:id="rId5"/>
    <p:sldId id="282" r:id="rId6"/>
    <p:sldId id="270" r:id="rId7"/>
    <p:sldId id="259" r:id="rId8"/>
    <p:sldId id="271" r:id="rId9"/>
    <p:sldId id="273" r:id="rId10"/>
    <p:sldId id="262" r:id="rId11"/>
    <p:sldId id="263" r:id="rId12"/>
    <p:sldId id="283" r:id="rId13"/>
    <p:sldId id="269" r:id="rId14"/>
    <p:sldId id="264" r:id="rId15"/>
    <p:sldId id="265" r:id="rId16"/>
    <p:sldId id="279" r:id="rId17"/>
    <p:sldId id="280" r:id="rId18"/>
    <p:sldId id="266" r:id="rId19"/>
    <p:sldId id="272" r:id="rId20"/>
    <p:sldId id="267" r:id="rId21"/>
    <p:sldId id="285" r:id="rId22"/>
    <p:sldId id="286"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5" d="100"/>
          <a:sy n="85" d="100"/>
        </p:scale>
        <p:origin x="-564"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E30E35-B320-9F46-9EBD-7403A59698CD}" type="datetimeFigureOut">
              <a:rPr lang="en-US" smtClean="0"/>
              <a:pPr/>
              <a:t>11/20/2010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2BC620-F8FF-B947-8587-79D35070EF8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E30E35-B320-9F46-9EBD-7403A59698CD}" type="datetimeFigureOut">
              <a:rPr lang="en-US" smtClean="0"/>
              <a:pPr/>
              <a:t>11/20/2010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2BC620-F8FF-B947-8587-79D35070EF8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E30E35-B320-9F46-9EBD-7403A59698CD}" type="datetimeFigureOut">
              <a:rPr lang="en-US" smtClean="0"/>
              <a:pPr/>
              <a:t>11/20/2010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2BC620-F8FF-B947-8587-79D35070EF8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E30E35-B320-9F46-9EBD-7403A59698CD}" type="datetimeFigureOut">
              <a:rPr lang="en-US" smtClean="0"/>
              <a:pPr/>
              <a:t>11/20/2010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2BC620-F8FF-B947-8587-79D35070EF8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E30E35-B320-9F46-9EBD-7403A59698CD}" type="datetimeFigureOut">
              <a:rPr lang="en-US" smtClean="0"/>
              <a:pPr/>
              <a:t>11/20/2010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2BC620-F8FF-B947-8587-79D35070EF8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E30E35-B320-9F46-9EBD-7403A59698CD}" type="datetimeFigureOut">
              <a:rPr lang="en-US" smtClean="0"/>
              <a:pPr/>
              <a:t>11/20/2010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2BC620-F8FF-B947-8587-79D35070EF8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E30E35-B320-9F46-9EBD-7403A59698CD}" type="datetimeFigureOut">
              <a:rPr lang="en-US" smtClean="0"/>
              <a:pPr/>
              <a:t>11/20/2010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2BC620-F8FF-B947-8587-79D35070EF8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E30E35-B320-9F46-9EBD-7403A59698CD}" type="datetimeFigureOut">
              <a:rPr lang="en-US" smtClean="0"/>
              <a:pPr/>
              <a:t>11/20/2010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2BC620-F8FF-B947-8587-79D35070EF8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E30E35-B320-9F46-9EBD-7403A59698CD}" type="datetimeFigureOut">
              <a:rPr lang="en-US" smtClean="0"/>
              <a:pPr/>
              <a:t>11/20/2010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2BC620-F8FF-B947-8587-79D35070EF8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E30E35-B320-9F46-9EBD-7403A59698CD}" type="datetimeFigureOut">
              <a:rPr lang="en-US" smtClean="0"/>
              <a:pPr/>
              <a:t>11/20/2010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2BC620-F8FF-B947-8587-79D35070EF8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E30E35-B320-9F46-9EBD-7403A59698CD}" type="datetimeFigureOut">
              <a:rPr lang="en-US" smtClean="0"/>
              <a:pPr/>
              <a:t>11/20/2010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2BC620-F8FF-B947-8587-79D35070EF8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30E35-B320-9F46-9EBD-7403A59698CD}" type="datetimeFigureOut">
              <a:rPr lang="en-US" smtClean="0"/>
              <a:pPr/>
              <a:t>11/20/2010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2BC620-F8FF-B947-8587-79D35070EF8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Documents and Settings\ebeid1\Desktop\Armor-of-God.jpg"/>
          <p:cNvPicPr>
            <a:picLocks noChangeAspect="1" noChangeArrowheads="1"/>
          </p:cNvPicPr>
          <p:nvPr/>
        </p:nvPicPr>
        <p:blipFill>
          <a:blip r:embed="rId2" cstate="print"/>
          <a:srcRect l="-37375" r="-37375"/>
          <a:stretch>
            <a:fillRect/>
          </a:stretch>
        </p:blipFill>
        <p:spPr bwMode="auto">
          <a:xfrm>
            <a:off x="469114" y="1128757"/>
            <a:ext cx="8229600" cy="4525963"/>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a:spLocks noGrp="1"/>
          </p:cNvSpPr>
          <p:nvPr>
            <p:ph type="title" idx="4294967295"/>
          </p:nvPr>
        </p:nvSpPr>
        <p:spPr>
          <a:xfrm>
            <a:off x="2324673" y="0"/>
            <a:ext cx="5827599" cy="923392"/>
          </a:xfrm>
        </p:spPr>
        <p:txBody>
          <a:bodyPr>
            <a:normAutofit/>
          </a:bodyPr>
          <a:lstStyle/>
          <a:p>
            <a:r>
              <a:rPr lang="en-US" sz="3600" dirty="0" smtClean="0"/>
              <a:t>1. Belt of Truth (Self Control)</a:t>
            </a:r>
            <a:endParaRPr lang="en-US" sz="3600" dirty="0"/>
          </a:p>
        </p:txBody>
      </p:sp>
      <p:pic>
        <p:nvPicPr>
          <p:cNvPr id="3" name="Content Placeholder 2" descr="D:\Jewels\SS\Lessons_Candidate\The Armor of God\belt-fig-1.jpg"/>
          <p:cNvPicPr>
            <a:picLocks noGrp="1" noChangeAspect="1" noChangeArrowheads="1"/>
          </p:cNvPicPr>
          <p:nvPr>
            <p:ph sz="half" idx="4294967295"/>
          </p:nvPr>
        </p:nvPicPr>
        <p:blipFill>
          <a:blip r:embed="rId2" cstate="print"/>
          <a:srcRect/>
          <a:stretch>
            <a:fillRect/>
          </a:stretch>
        </p:blipFill>
        <p:spPr bwMode="auto">
          <a:xfrm>
            <a:off x="0" y="555171"/>
            <a:ext cx="2324673" cy="2476282"/>
          </a:xfrm>
          <a:prstGeom prst="rect">
            <a:avLst/>
          </a:prstGeom>
          <a:noFill/>
        </p:spPr>
      </p:pic>
      <p:sp>
        <p:nvSpPr>
          <p:cNvPr id="5" name="TextBox 4"/>
          <p:cNvSpPr txBox="1"/>
          <p:nvPr/>
        </p:nvSpPr>
        <p:spPr>
          <a:xfrm>
            <a:off x="2599186" y="1229771"/>
            <a:ext cx="4324128" cy="707886"/>
          </a:xfrm>
          <a:prstGeom prst="rect">
            <a:avLst/>
          </a:prstGeom>
          <a:noFill/>
        </p:spPr>
        <p:txBody>
          <a:bodyPr wrap="square" rtlCol="0">
            <a:spAutoFit/>
          </a:bodyPr>
          <a:lstStyle/>
          <a:p>
            <a:r>
              <a:rPr lang="en-US" sz="2000" b="1" dirty="0" smtClean="0"/>
              <a:t>(Eph 6:14) “Stand therefore, having </a:t>
            </a:r>
            <a:r>
              <a:rPr lang="en-US" sz="2000" b="1" u="sng" dirty="0" smtClean="0"/>
              <a:t>girded your waist with truth</a:t>
            </a:r>
            <a:r>
              <a:rPr lang="en-US" sz="2000" b="1" dirty="0" smtClean="0"/>
              <a:t>”</a:t>
            </a:r>
            <a:endParaRPr lang="en-US" sz="2000" dirty="0" smtClean="0"/>
          </a:p>
        </p:txBody>
      </p:sp>
      <p:sp>
        <p:nvSpPr>
          <p:cNvPr id="7" name="TextBox 6"/>
          <p:cNvSpPr txBox="1"/>
          <p:nvPr/>
        </p:nvSpPr>
        <p:spPr>
          <a:xfrm>
            <a:off x="315105" y="3164681"/>
            <a:ext cx="8469666" cy="3693319"/>
          </a:xfrm>
          <a:prstGeom prst="rect">
            <a:avLst/>
          </a:prstGeom>
          <a:noFill/>
        </p:spPr>
        <p:txBody>
          <a:bodyPr wrap="square" rtlCol="0">
            <a:spAutoFit/>
          </a:bodyPr>
          <a:lstStyle/>
          <a:p>
            <a:r>
              <a:rPr lang="en-US" dirty="0" smtClean="0"/>
              <a:t>The truth helps us in controlling our lusts, our bodies, our senses.</a:t>
            </a:r>
          </a:p>
          <a:p>
            <a:endParaRPr lang="en-US" b="1" dirty="0" smtClean="0"/>
          </a:p>
          <a:p>
            <a:r>
              <a:rPr lang="en-US" b="1" dirty="0" smtClean="0"/>
              <a:t>How does the truth help us in self control?</a:t>
            </a:r>
            <a:r>
              <a:rPr lang="en-US" dirty="0" smtClean="0"/>
              <a:t/>
            </a:r>
            <a:br>
              <a:rPr lang="en-US" dirty="0" smtClean="0"/>
            </a:br>
            <a:endParaRPr lang="en-US" dirty="0" smtClean="0"/>
          </a:p>
          <a:p>
            <a:pPr>
              <a:buFont typeface="Wingdings" pitchFamily="2" charset="2"/>
              <a:buChar char="v"/>
            </a:pPr>
            <a:r>
              <a:rPr lang="en-US" b="1" dirty="0" smtClean="0"/>
              <a:t>(Math 4:4)</a:t>
            </a:r>
            <a:r>
              <a:rPr lang="en-US" dirty="0" smtClean="0"/>
              <a:t> “Man shall not live by bread alone’ teaches us to fast.</a:t>
            </a:r>
            <a:br>
              <a:rPr lang="en-US" dirty="0" smtClean="0"/>
            </a:br>
            <a:endParaRPr lang="en-US" dirty="0" smtClean="0"/>
          </a:p>
          <a:p>
            <a:pPr>
              <a:buFont typeface="Wingdings" pitchFamily="2" charset="2"/>
              <a:buChar char="v"/>
            </a:pPr>
            <a:r>
              <a:rPr lang="en-US" dirty="0" smtClean="0"/>
              <a:t>kingdom of heaven teaches us that living on earth is not the end and it helps us in controlling our lusts.</a:t>
            </a:r>
            <a:br>
              <a:rPr lang="en-US" dirty="0" smtClean="0"/>
            </a:br>
            <a:endParaRPr lang="en-US" dirty="0" smtClean="0"/>
          </a:p>
          <a:p>
            <a:pPr>
              <a:buFont typeface="Wingdings" pitchFamily="2" charset="2"/>
              <a:buChar char="v"/>
            </a:pPr>
            <a:r>
              <a:rPr lang="en-US" b="1" dirty="0" smtClean="0"/>
              <a:t>(1 Peter 5:8) </a:t>
            </a:r>
            <a:r>
              <a:rPr lang="en-US" dirty="0" smtClean="0"/>
              <a:t>Our enemy walks about like a roaring lion seeking whom he may devour makes us more careful and vigilant.</a:t>
            </a:r>
            <a:br>
              <a:rPr lang="en-US" dirty="0" smtClean="0"/>
            </a:br>
            <a:r>
              <a:rPr lang="en-US" dirty="0" smtClean="0"/>
              <a:t/>
            </a:r>
            <a:br>
              <a:rPr lang="en-US" dirty="0" smtClean="0"/>
            </a:br>
            <a:endParaRPr lang="en-US" dirty="0" smtClean="0"/>
          </a:p>
        </p:txBody>
      </p:sp>
      <p:sp>
        <p:nvSpPr>
          <p:cNvPr id="6" name="TextBox 5"/>
          <p:cNvSpPr txBox="1"/>
          <p:nvPr/>
        </p:nvSpPr>
        <p:spPr>
          <a:xfrm>
            <a:off x="1894067" y="2662121"/>
            <a:ext cx="4790295" cy="369332"/>
          </a:xfrm>
          <a:prstGeom prst="rect">
            <a:avLst/>
          </a:prstGeom>
          <a:noFill/>
        </p:spPr>
        <p:txBody>
          <a:bodyPr wrap="square" rtlCol="0">
            <a:spAutoFit/>
          </a:bodyPr>
          <a:lstStyle/>
          <a:p>
            <a:r>
              <a:rPr lang="en-US" b="1" dirty="0" smtClean="0"/>
              <a:t>(John 14:6)</a:t>
            </a:r>
            <a:r>
              <a:rPr lang="en-US" dirty="0" smtClean="0"/>
              <a:t> “I am the way, the truth and the life”</a:t>
            </a:r>
          </a:p>
        </p:txBody>
      </p:sp>
      <p:pic>
        <p:nvPicPr>
          <p:cNvPr id="2050" name="Picture 2"/>
          <p:cNvPicPr>
            <a:picLocks noChangeAspect="1" noChangeArrowheads="1"/>
          </p:cNvPicPr>
          <p:nvPr/>
        </p:nvPicPr>
        <p:blipFill>
          <a:blip r:embed="rId3"/>
          <a:srcRect/>
          <a:stretch>
            <a:fillRect/>
          </a:stretch>
        </p:blipFill>
        <p:spPr bwMode="auto">
          <a:xfrm>
            <a:off x="6684362" y="783771"/>
            <a:ext cx="2459638" cy="279684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fade">
                                      <p:cBhvr>
                                        <p:cTn id="7" dur="2000"/>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2000"/>
                                        <p:tgtEl>
                                          <p:spTgt spid="6">
                                            <p:txEl>
                                              <p:pRg st="0" end="0"/>
                                            </p:txEl>
                                          </p:spTgt>
                                        </p:tgtEl>
                                      </p:cBhvr>
                                    </p:animEffect>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2050"/>
                                        </p:tgtEl>
                                        <p:attrNameLst>
                                          <p:attrName>style.visibility</p:attrName>
                                        </p:attrNameLst>
                                      </p:cBhvr>
                                      <p:to>
                                        <p:strVal val="visible"/>
                                      </p:to>
                                    </p:set>
                                    <p:animEffect transition="in" filter="fade">
                                      <p:cBhvr>
                                        <p:cTn id="16" dur="1000"/>
                                        <p:tgtEl>
                                          <p:spTgt spid="205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fade">
                                      <p:cBhvr>
                                        <p:cTn id="21" dur="2000"/>
                                        <p:tgtEl>
                                          <p:spTgt spid="7">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7">
                                            <p:txEl>
                                              <p:pRg st="4" end="4"/>
                                            </p:txEl>
                                          </p:spTgt>
                                        </p:tgtEl>
                                        <p:attrNameLst>
                                          <p:attrName>style.visibility</p:attrName>
                                        </p:attrNameLst>
                                      </p:cBhvr>
                                      <p:to>
                                        <p:strVal val="visible"/>
                                      </p:to>
                                    </p:set>
                                    <p:animEffect transition="in" filter="fade">
                                      <p:cBhvr>
                                        <p:cTn id="26" dur="2000"/>
                                        <p:tgtEl>
                                          <p:spTgt spid="7">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animEffect transition="in" filter="fade">
                                      <p:cBhvr>
                                        <p:cTn id="31" dur="20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a:spLocks noGrp="1"/>
          </p:cNvSpPr>
          <p:nvPr>
            <p:ph type="title" idx="4294967295"/>
          </p:nvPr>
        </p:nvSpPr>
        <p:spPr>
          <a:xfrm>
            <a:off x="310212" y="0"/>
            <a:ext cx="6758634" cy="1143000"/>
          </a:xfrm>
        </p:spPr>
        <p:txBody>
          <a:bodyPr>
            <a:normAutofit/>
          </a:bodyPr>
          <a:lstStyle/>
          <a:p>
            <a:r>
              <a:rPr lang="en-US" sz="3600" dirty="0" smtClean="0"/>
              <a:t>2. Breastplate of Righteousness</a:t>
            </a:r>
            <a:endParaRPr lang="en-US" sz="3600" dirty="0"/>
          </a:p>
        </p:txBody>
      </p:sp>
      <p:pic>
        <p:nvPicPr>
          <p:cNvPr id="3" name="Content Placeholder 2" descr="D:\Jewels\SS\Lessons_Candidate\The Armor of God\breastplate-fig-2.jpg"/>
          <p:cNvPicPr>
            <a:picLocks noGrp="1" noChangeAspect="1" noChangeArrowheads="1"/>
          </p:cNvPicPr>
          <p:nvPr>
            <p:ph sz="half" idx="4294967295"/>
          </p:nvPr>
        </p:nvPicPr>
        <p:blipFill>
          <a:blip r:embed="rId2" cstate="print"/>
          <a:srcRect/>
          <a:stretch>
            <a:fillRect/>
          </a:stretch>
        </p:blipFill>
        <p:spPr bwMode="auto">
          <a:xfrm>
            <a:off x="6758634" y="0"/>
            <a:ext cx="2385366" cy="2656430"/>
          </a:xfrm>
          <a:prstGeom prst="rect">
            <a:avLst/>
          </a:prstGeom>
          <a:noFill/>
        </p:spPr>
      </p:pic>
      <p:sp>
        <p:nvSpPr>
          <p:cNvPr id="4" name="TextBox 3"/>
          <p:cNvSpPr txBox="1"/>
          <p:nvPr/>
        </p:nvSpPr>
        <p:spPr>
          <a:xfrm>
            <a:off x="310212" y="1308825"/>
            <a:ext cx="6448422" cy="646331"/>
          </a:xfrm>
          <a:prstGeom prst="rect">
            <a:avLst/>
          </a:prstGeom>
          <a:noFill/>
        </p:spPr>
        <p:txBody>
          <a:bodyPr wrap="square" rtlCol="0">
            <a:spAutoFit/>
          </a:bodyPr>
          <a:lstStyle/>
          <a:p>
            <a:r>
              <a:rPr lang="en-US" b="1" dirty="0" smtClean="0"/>
              <a:t>(Eph 6:14) “Stand therefore, … having put on the </a:t>
            </a:r>
            <a:r>
              <a:rPr lang="en-US" b="1" u="sng" dirty="0" smtClean="0"/>
              <a:t>breastplate of righteousness</a:t>
            </a:r>
            <a:r>
              <a:rPr lang="en-US" b="1" dirty="0" smtClean="0"/>
              <a:t>;”</a:t>
            </a:r>
            <a:r>
              <a:rPr lang="en-US" dirty="0" smtClean="0"/>
              <a:t> </a:t>
            </a:r>
            <a:endParaRPr lang="en-US" dirty="0"/>
          </a:p>
        </p:txBody>
      </p:sp>
      <p:sp>
        <p:nvSpPr>
          <p:cNvPr id="5" name="TextBox 4"/>
          <p:cNvSpPr txBox="1"/>
          <p:nvPr/>
        </p:nvSpPr>
        <p:spPr>
          <a:xfrm>
            <a:off x="504095" y="2297715"/>
            <a:ext cx="6254539" cy="923330"/>
          </a:xfrm>
          <a:prstGeom prst="rect">
            <a:avLst/>
          </a:prstGeom>
          <a:noFill/>
        </p:spPr>
        <p:txBody>
          <a:bodyPr wrap="square" rtlCol="0">
            <a:spAutoFit/>
          </a:bodyPr>
          <a:lstStyle/>
          <a:p>
            <a:r>
              <a:rPr lang="en-US" dirty="0" smtClean="0"/>
              <a:t>Any virtue we have in our life on earth like patience, humbleness, meekness, love, wisdom;… is coming from who? From Jesus Christ because </a:t>
            </a:r>
            <a:r>
              <a:rPr lang="en-US" u="sng" dirty="0" smtClean="0"/>
              <a:t>He alone is perfect</a:t>
            </a:r>
            <a:r>
              <a:rPr lang="en-US" dirty="0" smtClean="0"/>
              <a:t>.</a:t>
            </a:r>
          </a:p>
        </p:txBody>
      </p:sp>
      <p:sp>
        <p:nvSpPr>
          <p:cNvPr id="6" name="TextBox 5"/>
          <p:cNvSpPr txBox="1"/>
          <p:nvPr/>
        </p:nvSpPr>
        <p:spPr>
          <a:xfrm>
            <a:off x="504095" y="3221045"/>
            <a:ext cx="6254539" cy="2585323"/>
          </a:xfrm>
          <a:prstGeom prst="rect">
            <a:avLst/>
          </a:prstGeom>
          <a:noFill/>
        </p:spPr>
        <p:txBody>
          <a:bodyPr wrap="square" rtlCol="0">
            <a:spAutoFit/>
          </a:bodyPr>
          <a:lstStyle/>
          <a:p>
            <a:pPr>
              <a:buFont typeface="Wingdings" pitchFamily="2" charset="2"/>
              <a:buChar char="v"/>
            </a:pPr>
            <a:r>
              <a:rPr lang="en-US" dirty="0" smtClean="0"/>
              <a:t> </a:t>
            </a:r>
            <a:r>
              <a:rPr lang="en-US" dirty="0" smtClean="0"/>
              <a:t>T</a:t>
            </a:r>
            <a:r>
              <a:rPr lang="en-US" dirty="0" smtClean="0"/>
              <a:t>he </a:t>
            </a:r>
            <a:r>
              <a:rPr lang="en-US" dirty="0" smtClean="0"/>
              <a:t>devil </a:t>
            </a:r>
            <a:r>
              <a:rPr lang="en-US" dirty="0" smtClean="0"/>
              <a:t>keeps bombarding </a:t>
            </a:r>
            <a:r>
              <a:rPr lang="en-US" dirty="0" smtClean="0"/>
              <a:t>us with missiles of lies and accusations in the forms of thoughts or reminders of past sins, the </a:t>
            </a:r>
            <a:r>
              <a:rPr lang="en-US" dirty="0" smtClean="0"/>
              <a:t>same </a:t>
            </a:r>
            <a:r>
              <a:rPr lang="en-US" dirty="0" smtClean="0"/>
              <a:t>sins that God has removed.</a:t>
            </a:r>
            <a:br>
              <a:rPr lang="en-US" dirty="0" smtClean="0"/>
            </a:br>
            <a:endParaRPr lang="en-US" dirty="0" smtClean="0"/>
          </a:p>
          <a:p>
            <a:pPr>
              <a:buFont typeface="Wingdings" pitchFamily="2" charset="2"/>
              <a:buChar char="v"/>
            </a:pPr>
            <a:r>
              <a:rPr lang="en-US" dirty="0" smtClean="0"/>
              <a:t>Sometimes we tend to accuse ourselves that we are not perfect.</a:t>
            </a:r>
            <a:br>
              <a:rPr lang="en-US" dirty="0" smtClean="0"/>
            </a:br>
            <a:endParaRPr lang="en-US" dirty="0" smtClean="0"/>
          </a:p>
          <a:p>
            <a:pPr>
              <a:buFont typeface="Wingdings" pitchFamily="2" charset="2"/>
              <a:buChar char="v"/>
            </a:pPr>
            <a:r>
              <a:rPr lang="en-US" dirty="0" smtClean="0"/>
              <a:t>Or worse we don’t forgive ourselves even after Jesus has forgiven us </a:t>
            </a:r>
            <a:r>
              <a:rPr lang="en-US" sz="900" dirty="0" smtClean="0"/>
              <a:t>(feelings of guilt and relation to - </a:t>
            </a:r>
            <a:r>
              <a:rPr lang="en-US" sz="900" dirty="0" smtClean="0"/>
              <a:t>)</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20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a:spLocks noGrp="1"/>
          </p:cNvSpPr>
          <p:nvPr>
            <p:ph type="title" idx="4294967295"/>
          </p:nvPr>
        </p:nvSpPr>
        <p:spPr>
          <a:xfrm>
            <a:off x="315105" y="0"/>
            <a:ext cx="6978324" cy="923392"/>
          </a:xfrm>
        </p:spPr>
        <p:txBody>
          <a:bodyPr>
            <a:normAutofit/>
          </a:bodyPr>
          <a:lstStyle/>
          <a:p>
            <a:r>
              <a:rPr lang="en-US" sz="4000" dirty="0" smtClean="0"/>
              <a:t>2. </a:t>
            </a:r>
            <a:r>
              <a:rPr lang="en-US" sz="4000" dirty="0" smtClean="0"/>
              <a:t>Breastplate </a:t>
            </a:r>
            <a:r>
              <a:rPr lang="en-US" sz="4000" dirty="0" smtClean="0"/>
              <a:t>of Righteousness </a:t>
            </a:r>
            <a:endParaRPr lang="en-US" sz="4000" dirty="0"/>
          </a:p>
        </p:txBody>
      </p:sp>
      <p:sp>
        <p:nvSpPr>
          <p:cNvPr id="9" name="TextBox 8"/>
          <p:cNvSpPr txBox="1"/>
          <p:nvPr/>
        </p:nvSpPr>
        <p:spPr>
          <a:xfrm>
            <a:off x="315105" y="5380672"/>
            <a:ext cx="8071348" cy="984885"/>
          </a:xfrm>
          <a:prstGeom prst="rect">
            <a:avLst/>
          </a:prstGeom>
          <a:noFill/>
        </p:spPr>
        <p:txBody>
          <a:bodyPr wrap="square" rtlCol="0">
            <a:spAutoFit/>
          </a:bodyPr>
          <a:lstStyle/>
          <a:p>
            <a:r>
              <a:rPr lang="en-US" dirty="0" smtClean="0"/>
              <a:t>Can we do it?</a:t>
            </a:r>
          </a:p>
          <a:p>
            <a:r>
              <a:rPr lang="en-US" sz="2000" b="1" dirty="0" smtClean="0"/>
              <a:t>(Phil 4:13) “I can do all things in Christ who strengthens me”</a:t>
            </a:r>
          </a:p>
          <a:p>
            <a:endParaRPr lang="en-US" sz="2000" b="1" dirty="0"/>
          </a:p>
        </p:txBody>
      </p:sp>
      <p:sp>
        <p:nvSpPr>
          <p:cNvPr id="5" name="TextBox 4"/>
          <p:cNvSpPr txBox="1"/>
          <p:nvPr/>
        </p:nvSpPr>
        <p:spPr>
          <a:xfrm>
            <a:off x="500743" y="751114"/>
            <a:ext cx="5388428" cy="923330"/>
          </a:xfrm>
          <a:prstGeom prst="rect">
            <a:avLst/>
          </a:prstGeom>
          <a:noFill/>
        </p:spPr>
        <p:txBody>
          <a:bodyPr wrap="square" rtlCol="0">
            <a:spAutoFit/>
          </a:bodyPr>
          <a:lstStyle/>
          <a:p>
            <a:r>
              <a:rPr lang="en-US" dirty="0" smtClean="0"/>
              <a:t>How can we live in virtue all the time?</a:t>
            </a:r>
          </a:p>
          <a:p>
            <a:r>
              <a:rPr lang="en-US" dirty="0" smtClean="0"/>
              <a:t>Ha I know </a:t>
            </a:r>
            <a:r>
              <a:rPr lang="en-US" dirty="0" smtClean="0"/>
              <a:t>the answer</a:t>
            </a:r>
            <a:r>
              <a:rPr lang="en-US" dirty="0" smtClean="0"/>
              <a:t>…</a:t>
            </a:r>
            <a:endParaRPr lang="en-US" dirty="0" smtClean="0"/>
          </a:p>
          <a:p>
            <a:r>
              <a:rPr lang="en-US" dirty="0" smtClean="0"/>
              <a:t>Are we really wearing the breastplate all the time?</a:t>
            </a:r>
            <a:endParaRPr lang="en-US" dirty="0"/>
          </a:p>
        </p:txBody>
      </p:sp>
      <p:sp>
        <p:nvSpPr>
          <p:cNvPr id="6" name="TextBox 5"/>
          <p:cNvSpPr txBox="1"/>
          <p:nvPr/>
        </p:nvSpPr>
        <p:spPr>
          <a:xfrm>
            <a:off x="315105" y="2503714"/>
            <a:ext cx="7885710" cy="2893100"/>
          </a:xfrm>
          <a:prstGeom prst="rect">
            <a:avLst/>
          </a:prstGeom>
          <a:noFill/>
        </p:spPr>
        <p:txBody>
          <a:bodyPr wrap="square" rtlCol="0">
            <a:spAutoFit/>
          </a:bodyPr>
          <a:lstStyle/>
          <a:p>
            <a:r>
              <a:rPr lang="en-US" sz="2000" b="1" dirty="0" smtClean="0">
                <a:solidFill>
                  <a:schemeClr val="tx2"/>
                </a:solidFill>
              </a:rPr>
              <a:t>Activity												  Duration</a:t>
            </a:r>
          </a:p>
          <a:p>
            <a:r>
              <a:rPr lang="en-US" dirty="0" smtClean="0">
                <a:solidFill>
                  <a:schemeClr val="dk1"/>
                </a:solidFill>
              </a:rPr>
              <a:t>Wake up, get ready										- 1/2 hr</a:t>
            </a:r>
          </a:p>
          <a:p>
            <a:r>
              <a:rPr lang="en-US" dirty="0" smtClean="0">
                <a:solidFill>
                  <a:schemeClr val="dk1"/>
                </a:solidFill>
              </a:rPr>
              <a:t>Give the kids lift to school, and go to work					- 1/2 hr</a:t>
            </a:r>
          </a:p>
          <a:p>
            <a:r>
              <a:rPr lang="en-US" dirty="0" smtClean="0">
                <a:solidFill>
                  <a:schemeClr val="dk1"/>
                </a:solidFill>
              </a:rPr>
              <a:t>Work</a:t>
            </a:r>
            <a:r>
              <a:rPr lang="en-US" dirty="0" smtClean="0"/>
              <a:t>  												- 8 hrs</a:t>
            </a:r>
          </a:p>
          <a:p>
            <a:r>
              <a:rPr lang="en-US" dirty="0" smtClean="0">
                <a:solidFill>
                  <a:schemeClr val="dk1"/>
                </a:solidFill>
              </a:rPr>
              <a:t>Drive back to home</a:t>
            </a:r>
            <a:r>
              <a:rPr lang="en-US" dirty="0" smtClean="0"/>
              <a:t> 									- 1 hr</a:t>
            </a:r>
          </a:p>
          <a:p>
            <a:r>
              <a:rPr lang="en-US" dirty="0" smtClean="0">
                <a:solidFill>
                  <a:schemeClr val="dk1"/>
                </a:solidFill>
              </a:rPr>
              <a:t>Have dinner, get some rest or do some errands. </a:t>
            </a:r>
            <a:r>
              <a:rPr lang="en-US" dirty="0" smtClean="0"/>
              <a:t>				- 1 hr</a:t>
            </a:r>
          </a:p>
          <a:p>
            <a:r>
              <a:rPr lang="en-US" dirty="0" smtClean="0">
                <a:solidFill>
                  <a:schemeClr val="dk1"/>
                </a:solidFill>
              </a:rPr>
              <a:t>Watch TV, news, a movie, sports </a:t>
            </a:r>
            <a:r>
              <a:rPr lang="en-US" dirty="0" smtClean="0"/>
              <a:t>							- 2 hrs</a:t>
            </a:r>
          </a:p>
          <a:p>
            <a:r>
              <a:rPr lang="en-US" dirty="0" smtClean="0">
                <a:solidFill>
                  <a:schemeClr val="dk1"/>
                </a:solidFill>
              </a:rPr>
              <a:t>Oh I didn't check my personal emails						- 1 hr</a:t>
            </a:r>
          </a:p>
          <a:p>
            <a:r>
              <a:rPr lang="en-US" dirty="0" smtClean="0">
                <a:solidFill>
                  <a:schemeClr val="dk1"/>
                </a:solidFill>
              </a:rPr>
              <a:t>Oh I received messages on </a:t>
            </a:r>
            <a:r>
              <a:rPr lang="en-US" dirty="0" err="1" smtClean="0">
                <a:solidFill>
                  <a:schemeClr val="dk1"/>
                </a:solidFill>
              </a:rPr>
              <a:t>Facebook</a:t>
            </a:r>
            <a:r>
              <a:rPr lang="en-US" dirty="0" smtClean="0">
                <a:solidFill>
                  <a:schemeClr val="dk1"/>
                </a:solidFill>
              </a:rPr>
              <a:t>, and it is rude not to reply </a:t>
            </a:r>
            <a:r>
              <a:rPr lang="en-US" dirty="0" smtClean="0"/>
              <a:t>	- 2 hrs</a:t>
            </a:r>
          </a:p>
          <a:p>
            <a:r>
              <a:rPr lang="en-US" dirty="0" smtClean="0">
                <a:solidFill>
                  <a:schemeClr val="dk1"/>
                </a:solidFill>
              </a:rPr>
              <a:t>Sleep</a:t>
            </a:r>
            <a:r>
              <a:rPr lang="en-US" dirty="0" smtClean="0"/>
              <a:t> 												- 8 hrs</a:t>
            </a:r>
          </a:p>
        </p:txBody>
      </p:sp>
      <p:sp>
        <p:nvSpPr>
          <p:cNvPr id="7" name="TextBox 6"/>
          <p:cNvSpPr txBox="1"/>
          <p:nvPr/>
        </p:nvSpPr>
        <p:spPr>
          <a:xfrm>
            <a:off x="315105" y="6063343"/>
            <a:ext cx="8071348" cy="369332"/>
          </a:xfrm>
          <a:prstGeom prst="rect">
            <a:avLst/>
          </a:prstGeom>
          <a:noFill/>
        </p:spPr>
        <p:txBody>
          <a:bodyPr wrap="square" rtlCol="0">
            <a:spAutoFit/>
          </a:bodyPr>
          <a:lstStyle/>
          <a:p>
            <a:r>
              <a:rPr lang="en-US" dirty="0" smtClean="0"/>
              <a:t>Read in the Bible or the Agpeya							- 15 minutes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fade">
                                      <p:cBhvr>
                                        <p:cTn id="22" dur="2000"/>
                                        <p:tgtEl>
                                          <p:spTgt spid="6">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fade">
                                      <p:cBhvr>
                                        <p:cTn id="25" dur="2000"/>
                                        <p:tgtEl>
                                          <p:spTgt spid="6">
                                            <p:txEl>
                                              <p:pRg st="1" end="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2000"/>
                                        <p:tgtEl>
                                          <p:spTgt spid="6">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fade">
                                      <p:cBhvr>
                                        <p:cTn id="33" dur="2000"/>
                                        <p:tgtEl>
                                          <p:spTgt spid="6">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
                                            <p:txEl>
                                              <p:pRg st="4" end="4"/>
                                            </p:txEl>
                                          </p:spTgt>
                                        </p:tgtEl>
                                        <p:attrNameLst>
                                          <p:attrName>style.visibility</p:attrName>
                                        </p:attrNameLst>
                                      </p:cBhvr>
                                      <p:to>
                                        <p:strVal val="visible"/>
                                      </p:to>
                                    </p:set>
                                    <p:animEffect transition="in" filter="fade">
                                      <p:cBhvr>
                                        <p:cTn id="38" dur="2000"/>
                                        <p:tgtEl>
                                          <p:spTgt spid="6">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6">
                                            <p:txEl>
                                              <p:pRg st="5" end="5"/>
                                            </p:txEl>
                                          </p:spTgt>
                                        </p:tgtEl>
                                        <p:attrNameLst>
                                          <p:attrName>style.visibility</p:attrName>
                                        </p:attrNameLst>
                                      </p:cBhvr>
                                      <p:to>
                                        <p:strVal val="visible"/>
                                      </p:to>
                                    </p:set>
                                    <p:animEffect transition="in" filter="fade">
                                      <p:cBhvr>
                                        <p:cTn id="43" dur="2000"/>
                                        <p:tgtEl>
                                          <p:spTgt spid="6">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6">
                                            <p:txEl>
                                              <p:pRg st="6" end="6"/>
                                            </p:txEl>
                                          </p:spTgt>
                                        </p:tgtEl>
                                        <p:attrNameLst>
                                          <p:attrName>style.visibility</p:attrName>
                                        </p:attrNameLst>
                                      </p:cBhvr>
                                      <p:to>
                                        <p:strVal val="visible"/>
                                      </p:to>
                                    </p:set>
                                    <p:animEffect transition="in" filter="fade">
                                      <p:cBhvr>
                                        <p:cTn id="48" dur="2000"/>
                                        <p:tgtEl>
                                          <p:spTgt spid="6">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6">
                                            <p:txEl>
                                              <p:pRg st="7" end="7"/>
                                            </p:txEl>
                                          </p:spTgt>
                                        </p:tgtEl>
                                        <p:attrNameLst>
                                          <p:attrName>style.visibility</p:attrName>
                                        </p:attrNameLst>
                                      </p:cBhvr>
                                      <p:to>
                                        <p:strVal val="visible"/>
                                      </p:to>
                                    </p:set>
                                    <p:animEffect transition="in" filter="fade">
                                      <p:cBhvr>
                                        <p:cTn id="53" dur="2000"/>
                                        <p:tgtEl>
                                          <p:spTgt spid="6">
                                            <p:txEl>
                                              <p:pRg st="7" end="7"/>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6">
                                            <p:txEl>
                                              <p:pRg st="8" end="8"/>
                                            </p:txEl>
                                          </p:spTgt>
                                        </p:tgtEl>
                                        <p:attrNameLst>
                                          <p:attrName>style.visibility</p:attrName>
                                        </p:attrNameLst>
                                      </p:cBhvr>
                                      <p:to>
                                        <p:strVal val="visible"/>
                                      </p:to>
                                    </p:set>
                                    <p:animEffect transition="in" filter="fade">
                                      <p:cBhvr>
                                        <p:cTn id="58" dur="2000"/>
                                        <p:tgtEl>
                                          <p:spTgt spid="6">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6">
                                            <p:txEl>
                                              <p:pRg st="9" end="9"/>
                                            </p:txEl>
                                          </p:spTgt>
                                        </p:tgtEl>
                                        <p:attrNameLst>
                                          <p:attrName>style.visibility</p:attrName>
                                        </p:attrNameLst>
                                      </p:cBhvr>
                                      <p:to>
                                        <p:strVal val="visible"/>
                                      </p:to>
                                    </p:set>
                                    <p:animEffect transition="in" filter="fade">
                                      <p:cBhvr>
                                        <p:cTn id="63" dur="2000"/>
                                        <p:tgtEl>
                                          <p:spTgt spid="6">
                                            <p:txEl>
                                              <p:pRg st="9" end="9"/>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64" presetClass="path" presetSubtype="0" accel="50000" decel="50000" fill="hold" nodeType="clickEffect">
                                  <p:stCondLst>
                                    <p:cond delay="0"/>
                                  </p:stCondLst>
                                  <p:childTnLst>
                                    <p:animMotion origin="layout" path="M -3.88889E-6 -1.48148E-6 L -3.88889E-6 -0.11782 " pathEditMode="relative" rAng="0" ptsTypes="AA">
                                      <p:cBhvr>
                                        <p:cTn id="67" dur="2000" fill="hold"/>
                                        <p:tgtEl>
                                          <p:spTgt spid="6">
                                            <p:txEl>
                                              <p:pRg st="0" end="0"/>
                                            </p:txEl>
                                          </p:spTgt>
                                        </p:tgtEl>
                                        <p:attrNameLst>
                                          <p:attrName>ppt_x</p:attrName>
                                          <p:attrName>ppt_y</p:attrName>
                                        </p:attrNameLst>
                                      </p:cBhvr>
                                      <p:rCtr x="0" y="-59"/>
                                    </p:animMotion>
                                  </p:childTnLst>
                                </p:cTn>
                              </p:par>
                            </p:childTnLst>
                          </p:cTn>
                        </p:par>
                      </p:childTnLst>
                    </p:cTn>
                  </p:par>
                  <p:par>
                    <p:cTn id="68" fill="hold">
                      <p:stCondLst>
                        <p:cond delay="indefinite"/>
                      </p:stCondLst>
                      <p:childTnLst>
                        <p:par>
                          <p:cTn id="69" fill="hold">
                            <p:stCondLst>
                              <p:cond delay="0"/>
                            </p:stCondLst>
                            <p:childTnLst>
                              <p:par>
                                <p:cTn id="70" presetID="64" presetClass="path" presetSubtype="0" accel="50000" decel="50000" fill="hold" nodeType="clickEffect">
                                  <p:stCondLst>
                                    <p:cond delay="0"/>
                                  </p:stCondLst>
                                  <p:childTnLst>
                                    <p:animMotion origin="layout" path="M -3.05556E-6 -1.11111E-6 L -3.05556E-6 -0.09653 " pathEditMode="relative" rAng="0" ptsTypes="AA">
                                      <p:cBhvr>
                                        <p:cTn id="71" dur="2000" fill="hold"/>
                                        <p:tgtEl>
                                          <p:spTgt spid="6">
                                            <p:txEl>
                                              <p:pRg st="1" end="1"/>
                                            </p:txEl>
                                          </p:spTgt>
                                        </p:tgtEl>
                                        <p:attrNameLst>
                                          <p:attrName>ppt_x</p:attrName>
                                          <p:attrName>ppt_y</p:attrName>
                                        </p:attrNameLst>
                                      </p:cBhvr>
                                      <p:rCtr x="0" y="-48"/>
                                    </p:animMotion>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7">
                                            <p:txEl>
                                              <p:pRg st="0" end="0"/>
                                            </p:txEl>
                                          </p:spTgt>
                                        </p:tgtEl>
                                        <p:attrNameLst>
                                          <p:attrName>style.visibility</p:attrName>
                                        </p:attrNameLst>
                                      </p:cBhvr>
                                      <p:to>
                                        <p:strVal val="visible"/>
                                      </p:to>
                                    </p:set>
                                    <p:animEffect transition="in" filter="fade">
                                      <p:cBhvr>
                                        <p:cTn id="76" dur="2000"/>
                                        <p:tgtEl>
                                          <p:spTgt spid="7">
                                            <p:txEl>
                                              <p:pRg st="0" end="0"/>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64" presetClass="path" presetSubtype="0" accel="50000" decel="50000" fill="hold" nodeType="clickEffect">
                                  <p:stCondLst>
                                    <p:cond delay="0"/>
                                  </p:stCondLst>
                                  <p:childTnLst>
                                    <p:animMotion origin="layout" path="M -3.88889E-6 2.59259E-6 L -3.88889E-6 -0.49468 " pathEditMode="relative" rAng="0" ptsTypes="AA">
                                      <p:cBhvr>
                                        <p:cTn id="80" dur="2000" fill="hold"/>
                                        <p:tgtEl>
                                          <p:spTgt spid="7">
                                            <p:txEl>
                                              <p:pRg st="0" end="0"/>
                                            </p:txEl>
                                          </p:spTgt>
                                        </p:tgtEl>
                                        <p:attrNameLst>
                                          <p:attrName>ppt_x</p:attrName>
                                          <p:attrName>ppt_y</p:attrName>
                                        </p:attrNameLst>
                                      </p:cBhvr>
                                      <p:rCtr x="0" y="-247"/>
                                    </p:animMotion>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9">
                                            <p:txEl>
                                              <p:pRg st="0" end="0"/>
                                            </p:txEl>
                                          </p:spTgt>
                                        </p:tgtEl>
                                        <p:attrNameLst>
                                          <p:attrName>style.visibility</p:attrName>
                                        </p:attrNameLst>
                                      </p:cBhvr>
                                      <p:to>
                                        <p:strVal val="visible"/>
                                      </p:to>
                                    </p:set>
                                    <p:animEffect transition="in" filter="fade">
                                      <p:cBhvr>
                                        <p:cTn id="85" dur="2000"/>
                                        <p:tgtEl>
                                          <p:spTgt spid="9">
                                            <p:txEl>
                                              <p:pRg st="0" end="0"/>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9">
                                            <p:txEl>
                                              <p:pRg st="1" end="1"/>
                                            </p:txEl>
                                          </p:spTgt>
                                        </p:tgtEl>
                                        <p:attrNameLst>
                                          <p:attrName>style.visibility</p:attrName>
                                        </p:attrNameLst>
                                      </p:cBhvr>
                                      <p:to>
                                        <p:strVal val="visible"/>
                                      </p:to>
                                    </p:set>
                                    <p:animEffect transition="in" filter="fade">
                                      <p:cBhvr>
                                        <p:cTn id="90" dur="20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421343"/>
            <a:ext cx="9737158" cy="5369857"/>
          </a:xfrm>
          <a:prstGeom prst="rect">
            <a:avLst/>
          </a:prstGeom>
        </p:spPr>
      </p:pic>
      <p:sp>
        <p:nvSpPr>
          <p:cNvPr id="3" name="TextBox 2"/>
          <p:cNvSpPr txBox="1"/>
          <p:nvPr/>
        </p:nvSpPr>
        <p:spPr>
          <a:xfrm>
            <a:off x="1262743" y="2536371"/>
            <a:ext cx="6542314" cy="461665"/>
          </a:xfrm>
          <a:prstGeom prst="rect">
            <a:avLst/>
          </a:prstGeom>
          <a:noFill/>
        </p:spPr>
        <p:txBody>
          <a:bodyPr wrap="square" rtlCol="0">
            <a:spAutoFit/>
          </a:bodyPr>
          <a:lstStyle/>
          <a:p>
            <a:r>
              <a:rPr lang="en-US" sz="2400" b="1" dirty="0" smtClean="0">
                <a:solidFill>
                  <a:schemeClr val="bg1"/>
                </a:solidFill>
              </a:rPr>
              <a:t>Ephesians Theme … In Jesus Christ … in the Lord</a:t>
            </a:r>
            <a:endParaRPr lang="en-US" sz="2400" b="1" dirty="0">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a:spLocks noGrp="1"/>
          </p:cNvSpPr>
          <p:nvPr>
            <p:ph type="title" idx="4294967295"/>
          </p:nvPr>
        </p:nvSpPr>
        <p:spPr>
          <a:xfrm>
            <a:off x="484707" y="137790"/>
            <a:ext cx="4092497" cy="1143000"/>
          </a:xfrm>
        </p:spPr>
        <p:txBody>
          <a:bodyPr>
            <a:normAutofit fontScale="90000"/>
          </a:bodyPr>
          <a:lstStyle/>
          <a:p>
            <a:r>
              <a:rPr lang="en-US" sz="3600" dirty="0" smtClean="0"/>
              <a:t>3. The shoes of the Gospel of Peace</a:t>
            </a:r>
            <a:endParaRPr lang="en-US" sz="3600" dirty="0"/>
          </a:p>
        </p:txBody>
      </p:sp>
      <p:pic>
        <p:nvPicPr>
          <p:cNvPr id="3" name="Picture 2" descr="D:\Jewels\SS\Lessons_Candidate\The Armor of God\Gospel of Peace-fig-3.jpg"/>
          <p:cNvPicPr>
            <a:picLocks noChangeAspect="1" noChangeArrowheads="1"/>
          </p:cNvPicPr>
          <p:nvPr/>
        </p:nvPicPr>
        <p:blipFill>
          <a:blip r:embed="rId2" cstate="print"/>
          <a:srcRect/>
          <a:stretch>
            <a:fillRect/>
          </a:stretch>
        </p:blipFill>
        <p:spPr bwMode="auto">
          <a:xfrm>
            <a:off x="6133171" y="108986"/>
            <a:ext cx="3010829" cy="2723643"/>
          </a:xfrm>
          <a:prstGeom prst="rect">
            <a:avLst/>
          </a:prstGeom>
          <a:noFill/>
          <a:effectLst/>
        </p:spPr>
      </p:pic>
      <p:sp>
        <p:nvSpPr>
          <p:cNvPr id="4" name="TextBox 3"/>
          <p:cNvSpPr txBox="1"/>
          <p:nvPr/>
        </p:nvSpPr>
        <p:spPr>
          <a:xfrm>
            <a:off x="484707" y="1745100"/>
            <a:ext cx="6378746" cy="923330"/>
          </a:xfrm>
          <a:prstGeom prst="rect">
            <a:avLst/>
          </a:prstGeom>
          <a:noFill/>
        </p:spPr>
        <p:txBody>
          <a:bodyPr wrap="square" rtlCol="0">
            <a:spAutoFit/>
          </a:bodyPr>
          <a:lstStyle/>
          <a:p>
            <a:r>
              <a:rPr lang="en-US" b="1" dirty="0" smtClean="0"/>
              <a:t>(Eph 6:15) “Stand therefore, … having … shod your feet with the preparation of the gospel of peace;</a:t>
            </a:r>
          </a:p>
          <a:p>
            <a:endParaRPr lang="en-US" dirty="0"/>
          </a:p>
        </p:txBody>
      </p:sp>
      <p:sp>
        <p:nvSpPr>
          <p:cNvPr id="5" name="TextBox 4"/>
          <p:cNvSpPr txBox="1"/>
          <p:nvPr/>
        </p:nvSpPr>
        <p:spPr>
          <a:xfrm>
            <a:off x="484707" y="2832629"/>
            <a:ext cx="7057336" cy="646331"/>
          </a:xfrm>
          <a:prstGeom prst="rect">
            <a:avLst/>
          </a:prstGeom>
          <a:noFill/>
        </p:spPr>
        <p:txBody>
          <a:bodyPr wrap="square" rtlCol="0">
            <a:spAutoFit/>
          </a:bodyPr>
          <a:lstStyle/>
          <a:p>
            <a:r>
              <a:rPr lang="en-US" dirty="0" smtClean="0"/>
              <a:t>Can you imagine a soldier going to war bare </a:t>
            </a:r>
            <a:r>
              <a:rPr lang="en-US" dirty="0" smtClean="0"/>
              <a:t>footed. </a:t>
            </a:r>
            <a:r>
              <a:rPr lang="en-US" dirty="0" smtClean="0"/>
              <a:t>It is the Bible which guides our feet.</a:t>
            </a:r>
          </a:p>
        </p:txBody>
      </p:sp>
      <p:sp>
        <p:nvSpPr>
          <p:cNvPr id="6" name="TextBox 5"/>
          <p:cNvSpPr txBox="1"/>
          <p:nvPr/>
        </p:nvSpPr>
        <p:spPr>
          <a:xfrm>
            <a:off x="484707" y="3901085"/>
            <a:ext cx="6931311" cy="923330"/>
          </a:xfrm>
          <a:prstGeom prst="rect">
            <a:avLst/>
          </a:prstGeom>
          <a:noFill/>
        </p:spPr>
        <p:txBody>
          <a:bodyPr wrap="square" rtlCol="0">
            <a:spAutoFit/>
          </a:bodyPr>
          <a:lstStyle/>
          <a:p>
            <a:r>
              <a:rPr lang="en-US" dirty="0" smtClean="0"/>
              <a:t>Gospel of peace, although we are in war, we are in enmity with the bad but this is a message of peace because we are in peace with all other people.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a:spLocks noGrp="1"/>
          </p:cNvSpPr>
          <p:nvPr>
            <p:ph type="title" idx="4294967295"/>
          </p:nvPr>
        </p:nvSpPr>
        <p:spPr>
          <a:xfrm>
            <a:off x="242353" y="209735"/>
            <a:ext cx="5806791" cy="1143000"/>
          </a:xfrm>
        </p:spPr>
        <p:txBody>
          <a:bodyPr>
            <a:normAutofit/>
          </a:bodyPr>
          <a:lstStyle/>
          <a:p>
            <a:r>
              <a:rPr lang="en-US" sz="4000" dirty="0" smtClean="0"/>
              <a:t>4. Shield of Faith</a:t>
            </a:r>
            <a:endParaRPr lang="en-US" sz="4000" dirty="0"/>
          </a:p>
        </p:txBody>
      </p:sp>
      <p:pic>
        <p:nvPicPr>
          <p:cNvPr id="3" name="Picture 2" descr="D:\Jewels\SS\Lessons_Candidate\The Armor of God\armor-shield-fig-4.jpg"/>
          <p:cNvPicPr>
            <a:picLocks noChangeAspect="1" noChangeArrowheads="1"/>
          </p:cNvPicPr>
          <p:nvPr/>
        </p:nvPicPr>
        <p:blipFill>
          <a:blip r:embed="rId2" cstate="print"/>
          <a:srcRect/>
          <a:stretch>
            <a:fillRect/>
          </a:stretch>
        </p:blipFill>
        <p:spPr bwMode="auto">
          <a:xfrm>
            <a:off x="6257925" y="-47440"/>
            <a:ext cx="2886075" cy="2800350"/>
          </a:xfrm>
          <a:prstGeom prst="rect">
            <a:avLst/>
          </a:prstGeom>
          <a:noFill/>
        </p:spPr>
      </p:pic>
      <p:sp>
        <p:nvSpPr>
          <p:cNvPr id="4" name="TextBox 3"/>
          <p:cNvSpPr txBox="1"/>
          <p:nvPr/>
        </p:nvSpPr>
        <p:spPr>
          <a:xfrm>
            <a:off x="494401" y="1331453"/>
            <a:ext cx="5554743" cy="923330"/>
          </a:xfrm>
          <a:prstGeom prst="rect">
            <a:avLst/>
          </a:prstGeom>
          <a:noFill/>
        </p:spPr>
        <p:txBody>
          <a:bodyPr wrap="square" rtlCol="0">
            <a:spAutoFit/>
          </a:bodyPr>
          <a:lstStyle/>
          <a:p>
            <a:r>
              <a:rPr lang="en-US" b="1" dirty="0" smtClean="0"/>
              <a:t>(Eph 6:16) “Above all taking the </a:t>
            </a:r>
            <a:r>
              <a:rPr lang="en-US" b="1" u="sng" dirty="0" smtClean="0"/>
              <a:t>shield of faith</a:t>
            </a:r>
            <a:r>
              <a:rPr lang="en-US" b="1" dirty="0" smtClean="0"/>
              <a:t>, with which you will be able to quench all the fiery darts of the wicked one.” </a:t>
            </a:r>
            <a:endParaRPr lang="en-US" dirty="0" smtClean="0"/>
          </a:p>
        </p:txBody>
      </p:sp>
      <p:sp>
        <p:nvSpPr>
          <p:cNvPr id="5" name="TextBox 4"/>
          <p:cNvSpPr txBox="1"/>
          <p:nvPr/>
        </p:nvSpPr>
        <p:spPr>
          <a:xfrm>
            <a:off x="242354" y="3010085"/>
            <a:ext cx="5806790" cy="3139321"/>
          </a:xfrm>
          <a:prstGeom prst="rect">
            <a:avLst/>
          </a:prstGeom>
          <a:noFill/>
        </p:spPr>
        <p:txBody>
          <a:bodyPr wrap="square" rtlCol="0">
            <a:spAutoFit/>
          </a:bodyPr>
          <a:lstStyle/>
          <a:p>
            <a:pPr>
              <a:buFont typeface="Wingdings" pitchFamily="2" charset="2"/>
              <a:buChar char="v"/>
            </a:pPr>
            <a:r>
              <a:rPr lang="en-US" dirty="0" smtClean="0"/>
              <a:t>The enemy of good is throwing darts and arrows.</a:t>
            </a:r>
          </a:p>
          <a:p>
            <a:pPr>
              <a:buFont typeface="Wingdings" pitchFamily="2" charset="2"/>
              <a:buChar char="v"/>
            </a:pPr>
            <a:r>
              <a:rPr lang="en-US" dirty="0" smtClean="0"/>
              <a:t>Do we have our shield on? </a:t>
            </a:r>
          </a:p>
          <a:p>
            <a:pPr>
              <a:buFont typeface="Wingdings" pitchFamily="2" charset="2"/>
              <a:buChar char="v"/>
            </a:pPr>
            <a:r>
              <a:rPr lang="en-US" dirty="0" smtClean="0"/>
              <a:t>If yes we’re shielded.</a:t>
            </a:r>
          </a:p>
          <a:p>
            <a:pPr>
              <a:buFont typeface="Wingdings" pitchFamily="2" charset="2"/>
              <a:buChar char="v"/>
            </a:pPr>
            <a:r>
              <a:rPr lang="en-US" dirty="0" smtClean="0"/>
              <a:t>What if one of them gets through.</a:t>
            </a:r>
          </a:p>
          <a:p>
            <a:r>
              <a:rPr lang="en-US" dirty="0" smtClean="0"/>
              <a:t> </a:t>
            </a:r>
          </a:p>
          <a:p>
            <a:pPr>
              <a:buFont typeface="Wingdings" pitchFamily="2" charset="2"/>
              <a:buChar char="v"/>
            </a:pPr>
            <a:r>
              <a:rPr lang="en-US" dirty="0" smtClean="0"/>
              <a:t>The enemy throws arrows of doubt, was Jesus </a:t>
            </a:r>
            <a:r>
              <a:rPr lang="en-US" dirty="0" smtClean="0"/>
              <a:t>Christ </a:t>
            </a:r>
            <a:r>
              <a:rPr lang="en-US" dirty="0" smtClean="0"/>
              <a:t>really a human being and God at the same time? </a:t>
            </a:r>
          </a:p>
          <a:p>
            <a:pPr>
              <a:buFont typeface="Wingdings" pitchFamily="2" charset="2"/>
              <a:buChar char="v"/>
            </a:pPr>
            <a:r>
              <a:rPr lang="en-US" dirty="0" smtClean="0"/>
              <a:t>Your shield starts working remembering Abuna from the Liturgy when he says: </a:t>
            </a:r>
          </a:p>
          <a:p>
            <a:pPr>
              <a:buFont typeface="Wingdings" pitchFamily="2" charset="2"/>
              <a:buChar char="v"/>
            </a:pPr>
            <a:r>
              <a:rPr lang="en-US" dirty="0" smtClean="0"/>
              <a:t>[Truly I believe that his divinity parted not from his humanity for a single moment nor a twinkling of an eye.]  </a:t>
            </a:r>
            <a:endParaRPr lang="en-US" dirty="0"/>
          </a:p>
        </p:txBody>
      </p:sp>
      <p:pic>
        <p:nvPicPr>
          <p:cNvPr id="6" name="Picture 4" descr="8"/>
          <p:cNvPicPr>
            <a:picLocks noChangeAspect="1" noChangeArrowheads="1"/>
          </p:cNvPicPr>
          <p:nvPr/>
        </p:nvPicPr>
        <p:blipFill>
          <a:blip r:embed="rId3" cstate="print"/>
          <a:srcRect/>
          <a:stretch>
            <a:fillRect/>
          </a:stretch>
        </p:blipFill>
        <p:spPr bwMode="auto">
          <a:xfrm>
            <a:off x="6049144" y="3010085"/>
            <a:ext cx="2687444" cy="3583259"/>
          </a:xfrm>
          <a:prstGeom prst="rect">
            <a:avLst/>
          </a:prstGeom>
          <a:noFill/>
          <a:ln w="9525">
            <a:noFill/>
            <a:miter lim="800000"/>
            <a:headEnd/>
            <a:tailEnd/>
          </a:ln>
        </p:spPr>
      </p:pic>
      <p:pic>
        <p:nvPicPr>
          <p:cNvPr id="1026" name="Picture 2"/>
          <p:cNvPicPr>
            <a:picLocks noChangeAspect="1" noChangeArrowheads="1"/>
          </p:cNvPicPr>
          <p:nvPr/>
        </p:nvPicPr>
        <p:blipFill>
          <a:blip r:embed="rId4"/>
          <a:srcRect/>
          <a:stretch>
            <a:fillRect/>
          </a:stretch>
        </p:blipFill>
        <p:spPr bwMode="auto">
          <a:xfrm rot="20960859">
            <a:off x="704041" y="2368900"/>
            <a:ext cx="1712351" cy="28611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2000"/>
                                        <p:tgtEl>
                                          <p:spTgt spid="1026"/>
                                        </p:tgtEl>
                                      </p:cBhvr>
                                    </p:animEffect>
                                  </p:childTnLst>
                                </p:cTn>
                              </p:par>
                            </p:childTnLst>
                          </p:cTn>
                        </p:par>
                        <p:par>
                          <p:cTn id="13" fill="hold">
                            <p:stCondLst>
                              <p:cond delay="2000"/>
                            </p:stCondLst>
                            <p:childTnLst>
                              <p:par>
                                <p:cTn id="14" presetID="56" presetClass="path" presetSubtype="0" accel="50000" decel="50000" fill="hold" nodeType="afterEffect">
                                  <p:stCondLst>
                                    <p:cond delay="0"/>
                                  </p:stCondLst>
                                  <p:childTnLst>
                                    <p:animMotion origin="layout" path="M 3.88889E-6 -3.7037E-6 L 0.52222 -0.07523 " pathEditMode="relative" rAng="0" ptsTypes="AA">
                                      <p:cBhvr>
                                        <p:cTn id="15" dur="2000" fill="hold"/>
                                        <p:tgtEl>
                                          <p:spTgt spid="1026"/>
                                        </p:tgtEl>
                                        <p:attrNameLst>
                                          <p:attrName>ppt_x</p:attrName>
                                          <p:attrName>ppt_y</p:attrName>
                                        </p:attrNameLst>
                                      </p:cBhvr>
                                      <p:rCtr x="261" y="-38"/>
                                    </p:animMotion>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fade">
                                      <p:cBhvr>
                                        <p:cTn id="20" dur="2000"/>
                                        <p:tgtEl>
                                          <p:spTgt spid="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Effect transition="in" filter="fade">
                                      <p:cBhvr>
                                        <p:cTn id="25" dur="2000"/>
                                        <p:tgtEl>
                                          <p:spTgt spid="5">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Effect transition="in" filter="fade">
                                      <p:cBhvr>
                                        <p:cTn id="30" dur="20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fade">
                                      <p:cBhvr>
                                        <p:cTn id="35" dur="2000"/>
                                        <p:tgtEl>
                                          <p:spTgt spid="5">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5">
                                            <p:txEl>
                                              <p:pRg st="6" end="6"/>
                                            </p:txEl>
                                          </p:spTgt>
                                        </p:tgtEl>
                                        <p:attrNameLst>
                                          <p:attrName>style.visibility</p:attrName>
                                        </p:attrNameLst>
                                      </p:cBhvr>
                                      <p:to>
                                        <p:strVal val="visible"/>
                                      </p:to>
                                    </p:set>
                                    <p:animEffect transition="in" filter="fade">
                                      <p:cBhvr>
                                        <p:cTn id="40" dur="2000"/>
                                        <p:tgtEl>
                                          <p:spTgt spid="5">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5">
                                            <p:txEl>
                                              <p:pRg st="7" end="7"/>
                                            </p:txEl>
                                          </p:spTgt>
                                        </p:tgtEl>
                                        <p:attrNameLst>
                                          <p:attrName>style.visibility</p:attrName>
                                        </p:attrNameLst>
                                      </p:cBhvr>
                                      <p:to>
                                        <p:strVal val="visible"/>
                                      </p:to>
                                    </p:set>
                                    <p:animEffect transition="in" filter="fade">
                                      <p:cBhvr>
                                        <p:cTn id="45" dur="2000"/>
                                        <p:tgtEl>
                                          <p:spTgt spid="5">
                                            <p:txEl>
                                              <p:pRg st="7" end="7"/>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fade">
                                      <p:cBhvr>
                                        <p:cTn id="4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a:spLocks noGrp="1"/>
          </p:cNvSpPr>
          <p:nvPr>
            <p:ph type="title" idx="4294967295"/>
          </p:nvPr>
        </p:nvSpPr>
        <p:spPr>
          <a:xfrm>
            <a:off x="242353" y="209735"/>
            <a:ext cx="5806791" cy="1143000"/>
          </a:xfrm>
        </p:spPr>
        <p:txBody>
          <a:bodyPr>
            <a:normAutofit/>
          </a:bodyPr>
          <a:lstStyle/>
          <a:p>
            <a:r>
              <a:rPr lang="en-US" sz="4000" dirty="0" smtClean="0"/>
              <a:t>4. Shield of Faith</a:t>
            </a:r>
            <a:endParaRPr lang="en-US" sz="4000" dirty="0"/>
          </a:p>
        </p:txBody>
      </p:sp>
      <p:pic>
        <p:nvPicPr>
          <p:cNvPr id="3" name="Picture 2" descr="D:\Jewels\SS\Lessons_Candidate\The Armor of God\armor-shield-fig-4.jpg"/>
          <p:cNvPicPr>
            <a:picLocks noChangeAspect="1" noChangeArrowheads="1"/>
          </p:cNvPicPr>
          <p:nvPr/>
        </p:nvPicPr>
        <p:blipFill>
          <a:blip r:embed="rId2" cstate="print"/>
          <a:srcRect/>
          <a:stretch>
            <a:fillRect/>
          </a:stretch>
        </p:blipFill>
        <p:spPr bwMode="auto">
          <a:xfrm>
            <a:off x="5827408" y="-40464"/>
            <a:ext cx="2995297" cy="2906328"/>
          </a:xfrm>
          <a:prstGeom prst="rect">
            <a:avLst/>
          </a:prstGeom>
          <a:noFill/>
        </p:spPr>
      </p:pic>
      <p:sp>
        <p:nvSpPr>
          <p:cNvPr id="4" name="TextBox 3"/>
          <p:cNvSpPr txBox="1"/>
          <p:nvPr/>
        </p:nvSpPr>
        <p:spPr>
          <a:xfrm>
            <a:off x="494401" y="1560895"/>
            <a:ext cx="4653189" cy="923330"/>
          </a:xfrm>
          <a:prstGeom prst="rect">
            <a:avLst/>
          </a:prstGeom>
          <a:noFill/>
        </p:spPr>
        <p:txBody>
          <a:bodyPr wrap="square" rtlCol="0">
            <a:spAutoFit/>
          </a:bodyPr>
          <a:lstStyle/>
          <a:p>
            <a:r>
              <a:rPr lang="en-US" b="1" dirty="0" smtClean="0"/>
              <a:t>(Eph 6:16) “Above all taking the </a:t>
            </a:r>
            <a:r>
              <a:rPr lang="en-US" b="1" u="sng" dirty="0" smtClean="0"/>
              <a:t>shield of faith</a:t>
            </a:r>
            <a:r>
              <a:rPr lang="en-US" b="1" dirty="0" smtClean="0"/>
              <a:t>, with which you will be able to quench all the fiery darts of the wicked one.” </a:t>
            </a:r>
            <a:endParaRPr lang="en-US" dirty="0" smtClean="0"/>
          </a:p>
        </p:txBody>
      </p:sp>
      <p:sp>
        <p:nvSpPr>
          <p:cNvPr id="6" name="TextBox 5"/>
          <p:cNvSpPr txBox="1"/>
          <p:nvPr/>
        </p:nvSpPr>
        <p:spPr>
          <a:xfrm>
            <a:off x="368377" y="2865863"/>
            <a:ext cx="5889548" cy="2308324"/>
          </a:xfrm>
          <a:prstGeom prst="rect">
            <a:avLst/>
          </a:prstGeom>
          <a:noFill/>
        </p:spPr>
        <p:txBody>
          <a:bodyPr wrap="square" rtlCol="0">
            <a:spAutoFit/>
          </a:bodyPr>
          <a:lstStyle/>
          <a:p>
            <a:pPr>
              <a:buFont typeface="Wingdings" pitchFamily="2" charset="2"/>
              <a:buChar char="v"/>
            </a:pPr>
            <a:r>
              <a:rPr lang="en-US" dirty="0" smtClean="0"/>
              <a:t>There are arrows </a:t>
            </a:r>
            <a:r>
              <a:rPr lang="en-US" dirty="0" smtClean="0"/>
              <a:t>about money, e.g. easy money through illegal methods.</a:t>
            </a:r>
          </a:p>
          <a:p>
            <a:r>
              <a:rPr lang="en-US" b="1" dirty="0" smtClean="0"/>
              <a:t>(1 Timothy 6:10) For the love of money is a root of all kinds of evil</a:t>
            </a:r>
            <a:r>
              <a:rPr lang="en-US" b="1" dirty="0" smtClean="0"/>
              <a:t>;</a:t>
            </a:r>
          </a:p>
          <a:p>
            <a:endParaRPr lang="en-US" dirty="0" smtClean="0"/>
          </a:p>
          <a:p>
            <a:pPr>
              <a:buFont typeface="Wingdings" pitchFamily="2" charset="2"/>
              <a:buChar char="v"/>
            </a:pPr>
            <a:r>
              <a:rPr lang="en-US" dirty="0" smtClean="0"/>
              <a:t>One of the </a:t>
            </a:r>
            <a:r>
              <a:rPr lang="en-US" dirty="0" smtClean="0"/>
              <a:t>strongest shields you can put on is </a:t>
            </a:r>
            <a:r>
              <a:rPr lang="en-US" dirty="0" smtClean="0"/>
              <a:t>to absorb:</a:t>
            </a:r>
            <a:br>
              <a:rPr lang="en-US" dirty="0" smtClean="0"/>
            </a:br>
            <a:r>
              <a:rPr lang="en-US" dirty="0" smtClean="0"/>
              <a:t> </a:t>
            </a:r>
            <a:br>
              <a:rPr lang="en-US" dirty="0" smtClean="0"/>
            </a:br>
            <a:r>
              <a:rPr lang="en-US" dirty="0" smtClean="0"/>
              <a:t>   </a:t>
            </a:r>
            <a:endParaRPr lang="en-US" dirty="0" smtClean="0"/>
          </a:p>
        </p:txBody>
      </p:sp>
      <p:sp>
        <p:nvSpPr>
          <p:cNvPr id="8" name="TextBox 7"/>
          <p:cNvSpPr txBox="1"/>
          <p:nvPr/>
        </p:nvSpPr>
        <p:spPr>
          <a:xfrm>
            <a:off x="494401" y="4895385"/>
            <a:ext cx="6015572" cy="1200329"/>
          </a:xfrm>
          <a:prstGeom prst="rect">
            <a:avLst/>
          </a:prstGeom>
          <a:noFill/>
        </p:spPr>
        <p:txBody>
          <a:bodyPr wrap="square" rtlCol="0">
            <a:spAutoFit/>
          </a:bodyPr>
          <a:lstStyle/>
          <a:p>
            <a:r>
              <a:rPr lang="en-US" b="1" dirty="0" smtClean="0"/>
              <a:t>(Psalm 23) </a:t>
            </a:r>
            <a:r>
              <a:rPr lang="en-US" b="1" baseline="30000" dirty="0" smtClean="0"/>
              <a:t>1</a:t>
            </a:r>
            <a:r>
              <a:rPr lang="en-US" b="1" dirty="0" smtClean="0"/>
              <a:t>The LORD is my shepherd, I shall not want;… </a:t>
            </a:r>
            <a:r>
              <a:rPr lang="en-US" b="1" baseline="30000" dirty="0" smtClean="0"/>
              <a:t>4</a:t>
            </a:r>
            <a:r>
              <a:rPr lang="en-US" b="1" dirty="0" smtClean="0"/>
              <a:t>Yes, though I walk through the valley of the shadow of death, I will fear no evil; For You are with me;…   </a:t>
            </a:r>
            <a:endParaRPr lang="en-US" b="1" dirty="0" smtClean="0"/>
          </a:p>
          <a:p>
            <a:endParaRPr lang="en-US" dirty="0"/>
          </a:p>
        </p:txBody>
      </p:sp>
      <p:pic>
        <p:nvPicPr>
          <p:cNvPr id="5" name="Picture 2"/>
          <p:cNvPicPr>
            <a:picLocks noChangeAspect="1" noChangeArrowheads="1"/>
          </p:cNvPicPr>
          <p:nvPr/>
        </p:nvPicPr>
        <p:blipFill>
          <a:blip r:embed="rId3"/>
          <a:srcRect/>
          <a:stretch>
            <a:fillRect/>
          </a:stretch>
        </p:blipFill>
        <p:spPr bwMode="auto">
          <a:xfrm>
            <a:off x="6509973" y="3360960"/>
            <a:ext cx="2135351" cy="30688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20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2000"/>
                                        <p:tgtEl>
                                          <p:spTgt spid="8">
                                            <p:txEl>
                                              <p:pRg st="0" end="0"/>
                                            </p:txEl>
                                          </p:spTgt>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7"/>
          <p:cNvSpPr>
            <a:spLocks noGrp="1"/>
          </p:cNvSpPr>
          <p:nvPr>
            <p:ph type="title" idx="4294967295"/>
          </p:nvPr>
        </p:nvSpPr>
        <p:spPr>
          <a:xfrm>
            <a:off x="242353" y="209735"/>
            <a:ext cx="5806791" cy="1143000"/>
          </a:xfrm>
        </p:spPr>
        <p:txBody>
          <a:bodyPr>
            <a:normAutofit/>
          </a:bodyPr>
          <a:lstStyle/>
          <a:p>
            <a:r>
              <a:rPr lang="en-US" sz="4000" dirty="0" smtClean="0"/>
              <a:t>4. Shield of Faith</a:t>
            </a:r>
            <a:endParaRPr lang="en-US" sz="4000" dirty="0"/>
          </a:p>
        </p:txBody>
      </p:sp>
      <p:pic>
        <p:nvPicPr>
          <p:cNvPr id="3" name="Picture 2" descr="D:\Jewels\SS\Lessons_Candidate\The Armor of God\armor-shield-fig-4.jpg"/>
          <p:cNvPicPr>
            <a:picLocks noChangeAspect="1" noChangeArrowheads="1"/>
          </p:cNvPicPr>
          <p:nvPr/>
        </p:nvPicPr>
        <p:blipFill>
          <a:blip r:embed="rId2" cstate="print"/>
          <a:srcRect/>
          <a:stretch>
            <a:fillRect/>
          </a:stretch>
        </p:blipFill>
        <p:spPr bwMode="auto">
          <a:xfrm>
            <a:off x="6257925" y="209735"/>
            <a:ext cx="2886075" cy="2800350"/>
          </a:xfrm>
          <a:prstGeom prst="rect">
            <a:avLst/>
          </a:prstGeom>
          <a:noFill/>
        </p:spPr>
      </p:pic>
      <p:sp>
        <p:nvSpPr>
          <p:cNvPr id="4" name="TextBox 3"/>
          <p:cNvSpPr txBox="1"/>
          <p:nvPr/>
        </p:nvSpPr>
        <p:spPr>
          <a:xfrm>
            <a:off x="494401" y="1560895"/>
            <a:ext cx="4653189" cy="923330"/>
          </a:xfrm>
          <a:prstGeom prst="rect">
            <a:avLst/>
          </a:prstGeom>
          <a:noFill/>
        </p:spPr>
        <p:txBody>
          <a:bodyPr wrap="square" rtlCol="0">
            <a:spAutoFit/>
          </a:bodyPr>
          <a:lstStyle/>
          <a:p>
            <a:r>
              <a:rPr lang="en-US" b="1" dirty="0" smtClean="0"/>
              <a:t>(Eph 6:16) “Above all taking the </a:t>
            </a:r>
            <a:r>
              <a:rPr lang="en-US" b="1" u="sng" dirty="0" smtClean="0"/>
              <a:t>shield of faith</a:t>
            </a:r>
            <a:r>
              <a:rPr lang="en-US" b="1" dirty="0" smtClean="0"/>
              <a:t>, with which you will be able to quench all the fiery darts of the wicked one.” </a:t>
            </a:r>
            <a:endParaRPr lang="en-US" dirty="0" smtClean="0"/>
          </a:p>
        </p:txBody>
      </p:sp>
      <p:sp>
        <p:nvSpPr>
          <p:cNvPr id="7" name="TextBox 6"/>
          <p:cNvSpPr txBox="1"/>
          <p:nvPr/>
        </p:nvSpPr>
        <p:spPr>
          <a:xfrm>
            <a:off x="630119" y="2879415"/>
            <a:ext cx="6184863" cy="1477328"/>
          </a:xfrm>
          <a:prstGeom prst="rect">
            <a:avLst/>
          </a:prstGeom>
          <a:noFill/>
        </p:spPr>
        <p:txBody>
          <a:bodyPr wrap="square" rtlCol="0">
            <a:spAutoFit/>
          </a:bodyPr>
          <a:lstStyle/>
          <a:p>
            <a:r>
              <a:rPr lang="en-US" dirty="0" smtClean="0"/>
              <a:t>When arrows of desperation come to your way because there are a lot of evil around you.</a:t>
            </a:r>
            <a:br>
              <a:rPr lang="en-US" dirty="0" smtClean="0"/>
            </a:br>
            <a:r>
              <a:rPr lang="en-US" dirty="0" smtClean="0"/>
              <a:t/>
            </a:r>
            <a:br>
              <a:rPr lang="en-US" dirty="0" smtClean="0"/>
            </a:br>
            <a:r>
              <a:rPr lang="en-US" b="1" dirty="0" smtClean="0"/>
              <a:t>(John 16:33)</a:t>
            </a:r>
            <a:r>
              <a:rPr lang="en-US" dirty="0" smtClean="0"/>
              <a:t> In the world you will have </a:t>
            </a:r>
            <a:r>
              <a:rPr lang="en-US" u="sng" dirty="0" smtClean="0"/>
              <a:t>tribulation</a:t>
            </a:r>
            <a:r>
              <a:rPr lang="en-US" dirty="0" smtClean="0"/>
              <a:t>; but be of good cheer, I have overcome the world.”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a:spLocks noGrp="1"/>
          </p:cNvSpPr>
          <p:nvPr>
            <p:ph type="title" idx="4294967295"/>
          </p:nvPr>
        </p:nvSpPr>
        <p:spPr>
          <a:xfrm>
            <a:off x="258400" y="203090"/>
            <a:ext cx="5635639" cy="1143000"/>
          </a:xfrm>
        </p:spPr>
        <p:txBody>
          <a:bodyPr>
            <a:normAutofit/>
          </a:bodyPr>
          <a:lstStyle/>
          <a:p>
            <a:r>
              <a:rPr lang="en-US" sz="4000" dirty="0" smtClean="0"/>
              <a:t>5. Helmet of Salvation</a:t>
            </a:r>
            <a:endParaRPr lang="en-US" sz="4000" dirty="0"/>
          </a:p>
        </p:txBody>
      </p:sp>
      <p:pic>
        <p:nvPicPr>
          <p:cNvPr id="3" name="Picture 2" descr="D:\Jewels\SS\Lessons_Candidate\The Armor of God\helmet of Salvation-fig-5.jpg"/>
          <p:cNvPicPr>
            <a:picLocks noChangeAspect="1" noChangeArrowheads="1"/>
          </p:cNvPicPr>
          <p:nvPr/>
        </p:nvPicPr>
        <p:blipFill>
          <a:blip r:embed="rId2" cstate="print"/>
          <a:srcRect/>
          <a:stretch>
            <a:fillRect/>
          </a:stretch>
        </p:blipFill>
        <p:spPr bwMode="auto">
          <a:xfrm>
            <a:off x="6055648" y="371830"/>
            <a:ext cx="2647950" cy="2800350"/>
          </a:xfrm>
          <a:prstGeom prst="rect">
            <a:avLst/>
          </a:prstGeom>
          <a:noFill/>
        </p:spPr>
      </p:pic>
      <p:sp>
        <p:nvSpPr>
          <p:cNvPr id="4097" name="Rectangle 1"/>
          <p:cNvSpPr>
            <a:spLocks noChangeArrowheads="1"/>
          </p:cNvSpPr>
          <p:nvPr/>
        </p:nvSpPr>
        <p:spPr bwMode="auto">
          <a:xfrm>
            <a:off x="0" y="1784195"/>
            <a:ext cx="6637146"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lang="en-US" dirty="0" smtClean="0"/>
              <a:t>Our church is beautiful, it always reminds us by the helmet of Salvation.</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lang="en-US" dirty="0" smtClean="0"/>
              <a:t>How is that?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lang="en-US" dirty="0" smtClean="0"/>
              <a:t>Reading in the Agpeya:</a:t>
            </a:r>
            <a:r>
              <a:rPr kumimoji="0" lang="en-US" sz="1200" b="0" i="0" u="none" strike="noStrike" cap="none" normalizeH="0" baseline="0" dirty="0" smtClean="0">
                <a:ln>
                  <a:noFill/>
                </a:ln>
                <a:solidFill>
                  <a:srgbClr val="000353"/>
                </a:solidFill>
                <a:effectLst/>
                <a:latin typeface="Verdana" pitchFamily="34" charset="0"/>
                <a:ea typeface="Cambria" pitchFamily="18" charset="0"/>
                <a:cs typeface="Times New Roman" pitchFamily="18" charset="0"/>
              </a:rPr>
              <a:t/>
            </a:r>
            <a:br>
              <a:rPr kumimoji="0" lang="en-US" sz="1200" b="0" i="0" u="none" strike="noStrike" cap="none" normalizeH="0" baseline="0" dirty="0" smtClean="0">
                <a:ln>
                  <a:noFill/>
                </a:ln>
                <a:solidFill>
                  <a:srgbClr val="000353"/>
                </a:solidFill>
                <a:effectLst/>
                <a:latin typeface="Verdana" pitchFamily="34" charset="0"/>
                <a:ea typeface="Cambria" pitchFamily="18" charset="0"/>
                <a:cs typeface="Times New Roman" pitchFamily="18" charset="0"/>
              </a:rPr>
            </a:br>
            <a:r>
              <a:rPr kumimoji="0" lang="en-US" sz="1200" b="0" i="0" u="none" strike="noStrike" cap="none" normalizeH="0" baseline="0" dirty="0" smtClean="0">
                <a:ln>
                  <a:noFill/>
                </a:ln>
                <a:solidFill>
                  <a:srgbClr val="000353"/>
                </a:solidFill>
                <a:effectLst/>
                <a:latin typeface="Verdana" pitchFamily="34" charset="0"/>
                <a:ea typeface="Cambria" pitchFamily="18" charset="0"/>
                <a:cs typeface="Times New Roman" pitchFamily="18" charset="0"/>
              </a:rPr>
              <a:t/>
            </a:r>
            <a:br>
              <a:rPr kumimoji="0" lang="en-US" sz="1200" b="0" i="0" u="none" strike="noStrike" cap="none" normalizeH="0" baseline="0" dirty="0" smtClean="0">
                <a:ln>
                  <a:noFill/>
                </a:ln>
                <a:solidFill>
                  <a:srgbClr val="000353"/>
                </a:solidFill>
                <a:effectLst/>
                <a:latin typeface="Verdana" pitchFamily="34" charset="0"/>
                <a:ea typeface="Cambria" pitchFamily="18" charset="0"/>
                <a:cs typeface="Times New Roman" pitchFamily="18" charset="0"/>
              </a:rPr>
            </a:br>
            <a:endParaRPr kumimoji="0" lang="en-US" sz="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b="1" dirty="0" smtClean="0"/>
              <a:t>Morning prayers:</a:t>
            </a:r>
            <a:r>
              <a:rPr lang="en-US" dirty="0" smtClean="0"/>
              <a:t> reminds us by the Lord’s resurrection. Atheists say so what? We say how? without His resurrection we would have been still waiting in Hades.</a:t>
            </a:r>
          </a:p>
          <a:p>
            <a:pPr marL="0" marR="0" lvl="0" indent="0" algn="l" defTabSz="914400" rtl="0" eaLnBrk="0" fontAlgn="base" latinLnBrk="0" hangingPunct="0">
              <a:lnSpc>
                <a:spcPct val="100000"/>
              </a:lnSpc>
              <a:spcBef>
                <a:spcPct val="0"/>
              </a:spcBef>
              <a:spcAft>
                <a:spcPct val="0"/>
              </a:spcAft>
              <a:buClrTx/>
              <a:buSzTx/>
              <a:buFontTx/>
              <a:buNone/>
              <a:tabLst/>
            </a:pPr>
            <a:endParaRPr lang="en-US" dirty="0" smtClean="0"/>
          </a:p>
          <a:p>
            <a:pPr marL="0" marR="0" lvl="0" indent="0" algn="l" defTabSz="914400" rtl="0" eaLnBrk="0" fontAlgn="base" latinLnBrk="0" hangingPunct="0">
              <a:lnSpc>
                <a:spcPct val="100000"/>
              </a:lnSpc>
              <a:spcBef>
                <a:spcPct val="0"/>
              </a:spcBef>
              <a:spcAft>
                <a:spcPct val="0"/>
              </a:spcAft>
              <a:buClrTx/>
              <a:buSzTx/>
              <a:buFontTx/>
              <a:buNone/>
              <a:tabLst/>
            </a:pPr>
            <a:r>
              <a:rPr lang="en-US" b="1" dirty="0" smtClean="0"/>
              <a:t>Sixth hour:</a:t>
            </a:r>
            <a:r>
              <a:rPr lang="en-US" dirty="0" smtClean="0"/>
              <a:t> reminds us by Jesus Christ being crucified, this is a salvation thought, because it reminds us that He loves us so much that he went through all this pain for us.</a:t>
            </a:r>
          </a:p>
          <a:p>
            <a:pPr marL="0" marR="0" lvl="0" indent="0" algn="l" defTabSz="914400" rtl="0" eaLnBrk="0" fontAlgn="base" latinLnBrk="0" hangingPunct="0">
              <a:lnSpc>
                <a:spcPct val="100000"/>
              </a:lnSpc>
              <a:spcBef>
                <a:spcPct val="0"/>
              </a:spcBef>
              <a:spcAft>
                <a:spcPct val="0"/>
              </a:spcAft>
              <a:buClrTx/>
              <a:buSzTx/>
              <a:buFontTx/>
              <a:buNone/>
              <a:tabLst/>
            </a:pPr>
            <a:r>
              <a:rPr lang="en-US" dirty="0" smtClean="0"/>
              <a:t/>
            </a:r>
            <a:br>
              <a:rPr lang="en-US" dirty="0" smtClean="0"/>
            </a:br>
            <a:r>
              <a:rPr lang="en-US" b="1" dirty="0" err="1" smtClean="0"/>
              <a:t>Compline</a:t>
            </a:r>
            <a:r>
              <a:rPr lang="en-US" b="1" dirty="0" smtClean="0"/>
              <a:t> and Vespers:</a:t>
            </a:r>
            <a:r>
              <a:rPr lang="en-US" dirty="0" smtClean="0"/>
              <a:t> this is the end of the day did you get ready to meet with Him.</a:t>
            </a:r>
            <a:br>
              <a:rPr lang="en-US" dirty="0" smtClean="0"/>
            </a:br>
            <a:endParaRPr lang="en-US" dirty="0" smtClean="0"/>
          </a:p>
          <a:p>
            <a:pPr marL="0" marR="0" lvl="0" indent="0" algn="l" defTabSz="914400" rtl="0" eaLnBrk="0" fontAlgn="base" latinLnBrk="0" hangingPunct="0">
              <a:lnSpc>
                <a:spcPct val="100000"/>
              </a:lnSpc>
              <a:spcBef>
                <a:spcPct val="0"/>
              </a:spcBef>
              <a:spcAft>
                <a:spcPct val="0"/>
              </a:spcAft>
              <a:buClrTx/>
              <a:buSzTx/>
              <a:buFontTx/>
              <a:buNone/>
              <a:tabLst/>
            </a:pPr>
            <a:r>
              <a:rPr lang="en-US" dirty="0" smtClean="0"/>
              <a:t>In the Liturgy we say: Jesus Christ my good Savior </a:t>
            </a:r>
          </a:p>
        </p:txBody>
      </p:sp>
      <p:sp>
        <p:nvSpPr>
          <p:cNvPr id="5" name="TextBox 4"/>
          <p:cNvSpPr txBox="1"/>
          <p:nvPr/>
        </p:nvSpPr>
        <p:spPr>
          <a:xfrm>
            <a:off x="258400" y="1207590"/>
            <a:ext cx="6378746" cy="369332"/>
          </a:xfrm>
          <a:prstGeom prst="rect">
            <a:avLst/>
          </a:prstGeom>
          <a:noFill/>
        </p:spPr>
        <p:txBody>
          <a:bodyPr wrap="square" rtlCol="0">
            <a:spAutoFit/>
          </a:bodyPr>
          <a:lstStyle/>
          <a:p>
            <a:pPr lvl="0"/>
            <a:r>
              <a:rPr lang="en-US" b="1" dirty="0" smtClean="0"/>
              <a:t>(Eph 6:17) And take the helmet of salvation;...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097">
                                            <p:txEl>
                                              <p:pRg st="0" end="0"/>
                                            </p:txEl>
                                          </p:spTgt>
                                        </p:tgtEl>
                                        <p:attrNameLst>
                                          <p:attrName>style.visibility</p:attrName>
                                        </p:attrNameLst>
                                      </p:cBhvr>
                                      <p:to>
                                        <p:strVal val="visible"/>
                                      </p:to>
                                    </p:set>
                                    <p:animEffect transition="in" filter="fade">
                                      <p:cBhvr>
                                        <p:cTn id="7" dur="2000"/>
                                        <p:tgtEl>
                                          <p:spTgt spid="409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7">
                                            <p:txEl>
                                              <p:pRg st="1" end="1"/>
                                            </p:txEl>
                                          </p:spTgt>
                                        </p:tgtEl>
                                        <p:attrNameLst>
                                          <p:attrName>style.visibility</p:attrName>
                                        </p:attrNameLst>
                                      </p:cBhvr>
                                      <p:to>
                                        <p:strVal val="visible"/>
                                      </p:to>
                                    </p:set>
                                    <p:animEffect transition="in" filter="fade">
                                      <p:cBhvr>
                                        <p:cTn id="12" dur="2000"/>
                                        <p:tgtEl>
                                          <p:spTgt spid="409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97">
                                            <p:txEl>
                                              <p:pRg st="2" end="2"/>
                                            </p:txEl>
                                          </p:spTgt>
                                        </p:tgtEl>
                                        <p:attrNameLst>
                                          <p:attrName>style.visibility</p:attrName>
                                        </p:attrNameLst>
                                      </p:cBhvr>
                                      <p:to>
                                        <p:strVal val="visible"/>
                                      </p:to>
                                    </p:set>
                                    <p:animEffect transition="in" filter="fade">
                                      <p:cBhvr>
                                        <p:cTn id="17" dur="2000"/>
                                        <p:tgtEl>
                                          <p:spTgt spid="409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097">
                                            <p:txEl>
                                              <p:pRg st="3" end="3"/>
                                            </p:txEl>
                                          </p:spTgt>
                                        </p:tgtEl>
                                        <p:attrNameLst>
                                          <p:attrName>style.visibility</p:attrName>
                                        </p:attrNameLst>
                                      </p:cBhvr>
                                      <p:to>
                                        <p:strVal val="visible"/>
                                      </p:to>
                                    </p:set>
                                    <p:animEffect transition="in" filter="fade">
                                      <p:cBhvr>
                                        <p:cTn id="22" dur="2000"/>
                                        <p:tgtEl>
                                          <p:spTgt spid="409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097">
                                            <p:txEl>
                                              <p:pRg st="5" end="5"/>
                                            </p:txEl>
                                          </p:spTgt>
                                        </p:tgtEl>
                                        <p:attrNameLst>
                                          <p:attrName>style.visibility</p:attrName>
                                        </p:attrNameLst>
                                      </p:cBhvr>
                                      <p:to>
                                        <p:strVal val="visible"/>
                                      </p:to>
                                    </p:set>
                                    <p:animEffect transition="in" filter="fade">
                                      <p:cBhvr>
                                        <p:cTn id="27" dur="2000"/>
                                        <p:tgtEl>
                                          <p:spTgt spid="409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097">
                                            <p:txEl>
                                              <p:pRg st="6" end="6"/>
                                            </p:txEl>
                                          </p:spTgt>
                                        </p:tgtEl>
                                        <p:attrNameLst>
                                          <p:attrName>style.visibility</p:attrName>
                                        </p:attrNameLst>
                                      </p:cBhvr>
                                      <p:to>
                                        <p:strVal val="visible"/>
                                      </p:to>
                                    </p:set>
                                    <p:animEffect transition="in" filter="fade">
                                      <p:cBhvr>
                                        <p:cTn id="32" dur="2000"/>
                                        <p:tgtEl>
                                          <p:spTgt spid="409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097">
                                            <p:txEl>
                                              <p:pRg st="7" end="7"/>
                                            </p:txEl>
                                          </p:spTgt>
                                        </p:tgtEl>
                                        <p:attrNameLst>
                                          <p:attrName>style.visibility</p:attrName>
                                        </p:attrNameLst>
                                      </p:cBhvr>
                                      <p:to>
                                        <p:strVal val="visible"/>
                                      </p:to>
                                    </p:set>
                                    <p:animEffect transition="in" filter="fade">
                                      <p:cBhvr>
                                        <p:cTn id="37" dur="2000"/>
                                        <p:tgtEl>
                                          <p:spTgt spid="409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28313" y="1911838"/>
            <a:ext cx="3547354" cy="4351052"/>
          </a:xfrm>
          <a:prstGeom prst="rect">
            <a:avLst/>
          </a:prstGeom>
        </p:spPr>
      </p:pic>
      <p:sp>
        <p:nvSpPr>
          <p:cNvPr id="4" name="TextBox 3"/>
          <p:cNvSpPr txBox="1"/>
          <p:nvPr/>
        </p:nvSpPr>
        <p:spPr>
          <a:xfrm>
            <a:off x="728313" y="6262890"/>
            <a:ext cx="4028652" cy="369332"/>
          </a:xfrm>
          <a:prstGeom prst="rect">
            <a:avLst/>
          </a:prstGeom>
          <a:noFill/>
        </p:spPr>
        <p:txBody>
          <a:bodyPr wrap="square" rtlCol="0">
            <a:spAutoFit/>
          </a:bodyPr>
          <a:lstStyle/>
          <a:p>
            <a:r>
              <a:rPr lang="en-US" dirty="0" smtClean="0"/>
              <a:t>St. Paul in Prison (by Rembrandt - 1627)</a:t>
            </a:r>
            <a:endParaRPr lang="en-US" dirty="0"/>
          </a:p>
        </p:txBody>
      </p:sp>
      <p:sp>
        <p:nvSpPr>
          <p:cNvPr id="5" name="TextBox 4"/>
          <p:cNvSpPr txBox="1"/>
          <p:nvPr/>
        </p:nvSpPr>
        <p:spPr>
          <a:xfrm>
            <a:off x="4582886" y="2130778"/>
            <a:ext cx="3938265" cy="3477875"/>
          </a:xfrm>
          <a:prstGeom prst="rect">
            <a:avLst/>
          </a:prstGeom>
          <a:noFill/>
        </p:spPr>
        <p:txBody>
          <a:bodyPr wrap="square" rtlCol="0">
            <a:spAutoFit/>
          </a:bodyPr>
          <a:lstStyle/>
          <a:p>
            <a:r>
              <a:rPr lang="en-US" sz="2000" dirty="0" smtClean="0"/>
              <a:t>How would we react if we go out of this meeting to prison?</a:t>
            </a:r>
          </a:p>
          <a:p>
            <a:endParaRPr lang="en-US" sz="2000" dirty="0" smtClean="0"/>
          </a:p>
          <a:p>
            <a:r>
              <a:rPr lang="en-US" sz="2000" dirty="0" smtClean="0"/>
              <a:t>Some of us will:</a:t>
            </a:r>
          </a:p>
          <a:p>
            <a:pPr marL="342900" indent="-342900">
              <a:buAutoNum type="arabicPeriod"/>
            </a:pPr>
            <a:r>
              <a:rPr lang="en-US" sz="2000" dirty="0" smtClean="0"/>
              <a:t>Start weeping and wining.</a:t>
            </a:r>
            <a:br>
              <a:rPr lang="en-US" sz="2000" dirty="0" smtClean="0"/>
            </a:br>
            <a:endParaRPr lang="en-US" sz="2000" dirty="0" smtClean="0"/>
          </a:p>
          <a:p>
            <a:pPr marL="342900" indent="-342900">
              <a:buAutoNum type="arabicPeriod"/>
            </a:pPr>
            <a:r>
              <a:rPr lang="en-US" sz="2000" dirty="0" smtClean="0"/>
              <a:t>Start praying to God</a:t>
            </a:r>
            <a:br>
              <a:rPr lang="en-US" sz="2000" dirty="0" smtClean="0"/>
            </a:br>
            <a:endParaRPr lang="en-US" sz="2000" dirty="0" smtClean="0"/>
          </a:p>
          <a:p>
            <a:pPr marL="342900" indent="-342900">
              <a:buAutoNum type="arabicPeriod"/>
            </a:pPr>
            <a:r>
              <a:rPr lang="en-US" sz="2000" dirty="0" smtClean="0"/>
              <a:t>Start using the time to preach the word of God to the rest of the prisoners.</a:t>
            </a:r>
          </a:p>
        </p:txBody>
      </p:sp>
      <p:sp>
        <p:nvSpPr>
          <p:cNvPr id="6" name="Rectangle 5"/>
          <p:cNvSpPr/>
          <p:nvPr/>
        </p:nvSpPr>
        <p:spPr>
          <a:xfrm>
            <a:off x="291719" y="1203952"/>
            <a:ext cx="6269948" cy="400110"/>
          </a:xfrm>
          <a:prstGeom prst="rect">
            <a:avLst/>
          </a:prstGeom>
        </p:spPr>
        <p:txBody>
          <a:bodyPr wrap="square">
            <a:spAutoFit/>
          </a:bodyPr>
          <a:lstStyle/>
          <a:p>
            <a:pPr lvl="0"/>
            <a:r>
              <a:rPr lang="en-US" sz="2000" b="1" dirty="0" smtClean="0"/>
              <a:t>(Eph 6:17) And take the helmet of salvation;...</a:t>
            </a:r>
            <a:endParaRPr lang="en-US" sz="2000" b="1" dirty="0" smtClean="0"/>
          </a:p>
        </p:txBody>
      </p:sp>
      <p:sp>
        <p:nvSpPr>
          <p:cNvPr id="7" name="Title 7"/>
          <p:cNvSpPr>
            <a:spLocks noGrp="1"/>
          </p:cNvSpPr>
          <p:nvPr>
            <p:ph type="title" idx="4294967295"/>
          </p:nvPr>
        </p:nvSpPr>
        <p:spPr>
          <a:xfrm>
            <a:off x="475163" y="251038"/>
            <a:ext cx="5239837" cy="1143000"/>
          </a:xfrm>
        </p:spPr>
        <p:txBody>
          <a:bodyPr>
            <a:normAutofit/>
          </a:bodyPr>
          <a:lstStyle/>
          <a:p>
            <a:r>
              <a:rPr lang="en-US" sz="3600" dirty="0" smtClean="0"/>
              <a:t>5. Helmet of Salvation</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2000"/>
                                        <p:tgtEl>
                                          <p:spTgt spid="5">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2000"/>
                                        <p:tgtEl>
                                          <p:spTgt spid="5">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animEffect transition="in" filter="fade">
                                      <p:cBhvr>
                                        <p:cTn id="20" dur="2000"/>
                                        <p:tgtEl>
                                          <p:spTgt spid="5">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Effect transition="in" filter="fade">
                                      <p:cBhvr>
                                        <p:cTn id="25" dur="20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4500" y="353943"/>
            <a:ext cx="4684296" cy="707886"/>
          </a:xfrm>
          <a:prstGeom prst="rect">
            <a:avLst/>
          </a:prstGeom>
          <a:noFill/>
        </p:spPr>
        <p:txBody>
          <a:bodyPr wrap="none" lIns="91440" tIns="45720" rIns="91440" bIns="45720">
            <a:spAutoFit/>
          </a:bodyPr>
          <a:lstStyle/>
          <a:p>
            <a:pPr algn="ctr"/>
            <a:r>
              <a:rPr lang="en-US" sz="4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Ephesians Ch 6:10-20</a:t>
            </a:r>
            <a:endParaRPr lang="en-US"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3" name="Picture 2"/>
          <p:cNvPicPr>
            <a:picLocks noChangeAspect="1"/>
          </p:cNvPicPr>
          <p:nvPr/>
        </p:nvPicPr>
        <p:blipFill>
          <a:blip r:embed="rId2"/>
          <a:stretch>
            <a:fillRect/>
          </a:stretch>
        </p:blipFill>
        <p:spPr>
          <a:xfrm>
            <a:off x="304800" y="1371600"/>
            <a:ext cx="8523078" cy="3886200"/>
          </a:xfrm>
          <a:prstGeom prst="rect">
            <a:avLst/>
          </a:prstGeom>
        </p:spPr>
      </p:pic>
      <p:sp>
        <p:nvSpPr>
          <p:cNvPr id="5" name="TextBox 4"/>
          <p:cNvSpPr txBox="1"/>
          <p:nvPr/>
        </p:nvSpPr>
        <p:spPr>
          <a:xfrm>
            <a:off x="1989667" y="2413000"/>
            <a:ext cx="6124223" cy="2215991"/>
          </a:xfrm>
          <a:prstGeom prst="rect">
            <a:avLst/>
          </a:prstGeom>
          <a:noFill/>
        </p:spPr>
        <p:txBody>
          <a:bodyPr wrap="square" rtlCol="0">
            <a:spAutoFit/>
          </a:bodyPr>
          <a:lstStyle/>
          <a:p>
            <a:pPr marL="342900" indent="-342900">
              <a:buAutoNum type="arabicPeriod"/>
            </a:pPr>
            <a:r>
              <a:rPr lang="en-US" sz="2000" b="1" dirty="0" smtClean="0"/>
              <a:t>Belt of Truth</a:t>
            </a:r>
          </a:p>
          <a:p>
            <a:pPr marL="342900" indent="-342900">
              <a:buAutoNum type="arabicPeriod"/>
            </a:pPr>
            <a:r>
              <a:rPr lang="en-US" sz="2000" b="1" dirty="0" smtClean="0"/>
              <a:t>Breastplate of righteousness</a:t>
            </a:r>
          </a:p>
          <a:p>
            <a:pPr marL="342900" indent="-342900">
              <a:buAutoNum type="arabicPeriod"/>
            </a:pPr>
            <a:r>
              <a:rPr lang="en-US" sz="2000" b="1" dirty="0" smtClean="0"/>
              <a:t>Shod your feet with preparation of Gospel of Peace</a:t>
            </a:r>
          </a:p>
          <a:p>
            <a:pPr marL="342900" indent="-342900">
              <a:buAutoNum type="arabicPeriod"/>
            </a:pPr>
            <a:r>
              <a:rPr lang="en-US" sz="2000" b="1" dirty="0" smtClean="0"/>
              <a:t>Shield of Faith</a:t>
            </a:r>
          </a:p>
          <a:p>
            <a:pPr marL="342900" indent="-342900">
              <a:buAutoNum type="arabicPeriod"/>
            </a:pPr>
            <a:r>
              <a:rPr lang="en-US" sz="2000" b="1" dirty="0" smtClean="0"/>
              <a:t>Helmet of Salvation</a:t>
            </a:r>
          </a:p>
          <a:p>
            <a:pPr marL="342900" indent="-342900">
              <a:buAutoNum type="arabicPeriod"/>
            </a:pPr>
            <a:r>
              <a:rPr lang="en-US" sz="2000" b="1" dirty="0" smtClean="0"/>
              <a:t>Sword of the Spirit</a:t>
            </a:r>
          </a:p>
          <a:p>
            <a:pPr marL="342900" indent="-342900">
              <a:buAutoNum type="arabicPeriod"/>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a:spLocks noGrp="1"/>
          </p:cNvSpPr>
          <p:nvPr>
            <p:ph type="title" idx="4294967295"/>
          </p:nvPr>
        </p:nvSpPr>
        <p:spPr>
          <a:xfrm>
            <a:off x="0" y="423746"/>
            <a:ext cx="5564459" cy="847493"/>
          </a:xfrm>
        </p:spPr>
        <p:txBody>
          <a:bodyPr>
            <a:normAutofit fontScale="90000"/>
          </a:bodyPr>
          <a:lstStyle/>
          <a:p>
            <a:r>
              <a:rPr lang="en-US" dirty="0" smtClean="0"/>
              <a:t>6. The Sword of the Spirit</a:t>
            </a:r>
            <a:br>
              <a:rPr lang="en-US" dirty="0" smtClean="0"/>
            </a:br>
            <a:r>
              <a:rPr lang="en-US" sz="1800" dirty="0" smtClean="0"/>
              <a:t>(first one to defend and respond)</a:t>
            </a:r>
            <a:r>
              <a:rPr lang="en-US" dirty="0" smtClean="0"/>
              <a:t/>
            </a:r>
            <a:br>
              <a:rPr lang="en-US" dirty="0" smtClean="0"/>
            </a:br>
            <a:endParaRPr lang="en-US" dirty="0"/>
          </a:p>
        </p:txBody>
      </p:sp>
      <p:pic>
        <p:nvPicPr>
          <p:cNvPr id="3" name="Picture 2" descr="D:\Jewels\SS\Lessons_Candidate\The Armor of God\armor-sword-fig-6.jpg"/>
          <p:cNvPicPr>
            <a:picLocks noChangeAspect="1" noChangeArrowheads="1"/>
          </p:cNvPicPr>
          <p:nvPr/>
        </p:nvPicPr>
        <p:blipFill>
          <a:blip r:embed="rId2" cstate="print"/>
          <a:srcRect/>
          <a:stretch>
            <a:fillRect/>
          </a:stretch>
        </p:blipFill>
        <p:spPr bwMode="auto">
          <a:xfrm>
            <a:off x="5564459" y="0"/>
            <a:ext cx="3389769" cy="2395654"/>
          </a:xfrm>
          <a:prstGeom prst="rect">
            <a:avLst/>
          </a:prstGeom>
          <a:noFill/>
        </p:spPr>
      </p:pic>
      <p:sp>
        <p:nvSpPr>
          <p:cNvPr id="3073" name="Rectangle 1"/>
          <p:cNvSpPr>
            <a:spLocks noChangeArrowheads="1"/>
          </p:cNvSpPr>
          <p:nvPr/>
        </p:nvSpPr>
        <p:spPr bwMode="auto">
          <a:xfrm>
            <a:off x="256478" y="1310489"/>
            <a:ext cx="591014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b="1" dirty="0" smtClean="0"/>
              <a:t>(Eph 6:17) And take …, and the sword of the Spirit, which is the word of God;…</a:t>
            </a:r>
          </a:p>
        </p:txBody>
      </p:sp>
      <p:sp>
        <p:nvSpPr>
          <p:cNvPr id="6" name="TextBox 5"/>
          <p:cNvSpPr txBox="1"/>
          <p:nvPr/>
        </p:nvSpPr>
        <p:spPr>
          <a:xfrm>
            <a:off x="256478" y="2230244"/>
            <a:ext cx="6311590" cy="4524315"/>
          </a:xfrm>
          <a:prstGeom prst="rect">
            <a:avLst/>
          </a:prstGeom>
          <a:noFill/>
        </p:spPr>
        <p:txBody>
          <a:bodyPr wrap="square" rtlCol="0">
            <a:spAutoFit/>
          </a:bodyPr>
          <a:lstStyle/>
          <a:p>
            <a:pPr>
              <a:buFont typeface="Wingdings" pitchFamily="2" charset="2"/>
              <a:buChar char="v"/>
            </a:pPr>
            <a:r>
              <a:rPr lang="en-US" dirty="0" smtClean="0"/>
              <a:t>We need the sword of spirit, not only to shield </a:t>
            </a:r>
            <a:r>
              <a:rPr lang="en-US" dirty="0" smtClean="0"/>
              <a:t>us but </a:t>
            </a:r>
            <a:r>
              <a:rPr lang="en-US" dirty="0" smtClean="0"/>
              <a:t>to protect and respond</a:t>
            </a:r>
            <a:r>
              <a:rPr lang="en-US" dirty="0" smtClean="0"/>
              <a:t>.</a:t>
            </a:r>
            <a:br>
              <a:rPr lang="en-US" dirty="0" smtClean="0"/>
            </a:br>
            <a:endParaRPr lang="en-US" dirty="0" smtClean="0"/>
          </a:p>
          <a:p>
            <a:pPr>
              <a:buFont typeface="Wingdings" pitchFamily="2" charset="2"/>
              <a:buChar char="v"/>
            </a:pPr>
            <a:r>
              <a:rPr lang="en-US" dirty="0" smtClean="0"/>
              <a:t>The enemy of good found that killing the disciples and the apostles was causing more Christians to be brought into the faith</a:t>
            </a:r>
            <a:r>
              <a:rPr lang="en-US" dirty="0" smtClean="0"/>
              <a:t>.</a:t>
            </a:r>
            <a:br>
              <a:rPr lang="en-US" dirty="0" smtClean="0"/>
            </a:br>
            <a:endParaRPr lang="en-US" dirty="0" smtClean="0"/>
          </a:p>
          <a:p>
            <a:pPr>
              <a:buFont typeface="Wingdings" pitchFamily="2" charset="2"/>
              <a:buChar char="v"/>
            </a:pPr>
            <a:r>
              <a:rPr lang="en-US" dirty="0" smtClean="0"/>
              <a:t>So he decided to </a:t>
            </a:r>
            <a:r>
              <a:rPr lang="en-US" dirty="0" smtClean="0"/>
              <a:t>fight </a:t>
            </a:r>
            <a:r>
              <a:rPr lang="en-US" dirty="0" smtClean="0"/>
              <a:t>the church with </a:t>
            </a:r>
            <a:r>
              <a:rPr lang="en-US" dirty="0" smtClean="0"/>
              <a:t>thoughts (heresies).</a:t>
            </a:r>
            <a:endParaRPr lang="en-US" dirty="0" smtClean="0"/>
          </a:p>
          <a:p>
            <a:r>
              <a:rPr lang="en-US" dirty="0" smtClean="0"/>
              <a:t> </a:t>
            </a:r>
          </a:p>
          <a:p>
            <a:pPr>
              <a:buFont typeface="Wingdings" pitchFamily="2" charset="2"/>
              <a:buChar char="v"/>
            </a:pPr>
            <a:r>
              <a:rPr lang="en-US" dirty="0" smtClean="0"/>
              <a:t>Heretics  like </a:t>
            </a:r>
            <a:r>
              <a:rPr lang="en-US" dirty="0" smtClean="0"/>
              <a:t>Arius;… </a:t>
            </a:r>
            <a:r>
              <a:rPr lang="en-US" dirty="0" smtClean="0"/>
              <a:t>were more dangerous than killing the Christians</a:t>
            </a:r>
            <a:r>
              <a:rPr lang="en-US" dirty="0" smtClean="0"/>
              <a:t>.</a:t>
            </a:r>
            <a:br>
              <a:rPr lang="en-US" dirty="0" smtClean="0"/>
            </a:br>
            <a:endParaRPr lang="en-US" dirty="0" smtClean="0"/>
          </a:p>
          <a:p>
            <a:pPr>
              <a:buFont typeface="Wingdings" pitchFamily="2" charset="2"/>
              <a:buChar char="v"/>
            </a:pPr>
            <a:r>
              <a:rPr lang="en-US" dirty="0" smtClean="0"/>
              <a:t>The </a:t>
            </a:r>
            <a:r>
              <a:rPr lang="en-US" dirty="0" smtClean="0"/>
              <a:t>Lord blessed the church with people who have the sword of </a:t>
            </a:r>
            <a:r>
              <a:rPr lang="en-US" dirty="0" smtClean="0"/>
              <a:t>spirit. </a:t>
            </a:r>
            <a:r>
              <a:rPr lang="en-US" dirty="0" smtClean="0"/>
              <a:t>Like who? </a:t>
            </a:r>
            <a:r>
              <a:rPr lang="en-US" dirty="0" smtClean="0"/>
              <a:t/>
            </a:r>
            <a:br>
              <a:rPr lang="en-US" dirty="0" smtClean="0"/>
            </a:br>
            <a:endParaRPr lang="en-US" dirty="0" smtClean="0"/>
          </a:p>
          <a:p>
            <a:pPr>
              <a:buFont typeface="Wingdings" pitchFamily="2" charset="2"/>
              <a:buChar char="v"/>
            </a:pPr>
            <a:r>
              <a:rPr lang="en-US" dirty="0" smtClean="0"/>
              <a:t>St </a:t>
            </a:r>
            <a:r>
              <a:rPr lang="en-US" dirty="0" smtClean="0"/>
              <a:t>Athanasius, </a:t>
            </a:r>
            <a:r>
              <a:rPr lang="en-US" dirty="0" smtClean="0"/>
              <a:t>St Peter the seal of Martyrs, St Cyril</a:t>
            </a:r>
            <a:r>
              <a:rPr lang="en-US" dirty="0" smtClean="0"/>
              <a:t>;…</a:t>
            </a:r>
            <a:r>
              <a:rPr lang="en-US" dirty="0" smtClean="0"/>
              <a:t/>
            </a:r>
            <a:br>
              <a:rPr lang="en-US" dirty="0" smtClean="0"/>
            </a:br>
            <a:endParaRPr lang="en-US" dirty="0"/>
          </a:p>
        </p:txBody>
      </p:sp>
      <p:pic>
        <p:nvPicPr>
          <p:cNvPr id="3074" name="Picture 2"/>
          <p:cNvPicPr>
            <a:picLocks noChangeAspect="1" noChangeArrowheads="1"/>
          </p:cNvPicPr>
          <p:nvPr/>
        </p:nvPicPr>
        <p:blipFill>
          <a:blip r:embed="rId3"/>
          <a:srcRect/>
          <a:stretch>
            <a:fillRect/>
          </a:stretch>
        </p:blipFill>
        <p:spPr bwMode="auto">
          <a:xfrm>
            <a:off x="6713034" y="2551771"/>
            <a:ext cx="2009775" cy="38766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2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20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fade">
                                      <p:cBhvr>
                                        <p:cTn id="27" dur="20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fade">
                                      <p:cBhvr>
                                        <p:cTn id="32" dur="2000"/>
                                        <p:tgtEl>
                                          <p:spTgt spid="6">
                                            <p:txEl>
                                              <p:pRg st="6" end="6"/>
                                            </p:txEl>
                                          </p:spTgt>
                                        </p:tgtEl>
                                      </p:cBhvr>
                                    </p:animEffect>
                                  </p:childTnLst>
                                </p:cTn>
                              </p:par>
                            </p:childTnLst>
                          </p:cTn>
                        </p:par>
                        <p:par>
                          <p:cTn id="33" fill="hold">
                            <p:stCondLst>
                              <p:cond delay="2000"/>
                            </p:stCondLst>
                            <p:childTnLst>
                              <p:par>
                                <p:cTn id="34" presetID="10" presetClass="entr" presetSubtype="0" fill="hold" nodeType="afterEffect">
                                  <p:stCondLst>
                                    <p:cond delay="0"/>
                                  </p:stCondLst>
                                  <p:childTnLst>
                                    <p:set>
                                      <p:cBhvr>
                                        <p:cTn id="35" dur="1" fill="hold">
                                          <p:stCondLst>
                                            <p:cond delay="0"/>
                                          </p:stCondLst>
                                        </p:cTn>
                                        <p:tgtEl>
                                          <p:spTgt spid="3074"/>
                                        </p:tgtEl>
                                        <p:attrNameLst>
                                          <p:attrName>style.visibility</p:attrName>
                                        </p:attrNameLst>
                                      </p:cBhvr>
                                      <p:to>
                                        <p:strVal val="visible"/>
                                      </p:to>
                                    </p:set>
                                    <p:animEffect transition="in" filter="fade">
                                      <p:cBhvr>
                                        <p:cTn id="36"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a:spLocks noGrp="1"/>
          </p:cNvSpPr>
          <p:nvPr>
            <p:ph type="title" idx="4294967295"/>
          </p:nvPr>
        </p:nvSpPr>
        <p:spPr>
          <a:xfrm>
            <a:off x="0" y="423746"/>
            <a:ext cx="5564459" cy="847493"/>
          </a:xfrm>
        </p:spPr>
        <p:txBody>
          <a:bodyPr>
            <a:normAutofit/>
          </a:bodyPr>
          <a:lstStyle/>
          <a:p>
            <a:r>
              <a:rPr lang="en-US" dirty="0" smtClean="0"/>
              <a:t>Praying all the time:</a:t>
            </a:r>
            <a:endParaRPr lang="en-US" dirty="0"/>
          </a:p>
        </p:txBody>
      </p:sp>
      <p:sp>
        <p:nvSpPr>
          <p:cNvPr id="7" name="TextBox 6"/>
          <p:cNvSpPr txBox="1"/>
          <p:nvPr/>
        </p:nvSpPr>
        <p:spPr>
          <a:xfrm>
            <a:off x="278781" y="2605580"/>
            <a:ext cx="5698273" cy="923330"/>
          </a:xfrm>
          <a:prstGeom prst="rect">
            <a:avLst/>
          </a:prstGeom>
          <a:noFill/>
        </p:spPr>
        <p:txBody>
          <a:bodyPr wrap="square" rtlCol="0">
            <a:spAutoFit/>
          </a:bodyPr>
          <a:lstStyle/>
          <a:p>
            <a:r>
              <a:rPr lang="en-US" b="1" dirty="0" smtClean="0"/>
              <a:t>(Philippians 4:6)</a:t>
            </a:r>
            <a:r>
              <a:rPr lang="en-US" dirty="0" smtClean="0"/>
              <a:t> </a:t>
            </a:r>
            <a:r>
              <a:rPr lang="en-US" u="sng" dirty="0" smtClean="0"/>
              <a:t>Be anxious for nothing</a:t>
            </a:r>
            <a:r>
              <a:rPr lang="en-US" dirty="0" smtClean="0"/>
              <a:t>, but </a:t>
            </a:r>
            <a:r>
              <a:rPr lang="en-US" b="1" u="sng" dirty="0" smtClean="0"/>
              <a:t>in everything by prayer</a:t>
            </a:r>
            <a:r>
              <a:rPr lang="en-US" dirty="0" smtClean="0"/>
              <a:t> and supplication, </a:t>
            </a:r>
            <a:r>
              <a:rPr lang="en-US" u="sng" dirty="0" smtClean="0"/>
              <a:t>with thanksgiving</a:t>
            </a:r>
            <a:r>
              <a:rPr lang="en-US" u="sng" dirty="0" smtClean="0"/>
              <a:t>.</a:t>
            </a:r>
            <a:endParaRPr lang="en-US" dirty="0" smtClean="0"/>
          </a:p>
          <a:p>
            <a:pPr marL="342900" indent="-342900"/>
            <a:endParaRPr lang="en-US" b="1" dirty="0" smtClean="0"/>
          </a:p>
        </p:txBody>
      </p:sp>
      <p:sp>
        <p:nvSpPr>
          <p:cNvPr id="8" name="TextBox 7"/>
          <p:cNvSpPr txBox="1"/>
          <p:nvPr/>
        </p:nvSpPr>
        <p:spPr>
          <a:xfrm>
            <a:off x="278781" y="1306430"/>
            <a:ext cx="5854390" cy="707886"/>
          </a:xfrm>
          <a:prstGeom prst="rect">
            <a:avLst/>
          </a:prstGeom>
          <a:noFill/>
        </p:spPr>
        <p:txBody>
          <a:bodyPr wrap="square" rtlCol="0">
            <a:spAutoFit/>
          </a:bodyPr>
          <a:lstStyle/>
          <a:p>
            <a:r>
              <a:rPr lang="en-US" sz="2000" b="1" dirty="0" smtClean="0"/>
              <a:t>(Eph 6:18)</a:t>
            </a:r>
            <a:r>
              <a:rPr lang="en-US" sz="2000" dirty="0" smtClean="0"/>
              <a:t> praying always with all prayer and supplication in the </a:t>
            </a:r>
            <a:r>
              <a:rPr lang="en-US" sz="2000" dirty="0" smtClean="0"/>
              <a:t>Spirit.</a:t>
            </a:r>
            <a:endParaRPr lang="en-US" sz="2000" dirty="0"/>
          </a:p>
        </p:txBody>
      </p:sp>
      <p:pic>
        <p:nvPicPr>
          <p:cNvPr id="35842" name="Picture 2"/>
          <p:cNvPicPr>
            <a:picLocks noChangeAspect="1" noChangeArrowheads="1"/>
          </p:cNvPicPr>
          <p:nvPr/>
        </p:nvPicPr>
        <p:blipFill>
          <a:blip r:embed="rId2"/>
          <a:srcRect/>
          <a:stretch>
            <a:fillRect/>
          </a:stretch>
        </p:blipFill>
        <p:spPr bwMode="auto">
          <a:xfrm>
            <a:off x="6112483" y="718362"/>
            <a:ext cx="2658365" cy="363061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a:spLocks noGrp="1"/>
          </p:cNvSpPr>
          <p:nvPr>
            <p:ph type="title" idx="4294967295"/>
          </p:nvPr>
        </p:nvSpPr>
        <p:spPr>
          <a:xfrm>
            <a:off x="242353" y="209735"/>
            <a:ext cx="5806791" cy="1143000"/>
          </a:xfrm>
        </p:spPr>
        <p:txBody>
          <a:bodyPr>
            <a:normAutofit/>
          </a:bodyPr>
          <a:lstStyle/>
          <a:p>
            <a:r>
              <a:rPr lang="en-US" sz="4000" dirty="0" smtClean="0"/>
              <a:t>The Whole Armor of God</a:t>
            </a:r>
            <a:endParaRPr lang="en-US" sz="4000" dirty="0"/>
          </a:p>
        </p:txBody>
      </p:sp>
      <p:sp>
        <p:nvSpPr>
          <p:cNvPr id="6" name="TextBox 5"/>
          <p:cNvSpPr txBox="1"/>
          <p:nvPr/>
        </p:nvSpPr>
        <p:spPr>
          <a:xfrm>
            <a:off x="242353" y="1352735"/>
            <a:ext cx="6649101" cy="2400657"/>
          </a:xfrm>
          <a:prstGeom prst="rect">
            <a:avLst/>
          </a:prstGeom>
          <a:noFill/>
        </p:spPr>
        <p:txBody>
          <a:bodyPr wrap="square" rtlCol="0">
            <a:spAutoFit/>
          </a:bodyPr>
          <a:lstStyle/>
          <a:p>
            <a:pPr>
              <a:buFont typeface="Wingdings" pitchFamily="2" charset="2"/>
              <a:buChar char="v"/>
            </a:pPr>
            <a:r>
              <a:rPr lang="en-US" dirty="0" smtClean="0"/>
              <a:t>Remember </a:t>
            </a:r>
            <a:r>
              <a:rPr lang="en-US" dirty="0" smtClean="0"/>
              <a:t>we </a:t>
            </a:r>
            <a:r>
              <a:rPr lang="en-US" dirty="0" smtClean="0"/>
              <a:t>need to put the whole armor of God to be strong</a:t>
            </a:r>
            <a:r>
              <a:rPr lang="en-US" dirty="0" smtClean="0"/>
              <a:t>, </a:t>
            </a:r>
            <a:r>
              <a:rPr lang="en-US" dirty="0" smtClean="0"/>
              <a:t>then we </a:t>
            </a:r>
            <a:r>
              <a:rPr lang="en-US" dirty="0" smtClean="0"/>
              <a:t>can move mountains (worries;…).</a:t>
            </a:r>
            <a:br>
              <a:rPr lang="en-US" dirty="0" smtClean="0"/>
            </a:br>
            <a:endParaRPr lang="en-US" dirty="0" smtClean="0"/>
          </a:p>
          <a:p>
            <a:pPr>
              <a:buFont typeface="Wingdings" pitchFamily="2" charset="2"/>
              <a:buChar char="v"/>
            </a:pPr>
            <a:r>
              <a:rPr lang="en-US" dirty="0" smtClean="0"/>
              <a:t>Right?</a:t>
            </a:r>
            <a:br>
              <a:rPr lang="en-US" dirty="0" smtClean="0"/>
            </a:br>
            <a:endParaRPr lang="en-US" dirty="0" smtClean="0"/>
          </a:p>
          <a:p>
            <a:r>
              <a:rPr lang="en-US" sz="2000" b="1" dirty="0" smtClean="0"/>
              <a:t>(Matthew 17:20) “if you have faith as a mustard seed, you will say to this mountain, Move from here to there and it will move and nothing will be impossible for you.”</a:t>
            </a:r>
          </a:p>
        </p:txBody>
      </p:sp>
      <p:pic>
        <p:nvPicPr>
          <p:cNvPr id="2050" name="Picture 2"/>
          <p:cNvPicPr>
            <a:picLocks noChangeAspect="1" noChangeArrowheads="1"/>
          </p:cNvPicPr>
          <p:nvPr/>
        </p:nvPicPr>
        <p:blipFill>
          <a:blip r:embed="rId2"/>
          <a:srcRect/>
          <a:stretch>
            <a:fillRect/>
          </a:stretch>
        </p:blipFill>
        <p:spPr bwMode="auto">
          <a:xfrm>
            <a:off x="724379" y="3955835"/>
            <a:ext cx="2556170" cy="1409545"/>
          </a:xfrm>
          <a:prstGeom prst="rect">
            <a:avLst/>
          </a:prstGeom>
          <a:noFill/>
          <a:ln w="9525">
            <a:noFill/>
            <a:miter lim="800000"/>
            <a:headEnd/>
            <a:tailEnd/>
          </a:ln>
        </p:spPr>
      </p:pic>
      <p:pic>
        <p:nvPicPr>
          <p:cNvPr id="2051" name="Picture 3"/>
          <p:cNvPicPr>
            <a:picLocks noChangeAspect="1" noChangeArrowheads="1"/>
          </p:cNvPicPr>
          <p:nvPr/>
        </p:nvPicPr>
        <p:blipFill>
          <a:blip r:embed="rId3"/>
          <a:srcRect/>
          <a:stretch>
            <a:fillRect/>
          </a:stretch>
        </p:blipFill>
        <p:spPr bwMode="auto">
          <a:xfrm>
            <a:off x="3626237" y="3955835"/>
            <a:ext cx="2695852" cy="1409545"/>
          </a:xfrm>
          <a:prstGeom prst="rect">
            <a:avLst/>
          </a:prstGeom>
          <a:noFill/>
          <a:ln w="9525">
            <a:noFill/>
            <a:miter lim="800000"/>
            <a:headEnd/>
            <a:tailEnd/>
          </a:ln>
        </p:spPr>
      </p:pic>
      <p:pic>
        <p:nvPicPr>
          <p:cNvPr id="8" name="Content Placeholder 2" descr="D:\Jewels\SS\Lessons_Candidate\The Armor of God\armor-dude-plain1.jpg"/>
          <p:cNvPicPr>
            <a:picLocks noGrp="1" noChangeAspect="1" noChangeArrowheads="1"/>
          </p:cNvPicPr>
          <p:nvPr>
            <p:ph sz="half" idx="4294967295"/>
          </p:nvPr>
        </p:nvPicPr>
        <p:blipFill>
          <a:blip r:embed="rId4" cstate="print"/>
          <a:srcRect/>
          <a:stretch>
            <a:fillRect/>
          </a:stretch>
        </p:blipFill>
        <p:spPr bwMode="auto">
          <a:xfrm>
            <a:off x="6891453" y="105458"/>
            <a:ext cx="1989667" cy="342083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2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50"/>
                                        </p:tgtEl>
                                        <p:attrNameLst>
                                          <p:attrName>style.visibility</p:attrName>
                                        </p:attrNameLst>
                                      </p:cBhvr>
                                      <p:to>
                                        <p:strVal val="visible"/>
                                      </p:to>
                                    </p:set>
                                    <p:animEffect transition="in" filter="fade">
                                      <p:cBhvr>
                                        <p:cTn id="22" dur="2000"/>
                                        <p:tgtEl>
                                          <p:spTgt spid="2050"/>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2051"/>
                                        </p:tgtEl>
                                        <p:attrNameLst>
                                          <p:attrName>style.visibility</p:attrName>
                                        </p:attrNameLst>
                                      </p:cBhvr>
                                      <p:to>
                                        <p:strVal val="visible"/>
                                      </p:to>
                                    </p:set>
                                    <p:animEffect transition="in" filter="fade">
                                      <p:cBhvr>
                                        <p:cTn id="26"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838200" y="152400"/>
            <a:ext cx="6741699" cy="707886"/>
          </a:xfrm>
          <a:prstGeom prst="rect">
            <a:avLst/>
          </a:prstGeom>
          <a:noFill/>
        </p:spPr>
        <p:txBody>
          <a:bodyPr wrap="none" lIns="91440" tIns="45720" rIns="91440" bIns="45720">
            <a:spAutoFit/>
          </a:bodyPr>
          <a:lstStyle/>
          <a:p>
            <a:pPr algn="ctr"/>
            <a:r>
              <a:rPr lang="en-US" sz="4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Ephesians Chapter 6:10-20</a:t>
            </a:r>
            <a:endParaRPr lang="en-US"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5" name="Picture 4"/>
          <p:cNvPicPr>
            <a:picLocks noChangeAspect="1"/>
          </p:cNvPicPr>
          <p:nvPr/>
        </p:nvPicPr>
        <p:blipFill>
          <a:blip r:embed="rId2"/>
          <a:stretch>
            <a:fillRect/>
          </a:stretch>
        </p:blipFill>
        <p:spPr>
          <a:xfrm>
            <a:off x="152400" y="914400"/>
            <a:ext cx="8742489" cy="5562601"/>
          </a:xfrm>
          <a:prstGeom prst="rect">
            <a:avLst/>
          </a:prstGeom>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a:spLocks noGrp="1"/>
          </p:cNvSpPr>
          <p:nvPr>
            <p:ph type="title" idx="4294967295"/>
          </p:nvPr>
        </p:nvSpPr>
        <p:spPr>
          <a:xfrm>
            <a:off x="475163" y="251038"/>
            <a:ext cx="5011722" cy="1143000"/>
          </a:xfrm>
        </p:spPr>
        <p:txBody>
          <a:bodyPr>
            <a:normAutofit/>
          </a:bodyPr>
          <a:lstStyle/>
          <a:p>
            <a:r>
              <a:rPr lang="en-US" sz="3600" dirty="0" smtClean="0"/>
              <a:t>The Armor of God</a:t>
            </a:r>
            <a:endParaRPr lang="en-US" sz="3600" dirty="0"/>
          </a:p>
        </p:txBody>
      </p:sp>
      <p:pic>
        <p:nvPicPr>
          <p:cNvPr id="3" name="Content Placeholder 2" descr="D:\Jewels\SS\Lessons_Candidate\The Armor of God\armor-dude-plain1.jpg"/>
          <p:cNvPicPr>
            <a:picLocks noGrp="1" noChangeAspect="1" noChangeArrowheads="1"/>
          </p:cNvPicPr>
          <p:nvPr>
            <p:ph sz="half" idx="4294967295"/>
          </p:nvPr>
        </p:nvPicPr>
        <p:blipFill>
          <a:blip r:embed="rId2" cstate="print"/>
          <a:srcRect/>
          <a:stretch>
            <a:fillRect/>
          </a:stretch>
        </p:blipFill>
        <p:spPr bwMode="auto">
          <a:xfrm>
            <a:off x="7154333" y="105458"/>
            <a:ext cx="1989667" cy="3420831"/>
          </a:xfrm>
          <a:prstGeom prst="rect">
            <a:avLst/>
          </a:prstGeom>
          <a:noFill/>
        </p:spPr>
      </p:pic>
      <p:sp>
        <p:nvSpPr>
          <p:cNvPr id="4" name="Rectangle 3"/>
          <p:cNvSpPr/>
          <p:nvPr/>
        </p:nvSpPr>
        <p:spPr>
          <a:xfrm>
            <a:off x="475162" y="1505634"/>
            <a:ext cx="6919059" cy="830997"/>
          </a:xfrm>
          <a:prstGeom prst="rect">
            <a:avLst/>
          </a:prstGeom>
        </p:spPr>
        <p:txBody>
          <a:bodyPr wrap="square">
            <a:spAutoFit/>
          </a:bodyPr>
          <a:lstStyle/>
          <a:p>
            <a:r>
              <a:rPr lang="en-US" sz="2400" b="1" dirty="0" smtClean="0"/>
              <a:t>(Eph 6:10) Finally </a:t>
            </a:r>
            <a:r>
              <a:rPr lang="en-US" sz="2400" b="1" u="sng" dirty="0" smtClean="0"/>
              <a:t>my brethren</a:t>
            </a:r>
            <a:r>
              <a:rPr lang="en-US" sz="2400" b="1" dirty="0" smtClean="0"/>
              <a:t>, be strong in the Lord and in the power of His might</a:t>
            </a:r>
            <a:r>
              <a:rPr lang="en-US" sz="2400" dirty="0" smtClean="0"/>
              <a:t> </a:t>
            </a:r>
            <a:endParaRPr lang="en-US" sz="2400" dirty="0"/>
          </a:p>
        </p:txBody>
      </p:sp>
      <p:sp>
        <p:nvSpPr>
          <p:cNvPr id="5" name="TextBox 4"/>
          <p:cNvSpPr txBox="1"/>
          <p:nvPr/>
        </p:nvSpPr>
        <p:spPr>
          <a:xfrm>
            <a:off x="475163" y="2525889"/>
            <a:ext cx="3302180" cy="3416320"/>
          </a:xfrm>
          <a:prstGeom prst="rect">
            <a:avLst/>
          </a:prstGeom>
          <a:noFill/>
        </p:spPr>
        <p:txBody>
          <a:bodyPr wrap="square" rtlCol="0">
            <a:spAutoFit/>
          </a:bodyPr>
          <a:lstStyle/>
          <a:p>
            <a:r>
              <a:rPr lang="en-US" sz="2400" dirty="0" smtClean="0"/>
              <a:t>Who are these brethren?</a:t>
            </a:r>
          </a:p>
          <a:p>
            <a:r>
              <a:rPr lang="en-US" sz="2400" dirty="0" smtClean="0"/>
              <a:t>Husbands</a:t>
            </a:r>
          </a:p>
          <a:p>
            <a:r>
              <a:rPr lang="en-US" sz="2400" dirty="0" smtClean="0"/>
              <a:t>Wives</a:t>
            </a:r>
          </a:p>
          <a:p>
            <a:r>
              <a:rPr lang="en-US" sz="2400" dirty="0" smtClean="0"/>
              <a:t>Fathers</a:t>
            </a:r>
          </a:p>
          <a:p>
            <a:r>
              <a:rPr lang="en-US" sz="2400" dirty="0" smtClean="0"/>
              <a:t>Mothers</a:t>
            </a:r>
          </a:p>
          <a:p>
            <a:r>
              <a:rPr lang="en-US" sz="2400" dirty="0" smtClean="0"/>
              <a:t>Sons</a:t>
            </a:r>
          </a:p>
          <a:p>
            <a:r>
              <a:rPr lang="en-US" sz="2400" dirty="0" smtClean="0"/>
              <a:t>Daughters</a:t>
            </a:r>
          </a:p>
          <a:p>
            <a:r>
              <a:rPr lang="en-US" sz="2400" dirty="0" smtClean="0"/>
              <a:t>Masters</a:t>
            </a:r>
          </a:p>
          <a:p>
            <a:r>
              <a:rPr lang="en-US" sz="2400" dirty="0" smtClean="0"/>
              <a:t>Slaves</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20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20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20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fade">
                                      <p:cBhvr>
                                        <p:cTn id="32" dur="20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fade">
                                      <p:cBhvr>
                                        <p:cTn id="37" dur="20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fade">
                                      <p:cBhvr>
                                        <p:cTn id="42" dur="2000"/>
                                        <p:tgtEl>
                                          <p:spTgt spid="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7" end="7"/>
                                            </p:txEl>
                                          </p:spTgt>
                                        </p:tgtEl>
                                        <p:attrNameLst>
                                          <p:attrName>style.visibility</p:attrName>
                                        </p:attrNameLst>
                                      </p:cBhvr>
                                      <p:to>
                                        <p:strVal val="visible"/>
                                      </p:to>
                                    </p:set>
                                    <p:animEffect transition="in" filter="fade">
                                      <p:cBhvr>
                                        <p:cTn id="47" dur="2000"/>
                                        <p:tgtEl>
                                          <p:spTgt spid="5">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8" end="8"/>
                                            </p:txEl>
                                          </p:spTgt>
                                        </p:tgtEl>
                                        <p:attrNameLst>
                                          <p:attrName>style.visibility</p:attrName>
                                        </p:attrNameLst>
                                      </p:cBhvr>
                                      <p:to>
                                        <p:strVal val="visible"/>
                                      </p:to>
                                    </p:set>
                                    <p:animEffect transition="in" filter="fade">
                                      <p:cBhvr>
                                        <p:cTn id="52" dur="20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a:spLocks noGrp="1"/>
          </p:cNvSpPr>
          <p:nvPr>
            <p:ph type="title" idx="4294967295"/>
          </p:nvPr>
        </p:nvSpPr>
        <p:spPr>
          <a:xfrm>
            <a:off x="881651" y="0"/>
            <a:ext cx="3940720" cy="1143000"/>
          </a:xfrm>
        </p:spPr>
        <p:txBody>
          <a:bodyPr>
            <a:normAutofit/>
          </a:bodyPr>
          <a:lstStyle/>
          <a:p>
            <a:r>
              <a:rPr lang="en-US" sz="3600" dirty="0" smtClean="0"/>
              <a:t>The Armor of God</a:t>
            </a:r>
            <a:endParaRPr lang="en-US" sz="3600" dirty="0"/>
          </a:p>
        </p:txBody>
      </p:sp>
      <p:sp>
        <p:nvSpPr>
          <p:cNvPr id="6" name="Rectangle 5"/>
          <p:cNvSpPr/>
          <p:nvPr/>
        </p:nvSpPr>
        <p:spPr>
          <a:xfrm>
            <a:off x="178420" y="2407300"/>
            <a:ext cx="4471639" cy="2677656"/>
          </a:xfrm>
          <a:prstGeom prst="rect">
            <a:avLst/>
          </a:prstGeom>
        </p:spPr>
        <p:txBody>
          <a:bodyPr wrap="square">
            <a:spAutoFit/>
          </a:bodyPr>
          <a:lstStyle/>
          <a:p>
            <a:r>
              <a:rPr lang="en-US" sz="2400" dirty="0" smtClean="0"/>
              <a:t>We need to learn to be strong.</a:t>
            </a:r>
          </a:p>
          <a:p>
            <a:r>
              <a:rPr lang="en-US" sz="2400" dirty="0" smtClean="0"/>
              <a:t/>
            </a:r>
            <a:br>
              <a:rPr lang="en-US" sz="2400" dirty="0" smtClean="0"/>
            </a:br>
            <a:r>
              <a:rPr lang="en-US" sz="2400" dirty="0" smtClean="0"/>
              <a:t>Why? We are His sons and daughters.</a:t>
            </a:r>
          </a:p>
          <a:p>
            <a:endParaRPr lang="en-US" sz="2400" dirty="0" smtClean="0"/>
          </a:p>
          <a:p>
            <a:r>
              <a:rPr lang="en-US" sz="2400" dirty="0" smtClean="0"/>
              <a:t>We </a:t>
            </a:r>
            <a:r>
              <a:rPr lang="en-US" sz="2400" dirty="0" smtClean="0"/>
              <a:t>carry our worries above our shoulders.</a:t>
            </a:r>
          </a:p>
        </p:txBody>
      </p:sp>
      <p:pic>
        <p:nvPicPr>
          <p:cNvPr id="1026" name="Picture 2"/>
          <p:cNvPicPr>
            <a:picLocks noChangeAspect="1" noChangeArrowheads="1"/>
          </p:cNvPicPr>
          <p:nvPr/>
        </p:nvPicPr>
        <p:blipFill>
          <a:blip r:embed="rId2"/>
          <a:srcRect/>
          <a:stretch>
            <a:fillRect/>
          </a:stretch>
        </p:blipFill>
        <p:spPr bwMode="auto">
          <a:xfrm>
            <a:off x="4650059" y="2621983"/>
            <a:ext cx="4157662" cy="3198954"/>
          </a:xfrm>
          <a:prstGeom prst="rect">
            <a:avLst/>
          </a:prstGeom>
          <a:noFill/>
          <a:ln w="9525">
            <a:noFill/>
            <a:miter lim="800000"/>
            <a:headEnd/>
            <a:tailEnd/>
          </a:ln>
        </p:spPr>
      </p:pic>
      <p:sp>
        <p:nvSpPr>
          <p:cNvPr id="9" name="TextBox 8"/>
          <p:cNvSpPr txBox="1"/>
          <p:nvPr/>
        </p:nvSpPr>
        <p:spPr>
          <a:xfrm>
            <a:off x="5061857" y="5820937"/>
            <a:ext cx="3624942" cy="369332"/>
          </a:xfrm>
          <a:prstGeom prst="rect">
            <a:avLst/>
          </a:prstGeom>
          <a:noFill/>
        </p:spPr>
        <p:txBody>
          <a:bodyPr wrap="square" rtlCol="0">
            <a:spAutoFit/>
          </a:bodyPr>
          <a:lstStyle/>
          <a:p>
            <a:r>
              <a:rPr lang="en-US" dirty="0" smtClean="0"/>
              <a:t>No comment ;…</a:t>
            </a:r>
            <a:endParaRPr lang="en-US" dirty="0"/>
          </a:p>
        </p:txBody>
      </p:sp>
      <p:sp>
        <p:nvSpPr>
          <p:cNvPr id="7" name="Rectangle 6"/>
          <p:cNvSpPr/>
          <p:nvPr/>
        </p:nvSpPr>
        <p:spPr>
          <a:xfrm>
            <a:off x="475162" y="1090135"/>
            <a:ext cx="6919059" cy="830997"/>
          </a:xfrm>
          <a:prstGeom prst="rect">
            <a:avLst/>
          </a:prstGeom>
        </p:spPr>
        <p:txBody>
          <a:bodyPr wrap="square">
            <a:spAutoFit/>
          </a:bodyPr>
          <a:lstStyle/>
          <a:p>
            <a:r>
              <a:rPr lang="en-US" sz="2400" b="1" dirty="0" smtClean="0"/>
              <a:t>(Eph 6:10) Finally </a:t>
            </a:r>
            <a:r>
              <a:rPr lang="en-US" sz="2400" b="1" u="sng" dirty="0" smtClean="0"/>
              <a:t>my brethren</a:t>
            </a:r>
            <a:r>
              <a:rPr lang="en-US" sz="2400" b="1" dirty="0" smtClean="0"/>
              <a:t>, be strong in the Lord and in the power of His might</a:t>
            </a:r>
            <a:r>
              <a:rPr lang="en-US" sz="2400" dirty="0" smtClean="0"/>
              <a:t> </a:t>
            </a:r>
            <a:endParaRPr lang="en-US" sz="2400" dirty="0"/>
          </a:p>
        </p:txBody>
      </p:sp>
      <p:sp>
        <p:nvSpPr>
          <p:cNvPr id="8" name="TextBox 7"/>
          <p:cNvSpPr txBox="1"/>
          <p:nvPr/>
        </p:nvSpPr>
        <p:spPr>
          <a:xfrm>
            <a:off x="178420" y="5241073"/>
            <a:ext cx="4137102" cy="646331"/>
          </a:xfrm>
          <a:prstGeom prst="rect">
            <a:avLst/>
          </a:prstGeom>
          <a:noFill/>
        </p:spPr>
        <p:txBody>
          <a:bodyPr wrap="square" rtlCol="0">
            <a:spAutoFit/>
          </a:bodyPr>
          <a:lstStyle/>
          <a:p>
            <a:r>
              <a:rPr lang="en-US" b="1" dirty="0" smtClean="0"/>
              <a:t>(Gen 5:1) In </a:t>
            </a:r>
            <a:r>
              <a:rPr lang="en-US" b="1" dirty="0" smtClean="0"/>
              <a:t>the day that God created man, He made him in the likeness of God.</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Effect transition="in" filter="fade">
                                      <p:cBhvr>
                                        <p:cTn id="11" dur="2000"/>
                                        <p:tgtEl>
                                          <p:spTgt spid="6">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2000"/>
                                        <p:tgtEl>
                                          <p:spTgt spid="6">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fade">
                                      <p:cBhvr>
                                        <p:cTn id="21" dur="2000"/>
                                        <p:tgtEl>
                                          <p:spTgt spid="102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a:spLocks noGrp="1"/>
          </p:cNvSpPr>
          <p:nvPr>
            <p:ph type="title" idx="4294967295"/>
          </p:nvPr>
        </p:nvSpPr>
        <p:spPr>
          <a:xfrm>
            <a:off x="475163" y="251038"/>
            <a:ext cx="5239837" cy="1143000"/>
          </a:xfrm>
        </p:spPr>
        <p:txBody>
          <a:bodyPr>
            <a:normAutofit/>
          </a:bodyPr>
          <a:lstStyle/>
          <a:p>
            <a:r>
              <a:rPr lang="en-US" sz="3600" dirty="0" smtClean="0"/>
              <a:t>The Armor of God</a:t>
            </a:r>
            <a:endParaRPr lang="en-US" sz="3600" dirty="0"/>
          </a:p>
        </p:txBody>
      </p:sp>
      <p:sp>
        <p:nvSpPr>
          <p:cNvPr id="6" name="Rectangle 5"/>
          <p:cNvSpPr/>
          <p:nvPr/>
        </p:nvSpPr>
        <p:spPr>
          <a:xfrm>
            <a:off x="180620" y="1667653"/>
            <a:ext cx="5003801" cy="1015663"/>
          </a:xfrm>
          <a:prstGeom prst="rect">
            <a:avLst/>
          </a:prstGeom>
        </p:spPr>
        <p:txBody>
          <a:bodyPr wrap="square">
            <a:spAutoFit/>
          </a:bodyPr>
          <a:lstStyle/>
          <a:p>
            <a:r>
              <a:rPr lang="en-US" sz="2000" dirty="0" smtClean="0"/>
              <a:t>Who asked us to take the whole load on our shoulders?</a:t>
            </a:r>
          </a:p>
          <a:p>
            <a:endParaRPr lang="en-US" sz="2000" dirty="0" smtClean="0"/>
          </a:p>
        </p:txBody>
      </p:sp>
      <p:pic>
        <p:nvPicPr>
          <p:cNvPr id="7" name="Picture 6"/>
          <p:cNvPicPr>
            <a:picLocks noChangeAspect="1"/>
          </p:cNvPicPr>
          <p:nvPr/>
        </p:nvPicPr>
        <p:blipFill>
          <a:blip r:embed="rId2"/>
          <a:stretch>
            <a:fillRect/>
          </a:stretch>
        </p:blipFill>
        <p:spPr>
          <a:xfrm>
            <a:off x="5184421" y="143316"/>
            <a:ext cx="2641600" cy="2540000"/>
          </a:xfrm>
          <a:prstGeom prst="rect">
            <a:avLst/>
          </a:prstGeom>
        </p:spPr>
      </p:pic>
      <p:pic>
        <p:nvPicPr>
          <p:cNvPr id="8" name="Picture 7"/>
          <p:cNvPicPr>
            <a:picLocks noChangeAspect="1"/>
          </p:cNvPicPr>
          <p:nvPr/>
        </p:nvPicPr>
        <p:blipFill>
          <a:blip r:embed="rId3"/>
          <a:stretch>
            <a:fillRect/>
          </a:stretch>
        </p:blipFill>
        <p:spPr>
          <a:xfrm>
            <a:off x="5715000" y="3044898"/>
            <a:ext cx="1536700" cy="3238500"/>
          </a:xfrm>
          <a:prstGeom prst="rect">
            <a:avLst/>
          </a:prstGeom>
        </p:spPr>
      </p:pic>
      <p:sp>
        <p:nvSpPr>
          <p:cNvPr id="9" name="Rectangle 8"/>
          <p:cNvSpPr/>
          <p:nvPr/>
        </p:nvSpPr>
        <p:spPr>
          <a:xfrm>
            <a:off x="180620" y="3498923"/>
            <a:ext cx="5534381" cy="707886"/>
          </a:xfrm>
          <a:prstGeom prst="rect">
            <a:avLst/>
          </a:prstGeom>
        </p:spPr>
        <p:txBody>
          <a:bodyPr wrap="square">
            <a:spAutoFit/>
          </a:bodyPr>
          <a:lstStyle/>
          <a:p>
            <a:r>
              <a:rPr lang="en-US" sz="2000" b="1" dirty="0" smtClean="0"/>
              <a:t>(Math 11:28)</a:t>
            </a:r>
            <a:r>
              <a:rPr lang="en-US" sz="2000" dirty="0" smtClean="0"/>
              <a:t> “Come to Me all you who labor and are heavy laden and I will give you rest.”  </a:t>
            </a:r>
            <a:endParaRPr lang="en-US" sz="2000" dirty="0"/>
          </a:p>
        </p:txBody>
      </p:sp>
      <p:sp>
        <p:nvSpPr>
          <p:cNvPr id="10" name="TextBox 9"/>
          <p:cNvSpPr txBox="1"/>
          <p:nvPr/>
        </p:nvSpPr>
        <p:spPr>
          <a:xfrm>
            <a:off x="180620" y="2683316"/>
            <a:ext cx="5403751" cy="400110"/>
          </a:xfrm>
          <a:prstGeom prst="rect">
            <a:avLst/>
          </a:prstGeom>
          <a:noFill/>
        </p:spPr>
        <p:txBody>
          <a:bodyPr wrap="square" rtlCol="0">
            <a:spAutoFit/>
          </a:bodyPr>
          <a:lstStyle/>
          <a:p>
            <a:r>
              <a:rPr lang="en-US" sz="2000" dirty="0" smtClean="0"/>
              <a:t>I thought I can do it;…</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2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0226" y="5121886"/>
            <a:ext cx="1483112" cy="369332"/>
          </a:xfrm>
          <a:prstGeom prst="rect">
            <a:avLst/>
          </a:prstGeom>
          <a:noFill/>
        </p:spPr>
        <p:txBody>
          <a:bodyPr wrap="square" rtlCol="0">
            <a:spAutoFit/>
          </a:bodyPr>
          <a:lstStyle/>
          <a:p>
            <a:r>
              <a:rPr lang="en-US" dirty="0" smtClean="0"/>
              <a:t>St</a:t>
            </a:r>
            <a:r>
              <a:rPr lang="en-US" dirty="0" smtClean="0"/>
              <a:t>. </a:t>
            </a:r>
            <a:r>
              <a:rPr lang="en-US" dirty="0" err="1" smtClean="0"/>
              <a:t>Abanoub</a:t>
            </a:r>
            <a:endParaRPr lang="en-US" dirty="0"/>
          </a:p>
        </p:txBody>
      </p:sp>
      <p:sp>
        <p:nvSpPr>
          <p:cNvPr id="5" name="TextBox 4"/>
          <p:cNvSpPr txBox="1"/>
          <p:nvPr/>
        </p:nvSpPr>
        <p:spPr>
          <a:xfrm>
            <a:off x="3809907" y="1759438"/>
            <a:ext cx="4670063" cy="1477328"/>
          </a:xfrm>
          <a:prstGeom prst="rect">
            <a:avLst/>
          </a:prstGeom>
          <a:noFill/>
        </p:spPr>
        <p:txBody>
          <a:bodyPr wrap="square" rtlCol="0">
            <a:spAutoFit/>
          </a:bodyPr>
          <a:lstStyle/>
          <a:p>
            <a:r>
              <a:rPr lang="en-US" sz="2400" dirty="0" smtClean="0"/>
              <a:t>He wants us to be strong for who?</a:t>
            </a:r>
            <a:endParaRPr lang="en-US" sz="1400" dirty="0" smtClean="0"/>
          </a:p>
          <a:p>
            <a:pPr marL="342900" indent="-342900">
              <a:buAutoNum type="arabicPeriod"/>
            </a:pPr>
            <a:r>
              <a:rPr lang="en-US" sz="2400" dirty="0" smtClean="0"/>
              <a:t>Others</a:t>
            </a:r>
          </a:p>
          <a:p>
            <a:pPr marL="342900" indent="-342900">
              <a:buAutoNum type="arabicPeriod"/>
            </a:pPr>
            <a:r>
              <a:rPr lang="en-US" sz="2400" dirty="0" smtClean="0"/>
              <a:t>Ourselves</a:t>
            </a:r>
          </a:p>
          <a:p>
            <a:pPr marL="342900" indent="-342900">
              <a:buAutoNum type="arabicPeriod"/>
            </a:pPr>
            <a:endParaRPr lang="en-US" dirty="0" smtClean="0"/>
          </a:p>
        </p:txBody>
      </p:sp>
      <p:sp>
        <p:nvSpPr>
          <p:cNvPr id="6" name="Rectangle 5"/>
          <p:cNvSpPr/>
          <p:nvPr/>
        </p:nvSpPr>
        <p:spPr>
          <a:xfrm>
            <a:off x="291719" y="850009"/>
            <a:ext cx="6269948" cy="707886"/>
          </a:xfrm>
          <a:prstGeom prst="rect">
            <a:avLst/>
          </a:prstGeom>
        </p:spPr>
        <p:txBody>
          <a:bodyPr wrap="square">
            <a:spAutoFit/>
          </a:bodyPr>
          <a:lstStyle/>
          <a:p>
            <a:r>
              <a:rPr lang="en-US" sz="2000" b="1" dirty="0" smtClean="0"/>
              <a:t>(Eph 6:11) Put on the </a:t>
            </a:r>
            <a:r>
              <a:rPr lang="en-US" sz="2000" b="1" u="sng" dirty="0" smtClean="0"/>
              <a:t>whole armor of God</a:t>
            </a:r>
            <a:r>
              <a:rPr lang="en-US" sz="2000" b="1" dirty="0" smtClean="0"/>
              <a:t>, that you may be able to </a:t>
            </a:r>
            <a:r>
              <a:rPr lang="en-US" sz="2000" b="1" i="1" dirty="0" smtClean="0"/>
              <a:t>stand</a:t>
            </a:r>
            <a:r>
              <a:rPr lang="en-US" sz="2000" b="1" dirty="0" smtClean="0"/>
              <a:t> against the </a:t>
            </a:r>
            <a:r>
              <a:rPr lang="en-US" sz="2000" b="1" i="1" dirty="0" smtClean="0"/>
              <a:t>wiles</a:t>
            </a:r>
            <a:r>
              <a:rPr lang="en-US" sz="2000" b="1" dirty="0" smtClean="0"/>
              <a:t> of the devil. </a:t>
            </a:r>
            <a:endParaRPr lang="en-US" sz="2000" b="1" dirty="0"/>
          </a:p>
        </p:txBody>
      </p:sp>
      <p:sp>
        <p:nvSpPr>
          <p:cNvPr id="7" name="Title 7"/>
          <p:cNvSpPr>
            <a:spLocks noGrp="1"/>
          </p:cNvSpPr>
          <p:nvPr>
            <p:ph type="title" idx="4294967295"/>
          </p:nvPr>
        </p:nvSpPr>
        <p:spPr>
          <a:xfrm>
            <a:off x="291719" y="0"/>
            <a:ext cx="4291167" cy="1143000"/>
          </a:xfrm>
        </p:spPr>
        <p:txBody>
          <a:bodyPr>
            <a:normAutofit/>
          </a:bodyPr>
          <a:lstStyle/>
          <a:p>
            <a:r>
              <a:rPr lang="en-US" sz="3600" dirty="0" smtClean="0"/>
              <a:t>The Armor of God</a:t>
            </a:r>
            <a:endParaRPr lang="en-US" sz="3600" dirty="0"/>
          </a:p>
        </p:txBody>
      </p:sp>
      <p:sp>
        <p:nvSpPr>
          <p:cNvPr id="8" name="TextBox 7"/>
          <p:cNvSpPr txBox="1"/>
          <p:nvPr/>
        </p:nvSpPr>
        <p:spPr>
          <a:xfrm>
            <a:off x="3809908" y="3276600"/>
            <a:ext cx="4201978" cy="2585323"/>
          </a:xfrm>
          <a:prstGeom prst="rect">
            <a:avLst/>
          </a:prstGeom>
          <a:noFill/>
        </p:spPr>
        <p:txBody>
          <a:bodyPr wrap="square" rtlCol="0">
            <a:spAutoFit/>
          </a:bodyPr>
          <a:lstStyle/>
          <a:p>
            <a:r>
              <a:rPr lang="en-US" sz="2400" dirty="0" smtClean="0"/>
              <a:t>Why?</a:t>
            </a:r>
            <a:endParaRPr lang="en-US" sz="1400" dirty="0" smtClean="0"/>
          </a:p>
          <a:p>
            <a:pPr marL="342900" indent="-342900">
              <a:buAutoNum type="arabicPeriod"/>
            </a:pPr>
            <a:r>
              <a:rPr lang="en-US" sz="2400" dirty="0" smtClean="0"/>
              <a:t>Education?</a:t>
            </a:r>
          </a:p>
          <a:p>
            <a:pPr marL="342900" indent="-342900">
              <a:buAutoNum type="arabicPeriod"/>
            </a:pPr>
            <a:r>
              <a:rPr lang="en-US" sz="2400" dirty="0" smtClean="0"/>
              <a:t>Success in Career?</a:t>
            </a:r>
          </a:p>
          <a:p>
            <a:pPr marL="342900" indent="-342900">
              <a:buAutoNum type="arabicPeriod"/>
            </a:pPr>
            <a:r>
              <a:rPr lang="en-US" sz="2400" dirty="0" smtClean="0"/>
              <a:t>Physical well being?</a:t>
            </a:r>
          </a:p>
          <a:p>
            <a:pPr marL="342900" indent="-342900">
              <a:buAutoNum type="arabicPeriod"/>
            </a:pPr>
            <a:r>
              <a:rPr lang="en-US" sz="2400" dirty="0" smtClean="0"/>
              <a:t>Spiritual well being?</a:t>
            </a:r>
          </a:p>
          <a:p>
            <a:pPr marL="342900" indent="-342900">
              <a:buAutoNum type="arabicPeriod"/>
            </a:pPr>
            <a:endParaRPr lang="en-US" sz="2400" dirty="0" smtClean="0"/>
          </a:p>
          <a:p>
            <a:pPr marL="342900" indent="-342900">
              <a:buAutoNum type="arabicPeriod"/>
            </a:pPr>
            <a:endParaRPr lang="en-US" dirty="0" smtClean="0"/>
          </a:p>
        </p:txBody>
      </p:sp>
      <p:pic>
        <p:nvPicPr>
          <p:cNvPr id="1026" name="Picture 2"/>
          <p:cNvPicPr>
            <a:picLocks noChangeAspect="1" noChangeArrowheads="1"/>
          </p:cNvPicPr>
          <p:nvPr/>
        </p:nvPicPr>
        <p:blipFill>
          <a:blip r:embed="rId2"/>
          <a:srcRect/>
          <a:stretch>
            <a:fillRect/>
          </a:stretch>
        </p:blipFill>
        <p:spPr bwMode="auto">
          <a:xfrm>
            <a:off x="490655" y="1759438"/>
            <a:ext cx="2065416" cy="3362448"/>
          </a:xfrm>
          <a:prstGeom prst="rect">
            <a:avLst/>
          </a:prstGeom>
          <a:noFill/>
          <a:ln w="9525">
            <a:noFill/>
            <a:miter lim="800000"/>
            <a:headEnd/>
            <a:tailEnd/>
          </a:ln>
        </p:spPr>
      </p:pic>
      <p:sp>
        <p:nvSpPr>
          <p:cNvPr id="10" name="TextBox 9"/>
          <p:cNvSpPr txBox="1"/>
          <p:nvPr/>
        </p:nvSpPr>
        <p:spPr>
          <a:xfrm>
            <a:off x="680226" y="5720576"/>
            <a:ext cx="6300437" cy="707886"/>
          </a:xfrm>
          <a:prstGeom prst="rect">
            <a:avLst/>
          </a:prstGeom>
          <a:noFill/>
        </p:spPr>
        <p:txBody>
          <a:bodyPr wrap="square" rtlCol="0">
            <a:spAutoFit/>
          </a:bodyPr>
          <a:lstStyle/>
          <a:p>
            <a:r>
              <a:rPr lang="en-US" sz="2000" b="1" dirty="0" smtClean="0"/>
              <a:t>(Matthew 18:20) For </a:t>
            </a:r>
            <a:r>
              <a:rPr lang="en-US" sz="2000" b="1" dirty="0" smtClean="0"/>
              <a:t>where two or three are gathered together in My name, I am there in the midst of them.”</a:t>
            </a:r>
            <a:endParaRPr lang="en-U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20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animEffect transition="in" filter="fade">
                                      <p:cBhvr>
                                        <p:cTn id="27" dur="2000"/>
                                        <p:tgtEl>
                                          <p:spTgt spid="8">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2" end="2"/>
                                            </p:txEl>
                                          </p:spTgt>
                                        </p:tgtEl>
                                        <p:attrNameLst>
                                          <p:attrName>style.visibility</p:attrName>
                                        </p:attrNameLst>
                                      </p:cBhvr>
                                      <p:to>
                                        <p:strVal val="visible"/>
                                      </p:to>
                                    </p:set>
                                    <p:animEffect transition="in" filter="fade">
                                      <p:cBhvr>
                                        <p:cTn id="32" dur="2000"/>
                                        <p:tgtEl>
                                          <p:spTgt spid="8">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xEl>
                                              <p:pRg st="3" end="3"/>
                                            </p:txEl>
                                          </p:spTgt>
                                        </p:tgtEl>
                                        <p:attrNameLst>
                                          <p:attrName>style.visibility</p:attrName>
                                        </p:attrNameLst>
                                      </p:cBhvr>
                                      <p:to>
                                        <p:strVal val="visible"/>
                                      </p:to>
                                    </p:set>
                                    <p:animEffect transition="in" filter="fade">
                                      <p:cBhvr>
                                        <p:cTn id="37" dur="2000"/>
                                        <p:tgtEl>
                                          <p:spTgt spid="8">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8">
                                            <p:txEl>
                                              <p:pRg st="4" end="4"/>
                                            </p:txEl>
                                          </p:spTgt>
                                        </p:tgtEl>
                                        <p:attrNameLst>
                                          <p:attrName>style.visibility</p:attrName>
                                        </p:attrNameLst>
                                      </p:cBhvr>
                                      <p:to>
                                        <p:strVal val="visible"/>
                                      </p:to>
                                    </p:set>
                                    <p:animEffect transition="in" filter="fade">
                                      <p:cBhvr>
                                        <p:cTn id="42" dur="2000"/>
                                        <p:tgtEl>
                                          <p:spTgt spid="8">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
                                            <p:txEl>
                                              <p:pRg st="0" end="0"/>
                                            </p:txEl>
                                          </p:spTgt>
                                        </p:tgtEl>
                                        <p:attrNameLst>
                                          <p:attrName>style.visibility</p:attrName>
                                        </p:attrNameLst>
                                      </p:cBhvr>
                                      <p:to>
                                        <p:strVal val="visible"/>
                                      </p:to>
                                    </p:set>
                                    <p:animEffect transition="in" filter="fade">
                                      <p:cBhvr>
                                        <p:cTn id="47"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a:spLocks noGrp="1"/>
          </p:cNvSpPr>
          <p:nvPr>
            <p:ph type="title" idx="4294967295"/>
          </p:nvPr>
        </p:nvSpPr>
        <p:spPr>
          <a:xfrm>
            <a:off x="0" y="117873"/>
            <a:ext cx="4150103" cy="1143000"/>
          </a:xfrm>
        </p:spPr>
        <p:txBody>
          <a:bodyPr>
            <a:normAutofit/>
          </a:bodyPr>
          <a:lstStyle/>
          <a:p>
            <a:r>
              <a:rPr lang="en-US" sz="3600" dirty="0" smtClean="0"/>
              <a:t>The Armor of God</a:t>
            </a:r>
            <a:endParaRPr lang="en-US" sz="3600" dirty="0"/>
          </a:p>
        </p:txBody>
      </p:sp>
      <p:sp>
        <p:nvSpPr>
          <p:cNvPr id="4" name="Rectangle 3"/>
          <p:cNvSpPr/>
          <p:nvPr/>
        </p:nvSpPr>
        <p:spPr>
          <a:xfrm>
            <a:off x="-1" y="1091953"/>
            <a:ext cx="8857129" cy="1015663"/>
          </a:xfrm>
          <a:prstGeom prst="rect">
            <a:avLst/>
          </a:prstGeom>
        </p:spPr>
        <p:txBody>
          <a:bodyPr wrap="square">
            <a:spAutoFit/>
          </a:bodyPr>
          <a:lstStyle/>
          <a:p>
            <a:r>
              <a:rPr lang="en-US" sz="2000" b="1" dirty="0" smtClean="0"/>
              <a:t>(Eph 6:12) For we do not wrestle against flesh and blood, but against principalities against powers against the rulers of the darkness of this age against spiritual hosts of wickedness in the heavenly places.</a:t>
            </a:r>
            <a:r>
              <a:rPr lang="en-US" sz="2000" dirty="0" smtClean="0"/>
              <a:t>  </a:t>
            </a:r>
            <a:endParaRPr lang="en-US" sz="2000" dirty="0"/>
          </a:p>
        </p:txBody>
      </p:sp>
      <p:sp>
        <p:nvSpPr>
          <p:cNvPr id="5" name="Rectangle 4"/>
          <p:cNvSpPr/>
          <p:nvPr/>
        </p:nvSpPr>
        <p:spPr>
          <a:xfrm>
            <a:off x="0" y="4130881"/>
            <a:ext cx="6065644" cy="1754326"/>
          </a:xfrm>
          <a:prstGeom prst="rect">
            <a:avLst/>
          </a:prstGeom>
        </p:spPr>
        <p:txBody>
          <a:bodyPr wrap="square">
            <a:spAutoFit/>
          </a:bodyPr>
          <a:lstStyle/>
          <a:p>
            <a:pPr>
              <a:buFont typeface="Wingdings" pitchFamily="2" charset="2"/>
              <a:buChar char="v"/>
            </a:pPr>
            <a:r>
              <a:rPr lang="en-US" dirty="0" smtClean="0"/>
              <a:t>St Paul is asking us to remember:</a:t>
            </a:r>
          </a:p>
          <a:p>
            <a:pPr lvl="1">
              <a:buFont typeface="Wingdings" pitchFamily="2" charset="2"/>
              <a:buChar char="v"/>
            </a:pPr>
            <a:r>
              <a:rPr lang="en-US" dirty="0" smtClean="0"/>
              <a:t>Who is steering the war against us (our enemy).</a:t>
            </a:r>
          </a:p>
          <a:p>
            <a:pPr lvl="1">
              <a:buFont typeface="Wingdings" pitchFamily="2" charset="2"/>
              <a:buChar char="v"/>
            </a:pPr>
            <a:r>
              <a:rPr lang="en-US" dirty="0" smtClean="0"/>
              <a:t>When a husband and a wife are fighting.</a:t>
            </a:r>
          </a:p>
          <a:p>
            <a:pPr lvl="1">
              <a:buFont typeface="Wingdings" pitchFamily="2" charset="2"/>
              <a:buChar char="v"/>
            </a:pPr>
            <a:r>
              <a:rPr lang="en-US" dirty="0" smtClean="0"/>
              <a:t>The enemy of good may try to put a thought in our minds and then we keep dwelling on </a:t>
            </a:r>
            <a:r>
              <a:rPr lang="en-US" dirty="0" smtClean="0"/>
              <a:t>it.</a:t>
            </a:r>
            <a:endParaRPr lang="en-US" dirty="0" smtClean="0"/>
          </a:p>
          <a:p>
            <a:pPr>
              <a:buFont typeface="Wingdings" pitchFamily="2" charset="2"/>
              <a:buChar char="v"/>
            </a:pPr>
            <a:r>
              <a:rPr lang="en-US" dirty="0" smtClean="0"/>
              <a:t>We need to have a spiritual guide (</a:t>
            </a:r>
            <a:r>
              <a:rPr lang="en-US" dirty="0" err="1" smtClean="0"/>
              <a:t>Abuna</a:t>
            </a:r>
            <a:r>
              <a:rPr lang="en-US" dirty="0" smtClean="0"/>
              <a:t>). </a:t>
            </a:r>
            <a:endParaRPr lang="en-US" dirty="0"/>
          </a:p>
        </p:txBody>
      </p:sp>
      <p:sp>
        <p:nvSpPr>
          <p:cNvPr id="6" name="Rectangle 5"/>
          <p:cNvSpPr/>
          <p:nvPr/>
        </p:nvSpPr>
        <p:spPr>
          <a:xfrm>
            <a:off x="293799" y="2429435"/>
            <a:ext cx="5067095" cy="1477328"/>
          </a:xfrm>
          <a:prstGeom prst="rect">
            <a:avLst/>
          </a:prstGeom>
        </p:spPr>
        <p:txBody>
          <a:bodyPr wrap="square">
            <a:spAutoFit/>
          </a:bodyPr>
          <a:lstStyle/>
          <a:p>
            <a:pPr>
              <a:buFont typeface="Wingdings" pitchFamily="2" charset="2"/>
              <a:buChar char="v"/>
            </a:pPr>
            <a:r>
              <a:rPr lang="en-US" dirty="0" smtClean="0"/>
              <a:t>Our war is not against people. </a:t>
            </a:r>
          </a:p>
          <a:p>
            <a:endParaRPr lang="en-US" dirty="0" smtClean="0"/>
          </a:p>
          <a:p>
            <a:pPr>
              <a:buFont typeface="Wingdings" pitchFamily="2" charset="2"/>
              <a:buChar char="v"/>
            </a:pPr>
            <a:r>
              <a:rPr lang="en-US" dirty="0" smtClean="0"/>
              <a:t>St Stephen while he was being stoned said:</a:t>
            </a:r>
            <a:br>
              <a:rPr lang="en-US" dirty="0" smtClean="0"/>
            </a:br>
            <a:r>
              <a:rPr lang="en-US" b="1" dirty="0" smtClean="0"/>
              <a:t>(Acts 7:60)</a:t>
            </a:r>
            <a:r>
              <a:rPr lang="en-US" dirty="0" smtClean="0"/>
              <a:t> “Lord, do not charge them with this sin.”</a:t>
            </a:r>
            <a:br>
              <a:rPr lang="en-US" dirty="0" smtClean="0"/>
            </a:br>
            <a:endParaRPr lang="en-US" dirty="0"/>
          </a:p>
        </p:txBody>
      </p:sp>
      <p:pic>
        <p:nvPicPr>
          <p:cNvPr id="1026" name="Picture 2"/>
          <p:cNvPicPr>
            <a:picLocks noChangeAspect="1" noChangeArrowheads="1"/>
          </p:cNvPicPr>
          <p:nvPr/>
        </p:nvPicPr>
        <p:blipFill>
          <a:blip r:embed="rId2"/>
          <a:srcRect/>
          <a:stretch>
            <a:fillRect/>
          </a:stretch>
        </p:blipFill>
        <p:spPr bwMode="auto">
          <a:xfrm>
            <a:off x="5513294" y="1970374"/>
            <a:ext cx="2662518" cy="291559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2000"/>
                                        <p:tgtEl>
                                          <p:spTgt spid="6">
                                            <p:txEl>
                                              <p:pRg st="2" end="2"/>
                                            </p:txEl>
                                          </p:spTgt>
                                        </p:tgtEl>
                                      </p:cBhvr>
                                    </p:animEffect>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fade">
                                      <p:cBhvr>
                                        <p:cTn id="16" dur="2000"/>
                                        <p:tgtEl>
                                          <p:spTgt spid="102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2000"/>
                                        <p:tgtEl>
                                          <p:spTgt spid="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Effect transition="in" filter="fade">
                                      <p:cBhvr>
                                        <p:cTn id="26" dur="2000"/>
                                        <p:tgtEl>
                                          <p:spTgt spid="5">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animEffect transition="in" filter="fade">
                                      <p:cBhvr>
                                        <p:cTn id="31" dur="2000"/>
                                        <p:tgtEl>
                                          <p:spTgt spid="5">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5">
                                            <p:txEl>
                                              <p:pRg st="3" end="3"/>
                                            </p:txEl>
                                          </p:spTgt>
                                        </p:tgtEl>
                                        <p:attrNameLst>
                                          <p:attrName>style.visibility</p:attrName>
                                        </p:attrNameLst>
                                      </p:cBhvr>
                                      <p:to>
                                        <p:strVal val="visible"/>
                                      </p:to>
                                    </p:set>
                                    <p:animEffect transition="in" filter="fade">
                                      <p:cBhvr>
                                        <p:cTn id="36" dur="2000"/>
                                        <p:tgtEl>
                                          <p:spTgt spid="5">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5">
                                            <p:txEl>
                                              <p:pRg st="4" end="4"/>
                                            </p:txEl>
                                          </p:spTgt>
                                        </p:tgtEl>
                                        <p:attrNameLst>
                                          <p:attrName>style.visibility</p:attrName>
                                        </p:attrNameLst>
                                      </p:cBhvr>
                                      <p:to>
                                        <p:strVal val="visible"/>
                                      </p:to>
                                    </p:set>
                                    <p:animEffect transition="in" filter="fade">
                                      <p:cBhvr>
                                        <p:cTn id="41"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a:spLocks noGrp="1"/>
          </p:cNvSpPr>
          <p:nvPr>
            <p:ph type="title" idx="4294967295"/>
          </p:nvPr>
        </p:nvSpPr>
        <p:spPr>
          <a:xfrm>
            <a:off x="322763" y="0"/>
            <a:ext cx="4477837" cy="1143000"/>
          </a:xfrm>
        </p:spPr>
        <p:txBody>
          <a:bodyPr/>
          <a:lstStyle/>
          <a:p>
            <a:r>
              <a:rPr lang="en-US" dirty="0" smtClean="0"/>
              <a:t>The Armor of God</a:t>
            </a:r>
            <a:endParaRPr lang="en-US" dirty="0"/>
          </a:p>
        </p:txBody>
      </p:sp>
      <p:sp>
        <p:nvSpPr>
          <p:cNvPr id="7" name="Rectangle 6"/>
          <p:cNvSpPr/>
          <p:nvPr/>
        </p:nvSpPr>
        <p:spPr>
          <a:xfrm>
            <a:off x="322763" y="982176"/>
            <a:ext cx="8374924" cy="707886"/>
          </a:xfrm>
          <a:prstGeom prst="rect">
            <a:avLst/>
          </a:prstGeom>
        </p:spPr>
        <p:txBody>
          <a:bodyPr wrap="square">
            <a:spAutoFit/>
          </a:bodyPr>
          <a:lstStyle/>
          <a:p>
            <a:r>
              <a:rPr lang="en-US" sz="2000" b="1" dirty="0" smtClean="0"/>
              <a:t>(Eph 6:13) Therefore take up the </a:t>
            </a:r>
            <a:r>
              <a:rPr lang="en-US" sz="2000" b="1" u="sng" dirty="0" smtClean="0"/>
              <a:t>whole armor of God</a:t>
            </a:r>
            <a:r>
              <a:rPr lang="en-US" sz="2000" b="1" dirty="0" smtClean="0"/>
              <a:t>, that you may be able to withstand in the evil day, and having done all, to stand, stand therefore </a:t>
            </a:r>
            <a:r>
              <a:rPr lang="en-US" sz="2000" dirty="0" smtClean="0"/>
              <a:t> </a:t>
            </a:r>
            <a:endParaRPr lang="en-US" sz="2000" dirty="0"/>
          </a:p>
        </p:txBody>
      </p:sp>
      <p:sp>
        <p:nvSpPr>
          <p:cNvPr id="8" name="Rectangle 7"/>
          <p:cNvSpPr/>
          <p:nvPr/>
        </p:nvSpPr>
        <p:spPr>
          <a:xfrm>
            <a:off x="141514" y="1937657"/>
            <a:ext cx="3331029" cy="1631216"/>
          </a:xfrm>
          <a:prstGeom prst="rect">
            <a:avLst/>
          </a:prstGeom>
        </p:spPr>
        <p:txBody>
          <a:bodyPr wrap="square">
            <a:spAutoFit/>
          </a:bodyPr>
          <a:lstStyle/>
          <a:p>
            <a:pPr>
              <a:buFont typeface="Wingdings" pitchFamily="2" charset="2"/>
              <a:buChar char="v"/>
            </a:pPr>
            <a:r>
              <a:rPr lang="en-US" sz="2000" dirty="0" smtClean="0"/>
              <a:t>God here is like a good Father repeating the advise.</a:t>
            </a:r>
            <a:br>
              <a:rPr lang="en-US" sz="2000" dirty="0" smtClean="0"/>
            </a:br>
            <a:endParaRPr lang="en-US" sz="2000" dirty="0" smtClean="0"/>
          </a:p>
          <a:p>
            <a:pPr>
              <a:buFont typeface="Wingdings" pitchFamily="2" charset="2"/>
              <a:buChar char="v"/>
            </a:pPr>
            <a:r>
              <a:rPr lang="en-US" sz="2000" dirty="0" smtClean="0"/>
              <a:t>If you are a soldier in a war you will not sleep.</a:t>
            </a:r>
            <a:endParaRPr lang="en-US" sz="2000" dirty="0"/>
          </a:p>
        </p:txBody>
      </p:sp>
      <p:pic>
        <p:nvPicPr>
          <p:cNvPr id="5" name="Picture 4"/>
          <p:cNvPicPr>
            <a:picLocks noChangeAspect="1"/>
          </p:cNvPicPr>
          <p:nvPr/>
        </p:nvPicPr>
        <p:blipFill>
          <a:blip r:embed="rId2" cstate="print"/>
          <a:stretch>
            <a:fillRect/>
          </a:stretch>
        </p:blipFill>
        <p:spPr>
          <a:xfrm>
            <a:off x="3472543" y="1937657"/>
            <a:ext cx="5506227" cy="4001848"/>
          </a:xfrm>
          <a:prstGeom prst="rect">
            <a:avLst/>
          </a:prstGeom>
        </p:spPr>
      </p:pic>
      <p:sp>
        <p:nvSpPr>
          <p:cNvPr id="6" name="Rectangle 5"/>
          <p:cNvSpPr/>
          <p:nvPr/>
        </p:nvSpPr>
        <p:spPr>
          <a:xfrm>
            <a:off x="3472543" y="5939505"/>
            <a:ext cx="5506227" cy="707886"/>
          </a:xfrm>
          <a:prstGeom prst="rect">
            <a:avLst/>
          </a:prstGeom>
        </p:spPr>
        <p:txBody>
          <a:bodyPr wrap="square">
            <a:spAutoFit/>
          </a:bodyPr>
          <a:lstStyle/>
          <a:p>
            <a:r>
              <a:rPr lang="en-US" sz="2000" dirty="0" smtClean="0"/>
              <a:t>Remember how Nehemiah organized his men when danger was nearby. </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20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1331</TotalTime>
  <Words>1243</Words>
  <Application>Microsoft Office PowerPoint</Application>
  <PresentationFormat>On-screen Show (4:3)</PresentationFormat>
  <Paragraphs>150</Paragraphs>
  <Slides>22</Slides>
  <Notes>0</Notes>
  <HiddenSlides>2</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Slide 1</vt:lpstr>
      <vt:lpstr>Slide 2</vt:lpstr>
      <vt:lpstr>Slide 3</vt:lpstr>
      <vt:lpstr>The Armor of God</vt:lpstr>
      <vt:lpstr>The Armor of God</vt:lpstr>
      <vt:lpstr>The Armor of God</vt:lpstr>
      <vt:lpstr>The Armor of God</vt:lpstr>
      <vt:lpstr>The Armor of God</vt:lpstr>
      <vt:lpstr>The Armor of God</vt:lpstr>
      <vt:lpstr>1. Belt of Truth (Self Control)</vt:lpstr>
      <vt:lpstr>2. Breastplate of Righteousness</vt:lpstr>
      <vt:lpstr>2. Breastplate of Righteousness </vt:lpstr>
      <vt:lpstr>Slide 13</vt:lpstr>
      <vt:lpstr>3. The shoes of the Gospel of Peace</vt:lpstr>
      <vt:lpstr>4. Shield of Faith</vt:lpstr>
      <vt:lpstr>4. Shield of Faith</vt:lpstr>
      <vt:lpstr>4. Shield of Faith</vt:lpstr>
      <vt:lpstr>5. Helmet of Salvation</vt:lpstr>
      <vt:lpstr>5. Helmet of Salvation</vt:lpstr>
      <vt:lpstr>6. The Sword of the Spirit (first one to defend and respond) </vt:lpstr>
      <vt:lpstr>Praying all the time:</vt:lpstr>
      <vt:lpstr>The Whole Armor of God</vt:lpstr>
    </vt:vector>
  </TitlesOfParts>
  <Company>Personal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Ebeid Ebeid</dc:creator>
  <cp:lastModifiedBy>Eddy Ebeid</cp:lastModifiedBy>
  <cp:revision>122</cp:revision>
  <dcterms:created xsi:type="dcterms:W3CDTF">2010-11-18T01:47:37Z</dcterms:created>
  <dcterms:modified xsi:type="dcterms:W3CDTF">2010-11-21T03:00:22Z</dcterms:modified>
</cp:coreProperties>
</file>