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61" r:id="rId4"/>
    <p:sldId id="262" r:id="rId5"/>
    <p:sldId id="263" r:id="rId6"/>
    <p:sldId id="257" r:id="rId7"/>
    <p:sldId id="258" r:id="rId8"/>
    <p:sldId id="259" r:id="rId9"/>
    <p:sldId id="264" r:id="rId10"/>
    <p:sldId id="265" r:id="rId11"/>
    <p:sldId id="270" r:id="rId12"/>
    <p:sldId id="271" r:id="rId13"/>
    <p:sldId id="268" r:id="rId14"/>
    <p:sldId id="269" r:id="rId15"/>
    <p:sldId id="266" r:id="rId16"/>
    <p:sldId id="267" r:id="rId17"/>
    <p:sldId id="272" r:id="rId18"/>
    <p:sldId id="273" r:id="rId19"/>
    <p:sldId id="279" r:id="rId20"/>
    <p:sldId id="280" r:id="rId21"/>
    <p:sldId id="274" r:id="rId22"/>
    <p:sldId id="275" r:id="rId23"/>
    <p:sldId id="276" r:id="rId24"/>
    <p:sldId id="277" r:id="rId25"/>
    <p:sldId id="278"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318"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E8CE46B-E2BA-4C5D-A8C8-7169760690B1}" type="datetimeFigureOut">
              <a:rPr lang="en-US" smtClean="0"/>
              <a:pPr/>
              <a:t>10/11/2010</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7F8BF16-712E-415D-AFD3-6CDB6186CA98}"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8CE46B-E2BA-4C5D-A8C8-7169760690B1}" type="datetimeFigureOut">
              <a:rPr lang="en-US" smtClean="0"/>
              <a:pPr/>
              <a:t>10/11/2010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7F8BF16-712E-415D-AFD3-6CDB6186CA9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E8CE46B-E2BA-4C5D-A8C8-7169760690B1}" type="datetimeFigureOut">
              <a:rPr lang="en-US" smtClean="0"/>
              <a:pPr/>
              <a:t>10/11/2010</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F7F8BF16-712E-415D-AFD3-6CDB6186CA9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E8CE46B-E2BA-4C5D-A8C8-7169760690B1}" type="datetimeFigureOut">
              <a:rPr lang="en-US" smtClean="0"/>
              <a:pPr/>
              <a:t>10/11/2010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7F8BF16-712E-415D-AFD3-6CDB6186CA98}"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lvl1pPr algn="just">
              <a:defRPr/>
            </a:lvl1pPr>
            <a:lvl2pPr algn="just">
              <a:defRPr/>
            </a:lvl2pPr>
            <a:lvl3pPr algn="just">
              <a:defRPr/>
            </a:lvl3pPr>
            <a:lvl4pPr algn="just">
              <a:defRPr/>
            </a:lvl4pPr>
            <a:lvl5pPr algn="jus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2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20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20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2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E8CE46B-E2BA-4C5D-A8C8-7169760690B1}" type="datetimeFigureOut">
              <a:rPr lang="en-US" smtClean="0"/>
              <a:pPr/>
              <a:t>10/11/2010</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F7F8BF16-712E-415D-AFD3-6CDB6186CA98}"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AE8CE46B-E2BA-4C5D-A8C8-7169760690B1}" type="datetimeFigureOut">
              <a:rPr lang="en-US" smtClean="0"/>
              <a:pPr/>
              <a:t>10/11/2010</a:t>
            </a:fld>
            <a:endParaRPr lang="en-US" dirty="0"/>
          </a:p>
        </p:txBody>
      </p:sp>
      <p:sp>
        <p:nvSpPr>
          <p:cNvPr id="10" name="Slide Number Placeholder 9"/>
          <p:cNvSpPr>
            <a:spLocks noGrp="1"/>
          </p:cNvSpPr>
          <p:nvPr>
            <p:ph type="sldNum" sz="quarter" idx="16"/>
          </p:nvPr>
        </p:nvSpPr>
        <p:spPr/>
        <p:txBody>
          <a:bodyPr rtlCol="0"/>
          <a:lstStyle/>
          <a:p>
            <a:fld id="{F7F8BF16-712E-415D-AFD3-6CDB6186CA98}"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AE8CE46B-E2BA-4C5D-A8C8-7169760690B1}" type="datetimeFigureOut">
              <a:rPr lang="en-US" smtClean="0"/>
              <a:pPr/>
              <a:t>10/11/2010</a:t>
            </a:fld>
            <a:endParaRPr lang="en-US" dirty="0"/>
          </a:p>
        </p:txBody>
      </p:sp>
      <p:sp>
        <p:nvSpPr>
          <p:cNvPr id="12" name="Slide Number Placeholder 11"/>
          <p:cNvSpPr>
            <a:spLocks noGrp="1"/>
          </p:cNvSpPr>
          <p:nvPr>
            <p:ph type="sldNum" sz="quarter" idx="16"/>
          </p:nvPr>
        </p:nvSpPr>
        <p:spPr/>
        <p:txBody>
          <a:bodyPr rtlCol="0"/>
          <a:lstStyle/>
          <a:p>
            <a:fld id="{F7F8BF16-712E-415D-AFD3-6CDB6186CA98}"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E8CE46B-E2BA-4C5D-A8C8-7169760690B1}" type="datetimeFigureOut">
              <a:rPr lang="en-US" smtClean="0"/>
              <a:pPr/>
              <a:t>10/11/2010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7F8BF16-712E-415D-AFD3-6CDB6186CA9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8CE46B-E2BA-4C5D-A8C8-7169760690B1}" type="datetimeFigureOut">
              <a:rPr lang="en-US" smtClean="0"/>
              <a:pPr/>
              <a:t>10/11/2010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7F8BF16-712E-415D-AFD3-6CDB6186CA9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E8CE46B-E2BA-4C5D-A8C8-7169760690B1}" type="datetimeFigureOut">
              <a:rPr lang="en-US" smtClean="0"/>
              <a:pPr/>
              <a:t>10/11/2010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7F8BF16-712E-415D-AFD3-6CDB6186CA98}"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AE8CE46B-E2BA-4C5D-A8C8-7169760690B1}" type="datetimeFigureOut">
              <a:rPr lang="en-US" smtClean="0"/>
              <a:pPr/>
              <a:t>10/11/2010</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F7F8BF16-712E-415D-AFD3-6CDB6186CA98}"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E8CE46B-E2BA-4C5D-A8C8-7169760690B1}" type="datetimeFigureOut">
              <a:rPr lang="en-US" smtClean="0"/>
              <a:pPr/>
              <a:t>10/11/2010</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7F8BF16-712E-415D-AFD3-6CDB6186CA9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Suffering and the Life of Holiness: 1 Peter 4</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Servants’ Meeting</a:t>
            </a:r>
          </a:p>
          <a:p>
            <a:r>
              <a:rPr lang="en-US" dirty="0" smtClean="0"/>
              <a:t>October 9, 2010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a:xfrm>
            <a:off x="612648" y="1600200"/>
            <a:ext cx="8153400" cy="5029200"/>
          </a:xfrm>
        </p:spPr>
        <p:txBody>
          <a:bodyPr>
            <a:normAutofit/>
          </a:bodyPr>
          <a:lstStyle/>
          <a:p>
            <a:pPr marL="514350" indent="-514350">
              <a:buFont typeface="+mj-lt"/>
              <a:buAutoNum type="arabicPeriod" startAt="4"/>
            </a:pPr>
            <a:r>
              <a:rPr lang="en-US" dirty="0" smtClean="0"/>
              <a:t>Suffering for the sake of godliness</a:t>
            </a:r>
          </a:p>
          <a:p>
            <a:pPr marL="914400" lvl="1" indent="-514350"/>
            <a:r>
              <a:rPr lang="en-US" dirty="0" smtClean="0"/>
              <a:t>Enduring weaknesses of others</a:t>
            </a:r>
          </a:p>
          <a:p>
            <a:pPr marL="1188720" lvl="2" indent="-514350"/>
            <a:r>
              <a:rPr lang="en-US" dirty="0" smtClean="0"/>
              <a:t>“with all lowliness and gentleness, with longsuffering, bearing with one another in love” (Eph 4:2)</a:t>
            </a:r>
          </a:p>
          <a:p>
            <a:pPr marL="914400" lvl="1" indent="-514350"/>
            <a:r>
              <a:rPr lang="en-US" dirty="0" smtClean="0"/>
              <a:t>Loving enemies; blessing those who curse us</a:t>
            </a:r>
          </a:p>
          <a:p>
            <a:pPr marL="1188720" lvl="2" indent="-514350"/>
            <a:r>
              <a:rPr lang="en-US" dirty="0" smtClean="0"/>
              <a:t>“But I say to you, love your enemies, bless those who curse you, do good to those who hate you, and pray for those who spitefully use you and persecute you” (Matt 5:44)</a:t>
            </a:r>
          </a:p>
          <a:p>
            <a:pPr marL="914400" lvl="1" indent="-514350"/>
            <a:r>
              <a:rPr lang="en-US" dirty="0" smtClean="0"/>
              <a:t>Suffering shame for the sake of the Lord Christ</a:t>
            </a:r>
          </a:p>
          <a:p>
            <a:pPr marL="1188720" lvl="2" indent="-514350"/>
            <a:r>
              <a:rPr lang="en-US" dirty="0" smtClean="0"/>
              <a:t>“So they departed from the presence of the council, rejoicing that they were counted worthy to suffer shame for His name.” (Acts 5:41)</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a:xfrm>
            <a:off x="612648" y="1600200"/>
            <a:ext cx="8302752" cy="5181600"/>
          </a:xfrm>
        </p:spPr>
        <p:txBody>
          <a:bodyPr>
            <a:normAutofit/>
          </a:bodyPr>
          <a:lstStyle/>
          <a:p>
            <a:pPr marL="914400" lvl="1" indent="-514350"/>
            <a:r>
              <a:rPr lang="en-US" dirty="0" smtClean="0"/>
              <a:t>Being considered a fool</a:t>
            </a:r>
          </a:p>
          <a:p>
            <a:pPr marL="1188720" lvl="2" indent="-514350"/>
            <a:r>
              <a:rPr lang="en-US" dirty="0" smtClean="0"/>
              <a:t>“We are fools for Christ's sake” (1 Cor 4:10)</a:t>
            </a:r>
          </a:p>
          <a:p>
            <a:pPr marL="1188720" lvl="2" indent="-514350"/>
            <a:r>
              <a:rPr lang="en-US" dirty="0" smtClean="0"/>
              <a:t>“Let no one deceive himself. If anyone among you seems to be wise in this age, let him become a fool that he may become wise.” (1 Cor 3:18)</a:t>
            </a:r>
          </a:p>
          <a:p>
            <a:pPr marL="1188720" lvl="2" indent="-514350"/>
            <a:r>
              <a:rPr lang="en-US" dirty="0" smtClean="0"/>
              <a:t>“But the natural man does not receive the things of the Spirit of God, for they are foolishness to him; nor can he know them, because they are spiritually discerned.” </a:t>
            </a:r>
            <a:br>
              <a:rPr lang="en-US" dirty="0" smtClean="0"/>
            </a:br>
            <a:r>
              <a:rPr lang="en-US" dirty="0" smtClean="0"/>
              <a:t>(1 Cor 2:14)</a:t>
            </a:r>
          </a:p>
          <a:p>
            <a:pPr marL="914400" lvl="1" indent="-514350"/>
            <a:r>
              <a:rPr lang="en-US" dirty="0" smtClean="0"/>
              <a:t>Turning the other cheek</a:t>
            </a:r>
          </a:p>
          <a:p>
            <a:pPr marL="1188720" lvl="2" indent="-514350"/>
            <a:r>
              <a:rPr lang="en-US" dirty="0" smtClean="0"/>
              <a:t>“But I tell you not to resist an evil person. But whoever slaps you on your right cheek, turn the other to him also.” </a:t>
            </a:r>
            <a:br>
              <a:rPr lang="en-US" dirty="0" smtClean="0"/>
            </a:br>
            <a:r>
              <a:rPr lang="en-US" dirty="0" smtClean="0"/>
              <a:t>(Matt 5:39)</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a:xfrm>
            <a:off x="612648" y="1600200"/>
            <a:ext cx="8153400" cy="4953000"/>
          </a:xfrm>
        </p:spPr>
        <p:txBody>
          <a:bodyPr>
            <a:normAutofit fontScale="92500"/>
          </a:bodyPr>
          <a:lstStyle/>
          <a:p>
            <a:pPr marL="914400" lvl="1" indent="-514350"/>
            <a:r>
              <a:rPr lang="en-US" dirty="0" smtClean="0"/>
              <a:t>For the sake of love and unity, accepting the group’s opinion, even if I am not convinced</a:t>
            </a:r>
          </a:p>
          <a:p>
            <a:pPr marL="1188720" lvl="2" indent="-514350"/>
            <a:r>
              <a:rPr lang="en-US" dirty="0" smtClean="0"/>
              <a:t>“fulfill my joy by being like-minded, having the same love, being of one accord, of one mind.” (Phil 2:2)</a:t>
            </a:r>
          </a:p>
          <a:p>
            <a:pPr marL="914400" lvl="1" indent="-514350"/>
            <a:r>
              <a:rPr lang="en-US" dirty="0" smtClean="0"/>
              <a:t>Being considered “different” than those around me</a:t>
            </a:r>
          </a:p>
          <a:p>
            <a:pPr marL="1188720" lvl="2" indent="-514350"/>
            <a:r>
              <a:rPr lang="en-US" dirty="0" smtClean="0"/>
              <a:t>“In regard to these, they think it strange that you do not run with them in the same flood of dissipation, speaking evil of you.” </a:t>
            </a:r>
            <a:br>
              <a:rPr lang="en-US" dirty="0" smtClean="0"/>
            </a:br>
            <a:r>
              <a:rPr lang="en-US" dirty="0" smtClean="0"/>
              <a:t>(1 Peter 4:4)</a:t>
            </a:r>
          </a:p>
          <a:p>
            <a:pPr marL="914400" lvl="1" indent="-519113"/>
            <a:r>
              <a:rPr lang="en-US" dirty="0" smtClean="0"/>
              <a:t>Freely seeking suffering for the sake of the comfort of others</a:t>
            </a:r>
          </a:p>
          <a:p>
            <a:pPr lvl="2"/>
            <a:r>
              <a:rPr lang="en-US" u="sng" dirty="0" smtClean="0"/>
              <a:t>The churches of Macedonia</a:t>
            </a:r>
            <a:r>
              <a:rPr lang="en-US" dirty="0" smtClean="0"/>
              <a:t>: “that in a great trial of affliction the abundance of their joy and their deep poverty abounded in the riches of their liberality.” (2 Cor 8:2</a:t>
            </a:r>
            <a:r>
              <a:rPr lang="en-US" dirty="0" smtClean="0"/>
              <a:t>)</a:t>
            </a:r>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do we Understand Suffering?</a:t>
            </a:r>
            <a:endParaRPr lang="en-US" dirty="0"/>
          </a:p>
        </p:txBody>
      </p:sp>
      <p:sp>
        <p:nvSpPr>
          <p:cNvPr id="3" name="Content Placeholder 2"/>
          <p:cNvSpPr>
            <a:spLocks noGrp="1"/>
          </p:cNvSpPr>
          <p:nvPr>
            <p:ph sz="quarter" idx="1"/>
          </p:nvPr>
        </p:nvSpPr>
        <p:spPr/>
        <p:txBody>
          <a:bodyPr/>
          <a:lstStyle/>
          <a:p>
            <a:r>
              <a:rPr lang="en-US" dirty="0" smtClean="0"/>
              <a:t>The world views suffering as evil, but what about us?</a:t>
            </a:r>
          </a:p>
          <a:p>
            <a:r>
              <a:rPr lang="en-US" dirty="0" smtClean="0"/>
              <a:t>It is only a negative that can be of no good whatsoever?</a:t>
            </a:r>
          </a:p>
          <a:p>
            <a:r>
              <a:rPr lang="en-US" dirty="0" smtClean="0"/>
              <a:t>Happens as a punishment?</a:t>
            </a:r>
          </a:p>
          <a:p>
            <a:r>
              <a:rPr lang="en-US" dirty="0" smtClean="0"/>
              <a:t>Leads us to blame others, blame the church, and to eventually blame the Lord God Himself</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Scripture Says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“My brethren, count it all joy when you fall into various trials” (James 1:2)</a:t>
            </a:r>
          </a:p>
          <a:p>
            <a:r>
              <a:rPr lang="en-US" dirty="0" smtClean="0"/>
              <a:t>“For what credit is it if, when you are beaten for your faults, you take it patiently? But when you do good and suffer, if you take it patiently, this is commendable before God.” (1 Peter 2:20)</a:t>
            </a:r>
          </a:p>
          <a:p>
            <a:r>
              <a:rPr lang="en-US" dirty="0" smtClean="0"/>
              <a:t>“But even if you should suffer for righteousness' sake, you are blessed.” (1 Peter 3:14)</a:t>
            </a:r>
          </a:p>
          <a:p>
            <a:r>
              <a:rPr lang="en-US" dirty="0" smtClean="0"/>
              <a:t>“For it is better, if it is the will of God, to suffer for doing good than for doing evil.” (1 Peter 3:17)</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Suffering</a:t>
            </a:r>
            <a:endParaRPr lang="en-US" dirty="0"/>
          </a:p>
        </p:txBody>
      </p:sp>
      <p:sp>
        <p:nvSpPr>
          <p:cNvPr id="3" name="Content Placeholder 2"/>
          <p:cNvSpPr>
            <a:spLocks noGrp="1"/>
          </p:cNvSpPr>
          <p:nvPr>
            <p:ph sz="quarter" idx="1"/>
          </p:nvPr>
        </p:nvSpPr>
        <p:spPr/>
        <p:txBody>
          <a:bodyPr/>
          <a:lstStyle/>
          <a:p>
            <a:r>
              <a:rPr lang="en-US" dirty="0" smtClean="0"/>
              <a:t>Leads me to seek the Lord</a:t>
            </a:r>
          </a:p>
          <a:p>
            <a:pPr lvl="1"/>
            <a:r>
              <a:rPr lang="en-US" dirty="0" smtClean="0"/>
              <a:t>Heartfelt prayer</a:t>
            </a:r>
          </a:p>
          <a:p>
            <a:pPr lvl="1"/>
            <a:r>
              <a:rPr lang="en-US" dirty="0" smtClean="0"/>
              <a:t>Provides an opportunity for a new level of intimacy with God</a:t>
            </a:r>
          </a:p>
          <a:p>
            <a:pPr lvl="1"/>
            <a:r>
              <a:rPr lang="en-US" dirty="0" smtClean="0"/>
              <a:t>Increases my experiences with the Lord</a:t>
            </a:r>
          </a:p>
          <a:p>
            <a:pPr lvl="1"/>
            <a:r>
              <a:rPr lang="en-US" dirty="0" smtClean="0"/>
              <a:t>Those who suffer the most are those who typically are very close to the Lord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Suffering</a:t>
            </a:r>
            <a:endParaRPr lang="en-US" dirty="0"/>
          </a:p>
        </p:txBody>
      </p:sp>
      <p:sp>
        <p:nvSpPr>
          <p:cNvPr id="3" name="Content Placeholder 2"/>
          <p:cNvSpPr>
            <a:spLocks noGrp="1"/>
          </p:cNvSpPr>
          <p:nvPr>
            <p:ph sz="quarter" idx="1"/>
          </p:nvPr>
        </p:nvSpPr>
        <p:spPr/>
        <p:txBody>
          <a:bodyPr/>
          <a:lstStyle/>
          <a:p>
            <a:r>
              <a:rPr lang="en-US" dirty="0" smtClean="0"/>
              <a:t>Is a test of my faith</a:t>
            </a:r>
          </a:p>
          <a:p>
            <a:pPr lvl="1"/>
            <a:r>
              <a:rPr lang="en-US" dirty="0" smtClean="0"/>
              <a:t>All the spiritual activity I do prepares me for the moments of suffering</a:t>
            </a:r>
          </a:p>
          <a:p>
            <a:r>
              <a:rPr lang="en-US" dirty="0" smtClean="0"/>
              <a:t>Provides me a mirror into my heart</a:t>
            </a:r>
          </a:p>
          <a:p>
            <a:pPr lvl="1"/>
            <a:r>
              <a:rPr lang="en-US" dirty="0" smtClean="0"/>
              <a:t>At moments of weakness, I can see the true condition of my heart</a:t>
            </a:r>
          </a:p>
          <a:p>
            <a:pPr lvl="1"/>
            <a:r>
              <a:rPr lang="en-US" dirty="0" smtClean="0"/>
              <a:t>Identify my weaknesses and I seek to address them</a:t>
            </a:r>
          </a:p>
          <a:p>
            <a:r>
              <a:rPr lang="en-US" dirty="0" smtClean="0"/>
              <a:t>Allows me an opportunity for purification</a:t>
            </a:r>
          </a:p>
          <a:p>
            <a:pPr lvl="1"/>
            <a:r>
              <a:rPr lang="en-US" dirty="0" smtClean="0"/>
              <a:t>This is the real goal: a step further in the life of holiness</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Suffering</a:t>
            </a:r>
            <a:endParaRPr lang="en-US" dirty="0"/>
          </a:p>
        </p:txBody>
      </p:sp>
      <p:sp>
        <p:nvSpPr>
          <p:cNvPr id="3" name="Content Placeholder 2"/>
          <p:cNvSpPr>
            <a:spLocks noGrp="1"/>
          </p:cNvSpPr>
          <p:nvPr>
            <p:ph sz="quarter" idx="1"/>
          </p:nvPr>
        </p:nvSpPr>
        <p:spPr/>
        <p:txBody>
          <a:bodyPr/>
          <a:lstStyle/>
          <a:p>
            <a:r>
              <a:rPr lang="en-US" dirty="0" smtClean="0"/>
              <a:t>Suffering causes me to cease from sins of the flesh</a:t>
            </a:r>
          </a:p>
          <a:p>
            <a:pPr lvl="1"/>
            <a:r>
              <a:rPr lang="en-US" dirty="0" smtClean="0"/>
              <a:t>“Therefore, since Christ suffered for us in the flesh, arm yourselves also with the same mind, for he who has suffered in the flesh has ceased from sin” (1 Peter 4:1)</a:t>
            </a:r>
          </a:p>
          <a:p>
            <a:r>
              <a:rPr lang="en-US" dirty="0" smtClean="0"/>
              <a:t>My own suffering makes me more aware of the suffering of others</a:t>
            </a:r>
          </a:p>
          <a:p>
            <a:pPr lvl="1"/>
            <a:r>
              <a:rPr lang="en-US" dirty="0" smtClean="0"/>
              <a:t>When I compare my suffering to that of others, I am comforted knowing that my pain is nowhere near as great.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Job</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See how Job reacted to his suffering</a:t>
            </a:r>
          </a:p>
          <a:p>
            <a:pPr lvl="1"/>
            <a:r>
              <a:rPr lang="en-US" dirty="0" smtClean="0"/>
              <a:t>Never blamed the Lord</a:t>
            </a:r>
          </a:p>
          <a:p>
            <a:pPr lvl="1"/>
            <a:r>
              <a:rPr lang="en-US" dirty="0" smtClean="0"/>
              <a:t>Blessed the Lord:</a:t>
            </a:r>
          </a:p>
          <a:p>
            <a:pPr lvl="2" algn="l"/>
            <a:r>
              <a:rPr lang="en-US" dirty="0" smtClean="0"/>
              <a:t>“Naked I came from my mother's womb, </a:t>
            </a:r>
            <a:br>
              <a:rPr lang="en-US" dirty="0" smtClean="0"/>
            </a:br>
            <a:r>
              <a:rPr lang="en-US" dirty="0" smtClean="0"/>
              <a:t>And naked shall I return there. The LORD gave, and the LORD has taken away; Blessed be the name of the LORD.” (Job 1:21)</a:t>
            </a:r>
          </a:p>
          <a:p>
            <a:pPr lvl="1"/>
            <a:r>
              <a:rPr lang="en-US" dirty="0" smtClean="0"/>
              <a:t>“The patience of Job”</a:t>
            </a:r>
          </a:p>
          <a:p>
            <a:pPr lvl="1"/>
            <a:r>
              <a:rPr lang="en-US" dirty="0" smtClean="0"/>
              <a:t>Suffering was necessary</a:t>
            </a:r>
          </a:p>
          <a:p>
            <a:pPr lvl="2"/>
            <a:r>
              <a:rPr lang="en-US" dirty="0" smtClean="0"/>
              <a:t>Helped him see the error of his ways: self-righteousness</a:t>
            </a:r>
          </a:p>
          <a:p>
            <a:pPr lvl="2"/>
            <a:r>
              <a:rPr lang="en-US" dirty="0" smtClean="0"/>
              <a:t>Helped him to grow in the life of holiness</a:t>
            </a:r>
          </a:p>
        </p:txBody>
      </p:sp>
      <p:pic>
        <p:nvPicPr>
          <p:cNvPr id="3074" name="Picture 2" descr="http://thepierianspring.files.wordpress.com/2010/08/job-william-blake.jpg?w=300&amp;h=257"/>
          <p:cNvPicPr>
            <a:picLocks noChangeAspect="1" noChangeArrowheads="1"/>
          </p:cNvPicPr>
          <p:nvPr/>
        </p:nvPicPr>
        <p:blipFill>
          <a:blip r:embed="rId2" cstate="print"/>
          <a:srcRect/>
          <a:stretch>
            <a:fillRect/>
          </a:stretch>
        </p:blipFill>
        <p:spPr bwMode="auto">
          <a:xfrm>
            <a:off x="6972300" y="1524000"/>
            <a:ext cx="2095500" cy="179514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St. Paul</a:t>
            </a:r>
            <a:endParaRPr lang="en-US" dirty="0"/>
          </a:p>
        </p:txBody>
      </p:sp>
      <p:sp>
        <p:nvSpPr>
          <p:cNvPr id="3" name="Content Placeholder 2"/>
          <p:cNvSpPr>
            <a:spLocks noGrp="1"/>
          </p:cNvSpPr>
          <p:nvPr>
            <p:ph sz="quarter" idx="1"/>
          </p:nvPr>
        </p:nvSpPr>
        <p:spPr>
          <a:xfrm>
            <a:off x="612648" y="1600200"/>
            <a:ext cx="8153400" cy="4953000"/>
          </a:xfrm>
        </p:spPr>
        <p:txBody>
          <a:bodyPr>
            <a:normAutofit lnSpcReduction="10000"/>
          </a:bodyPr>
          <a:lstStyle/>
          <a:p>
            <a:r>
              <a:rPr lang="en-US" dirty="0" smtClean="0"/>
              <a:t>He labored more than all the apostles</a:t>
            </a:r>
          </a:p>
          <a:p>
            <a:pPr lvl="1"/>
            <a:r>
              <a:rPr lang="en-US" dirty="0" smtClean="0"/>
              <a:t>“but I labored more abundantly than they all, yet not I, but the grace of God which was with me.” </a:t>
            </a:r>
            <a:br>
              <a:rPr lang="en-US" dirty="0" smtClean="0"/>
            </a:br>
            <a:r>
              <a:rPr lang="en-US" dirty="0" smtClean="0"/>
              <a:t>(1 Cor 15:10)</a:t>
            </a:r>
          </a:p>
          <a:p>
            <a:r>
              <a:rPr lang="en-US" dirty="0" smtClean="0"/>
              <a:t>He suffered greatly for the sake of the Gospel of the Lord Christ, yet he did so patiently and joyfully</a:t>
            </a:r>
          </a:p>
          <a:p>
            <a:pPr lvl="1"/>
            <a:r>
              <a:rPr lang="en-US" dirty="0" smtClean="0"/>
              <a:t>23	“Are they ministers of Christ? --- I speak as a fool --- I am more: in labors more abundant, in stripes above measure, in prisons more frequently, in deaths often.</a:t>
            </a:r>
          </a:p>
          <a:p>
            <a:pPr lvl="1"/>
            <a:r>
              <a:rPr lang="en-US" dirty="0" smtClean="0"/>
              <a:t>24	From the Jews five times I received forty stripes minus one.</a:t>
            </a:r>
            <a:endParaRPr lang="en-US" dirty="0"/>
          </a:p>
        </p:txBody>
      </p:sp>
      <p:pic>
        <p:nvPicPr>
          <p:cNvPr id="37890" name="Picture 2" descr="http://faculty.saintleo.edu/reynolds/HON250-F03/projects/culture/Tintoretto/Saint%20Paul.jpg"/>
          <p:cNvPicPr>
            <a:picLocks noChangeAspect="1" noChangeArrowheads="1"/>
          </p:cNvPicPr>
          <p:nvPr/>
        </p:nvPicPr>
        <p:blipFill>
          <a:blip r:embed="rId2" cstate="print"/>
          <a:srcRect/>
          <a:stretch>
            <a:fillRect/>
          </a:stretch>
        </p:blipFill>
        <p:spPr bwMode="auto">
          <a:xfrm>
            <a:off x="7619797" y="0"/>
            <a:ext cx="1524203" cy="19812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a:t>
            </a:r>
            <a:endParaRPr lang="en-US" dirty="0"/>
          </a:p>
        </p:txBody>
      </p:sp>
      <p:sp>
        <p:nvSpPr>
          <p:cNvPr id="3" name="Content Placeholder 2"/>
          <p:cNvSpPr>
            <a:spLocks noGrp="1"/>
          </p:cNvSpPr>
          <p:nvPr>
            <p:ph sz="quarter" idx="1"/>
          </p:nvPr>
        </p:nvSpPr>
        <p:spPr>
          <a:xfrm>
            <a:off x="152400" y="1524000"/>
            <a:ext cx="8839200" cy="5181600"/>
          </a:xfrm>
        </p:spPr>
        <p:txBody>
          <a:bodyPr>
            <a:noAutofit/>
          </a:bodyPr>
          <a:lstStyle/>
          <a:p>
            <a:pPr>
              <a:spcBef>
                <a:spcPts val="0"/>
              </a:spcBef>
              <a:buNone/>
            </a:pPr>
            <a:r>
              <a:rPr lang="en-US" sz="2600" dirty="0" smtClean="0"/>
              <a:t>1	Therefore, since Christ suffered for us in the flesh, arm yourselves also with the same mind, for he who has suffered in the flesh has ceased from sin,</a:t>
            </a:r>
          </a:p>
          <a:p>
            <a:pPr>
              <a:spcBef>
                <a:spcPts val="0"/>
              </a:spcBef>
              <a:buNone/>
            </a:pPr>
            <a:r>
              <a:rPr lang="en-US" sz="2600" dirty="0" smtClean="0"/>
              <a:t>2	that he no longer should live the rest of his time in the flesh for the lusts of men, but for the will of God.</a:t>
            </a:r>
          </a:p>
          <a:p>
            <a:pPr>
              <a:spcBef>
                <a:spcPts val="0"/>
              </a:spcBef>
              <a:buNone/>
            </a:pPr>
            <a:r>
              <a:rPr lang="en-US" sz="2600" dirty="0" smtClean="0"/>
              <a:t>3	For we have spent enough of our past lifetime in doing the will of the Gentiles --- when we walked in lewdness, lusts, drunkenness, revelries, drinking parties, and abominable idolatries.</a:t>
            </a:r>
          </a:p>
          <a:p>
            <a:pPr>
              <a:spcBef>
                <a:spcPts val="0"/>
              </a:spcBef>
              <a:buNone/>
            </a:pPr>
            <a:r>
              <a:rPr lang="en-US" sz="2600" dirty="0" smtClean="0"/>
              <a:t>4	In regard to these, they think it strange that you do not run with them in the same flood of dissipation, speaking evil of you.</a:t>
            </a:r>
          </a:p>
          <a:p>
            <a:pPr>
              <a:spcBef>
                <a:spcPts val="0"/>
              </a:spcBef>
              <a:buNone/>
            </a:pPr>
            <a:r>
              <a:rPr lang="en-US" sz="2600" dirty="0" smtClean="0"/>
              <a:t>5	They will give an account to Him who is ready to judge the living and the dead.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St. Paul</a:t>
            </a:r>
            <a:endParaRPr lang="en-US" dirty="0"/>
          </a:p>
        </p:txBody>
      </p:sp>
      <p:sp>
        <p:nvSpPr>
          <p:cNvPr id="3" name="Content Placeholder 2"/>
          <p:cNvSpPr>
            <a:spLocks noGrp="1"/>
          </p:cNvSpPr>
          <p:nvPr>
            <p:ph sz="quarter" idx="1"/>
          </p:nvPr>
        </p:nvSpPr>
        <p:spPr>
          <a:xfrm>
            <a:off x="612648" y="1600200"/>
            <a:ext cx="8378952" cy="5105400"/>
          </a:xfrm>
        </p:spPr>
        <p:txBody>
          <a:bodyPr>
            <a:normAutofit lnSpcReduction="10000"/>
          </a:bodyPr>
          <a:lstStyle/>
          <a:p>
            <a:pPr lvl="1"/>
            <a:r>
              <a:rPr lang="en-US" dirty="0" smtClean="0"/>
              <a:t>25	Three times I was beaten with rods; once I was stoned; three times I was shipwrecked; a night and a day I have been in the deep;</a:t>
            </a:r>
          </a:p>
          <a:p>
            <a:pPr lvl="1"/>
            <a:r>
              <a:rPr lang="en-US" dirty="0" smtClean="0"/>
              <a:t>26	in journeys often, in perils of waters, in perils of robbers, in perils of my own countrymen, in perils of the Gentiles, in perils in the city, in perils in the wilderness, in perils in the sea, in perils among false brethren;</a:t>
            </a:r>
          </a:p>
          <a:p>
            <a:pPr lvl="1"/>
            <a:r>
              <a:rPr lang="en-US" dirty="0" smtClean="0"/>
              <a:t>27	in weariness and toil, in sleeplessness often, in hunger and thirst, in fastings often, in cold and nakedness ---</a:t>
            </a:r>
          </a:p>
          <a:p>
            <a:pPr lvl="1"/>
            <a:r>
              <a:rPr lang="en-US" dirty="0" smtClean="0"/>
              <a:t>28	besides the other things, what comes upon me daily: my deep concern for all the churches.” </a:t>
            </a:r>
            <a:br>
              <a:rPr lang="en-US" dirty="0" smtClean="0"/>
            </a:br>
            <a:r>
              <a:rPr lang="en-US" dirty="0" smtClean="0"/>
              <a:t>(2 Cor 11:23-28)</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Lazarus</a:t>
            </a:r>
            <a:endParaRPr lang="en-US" dirty="0"/>
          </a:p>
        </p:txBody>
      </p:sp>
      <p:sp>
        <p:nvSpPr>
          <p:cNvPr id="3" name="Content Placeholder 2"/>
          <p:cNvSpPr>
            <a:spLocks noGrp="1"/>
          </p:cNvSpPr>
          <p:nvPr>
            <p:ph sz="quarter" idx="1"/>
          </p:nvPr>
        </p:nvSpPr>
        <p:spPr/>
        <p:txBody>
          <a:bodyPr/>
          <a:lstStyle/>
          <a:p>
            <a:r>
              <a:rPr lang="en-US" dirty="0" smtClean="0"/>
              <a:t>Never enjoyed any of the pleasures of the world</a:t>
            </a:r>
          </a:p>
          <a:p>
            <a:r>
              <a:rPr lang="en-US" dirty="0" smtClean="0"/>
              <a:t>Suffered during every waking moment</a:t>
            </a:r>
          </a:p>
          <a:p>
            <a:r>
              <a:rPr lang="en-US" dirty="0" smtClean="0"/>
              <a:t>Was consistently neglected by the rich man</a:t>
            </a:r>
          </a:p>
          <a:p>
            <a:r>
              <a:rPr lang="en-US" dirty="0" smtClean="0"/>
              <a:t>But through his patient enduring of his sufferings, he was cleansed of his sins and won a place in Paradise</a:t>
            </a:r>
            <a:endParaRPr lang="en-US" dirty="0"/>
          </a:p>
        </p:txBody>
      </p:sp>
      <p:pic>
        <p:nvPicPr>
          <p:cNvPr id="2050" name="Picture 2" descr="http://www.artst.org/images/northern-renaissance/large/frans_francken_the_younger/11724214_The%20Parable%20of%20the%20Rich%20Man%20and%20Lazarus.jpg"/>
          <p:cNvPicPr>
            <a:picLocks noChangeAspect="1" noChangeArrowheads="1"/>
          </p:cNvPicPr>
          <p:nvPr/>
        </p:nvPicPr>
        <p:blipFill>
          <a:blip r:embed="rId2" cstate="print"/>
          <a:srcRect/>
          <a:stretch>
            <a:fillRect/>
          </a:stretch>
        </p:blipFill>
        <p:spPr bwMode="auto">
          <a:xfrm>
            <a:off x="3022600" y="4038600"/>
            <a:ext cx="3759200" cy="2819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Lazarus</a:t>
            </a:r>
            <a:endParaRPr lang="en-US" dirty="0"/>
          </a:p>
        </p:txBody>
      </p:sp>
      <p:pic>
        <p:nvPicPr>
          <p:cNvPr id="1026" name="Picture 2" descr="http://ecx.images-amazon.com/images/I/51XfRs4nmgL._SS500_.jpg"/>
          <p:cNvPicPr>
            <a:picLocks noChangeAspect="1" noChangeArrowheads="1"/>
          </p:cNvPicPr>
          <p:nvPr/>
        </p:nvPicPr>
        <p:blipFill>
          <a:blip r:embed="rId2" cstate="print"/>
          <a:srcRect/>
          <a:stretch>
            <a:fillRect/>
          </a:stretch>
        </p:blipFill>
        <p:spPr bwMode="auto">
          <a:xfrm>
            <a:off x="2057400" y="1752600"/>
            <a:ext cx="4762500" cy="47625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Lazarus</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dirty="0" smtClean="0"/>
              <a:t>“For when our good actions are small and slight, but the weight of our sins is unspeakably great, if in this life we enjoy prosperity and </a:t>
            </a:r>
            <a:r>
              <a:rPr lang="en-US" b="1" dirty="0" smtClean="0">
                <a:solidFill>
                  <a:srgbClr val="FF0000"/>
                </a:solidFill>
              </a:rPr>
              <a:t>do not suffer any misfortune</a:t>
            </a:r>
            <a:r>
              <a:rPr lang="en-US" dirty="0" smtClean="0"/>
              <a:t>, we will certainly depart bare and naked from the exchange of good things, since we will have received all our due in this life. Likewise when our good actions are many and great, but our sins small and slight, if we suffer any misfortune, we put away even those small sins in this life, and in the next life we receive as our due a pure reward ready for our good deeds.”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Lazarus</a:t>
            </a:r>
            <a:endParaRPr lang="en-US" dirty="0"/>
          </a:p>
        </p:txBody>
      </p:sp>
      <p:sp>
        <p:nvSpPr>
          <p:cNvPr id="3" name="Content Placeholder 2"/>
          <p:cNvSpPr>
            <a:spLocks noGrp="1"/>
          </p:cNvSpPr>
          <p:nvPr>
            <p:ph sz="quarter" idx="1"/>
          </p:nvPr>
        </p:nvSpPr>
        <p:spPr>
          <a:xfrm>
            <a:off x="612648" y="1600200"/>
            <a:ext cx="8153400" cy="5029200"/>
          </a:xfrm>
        </p:spPr>
        <p:txBody>
          <a:bodyPr>
            <a:normAutofit lnSpcReduction="10000"/>
          </a:bodyPr>
          <a:lstStyle/>
          <a:p>
            <a:pPr marL="0" indent="0">
              <a:buNone/>
            </a:pPr>
            <a:r>
              <a:rPr lang="en-US" dirty="0" smtClean="0"/>
              <a:t>“Therefore when you see anyone living in wickedness but suffering no misfortune in this life, do not call him lucky, but </a:t>
            </a:r>
            <a:r>
              <a:rPr lang="en-US" b="1" dirty="0" smtClean="0">
                <a:solidFill>
                  <a:srgbClr val="FF0000"/>
                </a:solidFill>
              </a:rPr>
              <a:t>weep and mourn for him</a:t>
            </a:r>
            <a:r>
              <a:rPr lang="en-US" dirty="0" smtClean="0"/>
              <a:t>, because he will have to endure all the misfortunes in the next life, just like this rich man. Again, when you see anyone cultivating virtue, but enduring a multitude of trials, </a:t>
            </a:r>
            <a:r>
              <a:rPr lang="en-US" b="1" dirty="0" smtClean="0">
                <a:solidFill>
                  <a:srgbClr val="FF0000"/>
                </a:solidFill>
              </a:rPr>
              <a:t>call him lucky, envy him</a:t>
            </a:r>
            <a:r>
              <a:rPr lang="en-US" dirty="0" smtClean="0"/>
              <a:t>, because all his sins are being dissolved in this life, and a great reward for his endurance is being prepared in the next life; just as it happened for this man Lazarus.”</a:t>
            </a:r>
          </a:p>
          <a:p>
            <a:pPr marL="0" indent="0">
              <a:buNone/>
            </a:pPr>
            <a:r>
              <a:rPr lang="en-US" b="1" i="1" dirty="0" smtClean="0"/>
              <a:t>--St. John Chrysostom</a:t>
            </a:r>
            <a:endParaRPr lang="en-US" b="1" i="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Suffering: Lazarus</a:t>
            </a:r>
            <a:endParaRPr lang="en-US" dirty="0"/>
          </a:p>
        </p:txBody>
      </p:sp>
      <p:sp>
        <p:nvSpPr>
          <p:cNvPr id="3" name="Content Placeholder 2"/>
          <p:cNvSpPr>
            <a:spLocks noGrp="1"/>
          </p:cNvSpPr>
          <p:nvPr>
            <p:ph sz="quarter" idx="1"/>
          </p:nvPr>
        </p:nvSpPr>
        <p:spPr/>
        <p:txBody>
          <a:bodyPr/>
          <a:lstStyle/>
          <a:p>
            <a:pPr marL="0" indent="0">
              <a:buNone/>
            </a:pPr>
            <a:r>
              <a:rPr lang="en-US" dirty="0" smtClean="0"/>
              <a:t>“…For he who pays some penalty here will experience a lighter punishment hereafter; but he who is forced to endure all his punishment hereafter will have an unmerciful judgment, just as this rich man, because he had not washed away any of his sins here, was so severely punished that he could not get even the smallest drop of water.”</a:t>
            </a:r>
          </a:p>
          <a:p>
            <a:pPr marL="0" indent="0">
              <a:buNone/>
            </a:pPr>
            <a:r>
              <a:rPr lang="en-US" b="1" i="1" dirty="0" smtClean="0"/>
              <a:t>--St. John Chrysostom</a:t>
            </a:r>
            <a:endParaRPr lang="en-US" b="1" i="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New Attitude</a:t>
            </a:r>
            <a:endParaRPr lang="en-US" dirty="0"/>
          </a:p>
        </p:txBody>
      </p:sp>
      <p:sp>
        <p:nvSpPr>
          <p:cNvPr id="3" name="Content Placeholder 2"/>
          <p:cNvSpPr>
            <a:spLocks noGrp="1"/>
          </p:cNvSpPr>
          <p:nvPr>
            <p:ph sz="quarter" idx="1"/>
          </p:nvPr>
        </p:nvSpPr>
        <p:spPr/>
        <p:txBody>
          <a:bodyPr/>
          <a:lstStyle/>
          <a:p>
            <a:r>
              <a:rPr lang="en-US" dirty="0" smtClean="0"/>
              <a:t>We should learn to welcome sufferings and to expect them</a:t>
            </a:r>
          </a:p>
          <a:p>
            <a:r>
              <a:rPr lang="en-US" dirty="0" smtClean="0"/>
              <a:t>We should learn that they are actually a source of blessing to us and not a curse at all</a:t>
            </a:r>
          </a:p>
          <a:p>
            <a:r>
              <a:rPr lang="en-US" dirty="0" smtClean="0"/>
              <a:t>We should learn that sufferings cleanse me from my sins and bring me closer to the life of holiness that the Lord expects of us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sz="quarter" idx="1"/>
          </p:nvPr>
        </p:nvSpPr>
        <p:spPr/>
        <p:txBody>
          <a:bodyPr/>
          <a:lstStyle/>
          <a:p>
            <a:r>
              <a:rPr lang="en-US" dirty="0" smtClean="0"/>
              <a:t>Types of Suffering</a:t>
            </a:r>
          </a:p>
          <a:p>
            <a:r>
              <a:rPr lang="en-US" dirty="0" smtClean="0"/>
              <a:t>How do we Understand Suffering?</a:t>
            </a:r>
          </a:p>
          <a:p>
            <a:r>
              <a:rPr lang="en-US" dirty="0" smtClean="0"/>
              <a:t>What Scripture Says</a:t>
            </a:r>
          </a:p>
          <a:p>
            <a:r>
              <a:rPr lang="en-US" dirty="0" smtClean="0"/>
              <a:t>Benefits of Suffering</a:t>
            </a:r>
          </a:p>
          <a:p>
            <a:r>
              <a:rPr lang="en-US" dirty="0" smtClean="0"/>
              <a:t>Examples of suffering: Job, St. Paul, Lazarus</a:t>
            </a:r>
          </a:p>
          <a:p>
            <a:r>
              <a:rPr lang="en-US" dirty="0" smtClean="0"/>
              <a:t>A New Attitude</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Good Resource</a:t>
            </a:r>
            <a:endParaRPr lang="en-US" dirty="0"/>
          </a:p>
        </p:txBody>
      </p:sp>
      <p:pic>
        <p:nvPicPr>
          <p:cNvPr id="33794" name="Picture 2" descr="https://bookstore.stmarkchicago.org/ProductImages/Christian%20Suffering.jpg"/>
          <p:cNvPicPr>
            <a:picLocks noChangeAspect="1" noChangeArrowheads="1"/>
          </p:cNvPicPr>
          <p:nvPr/>
        </p:nvPicPr>
        <p:blipFill>
          <a:blip r:embed="rId2" cstate="print"/>
          <a:srcRect/>
          <a:stretch>
            <a:fillRect/>
          </a:stretch>
        </p:blipFill>
        <p:spPr bwMode="auto">
          <a:xfrm>
            <a:off x="2895599" y="1752600"/>
            <a:ext cx="3031919" cy="46482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a:t>
            </a:r>
            <a:endParaRPr lang="en-US" dirty="0"/>
          </a:p>
        </p:txBody>
      </p:sp>
      <p:sp>
        <p:nvSpPr>
          <p:cNvPr id="3" name="Content Placeholder 2"/>
          <p:cNvSpPr>
            <a:spLocks noGrp="1"/>
          </p:cNvSpPr>
          <p:nvPr>
            <p:ph sz="quarter" idx="1"/>
          </p:nvPr>
        </p:nvSpPr>
        <p:spPr>
          <a:xfrm>
            <a:off x="457200" y="1524000"/>
            <a:ext cx="8229600" cy="5257800"/>
          </a:xfrm>
        </p:spPr>
        <p:txBody>
          <a:bodyPr>
            <a:normAutofit fontScale="92500" lnSpcReduction="10000"/>
          </a:bodyPr>
          <a:lstStyle/>
          <a:p>
            <a:pPr>
              <a:buNone/>
            </a:pPr>
            <a:r>
              <a:rPr lang="en-US" b="1" dirty="0"/>
              <a:t>Serving for </a:t>
            </a:r>
            <a:r>
              <a:rPr lang="en-US" b="1" dirty="0" smtClean="0"/>
              <a:t>God’s </a:t>
            </a:r>
            <a:r>
              <a:rPr lang="en-US" b="1" dirty="0"/>
              <a:t>Glory </a:t>
            </a:r>
            <a:endParaRPr lang="en-US" b="1" dirty="0" smtClean="0"/>
          </a:p>
          <a:p>
            <a:pPr>
              <a:buNone/>
            </a:pPr>
            <a:r>
              <a:rPr lang="en-US" dirty="0" smtClean="0"/>
              <a:t>6	For this reason the gospel was preached also to those who are dead, that they might be judged according to men in the flesh, but live according to God in the spirit. </a:t>
            </a:r>
          </a:p>
          <a:p>
            <a:pPr>
              <a:buNone/>
            </a:pPr>
            <a:r>
              <a:rPr lang="en-US" dirty="0" smtClean="0"/>
              <a:t>7	But the end of all things is at hand; therefore be serious and watchful in your prayers.</a:t>
            </a:r>
          </a:p>
          <a:p>
            <a:pPr>
              <a:buNone/>
            </a:pPr>
            <a:r>
              <a:rPr lang="en-US" dirty="0" smtClean="0"/>
              <a:t>8	And above all things have fervent love for one another, for “love will cover a multitude of sins.”</a:t>
            </a:r>
          </a:p>
          <a:p>
            <a:pPr>
              <a:buNone/>
            </a:pPr>
            <a:r>
              <a:rPr lang="en-US" dirty="0" smtClean="0"/>
              <a:t>9	Be hospitable to one another without grumbling.</a:t>
            </a:r>
          </a:p>
          <a:p>
            <a:pPr>
              <a:buNone/>
            </a:pPr>
            <a:r>
              <a:rPr lang="en-US" dirty="0" smtClean="0"/>
              <a:t>10	As each one has received a gift, minister it to one another, as good stewards of the manifold grace of God.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a:t>
            </a:r>
            <a:endParaRPr lang="en-US" dirty="0"/>
          </a:p>
        </p:txBody>
      </p:sp>
      <p:sp>
        <p:nvSpPr>
          <p:cNvPr id="3" name="Content Placeholder 2"/>
          <p:cNvSpPr>
            <a:spLocks noGrp="1"/>
          </p:cNvSpPr>
          <p:nvPr>
            <p:ph sz="quarter" idx="1"/>
          </p:nvPr>
        </p:nvSpPr>
        <p:spPr>
          <a:xfrm>
            <a:off x="457200" y="1524000"/>
            <a:ext cx="8229600" cy="5334000"/>
          </a:xfrm>
        </p:spPr>
        <p:txBody>
          <a:bodyPr>
            <a:normAutofit fontScale="85000" lnSpcReduction="20000"/>
          </a:bodyPr>
          <a:lstStyle/>
          <a:p>
            <a:pPr>
              <a:buNone/>
            </a:pPr>
            <a:r>
              <a:rPr lang="en-US" b="1" dirty="0" smtClean="0"/>
              <a:t>Suffering for God’s Glory </a:t>
            </a:r>
          </a:p>
          <a:p>
            <a:pPr>
              <a:buNone/>
            </a:pPr>
            <a:r>
              <a:rPr lang="en-US" dirty="0" smtClean="0"/>
              <a:t>11	If anyone speaks, let him speak as the oracles of God. If anyone ministers, let him do it as with the ability which God supplies, that in all things God may be glorified through Jesus Christ, to whom belong the glory and the dominion forever and ever. Amen. </a:t>
            </a:r>
          </a:p>
          <a:p>
            <a:pPr>
              <a:buNone/>
            </a:pPr>
            <a:r>
              <a:rPr lang="en-US" dirty="0" smtClean="0"/>
              <a:t>12	Beloved, do not think it strange concerning the fiery trial which is to try you, as though some strange thing happened to you;</a:t>
            </a:r>
          </a:p>
          <a:p>
            <a:pPr>
              <a:buNone/>
            </a:pPr>
            <a:r>
              <a:rPr lang="en-US" dirty="0" smtClean="0"/>
              <a:t>13	but rejoice to the extent that you partake of Christ’s sufferings, that when His glory is revealed, you may also be glad with exceeding joy.</a:t>
            </a:r>
          </a:p>
          <a:p>
            <a:pPr>
              <a:buNone/>
            </a:pPr>
            <a:r>
              <a:rPr lang="en-US" dirty="0" smtClean="0"/>
              <a:t>14	If you are reproached for the name of Christ, blessed are you, for the Spirit of glory and of God rests upon you. On their part He is blasphemed, but on your part He is glorified.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Peter 4</a:t>
            </a:r>
            <a:endParaRPr lang="en-US" dirty="0"/>
          </a:p>
        </p:txBody>
      </p:sp>
      <p:sp>
        <p:nvSpPr>
          <p:cNvPr id="3" name="Content Placeholder 2"/>
          <p:cNvSpPr>
            <a:spLocks noGrp="1"/>
          </p:cNvSpPr>
          <p:nvPr>
            <p:ph sz="quarter" idx="1"/>
          </p:nvPr>
        </p:nvSpPr>
        <p:spPr>
          <a:xfrm>
            <a:off x="457200" y="1600200"/>
            <a:ext cx="8229600" cy="4953000"/>
          </a:xfrm>
        </p:spPr>
        <p:txBody>
          <a:bodyPr>
            <a:normAutofit fontScale="92500" lnSpcReduction="10000"/>
          </a:bodyPr>
          <a:lstStyle/>
          <a:p>
            <a:pPr>
              <a:buNone/>
            </a:pPr>
            <a:r>
              <a:rPr lang="en-US" dirty="0" smtClean="0"/>
              <a:t>15	But let none of you suffer as a murderer, a thief, an evildoer, or as a busybody in other people’s matters.</a:t>
            </a:r>
          </a:p>
          <a:p>
            <a:pPr>
              <a:buNone/>
            </a:pPr>
            <a:r>
              <a:rPr lang="en-US" dirty="0" smtClean="0"/>
              <a:t>16	Yet if anyone suffers as a Christian, let him not be ashamed, but let him glorify God in this matter.</a:t>
            </a:r>
          </a:p>
          <a:p>
            <a:pPr>
              <a:buNone/>
            </a:pPr>
            <a:r>
              <a:rPr lang="en-US" dirty="0" smtClean="0"/>
              <a:t>17	For the time has come for judgment to begin at the house of God; and if it begins with us first, what will be the end of those who do not obey the gospel of God?</a:t>
            </a:r>
          </a:p>
          <a:p>
            <a:pPr>
              <a:buNone/>
            </a:pPr>
            <a:r>
              <a:rPr lang="en-US" dirty="0" smtClean="0"/>
              <a:t>18	Now “If the righteous one is scarcely saved, Where will the ungodly and the sinner appear?”</a:t>
            </a:r>
          </a:p>
          <a:p>
            <a:pPr>
              <a:buNone/>
            </a:pPr>
            <a:r>
              <a:rPr lang="en-US" dirty="0" smtClean="0"/>
              <a:t>19	Therefore let those who suffer according to the will of God commit their souls to Him in doing good, as to a faithful Creator.</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p:txBody>
          <a:bodyPr/>
          <a:lstStyle/>
          <a:p>
            <a:pPr marL="514350" indent="-514350">
              <a:buFont typeface="+mj-lt"/>
              <a:buAutoNum type="arabicPeriod"/>
            </a:pPr>
            <a:r>
              <a:rPr lang="en-US" dirty="0" smtClean="0"/>
              <a:t>Day-to-day trials and tribulations</a:t>
            </a:r>
          </a:p>
          <a:p>
            <a:pPr lvl="1"/>
            <a:r>
              <a:rPr lang="en-US" dirty="0" smtClean="0"/>
              <a:t>Responsibilities at the home and office</a:t>
            </a:r>
          </a:p>
          <a:p>
            <a:pPr lvl="1"/>
            <a:r>
              <a:rPr lang="en-US" dirty="0" smtClean="0"/>
              <a:t>Difficulties that face us day in and day out</a:t>
            </a:r>
          </a:p>
          <a:p>
            <a:pPr lvl="2"/>
            <a:r>
              <a:rPr lang="en-US" dirty="0" smtClean="0"/>
              <a:t>Flat tire, car trouble</a:t>
            </a:r>
          </a:p>
          <a:p>
            <a:pPr lvl="2"/>
            <a:r>
              <a:rPr lang="en-US" dirty="0" smtClean="0"/>
              <a:t>Getting no sleep due to a sick child</a:t>
            </a:r>
          </a:p>
          <a:p>
            <a:pPr lvl="2"/>
            <a:r>
              <a:rPr lang="en-US" dirty="0" smtClean="0"/>
              <a:t>Working late and through the weekend to finish a project</a:t>
            </a:r>
            <a:endParaRPr lang="en-US" dirty="0"/>
          </a:p>
        </p:txBody>
      </p:sp>
      <p:pic>
        <p:nvPicPr>
          <p:cNvPr id="31748" name="Picture 4" descr="http://tony-wilson.com.au/blog/wp-content/uploads/2010/09/Businessman-working-late.jpg"/>
          <p:cNvPicPr>
            <a:picLocks noChangeAspect="1" noChangeArrowheads="1"/>
          </p:cNvPicPr>
          <p:nvPr/>
        </p:nvPicPr>
        <p:blipFill>
          <a:blip r:embed="rId2" cstate="print"/>
          <a:srcRect/>
          <a:stretch>
            <a:fillRect/>
          </a:stretch>
        </p:blipFill>
        <p:spPr bwMode="auto">
          <a:xfrm>
            <a:off x="1371600" y="4648200"/>
            <a:ext cx="2819400" cy="1850800"/>
          </a:xfrm>
          <a:prstGeom prst="rect">
            <a:avLst/>
          </a:prstGeom>
          <a:noFill/>
        </p:spPr>
      </p:pic>
      <p:pic>
        <p:nvPicPr>
          <p:cNvPr id="31750" name="Picture 6" descr="http://cdn.woldcnews.com/files/2009/08/flat-tire.jpg"/>
          <p:cNvPicPr>
            <a:picLocks noChangeAspect="1" noChangeArrowheads="1"/>
          </p:cNvPicPr>
          <p:nvPr/>
        </p:nvPicPr>
        <p:blipFill>
          <a:blip r:embed="rId3" cstate="print"/>
          <a:srcRect/>
          <a:stretch>
            <a:fillRect/>
          </a:stretch>
        </p:blipFill>
        <p:spPr bwMode="auto">
          <a:xfrm>
            <a:off x="4946126" y="4648200"/>
            <a:ext cx="2750074" cy="1828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a:xfrm>
            <a:off x="612648" y="1600200"/>
            <a:ext cx="8153400" cy="5029200"/>
          </a:xfrm>
        </p:spPr>
        <p:txBody>
          <a:bodyPr>
            <a:normAutofit fontScale="92500" lnSpcReduction="10000"/>
          </a:bodyPr>
          <a:lstStyle/>
          <a:p>
            <a:pPr marL="514350" indent="-514350">
              <a:buFont typeface="+mj-lt"/>
              <a:buAutoNum type="arabicPeriod" startAt="2"/>
            </a:pPr>
            <a:r>
              <a:rPr lang="en-US" dirty="0" smtClean="0"/>
              <a:t>Suffering due to my sins</a:t>
            </a:r>
          </a:p>
          <a:p>
            <a:pPr marL="914400" lvl="1" indent="-514350"/>
            <a:r>
              <a:rPr lang="en-US" dirty="0" smtClean="0"/>
              <a:t>Laziness and carelessness at work causes me to miss a deadline</a:t>
            </a:r>
          </a:p>
          <a:p>
            <a:pPr marL="1314450" lvl="2" indent="-514350"/>
            <a:r>
              <a:rPr lang="en-US" dirty="0" smtClean="0"/>
              <a:t>Rebuked by manager</a:t>
            </a:r>
          </a:p>
          <a:p>
            <a:pPr marL="1314450" lvl="2" indent="-514350"/>
            <a:r>
              <a:rPr lang="en-US" dirty="0" smtClean="0"/>
              <a:t>Written up</a:t>
            </a:r>
          </a:p>
          <a:p>
            <a:pPr marL="1314450" lvl="2" indent="-514350"/>
            <a:r>
              <a:rPr lang="en-US" dirty="0" smtClean="0"/>
              <a:t>Pay cut</a:t>
            </a:r>
          </a:p>
          <a:p>
            <a:pPr marL="1314450" lvl="2" indent="-514350"/>
            <a:r>
              <a:rPr lang="en-US" dirty="0" smtClean="0"/>
              <a:t>“Laziness casts one into a deep sleep, And an idle person will suffer hunger.” (Prov 19:15)</a:t>
            </a:r>
          </a:p>
          <a:p>
            <a:pPr marL="914400" lvl="1" indent="-514350"/>
            <a:r>
              <a:rPr lang="en-US" dirty="0" smtClean="0"/>
              <a:t>Lack of serious study leads to troubles in class</a:t>
            </a:r>
          </a:p>
          <a:p>
            <a:pPr marL="1314450" lvl="2" indent="-514350"/>
            <a:r>
              <a:rPr lang="en-US" dirty="0" smtClean="0"/>
              <a:t>Low grade on exam, extra tutoring</a:t>
            </a:r>
          </a:p>
          <a:p>
            <a:pPr lvl="1"/>
            <a:r>
              <a:rPr lang="en-US" dirty="0" smtClean="0"/>
              <a:t>Drinking, smoking, drugs, etc.</a:t>
            </a:r>
          </a:p>
          <a:p>
            <a:pPr marL="1314450" lvl="2" indent="-515938"/>
            <a:r>
              <a:rPr lang="en-US" dirty="0" smtClean="0"/>
              <a:t>Destroys my liver and lungs</a:t>
            </a:r>
          </a:p>
          <a:p>
            <a:pPr marL="1314450" lvl="2" indent="-515938"/>
            <a:r>
              <a:rPr lang="en-US" dirty="0" smtClean="0"/>
              <a:t>Bronchitis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a:xfrm>
            <a:off x="612648" y="1600200"/>
            <a:ext cx="8153400" cy="5105400"/>
          </a:xfrm>
        </p:spPr>
        <p:txBody>
          <a:bodyPr>
            <a:normAutofit/>
          </a:bodyPr>
          <a:lstStyle/>
          <a:p>
            <a:pPr lvl="1" algn="just"/>
            <a:r>
              <a:rPr lang="en-US" dirty="0" smtClean="0"/>
              <a:t>Lack of attention in raising my child</a:t>
            </a:r>
          </a:p>
          <a:p>
            <a:pPr lvl="2" algn="just"/>
            <a:r>
              <a:rPr lang="en-US" dirty="0" smtClean="0"/>
              <a:t>Disobedience and rebellion</a:t>
            </a:r>
          </a:p>
          <a:p>
            <a:pPr lvl="2" algn="just"/>
            <a:r>
              <a:rPr lang="en-US" dirty="0" smtClean="0"/>
              <a:t>Lacks the fear of God</a:t>
            </a:r>
          </a:p>
          <a:p>
            <a:pPr lvl="2" algn="just"/>
            <a:r>
              <a:rPr lang="en-US" dirty="0" smtClean="0"/>
              <a:t>Lacks wisdom and becomes a source of pain in later years</a:t>
            </a:r>
          </a:p>
          <a:p>
            <a:pPr lvl="1" algn="just"/>
            <a:r>
              <a:rPr lang="en-US" dirty="0" smtClean="0"/>
              <a:t>My sensitivities and weaknesses</a:t>
            </a:r>
          </a:p>
          <a:p>
            <a:pPr lvl="2" algn="just"/>
            <a:r>
              <a:rPr lang="en-US" dirty="0" smtClean="0"/>
              <a:t>Interpret intentions of others in an evil way</a:t>
            </a:r>
          </a:p>
          <a:p>
            <a:pPr lvl="2" algn="just"/>
            <a:r>
              <a:rPr lang="en-US" dirty="0" smtClean="0"/>
              <a:t>Offended easily by every comment, rebuke, action, look, etc.</a:t>
            </a:r>
          </a:p>
          <a:p>
            <a:pPr lvl="2" algn="just"/>
            <a:r>
              <a:rPr lang="en-US" dirty="0" smtClean="0"/>
              <a:t>Never at peace with those around me, but have made myself a victim in my own mind</a:t>
            </a:r>
          </a:p>
          <a:p>
            <a:pPr lvl="2" algn="just"/>
            <a:r>
              <a:rPr lang="en-US" dirty="0" smtClean="0"/>
              <a:t>Because I do not have a simple eye, I suffer due to the successes and blessings of others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Suffering</a:t>
            </a:r>
            <a:endParaRPr lang="en-US" dirty="0"/>
          </a:p>
        </p:txBody>
      </p:sp>
      <p:sp>
        <p:nvSpPr>
          <p:cNvPr id="3" name="Content Placeholder 2"/>
          <p:cNvSpPr>
            <a:spLocks noGrp="1"/>
          </p:cNvSpPr>
          <p:nvPr>
            <p:ph sz="quarter" idx="1"/>
          </p:nvPr>
        </p:nvSpPr>
        <p:spPr/>
        <p:txBody>
          <a:bodyPr/>
          <a:lstStyle/>
          <a:p>
            <a:pPr marL="514350" indent="-514350">
              <a:buFont typeface="+mj-lt"/>
              <a:buAutoNum type="arabicPeriod" startAt="3"/>
            </a:pPr>
            <a:r>
              <a:rPr lang="en-US" dirty="0" smtClean="0"/>
              <a:t>Sufferings out of my control</a:t>
            </a:r>
          </a:p>
          <a:p>
            <a:pPr marL="914400" lvl="1" indent="-514350"/>
            <a:r>
              <a:rPr lang="en-US" dirty="0" smtClean="0"/>
              <a:t>Emerging or sudden illness</a:t>
            </a:r>
          </a:p>
          <a:p>
            <a:pPr marL="1314450" lvl="2" indent="-514350"/>
            <a:r>
              <a:rPr lang="en-US" dirty="0" smtClean="0"/>
              <a:t>Cancer</a:t>
            </a:r>
          </a:p>
          <a:p>
            <a:pPr marL="1314450" lvl="2" indent="-514350"/>
            <a:r>
              <a:rPr lang="en-US" dirty="0" smtClean="0"/>
              <a:t>Heart attack</a:t>
            </a:r>
          </a:p>
          <a:p>
            <a:pPr marL="1314450" lvl="2" indent="-514350"/>
            <a:r>
              <a:rPr lang="en-US" dirty="0" smtClean="0"/>
              <a:t>Terminal disease</a:t>
            </a:r>
          </a:p>
          <a:p>
            <a:pPr marL="914400" lvl="1" indent="-514350"/>
            <a:r>
              <a:rPr lang="en-US" dirty="0" smtClean="0"/>
              <a:t>The loss of a loved one</a:t>
            </a:r>
          </a:p>
          <a:p>
            <a:pPr marL="1314450" lvl="2" indent="-515938"/>
            <a:r>
              <a:rPr lang="en-US" dirty="0" smtClean="0"/>
              <a:t>Whether sudden or expected</a:t>
            </a:r>
          </a:p>
          <a:p>
            <a:pPr marL="914400" lvl="1" indent="-514350"/>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971</TotalTime>
  <Words>1481</Words>
  <Application>Microsoft Office PowerPoint</Application>
  <PresentationFormat>On-screen Show (4:3)</PresentationFormat>
  <Paragraphs>162</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Median</vt:lpstr>
      <vt:lpstr>Suffering and the Life of Holiness: 1 Peter 4</vt:lpstr>
      <vt:lpstr>1 Peter 4</vt:lpstr>
      <vt:lpstr>1 Peter 4</vt:lpstr>
      <vt:lpstr>1 Peter 4</vt:lpstr>
      <vt:lpstr>1 Peter 4</vt:lpstr>
      <vt:lpstr>Types of Suffering</vt:lpstr>
      <vt:lpstr>Types of Suffering</vt:lpstr>
      <vt:lpstr>Types of Suffering</vt:lpstr>
      <vt:lpstr>Types of Suffering</vt:lpstr>
      <vt:lpstr>Types of Suffering</vt:lpstr>
      <vt:lpstr>Types of Suffering</vt:lpstr>
      <vt:lpstr>Types of Suffering</vt:lpstr>
      <vt:lpstr>How do we Understand Suffering?</vt:lpstr>
      <vt:lpstr>What Scripture Says</vt:lpstr>
      <vt:lpstr>Benefits of Suffering</vt:lpstr>
      <vt:lpstr>Benefits of Suffering</vt:lpstr>
      <vt:lpstr>Benefits of Suffering</vt:lpstr>
      <vt:lpstr>Examples of Suffering: Job</vt:lpstr>
      <vt:lpstr>Examples of Suffering: St. Paul</vt:lpstr>
      <vt:lpstr>Examples of Suffering: St. Paul</vt:lpstr>
      <vt:lpstr>Examples of Suffering: Lazarus</vt:lpstr>
      <vt:lpstr>Examples of Suffering: Lazarus</vt:lpstr>
      <vt:lpstr>Examples of Suffering: Lazarus</vt:lpstr>
      <vt:lpstr>Examples of Suffering: Lazarus</vt:lpstr>
      <vt:lpstr>Examples of Suffering: Lazarus</vt:lpstr>
      <vt:lpstr>A New Attitude</vt:lpstr>
      <vt:lpstr>Review</vt:lpstr>
      <vt:lpstr>Another Good Resource</vt:lpstr>
    </vt:vector>
  </TitlesOfParts>
  <Company>Harris County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Suffering and the Life of Holiness</dc:title>
  <dc:creator>peter_awad</dc:creator>
  <cp:lastModifiedBy>peter_awad</cp:lastModifiedBy>
  <cp:revision>17</cp:revision>
  <dcterms:created xsi:type="dcterms:W3CDTF">2010-10-09T14:51:37Z</dcterms:created>
  <dcterms:modified xsi:type="dcterms:W3CDTF">2010-10-11T20:19:56Z</dcterms:modified>
</cp:coreProperties>
</file>