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6"/>
  </p:notesMasterIdLst>
  <p:sldIdLst>
    <p:sldId id="256" r:id="rId2"/>
    <p:sldId id="257" r:id="rId3"/>
    <p:sldId id="258" r:id="rId4"/>
    <p:sldId id="266" r:id="rId5"/>
    <p:sldId id="260" r:id="rId6"/>
    <p:sldId id="261" r:id="rId7"/>
    <p:sldId id="262" r:id="rId8"/>
    <p:sldId id="263" r:id="rId9"/>
    <p:sldId id="264" r:id="rId10"/>
    <p:sldId id="265" r:id="rId11"/>
    <p:sldId id="267" r:id="rId12"/>
    <p:sldId id="268" r:id="rId13"/>
    <p:sldId id="269" r:id="rId14"/>
    <p:sldId id="270"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86" d="100"/>
          <a:sy n="86" d="100"/>
        </p:scale>
        <p:origin x="-1374"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495B76-806C-4973-985F-76C598317E9C}" type="datetimeFigureOut">
              <a:rPr lang="en-US" smtClean="0"/>
              <a:pPr/>
              <a:t>10/24/2010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02BB8A2-9EFE-43F1-BEBC-2718EACA51D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Love to the end (Let those go first), Covenant Thursday</a:t>
            </a:r>
            <a:endParaRPr lang="en-US" dirty="0"/>
          </a:p>
        </p:txBody>
      </p:sp>
      <p:sp>
        <p:nvSpPr>
          <p:cNvPr id="4" name="Slide Number Placeholder 3"/>
          <p:cNvSpPr>
            <a:spLocks noGrp="1"/>
          </p:cNvSpPr>
          <p:nvPr>
            <p:ph type="sldNum" sz="quarter" idx="10"/>
          </p:nvPr>
        </p:nvSpPr>
        <p:spPr/>
        <p:txBody>
          <a:bodyPr/>
          <a:lstStyle/>
          <a:p>
            <a:fld id="{102BB8A2-9EFE-43F1-BEBC-2718EACA51D8}" type="slidenum">
              <a:rPr lang="en-US" smtClean="0"/>
              <a:pPr/>
              <a:t>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great Virtue,</a:t>
            </a:r>
            <a:r>
              <a:rPr lang="en-US" baseline="0" dirty="0" smtClean="0"/>
              <a:t> </a:t>
            </a:r>
            <a:r>
              <a:rPr lang="en-US" dirty="0" smtClean="0"/>
              <a:t>The Story of ST </a:t>
            </a:r>
            <a:r>
              <a:rPr lang="en-US" dirty="0" err="1" smtClean="0"/>
              <a:t>Mcarouis</a:t>
            </a:r>
            <a:r>
              <a:rPr lang="en-US" dirty="0" smtClean="0"/>
              <a:t>, Saint Antony Traps, Saint Antony Satan</a:t>
            </a:r>
            <a:endParaRPr lang="en-US" dirty="0"/>
          </a:p>
        </p:txBody>
      </p:sp>
      <p:sp>
        <p:nvSpPr>
          <p:cNvPr id="4" name="Slide Number Placeholder 3"/>
          <p:cNvSpPr>
            <a:spLocks noGrp="1"/>
          </p:cNvSpPr>
          <p:nvPr>
            <p:ph type="sldNum" sz="quarter" idx="10"/>
          </p:nvPr>
        </p:nvSpPr>
        <p:spPr/>
        <p:txBody>
          <a:bodyPr/>
          <a:lstStyle/>
          <a:p>
            <a:fld id="{102BB8A2-9EFE-43F1-BEBC-2718EACA51D8}" type="slidenum">
              <a:rPr lang="en-US" smtClean="0"/>
              <a:pPr/>
              <a:t>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Story of Saint Moses in the night</a:t>
            </a:r>
            <a:endParaRPr lang="en-US" dirty="0"/>
          </a:p>
        </p:txBody>
      </p:sp>
      <p:sp>
        <p:nvSpPr>
          <p:cNvPr id="4" name="Slide Number Placeholder 3"/>
          <p:cNvSpPr>
            <a:spLocks noGrp="1"/>
          </p:cNvSpPr>
          <p:nvPr>
            <p:ph type="sldNum" sz="quarter" idx="10"/>
          </p:nvPr>
        </p:nvSpPr>
        <p:spPr/>
        <p:txBody>
          <a:bodyPr/>
          <a:lstStyle/>
          <a:p>
            <a:fld id="{102BB8A2-9EFE-43F1-BEBC-2718EACA51D8}" type="slidenum">
              <a:rPr lang="en-US" smtClean="0"/>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Covering the sin by saint </a:t>
            </a:r>
            <a:r>
              <a:rPr lang="en-US" dirty="0" err="1" smtClean="0"/>
              <a:t>Macarouis</a:t>
            </a:r>
            <a:endParaRPr lang="en-US" dirty="0"/>
          </a:p>
        </p:txBody>
      </p:sp>
      <p:sp>
        <p:nvSpPr>
          <p:cNvPr id="4" name="Slide Number Placeholder 3"/>
          <p:cNvSpPr>
            <a:spLocks noGrp="1"/>
          </p:cNvSpPr>
          <p:nvPr>
            <p:ph type="sldNum" sz="quarter" idx="10"/>
          </p:nvPr>
        </p:nvSpPr>
        <p:spPr/>
        <p:txBody>
          <a:bodyPr/>
          <a:lstStyle/>
          <a:p>
            <a:fld id="{102BB8A2-9EFE-43F1-BEBC-2718EACA51D8}" type="slidenum">
              <a:rPr lang="en-US" smtClean="0"/>
              <a:pPr/>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story of the brother, and the story of the monk next to saint </a:t>
            </a:r>
            <a:r>
              <a:rPr lang="en-US" dirty="0" err="1" smtClean="0"/>
              <a:t>arsanouis</a:t>
            </a:r>
            <a:endParaRPr lang="en-US" dirty="0"/>
          </a:p>
        </p:txBody>
      </p:sp>
      <p:sp>
        <p:nvSpPr>
          <p:cNvPr id="4" name="Slide Number Placeholder 3"/>
          <p:cNvSpPr>
            <a:spLocks noGrp="1"/>
          </p:cNvSpPr>
          <p:nvPr>
            <p:ph type="sldNum" sz="quarter" idx="10"/>
          </p:nvPr>
        </p:nvSpPr>
        <p:spPr/>
        <p:txBody>
          <a:bodyPr/>
          <a:lstStyle/>
          <a:p>
            <a:fld id="{102BB8A2-9EFE-43F1-BEBC-2718EACA51D8}" type="slidenum">
              <a:rPr lang="en-US" smtClean="0"/>
              <a:pPr/>
              <a:t>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Saint </a:t>
            </a:r>
            <a:r>
              <a:rPr lang="en-US" dirty="0" err="1" smtClean="0"/>
              <a:t>Arsanouis</a:t>
            </a:r>
            <a:r>
              <a:rPr lang="en-US" dirty="0" smtClean="0"/>
              <a:t> Praying from the sunset to sunrise</a:t>
            </a:r>
            <a:endParaRPr lang="en-US" dirty="0"/>
          </a:p>
        </p:txBody>
      </p:sp>
      <p:sp>
        <p:nvSpPr>
          <p:cNvPr id="4" name="Slide Number Placeholder 3"/>
          <p:cNvSpPr>
            <a:spLocks noGrp="1"/>
          </p:cNvSpPr>
          <p:nvPr>
            <p:ph type="sldNum" sz="quarter" idx="10"/>
          </p:nvPr>
        </p:nvSpPr>
        <p:spPr/>
        <p:txBody>
          <a:bodyPr/>
          <a:lstStyle/>
          <a:p>
            <a:fld id="{102BB8A2-9EFE-43F1-BEBC-2718EACA51D8}"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3017DF82-EF2B-4AF5-AE32-12CF051079A1}" type="datetimeFigureOut">
              <a:rPr lang="en-US" smtClean="0"/>
              <a:pPr/>
              <a:t>10/24/2010</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DEC90B0D-ADBC-41DB-A957-490E83C31BD6}"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p:comb/>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017DF82-EF2B-4AF5-AE32-12CF051079A1}" type="datetimeFigureOut">
              <a:rPr lang="en-US" smtClean="0"/>
              <a:pPr/>
              <a:t>10/24/2010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C90B0D-ADBC-41DB-A957-490E83C31BD6}" type="slidenum">
              <a:rPr lang="en-US" smtClean="0"/>
              <a:pPr/>
              <a:t>‹#›</a:t>
            </a:fld>
            <a:endParaRPr lang="en-US"/>
          </a:p>
        </p:txBody>
      </p:sp>
    </p:spTree>
  </p:cSld>
  <p:clrMapOvr>
    <a:masterClrMapping/>
  </p:clrMapOvr>
  <p:transition>
    <p:comb/>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3017DF82-EF2B-4AF5-AE32-12CF051079A1}" type="datetimeFigureOut">
              <a:rPr lang="en-US" smtClean="0"/>
              <a:pPr/>
              <a:t>10/24/2010</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DEC90B0D-ADBC-41DB-A957-490E83C31BD6}"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p:comb/>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3017DF82-EF2B-4AF5-AE32-12CF051079A1}" type="datetimeFigureOut">
              <a:rPr lang="en-US" smtClean="0"/>
              <a:pPr/>
              <a:t>10/24/2010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DEC90B0D-ADBC-41DB-A957-490E83C31BD6}"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comb/>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3017DF82-EF2B-4AF5-AE32-12CF051079A1}" type="datetimeFigureOut">
              <a:rPr lang="en-US" smtClean="0"/>
              <a:pPr/>
              <a:t>10/24/2010</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DEC90B0D-ADBC-41DB-A957-490E83C31BD6}"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transition>
    <p:comb/>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3017DF82-EF2B-4AF5-AE32-12CF051079A1}" type="datetimeFigureOut">
              <a:rPr lang="en-US" smtClean="0"/>
              <a:pPr/>
              <a:t>10/24/2010</a:t>
            </a:fld>
            <a:endParaRPr lang="en-US"/>
          </a:p>
        </p:txBody>
      </p:sp>
      <p:sp>
        <p:nvSpPr>
          <p:cNvPr id="10" name="Slide Number Placeholder 9"/>
          <p:cNvSpPr>
            <a:spLocks noGrp="1"/>
          </p:cNvSpPr>
          <p:nvPr>
            <p:ph type="sldNum" sz="quarter" idx="16"/>
          </p:nvPr>
        </p:nvSpPr>
        <p:spPr/>
        <p:txBody>
          <a:bodyPr rtlCol="0"/>
          <a:lstStyle/>
          <a:p>
            <a:fld id="{DEC90B0D-ADBC-41DB-A957-490E83C31BD6}"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transition>
    <p:comb/>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3017DF82-EF2B-4AF5-AE32-12CF051079A1}" type="datetimeFigureOut">
              <a:rPr lang="en-US" smtClean="0"/>
              <a:pPr/>
              <a:t>10/24/2010</a:t>
            </a:fld>
            <a:endParaRPr lang="en-US"/>
          </a:p>
        </p:txBody>
      </p:sp>
      <p:sp>
        <p:nvSpPr>
          <p:cNvPr id="12" name="Slide Number Placeholder 11"/>
          <p:cNvSpPr>
            <a:spLocks noGrp="1"/>
          </p:cNvSpPr>
          <p:nvPr>
            <p:ph type="sldNum" sz="quarter" idx="16"/>
          </p:nvPr>
        </p:nvSpPr>
        <p:spPr/>
        <p:txBody>
          <a:bodyPr rtlCol="0"/>
          <a:lstStyle/>
          <a:p>
            <a:fld id="{DEC90B0D-ADBC-41DB-A957-490E83C31BD6}"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transition>
    <p:comb/>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017DF82-EF2B-4AF5-AE32-12CF051079A1}" type="datetimeFigureOut">
              <a:rPr lang="en-US" smtClean="0"/>
              <a:pPr/>
              <a:t>10/24/2010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DEC90B0D-ADBC-41DB-A957-490E83C31BD6}" type="slidenum">
              <a:rPr lang="en-US" smtClean="0"/>
              <a:pPr/>
              <a:t>‹#›</a:t>
            </a:fld>
            <a:endParaRPr lang="en-US"/>
          </a:p>
        </p:txBody>
      </p:sp>
    </p:spTree>
  </p:cSld>
  <p:clrMapOvr>
    <a:masterClrMapping/>
  </p:clrMapOvr>
  <p:transition>
    <p:comb/>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17DF82-EF2B-4AF5-AE32-12CF051079A1}" type="datetimeFigureOut">
              <a:rPr lang="en-US" smtClean="0"/>
              <a:pPr/>
              <a:t>10/24/2010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DEC90B0D-ADBC-41DB-A957-490E83C31BD6}" type="slidenum">
              <a:rPr lang="en-US" smtClean="0"/>
              <a:pPr/>
              <a:t>‹#›</a:t>
            </a:fld>
            <a:endParaRPr lang="en-US"/>
          </a:p>
        </p:txBody>
      </p:sp>
    </p:spTree>
  </p:cSld>
  <p:clrMapOvr>
    <a:masterClrMapping/>
  </p:clrMapOvr>
  <p:transition>
    <p:comb/>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3017DF82-EF2B-4AF5-AE32-12CF051079A1}" type="datetimeFigureOut">
              <a:rPr lang="en-US" smtClean="0"/>
              <a:pPr/>
              <a:t>10/24/2010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DEC90B0D-ADBC-41DB-A957-490E83C31BD6}"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comb/>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3017DF82-EF2B-4AF5-AE32-12CF051079A1}" type="datetimeFigureOut">
              <a:rPr lang="en-US" smtClean="0"/>
              <a:pPr/>
              <a:t>10/24/2010</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DEC90B0D-ADBC-41DB-A957-490E83C31BD6}"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transition>
    <p:comb/>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3017DF82-EF2B-4AF5-AE32-12CF051079A1}" type="datetimeFigureOut">
              <a:rPr lang="en-US" smtClean="0"/>
              <a:pPr/>
              <a:t>10/24/2010</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DEC90B0D-ADBC-41DB-A957-490E83C31BD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p:comb/>
  </p:transition>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Humility, The service of washing the feet;</a:t>
            </a:r>
          </a:p>
        </p:txBody>
      </p:sp>
      <p:sp>
        <p:nvSpPr>
          <p:cNvPr id="3" name="Subtitle 2"/>
          <p:cNvSpPr>
            <a:spLocks noGrp="1"/>
          </p:cNvSpPr>
          <p:nvPr>
            <p:ph type="subTitle" idx="1"/>
          </p:nvPr>
        </p:nvSpPr>
        <p:spPr/>
        <p:txBody>
          <a:bodyPr/>
          <a:lstStyle/>
          <a:p>
            <a:r>
              <a:rPr lang="en-US" dirty="0">
                <a:solidFill>
                  <a:schemeClr val="tx1"/>
                </a:solidFill>
              </a:rPr>
              <a:t>John 13 1-17</a:t>
            </a:r>
          </a:p>
          <a:p>
            <a:endParaRPr lang="en-US" dirty="0"/>
          </a:p>
        </p:txBody>
      </p:sp>
    </p:spTree>
  </p:cSld>
  <p:clrMapOvr>
    <a:masterClrMapping/>
  </p:clrMapOvr>
  <p:transition>
    <p:comb/>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How to Become Humble? </a:t>
            </a:r>
            <a:br>
              <a:rPr lang="en-US" dirty="0"/>
            </a:br>
            <a:endParaRPr lang="en-US" dirty="0"/>
          </a:p>
        </p:txBody>
      </p:sp>
      <p:sp>
        <p:nvSpPr>
          <p:cNvPr id="3" name="Content Placeholder 2"/>
          <p:cNvSpPr>
            <a:spLocks noGrp="1"/>
          </p:cNvSpPr>
          <p:nvPr>
            <p:ph sz="quarter" idx="1"/>
          </p:nvPr>
        </p:nvSpPr>
        <p:spPr/>
        <p:txBody>
          <a:bodyPr>
            <a:normAutofit fontScale="92500"/>
          </a:bodyPr>
          <a:lstStyle/>
          <a:p>
            <a:pPr lvl="0"/>
            <a:r>
              <a:rPr lang="en-US" dirty="0"/>
              <a:t>Pray to become </a:t>
            </a:r>
            <a:r>
              <a:rPr lang="en-US" dirty="0" smtClean="0"/>
              <a:t>humble (Saint </a:t>
            </a:r>
            <a:r>
              <a:rPr lang="en-US" dirty="0" err="1" smtClean="0"/>
              <a:t>Arseny</a:t>
            </a:r>
            <a:r>
              <a:rPr lang="en-US" dirty="0" smtClean="0"/>
              <a:t>, Saint Bishoy)</a:t>
            </a:r>
            <a:endParaRPr lang="en-US" dirty="0"/>
          </a:p>
          <a:p>
            <a:pPr lvl="0"/>
            <a:r>
              <a:rPr lang="en-US" dirty="0"/>
              <a:t> Exodus 20:24-26 </a:t>
            </a:r>
            <a:r>
              <a:rPr lang="en-US" dirty="0" smtClean="0"/>
              <a:t>”An altar of earth you shall make for Me, and you shall sacrifice on it”</a:t>
            </a:r>
            <a:endParaRPr lang="en-US" dirty="0"/>
          </a:p>
          <a:p>
            <a:pPr lvl="0"/>
            <a:r>
              <a:rPr lang="en-US" dirty="0"/>
              <a:t>Sacrifice what you cannot live without (The most attached sin)</a:t>
            </a:r>
          </a:p>
          <a:p>
            <a:pPr lvl="0"/>
            <a:r>
              <a:rPr lang="en-US" dirty="0"/>
              <a:t>Meditate on the gifts and honors that God gave you</a:t>
            </a:r>
          </a:p>
          <a:p>
            <a:pPr lvl="0"/>
            <a:r>
              <a:rPr lang="en-US" dirty="0"/>
              <a:t>Meditate on the multitude of sins which God covers for you</a:t>
            </a:r>
            <a:r>
              <a:rPr lang="en-US" dirty="0" smtClean="0"/>
              <a:t>. (saint Antony saying)</a:t>
            </a:r>
            <a:endParaRPr lang="en-US" dirty="0"/>
          </a:p>
          <a:p>
            <a:pPr lvl="0"/>
            <a:r>
              <a:rPr lang="en-US" dirty="0"/>
              <a:t>Do the dirty services.</a:t>
            </a:r>
          </a:p>
          <a:p>
            <a:endParaRPr lang="en-US" dirty="0"/>
          </a:p>
        </p:txBody>
      </p:sp>
      <p:pic>
        <p:nvPicPr>
          <p:cNvPr id="4" name="il_fi" descr="http://1.bp.blogspot.com/_qpE5hNwi618/S3bqwCrk_FI/AAAAAAAAEUk/4_GtFdzQnIc/s400/symeon.jpg"/>
          <p:cNvPicPr/>
          <p:nvPr/>
        </p:nvPicPr>
        <p:blipFill>
          <a:blip r:embed="rId3" cstate="print"/>
          <a:srcRect/>
          <a:stretch>
            <a:fillRect/>
          </a:stretch>
        </p:blipFill>
        <p:spPr bwMode="auto">
          <a:xfrm>
            <a:off x="6096000" y="4953000"/>
            <a:ext cx="1600200" cy="2057400"/>
          </a:xfrm>
          <a:prstGeom prst="rect">
            <a:avLst/>
          </a:prstGeom>
          <a:noFill/>
          <a:ln w="9525">
            <a:noFill/>
            <a:miter lim="800000"/>
            <a:headEnd/>
            <a:tailEnd/>
          </a:ln>
        </p:spPr>
      </p:pic>
    </p:spTree>
  </p:cSld>
  <p:clrMapOvr>
    <a:masterClrMapping/>
  </p:clrMapOvr>
  <p:transition>
    <p:comb/>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
            </a:r>
            <a:br>
              <a:rPr lang="en-US" dirty="0" smtClean="0"/>
            </a:br>
            <a:r>
              <a:rPr lang="en-US" dirty="0" smtClean="0"/>
              <a:t>Some of the father’s </a:t>
            </a:r>
            <a:r>
              <a:rPr lang="en-US" dirty="0"/>
              <a:t>Says </a:t>
            </a:r>
            <a:r>
              <a:rPr lang="en-US" dirty="0" smtClean="0"/>
              <a:t/>
            </a:r>
            <a:br>
              <a:rPr lang="en-US" dirty="0" smtClean="0"/>
            </a:br>
            <a:r>
              <a:rPr lang="en-US" dirty="0" smtClean="0"/>
              <a:t>about </a:t>
            </a:r>
            <a:r>
              <a:rPr lang="en-US" dirty="0"/>
              <a:t>Humility</a:t>
            </a:r>
            <a:br>
              <a:rPr lang="en-US" dirty="0"/>
            </a:br>
            <a:r>
              <a:rPr lang="en-US" dirty="0"/>
              <a:t> </a:t>
            </a:r>
            <a:br>
              <a:rPr lang="en-US" dirty="0"/>
            </a:br>
            <a:endParaRPr lang="en-US" dirty="0"/>
          </a:p>
        </p:txBody>
      </p:sp>
      <p:sp>
        <p:nvSpPr>
          <p:cNvPr id="3" name="Content Placeholder 2"/>
          <p:cNvSpPr>
            <a:spLocks noGrp="1"/>
          </p:cNvSpPr>
          <p:nvPr>
            <p:ph sz="quarter" idx="1"/>
          </p:nvPr>
        </p:nvSpPr>
        <p:spPr/>
        <p:txBody>
          <a:bodyPr>
            <a:normAutofit/>
          </a:bodyPr>
          <a:lstStyle/>
          <a:p>
            <a:r>
              <a:rPr lang="en-US" dirty="0"/>
              <a:t>Saint Isaac the Syrian said: </a:t>
            </a:r>
            <a:endParaRPr lang="en-US" dirty="0" smtClean="0"/>
          </a:p>
          <a:p>
            <a:endParaRPr lang="en-US" dirty="0" smtClean="0"/>
          </a:p>
          <a:p>
            <a:pPr>
              <a:buNone/>
            </a:pPr>
            <a:r>
              <a:rPr lang="en-US" dirty="0" smtClean="0"/>
              <a:t>"</a:t>
            </a:r>
            <a:r>
              <a:rPr lang="en-US" sz="2800" dirty="0"/>
              <a:t>I want to speak about humility, but I am afraid, as one who wants to speak about God...this is because humility is the garment that divinity wore when He appeared among us...for this reason, when the devils see a humble person, they are afraid, because they see in him the image of their Creator who has subdued them</a:t>
            </a:r>
            <a:r>
              <a:rPr lang="en-US" sz="2800" dirty="0" smtClean="0"/>
              <a:t>."</a:t>
            </a:r>
            <a:endParaRPr lang="en-US" sz="2800" dirty="0"/>
          </a:p>
          <a:p>
            <a:endParaRPr lang="en-US" dirty="0"/>
          </a:p>
        </p:txBody>
      </p:sp>
      <p:pic>
        <p:nvPicPr>
          <p:cNvPr id="4" name="il_fi" descr="http://theinnerkingdom.files.wordpress.com/2010/03/isaacofnineveh.jpg"/>
          <p:cNvPicPr/>
          <p:nvPr/>
        </p:nvPicPr>
        <p:blipFill>
          <a:blip r:embed="rId2" cstate="print"/>
          <a:srcRect/>
          <a:stretch>
            <a:fillRect/>
          </a:stretch>
        </p:blipFill>
        <p:spPr bwMode="auto">
          <a:xfrm>
            <a:off x="6934200" y="0"/>
            <a:ext cx="1771650" cy="2743200"/>
          </a:xfrm>
          <a:prstGeom prst="rect">
            <a:avLst/>
          </a:prstGeom>
          <a:noFill/>
          <a:ln w="9525">
            <a:noFill/>
            <a:miter lim="800000"/>
            <a:headEnd/>
            <a:tailEnd/>
          </a:ln>
        </p:spPr>
      </p:pic>
    </p:spTree>
  </p:cSld>
  <p:clrMapOvr>
    <a:masterClrMapping/>
  </p:clrMapOvr>
  <p:transition>
    <p:comb/>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Some of the father’s Says about Humility</a:t>
            </a:r>
            <a:endParaRPr lang="en-US" dirty="0"/>
          </a:p>
        </p:txBody>
      </p:sp>
      <p:sp>
        <p:nvSpPr>
          <p:cNvPr id="3" name="Content Placeholder 2"/>
          <p:cNvSpPr>
            <a:spLocks noGrp="1"/>
          </p:cNvSpPr>
          <p:nvPr>
            <p:ph sz="quarter" idx="1"/>
          </p:nvPr>
        </p:nvSpPr>
        <p:spPr/>
        <p:txBody>
          <a:bodyPr/>
          <a:lstStyle/>
          <a:p>
            <a:r>
              <a:rPr lang="en-US" dirty="0"/>
              <a:t>“Saint Augustine” Let us then follow Christ’s paths which he has revealed to us, above all the path of humility, which </a:t>
            </a:r>
            <a:r>
              <a:rPr lang="en-US" dirty="0" smtClean="0"/>
              <a:t>He Himself </a:t>
            </a:r>
            <a:r>
              <a:rPr lang="en-US" dirty="0"/>
              <a:t>became for us. He showed us that path by his precepts, and he himself followed it by his suffering on our </a:t>
            </a:r>
            <a:r>
              <a:rPr lang="en-US" dirty="0" smtClean="0"/>
              <a:t>behalf </a:t>
            </a:r>
            <a:endParaRPr lang="en-US" dirty="0"/>
          </a:p>
        </p:txBody>
      </p:sp>
      <p:pic>
        <p:nvPicPr>
          <p:cNvPr id="5" name="Picture 4" descr="C:\Documents and Settings\AmerisourceBergen\My Documents\My Pictures\Saint_Augustine_of_Hippo_Early_Church_Father_Doctor_of_the_Church.jpg"/>
          <p:cNvPicPr/>
          <p:nvPr/>
        </p:nvPicPr>
        <p:blipFill>
          <a:blip r:embed="rId2" cstate="print"/>
          <a:srcRect/>
          <a:stretch>
            <a:fillRect/>
          </a:stretch>
        </p:blipFill>
        <p:spPr bwMode="auto">
          <a:xfrm>
            <a:off x="5791200" y="4114800"/>
            <a:ext cx="1752600" cy="2286000"/>
          </a:xfrm>
          <a:prstGeom prst="rect">
            <a:avLst/>
          </a:prstGeom>
          <a:noFill/>
          <a:ln w="9525">
            <a:noFill/>
            <a:miter lim="800000"/>
            <a:headEnd/>
            <a:tailEnd/>
          </a:ln>
        </p:spPr>
      </p:pic>
    </p:spTree>
  </p:cSld>
  <p:clrMapOvr>
    <a:masterClrMapping/>
  </p:clrMapOvr>
  <p:transition>
    <p:comb/>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Some of the father’s Says about Humility</a:t>
            </a:r>
            <a:endParaRPr lang="en-US" dirty="0"/>
          </a:p>
        </p:txBody>
      </p:sp>
      <p:sp>
        <p:nvSpPr>
          <p:cNvPr id="3" name="Content Placeholder 2"/>
          <p:cNvSpPr>
            <a:spLocks noGrp="1"/>
          </p:cNvSpPr>
          <p:nvPr>
            <p:ph sz="quarter" idx="1"/>
          </p:nvPr>
        </p:nvSpPr>
        <p:spPr/>
        <p:txBody>
          <a:bodyPr/>
          <a:lstStyle/>
          <a:p>
            <a:r>
              <a:rPr lang="en-US" dirty="0"/>
              <a:t>St. Augustine</a:t>
            </a:r>
            <a:r>
              <a:rPr lang="en-US" dirty="0" smtClean="0"/>
              <a:t>: </a:t>
            </a:r>
            <a:r>
              <a:rPr lang="en-US" dirty="0"/>
              <a:t>the path of humility trod by Christ which we too must tread, admitting that we are saved not by our own virtue or good works, by but God's merciful grace, which we receive before we do anything to </a:t>
            </a:r>
            <a:r>
              <a:rPr lang="en-US" dirty="0" smtClean="0"/>
              <a:t>deserve </a:t>
            </a:r>
            <a:r>
              <a:rPr lang="en-US" dirty="0"/>
              <a:t>it, as a free gift of the Father's love</a:t>
            </a:r>
            <a:r>
              <a:rPr lang="en-US" dirty="0" smtClean="0"/>
              <a:t>.</a:t>
            </a:r>
          </a:p>
          <a:p>
            <a:endParaRPr lang="en-US" dirty="0"/>
          </a:p>
        </p:txBody>
      </p:sp>
      <p:pic>
        <p:nvPicPr>
          <p:cNvPr id="4" name="Picture 3" descr="C:\Documents and Settings\AmerisourceBergen\My Documents\My Pictures\Saint_Augustine_of_Hippo_Early_Church_Father_Doctor_of_the_Church.jpg"/>
          <p:cNvPicPr/>
          <p:nvPr/>
        </p:nvPicPr>
        <p:blipFill>
          <a:blip r:embed="rId2" cstate="print"/>
          <a:srcRect/>
          <a:stretch>
            <a:fillRect/>
          </a:stretch>
        </p:blipFill>
        <p:spPr bwMode="auto">
          <a:xfrm>
            <a:off x="4724400" y="4495800"/>
            <a:ext cx="1600200" cy="1905000"/>
          </a:xfrm>
          <a:prstGeom prst="rect">
            <a:avLst/>
          </a:prstGeom>
          <a:noFill/>
          <a:ln w="9525">
            <a:noFill/>
            <a:miter lim="800000"/>
            <a:headEnd/>
            <a:tailEnd/>
          </a:ln>
        </p:spPr>
      </p:pic>
    </p:spTree>
  </p:cSld>
  <p:clrMapOvr>
    <a:masterClrMapping/>
  </p:clrMapOvr>
  <p:transition>
    <p:comb/>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440362"/>
          </a:xfrm>
        </p:spPr>
        <p:txBody>
          <a:bodyPr/>
          <a:lstStyle/>
          <a:p>
            <a:r>
              <a:rPr lang="en-US" dirty="0" smtClean="0"/>
              <a:t>Glory Be to God</a:t>
            </a:r>
            <a:endParaRPr lang="en-US" dirty="0"/>
          </a:p>
        </p:txBody>
      </p:sp>
    </p:spTree>
  </p:cSld>
  <p:clrMapOvr>
    <a:masterClrMapping/>
  </p:clrMapOvr>
  <p:transition>
    <p:comb/>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sz="4000" b="1" dirty="0" smtClean="0"/>
              <a:t>The </a:t>
            </a:r>
            <a:r>
              <a:rPr lang="en-US" sz="4000" b="1" dirty="0"/>
              <a:t>lesson of Christ washing the disciples’ feet </a:t>
            </a:r>
            <a:r>
              <a:rPr lang="en-US" sz="4000" dirty="0"/>
              <a:t/>
            </a:r>
            <a:br>
              <a:rPr lang="en-US" sz="4000" dirty="0"/>
            </a:br>
            <a:endParaRPr lang="en-US" sz="4000" dirty="0"/>
          </a:p>
        </p:txBody>
      </p:sp>
      <p:sp>
        <p:nvSpPr>
          <p:cNvPr id="3" name="Content Placeholder 2"/>
          <p:cNvSpPr>
            <a:spLocks noGrp="1"/>
          </p:cNvSpPr>
          <p:nvPr>
            <p:ph sz="quarter" idx="1"/>
          </p:nvPr>
        </p:nvSpPr>
        <p:spPr/>
        <p:txBody>
          <a:bodyPr>
            <a:normAutofit/>
          </a:bodyPr>
          <a:lstStyle/>
          <a:p>
            <a:pPr lvl="0"/>
            <a:r>
              <a:rPr lang="en-US" sz="4400" dirty="0"/>
              <a:t>The meditation of the church </a:t>
            </a:r>
            <a:r>
              <a:rPr lang="en-US" sz="4400" dirty="0" smtClean="0"/>
              <a:t>fathers.</a:t>
            </a:r>
          </a:p>
          <a:p>
            <a:pPr lvl="0"/>
            <a:r>
              <a:rPr lang="en-US" sz="4400" dirty="0" smtClean="0"/>
              <a:t>What we know about this service</a:t>
            </a:r>
          </a:p>
          <a:p>
            <a:r>
              <a:rPr lang="en-US" sz="4400" dirty="0"/>
              <a:t>What is Humility?</a:t>
            </a:r>
          </a:p>
          <a:p>
            <a:r>
              <a:rPr lang="en-US" sz="4400" dirty="0"/>
              <a:t>How to Become Humble? </a:t>
            </a:r>
          </a:p>
          <a:p>
            <a:r>
              <a:rPr lang="en-US" sz="4400" dirty="0"/>
              <a:t>Father’s </a:t>
            </a:r>
            <a:r>
              <a:rPr lang="en-US" sz="4400" dirty="0" smtClean="0"/>
              <a:t>sayings’ </a:t>
            </a:r>
            <a:r>
              <a:rPr lang="en-US" sz="4400" dirty="0"/>
              <a:t>about Humility</a:t>
            </a:r>
          </a:p>
          <a:p>
            <a:pPr lvl="0"/>
            <a:endParaRPr lang="en-US" dirty="0"/>
          </a:p>
          <a:p>
            <a:endParaRPr lang="en-US" dirty="0"/>
          </a:p>
        </p:txBody>
      </p:sp>
    </p:spTree>
  </p:cSld>
  <p:clrMapOvr>
    <a:masterClrMapping/>
  </p:clrMapOvr>
  <p:transition>
    <p:comb/>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a:t>The meditation of the church fathers</a:t>
            </a:r>
            <a:br>
              <a:rPr lang="en-US" dirty="0"/>
            </a:br>
            <a:endParaRPr lang="en-US" dirty="0"/>
          </a:p>
        </p:txBody>
      </p:sp>
      <p:sp>
        <p:nvSpPr>
          <p:cNvPr id="3" name="Content Placeholder 2"/>
          <p:cNvSpPr>
            <a:spLocks noGrp="1"/>
          </p:cNvSpPr>
          <p:nvPr>
            <p:ph sz="quarter" idx="1"/>
          </p:nvPr>
        </p:nvSpPr>
        <p:spPr/>
        <p:txBody>
          <a:bodyPr>
            <a:normAutofit fontScale="85000" lnSpcReduction="20000"/>
          </a:bodyPr>
          <a:lstStyle/>
          <a:p>
            <a:pPr lvl="0"/>
            <a:r>
              <a:rPr lang="en-US" dirty="0" smtClean="0"/>
              <a:t>He </a:t>
            </a:r>
            <a:r>
              <a:rPr lang="en-US" dirty="0"/>
              <a:t>rose from supper (v4) </a:t>
            </a:r>
            <a:endParaRPr lang="en-US" dirty="0" smtClean="0"/>
          </a:p>
          <a:p>
            <a:pPr lvl="0">
              <a:buNone/>
            </a:pPr>
            <a:endParaRPr lang="en-US" dirty="0"/>
          </a:p>
          <a:p>
            <a:pPr lvl="0"/>
            <a:r>
              <a:rPr lang="en-US" dirty="0" smtClean="0"/>
              <a:t>He </a:t>
            </a:r>
            <a:r>
              <a:rPr lang="en-US" dirty="0"/>
              <a:t>laid aside His garments (v4</a:t>
            </a:r>
            <a:r>
              <a:rPr lang="en-US" dirty="0" smtClean="0"/>
              <a:t>)</a:t>
            </a:r>
          </a:p>
          <a:p>
            <a:r>
              <a:rPr lang="en-US" dirty="0"/>
              <a:t>He girded Himself with a towel (v4) </a:t>
            </a:r>
          </a:p>
          <a:p>
            <a:r>
              <a:rPr lang="en-US" dirty="0"/>
              <a:t>He began to wash the disciples' feet (v5</a:t>
            </a:r>
            <a:r>
              <a:rPr lang="en-US" dirty="0" smtClean="0"/>
              <a:t>)</a:t>
            </a:r>
            <a:endParaRPr lang="en-US" dirty="0"/>
          </a:p>
          <a:p>
            <a:pPr lvl="0"/>
            <a:r>
              <a:rPr lang="en-US" dirty="0"/>
              <a:t>He took His garments again (v12</a:t>
            </a:r>
            <a:r>
              <a:rPr lang="en-US" dirty="0" smtClean="0"/>
              <a:t>)</a:t>
            </a:r>
            <a:endParaRPr lang="en-US" dirty="0"/>
          </a:p>
          <a:p>
            <a:pPr lvl="0"/>
            <a:r>
              <a:rPr lang="en-US" dirty="0"/>
              <a:t>He sat down (v12) </a:t>
            </a:r>
          </a:p>
          <a:p>
            <a:endParaRPr lang="en-US" dirty="0"/>
          </a:p>
        </p:txBody>
      </p:sp>
      <p:sp>
        <p:nvSpPr>
          <p:cNvPr id="4" name="Content Placeholder 3"/>
          <p:cNvSpPr>
            <a:spLocks noGrp="1"/>
          </p:cNvSpPr>
          <p:nvPr>
            <p:ph sz="quarter" idx="2"/>
          </p:nvPr>
        </p:nvSpPr>
        <p:spPr/>
        <p:txBody>
          <a:bodyPr>
            <a:normAutofit fontScale="85000" lnSpcReduction="20000"/>
          </a:bodyPr>
          <a:lstStyle/>
          <a:p>
            <a:r>
              <a:rPr lang="en-US" dirty="0" smtClean="0"/>
              <a:t>He rose from His heavenly throne and communion with the Father.</a:t>
            </a:r>
          </a:p>
          <a:p>
            <a:r>
              <a:rPr lang="en-US" dirty="0" smtClean="0"/>
              <a:t>He laid aside His glory</a:t>
            </a:r>
          </a:p>
          <a:p>
            <a:r>
              <a:rPr lang="en-US" dirty="0" smtClean="0"/>
              <a:t>He took the form of a servant and became Man</a:t>
            </a:r>
          </a:p>
          <a:p>
            <a:r>
              <a:rPr lang="en-US" dirty="0" smtClean="0"/>
              <a:t>He began His present ministry of cleansing us from sin. (1 John 1:9)</a:t>
            </a:r>
          </a:p>
          <a:p>
            <a:r>
              <a:rPr lang="en-US" dirty="0" smtClean="0"/>
              <a:t>He is now glorified </a:t>
            </a:r>
          </a:p>
          <a:p>
            <a:r>
              <a:rPr lang="en-US" dirty="0" smtClean="0"/>
              <a:t>He is now seated at the right hand of the Father. (Hebrews 1:3)</a:t>
            </a:r>
          </a:p>
          <a:p>
            <a:endParaRPr lang="en-US" dirty="0" smtClean="0"/>
          </a:p>
          <a:p>
            <a:endParaRPr lang="en-US" dirty="0"/>
          </a:p>
        </p:txBody>
      </p:sp>
    </p:spTree>
  </p:cSld>
  <p:clrMapOvr>
    <a:masterClrMapping/>
  </p:clrMapOvr>
  <p:transition>
    <p:comb/>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What we know about this service</a:t>
            </a:r>
            <a:endParaRPr lang="en-US" dirty="0"/>
          </a:p>
        </p:txBody>
      </p:sp>
      <p:sp>
        <p:nvSpPr>
          <p:cNvPr id="3" name="Content Placeholder 2"/>
          <p:cNvSpPr>
            <a:spLocks noGrp="1"/>
          </p:cNvSpPr>
          <p:nvPr>
            <p:ph sz="quarter" idx="1"/>
          </p:nvPr>
        </p:nvSpPr>
        <p:spPr/>
        <p:txBody>
          <a:bodyPr>
            <a:normAutofit fontScale="77500" lnSpcReduction="20000"/>
          </a:bodyPr>
          <a:lstStyle/>
          <a:p>
            <a:pPr lvl="0"/>
            <a:r>
              <a:rPr lang="en-US" sz="3100" dirty="0" smtClean="0">
                <a:solidFill>
                  <a:schemeClr val="tx1"/>
                </a:solidFill>
              </a:rPr>
              <a:t>Washing the feet is an act of a servant</a:t>
            </a:r>
          </a:p>
          <a:p>
            <a:r>
              <a:rPr lang="en-US" sz="3100" dirty="0" smtClean="0">
                <a:solidFill>
                  <a:schemeClr val="tx1"/>
                </a:solidFill>
              </a:rPr>
              <a:t> A service of humility</a:t>
            </a:r>
          </a:p>
          <a:p>
            <a:pPr lvl="0"/>
            <a:r>
              <a:rPr lang="en-US" sz="3100" dirty="0" smtClean="0">
                <a:solidFill>
                  <a:schemeClr val="tx1"/>
                </a:solidFill>
              </a:rPr>
              <a:t>The Lord used His Mighty hands to serve the disciples who would soon desert Him</a:t>
            </a:r>
          </a:p>
          <a:p>
            <a:pPr lvl="0"/>
            <a:r>
              <a:rPr lang="en-US" sz="3100" dirty="0" smtClean="0">
                <a:solidFill>
                  <a:schemeClr val="tx1"/>
                </a:solidFill>
              </a:rPr>
              <a:t>God Loved His Disciples “To the End” This great love for His own was demonstrated in the act of foot-washing</a:t>
            </a:r>
          </a:p>
          <a:p>
            <a:pPr lvl="0"/>
            <a:r>
              <a:rPr lang="en-US" sz="3100" dirty="0" smtClean="0">
                <a:solidFill>
                  <a:schemeClr val="tx1"/>
                </a:solidFill>
              </a:rPr>
              <a:t> His washing of feet to be symbolic of another washing--the cleansing from sin.</a:t>
            </a:r>
          </a:p>
          <a:p>
            <a:pPr lvl="0"/>
            <a:r>
              <a:rPr lang="en-US" sz="3100" dirty="0" smtClean="0">
                <a:solidFill>
                  <a:schemeClr val="tx1"/>
                </a:solidFill>
              </a:rPr>
              <a:t>A teaching of how to follow Christ instructions “ For I have given you an example, that you should do as I have done to you” John 13:15</a:t>
            </a:r>
          </a:p>
          <a:p>
            <a:pPr lvl="0"/>
            <a:r>
              <a:rPr lang="en-US" sz="3100" dirty="0" smtClean="0">
                <a:solidFill>
                  <a:schemeClr val="tx1"/>
                </a:solidFill>
              </a:rPr>
              <a:t>Bathing represents salvation and the foot-washing represents restoration</a:t>
            </a:r>
          </a:p>
          <a:p>
            <a:endParaRPr lang="en-US" dirty="0" smtClean="0"/>
          </a:p>
          <a:p>
            <a:endParaRPr lang="en-US" dirty="0"/>
          </a:p>
        </p:txBody>
      </p:sp>
    </p:spTree>
  </p:cSld>
  <p:clrMapOvr>
    <a:masterClrMapping/>
  </p:clrMapOvr>
  <p:transition>
    <p:comb/>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What is Humility?</a:t>
            </a:r>
            <a:br>
              <a:rPr lang="en-US" dirty="0"/>
            </a:br>
            <a:endParaRPr lang="en-US" dirty="0"/>
          </a:p>
        </p:txBody>
      </p:sp>
      <p:sp>
        <p:nvSpPr>
          <p:cNvPr id="3" name="Content Placeholder 2"/>
          <p:cNvSpPr>
            <a:spLocks noGrp="1"/>
          </p:cNvSpPr>
          <p:nvPr>
            <p:ph sz="quarter" idx="1"/>
          </p:nvPr>
        </p:nvSpPr>
        <p:spPr/>
        <p:txBody>
          <a:bodyPr>
            <a:normAutofit fontScale="92500" lnSpcReduction="10000"/>
          </a:bodyPr>
          <a:lstStyle/>
          <a:p>
            <a:pPr lvl="0"/>
            <a:r>
              <a:rPr lang="en-US" b="1" dirty="0"/>
              <a:t>A great </a:t>
            </a:r>
            <a:r>
              <a:rPr lang="en-US" b="1" dirty="0" smtClean="0"/>
              <a:t>Virtue</a:t>
            </a:r>
          </a:p>
          <a:p>
            <a:pPr lvl="0">
              <a:buNone/>
            </a:pPr>
            <a:endParaRPr lang="en-US" dirty="0"/>
          </a:p>
          <a:p>
            <a:pPr>
              <a:buNone/>
            </a:pPr>
            <a:r>
              <a:rPr lang="en-US" dirty="0"/>
              <a:t>"...and learn from Me, for I am gentle and lowly in heart" (Matt. 11:29</a:t>
            </a:r>
            <a:r>
              <a:rPr lang="en-US" dirty="0" smtClean="0"/>
              <a:t>).</a:t>
            </a:r>
          </a:p>
          <a:p>
            <a:pPr>
              <a:buNone/>
            </a:pPr>
            <a:r>
              <a:rPr lang="en-US" dirty="0"/>
              <a:t>“Humility is the foundation upon which all virtues are built up. Humility is the rampart that guards all virtues and all gifts” (Pope Shenouda)</a:t>
            </a:r>
          </a:p>
          <a:p>
            <a:pPr>
              <a:buNone/>
            </a:pPr>
            <a:endParaRPr lang="en-US" dirty="0"/>
          </a:p>
          <a:p>
            <a:pPr>
              <a:buNone/>
            </a:pPr>
            <a:endParaRPr lang="en-US" dirty="0" smtClean="0"/>
          </a:p>
          <a:p>
            <a:pPr>
              <a:buNone/>
            </a:pPr>
            <a:endParaRPr lang="en-US" dirty="0"/>
          </a:p>
          <a:p>
            <a:pPr>
              <a:buNone/>
            </a:pPr>
            <a:endParaRPr lang="en-US" dirty="0"/>
          </a:p>
        </p:txBody>
      </p:sp>
      <p:sp>
        <p:nvSpPr>
          <p:cNvPr id="4" name="Content Placeholder 3"/>
          <p:cNvSpPr>
            <a:spLocks noGrp="1"/>
          </p:cNvSpPr>
          <p:nvPr>
            <p:ph sz="quarter" idx="2"/>
          </p:nvPr>
        </p:nvSpPr>
        <p:spPr/>
        <p:txBody>
          <a:bodyPr>
            <a:normAutofit fontScale="92500" lnSpcReduction="10000"/>
          </a:bodyPr>
          <a:lstStyle/>
          <a:p>
            <a:pPr lvl="0"/>
            <a:r>
              <a:rPr lang="en-US" b="1" dirty="0"/>
              <a:t>Not thinking too highly of oneself, opposite of pride </a:t>
            </a:r>
          </a:p>
          <a:p>
            <a:endParaRPr lang="en-US" dirty="0" smtClean="0"/>
          </a:p>
          <a:p>
            <a:pPr>
              <a:buNone/>
            </a:pPr>
            <a:r>
              <a:rPr lang="en-US" dirty="0"/>
              <a:t>(James 4:6</a:t>
            </a:r>
            <a:r>
              <a:rPr lang="en-US" dirty="0" smtClean="0"/>
              <a:t>) </a:t>
            </a:r>
            <a:r>
              <a:rPr lang="en-US" dirty="0"/>
              <a:t>God resists the </a:t>
            </a:r>
            <a:r>
              <a:rPr lang="en-US" dirty="0" smtClean="0"/>
              <a:t>proud”</a:t>
            </a:r>
            <a:endParaRPr lang="en-US" dirty="0"/>
          </a:p>
          <a:p>
            <a:pPr>
              <a:buNone/>
            </a:pPr>
            <a:r>
              <a:rPr lang="en-US" dirty="0" smtClean="0"/>
              <a:t>(Proverbs 11:2) </a:t>
            </a:r>
            <a:r>
              <a:rPr lang="en-US" dirty="0"/>
              <a:t>“When pride comes, then comes shame; But with the humble </a:t>
            </a:r>
            <a:r>
              <a:rPr lang="en-US" i="1" dirty="0"/>
              <a:t>is</a:t>
            </a:r>
            <a:r>
              <a:rPr lang="en-US" dirty="0"/>
              <a:t> </a:t>
            </a:r>
            <a:r>
              <a:rPr lang="en-US" dirty="0" smtClean="0"/>
              <a:t>wisdom”</a:t>
            </a:r>
            <a:endParaRPr lang="en-US" dirty="0"/>
          </a:p>
        </p:txBody>
      </p:sp>
    </p:spTree>
  </p:cSld>
  <p:clrMapOvr>
    <a:masterClrMapping/>
  </p:clrMapOvr>
  <p:transition>
    <p:comb/>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is Humility?</a:t>
            </a:r>
            <a:br>
              <a:rPr lang="en-US" dirty="0" smtClean="0"/>
            </a:br>
            <a:endParaRPr lang="en-US" dirty="0"/>
          </a:p>
        </p:txBody>
      </p:sp>
      <p:sp>
        <p:nvSpPr>
          <p:cNvPr id="3" name="Content Placeholder 2"/>
          <p:cNvSpPr>
            <a:spLocks noGrp="1"/>
          </p:cNvSpPr>
          <p:nvPr>
            <p:ph sz="quarter" idx="1"/>
          </p:nvPr>
        </p:nvSpPr>
        <p:spPr/>
        <p:txBody>
          <a:bodyPr>
            <a:normAutofit fontScale="92500" lnSpcReduction="10000"/>
          </a:bodyPr>
          <a:lstStyle/>
          <a:p>
            <a:pPr lvl="0"/>
            <a:r>
              <a:rPr lang="en-US" b="1" dirty="0"/>
              <a:t>A quality of being courteously respectful of others </a:t>
            </a:r>
          </a:p>
          <a:p>
            <a:pPr>
              <a:buNone/>
            </a:pPr>
            <a:r>
              <a:rPr lang="en-US" dirty="0"/>
              <a:t>Matthew 23-11,12“But he who is greatest among you shall be your servant. </a:t>
            </a:r>
            <a:r>
              <a:rPr lang="en-US" dirty="0" smtClean="0"/>
              <a:t>And </a:t>
            </a:r>
            <a:r>
              <a:rPr lang="en-US" dirty="0"/>
              <a:t>whoever exalts himself will be humbled, and he who humbles himself will be </a:t>
            </a:r>
            <a:r>
              <a:rPr lang="en-US" dirty="0" smtClean="0"/>
              <a:t>exalted”.</a:t>
            </a:r>
            <a:endParaRPr lang="en-US" dirty="0"/>
          </a:p>
          <a:p>
            <a:pPr>
              <a:buNone/>
            </a:pPr>
            <a:endParaRPr lang="en-US" dirty="0"/>
          </a:p>
        </p:txBody>
      </p:sp>
      <p:sp>
        <p:nvSpPr>
          <p:cNvPr id="4" name="Content Placeholder 3"/>
          <p:cNvSpPr>
            <a:spLocks noGrp="1"/>
          </p:cNvSpPr>
          <p:nvPr>
            <p:ph sz="quarter" idx="2"/>
          </p:nvPr>
        </p:nvSpPr>
        <p:spPr/>
        <p:txBody>
          <a:bodyPr>
            <a:normAutofit fontScale="92500" lnSpcReduction="10000"/>
          </a:bodyPr>
          <a:lstStyle/>
          <a:p>
            <a:pPr lvl="0"/>
            <a:r>
              <a:rPr lang="en-US" b="1" dirty="0"/>
              <a:t>Is exactly what is needed to live in peace </a:t>
            </a:r>
          </a:p>
          <a:p>
            <a:pPr>
              <a:buNone/>
            </a:pPr>
            <a:endParaRPr lang="en-US" dirty="0" smtClean="0"/>
          </a:p>
          <a:p>
            <a:pPr>
              <a:buNone/>
            </a:pPr>
            <a:r>
              <a:rPr lang="en-US" dirty="0" smtClean="0"/>
              <a:t>Proverbs </a:t>
            </a:r>
            <a:r>
              <a:rPr lang="en-US" dirty="0"/>
              <a:t>16:7: “When a man’s ways please the LORD, He makes even his enemies to be at peace with </a:t>
            </a:r>
            <a:r>
              <a:rPr lang="en-US" dirty="0" smtClean="0"/>
              <a:t>him”</a:t>
            </a:r>
            <a:endParaRPr lang="en-US" dirty="0"/>
          </a:p>
        </p:txBody>
      </p:sp>
    </p:spTree>
  </p:cSld>
  <p:clrMapOvr>
    <a:masterClrMapping/>
  </p:clrMapOvr>
  <p:transition>
    <p:comb/>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is Humility?</a:t>
            </a:r>
            <a:br>
              <a:rPr lang="en-US" dirty="0" smtClean="0"/>
            </a:br>
            <a:endParaRPr lang="en-US" dirty="0"/>
          </a:p>
        </p:txBody>
      </p:sp>
      <p:sp>
        <p:nvSpPr>
          <p:cNvPr id="3" name="Content Placeholder 2"/>
          <p:cNvSpPr>
            <a:spLocks noGrp="1"/>
          </p:cNvSpPr>
          <p:nvPr>
            <p:ph sz="quarter" idx="1"/>
          </p:nvPr>
        </p:nvSpPr>
        <p:spPr/>
        <p:txBody>
          <a:bodyPr>
            <a:normAutofit fontScale="92500"/>
          </a:bodyPr>
          <a:lstStyle/>
          <a:p>
            <a:r>
              <a:rPr lang="en-US" b="1" dirty="0"/>
              <a:t>Dissipates anger and heals old </a:t>
            </a:r>
            <a:r>
              <a:rPr lang="en-US" b="1" dirty="0" smtClean="0"/>
              <a:t>wounds</a:t>
            </a:r>
          </a:p>
          <a:p>
            <a:pPr>
              <a:buNone/>
            </a:pPr>
            <a:endParaRPr lang="en-US" dirty="0"/>
          </a:p>
          <a:p>
            <a:pPr>
              <a:buNone/>
            </a:pPr>
            <a:r>
              <a:rPr lang="en-US" dirty="0" smtClean="0"/>
              <a:t>Proverbs </a:t>
            </a:r>
            <a:r>
              <a:rPr lang="en-US" dirty="0"/>
              <a:t>16:32 “</a:t>
            </a:r>
            <a:r>
              <a:rPr lang="en-US" i="1" dirty="0"/>
              <a:t>He who is</a:t>
            </a:r>
            <a:r>
              <a:rPr lang="en-US" dirty="0"/>
              <a:t> slow to anger </a:t>
            </a:r>
            <a:r>
              <a:rPr lang="en-US" i="1" dirty="0"/>
              <a:t>is</a:t>
            </a:r>
            <a:r>
              <a:rPr lang="en-US" dirty="0"/>
              <a:t> better than the mighty, And he who rules his spirit than he who takes a city,</a:t>
            </a:r>
          </a:p>
        </p:txBody>
      </p:sp>
      <p:sp>
        <p:nvSpPr>
          <p:cNvPr id="4" name="Content Placeholder 3"/>
          <p:cNvSpPr>
            <a:spLocks noGrp="1"/>
          </p:cNvSpPr>
          <p:nvPr>
            <p:ph sz="quarter" idx="2"/>
          </p:nvPr>
        </p:nvSpPr>
        <p:spPr/>
        <p:txBody>
          <a:bodyPr>
            <a:normAutofit fontScale="92500"/>
          </a:bodyPr>
          <a:lstStyle/>
          <a:p>
            <a:r>
              <a:rPr lang="en-US" b="1" dirty="0" smtClean="0"/>
              <a:t>Distinguishes the wise leader from the arrogant power-seeker</a:t>
            </a:r>
          </a:p>
          <a:p>
            <a:pPr>
              <a:buNone/>
            </a:pPr>
            <a:r>
              <a:rPr lang="en-US" dirty="0" smtClean="0"/>
              <a:t>Proverbs </a:t>
            </a:r>
            <a:r>
              <a:rPr lang="en-US" dirty="0"/>
              <a:t>29:11, 12 “A fool vents all his </a:t>
            </a:r>
            <a:r>
              <a:rPr lang="en-US" dirty="0" smtClean="0"/>
              <a:t>feelings, but </a:t>
            </a:r>
            <a:r>
              <a:rPr lang="en-US" dirty="0"/>
              <a:t>a wise </a:t>
            </a:r>
            <a:r>
              <a:rPr lang="en-US" i="1" dirty="0"/>
              <a:t>man</a:t>
            </a:r>
            <a:r>
              <a:rPr lang="en-US" dirty="0"/>
              <a:t> holds them back. If a ruler pays attention to lies, all his servants </a:t>
            </a:r>
            <a:r>
              <a:rPr lang="en-US" i="1" dirty="0"/>
              <a:t>become</a:t>
            </a:r>
            <a:r>
              <a:rPr lang="en-US" dirty="0"/>
              <a:t> wicked</a:t>
            </a:r>
          </a:p>
          <a:p>
            <a:pPr>
              <a:buNone/>
            </a:pPr>
            <a:endParaRPr lang="en-US" dirty="0"/>
          </a:p>
        </p:txBody>
      </p:sp>
    </p:spTree>
  </p:cSld>
  <p:clrMapOvr>
    <a:masterClrMapping/>
  </p:clrMapOvr>
  <p:transition>
    <p:comb/>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is Humility?</a:t>
            </a:r>
            <a:br>
              <a:rPr lang="en-US" dirty="0" smtClean="0"/>
            </a:br>
            <a:endParaRPr lang="en-US" dirty="0"/>
          </a:p>
        </p:txBody>
      </p:sp>
      <p:sp>
        <p:nvSpPr>
          <p:cNvPr id="3" name="Content Placeholder 2"/>
          <p:cNvSpPr>
            <a:spLocks noGrp="1"/>
          </p:cNvSpPr>
          <p:nvPr>
            <p:ph sz="quarter" idx="1"/>
          </p:nvPr>
        </p:nvSpPr>
        <p:spPr/>
        <p:txBody>
          <a:bodyPr>
            <a:normAutofit fontScale="77500" lnSpcReduction="20000"/>
          </a:bodyPr>
          <a:lstStyle/>
          <a:p>
            <a:r>
              <a:rPr lang="en-US" b="1" dirty="0"/>
              <a:t>Will gain us much more than we </a:t>
            </a:r>
            <a:r>
              <a:rPr lang="en-US" b="1" dirty="0" smtClean="0"/>
              <a:t>sacrifice</a:t>
            </a:r>
          </a:p>
          <a:p>
            <a:pPr>
              <a:buNone/>
            </a:pPr>
            <a:r>
              <a:rPr lang="en-US" dirty="0" smtClean="0"/>
              <a:t>The Widow’s mites she was acknowledged and praised by the Lord Himself</a:t>
            </a:r>
          </a:p>
          <a:p>
            <a:pPr>
              <a:buNone/>
            </a:pPr>
            <a:r>
              <a:rPr lang="en-US" dirty="0" smtClean="0"/>
              <a:t>“Then one poor widow came and threw in two mites, which make a </a:t>
            </a:r>
            <a:r>
              <a:rPr lang="en-US" dirty="0" err="1" smtClean="0"/>
              <a:t>quadrans</a:t>
            </a:r>
            <a:r>
              <a:rPr lang="en-US" dirty="0" smtClean="0"/>
              <a:t>. So He called His disciples to </a:t>
            </a:r>
            <a:r>
              <a:rPr lang="en-US" i="1" dirty="0" smtClean="0"/>
              <a:t>Himself</a:t>
            </a:r>
            <a:r>
              <a:rPr lang="en-US" dirty="0" smtClean="0"/>
              <a:t> and said to them, “Assuredly, I say to you that this poor widow has put in more than all those who have given to the treasury; (Mark 12:41)</a:t>
            </a:r>
          </a:p>
        </p:txBody>
      </p:sp>
      <p:sp>
        <p:nvSpPr>
          <p:cNvPr id="4" name="Content Placeholder 3"/>
          <p:cNvSpPr>
            <a:spLocks noGrp="1"/>
          </p:cNvSpPr>
          <p:nvPr>
            <p:ph sz="quarter" idx="2"/>
          </p:nvPr>
        </p:nvSpPr>
        <p:spPr/>
        <p:txBody>
          <a:bodyPr>
            <a:normAutofit fontScale="77500" lnSpcReduction="20000"/>
          </a:bodyPr>
          <a:lstStyle/>
          <a:p>
            <a:pPr lvl="0"/>
            <a:r>
              <a:rPr lang="en-US" b="1" dirty="0"/>
              <a:t>Act of Love </a:t>
            </a:r>
          </a:p>
          <a:p>
            <a:pPr>
              <a:buNone/>
            </a:pPr>
            <a:endParaRPr lang="en-US" dirty="0" smtClean="0"/>
          </a:p>
          <a:p>
            <a:pPr>
              <a:buNone/>
            </a:pPr>
            <a:r>
              <a:rPr lang="en-US" dirty="0" smtClean="0"/>
              <a:t>Saint Sarapamoun The Bishop Of </a:t>
            </a:r>
            <a:r>
              <a:rPr lang="en-US" dirty="0" err="1" smtClean="0"/>
              <a:t>Minoufia</a:t>
            </a:r>
            <a:endParaRPr lang="en-US" dirty="0" smtClean="0"/>
          </a:p>
          <a:p>
            <a:pPr>
              <a:buNone/>
            </a:pPr>
            <a:endParaRPr lang="en-US" dirty="0"/>
          </a:p>
        </p:txBody>
      </p:sp>
      <p:pic>
        <p:nvPicPr>
          <p:cNvPr id="5" name="il_fi" descr="http://t3.gstatic.com/images?q=tbn:GcsjLbHNeq7whM:http://www.stmarkact.org/Gallery/d/615-3/AvvaSarapamoun.jpg&amp;t=1"/>
          <p:cNvPicPr/>
          <p:nvPr/>
        </p:nvPicPr>
        <p:blipFill>
          <a:blip r:embed="rId3" cstate="print"/>
          <a:srcRect/>
          <a:stretch>
            <a:fillRect/>
          </a:stretch>
        </p:blipFill>
        <p:spPr bwMode="auto">
          <a:xfrm>
            <a:off x="5867400" y="3200400"/>
            <a:ext cx="1828800" cy="2762250"/>
          </a:xfrm>
          <a:prstGeom prst="rect">
            <a:avLst/>
          </a:prstGeom>
          <a:noFill/>
          <a:ln w="9525">
            <a:noFill/>
            <a:miter lim="800000"/>
            <a:headEnd/>
            <a:tailEnd/>
          </a:ln>
        </p:spPr>
      </p:pic>
    </p:spTree>
  </p:cSld>
  <p:clrMapOvr>
    <a:masterClrMapping/>
  </p:clrMapOvr>
  <p:transition>
    <p:comb/>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is Humility?</a:t>
            </a:r>
            <a:br>
              <a:rPr lang="en-US" dirty="0" smtClean="0"/>
            </a:br>
            <a:endParaRPr lang="en-US" dirty="0"/>
          </a:p>
        </p:txBody>
      </p:sp>
      <p:sp>
        <p:nvSpPr>
          <p:cNvPr id="3" name="Content Placeholder 2"/>
          <p:cNvSpPr>
            <a:spLocks noGrp="1"/>
          </p:cNvSpPr>
          <p:nvPr>
            <p:ph sz="quarter" idx="1"/>
          </p:nvPr>
        </p:nvSpPr>
        <p:spPr/>
        <p:txBody>
          <a:bodyPr/>
          <a:lstStyle/>
          <a:p>
            <a:r>
              <a:rPr lang="en-US" b="1" dirty="0"/>
              <a:t>The fear of </a:t>
            </a:r>
            <a:r>
              <a:rPr lang="en-US" b="1" dirty="0" smtClean="0"/>
              <a:t>God</a:t>
            </a:r>
          </a:p>
          <a:p>
            <a:pPr>
              <a:buNone/>
            </a:pPr>
            <a:endParaRPr lang="en-US" dirty="0" smtClean="0"/>
          </a:p>
          <a:p>
            <a:pPr>
              <a:buNone/>
            </a:pPr>
            <a:r>
              <a:rPr lang="en-US" dirty="0" smtClean="0"/>
              <a:t>Proverb </a:t>
            </a:r>
            <a:r>
              <a:rPr lang="en-US" dirty="0"/>
              <a:t>22:4 “By humility </a:t>
            </a:r>
            <a:r>
              <a:rPr lang="en-US" i="1" dirty="0"/>
              <a:t>and</a:t>
            </a:r>
            <a:r>
              <a:rPr lang="en-US" dirty="0"/>
              <a:t> the fear of the LORD </a:t>
            </a:r>
            <a:r>
              <a:rPr lang="en-US" i="1" dirty="0"/>
              <a:t>Are</a:t>
            </a:r>
            <a:r>
              <a:rPr lang="en-US" dirty="0"/>
              <a:t> riches and honor and life</a:t>
            </a:r>
          </a:p>
        </p:txBody>
      </p:sp>
      <p:sp>
        <p:nvSpPr>
          <p:cNvPr id="4" name="Content Placeholder 3"/>
          <p:cNvSpPr>
            <a:spLocks noGrp="1"/>
          </p:cNvSpPr>
          <p:nvPr>
            <p:ph sz="quarter" idx="2"/>
          </p:nvPr>
        </p:nvSpPr>
        <p:spPr/>
        <p:txBody>
          <a:bodyPr/>
          <a:lstStyle/>
          <a:p>
            <a:pPr lvl="0"/>
            <a:r>
              <a:rPr lang="en-US" b="1" dirty="0"/>
              <a:t>Leaning and relying on the power of </a:t>
            </a:r>
            <a:r>
              <a:rPr lang="en-US" b="1" dirty="0" smtClean="0"/>
              <a:t>God</a:t>
            </a:r>
          </a:p>
          <a:p>
            <a:pPr lvl="0">
              <a:buNone/>
            </a:pPr>
            <a:r>
              <a:rPr lang="en-US" dirty="0" smtClean="0"/>
              <a:t>Saint Macarius</a:t>
            </a:r>
          </a:p>
          <a:p>
            <a:pPr lvl="0">
              <a:buNone/>
            </a:pPr>
            <a:r>
              <a:rPr lang="en-US" dirty="0" smtClean="0"/>
              <a:t>Saint Marina</a:t>
            </a:r>
            <a:endParaRPr lang="en-US" dirty="0"/>
          </a:p>
          <a:p>
            <a:endParaRPr lang="en-US" dirty="0"/>
          </a:p>
        </p:txBody>
      </p:sp>
      <p:pic>
        <p:nvPicPr>
          <p:cNvPr id="5" name="il_fi" descr="http://josephpatterson.files.wordpress.com/2007/07/st-macarius-of-egypt-2.jpg"/>
          <p:cNvPicPr/>
          <p:nvPr/>
        </p:nvPicPr>
        <p:blipFill>
          <a:blip r:embed="rId2" cstate="print"/>
          <a:srcRect/>
          <a:stretch>
            <a:fillRect/>
          </a:stretch>
        </p:blipFill>
        <p:spPr bwMode="auto">
          <a:xfrm>
            <a:off x="7086600" y="3581400"/>
            <a:ext cx="1581150" cy="3048000"/>
          </a:xfrm>
          <a:prstGeom prst="rect">
            <a:avLst/>
          </a:prstGeom>
          <a:noFill/>
          <a:ln w="9525">
            <a:noFill/>
            <a:miter lim="800000"/>
            <a:headEnd/>
            <a:tailEnd/>
          </a:ln>
        </p:spPr>
      </p:pic>
      <p:pic>
        <p:nvPicPr>
          <p:cNvPr id="6" name="il_fi" descr="http://www.cccnet.ca/SaintsIcons/St_marina.jpg"/>
          <p:cNvPicPr/>
          <p:nvPr/>
        </p:nvPicPr>
        <p:blipFill>
          <a:blip r:embed="rId3" cstate="print"/>
          <a:srcRect/>
          <a:stretch>
            <a:fillRect/>
          </a:stretch>
        </p:blipFill>
        <p:spPr bwMode="auto">
          <a:xfrm>
            <a:off x="4800600" y="3581400"/>
            <a:ext cx="1600200" cy="3124200"/>
          </a:xfrm>
          <a:prstGeom prst="rect">
            <a:avLst/>
          </a:prstGeom>
          <a:noFill/>
          <a:ln w="9525">
            <a:noFill/>
            <a:miter lim="800000"/>
            <a:headEnd/>
            <a:tailEnd/>
          </a:ln>
        </p:spPr>
      </p:pic>
    </p:spTree>
  </p:cSld>
  <p:clrMapOvr>
    <a:masterClrMapping/>
  </p:clrMapOvr>
  <p:transition>
    <p:comb/>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285</TotalTime>
  <Words>921</Words>
  <Application>Microsoft Office PowerPoint</Application>
  <PresentationFormat>On-screen Show (4:3)</PresentationFormat>
  <Paragraphs>95</Paragraphs>
  <Slides>14</Slides>
  <Notes>6</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Median</vt:lpstr>
      <vt:lpstr>Humility, The service of washing the feet;</vt:lpstr>
      <vt:lpstr> The lesson of Christ washing the disciples’ feet  </vt:lpstr>
      <vt:lpstr>The meditation of the church fathers </vt:lpstr>
      <vt:lpstr>What we know about this service</vt:lpstr>
      <vt:lpstr>What is Humility? </vt:lpstr>
      <vt:lpstr>What is Humility? </vt:lpstr>
      <vt:lpstr>What is Humility? </vt:lpstr>
      <vt:lpstr>What is Humility? </vt:lpstr>
      <vt:lpstr>What is Humility? </vt:lpstr>
      <vt:lpstr>How to Become Humble?  </vt:lpstr>
      <vt:lpstr>  Some of the father’s Says  about Humility   </vt:lpstr>
      <vt:lpstr>Some of the father’s Says about Humility</vt:lpstr>
      <vt:lpstr>Some of the father’s Says about Humility</vt:lpstr>
      <vt:lpstr>Glory Be to God</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Humility, The service of washing the feet;</dc:title>
  <dc:creator>Dr. Attalla</dc:creator>
  <cp:lastModifiedBy>Dr. Attalla</cp:lastModifiedBy>
  <cp:revision>25</cp:revision>
  <dcterms:created xsi:type="dcterms:W3CDTF">2010-10-24T00:48:52Z</dcterms:created>
  <dcterms:modified xsi:type="dcterms:W3CDTF">2010-10-24T05:41:51Z</dcterms:modified>
</cp:coreProperties>
</file>