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72" y="-1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6291240-BAD9-4689-9AE4-49CA32E4837B}" type="datetimeFigureOut">
              <a:rPr lang="en-US" smtClean="0"/>
              <a:pPr/>
              <a:t>6/26/2010</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4D2E39-44BA-4EC6-BAC9-AD3E08DDB4F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291240-BAD9-4689-9AE4-49CA32E4837B}" type="datetimeFigureOut">
              <a:rPr lang="en-US" smtClean="0"/>
              <a:pPr/>
              <a:t>6/26/2010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4D2E39-44BA-4EC6-BAC9-AD3E08DDB4F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4D2E39-44BA-4EC6-BAC9-AD3E08DDB4F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291240-BAD9-4689-9AE4-49CA32E4837B}" type="datetimeFigureOut">
              <a:rPr lang="en-US" smtClean="0"/>
              <a:pPr/>
              <a:t>6/26/2010</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6291240-BAD9-4689-9AE4-49CA32E4837B}" type="datetimeFigureOut">
              <a:rPr lang="en-US" smtClean="0"/>
              <a:pPr/>
              <a:t>6/26/2010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4D2E39-44BA-4EC6-BAC9-AD3E08DDB4F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lvl1pPr algn="just">
              <a:defRPr/>
            </a:lvl1pPr>
            <a:lvl2pPr algn="just">
              <a:defRPr/>
            </a:lvl2pPr>
            <a:lvl3pPr algn="just">
              <a:defRPr/>
            </a:lvl3pPr>
            <a:lvl4pPr algn="just">
              <a:defRPr/>
            </a:lvl4pPr>
            <a:lvl5pPr algn="just">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56291240-BAD9-4689-9AE4-49CA32E4837B}" type="datetimeFigureOut">
              <a:rPr lang="en-US" smtClean="0"/>
              <a:pPr/>
              <a:t>6/26/2010</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4D2E39-44BA-4EC6-BAC9-AD3E08DDB4F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6291240-BAD9-4689-9AE4-49CA32E4837B}" type="datetimeFigureOut">
              <a:rPr lang="en-US" smtClean="0"/>
              <a:pPr/>
              <a:t>6/26/2010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4D2E39-44BA-4EC6-BAC9-AD3E08DDB4F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6291240-BAD9-4689-9AE4-49CA32E4837B}" type="datetimeFigureOut">
              <a:rPr lang="en-US" smtClean="0"/>
              <a:pPr/>
              <a:t>6/26/2010</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4D2E39-44BA-4EC6-BAC9-AD3E08DDB4F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6291240-BAD9-4689-9AE4-49CA32E4837B}" type="datetimeFigureOut">
              <a:rPr lang="en-US" smtClean="0"/>
              <a:pPr/>
              <a:t>6/26/2010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4D2E39-44BA-4EC6-BAC9-AD3E08DDB4FB}" type="slidenum">
              <a:rPr lang="en-US" smtClean="0"/>
              <a:pPr/>
              <a:t>‹#›</a:t>
            </a:fld>
            <a:endParaRPr lang="en-US"/>
          </a:p>
        </p:txBody>
      </p:sp>
    </p:spTree>
  </p:cSld>
  <p:clrMapOvr>
    <a:masterClrMapping/>
  </p:clrMapOvr>
  <p:transition spd="med">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6291240-BAD9-4689-9AE4-49CA32E4837B}" type="datetimeFigureOut">
              <a:rPr lang="en-US" smtClean="0"/>
              <a:pPr/>
              <a:t>6/26/2010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4D2E39-44BA-4EC6-BAC9-AD3E08DDB4FB}" type="slidenum">
              <a:rPr lang="en-US" smtClean="0"/>
              <a:pPr/>
              <a:t>‹#›</a:t>
            </a:fld>
            <a:endParaRPr lang="en-US"/>
          </a:p>
        </p:txBody>
      </p:sp>
    </p:spTree>
  </p:cSld>
  <p:clrMapOvr>
    <a:masterClrMapping/>
  </p:clrMapOvr>
  <p:transition spd="med">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4D2E39-44BA-4EC6-BAC9-AD3E08DDB4F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6291240-BAD9-4689-9AE4-49CA32E4837B}" type="datetimeFigureOut">
              <a:rPr lang="en-US" smtClean="0"/>
              <a:pPr/>
              <a:t>6/26/2010</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4D2E39-44BA-4EC6-BAC9-AD3E08DDB4F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6291240-BAD9-4689-9AE4-49CA32E4837B}" type="datetimeFigureOut">
              <a:rPr lang="en-US" smtClean="0"/>
              <a:pPr/>
              <a:t>6/26/2010</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transition spd="med">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6291240-BAD9-4689-9AE4-49CA32E4837B}" type="datetimeFigureOut">
              <a:rPr lang="en-US" smtClean="0"/>
              <a:pPr/>
              <a:t>6/26/2010</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4D2E39-44BA-4EC6-BAC9-AD3E08DDB4F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wipe dir="r"/>
  </p:transition>
  <p:timing>
    <p:tnLst>
      <p:par>
        <p:cTn id="1" dur="indefinite" restart="never" nodeType="tmRoot"/>
      </p:par>
    </p:tnLst>
  </p:timing>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Servants’ Meeting</a:t>
            </a:r>
          </a:p>
          <a:p>
            <a:r>
              <a:rPr lang="en-US" dirty="0" smtClean="0"/>
              <a:t>June 27, 2010</a:t>
            </a:r>
            <a:endParaRPr lang="en-US" dirty="0"/>
          </a:p>
        </p:txBody>
      </p:sp>
      <p:sp>
        <p:nvSpPr>
          <p:cNvPr id="2" name="Title 1"/>
          <p:cNvSpPr>
            <a:spLocks noGrp="1"/>
          </p:cNvSpPr>
          <p:nvPr>
            <p:ph type="ctrTitle"/>
          </p:nvPr>
        </p:nvSpPr>
        <p:spPr/>
        <p:txBody>
          <a:bodyPr/>
          <a:lstStyle/>
          <a:p>
            <a:r>
              <a:rPr lang="en-US" dirty="0" smtClean="0"/>
              <a:t>Salvation in the Epistle to the Romans</a:t>
            </a:r>
            <a:endParaRPr lang="en-US" dirty="0"/>
          </a:p>
        </p:txBody>
      </p:sp>
    </p:spTree>
  </p:cSld>
  <p:clrMapOvr>
    <a:masterClrMapping/>
  </p:clrMapOvr>
  <p:transitio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of Propitiation</a:t>
            </a:r>
            <a:endParaRPr lang="en-US" dirty="0"/>
          </a:p>
        </p:txBody>
      </p:sp>
      <p:sp>
        <p:nvSpPr>
          <p:cNvPr id="3" name="Content Placeholder 2"/>
          <p:cNvSpPr>
            <a:spLocks noGrp="1"/>
          </p:cNvSpPr>
          <p:nvPr>
            <p:ph sz="quarter" idx="1"/>
          </p:nvPr>
        </p:nvSpPr>
        <p:spPr/>
        <p:txBody>
          <a:bodyPr/>
          <a:lstStyle/>
          <a:p>
            <a:r>
              <a:rPr lang="en-US" dirty="0" smtClean="0"/>
              <a:t>It is through this propitiatory work that:</a:t>
            </a:r>
          </a:p>
          <a:p>
            <a:pPr lvl="1"/>
            <a:r>
              <a:rPr lang="en-US" sz="2800" dirty="0" smtClean="0"/>
              <a:t>Salvation</a:t>
            </a:r>
          </a:p>
          <a:p>
            <a:pPr lvl="1"/>
            <a:r>
              <a:rPr lang="en-US" sz="2800" dirty="0" smtClean="0"/>
              <a:t>Justification</a:t>
            </a:r>
          </a:p>
          <a:p>
            <a:pPr lvl="1"/>
            <a:r>
              <a:rPr lang="en-US" sz="2800" dirty="0" smtClean="0"/>
              <a:t>Sanctification</a:t>
            </a:r>
          </a:p>
          <a:p>
            <a:pPr lvl="1"/>
            <a:r>
              <a:rPr lang="en-US" sz="2800" dirty="0" smtClean="0"/>
              <a:t>Forgiveness</a:t>
            </a:r>
          </a:p>
          <a:p>
            <a:pPr lvl="1"/>
            <a:r>
              <a:rPr lang="en-US" sz="2800" dirty="0" smtClean="0"/>
              <a:t>Redemption</a:t>
            </a:r>
          </a:p>
          <a:p>
            <a:r>
              <a:rPr lang="en-US" dirty="0" smtClean="0"/>
              <a:t>…are available to us</a:t>
            </a:r>
            <a:endParaRPr lang="en-US" dirty="0"/>
          </a:p>
        </p:txBody>
      </p:sp>
    </p:spTree>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of Propitiation</a:t>
            </a:r>
            <a:endParaRPr lang="en-US" dirty="0"/>
          </a:p>
        </p:txBody>
      </p:sp>
      <p:sp>
        <p:nvSpPr>
          <p:cNvPr id="3" name="Content Placeholder 2"/>
          <p:cNvSpPr>
            <a:spLocks noGrp="1"/>
          </p:cNvSpPr>
          <p:nvPr>
            <p:ph sz="quarter" idx="1"/>
          </p:nvPr>
        </p:nvSpPr>
        <p:spPr/>
        <p:txBody>
          <a:bodyPr/>
          <a:lstStyle/>
          <a:p>
            <a:r>
              <a:rPr lang="en-US" dirty="0" smtClean="0"/>
              <a:t>Where we differ from Protestant theology is that they might say salvation, justification and sanctification are not </a:t>
            </a:r>
            <a:r>
              <a:rPr lang="en-US" b="1" dirty="0" smtClean="0">
                <a:solidFill>
                  <a:srgbClr val="C00000"/>
                </a:solidFill>
              </a:rPr>
              <a:t>attained</a:t>
            </a:r>
            <a:r>
              <a:rPr lang="en-US" dirty="0" smtClean="0"/>
              <a:t> by forgiveness of sin; forgiveness of sin is a </a:t>
            </a:r>
            <a:r>
              <a:rPr lang="en-US" b="1" dirty="0" smtClean="0">
                <a:solidFill>
                  <a:srgbClr val="C00000"/>
                </a:solidFill>
              </a:rPr>
              <a:t>benefit</a:t>
            </a:r>
            <a:r>
              <a:rPr lang="en-US" dirty="0" smtClean="0"/>
              <a:t> of salvation</a:t>
            </a:r>
          </a:p>
          <a:p>
            <a:r>
              <a:rPr lang="en-US" dirty="0" smtClean="0"/>
              <a:t>We would counter that forgiveness of sin is a benefit of salvation, true, but repentance and seeking forgiveness of sin are </a:t>
            </a:r>
            <a:r>
              <a:rPr lang="en-US" b="1" dirty="0" smtClean="0">
                <a:solidFill>
                  <a:srgbClr val="C00000"/>
                </a:solidFill>
              </a:rPr>
              <a:t>still necessary to acquire </a:t>
            </a:r>
            <a:r>
              <a:rPr lang="en-US" dirty="0" smtClean="0"/>
              <a:t>salvation</a:t>
            </a:r>
            <a:endParaRPr lang="en-US" dirty="0"/>
          </a:p>
        </p:txBody>
      </p:sp>
    </p:spTree>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 and Works and Salvation</a:t>
            </a:r>
            <a:endParaRPr lang="en-US" dirty="0"/>
          </a:p>
        </p:txBody>
      </p:sp>
      <p:sp>
        <p:nvSpPr>
          <p:cNvPr id="3" name="Content Placeholder 2"/>
          <p:cNvSpPr>
            <a:spLocks noGrp="1"/>
          </p:cNvSpPr>
          <p:nvPr>
            <p:ph sz="quarter" idx="1"/>
          </p:nvPr>
        </p:nvSpPr>
        <p:spPr/>
        <p:txBody>
          <a:bodyPr/>
          <a:lstStyle/>
          <a:p>
            <a:r>
              <a:rPr lang="en-US" dirty="0" smtClean="0"/>
              <a:t>This constantly recurring question arises again in our study of Romans</a:t>
            </a:r>
          </a:p>
          <a:p>
            <a:r>
              <a:rPr lang="en-US" b="1" dirty="0" smtClean="0"/>
              <a:t>3:27-28</a:t>
            </a:r>
          </a:p>
          <a:p>
            <a:pPr lvl="1"/>
            <a:r>
              <a:rPr lang="en-US" sz="2800" dirty="0" smtClean="0"/>
              <a:t>27 Where is boasting then? It is excluded. By what law? Of works? No, but by the law of faith.</a:t>
            </a:r>
          </a:p>
          <a:p>
            <a:pPr lvl="1"/>
            <a:r>
              <a:rPr lang="en-US" sz="2800" dirty="0" smtClean="0"/>
              <a:t>28 Therefore we conclude that a man is justified by faith apart from the deeds of the law.</a:t>
            </a:r>
          </a:p>
          <a:p>
            <a:endParaRPr lang="en-US" dirty="0"/>
          </a:p>
        </p:txBody>
      </p:sp>
    </p:spTree>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 and Works and Salvation</a:t>
            </a:r>
            <a:endParaRPr lang="en-US" dirty="0"/>
          </a:p>
        </p:txBody>
      </p:sp>
      <p:sp>
        <p:nvSpPr>
          <p:cNvPr id="3" name="Content Placeholder 2"/>
          <p:cNvSpPr>
            <a:spLocks noGrp="1"/>
          </p:cNvSpPr>
          <p:nvPr>
            <p:ph sz="quarter" idx="1"/>
          </p:nvPr>
        </p:nvSpPr>
        <p:spPr/>
        <p:txBody>
          <a:bodyPr>
            <a:normAutofit/>
          </a:bodyPr>
          <a:lstStyle/>
          <a:p>
            <a:r>
              <a:rPr lang="en-US" dirty="0" smtClean="0"/>
              <a:t>Many are confused by St. Paul’s references to “works” in Romans</a:t>
            </a:r>
          </a:p>
          <a:p>
            <a:r>
              <a:rPr lang="en-US" dirty="0" smtClean="0"/>
              <a:t>What “works” is he referring to?</a:t>
            </a:r>
          </a:p>
          <a:p>
            <a:r>
              <a:rPr lang="en-US" dirty="0" smtClean="0"/>
              <a:t>St. Paul addressed the many Jews in Rome with these references</a:t>
            </a:r>
          </a:p>
          <a:p>
            <a:r>
              <a:rPr lang="en-US" dirty="0" smtClean="0"/>
              <a:t>The Jews there believed that salvation can only be acquired by the observance first of the Mosaic Law</a:t>
            </a:r>
          </a:p>
          <a:p>
            <a:r>
              <a:rPr lang="en-US" dirty="0" smtClean="0"/>
              <a:t>St. Paul attempts to transform their way of thinking by extolling the superiority of faith in the Lord Christ over the limitations of the Law</a:t>
            </a:r>
            <a:endParaRPr lang="en-US" dirty="0"/>
          </a:p>
        </p:txBody>
      </p:sp>
    </p:spTree>
  </p:cSld>
  <p:clrMapOvr>
    <a:masterClrMapping/>
  </p:clrMapOvr>
  <p:transitio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 and Works and Salvation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References to the limitations of the Law were also important because the Jews inherently felt that they were a supreme race, the chosen and exclusive people of the Lord</a:t>
            </a:r>
          </a:p>
          <a:p>
            <a:r>
              <a:rPr lang="en-US" b="1" dirty="0" smtClean="0"/>
              <a:t>3:29-30</a:t>
            </a:r>
          </a:p>
          <a:p>
            <a:pPr lvl="1"/>
            <a:r>
              <a:rPr lang="en-US" sz="2800" dirty="0" smtClean="0"/>
              <a:t>29 Or is He the God of the Jews only? Is He not also the God of the Gentiles? Yes, of the Gentiles also,</a:t>
            </a:r>
          </a:p>
          <a:p>
            <a:pPr lvl="1"/>
            <a:r>
              <a:rPr lang="en-US" sz="2800" dirty="0" smtClean="0"/>
              <a:t>30 since there is one God who will justify the circumcised by faith and the uncircumcised through faith.</a:t>
            </a:r>
          </a:p>
          <a:p>
            <a:endParaRPr lang="en-US" dirty="0"/>
          </a:p>
        </p:txBody>
      </p:sp>
    </p:spTree>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through Circumcision?</a:t>
            </a:r>
            <a:endParaRPr lang="en-US" dirty="0"/>
          </a:p>
        </p:txBody>
      </p:sp>
      <p:sp>
        <p:nvSpPr>
          <p:cNvPr id="3" name="Content Placeholder 2"/>
          <p:cNvSpPr>
            <a:spLocks noGrp="1"/>
          </p:cNvSpPr>
          <p:nvPr>
            <p:ph sz="quarter" idx="1"/>
          </p:nvPr>
        </p:nvSpPr>
        <p:spPr/>
        <p:txBody>
          <a:bodyPr>
            <a:normAutofit fontScale="92500" lnSpcReduction="10000"/>
          </a:bodyPr>
          <a:lstStyle/>
          <a:p>
            <a:r>
              <a:rPr lang="en-US" b="1" dirty="0" smtClean="0"/>
              <a:t>4:9-10</a:t>
            </a:r>
          </a:p>
          <a:p>
            <a:pPr lvl="1"/>
            <a:r>
              <a:rPr lang="en-US" sz="2400" dirty="0" smtClean="0"/>
              <a:t>9	Does this blessedness then come upon the circumcised only, or upon the uncircumcised also? For we say that faith was accounted to Abraham for righteousness.</a:t>
            </a:r>
          </a:p>
          <a:p>
            <a:pPr lvl="1"/>
            <a:r>
              <a:rPr lang="en-US" sz="2400" dirty="0" smtClean="0"/>
              <a:t>10	How then was it accounted? While he was circumcised, or uncircumcised? Not while circumcised, but while uncircumcised.</a:t>
            </a:r>
          </a:p>
          <a:p>
            <a:r>
              <a:rPr lang="en-US" dirty="0" smtClean="0"/>
              <a:t>Here St. Paul gives an example of how Abraham received the blessing, received justification even without circumcision, but through his faith in God</a:t>
            </a:r>
          </a:p>
          <a:p>
            <a:r>
              <a:rPr lang="en-US" dirty="0" smtClean="0"/>
              <a:t>The Gentiles, too, may receive salvation apart from the requirements of the Law.</a:t>
            </a:r>
          </a:p>
          <a:p>
            <a:endParaRPr lang="en-US" dirty="0"/>
          </a:p>
        </p:txBody>
      </p:sp>
    </p:spTree>
  </p:cSld>
  <p:clrMapOvr>
    <a:masterClrMapping/>
  </p:clrMapOvr>
  <p:transitio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7: Freed from the Law</a:t>
            </a:r>
            <a:endParaRPr lang="en-US" dirty="0"/>
          </a:p>
        </p:txBody>
      </p:sp>
      <p:sp>
        <p:nvSpPr>
          <p:cNvPr id="3" name="Content Placeholder 2"/>
          <p:cNvSpPr>
            <a:spLocks noGrp="1"/>
          </p:cNvSpPr>
          <p:nvPr>
            <p:ph sz="quarter" idx="1"/>
          </p:nvPr>
        </p:nvSpPr>
        <p:spPr>
          <a:xfrm>
            <a:off x="301752" y="1527048"/>
            <a:ext cx="8613648" cy="5178552"/>
          </a:xfrm>
        </p:spPr>
        <p:txBody>
          <a:bodyPr>
            <a:normAutofit fontScale="92500" lnSpcReduction="10000"/>
          </a:bodyPr>
          <a:lstStyle/>
          <a:p>
            <a:r>
              <a:rPr lang="en-US" dirty="0" smtClean="0"/>
              <a:t>1	Or do you not know, brethren (for I speak to those who know the law), that the law has dominion over a man as long as he lives?</a:t>
            </a:r>
          </a:p>
          <a:p>
            <a:r>
              <a:rPr lang="en-US" dirty="0" smtClean="0"/>
              <a:t>2	For the woman who has a husband is bound by the law to her husband as long as he lives. But if the husband dies, she is released from the law of her husband.</a:t>
            </a:r>
          </a:p>
          <a:p>
            <a:r>
              <a:rPr lang="en-US" dirty="0" smtClean="0"/>
              <a:t>3	So then if, while her husband lives, she marries another man, she will be called an adulteress; but if her husband dies, she is free from that law, so that she is no adulteress, though she has married another man.</a:t>
            </a:r>
          </a:p>
          <a:p>
            <a:r>
              <a:rPr lang="en-US" dirty="0" smtClean="0"/>
              <a:t>4	Therefore, my brethren, you also have become dead to the law through the body of Christ, that you may be married to another --- to Him who was raised from the dead, that we should bear fruit to God.</a:t>
            </a:r>
          </a:p>
        </p:txBody>
      </p:sp>
    </p:spTree>
  </p:cSld>
  <p:clrMapOvr>
    <a:masterClrMapping/>
  </p:clrMapOvr>
  <p:transition spd="med">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7: The Law Cannot Save from Sin</a:t>
            </a:r>
            <a:endParaRPr lang="en-US" dirty="0"/>
          </a:p>
        </p:txBody>
      </p:sp>
      <p:sp>
        <p:nvSpPr>
          <p:cNvPr id="3" name="Content Placeholder 2"/>
          <p:cNvSpPr>
            <a:spLocks noGrp="1"/>
          </p:cNvSpPr>
          <p:nvPr>
            <p:ph sz="quarter" idx="1"/>
          </p:nvPr>
        </p:nvSpPr>
        <p:spPr>
          <a:xfrm>
            <a:off x="301752" y="1527048"/>
            <a:ext cx="8503920" cy="5026152"/>
          </a:xfrm>
        </p:spPr>
        <p:txBody>
          <a:bodyPr>
            <a:normAutofit lnSpcReduction="10000"/>
          </a:bodyPr>
          <a:lstStyle/>
          <a:p>
            <a:r>
              <a:rPr lang="en-US" dirty="0" smtClean="0"/>
              <a:t>13	Has then what is good become death to me? Certainly not! But sin, that it might appear sin, was producing death in me through what is good, so that sin through the commandment might become exceedingly sinful.</a:t>
            </a:r>
          </a:p>
          <a:p>
            <a:r>
              <a:rPr lang="en-US" dirty="0" smtClean="0"/>
              <a:t>14	For we know that the law is spiritual, but I am carnal, sold under sin.</a:t>
            </a:r>
          </a:p>
          <a:p>
            <a:r>
              <a:rPr lang="en-US" dirty="0" smtClean="0"/>
              <a:t>15	For what I am doing, I do not understand. For what I will (desire) to do, that I do not practice; but what I hate, that I do.</a:t>
            </a:r>
          </a:p>
          <a:p>
            <a:r>
              <a:rPr lang="en-US" dirty="0" smtClean="0"/>
              <a:t>16	If, then, I do what I will (desire) not to do, I agree with the law that it is good.</a:t>
            </a:r>
          </a:p>
        </p:txBody>
      </p:sp>
    </p:spTree>
  </p:cSld>
  <p:clrMapOvr>
    <a:masterClrMapping/>
  </p:clrMapOvr>
  <p:transitio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7: The Law Cannot Save from Sin</a:t>
            </a:r>
            <a:endParaRPr lang="en-US" dirty="0"/>
          </a:p>
        </p:txBody>
      </p:sp>
      <p:sp>
        <p:nvSpPr>
          <p:cNvPr id="3" name="Content Placeholder 2"/>
          <p:cNvSpPr>
            <a:spLocks noGrp="1"/>
          </p:cNvSpPr>
          <p:nvPr>
            <p:ph sz="quarter" idx="1"/>
          </p:nvPr>
        </p:nvSpPr>
        <p:spPr>
          <a:xfrm>
            <a:off x="301752" y="1527048"/>
            <a:ext cx="8689848" cy="5102352"/>
          </a:xfrm>
        </p:spPr>
        <p:txBody>
          <a:bodyPr>
            <a:normAutofit/>
          </a:bodyPr>
          <a:lstStyle/>
          <a:p>
            <a:r>
              <a:rPr lang="en-US" dirty="0" smtClean="0"/>
              <a:t>17	But now, it is no longer I who do it, but sin that dwells in me.</a:t>
            </a:r>
          </a:p>
          <a:p>
            <a:r>
              <a:rPr lang="en-US" dirty="0" smtClean="0"/>
              <a:t>18	For I know that in me (that is, in my flesh) nothing good dwells; for to will is present with me, but how to perform what is good I do not find.</a:t>
            </a:r>
          </a:p>
          <a:p>
            <a:r>
              <a:rPr lang="en-US" dirty="0" smtClean="0"/>
              <a:t>19	For the good that I will (desire) to do, I do not do; but the evil I will (desire) not to do, that I practice.</a:t>
            </a:r>
          </a:p>
          <a:p>
            <a:r>
              <a:rPr lang="en-US" dirty="0" smtClean="0"/>
              <a:t>20	Now if I do what I will (desire) not to do, it is no longer I who do it, but sin that dwells in me.</a:t>
            </a:r>
          </a:p>
          <a:p>
            <a:r>
              <a:rPr lang="en-US" dirty="0" smtClean="0"/>
              <a:t>21	I find then a law, that evil is present with me, the one who wills to do good.</a:t>
            </a:r>
          </a:p>
        </p:txBody>
      </p:sp>
    </p:spTree>
  </p:cSld>
  <p:clrMapOvr>
    <a:masterClrMapping/>
  </p:clrMapOvr>
  <p:transition spd="med">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7: The Law Cannot Save from Sin</a:t>
            </a:r>
            <a:endParaRPr lang="en-US" dirty="0"/>
          </a:p>
        </p:txBody>
      </p:sp>
      <p:sp>
        <p:nvSpPr>
          <p:cNvPr id="3" name="Content Placeholder 2"/>
          <p:cNvSpPr>
            <a:spLocks noGrp="1"/>
          </p:cNvSpPr>
          <p:nvPr>
            <p:ph sz="quarter" idx="1"/>
          </p:nvPr>
        </p:nvSpPr>
        <p:spPr/>
        <p:txBody>
          <a:bodyPr/>
          <a:lstStyle/>
          <a:p>
            <a:r>
              <a:rPr lang="en-US" dirty="0" smtClean="0"/>
              <a:t>22	For I delight in the </a:t>
            </a:r>
            <a:r>
              <a:rPr lang="en-US" dirty="0" smtClean="0">
                <a:solidFill>
                  <a:srgbClr val="FF0000"/>
                </a:solidFill>
              </a:rPr>
              <a:t>law of God </a:t>
            </a:r>
            <a:r>
              <a:rPr lang="en-US" dirty="0" smtClean="0"/>
              <a:t>according to the inward man.</a:t>
            </a:r>
          </a:p>
          <a:p>
            <a:r>
              <a:rPr lang="en-US" dirty="0" smtClean="0"/>
              <a:t>23	But I see another law in my members, warring against the </a:t>
            </a:r>
            <a:r>
              <a:rPr lang="en-US" dirty="0" smtClean="0">
                <a:solidFill>
                  <a:srgbClr val="FF0000"/>
                </a:solidFill>
              </a:rPr>
              <a:t>law of my mind</a:t>
            </a:r>
            <a:r>
              <a:rPr lang="en-US" dirty="0" smtClean="0"/>
              <a:t>, and bringing me into captivity to the </a:t>
            </a:r>
            <a:r>
              <a:rPr lang="en-US" dirty="0" smtClean="0">
                <a:solidFill>
                  <a:srgbClr val="FF0000"/>
                </a:solidFill>
              </a:rPr>
              <a:t>law of sin </a:t>
            </a:r>
            <a:r>
              <a:rPr lang="en-US" dirty="0" smtClean="0"/>
              <a:t>which is in my members.</a:t>
            </a:r>
          </a:p>
          <a:p>
            <a:r>
              <a:rPr lang="en-US" dirty="0" smtClean="0"/>
              <a:t>24	O wretched man that I am! Who will deliver me from this body of death?</a:t>
            </a:r>
          </a:p>
          <a:p>
            <a:r>
              <a:rPr lang="en-US" dirty="0" smtClean="0"/>
              <a:t>25	I thank God --- through Jesus Christ our Lord! So then, with the mind I myself serve the law of God, but with the flesh the law of sin.</a:t>
            </a:r>
            <a:endParaRPr lang="en-US" dirty="0"/>
          </a:p>
        </p:txBody>
      </p:sp>
    </p:spTree>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Dogma</a:t>
            </a:r>
            <a:endParaRPr lang="en-US" dirty="0"/>
          </a:p>
        </p:txBody>
      </p:sp>
      <p:sp>
        <p:nvSpPr>
          <p:cNvPr id="3" name="Content Placeholder 2"/>
          <p:cNvSpPr>
            <a:spLocks noGrp="1"/>
          </p:cNvSpPr>
          <p:nvPr>
            <p:ph sz="quarter" idx="1"/>
          </p:nvPr>
        </p:nvSpPr>
        <p:spPr/>
        <p:txBody>
          <a:bodyPr/>
          <a:lstStyle/>
          <a:p>
            <a:r>
              <a:rPr lang="en-US" dirty="0" smtClean="0"/>
              <a:t>A doctrine or a corpus of doctrines relating to matters such as morality and faith, set forth in an authoritative manner by a church. </a:t>
            </a:r>
          </a:p>
          <a:p>
            <a:endParaRPr lang="en-US" dirty="0" smtClean="0"/>
          </a:p>
          <a:p>
            <a:r>
              <a:rPr lang="en-US" dirty="0" smtClean="0"/>
              <a:t>An authoritative principle, belief, or statement of ideas or opinion, especially one considered to be absolutely true.</a:t>
            </a:r>
          </a:p>
          <a:p>
            <a:endParaRPr lang="en-US" dirty="0"/>
          </a:p>
        </p:txBody>
      </p:sp>
    </p:spTree>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8: Salvation through Suffering</a:t>
            </a:r>
            <a:endParaRPr lang="en-US" dirty="0"/>
          </a:p>
        </p:txBody>
      </p:sp>
      <p:sp>
        <p:nvSpPr>
          <p:cNvPr id="3" name="Content Placeholder 2"/>
          <p:cNvSpPr>
            <a:spLocks noGrp="1"/>
          </p:cNvSpPr>
          <p:nvPr>
            <p:ph sz="quarter" idx="1"/>
          </p:nvPr>
        </p:nvSpPr>
        <p:spPr>
          <a:xfrm>
            <a:off x="301752" y="1527048"/>
            <a:ext cx="8842248" cy="5026152"/>
          </a:xfrm>
        </p:spPr>
        <p:txBody>
          <a:bodyPr>
            <a:normAutofit lnSpcReduction="10000"/>
          </a:bodyPr>
          <a:lstStyle/>
          <a:p>
            <a:r>
              <a:rPr lang="en-US" dirty="0" smtClean="0"/>
              <a:t>18	For I consider that the sufferings of this present time are not worthy to be compared with the glory which shall be revealed in us…</a:t>
            </a:r>
          </a:p>
          <a:p>
            <a:r>
              <a:rPr lang="en-US" dirty="0" smtClean="0"/>
              <a:t>…22  For we know that the whole creation groans and labors with birth pangs together until now.</a:t>
            </a:r>
          </a:p>
          <a:p>
            <a:r>
              <a:rPr lang="en-US" dirty="0" smtClean="0"/>
              <a:t>23	Not only that, but we also who have the </a:t>
            </a:r>
            <a:r>
              <a:rPr lang="en-US" dirty="0" err="1" smtClean="0"/>
              <a:t>firstfruits</a:t>
            </a:r>
            <a:r>
              <a:rPr lang="en-US" dirty="0" smtClean="0"/>
              <a:t> of the Spirit, even we ourselves groan within ourselves, eagerly waiting for the adoption, the redemption of our body.</a:t>
            </a:r>
          </a:p>
          <a:p>
            <a:r>
              <a:rPr lang="en-US" dirty="0" smtClean="0"/>
              <a:t>24	For we were saved in this hope, but hope that is seen is not hope; for why does one still hope for what he sees?</a:t>
            </a:r>
            <a:endParaRPr lang="en-US" dirty="0"/>
          </a:p>
        </p:txBody>
      </p:sp>
    </p:spTree>
  </p:cSld>
  <p:clrMapOvr>
    <a:masterClrMapping/>
  </p:clrMapOvr>
  <p:transition spd="med">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8: Salvation through Suffering</a:t>
            </a:r>
            <a:endParaRPr lang="en-US" dirty="0"/>
          </a:p>
        </p:txBody>
      </p:sp>
      <p:sp>
        <p:nvSpPr>
          <p:cNvPr id="3" name="Content Placeholder 2"/>
          <p:cNvSpPr>
            <a:spLocks noGrp="1"/>
          </p:cNvSpPr>
          <p:nvPr>
            <p:ph sz="quarter" idx="1"/>
          </p:nvPr>
        </p:nvSpPr>
        <p:spPr/>
        <p:txBody>
          <a:bodyPr/>
          <a:lstStyle/>
          <a:p>
            <a:r>
              <a:rPr lang="en-US" dirty="0" smtClean="0"/>
              <a:t>35	Who shall separate us from the love of Christ? Shall tribulation, or distress, or persecution, or famine, or nakedness, or peril, or sword?</a:t>
            </a:r>
          </a:p>
          <a:p>
            <a:r>
              <a:rPr lang="en-US" dirty="0" smtClean="0"/>
              <a:t>36	As it is written: “For Your sake we are killed all day long; We are accounted as sheep for the slaughter.”</a:t>
            </a:r>
          </a:p>
        </p:txBody>
      </p:sp>
    </p:spTree>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Israel and Salvation</a:t>
            </a:r>
            <a:endParaRPr lang="en-US" dirty="0"/>
          </a:p>
        </p:txBody>
      </p:sp>
      <p:sp>
        <p:nvSpPr>
          <p:cNvPr id="3" name="Content Placeholder 2"/>
          <p:cNvSpPr>
            <a:spLocks noGrp="1"/>
          </p:cNvSpPr>
          <p:nvPr>
            <p:ph sz="quarter" idx="1"/>
          </p:nvPr>
        </p:nvSpPr>
        <p:spPr>
          <a:xfrm>
            <a:off x="301752" y="1527048"/>
            <a:ext cx="8503920" cy="4949952"/>
          </a:xfrm>
        </p:spPr>
        <p:txBody>
          <a:bodyPr>
            <a:normAutofit/>
          </a:bodyPr>
          <a:lstStyle/>
          <a:p>
            <a:r>
              <a:rPr lang="en-US" dirty="0" smtClean="0"/>
              <a:t>In these chapters, St. Paul discusses the accessibility of salvation to those who are not Israelites</a:t>
            </a:r>
          </a:p>
          <a:p>
            <a:r>
              <a:rPr lang="en-US" dirty="0" smtClean="0"/>
              <a:t>He suffers to see his countrymen reject the Lord Christ</a:t>
            </a:r>
          </a:p>
          <a:p>
            <a:r>
              <a:rPr lang="en-US" dirty="0" smtClean="0"/>
              <a:t>Use of Old Testament references increases markedly to prove his points: 28 references in these three chapters alone</a:t>
            </a:r>
          </a:p>
          <a:p>
            <a:r>
              <a:rPr lang="en-US" dirty="0" smtClean="0"/>
              <a:t>Perception that salvation is directly tied to nationalism</a:t>
            </a:r>
          </a:p>
          <a:p>
            <a:r>
              <a:rPr lang="en-US" dirty="0" smtClean="0"/>
              <a:t>Jewish people regard ancestry as supremely important</a:t>
            </a:r>
            <a:endParaRPr lang="en-US" dirty="0"/>
          </a:p>
        </p:txBody>
      </p:sp>
    </p:spTree>
  </p:cSld>
  <p:clrMapOvr>
    <a:masterClrMapping/>
  </p:clrMapOvr>
  <p:transition spd="med">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Israel and Salvation</a:t>
            </a:r>
            <a:endParaRPr lang="en-US" dirty="0"/>
          </a:p>
        </p:txBody>
      </p:sp>
      <p:sp>
        <p:nvSpPr>
          <p:cNvPr id="3" name="Content Placeholder 2"/>
          <p:cNvSpPr>
            <a:spLocks noGrp="1"/>
          </p:cNvSpPr>
          <p:nvPr>
            <p:ph sz="quarter" idx="1"/>
          </p:nvPr>
        </p:nvSpPr>
        <p:spPr>
          <a:xfrm>
            <a:off x="301752" y="1527048"/>
            <a:ext cx="8503920" cy="4949952"/>
          </a:xfrm>
        </p:spPr>
        <p:txBody>
          <a:bodyPr>
            <a:normAutofit lnSpcReduction="10000"/>
          </a:bodyPr>
          <a:lstStyle/>
          <a:p>
            <a:r>
              <a:rPr lang="en-US" dirty="0" smtClean="0"/>
              <a:t>Jews go to great pains to determine and maintain lineage</a:t>
            </a:r>
          </a:p>
          <a:p>
            <a:r>
              <a:rPr lang="en-US" dirty="0" smtClean="0"/>
              <a:t>According to </a:t>
            </a:r>
            <a:r>
              <a:rPr lang="en-US" dirty="0" err="1" smtClean="0"/>
              <a:t>halakha</a:t>
            </a:r>
            <a:r>
              <a:rPr lang="en-US" dirty="0" smtClean="0"/>
              <a:t> (collective body of Jewish religious law), the oldest normative definition used by Jews for self-identification, a person is </a:t>
            </a:r>
            <a:r>
              <a:rPr lang="en-US" dirty="0" err="1" smtClean="0"/>
              <a:t>matrilineally</a:t>
            </a:r>
            <a:r>
              <a:rPr lang="en-US" dirty="0" smtClean="0"/>
              <a:t> (through the mother) a Jew by birth, or becomes one through conversion to Judaism.</a:t>
            </a:r>
          </a:p>
          <a:p>
            <a:r>
              <a:rPr lang="en-US" dirty="0" smtClean="0"/>
              <a:t>“and do not think to say to yourselves, ‘We have Abraham as our father.’ For I say to you that God is able to raise up children to Abraham from these stones.” (Matt 3:9)</a:t>
            </a:r>
          </a:p>
          <a:p>
            <a:r>
              <a:rPr lang="en-US" dirty="0" smtClean="0"/>
              <a:t>Are they children, then, of Isaac or Ishmael?</a:t>
            </a:r>
            <a:endParaRPr lang="en-US" dirty="0"/>
          </a:p>
        </p:txBody>
      </p:sp>
    </p:spTree>
  </p:cSld>
  <p:clrMapOvr>
    <a:masterClrMapping/>
  </p:clrMapOvr>
  <p:transition spd="med">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Israel and Salvation</a:t>
            </a:r>
            <a:endParaRPr lang="en-US" dirty="0"/>
          </a:p>
        </p:txBody>
      </p:sp>
      <p:sp>
        <p:nvSpPr>
          <p:cNvPr id="3" name="Content Placeholder 2"/>
          <p:cNvSpPr>
            <a:spLocks noGrp="1"/>
          </p:cNvSpPr>
          <p:nvPr>
            <p:ph sz="quarter" idx="1"/>
          </p:nvPr>
        </p:nvSpPr>
        <p:spPr>
          <a:xfrm>
            <a:off x="301752" y="1527048"/>
            <a:ext cx="8503920" cy="5102352"/>
          </a:xfrm>
        </p:spPr>
        <p:txBody>
          <a:bodyPr>
            <a:normAutofit lnSpcReduction="10000"/>
          </a:bodyPr>
          <a:lstStyle/>
          <a:p>
            <a:r>
              <a:rPr lang="en-US" dirty="0" smtClean="0"/>
              <a:t>37	“I know that you are Abraham’s descendants, but you seek to kill Me, because My word has no place in you.</a:t>
            </a:r>
          </a:p>
          <a:p>
            <a:r>
              <a:rPr lang="en-US" dirty="0" smtClean="0"/>
              <a:t>38	I speak what I have seen with My Father, and you do what you have seen with your father."</a:t>
            </a:r>
          </a:p>
          <a:p>
            <a:r>
              <a:rPr lang="en-US" dirty="0" smtClean="0"/>
              <a:t>39	They answered and said to Him, “Abraham is our father.” Jesus said to them, “If you were Abraham’s children, you would do the works of Abraham.</a:t>
            </a:r>
          </a:p>
          <a:p>
            <a:r>
              <a:rPr lang="en-US" dirty="0" smtClean="0"/>
              <a:t>40	But now you seek to kill Me, a Man who has told you the truth which I heard from God. Abraham did not do this.” (John 8)</a:t>
            </a:r>
          </a:p>
        </p:txBody>
      </p:sp>
    </p:spTree>
  </p:cSld>
  <p:clrMapOvr>
    <a:masterClrMapping/>
  </p:clrMapOvr>
  <p:transition spd="med">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Israel and Salvation</a:t>
            </a:r>
            <a:endParaRPr lang="en-US" dirty="0"/>
          </a:p>
        </p:txBody>
      </p:sp>
      <p:sp>
        <p:nvSpPr>
          <p:cNvPr id="3" name="Content Placeholder 2"/>
          <p:cNvSpPr>
            <a:spLocks noGrp="1"/>
          </p:cNvSpPr>
          <p:nvPr>
            <p:ph sz="quarter" idx="1"/>
          </p:nvPr>
        </p:nvSpPr>
        <p:spPr/>
        <p:txBody>
          <a:bodyPr/>
          <a:lstStyle/>
          <a:p>
            <a:r>
              <a:rPr lang="en-US" dirty="0" smtClean="0"/>
              <a:t>St. Paul addresses this point in Chapter 9:</a:t>
            </a:r>
          </a:p>
          <a:p>
            <a:r>
              <a:rPr lang="en-US" dirty="0" smtClean="0"/>
              <a:t>6	But it is not that the word of God has taken no effect. For they are not all Israel who are of Israel,</a:t>
            </a:r>
          </a:p>
          <a:p>
            <a:r>
              <a:rPr lang="en-US" dirty="0" smtClean="0"/>
              <a:t>7	nor are they all children because they are the seed of Abraham; but, “In Isaac your seed shall be called.”</a:t>
            </a:r>
          </a:p>
          <a:p>
            <a:r>
              <a:rPr lang="en-US" dirty="0" smtClean="0"/>
              <a:t>8	That is, those who are the children of the flesh, these are not the children of God; but the children of the promise are counted as the seed.</a:t>
            </a:r>
          </a:p>
        </p:txBody>
      </p:sp>
    </p:spTree>
  </p:cSld>
  <p:clrMapOvr>
    <a:masterClrMapping/>
  </p:clrMapOvr>
  <p:transition spd="med">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Israel and Salvation</a:t>
            </a:r>
            <a:endParaRPr lang="en-US" dirty="0"/>
          </a:p>
        </p:txBody>
      </p:sp>
      <p:sp>
        <p:nvSpPr>
          <p:cNvPr id="3" name="Content Placeholder 2"/>
          <p:cNvSpPr>
            <a:spLocks noGrp="1"/>
          </p:cNvSpPr>
          <p:nvPr>
            <p:ph sz="quarter" idx="1"/>
          </p:nvPr>
        </p:nvSpPr>
        <p:spPr/>
        <p:txBody>
          <a:bodyPr/>
          <a:lstStyle/>
          <a:p>
            <a:pPr marL="0" indent="0" algn="just">
              <a:lnSpc>
                <a:spcPct val="150000"/>
              </a:lnSpc>
              <a:buNone/>
            </a:pPr>
            <a:r>
              <a:rPr lang="en-US" dirty="0" smtClean="0"/>
              <a:t>“Paul wants to say that it is not those who are of Abraham’s flesh who are His children, but those who are of the promise, who are godly and just, whom God promised according to His foreknowledge would be the children of Abraham, just as Isaac was made righteous by the promise.”</a:t>
            </a:r>
          </a:p>
          <a:p>
            <a:pPr marL="0" indent="0" algn="just">
              <a:lnSpc>
                <a:spcPct val="150000"/>
              </a:lnSpc>
              <a:buNone/>
            </a:pPr>
            <a:r>
              <a:rPr lang="en-US" b="1" i="1" dirty="0" smtClean="0"/>
              <a:t>--</a:t>
            </a:r>
            <a:r>
              <a:rPr lang="en-US" b="1" i="1" dirty="0" err="1" smtClean="0"/>
              <a:t>Diodore</a:t>
            </a:r>
            <a:endParaRPr lang="en-US" b="1" i="1" dirty="0"/>
          </a:p>
        </p:txBody>
      </p:sp>
    </p:spTree>
  </p:cSld>
  <p:clrMapOvr>
    <a:masterClrMapping/>
  </p:clrMapOvr>
  <p:transition spd="med">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Israel and Salvation</a:t>
            </a:r>
            <a:endParaRPr lang="en-US" dirty="0"/>
          </a:p>
        </p:txBody>
      </p:sp>
      <p:sp>
        <p:nvSpPr>
          <p:cNvPr id="3" name="Content Placeholder 2"/>
          <p:cNvSpPr>
            <a:spLocks noGrp="1"/>
          </p:cNvSpPr>
          <p:nvPr>
            <p:ph sz="quarter" idx="1"/>
          </p:nvPr>
        </p:nvSpPr>
        <p:spPr/>
        <p:txBody>
          <a:bodyPr/>
          <a:lstStyle/>
          <a:p>
            <a:r>
              <a:rPr lang="en-US" b="1" dirty="0" smtClean="0"/>
              <a:t>Chapter 9:</a:t>
            </a:r>
            <a:r>
              <a:rPr lang="en-US" dirty="0" smtClean="0"/>
              <a:t> 25 As He says also in Hosea: “I will call them My people, who were not My people, And her beloved, who was not beloved.”</a:t>
            </a:r>
          </a:p>
          <a:p>
            <a:r>
              <a:rPr lang="en-US" dirty="0" smtClean="0"/>
              <a:t>26	“And it shall come to pass in the place where it was said to them, ‘You are not My people,’ There they shall be called sons of the living God.” (Chapter 9)</a:t>
            </a:r>
          </a:p>
        </p:txBody>
      </p:sp>
    </p:spTree>
  </p:cSld>
  <p:clrMapOvr>
    <a:masterClrMapping/>
  </p:clrMapOvr>
  <p:transition spd="med">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Is all of Israel Rejected?</a:t>
            </a:r>
            <a:endParaRPr lang="en-US" dirty="0"/>
          </a:p>
        </p:txBody>
      </p:sp>
      <p:sp>
        <p:nvSpPr>
          <p:cNvPr id="3" name="Content Placeholder 2"/>
          <p:cNvSpPr>
            <a:spLocks noGrp="1"/>
          </p:cNvSpPr>
          <p:nvPr>
            <p:ph sz="quarter" idx="1"/>
          </p:nvPr>
        </p:nvSpPr>
        <p:spPr>
          <a:xfrm>
            <a:off x="152400" y="1527048"/>
            <a:ext cx="8842248" cy="5026152"/>
          </a:xfrm>
        </p:spPr>
        <p:txBody>
          <a:bodyPr>
            <a:normAutofit fontScale="92500" lnSpcReduction="10000"/>
          </a:bodyPr>
          <a:lstStyle/>
          <a:p>
            <a:r>
              <a:rPr lang="en-US" b="1" dirty="0" smtClean="0"/>
              <a:t>Chapter 11:  </a:t>
            </a:r>
            <a:r>
              <a:rPr lang="en-US" dirty="0" smtClean="0"/>
              <a:t>1 I say then, has God cast away His people? Certainly not! For I also am an Israelite, of the seed of Abraham, of the tribe of Benjamin.</a:t>
            </a:r>
          </a:p>
          <a:p>
            <a:r>
              <a:rPr lang="en-US" dirty="0" smtClean="0"/>
              <a:t>2	God has not cast away His people whom He foreknew. Or do you not know what the Scripture says of Elijah, how he pleads with God against Israel, saying,</a:t>
            </a:r>
          </a:p>
          <a:p>
            <a:r>
              <a:rPr lang="en-US" dirty="0" smtClean="0"/>
              <a:t>3	“LORD, they have killed Your prophets and torn down Your altars, and I alone am left, and they seek my life”?</a:t>
            </a:r>
          </a:p>
          <a:p>
            <a:r>
              <a:rPr lang="en-US" dirty="0" smtClean="0"/>
              <a:t>4	But what does the divine response say to him? “I have reserved for Myself seven thousand men who have not bowed the knee to Baal.”</a:t>
            </a:r>
          </a:p>
          <a:p>
            <a:r>
              <a:rPr lang="en-US" dirty="0" smtClean="0"/>
              <a:t>5	Even so then, at this present time there is a remnant according to the election of grace.</a:t>
            </a:r>
            <a:endParaRPr lang="en-US" dirty="0"/>
          </a:p>
        </p:txBody>
      </p:sp>
    </p:spTree>
  </p:cSld>
  <p:clrMapOvr>
    <a:masterClrMapping/>
  </p:clrMapOvr>
  <p:transition spd="med">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Grafting</a:t>
            </a:r>
            <a:endParaRPr lang="en-US" dirty="0"/>
          </a:p>
        </p:txBody>
      </p:sp>
      <p:sp>
        <p:nvSpPr>
          <p:cNvPr id="3" name="Content Placeholder 2"/>
          <p:cNvSpPr>
            <a:spLocks noGrp="1"/>
          </p:cNvSpPr>
          <p:nvPr>
            <p:ph sz="quarter" idx="1"/>
          </p:nvPr>
        </p:nvSpPr>
        <p:spPr>
          <a:xfrm>
            <a:off x="301752" y="1527048"/>
            <a:ext cx="8503920" cy="5102352"/>
          </a:xfrm>
        </p:spPr>
        <p:txBody>
          <a:bodyPr>
            <a:normAutofit fontScale="92500" lnSpcReduction="10000"/>
          </a:bodyPr>
          <a:lstStyle/>
          <a:p>
            <a:r>
              <a:rPr lang="en-US" dirty="0" smtClean="0"/>
              <a:t>17	And if some of the branches were broken off, and you, being a wild olive tree, were grafted in among them, and with them became a partaker of the root and fatness of the olive tree,</a:t>
            </a:r>
          </a:p>
          <a:p>
            <a:r>
              <a:rPr lang="en-US" dirty="0" smtClean="0"/>
              <a:t>18	do not boast against the branches. But if you do boast, remember that you do not support the root, but the root supports you.</a:t>
            </a:r>
          </a:p>
          <a:p>
            <a:r>
              <a:rPr lang="en-US" dirty="0" smtClean="0"/>
              <a:t>19	You will say then, “Branches were broken off that I might be grafted in.”</a:t>
            </a:r>
          </a:p>
          <a:p>
            <a:r>
              <a:rPr lang="en-US" dirty="0" smtClean="0"/>
              <a:t>20	Well said. Because of unbelief they were broken off, and you stand by faith. Do not be haughty, but fear.</a:t>
            </a:r>
          </a:p>
          <a:p>
            <a:r>
              <a:rPr lang="en-US" dirty="0" smtClean="0"/>
              <a:t>21	For if God did not spare the natural branches, He may not spare you either.</a:t>
            </a:r>
            <a:endParaRPr lang="en-US" dirty="0"/>
          </a:p>
        </p:txBody>
      </p:sp>
    </p:spTree>
  </p:cSld>
  <p:clrMapOvr>
    <a:masterClrMapping/>
  </p:clrMapOvr>
  <p:transition spd="med">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 of Dogma</a:t>
            </a:r>
            <a:endParaRPr lang="en-US" dirty="0"/>
          </a:p>
        </p:txBody>
      </p:sp>
      <p:sp>
        <p:nvSpPr>
          <p:cNvPr id="3" name="Content Placeholder 2"/>
          <p:cNvSpPr>
            <a:spLocks noGrp="1"/>
          </p:cNvSpPr>
          <p:nvPr>
            <p:ph sz="quarter" idx="1"/>
          </p:nvPr>
        </p:nvSpPr>
        <p:spPr>
          <a:xfrm>
            <a:off x="457200" y="1600200"/>
            <a:ext cx="8229600" cy="5257800"/>
          </a:xfrm>
        </p:spPr>
        <p:txBody>
          <a:bodyPr>
            <a:normAutofit/>
          </a:bodyPr>
          <a:lstStyle/>
          <a:p>
            <a:r>
              <a:rPr lang="en-US" dirty="0" smtClean="0"/>
              <a:t>It is dogma which defines our faith</a:t>
            </a:r>
          </a:p>
          <a:p>
            <a:r>
              <a:rPr lang="en-US" dirty="0" smtClean="0"/>
              <a:t>It is dogma which explains the church’s understanding of Biblical truths</a:t>
            </a:r>
          </a:p>
          <a:p>
            <a:r>
              <a:rPr lang="en-US" dirty="0" smtClean="0"/>
              <a:t>It is dogma which essentially guides and directs our understanding of:</a:t>
            </a:r>
          </a:p>
          <a:p>
            <a:pPr marL="1365250" indent="-411163">
              <a:buFont typeface="Arial" pitchFamily="34" charset="0"/>
              <a:buChar char="•"/>
            </a:pPr>
            <a:r>
              <a:rPr lang="en-US" dirty="0" smtClean="0"/>
              <a:t>Who God is</a:t>
            </a:r>
          </a:p>
          <a:p>
            <a:pPr marL="1365250" indent="-411163">
              <a:buFont typeface="Arial" pitchFamily="34" charset="0"/>
              <a:buChar char="•"/>
            </a:pPr>
            <a:r>
              <a:rPr lang="en-US" dirty="0" smtClean="0"/>
              <a:t>What He is like</a:t>
            </a:r>
          </a:p>
          <a:p>
            <a:pPr marL="1365250" indent="-411163">
              <a:buFont typeface="Arial" pitchFamily="34" charset="0"/>
              <a:buChar char="•"/>
            </a:pPr>
            <a:r>
              <a:rPr lang="en-US" dirty="0" smtClean="0"/>
              <a:t>How we approach Him</a:t>
            </a:r>
          </a:p>
          <a:p>
            <a:pPr marL="1365250" indent="-411163">
              <a:buFont typeface="Arial" pitchFamily="34" charset="0"/>
              <a:buChar char="•"/>
            </a:pPr>
            <a:r>
              <a:rPr lang="en-US" dirty="0" smtClean="0"/>
              <a:t>The church’s manifestations of our life with Him through prayers and rites</a:t>
            </a:r>
            <a:endParaRPr lang="en-US" dirty="0"/>
          </a:p>
        </p:txBody>
      </p:sp>
    </p:spTree>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Chapters 9-11: Grafting</a:t>
            </a:r>
            <a:endParaRPr lang="en-US" dirty="0"/>
          </a:p>
        </p:txBody>
      </p:sp>
      <p:pic>
        <p:nvPicPr>
          <p:cNvPr id="1026" name="Picture 2" descr="http://image.tutorvista.com/content/reproduction/grafting-process.jpeg"/>
          <p:cNvPicPr>
            <a:picLocks noChangeAspect="1" noChangeArrowheads="1"/>
          </p:cNvPicPr>
          <p:nvPr/>
        </p:nvPicPr>
        <p:blipFill>
          <a:blip r:embed="rId2" cstate="print"/>
          <a:srcRect/>
          <a:stretch>
            <a:fillRect/>
          </a:stretch>
        </p:blipFill>
        <p:spPr bwMode="auto">
          <a:xfrm>
            <a:off x="2057400" y="1752600"/>
            <a:ext cx="5181600" cy="4433740"/>
          </a:xfrm>
          <a:prstGeom prst="rect">
            <a:avLst/>
          </a:prstGeom>
          <a:noFill/>
        </p:spPr>
      </p:pic>
    </p:spTree>
  </p:cSld>
  <p:clrMapOvr>
    <a:masterClrMapping/>
  </p:clrMapOvr>
  <p:transition spd="med">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Election, Foreknowledge, and Predestination</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Chapter 11: 7 What then? Israel has not obtained what it seeks; but the </a:t>
            </a:r>
            <a:r>
              <a:rPr lang="en-US" b="1" dirty="0" smtClean="0">
                <a:solidFill>
                  <a:srgbClr val="C00000"/>
                </a:solidFill>
              </a:rPr>
              <a:t>elect</a:t>
            </a:r>
            <a:r>
              <a:rPr lang="en-US" dirty="0" smtClean="0"/>
              <a:t> have obtained it, and the rest were blinded.</a:t>
            </a:r>
          </a:p>
          <a:p>
            <a:r>
              <a:rPr lang="en-US" dirty="0" smtClean="0"/>
              <a:t>8	Just as it is written: “God has given them a spirit of stupor, Eyes that they should not see And ears that they should not hear, To this very day.”</a:t>
            </a:r>
          </a:p>
          <a:p>
            <a:r>
              <a:rPr lang="en-US" dirty="0" smtClean="0"/>
              <a:t>9	And David says: “Let their table become a snare and a trap, A stumbling block and a recompense to them.</a:t>
            </a:r>
          </a:p>
          <a:p>
            <a:r>
              <a:rPr lang="en-US" dirty="0" smtClean="0"/>
              <a:t>10	Let their eyes be darkened, so that they do not see, And bow down their back always.”</a:t>
            </a:r>
            <a:endParaRPr lang="en-US" dirty="0"/>
          </a:p>
        </p:txBody>
      </p:sp>
    </p:spTree>
  </p:cSld>
  <p:clrMapOvr>
    <a:masterClrMapping/>
  </p:clrMapOvr>
  <p:transition spd="med">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Foreknowledge, and Predestination</a:t>
            </a:r>
            <a:endParaRPr lang="en-US" dirty="0"/>
          </a:p>
        </p:txBody>
      </p:sp>
      <p:sp>
        <p:nvSpPr>
          <p:cNvPr id="3" name="Content Placeholder 2"/>
          <p:cNvSpPr>
            <a:spLocks noGrp="1"/>
          </p:cNvSpPr>
          <p:nvPr>
            <p:ph sz="quarter" idx="1"/>
          </p:nvPr>
        </p:nvSpPr>
        <p:spPr/>
        <p:txBody>
          <a:bodyPr/>
          <a:lstStyle/>
          <a:p>
            <a:r>
              <a:rPr lang="en-US" dirty="0" smtClean="0"/>
              <a:t>“God has not cast away His people whom He </a:t>
            </a:r>
            <a:r>
              <a:rPr lang="en-US" b="1" dirty="0" smtClean="0">
                <a:solidFill>
                  <a:srgbClr val="C00000"/>
                </a:solidFill>
              </a:rPr>
              <a:t>foreknew</a:t>
            </a:r>
            <a:r>
              <a:rPr lang="en-US" dirty="0" smtClean="0"/>
              <a:t>.” (11:2)</a:t>
            </a:r>
          </a:p>
          <a:p>
            <a:r>
              <a:rPr lang="en-US" dirty="0" smtClean="0"/>
              <a:t>“For whom He </a:t>
            </a:r>
            <a:r>
              <a:rPr lang="en-US" b="1" dirty="0" smtClean="0">
                <a:solidFill>
                  <a:srgbClr val="C00000"/>
                </a:solidFill>
              </a:rPr>
              <a:t>foreknew</a:t>
            </a:r>
            <a:r>
              <a:rPr lang="en-US" dirty="0" smtClean="0"/>
              <a:t>, He also predestined to be conformed to the image of His Son, that He might be the firstborn among many brethren.” (8:2)</a:t>
            </a:r>
          </a:p>
          <a:p>
            <a:r>
              <a:rPr lang="en-US" dirty="0" smtClean="0"/>
              <a:t>Is, then, salvation only available to those whom God chooses?  Where, then, is free will to choose?</a:t>
            </a:r>
          </a:p>
        </p:txBody>
      </p:sp>
    </p:spTree>
  </p:cSld>
  <p:clrMapOvr>
    <a:masterClrMapping/>
  </p:clrMapOvr>
  <p:transition spd="med">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Foreknowledge, and Predestination</a:t>
            </a:r>
            <a:endParaRPr lang="en-US" dirty="0"/>
          </a:p>
        </p:txBody>
      </p:sp>
      <p:sp>
        <p:nvSpPr>
          <p:cNvPr id="3" name="Content Placeholder 2"/>
          <p:cNvSpPr>
            <a:spLocks noGrp="1"/>
          </p:cNvSpPr>
          <p:nvPr>
            <p:ph sz="quarter" idx="1"/>
          </p:nvPr>
        </p:nvSpPr>
        <p:spPr/>
        <p:txBody>
          <a:bodyPr>
            <a:normAutofit/>
          </a:bodyPr>
          <a:lstStyle/>
          <a:p>
            <a:pPr marL="0" indent="0" algn="just">
              <a:buNone/>
            </a:pPr>
            <a:r>
              <a:rPr lang="en-US" dirty="0" smtClean="0"/>
              <a:t>“Paul proclaims God’s foreknowledge by citing these events, because nothing can happen in the future other than what God already knows. Therefore, knowing what each of them would become, God said: </a:t>
            </a:r>
            <a:r>
              <a:rPr lang="en-US" i="1" dirty="0" smtClean="0"/>
              <a:t>The younger will be worthy and the elder unworthy. </a:t>
            </a:r>
            <a:r>
              <a:rPr lang="en-US" dirty="0" smtClean="0"/>
              <a:t>In His foreknowledge He chose the one and rejected the other. And in the one whom God chose His purpose remained, because nothing other than what God knew and purposed in him to make him worthy of salvation could happen. </a:t>
            </a:r>
            <a:endParaRPr lang="en-US" dirty="0"/>
          </a:p>
        </p:txBody>
      </p:sp>
    </p:spTree>
  </p:cSld>
  <p:clrMapOvr>
    <a:masterClrMapping/>
  </p:clrMapOvr>
  <p:transition spd="med">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Foreknowledge, and Predestination</a:t>
            </a:r>
            <a:endParaRPr lang="en-US" dirty="0"/>
          </a:p>
        </p:txBody>
      </p:sp>
      <p:sp>
        <p:nvSpPr>
          <p:cNvPr id="3" name="Content Placeholder 2"/>
          <p:cNvSpPr>
            <a:spLocks noGrp="1"/>
          </p:cNvSpPr>
          <p:nvPr>
            <p:ph sz="quarter" idx="1"/>
          </p:nvPr>
        </p:nvSpPr>
        <p:spPr/>
        <p:txBody>
          <a:bodyPr>
            <a:normAutofit/>
          </a:bodyPr>
          <a:lstStyle/>
          <a:p>
            <a:pPr marL="0" indent="0" algn="just">
              <a:buNone/>
            </a:pPr>
            <a:r>
              <a:rPr lang="en-US" dirty="0" smtClean="0"/>
              <a:t>“Likewise, the purpose of God remained in the one whom He rejected. However, although God knew what would happen, He is not a respecter of persons and condemn nobody before he sins, nor does He reward anyone until he conquers.”</a:t>
            </a:r>
          </a:p>
          <a:p>
            <a:pPr marL="0" indent="0" algn="just">
              <a:buNone/>
            </a:pPr>
            <a:r>
              <a:rPr lang="en-US" b="1" i="1" dirty="0" smtClean="0"/>
              <a:t>--</a:t>
            </a:r>
            <a:r>
              <a:rPr lang="en-US" b="1" i="1" dirty="0" err="1" smtClean="0"/>
              <a:t>Ambrosiaster</a:t>
            </a:r>
            <a:endParaRPr lang="en-US" b="1" i="1" dirty="0"/>
          </a:p>
        </p:txBody>
      </p:sp>
    </p:spTree>
  </p:cSld>
  <p:clrMapOvr>
    <a:masterClrMapping/>
  </p:clrMapOvr>
  <p:transition spd="med">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Foreknowledge, and Predestination</a:t>
            </a:r>
            <a:endParaRPr lang="en-US" dirty="0"/>
          </a:p>
        </p:txBody>
      </p:sp>
      <p:sp>
        <p:nvSpPr>
          <p:cNvPr id="3" name="Content Placeholder 2"/>
          <p:cNvSpPr>
            <a:spLocks noGrp="1"/>
          </p:cNvSpPr>
          <p:nvPr>
            <p:ph sz="quarter" idx="1"/>
          </p:nvPr>
        </p:nvSpPr>
        <p:spPr/>
        <p:txBody>
          <a:bodyPr/>
          <a:lstStyle/>
          <a:p>
            <a:pPr>
              <a:buNone/>
            </a:pPr>
            <a:r>
              <a:rPr lang="en-US" dirty="0" smtClean="0"/>
              <a:t>“God does not have to wait, as we do, to see which one will turn out good and which one will turn out bad. He knew this in advance and decided accordingly.”</a:t>
            </a:r>
          </a:p>
          <a:p>
            <a:pPr>
              <a:buNone/>
            </a:pPr>
            <a:r>
              <a:rPr lang="en-US" b="1" i="1" dirty="0" smtClean="0"/>
              <a:t>--St. John Chrysostom</a:t>
            </a:r>
          </a:p>
          <a:p>
            <a:pPr>
              <a:buNone/>
            </a:pPr>
            <a:endParaRPr lang="en-US" b="1" i="1" dirty="0" smtClean="0"/>
          </a:p>
          <a:p>
            <a:r>
              <a:rPr lang="en-US" dirty="0" smtClean="0"/>
              <a:t>We conclude, then, that salvation is available to all</a:t>
            </a:r>
          </a:p>
          <a:p>
            <a:r>
              <a:rPr lang="en-US" dirty="0" smtClean="0"/>
              <a:t>Salvation is not limited to the children of Israel</a:t>
            </a:r>
          </a:p>
          <a:p>
            <a:r>
              <a:rPr lang="en-US" dirty="0" smtClean="0"/>
              <a:t>The Lord </a:t>
            </a:r>
            <a:r>
              <a:rPr lang="en-US" b="1" dirty="0" smtClean="0">
                <a:solidFill>
                  <a:srgbClr val="C00000"/>
                </a:solidFill>
              </a:rPr>
              <a:t>elects</a:t>
            </a:r>
            <a:r>
              <a:rPr lang="en-US" dirty="0" smtClean="0"/>
              <a:t> according to His </a:t>
            </a:r>
            <a:r>
              <a:rPr lang="en-US" b="1" dirty="0" smtClean="0">
                <a:solidFill>
                  <a:srgbClr val="C00000"/>
                </a:solidFill>
              </a:rPr>
              <a:t>foreknowledge</a:t>
            </a:r>
            <a:r>
              <a:rPr lang="en-US" dirty="0" smtClean="0"/>
              <a:t> those who will be saved</a:t>
            </a:r>
            <a:endParaRPr lang="en-US" dirty="0"/>
          </a:p>
        </p:txBody>
      </p:sp>
    </p:spTree>
  </p:cSld>
  <p:clrMapOvr>
    <a:masterClrMapping/>
  </p:clrMapOvr>
  <p:transitio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sz="quarter" idx="1"/>
          </p:nvPr>
        </p:nvSpPr>
        <p:spPr>
          <a:xfrm>
            <a:off x="301752" y="1527048"/>
            <a:ext cx="8503920" cy="4873752"/>
          </a:xfrm>
        </p:spPr>
        <p:txBody>
          <a:bodyPr>
            <a:normAutofit/>
          </a:bodyPr>
          <a:lstStyle/>
          <a:p>
            <a:r>
              <a:rPr lang="en-US" dirty="0" smtClean="0"/>
              <a:t>Dogma</a:t>
            </a:r>
          </a:p>
          <a:p>
            <a:pPr lvl="1"/>
            <a:r>
              <a:rPr lang="en-US" dirty="0" smtClean="0"/>
              <a:t>Definition</a:t>
            </a:r>
          </a:p>
          <a:p>
            <a:pPr lvl="1"/>
            <a:r>
              <a:rPr lang="en-US" dirty="0" smtClean="0"/>
              <a:t>Role in Church life</a:t>
            </a:r>
          </a:p>
          <a:p>
            <a:pPr lvl="1"/>
            <a:r>
              <a:rPr lang="en-US" dirty="0" smtClean="0"/>
              <a:t>How it was influenced and defined by St. Paul</a:t>
            </a:r>
          </a:p>
          <a:p>
            <a:r>
              <a:rPr lang="en-US" dirty="0" smtClean="0"/>
              <a:t>Concept of propitiation</a:t>
            </a:r>
          </a:p>
          <a:p>
            <a:r>
              <a:rPr lang="en-US" dirty="0" smtClean="0"/>
              <a:t>Faith and works and salvation</a:t>
            </a:r>
          </a:p>
          <a:p>
            <a:r>
              <a:rPr lang="en-US" dirty="0" smtClean="0"/>
              <a:t>Salvation through circumcision?</a:t>
            </a:r>
          </a:p>
          <a:p>
            <a:r>
              <a:rPr lang="en-US" dirty="0" smtClean="0"/>
              <a:t>Chapter 7: Freed from the Law</a:t>
            </a:r>
          </a:p>
          <a:p>
            <a:r>
              <a:rPr lang="en-US" dirty="0" smtClean="0"/>
              <a:t>Chapter 7: The Law cannot save from sin</a:t>
            </a:r>
          </a:p>
          <a:p>
            <a:r>
              <a:rPr lang="en-US" dirty="0" smtClean="0"/>
              <a:t>Chapter 8: Salvation through suffering</a:t>
            </a:r>
          </a:p>
        </p:txBody>
      </p:sp>
    </p:spTree>
  </p:cSld>
  <p:clrMapOvr>
    <a:masterClrMapping/>
  </p:clrMapOvr>
  <p:transition spd="med">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sz="quarter" idx="1"/>
          </p:nvPr>
        </p:nvSpPr>
        <p:spPr/>
        <p:txBody>
          <a:bodyPr/>
          <a:lstStyle/>
          <a:p>
            <a:r>
              <a:rPr lang="en-US" dirty="0" smtClean="0"/>
              <a:t>Chapters 9-11</a:t>
            </a:r>
          </a:p>
          <a:p>
            <a:pPr lvl="1"/>
            <a:r>
              <a:rPr lang="en-US" dirty="0" smtClean="0"/>
              <a:t>Lineage and ancestry in the Jewish mind</a:t>
            </a:r>
          </a:p>
          <a:p>
            <a:pPr lvl="1"/>
            <a:r>
              <a:rPr lang="en-US" dirty="0" smtClean="0"/>
              <a:t>Is all of Israel rejected?</a:t>
            </a:r>
          </a:p>
          <a:p>
            <a:pPr lvl="1"/>
            <a:r>
              <a:rPr lang="en-US" dirty="0" smtClean="0"/>
              <a:t>Grafting</a:t>
            </a:r>
          </a:p>
          <a:p>
            <a:r>
              <a:rPr lang="en-US" dirty="0" smtClean="0"/>
              <a:t>Election, foreknowledge, and predestination</a:t>
            </a:r>
          </a:p>
          <a:p>
            <a:pPr lvl="1"/>
            <a:endParaRPr lang="en-US" dirty="0"/>
          </a:p>
        </p:txBody>
      </p:sp>
    </p:spTree>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Dogma in the Pauline Epistles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St. Paul’s writings greatly influenced and help define church dogma:</a:t>
            </a:r>
          </a:p>
          <a:p>
            <a:pPr marL="1365250" indent="-411163"/>
            <a:r>
              <a:rPr lang="en-US" dirty="0" smtClean="0"/>
              <a:t>Salvation</a:t>
            </a:r>
          </a:p>
          <a:p>
            <a:pPr marL="1365250" indent="-411163"/>
            <a:r>
              <a:rPr lang="en-US" dirty="0" smtClean="0"/>
              <a:t>Justification</a:t>
            </a:r>
          </a:p>
          <a:p>
            <a:pPr marL="1365250" indent="-411163"/>
            <a:r>
              <a:rPr lang="en-US" dirty="0" smtClean="0"/>
              <a:t>Sanctification</a:t>
            </a:r>
          </a:p>
          <a:p>
            <a:pPr marL="1365250" indent="-411163"/>
            <a:r>
              <a:rPr lang="en-US" dirty="0" smtClean="0"/>
              <a:t>Propitiation</a:t>
            </a:r>
          </a:p>
          <a:p>
            <a:pPr marL="1365250" indent="-411163"/>
            <a:r>
              <a:rPr lang="en-US" dirty="0" smtClean="0"/>
              <a:t>Redemption</a:t>
            </a:r>
          </a:p>
          <a:p>
            <a:pPr marL="1365250" indent="-411163"/>
            <a:r>
              <a:rPr lang="en-US" dirty="0" smtClean="0"/>
              <a:t>Liberation</a:t>
            </a:r>
          </a:p>
          <a:p>
            <a:pPr marL="1365250" indent="-411163"/>
            <a:r>
              <a:rPr lang="en-US" dirty="0" smtClean="0"/>
              <a:t>Eschatology: end of the world and the Second Coming</a:t>
            </a:r>
          </a:p>
          <a:p>
            <a:pPr marL="1365250" indent="-411163"/>
            <a:endParaRPr lang="en-US" dirty="0"/>
          </a:p>
        </p:txBody>
      </p:sp>
    </p:spTree>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Dogma in the Pauline Epistles</a:t>
            </a:r>
            <a:endParaRPr lang="en-US" dirty="0"/>
          </a:p>
        </p:txBody>
      </p:sp>
      <p:sp>
        <p:nvSpPr>
          <p:cNvPr id="3" name="Content Placeholder 2"/>
          <p:cNvSpPr>
            <a:spLocks noGrp="1"/>
          </p:cNvSpPr>
          <p:nvPr>
            <p:ph sz="quarter" idx="1"/>
          </p:nvPr>
        </p:nvSpPr>
        <p:spPr>
          <a:xfrm>
            <a:off x="301752" y="1527048"/>
            <a:ext cx="8689848" cy="5026152"/>
          </a:xfrm>
        </p:spPr>
        <p:txBody>
          <a:bodyPr>
            <a:normAutofit lnSpcReduction="10000"/>
          </a:bodyPr>
          <a:lstStyle/>
          <a:p>
            <a:r>
              <a:rPr lang="en-US" dirty="0" smtClean="0"/>
              <a:t>Humbling experience to study the Epistles of St. Paul:</a:t>
            </a:r>
          </a:p>
          <a:p>
            <a:pPr lvl="1"/>
            <a:r>
              <a:rPr lang="en-US" sz="2800" dirty="0" smtClean="0"/>
              <a:t>Compare and contrast the concept of Atonement in the Old Testament with that of Propitiation in the New.</a:t>
            </a:r>
          </a:p>
          <a:p>
            <a:pPr lvl="1"/>
            <a:r>
              <a:rPr lang="en-US" sz="2800" dirty="0" smtClean="0"/>
              <a:t>Explain the concepts of “predestination” and St. Paul’s use of the word “elect”</a:t>
            </a:r>
          </a:p>
          <a:p>
            <a:pPr lvl="1"/>
            <a:r>
              <a:rPr lang="en-US" sz="2800" dirty="0" smtClean="0"/>
              <a:t>What is the connection between salvation, justification, and sanctification as explained by St. Paul?</a:t>
            </a:r>
          </a:p>
          <a:p>
            <a:pPr lvl="1"/>
            <a:r>
              <a:rPr lang="en-US" sz="2800" dirty="0" smtClean="0"/>
              <a:t>What eschatological elements do we find in St. Paul’s writings?</a:t>
            </a:r>
            <a:endParaRPr lang="en-US" sz="2800" dirty="0"/>
          </a:p>
        </p:txBody>
      </p:sp>
    </p:spTree>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Pertinent Sections of Epistle</a:t>
            </a:r>
            <a:endParaRPr lang="en-US" dirty="0"/>
          </a:p>
        </p:txBody>
      </p:sp>
      <p:sp>
        <p:nvSpPr>
          <p:cNvPr id="3" name="Content Placeholder 2"/>
          <p:cNvSpPr>
            <a:spLocks noGrp="1"/>
          </p:cNvSpPr>
          <p:nvPr>
            <p:ph sz="quarter" idx="1"/>
          </p:nvPr>
        </p:nvSpPr>
        <p:spPr/>
        <p:txBody>
          <a:bodyPr/>
          <a:lstStyle/>
          <a:p>
            <a:r>
              <a:rPr lang="en-US" dirty="0" smtClean="0"/>
              <a:t>Forgiveness of sin and justification: 3:21 – 5:11</a:t>
            </a:r>
          </a:p>
          <a:p>
            <a:r>
              <a:rPr lang="en-US" dirty="0" smtClean="0"/>
              <a:t>Deliverance from sin: 5:12 – 8:39</a:t>
            </a:r>
          </a:p>
          <a:p>
            <a:r>
              <a:rPr lang="en-US" dirty="0" smtClean="0"/>
              <a:t>Salvation with respect to Israel: Chapters 9 – 11</a:t>
            </a:r>
          </a:p>
          <a:p>
            <a:r>
              <a:rPr lang="en-US" dirty="0" smtClean="0"/>
              <a:t>Election, foreknowledge, and predestination in salvation</a:t>
            </a:r>
            <a:endParaRPr lang="en-US" dirty="0"/>
          </a:p>
        </p:txBody>
      </p:sp>
    </p:spTree>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of Propitiation</a:t>
            </a:r>
            <a:endParaRPr lang="en-US" dirty="0"/>
          </a:p>
        </p:txBody>
      </p:sp>
      <p:sp>
        <p:nvSpPr>
          <p:cNvPr id="3" name="Content Placeholder 2"/>
          <p:cNvSpPr>
            <a:spLocks noGrp="1"/>
          </p:cNvSpPr>
          <p:nvPr>
            <p:ph sz="quarter" idx="1"/>
          </p:nvPr>
        </p:nvSpPr>
        <p:spPr>
          <a:xfrm>
            <a:off x="301752" y="1371600"/>
            <a:ext cx="8503920" cy="5102352"/>
          </a:xfrm>
        </p:spPr>
        <p:txBody>
          <a:bodyPr>
            <a:normAutofit fontScale="92500"/>
          </a:bodyPr>
          <a:lstStyle/>
          <a:p>
            <a:r>
              <a:rPr lang="en-US" dirty="0" smtClean="0"/>
              <a:t>Used four times in the New Testament:</a:t>
            </a:r>
          </a:p>
          <a:p>
            <a:r>
              <a:rPr lang="en-US" dirty="0" smtClean="0"/>
              <a:t>To conciliate (reconcile)</a:t>
            </a:r>
          </a:p>
          <a:p>
            <a:r>
              <a:rPr lang="en-US" dirty="0" smtClean="0"/>
              <a:t>To lessen the anger of; To appease, pacify, satisfy</a:t>
            </a:r>
          </a:p>
          <a:p>
            <a:r>
              <a:rPr lang="en-US" dirty="0" smtClean="0"/>
              <a:t>In understanding of theology, the Lord Christ satisfied the justice and anger of God the Father brought on by sin and reconciled us with the Father through His sacrifice on the Cross</a:t>
            </a:r>
          </a:p>
          <a:p>
            <a:r>
              <a:rPr lang="en-US" dirty="0" smtClean="0"/>
              <a:t>“Much more then, having now been justified by His blood, we shall be saved from wrath through Him.” (5:9)</a:t>
            </a:r>
          </a:p>
          <a:p>
            <a:r>
              <a:rPr lang="en-US" dirty="0" smtClean="0"/>
              <a:t>As we say in the Gregorian liturgy: “and the middle wall You have broken down and the old </a:t>
            </a:r>
            <a:r>
              <a:rPr lang="en-US" b="1" dirty="0" smtClean="0">
                <a:solidFill>
                  <a:srgbClr val="C00000"/>
                </a:solidFill>
              </a:rPr>
              <a:t>enmity</a:t>
            </a:r>
            <a:r>
              <a:rPr lang="en-US" dirty="0" smtClean="0"/>
              <a:t> You have abolished.”  </a:t>
            </a:r>
            <a:r>
              <a:rPr lang="en-US" b="1" dirty="0" smtClean="0">
                <a:solidFill>
                  <a:srgbClr val="C00000"/>
                </a:solidFill>
              </a:rPr>
              <a:t>Enmity</a:t>
            </a:r>
            <a:r>
              <a:rPr lang="en-US" dirty="0" smtClean="0"/>
              <a:t>: hostility, acting like enemies</a:t>
            </a:r>
          </a:p>
        </p:txBody>
      </p:sp>
    </p:spTree>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of Propitiation</a:t>
            </a:r>
            <a:endParaRPr lang="en-US" dirty="0"/>
          </a:p>
        </p:txBody>
      </p:sp>
      <p:sp>
        <p:nvSpPr>
          <p:cNvPr id="3" name="Content Placeholder 2"/>
          <p:cNvSpPr>
            <a:spLocks noGrp="1"/>
          </p:cNvSpPr>
          <p:nvPr>
            <p:ph sz="quarter" idx="1"/>
          </p:nvPr>
        </p:nvSpPr>
        <p:spPr/>
        <p:txBody>
          <a:bodyPr/>
          <a:lstStyle/>
          <a:p>
            <a:r>
              <a:rPr lang="en-US" b="1" dirty="0" smtClean="0"/>
              <a:t>3:23-25:</a:t>
            </a:r>
          </a:p>
          <a:p>
            <a:r>
              <a:rPr lang="en-US" dirty="0" smtClean="0"/>
              <a:t>23 for all have sinned and fall short of the glory of God,</a:t>
            </a:r>
          </a:p>
          <a:p>
            <a:r>
              <a:rPr lang="en-US" dirty="0" smtClean="0"/>
              <a:t>24	 being justified freely by His grace through the redemption that is in Christ Jesus,</a:t>
            </a:r>
          </a:p>
          <a:p>
            <a:r>
              <a:rPr lang="en-US" dirty="0" smtClean="0"/>
              <a:t>25	 whom God set forth as a propitiation by His blood, through faith, to demonstrate His righteousness, because in His forbearance God had passed over the sins that were previously committed…</a:t>
            </a:r>
          </a:p>
          <a:p>
            <a:endParaRPr lang="en-US" dirty="0"/>
          </a:p>
        </p:txBody>
      </p:sp>
    </p:spTree>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 of Propitiation</a:t>
            </a:r>
            <a:endParaRPr lang="en-US" dirty="0"/>
          </a:p>
        </p:txBody>
      </p:sp>
      <p:sp>
        <p:nvSpPr>
          <p:cNvPr id="3" name="Content Placeholder 2"/>
          <p:cNvSpPr>
            <a:spLocks noGrp="1"/>
          </p:cNvSpPr>
          <p:nvPr>
            <p:ph sz="quarter" idx="1"/>
          </p:nvPr>
        </p:nvSpPr>
        <p:spPr/>
        <p:txBody>
          <a:bodyPr/>
          <a:lstStyle/>
          <a:p>
            <a:r>
              <a:rPr lang="en-US" dirty="0" smtClean="0"/>
              <a:t>So, we can say that God the Father was propitiated by the sacrifice of the Son</a:t>
            </a:r>
          </a:p>
          <a:p>
            <a:r>
              <a:rPr lang="en-US" dirty="0" smtClean="0"/>
              <a:t>Thus, the Lord Christ satisfied the death sentence on humanity for all sin (past, present, and future) in His Body on the Cross</a:t>
            </a:r>
          </a:p>
          <a:p>
            <a:r>
              <a:rPr lang="en-US" dirty="0" smtClean="0"/>
              <a:t>Those who accept and believe in this propitiatory work, may receive salvation</a:t>
            </a:r>
          </a:p>
          <a:p>
            <a:r>
              <a:rPr lang="en-US" dirty="0" smtClean="0"/>
              <a:t>Those who do not and who attempt to attain salvation by their own works apart from faith, remain under this death sentence</a:t>
            </a:r>
            <a:endParaRPr lang="en-US" dirty="0"/>
          </a:p>
        </p:txBody>
      </p:sp>
    </p:spTree>
  </p:cSld>
  <p:clrMapOvr>
    <a:masterClrMapping/>
  </p:clrMapOvr>
  <p:transition spd="med">
    <p:wipe dir="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512</TotalTime>
  <Words>1648</Words>
  <Application>Microsoft Office PowerPoint</Application>
  <PresentationFormat>On-screen Show (4:3)</PresentationFormat>
  <Paragraphs>192</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Civic</vt:lpstr>
      <vt:lpstr>Salvation in the Epistle to the Romans</vt:lpstr>
      <vt:lpstr>Dogma</vt:lpstr>
      <vt:lpstr>The Role of Dogma</vt:lpstr>
      <vt:lpstr>Dogma in the Pauline Epistles</vt:lpstr>
      <vt:lpstr>Dogma in the Pauline Epistles</vt:lpstr>
      <vt:lpstr>Pertinent Sections of Epistle</vt:lpstr>
      <vt:lpstr>Concept of Propitiation</vt:lpstr>
      <vt:lpstr>Concept of Propitiation</vt:lpstr>
      <vt:lpstr>Concept of Propitiation</vt:lpstr>
      <vt:lpstr>Concept of Propitiation</vt:lpstr>
      <vt:lpstr>Concept of Propitiation</vt:lpstr>
      <vt:lpstr>Faith and Works and Salvation</vt:lpstr>
      <vt:lpstr>Faith and Works and Salvation</vt:lpstr>
      <vt:lpstr>Faith and Works and Salvation</vt:lpstr>
      <vt:lpstr>Salvation through Circumcision?</vt:lpstr>
      <vt:lpstr>Chapter 7: Freed from the Law</vt:lpstr>
      <vt:lpstr>Chapter 7: The Law Cannot Save from Sin</vt:lpstr>
      <vt:lpstr>Chapter 7: The Law Cannot Save from Sin</vt:lpstr>
      <vt:lpstr>Chapter 7: The Law Cannot Save from Sin</vt:lpstr>
      <vt:lpstr>Chapter 8: Salvation through Suffering</vt:lpstr>
      <vt:lpstr>Chapter 8: Salvation through Suffering</vt:lpstr>
      <vt:lpstr>Chapters 9-11: Israel and Salvation</vt:lpstr>
      <vt:lpstr>Chapters 9-11: Israel and Salvation</vt:lpstr>
      <vt:lpstr>Chapters 9-11: Israel and Salvation</vt:lpstr>
      <vt:lpstr>Chapters 9-11: Israel and Salvation</vt:lpstr>
      <vt:lpstr>Chapters 9-11: Israel and Salvation</vt:lpstr>
      <vt:lpstr>Chapters 9-11: Israel and Salvation</vt:lpstr>
      <vt:lpstr>Chapters 9-11: Is all of Israel Rejected?</vt:lpstr>
      <vt:lpstr>Chapters 9-11: Grafting</vt:lpstr>
      <vt:lpstr>Chapters 9-11: Grafting</vt:lpstr>
      <vt:lpstr>Election, Foreknowledge, and Predestination</vt:lpstr>
      <vt:lpstr>Election, Foreknowledge, and Predestination</vt:lpstr>
      <vt:lpstr>Election, Foreknowledge, and Predestination</vt:lpstr>
      <vt:lpstr>Election, Foreknowledge, and Predestination</vt:lpstr>
      <vt:lpstr>Election, Foreknowledge, and Predestination</vt:lpstr>
      <vt:lpstr>Review</vt:lpstr>
      <vt:lpstr>Review</vt:lpstr>
    </vt:vector>
  </TitlesOfParts>
  <Company>Harris County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Salvation in the Epistle to the Romans</dc:title>
  <dc:creator>peter_awad</dc:creator>
  <cp:lastModifiedBy>Gerges Gad</cp:lastModifiedBy>
  <cp:revision>42</cp:revision>
  <dcterms:created xsi:type="dcterms:W3CDTF">2010-06-26T14:29:53Z</dcterms:created>
  <dcterms:modified xsi:type="dcterms:W3CDTF">2010-06-26T23:17:20Z</dcterms:modified>
</cp:coreProperties>
</file>