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handoutMasterIdLst>
    <p:handoutMasterId r:id="rId37"/>
  </p:handoutMasterIdLst>
  <p:sldIdLst>
    <p:sldId id="256" r:id="rId2"/>
    <p:sldId id="296" r:id="rId3"/>
    <p:sldId id="284" r:id="rId4"/>
    <p:sldId id="287" r:id="rId5"/>
    <p:sldId id="286" r:id="rId6"/>
    <p:sldId id="297" r:id="rId7"/>
    <p:sldId id="298" r:id="rId8"/>
    <p:sldId id="299" r:id="rId9"/>
    <p:sldId id="257" r:id="rId10"/>
    <p:sldId id="263" r:id="rId11"/>
    <p:sldId id="264" r:id="rId12"/>
    <p:sldId id="265" r:id="rId13"/>
    <p:sldId id="266" r:id="rId14"/>
    <p:sldId id="267" r:id="rId15"/>
    <p:sldId id="268" r:id="rId16"/>
    <p:sldId id="269" r:id="rId17"/>
    <p:sldId id="270" r:id="rId18"/>
    <p:sldId id="271" r:id="rId19"/>
    <p:sldId id="272" r:id="rId20"/>
    <p:sldId id="282" r:id="rId21"/>
    <p:sldId id="274" r:id="rId22"/>
    <p:sldId id="276" r:id="rId23"/>
    <p:sldId id="277" r:id="rId24"/>
    <p:sldId id="278" r:id="rId25"/>
    <p:sldId id="279" r:id="rId26"/>
    <p:sldId id="283" r:id="rId27"/>
    <p:sldId id="289" r:id="rId28"/>
    <p:sldId id="290" r:id="rId29"/>
    <p:sldId id="291" r:id="rId30"/>
    <p:sldId id="292" r:id="rId31"/>
    <p:sldId id="293" r:id="rId32"/>
    <p:sldId id="294" r:id="rId33"/>
    <p:sldId id="295" r:id="rId34"/>
    <p:sldId id="262" r:id="rId35"/>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2" autoAdjust="0"/>
    <p:restoredTop sz="81469" autoAdjust="0"/>
  </p:normalViewPr>
  <p:slideViewPr>
    <p:cSldViewPr>
      <p:cViewPr varScale="1">
        <p:scale>
          <a:sx n="63" d="100"/>
          <a:sy n="63" d="100"/>
        </p:scale>
        <p:origin x="-1194"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33678251-99C9-4B17-8930-9FCFDECB07F2}" type="datetimeFigureOut">
              <a:rPr lang="en-US" smtClean="0"/>
              <a:pPr/>
              <a:t>7/24/2010</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03F40E37-FB9B-4605-A124-A6B605310A1D}"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05BF3C00-C90E-4705-8BDC-900D2AEFBD5C}" type="datetimeFigureOut">
              <a:rPr lang="en-US" smtClean="0"/>
              <a:pPr/>
              <a:t>7/24/2010</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4965B26D-1434-4064-B4BB-0E1F5BB960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biblegateway.com/passage/?search=Matthew+3:16&amp;version=NKJV"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biblegateway.com/passage/?search=Acts+2:41&amp;version=NKJV" TargetMode="External"/><Relationship Id="rId4" Type="http://schemas.openxmlformats.org/officeDocument/2006/relationships/hyperlink" Target="http://www.biblegateway.com/passage/?search=Acts+2:38&amp;version=NKJV"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1" dirty="0" smtClean="0">
                <a:hlinkClick r:id="rId3" action="ppaction://hlinkfile"/>
              </a:rPr>
              <a:t>Matthew 3:16</a:t>
            </a:r>
            <a:r>
              <a:rPr lang="en-US" dirty="0" smtClean="0"/>
              <a:t/>
            </a:r>
            <a:br>
              <a:rPr lang="en-US" dirty="0" smtClean="0"/>
            </a:br>
            <a:r>
              <a:rPr lang="en-US" dirty="0" smtClean="0"/>
              <a:t>When He had been </a:t>
            </a:r>
            <a:r>
              <a:rPr lang="en-US" b="1" dirty="0" smtClean="0"/>
              <a:t>baptized</a:t>
            </a:r>
            <a:r>
              <a:rPr lang="en-US" dirty="0" smtClean="0"/>
              <a:t>, Jesus came up immediately from the water; and behold, the heavens were opened to Him, and He saw the Spirit of God descending like a dove and alighting upon Him.</a:t>
            </a:r>
            <a:br>
              <a:rPr lang="en-US" dirty="0" smtClean="0"/>
            </a:br>
            <a:endParaRPr lang="en-US" b="1" dirty="0" smtClean="0">
              <a:hlinkClick r:id="rId4" action="ppaction://hlinkfile"/>
            </a:endParaRPr>
          </a:p>
          <a:p>
            <a:r>
              <a:rPr lang="en-US" b="1" dirty="0" smtClean="0">
                <a:hlinkClick r:id="rId4" action="ppaction://hlinkfile"/>
              </a:rPr>
              <a:t>Acts 2:38</a:t>
            </a:r>
            <a:r>
              <a:rPr lang="en-US" dirty="0" smtClean="0"/>
              <a:t/>
            </a:r>
            <a:br>
              <a:rPr lang="en-US" dirty="0" smtClean="0"/>
            </a:br>
            <a:r>
              <a:rPr lang="en-US" dirty="0" smtClean="0"/>
              <a:t>Then Peter said to them, “Repent, and let every one of you be </a:t>
            </a:r>
            <a:r>
              <a:rPr lang="en-US" b="1" dirty="0" smtClean="0"/>
              <a:t>baptized</a:t>
            </a:r>
            <a:r>
              <a:rPr lang="en-US" dirty="0" smtClean="0"/>
              <a:t> in the name of Jesus Christ for the remission of sins; and you shall receive the gift of the Holy Spirit.</a:t>
            </a:r>
            <a:br>
              <a:rPr lang="en-US" dirty="0" smtClean="0"/>
            </a:br>
            <a:r>
              <a:rPr lang="en-US" b="1" dirty="0" smtClean="0">
                <a:hlinkClick r:id="rId5" action="ppaction://hlinkfile"/>
              </a:rPr>
              <a:t>Acts 2:41</a:t>
            </a:r>
            <a:r>
              <a:rPr lang="en-US" dirty="0" smtClean="0"/>
              <a:t/>
            </a:r>
            <a:br>
              <a:rPr lang="en-US" dirty="0" smtClean="0"/>
            </a:br>
            <a:r>
              <a:rPr lang="en-US" dirty="0" smtClean="0"/>
              <a:t>Then those who gladly received his word were </a:t>
            </a:r>
            <a:r>
              <a:rPr lang="en-US" b="1" dirty="0" smtClean="0"/>
              <a:t>baptized</a:t>
            </a:r>
            <a:r>
              <a:rPr lang="en-US" dirty="0" smtClean="0"/>
              <a:t>; and that day about three thousand souls were added to them.</a:t>
            </a:r>
          </a:p>
          <a:p>
            <a:endParaRPr lang="en-US" dirty="0" smtClean="0"/>
          </a:p>
          <a:p>
            <a:r>
              <a:rPr lang="en-US" dirty="0" smtClean="0"/>
              <a:t>Act8 12:13 </a:t>
            </a:r>
            <a:r>
              <a:rPr lang="en-US" baseline="30000" dirty="0" smtClean="0"/>
              <a:t>12</a:t>
            </a:r>
            <a:r>
              <a:rPr lang="en-US" dirty="0" smtClean="0"/>
              <a:t> But when they believed Philip as he preached the things concerning the kingdom of God and the name of Jesus Christ, both men and women were baptized. </a:t>
            </a:r>
            <a:r>
              <a:rPr lang="en-US" baseline="30000" dirty="0" smtClean="0"/>
              <a:t>13</a:t>
            </a:r>
            <a:r>
              <a:rPr lang="en-US" dirty="0" smtClean="0"/>
              <a:t> Then Simon himself also believed; and when he was baptized he continued with Philip, and was amazed, seeing the miracles and signs which were done.</a:t>
            </a:r>
          </a:p>
          <a:p>
            <a:endParaRPr lang="en-US" dirty="0" smtClean="0"/>
          </a:p>
          <a:p>
            <a:r>
              <a:rPr lang="en-US" b="1" dirty="0" smtClean="0"/>
              <a:t>Acts 8:37-39 </a:t>
            </a:r>
            <a:r>
              <a:rPr lang="en-US" baseline="30000" dirty="0" smtClean="0"/>
              <a:t>37</a:t>
            </a:r>
            <a:r>
              <a:rPr lang="en-US" dirty="0" smtClean="0"/>
              <a:t> Then Philip said, “If you believe with all your heart, you may.” And he answered and said, “I believe that Jesus Christ is the Son of God.”</a:t>
            </a:r>
            <a:r>
              <a:rPr lang="en-US" baseline="30000" dirty="0" smtClean="0"/>
              <a:t> 38</a:t>
            </a:r>
            <a:r>
              <a:rPr lang="en-US" dirty="0" smtClean="0"/>
              <a:t> So he commanded the chariot to stand still. And both Philip and the eunuch went down into the water, and he baptized him. </a:t>
            </a:r>
          </a:p>
          <a:p>
            <a:endParaRPr lang="en-US" dirty="0" smtClean="0"/>
          </a:p>
          <a:p>
            <a:r>
              <a:rPr lang="en-US" dirty="0" smtClean="0"/>
              <a:t>Acts 16: Lydia seller of Purple</a:t>
            </a:r>
          </a:p>
          <a:p>
            <a:r>
              <a:rPr lang="en-US" baseline="30000" dirty="0" smtClean="0"/>
              <a:t>14</a:t>
            </a:r>
            <a:r>
              <a:rPr lang="en-US" dirty="0" smtClean="0"/>
              <a:t> Now a certain woman named Lydia heard </a:t>
            </a:r>
            <a:r>
              <a:rPr lang="en-US" i="1" dirty="0" smtClean="0"/>
              <a:t>us.</a:t>
            </a:r>
            <a:r>
              <a:rPr lang="en-US" dirty="0" smtClean="0"/>
              <a:t> She was a seller of purple from the city of Thyatira, who worshiped God. The Lord opened her heart to heed the things spoken by Paul. </a:t>
            </a:r>
            <a:r>
              <a:rPr lang="en-US" baseline="30000" dirty="0" smtClean="0"/>
              <a:t>15</a:t>
            </a:r>
            <a:r>
              <a:rPr lang="en-US" dirty="0" smtClean="0"/>
              <a:t> And when she and her household were baptized</a:t>
            </a:r>
          </a:p>
          <a:p>
            <a:endParaRPr lang="en-US" dirty="0" smtClean="0"/>
          </a:p>
          <a:p>
            <a:r>
              <a:rPr lang="en-US" dirty="0" err="1" smtClean="0"/>
              <a:t>Philipian</a:t>
            </a:r>
            <a:r>
              <a:rPr lang="en-US" baseline="0" dirty="0" smtClean="0"/>
              <a:t> jailer Acts 16 31</a:t>
            </a:r>
            <a:r>
              <a:rPr lang="en-US" dirty="0" smtClean="0"/>
              <a:t>“Believe on the Lord Jesus Christ, and you will be saved, you and your household.” </a:t>
            </a:r>
            <a:r>
              <a:rPr lang="en-US" baseline="30000" dirty="0" smtClean="0"/>
              <a:t>32</a:t>
            </a:r>
            <a:r>
              <a:rPr lang="en-US" dirty="0" smtClean="0"/>
              <a:t> Then they spoke the word of the Lord to him and to all who were in his house. </a:t>
            </a:r>
            <a:r>
              <a:rPr lang="en-US" baseline="30000" dirty="0" smtClean="0"/>
              <a:t>33</a:t>
            </a:r>
            <a:r>
              <a:rPr lang="en-US" dirty="0" smtClean="0"/>
              <a:t> And he took them the same hour of the night and washed </a:t>
            </a:r>
            <a:r>
              <a:rPr lang="en-US" i="1" dirty="0" smtClean="0"/>
              <a:t>their</a:t>
            </a:r>
            <a:r>
              <a:rPr lang="en-US" dirty="0" smtClean="0"/>
              <a:t> stripes. And immediately he and all his </a:t>
            </a:r>
            <a:r>
              <a:rPr lang="en-US" i="1" dirty="0" smtClean="0"/>
              <a:t>family</a:t>
            </a:r>
            <a:r>
              <a:rPr lang="en-US" dirty="0" smtClean="0"/>
              <a:t> were baptized.</a:t>
            </a:r>
          </a:p>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4965B26D-1434-4064-B4BB-0E1F5BB96032}"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65B26D-1434-4064-B4BB-0E1F5BB96032}"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D87652E-A5D1-446A-9018-E7EE81732C4F}" type="datetimeFigureOut">
              <a:rPr lang="en-US" smtClean="0"/>
              <a:pPr/>
              <a:t>7/24/2010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6369895-5DB0-4F36-8C4E-C42A7A5ACB0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87652E-A5D1-446A-9018-E7EE81732C4F}" type="datetimeFigureOut">
              <a:rPr lang="en-US" smtClean="0"/>
              <a:pPr/>
              <a:t>7/24/2010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87652E-A5D1-446A-9018-E7EE81732C4F}" type="datetimeFigureOut">
              <a:rPr lang="en-US" smtClean="0"/>
              <a:pPr/>
              <a:t>7/24/2010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D87652E-A5D1-446A-9018-E7EE81732C4F}" type="datetimeFigureOut">
              <a:rPr lang="en-US" smtClean="0"/>
              <a:pPr/>
              <a:t>7/24/2010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D87652E-A5D1-446A-9018-E7EE81732C4F}" type="datetimeFigureOut">
              <a:rPr lang="en-US" smtClean="0"/>
              <a:pPr/>
              <a:t>7/24/2010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369895-5DB0-4F36-8C4E-C42A7A5ACB06}"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D87652E-A5D1-446A-9018-E7EE81732C4F}" type="datetimeFigureOut">
              <a:rPr lang="en-US" smtClean="0"/>
              <a:pPr/>
              <a:t>7/24/2010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D87652E-A5D1-446A-9018-E7EE81732C4F}" type="datetimeFigureOut">
              <a:rPr lang="en-US" smtClean="0"/>
              <a:pPr/>
              <a:t>7/24/2010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D87652E-A5D1-446A-9018-E7EE81732C4F}" type="datetimeFigureOut">
              <a:rPr lang="en-US" smtClean="0"/>
              <a:pPr/>
              <a:t>7/24/2010</a:t>
            </a:fld>
            <a:endParaRPr lang="en-US"/>
          </a:p>
        </p:txBody>
      </p:sp>
      <p:sp>
        <p:nvSpPr>
          <p:cNvPr id="8" name="Slide Number Placeholder 7"/>
          <p:cNvSpPr>
            <a:spLocks noGrp="1"/>
          </p:cNvSpPr>
          <p:nvPr>
            <p:ph type="sldNum" sz="quarter" idx="11"/>
          </p:nvPr>
        </p:nvSpPr>
        <p:spPr/>
        <p:txBody>
          <a:bodyPr/>
          <a:lstStyle/>
          <a:p>
            <a:fld id="{46369895-5DB0-4F36-8C4E-C42A7A5ACB06}"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7652E-A5D1-446A-9018-E7EE81732C4F}" type="datetimeFigureOut">
              <a:rPr lang="en-US" smtClean="0"/>
              <a:pPr/>
              <a:t>7/24/2010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D87652E-A5D1-446A-9018-E7EE81732C4F}" type="datetimeFigureOut">
              <a:rPr lang="en-US" smtClean="0"/>
              <a:pPr/>
              <a:t>7/24/2010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46369895-5DB0-4F36-8C4E-C42A7A5ACB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6D87652E-A5D1-446A-9018-E7EE81732C4F}" type="datetimeFigureOut">
              <a:rPr lang="en-US" smtClean="0"/>
              <a:pPr/>
              <a:t>7/24/2010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369895-5DB0-4F36-8C4E-C42A7A5ACB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6D87652E-A5D1-446A-9018-E7EE81732C4F}" type="datetimeFigureOut">
              <a:rPr lang="en-US" smtClean="0"/>
              <a:pPr/>
              <a:t>7/24/2010</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46369895-5DB0-4F36-8C4E-C42A7A5ACB0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normAutofit fontScale="90000"/>
          </a:bodyPr>
          <a:lstStyle/>
          <a:p>
            <a:r>
              <a:rPr lang="en-US" dirty="0" smtClean="0"/>
              <a:t>Dogma in the Pauling Epistles</a:t>
            </a:r>
            <a:endParaRPr lang="en-US" dirty="0"/>
          </a:p>
        </p:txBody>
      </p:sp>
      <p:sp>
        <p:nvSpPr>
          <p:cNvPr id="3" name="Subtitle 2"/>
          <p:cNvSpPr>
            <a:spLocks noGrp="1"/>
          </p:cNvSpPr>
          <p:nvPr>
            <p:ph type="subTitle" idx="1"/>
          </p:nvPr>
        </p:nvSpPr>
        <p:spPr>
          <a:xfrm>
            <a:off x="1371600" y="1981200"/>
            <a:ext cx="7315200" cy="4495800"/>
          </a:xfrm>
        </p:spPr>
        <p:txBody>
          <a:bodyPr>
            <a:normAutofit fontScale="85000" lnSpcReduction="20000"/>
          </a:bodyPr>
          <a:lstStyle/>
          <a:p>
            <a:r>
              <a:rPr lang="en-US" sz="3500" dirty="0" smtClean="0"/>
              <a:t>Salvation in Baptism and The Eucharist</a:t>
            </a:r>
          </a:p>
          <a:p>
            <a:endParaRPr lang="en-US" sz="3500" dirty="0" smtClean="0"/>
          </a:p>
          <a:p>
            <a:r>
              <a:rPr lang="en-US" sz="3500" dirty="0" smtClean="0"/>
              <a:t>St. Paul’s Letters to the Corinthians</a:t>
            </a:r>
          </a:p>
          <a:p>
            <a:endParaRPr lang="en-US" dirty="0" smtClean="0"/>
          </a:p>
          <a:p>
            <a:endParaRPr lang="en-US" dirty="0" smtClean="0"/>
          </a:p>
          <a:p>
            <a:endParaRPr lang="en-US" dirty="0" smtClean="0"/>
          </a:p>
          <a:p>
            <a:r>
              <a:rPr lang="en-US" dirty="0" smtClean="0"/>
              <a:t>References:</a:t>
            </a:r>
          </a:p>
          <a:p>
            <a:r>
              <a:rPr lang="en-US" dirty="0" smtClean="0"/>
              <a:t>Salvation in the Orthodox Understanding, </a:t>
            </a:r>
          </a:p>
          <a:p>
            <a:r>
              <a:rPr lang="en-US" dirty="0" smtClean="0"/>
              <a:t>H.H. Pope Shenouda III</a:t>
            </a:r>
          </a:p>
          <a:p>
            <a:endParaRPr lang="en-US" dirty="0" smtClean="0"/>
          </a:p>
          <a:p>
            <a:r>
              <a:rPr lang="en-US" dirty="0" smtClean="0"/>
              <a:t>Sacramental Rites in the Coptic Orthodox Church-Part 4-Eucharist</a:t>
            </a:r>
          </a:p>
          <a:p>
            <a:r>
              <a:rPr lang="en-US" dirty="0" smtClean="0"/>
              <a:t>H. G. Bishop </a:t>
            </a:r>
            <a:r>
              <a:rPr lang="en-US" dirty="0" err="1" smtClean="0"/>
              <a:t>Mettaous</a:t>
            </a:r>
            <a:endParaRPr lang="en-US" dirty="0" smtClean="0"/>
          </a:p>
          <a:p>
            <a:endParaRPr lang="en-US" dirty="0" smtClean="0"/>
          </a:p>
          <a:p>
            <a:endParaRPr lang="en-US" dirty="0" smtClean="0"/>
          </a:p>
          <a:p>
            <a:r>
              <a:rPr lang="en-US" dirty="0" smtClean="0"/>
              <a:t>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Begins</a:t>
            </a:r>
            <a:r>
              <a:rPr lang="en-US" dirty="0" smtClean="0"/>
              <a:t> with Death</a:t>
            </a:r>
            <a:endParaRPr lang="en-US" dirty="0"/>
          </a:p>
        </p:txBody>
      </p:sp>
      <p:sp>
        <p:nvSpPr>
          <p:cNvPr id="3" name="Content Placeholder 2"/>
          <p:cNvSpPr>
            <a:spLocks noGrp="1"/>
          </p:cNvSpPr>
          <p:nvPr>
            <p:ph idx="1"/>
          </p:nvPr>
        </p:nvSpPr>
        <p:spPr>
          <a:xfrm>
            <a:off x="457200" y="1600200"/>
            <a:ext cx="8458200" cy="5029200"/>
          </a:xfrm>
        </p:spPr>
        <p:txBody>
          <a:bodyPr>
            <a:normAutofit fontScale="92500" lnSpcReduction="10000"/>
          </a:bodyPr>
          <a:lstStyle/>
          <a:p>
            <a:r>
              <a:rPr lang="en-US" dirty="0" smtClean="0"/>
              <a:t>“For the wages of sin is death…”</a:t>
            </a:r>
          </a:p>
          <a:p>
            <a:pPr lvl="1"/>
            <a:r>
              <a:rPr lang="en-US" dirty="0" smtClean="0"/>
              <a:t>Salvations began with the death of Our Lord Jesus on the Cross</a:t>
            </a:r>
          </a:p>
          <a:p>
            <a:pPr lvl="1"/>
            <a:r>
              <a:rPr lang="en-US" dirty="0" smtClean="0"/>
              <a:t>Through His death He paid the wages of our sins</a:t>
            </a:r>
          </a:p>
          <a:p>
            <a:pPr lvl="2"/>
            <a:r>
              <a:rPr lang="en-US" dirty="0" smtClean="0"/>
              <a:t>Bought us with His Blood</a:t>
            </a:r>
          </a:p>
          <a:p>
            <a:r>
              <a:rPr lang="en-US" dirty="0" smtClean="0"/>
              <a:t>In order then to share in this salvation, we too must die with Him and rise with Him</a:t>
            </a:r>
          </a:p>
          <a:p>
            <a:pPr lvl="1"/>
            <a:r>
              <a:rPr lang="en-US" dirty="0" smtClean="0"/>
              <a:t>By this we are glorified with Him</a:t>
            </a:r>
          </a:p>
          <a:p>
            <a:pPr lvl="1"/>
            <a:r>
              <a:rPr lang="en-US" dirty="0" smtClean="0"/>
              <a:t>St Paul confirms this in Phil 3:10 </a:t>
            </a:r>
          </a:p>
          <a:p>
            <a:pPr lvl="2"/>
            <a:r>
              <a:rPr lang="en-US" dirty="0" smtClean="0"/>
              <a:t>“That I may know Him and the power of His resurrection, and the fellowship of His sufferings, being made conformable unto His death”</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Begins</a:t>
            </a:r>
            <a:r>
              <a:rPr lang="en-US" dirty="0" smtClean="0"/>
              <a:t> with Death</a:t>
            </a:r>
            <a:endParaRPr lang="en-US" dirty="0"/>
          </a:p>
        </p:txBody>
      </p:sp>
      <p:sp>
        <p:nvSpPr>
          <p:cNvPr id="3" name="Content Placeholder 2"/>
          <p:cNvSpPr>
            <a:spLocks noGrp="1"/>
          </p:cNvSpPr>
          <p:nvPr>
            <p:ph idx="1"/>
          </p:nvPr>
        </p:nvSpPr>
        <p:spPr/>
        <p:txBody>
          <a:bodyPr/>
          <a:lstStyle/>
          <a:p>
            <a:r>
              <a:rPr lang="en-US" dirty="0" smtClean="0"/>
              <a:t>Without partaking in this death, we are deserving of the second death which is eternal suffering in the lake of fire (Rev 20:14)</a:t>
            </a:r>
          </a:p>
          <a:p>
            <a:endParaRPr lang="en-US" dirty="0" smtClean="0"/>
          </a:p>
          <a:p>
            <a:r>
              <a:rPr lang="en-US" dirty="0" smtClean="0"/>
              <a:t>Knowing then that we must partake of His death to share in His resurrection, we must ask how....?</a:t>
            </a:r>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Begins</a:t>
            </a:r>
            <a:r>
              <a:rPr lang="en-US" dirty="0" smtClean="0"/>
              <a:t> with Death</a:t>
            </a:r>
            <a:endParaRPr lang="en-US" dirty="0"/>
          </a:p>
        </p:txBody>
      </p:sp>
      <p:sp>
        <p:nvSpPr>
          <p:cNvPr id="3" name="Content Placeholder 2"/>
          <p:cNvSpPr>
            <a:spLocks noGrp="1"/>
          </p:cNvSpPr>
          <p:nvPr>
            <p:ph idx="1"/>
          </p:nvPr>
        </p:nvSpPr>
        <p:spPr>
          <a:xfrm>
            <a:off x="228600" y="1600200"/>
            <a:ext cx="8686800" cy="5029200"/>
          </a:xfrm>
        </p:spPr>
        <p:txBody>
          <a:bodyPr>
            <a:normAutofit/>
          </a:bodyPr>
          <a:lstStyle/>
          <a:p>
            <a:r>
              <a:rPr lang="en-US" dirty="0" smtClean="0"/>
              <a:t>St. Paul answers this very question in Romans 6:3-4</a:t>
            </a:r>
          </a:p>
          <a:p>
            <a:pPr>
              <a:buNone/>
            </a:pPr>
            <a:endParaRPr lang="en-US" dirty="0" smtClean="0"/>
          </a:p>
          <a:p>
            <a:pPr lvl="1">
              <a:buNone/>
            </a:pPr>
            <a:r>
              <a:rPr lang="en-US" dirty="0" smtClean="0">
                <a:latin typeface="Times New Roman" pitchFamily="18" charset="0"/>
                <a:cs typeface="Times New Roman" pitchFamily="18" charset="0"/>
              </a:rPr>
              <a:t>	“Or do you not know that as many of us as were </a:t>
            </a:r>
            <a:r>
              <a:rPr lang="en-US" b="1" u="sng" dirty="0" smtClean="0">
                <a:solidFill>
                  <a:srgbClr val="FF0000"/>
                </a:solidFill>
                <a:latin typeface="Times New Roman" pitchFamily="18" charset="0"/>
                <a:cs typeface="Times New Roman" pitchFamily="18" charset="0"/>
              </a:rPr>
              <a:t>baptized into Christ Jesus were baptized into His death</a:t>
            </a:r>
            <a:r>
              <a:rPr lang="en-US" dirty="0" smtClean="0">
                <a:latin typeface="Times New Roman" pitchFamily="18" charset="0"/>
                <a:cs typeface="Times New Roman" pitchFamily="18" charset="0"/>
              </a:rPr>
              <a:t>? Therefore we were </a:t>
            </a:r>
            <a:r>
              <a:rPr lang="en-US" b="1" u="sng" dirty="0" smtClean="0">
                <a:solidFill>
                  <a:srgbClr val="FF0000"/>
                </a:solidFill>
                <a:latin typeface="Times New Roman" pitchFamily="18" charset="0"/>
                <a:cs typeface="Times New Roman" pitchFamily="18" charset="0"/>
              </a:rPr>
              <a:t>buried with Him through baptism into death</a:t>
            </a:r>
            <a:r>
              <a:rPr lang="en-US" b="1" dirty="0" smtClean="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 that just as Christ was raised from the dead by the glory of the Father, even so we also should walk in newness of life.”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Begins</a:t>
            </a:r>
            <a:r>
              <a:rPr lang="en-US" dirty="0" smtClean="0"/>
              <a:t> with Death</a:t>
            </a:r>
            <a:endParaRPr lang="en-US" dirty="0"/>
          </a:p>
        </p:txBody>
      </p:sp>
      <p:sp>
        <p:nvSpPr>
          <p:cNvPr id="3" name="Content Placeholder 2"/>
          <p:cNvSpPr>
            <a:spLocks noGrp="1"/>
          </p:cNvSpPr>
          <p:nvPr>
            <p:ph idx="1"/>
          </p:nvPr>
        </p:nvSpPr>
        <p:spPr>
          <a:xfrm>
            <a:off x="228600" y="1600200"/>
            <a:ext cx="8610600" cy="5029200"/>
          </a:xfrm>
        </p:spPr>
        <p:txBody>
          <a:bodyPr>
            <a:normAutofit fontScale="92500" lnSpcReduction="10000"/>
          </a:bodyPr>
          <a:lstStyle/>
          <a:p>
            <a:r>
              <a:rPr lang="en-US" dirty="0" smtClean="0"/>
              <a:t>Our death and burial with Christ is what makes us share with Him. </a:t>
            </a:r>
          </a:p>
          <a:p>
            <a:endParaRPr lang="en-US" dirty="0" smtClean="0"/>
          </a:p>
          <a:p>
            <a:pPr>
              <a:buNone/>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“For </a:t>
            </a:r>
            <a:r>
              <a:rPr lang="en-US" u="sng" dirty="0" smtClean="0">
                <a:solidFill>
                  <a:srgbClr val="FF0000"/>
                </a:solidFill>
                <a:latin typeface="Times New Roman" pitchFamily="18" charset="0"/>
                <a:cs typeface="Times New Roman" pitchFamily="18" charset="0"/>
              </a:rPr>
              <a:t>if we have been united together in the likeness of His death, certainly we also shall be </a:t>
            </a:r>
            <a:r>
              <a:rPr lang="en-US" i="1" u="sng" dirty="0" smtClean="0">
                <a:solidFill>
                  <a:srgbClr val="FF0000"/>
                </a:solidFill>
                <a:latin typeface="Times New Roman" pitchFamily="18" charset="0"/>
                <a:cs typeface="Times New Roman" pitchFamily="18" charset="0"/>
              </a:rPr>
              <a:t>in the likeness</a:t>
            </a:r>
            <a:r>
              <a:rPr lang="en-US" u="sng" dirty="0" smtClean="0">
                <a:solidFill>
                  <a:srgbClr val="FF0000"/>
                </a:solidFill>
                <a:latin typeface="Times New Roman" pitchFamily="18" charset="0"/>
                <a:cs typeface="Times New Roman" pitchFamily="18" charset="0"/>
              </a:rPr>
              <a:t> of </a:t>
            </a:r>
            <a:r>
              <a:rPr lang="en-US" i="1" u="sng" dirty="0" smtClean="0">
                <a:solidFill>
                  <a:srgbClr val="FF0000"/>
                </a:solidFill>
                <a:latin typeface="Times New Roman" pitchFamily="18" charset="0"/>
                <a:cs typeface="Times New Roman" pitchFamily="18" charset="0"/>
              </a:rPr>
              <a:t>His</a:t>
            </a:r>
            <a:r>
              <a:rPr lang="en-US" u="sng" dirty="0" smtClean="0">
                <a:solidFill>
                  <a:srgbClr val="FF0000"/>
                </a:solidFill>
                <a:latin typeface="Times New Roman" pitchFamily="18" charset="0"/>
                <a:cs typeface="Times New Roman" pitchFamily="18" charset="0"/>
              </a:rPr>
              <a:t> resurrection, knowing this, that our old man was crucified with </a:t>
            </a:r>
            <a:r>
              <a:rPr lang="en-US" i="1" u="sng" dirty="0" smtClean="0">
                <a:solidFill>
                  <a:srgbClr val="FF0000"/>
                </a:solidFill>
                <a:latin typeface="Times New Roman" pitchFamily="18" charset="0"/>
                <a:cs typeface="Times New Roman" pitchFamily="18" charset="0"/>
              </a:rPr>
              <a:t>Him,</a:t>
            </a:r>
            <a:r>
              <a:rPr lang="en-US" u="sng" dirty="0" smtClean="0">
                <a:solidFill>
                  <a:srgbClr val="FF0000"/>
                </a:solidFill>
                <a:latin typeface="Times New Roman" pitchFamily="18" charset="0"/>
                <a:cs typeface="Times New Roman" pitchFamily="18" charset="0"/>
              </a:rPr>
              <a:t> that the body of sin might be done away with, that we should no longer be slaves of sin</a:t>
            </a:r>
            <a:r>
              <a:rPr lang="en-US" dirty="0" smtClean="0">
                <a:latin typeface="Times New Roman" pitchFamily="18" charset="0"/>
                <a:cs typeface="Times New Roman" pitchFamily="18" charset="0"/>
              </a:rPr>
              <a:t>. For he who has died has been freed from sin. </a:t>
            </a:r>
            <a:r>
              <a:rPr lang="en-US" baseline="30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Now if we died with Christ, we believe that we shall also live with Him”</a:t>
            </a:r>
            <a:r>
              <a:rPr lang="en-US" dirty="0" smtClean="0"/>
              <a:t>  </a:t>
            </a:r>
            <a:r>
              <a:rPr lang="en-US" sz="2600" dirty="0" smtClean="0"/>
              <a:t>Romans 6:5-8</a:t>
            </a:r>
            <a:endParaRPr lang="en-US" sz="26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Begins</a:t>
            </a:r>
            <a:r>
              <a:rPr lang="en-US" dirty="0" smtClean="0"/>
              <a:t> with Death</a:t>
            </a:r>
          </a:p>
        </p:txBody>
      </p:sp>
      <p:sp>
        <p:nvSpPr>
          <p:cNvPr id="3" name="Content Placeholder 2"/>
          <p:cNvSpPr>
            <a:spLocks noGrp="1"/>
          </p:cNvSpPr>
          <p:nvPr>
            <p:ph idx="1"/>
          </p:nvPr>
        </p:nvSpPr>
        <p:spPr>
          <a:xfrm>
            <a:off x="228600" y="1600200"/>
            <a:ext cx="8686800" cy="5257800"/>
          </a:xfrm>
        </p:spPr>
        <p:txBody>
          <a:bodyPr>
            <a:normAutofit lnSpcReduction="10000"/>
          </a:bodyPr>
          <a:lstStyle/>
          <a:p>
            <a:pPr>
              <a:buNone/>
            </a:pPr>
            <a:r>
              <a:rPr lang="en-US" dirty="0" smtClean="0">
                <a:latin typeface="Times New Roman" pitchFamily="18" charset="0"/>
                <a:cs typeface="Times New Roman" pitchFamily="18" charset="0"/>
              </a:rPr>
              <a:t>Process</a:t>
            </a:r>
          </a:p>
          <a:p>
            <a:r>
              <a:rPr lang="en-US" dirty="0" smtClean="0">
                <a:latin typeface="Times New Roman" pitchFamily="18" charset="0"/>
                <a:cs typeface="Times New Roman" pitchFamily="18" charset="0"/>
              </a:rPr>
              <a:t>When we are immersed in water we are “buried with Him into death.”</a:t>
            </a:r>
          </a:p>
          <a:p>
            <a:r>
              <a:rPr lang="en-US" dirty="0" smtClean="0">
                <a:latin typeface="Times New Roman" pitchFamily="18" charset="0"/>
                <a:cs typeface="Times New Roman" pitchFamily="18" charset="0"/>
              </a:rPr>
              <a:t> When we come out of the water we are “raised in the newness of life”</a:t>
            </a:r>
          </a:p>
          <a:p>
            <a:r>
              <a:rPr lang="en-US" dirty="0" smtClean="0">
                <a:latin typeface="Times New Roman" pitchFamily="18" charset="0"/>
                <a:cs typeface="Times New Roman" pitchFamily="18" charset="0"/>
              </a:rPr>
              <a:t>Through this death our “old man is crucified with Him, that the body of sin might be done away with”</a:t>
            </a:r>
          </a:p>
          <a:p>
            <a:r>
              <a:rPr lang="en-US" dirty="0" smtClean="0">
                <a:latin typeface="Times New Roman" pitchFamily="18" charset="0"/>
                <a:cs typeface="Times New Roman" pitchFamily="18" charset="0"/>
              </a:rPr>
              <a:t>Baptism then in necessary for salvation.</a:t>
            </a:r>
          </a:p>
          <a:p>
            <a:pPr lvl="1"/>
            <a:r>
              <a:rPr lang="en-US" dirty="0" smtClean="0">
                <a:latin typeface="Times New Roman" pitchFamily="18" charset="0"/>
                <a:cs typeface="Times New Roman" pitchFamily="18" charset="0"/>
              </a:rPr>
              <a:t>It’s a union with Christ in His death</a:t>
            </a:r>
          </a:p>
          <a:p>
            <a:pPr lvl="1"/>
            <a:r>
              <a:rPr lang="en-US" dirty="0" smtClean="0">
                <a:latin typeface="Times New Roman" pitchFamily="18" charset="0"/>
                <a:cs typeface="Times New Roman" pitchFamily="18" charset="0"/>
              </a:rPr>
              <a:t>It is believing in this death as a way to live</a:t>
            </a:r>
          </a:p>
          <a:p>
            <a:pPr lvl="1"/>
            <a:r>
              <a:rPr lang="en-US" dirty="0" smtClean="0">
                <a:latin typeface="Times New Roman" pitchFamily="18" charset="0"/>
                <a:cs typeface="Times New Roman" pitchFamily="18" charset="0"/>
              </a:rPr>
              <a:t>It is confessing that the wages of sin is death.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Faith</a:t>
            </a:r>
            <a:endParaRPr lang="en-US" dirty="0"/>
          </a:p>
        </p:txBody>
      </p:sp>
      <p:sp>
        <p:nvSpPr>
          <p:cNvPr id="3" name="Content Placeholder 2"/>
          <p:cNvSpPr>
            <a:spLocks noGrp="1"/>
          </p:cNvSpPr>
          <p:nvPr>
            <p:ph idx="1"/>
          </p:nvPr>
        </p:nvSpPr>
        <p:spPr/>
        <p:txBody>
          <a:bodyPr/>
          <a:lstStyle/>
          <a:p>
            <a:r>
              <a:rPr lang="en-US" dirty="0" smtClean="0"/>
              <a:t>Faith is believing the that the wages of our sin is death and that Christ died for us and that we must die with Him first in order to live with Him</a:t>
            </a:r>
          </a:p>
          <a:p>
            <a:pPr>
              <a:buNone/>
            </a:pPr>
            <a:endParaRPr lang="en-US" dirty="0" smtClean="0"/>
          </a:p>
          <a:p>
            <a:r>
              <a:rPr lang="en-US" dirty="0" smtClean="0"/>
              <a:t>This Faith leads us to promise of Salvation by dying with Him in Baptism.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Continues</a:t>
            </a:r>
            <a:r>
              <a:rPr lang="en-US" dirty="0" smtClean="0"/>
              <a:t> by Death</a:t>
            </a:r>
            <a:endParaRPr lang="en-US" dirty="0"/>
          </a:p>
        </p:txBody>
      </p:sp>
      <p:sp>
        <p:nvSpPr>
          <p:cNvPr id="3" name="Content Placeholder 2"/>
          <p:cNvSpPr>
            <a:spLocks noGrp="1"/>
          </p:cNvSpPr>
          <p:nvPr>
            <p:ph idx="1"/>
          </p:nvPr>
        </p:nvSpPr>
        <p:spPr>
          <a:xfrm>
            <a:off x="228600" y="1600200"/>
            <a:ext cx="8686800" cy="5105400"/>
          </a:xfrm>
        </p:spPr>
        <p:txBody>
          <a:bodyPr>
            <a:normAutofit lnSpcReduction="10000"/>
          </a:bodyPr>
          <a:lstStyle/>
          <a:p>
            <a:r>
              <a:rPr lang="en-US" dirty="0" smtClean="0"/>
              <a:t>St. Paul summarizes out Orthodox faith in Romans 6:12 by his statement “Let not sin reign in your mortal body…”</a:t>
            </a:r>
          </a:p>
          <a:p>
            <a:r>
              <a:rPr lang="en-US" dirty="0" smtClean="0"/>
              <a:t>We received salvation through Jesus’ death, thus we must keep ourselves free form sin by dying to the lusts of the world</a:t>
            </a:r>
          </a:p>
          <a:p>
            <a:r>
              <a:rPr lang="en-US" dirty="0" smtClean="0"/>
              <a:t>As long as the body is dead salvation runs through it, however when the lusts of the body become alive and active we become liable to lose salvation as St. Paul has stated that salvation is worked out through death</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Continues</a:t>
            </a:r>
            <a:r>
              <a:rPr lang="en-US" dirty="0" smtClean="0"/>
              <a:t> by Death</a:t>
            </a:r>
            <a:endParaRPr lang="en-US" dirty="0"/>
          </a:p>
        </p:txBody>
      </p:sp>
      <p:sp>
        <p:nvSpPr>
          <p:cNvPr id="3" name="Content Placeholder 2"/>
          <p:cNvSpPr>
            <a:spLocks noGrp="1"/>
          </p:cNvSpPr>
          <p:nvPr>
            <p:ph idx="1"/>
          </p:nvPr>
        </p:nvSpPr>
        <p:spPr>
          <a:xfrm>
            <a:off x="152400" y="1600200"/>
            <a:ext cx="8686800" cy="5029200"/>
          </a:xfrm>
        </p:spPr>
        <p:txBody>
          <a:bodyPr>
            <a:normAutofit fontScale="62500" lnSpcReduction="20000"/>
          </a:bodyPr>
          <a:lstStyle/>
          <a:p>
            <a:r>
              <a:rPr lang="en-US" dirty="0" smtClean="0">
                <a:latin typeface="Times New Roman" pitchFamily="18" charset="0"/>
                <a:cs typeface="Times New Roman" pitchFamily="18" charset="0"/>
              </a:rPr>
              <a:t>Prayer of the 9</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hour we pray: “O You, Who tasted death in the ninth hour for our sakes, we the sinners, put to death our carnal lusts, O Christ, our God and deliver us.”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Romans 8:13 “For if you live according to the flesh you will die; but if by the Spirit you put to death the deeds of the body, you will live.”</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2 Corin 4:10-12 “-always carrying about in the body the dying of the Lord Jesus, that the life of Jesus also may be manifested in our body. For we who live are always delivered to death for Jesus’ sake, that the life of Jesus also may be manifested in our mortal flesh. So then death is working in us, but life in you.”</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Romans 8:10 And if Christ </a:t>
            </a:r>
            <a:r>
              <a:rPr lang="en-US" i="1" dirty="0" smtClean="0">
                <a:latin typeface="Times New Roman" pitchFamily="18" charset="0"/>
                <a:cs typeface="Times New Roman" pitchFamily="18" charset="0"/>
              </a:rPr>
              <a:t>is</a:t>
            </a:r>
            <a:r>
              <a:rPr lang="en-US" dirty="0" smtClean="0">
                <a:latin typeface="Times New Roman" pitchFamily="18" charset="0"/>
                <a:cs typeface="Times New Roman" pitchFamily="18" charset="0"/>
              </a:rPr>
              <a:t> in you, the body </a:t>
            </a:r>
            <a:r>
              <a:rPr lang="en-US" i="1" dirty="0" smtClean="0">
                <a:latin typeface="Times New Roman" pitchFamily="18" charset="0"/>
                <a:cs typeface="Times New Roman" pitchFamily="18" charset="0"/>
              </a:rPr>
              <a:t>is</a:t>
            </a:r>
            <a:r>
              <a:rPr lang="en-US" dirty="0" smtClean="0">
                <a:latin typeface="Times New Roman" pitchFamily="18" charset="0"/>
                <a:cs typeface="Times New Roman" pitchFamily="18" charset="0"/>
              </a:rPr>
              <a:t> dead because of sin, but the Spirit </a:t>
            </a:r>
            <a:r>
              <a:rPr lang="en-US" i="1" dirty="0" smtClean="0">
                <a:latin typeface="Times New Roman" pitchFamily="18" charset="0"/>
                <a:cs typeface="Times New Roman" pitchFamily="18" charset="0"/>
              </a:rPr>
              <a:t>is</a:t>
            </a:r>
            <a:r>
              <a:rPr lang="en-US" dirty="0" smtClean="0">
                <a:latin typeface="Times New Roman" pitchFamily="18" charset="0"/>
                <a:cs typeface="Times New Roman" pitchFamily="18" charset="0"/>
              </a:rPr>
              <a:t> life because of righteousness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Romans 8:36 </a:t>
            </a:r>
            <a:r>
              <a:rPr lang="en-US" i="1" dirty="0" smtClean="0">
                <a:latin typeface="Times New Roman" pitchFamily="18" charset="0"/>
                <a:cs typeface="Times New Roman" pitchFamily="18" charset="0"/>
              </a:rPr>
              <a:t>“ For Your sake we are killed all day long; We are accounted as sheep for the slaughter</a:t>
            </a:r>
            <a:r>
              <a:rPr lang="en-US" dirty="0" smtClean="0"/>
              <a:t/>
            </a:r>
            <a:br>
              <a:rPr lang="en-US" dirty="0" smtClean="0"/>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a:t>
            </a:r>
            <a:r>
              <a:rPr lang="en-US" dirty="0" smtClean="0">
                <a:solidFill>
                  <a:srgbClr val="FF0000"/>
                </a:solidFill>
              </a:rPr>
              <a:t>Continues</a:t>
            </a:r>
            <a:r>
              <a:rPr lang="en-US" dirty="0" smtClean="0"/>
              <a:t> by Death</a:t>
            </a:r>
            <a:endParaRPr lang="en-US" dirty="0"/>
          </a:p>
        </p:txBody>
      </p:sp>
      <p:sp>
        <p:nvSpPr>
          <p:cNvPr id="3" name="Content Placeholder 2"/>
          <p:cNvSpPr>
            <a:spLocks noGrp="1"/>
          </p:cNvSpPr>
          <p:nvPr>
            <p:ph idx="1"/>
          </p:nvPr>
        </p:nvSpPr>
        <p:spPr>
          <a:xfrm>
            <a:off x="228600" y="1600200"/>
            <a:ext cx="8686800" cy="5105400"/>
          </a:xfrm>
        </p:spPr>
        <p:txBody>
          <a:bodyPr>
            <a:normAutofit fontScale="92500" lnSpcReduction="10000"/>
          </a:bodyPr>
          <a:lstStyle/>
          <a:p>
            <a:r>
              <a:rPr lang="en-US" dirty="0" smtClean="0"/>
              <a:t>Therefore, as we walk the way of salvation, we must keep our bodies dead to sin. Death should always be working in us</a:t>
            </a:r>
          </a:p>
          <a:p>
            <a:r>
              <a:rPr lang="en-US" dirty="0" smtClean="0"/>
              <a:t>A person who claims to be saved but loves the world and the things of the world is deceiving themselves.</a:t>
            </a:r>
          </a:p>
          <a:p>
            <a:r>
              <a:rPr lang="en-US" dirty="0" smtClean="0"/>
              <a:t>“friendship if the world is enmity with God” James 4:4 </a:t>
            </a:r>
          </a:p>
          <a:p>
            <a:r>
              <a:rPr lang="en-US" dirty="0" smtClean="0"/>
              <a:t>Salvation continues with the death of the deeds of the body, the desires of the flesh, and the material things of the world that are constantly in struggle with the spirit.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Salvation </a:t>
            </a:r>
            <a:r>
              <a:rPr lang="en-US" dirty="0" smtClean="0">
                <a:solidFill>
                  <a:srgbClr val="FF0000"/>
                </a:solidFill>
              </a:rPr>
              <a:t>Completed</a:t>
            </a:r>
            <a:r>
              <a:rPr lang="en-US" dirty="0" smtClean="0"/>
              <a:t> by Death</a:t>
            </a:r>
            <a:endParaRPr lang="en-US" dirty="0"/>
          </a:p>
        </p:txBody>
      </p:sp>
      <p:sp>
        <p:nvSpPr>
          <p:cNvPr id="3" name="Content Placeholder 2"/>
          <p:cNvSpPr>
            <a:spLocks noGrp="1"/>
          </p:cNvSpPr>
          <p:nvPr>
            <p:ph idx="1"/>
          </p:nvPr>
        </p:nvSpPr>
        <p:spPr>
          <a:xfrm>
            <a:off x="457200" y="1600200"/>
            <a:ext cx="8305800" cy="5105400"/>
          </a:xfrm>
        </p:spPr>
        <p:txBody>
          <a:bodyPr>
            <a:normAutofit lnSpcReduction="10000"/>
          </a:bodyPr>
          <a:lstStyle/>
          <a:p>
            <a:r>
              <a:rPr lang="en-US" dirty="0" smtClean="0"/>
              <a:t>“Be faithful until death, and I will give you the crown of life.” (Rev 2:10)</a:t>
            </a:r>
          </a:p>
          <a:p>
            <a:endParaRPr lang="en-US" dirty="0" smtClean="0"/>
          </a:p>
          <a:p>
            <a:r>
              <a:rPr lang="en-US" dirty="0" smtClean="0"/>
              <a:t>As long as we are mortifying the works of the flesh, we are working out our salvation.</a:t>
            </a:r>
          </a:p>
          <a:p>
            <a:endParaRPr lang="en-US" dirty="0" smtClean="0"/>
          </a:p>
          <a:p>
            <a:r>
              <a:rPr lang="en-US" dirty="0" smtClean="0"/>
              <a:t>“Do not boast in vain, for many have begun in the spirit but ended in the flesh” (Gal 3:3)</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a:t>
            </a:r>
            <a:endParaRPr lang="en-US" dirty="0"/>
          </a:p>
        </p:txBody>
      </p:sp>
      <p:sp>
        <p:nvSpPr>
          <p:cNvPr id="3" name="Content Placeholder 2"/>
          <p:cNvSpPr>
            <a:spLocks noGrp="1"/>
          </p:cNvSpPr>
          <p:nvPr>
            <p:ph idx="1"/>
          </p:nvPr>
        </p:nvSpPr>
        <p:spPr/>
        <p:txBody>
          <a:bodyPr/>
          <a:lstStyle/>
          <a:p>
            <a:r>
              <a:rPr lang="en-US" dirty="0" smtClean="0"/>
              <a:t>Part 1: Baptism</a:t>
            </a:r>
          </a:p>
          <a:p>
            <a:pPr lvl="1"/>
            <a:r>
              <a:rPr lang="en-US" dirty="0" smtClean="0"/>
              <a:t>Biblical examples</a:t>
            </a:r>
          </a:p>
          <a:p>
            <a:pPr lvl="1"/>
            <a:r>
              <a:rPr lang="en-US" dirty="0" smtClean="0"/>
              <a:t>Meaning of Baptism- Dogma and Spirituality</a:t>
            </a:r>
          </a:p>
          <a:p>
            <a:pPr lvl="1"/>
            <a:endParaRPr lang="en-US" dirty="0" smtClean="0"/>
          </a:p>
          <a:p>
            <a:r>
              <a:rPr lang="en-US" dirty="0" smtClean="0"/>
              <a:t>Part 2: The Eucharist</a:t>
            </a:r>
          </a:p>
          <a:p>
            <a:pPr lvl="1"/>
            <a:r>
              <a:rPr lang="en-US" dirty="0" smtClean="0"/>
              <a:t>Christ’s Words</a:t>
            </a:r>
          </a:p>
          <a:p>
            <a:pPr lvl="1"/>
            <a:r>
              <a:rPr lang="en-US" dirty="0" smtClean="0"/>
              <a:t>Spirituality, Benefits, Necessity </a:t>
            </a: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838200"/>
            <a:ext cx="7772400" cy="1470025"/>
          </a:xfrm>
        </p:spPr>
        <p:txBody>
          <a:bodyPr/>
          <a:lstStyle/>
          <a:p>
            <a:r>
              <a:rPr lang="en-US" dirty="0" smtClean="0"/>
              <a:t>The Eucharist </a:t>
            </a:r>
            <a:endParaRPr lang="en-US" dirty="0"/>
          </a:p>
        </p:txBody>
      </p:sp>
      <p:sp>
        <p:nvSpPr>
          <p:cNvPr id="5" name="Subtitle 4"/>
          <p:cNvSpPr>
            <a:spLocks noGrp="1"/>
          </p:cNvSpPr>
          <p:nvPr>
            <p:ph type="subTitle" idx="1"/>
          </p:nvPr>
        </p:nvSpPr>
        <p:spPr>
          <a:xfrm>
            <a:off x="1371600" y="2514600"/>
            <a:ext cx="6400800" cy="3124200"/>
          </a:xfrm>
        </p:spPr>
        <p:txBody>
          <a:bodyPr/>
          <a:lstStyle/>
          <a:p>
            <a:endParaRPr lang="en-US" dirty="0" smtClean="0"/>
          </a:p>
          <a:p>
            <a:r>
              <a:rPr lang="en-US" dirty="0" smtClean="0"/>
              <a:t>Dogma in St. Paul’s letter to the Corinthians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smtClean="0"/>
              <a:t>Dogma: Eucharist</a:t>
            </a:r>
            <a:br>
              <a:rPr lang="en-US" dirty="0" smtClean="0"/>
            </a:br>
            <a:r>
              <a:rPr lang="en-US" sz="3100" dirty="0" smtClean="0"/>
              <a:t>1 Corinthians 11</a:t>
            </a:r>
            <a:endParaRPr lang="en-US" sz="3100" dirty="0"/>
          </a:p>
        </p:txBody>
      </p:sp>
      <p:sp>
        <p:nvSpPr>
          <p:cNvPr id="3" name="Content Placeholder 2"/>
          <p:cNvSpPr>
            <a:spLocks noGrp="1"/>
          </p:cNvSpPr>
          <p:nvPr>
            <p:ph idx="1"/>
          </p:nvPr>
        </p:nvSpPr>
        <p:spPr>
          <a:xfrm>
            <a:off x="152400" y="1295400"/>
            <a:ext cx="8763000" cy="5410200"/>
          </a:xfrm>
        </p:spPr>
        <p:txBody>
          <a:bodyPr>
            <a:normAutofit fontScale="55000" lnSpcReduction="20000"/>
          </a:bodyPr>
          <a:lstStyle/>
          <a:p>
            <a:r>
              <a:rPr lang="en-US" baseline="30000" dirty="0" smtClean="0"/>
              <a:t>23</a:t>
            </a:r>
            <a:r>
              <a:rPr lang="en-US" dirty="0" smtClean="0"/>
              <a:t> For I received from the Lord that which I also delivered to you: that the Lord Jesus on the </a:t>
            </a:r>
            <a:r>
              <a:rPr lang="en-US" i="1" dirty="0" smtClean="0"/>
              <a:t>same</a:t>
            </a:r>
            <a:r>
              <a:rPr lang="en-US" dirty="0" smtClean="0"/>
              <a:t> night in which He was betrayed took bread;</a:t>
            </a:r>
          </a:p>
          <a:p>
            <a:endParaRPr lang="en-US" dirty="0" smtClean="0"/>
          </a:p>
          <a:p>
            <a:r>
              <a:rPr lang="en-US" baseline="30000" dirty="0" smtClean="0"/>
              <a:t>24</a:t>
            </a:r>
            <a:r>
              <a:rPr lang="en-US" dirty="0" smtClean="0"/>
              <a:t> and when He had given thanks, He broke </a:t>
            </a:r>
            <a:r>
              <a:rPr lang="en-US" i="1" dirty="0" smtClean="0"/>
              <a:t>it</a:t>
            </a:r>
            <a:r>
              <a:rPr lang="en-US" dirty="0" smtClean="0"/>
              <a:t> and said, “Take, eat; this is My body which is broken</a:t>
            </a:r>
            <a:r>
              <a:rPr lang="en-US" baseline="30000" dirty="0" smtClean="0"/>
              <a:t> </a:t>
            </a:r>
            <a:r>
              <a:rPr lang="en-US" dirty="0" smtClean="0"/>
              <a:t>for you; do this in remembrance of Me.”</a:t>
            </a:r>
          </a:p>
          <a:p>
            <a:endParaRPr lang="en-US" dirty="0" smtClean="0"/>
          </a:p>
          <a:p>
            <a:r>
              <a:rPr lang="en-US" dirty="0" smtClean="0"/>
              <a:t> </a:t>
            </a:r>
            <a:r>
              <a:rPr lang="en-US" baseline="30000" dirty="0" smtClean="0"/>
              <a:t>25</a:t>
            </a:r>
            <a:r>
              <a:rPr lang="en-US" dirty="0" smtClean="0"/>
              <a:t> In the same manner </a:t>
            </a:r>
            <a:r>
              <a:rPr lang="en-US" i="1" dirty="0" smtClean="0"/>
              <a:t>He</a:t>
            </a:r>
            <a:r>
              <a:rPr lang="en-US" dirty="0" smtClean="0"/>
              <a:t> also </a:t>
            </a:r>
            <a:r>
              <a:rPr lang="en-US" i="1" dirty="0" smtClean="0"/>
              <a:t>took</a:t>
            </a:r>
            <a:r>
              <a:rPr lang="en-US" dirty="0" smtClean="0"/>
              <a:t> the cup after supper, saying, “This cup is the new covenant in My blood. This do, as often as you drink </a:t>
            </a:r>
            <a:r>
              <a:rPr lang="en-US" i="1" dirty="0" smtClean="0"/>
              <a:t>it,</a:t>
            </a:r>
            <a:r>
              <a:rPr lang="en-US" dirty="0" smtClean="0"/>
              <a:t> in remembrance of Me.” </a:t>
            </a:r>
          </a:p>
          <a:p>
            <a:r>
              <a:rPr lang="en-US" dirty="0" smtClean="0"/>
              <a:t/>
            </a:r>
            <a:br>
              <a:rPr lang="en-US" dirty="0" smtClean="0"/>
            </a:br>
            <a:r>
              <a:rPr lang="en-US" baseline="30000" dirty="0" smtClean="0"/>
              <a:t>26</a:t>
            </a:r>
            <a:r>
              <a:rPr lang="en-US" dirty="0" smtClean="0"/>
              <a:t> For as often as you eat this bread and drink this cup, you proclaim the Lord’s death till He comes.    </a:t>
            </a:r>
          </a:p>
          <a:p>
            <a:r>
              <a:rPr lang="en-US" dirty="0" smtClean="0"/>
              <a:t/>
            </a:r>
            <a:br>
              <a:rPr lang="en-US" dirty="0" smtClean="0"/>
            </a:br>
            <a:r>
              <a:rPr lang="en-US" baseline="30000" dirty="0" smtClean="0"/>
              <a:t>27</a:t>
            </a:r>
            <a:r>
              <a:rPr lang="en-US" dirty="0" smtClean="0"/>
              <a:t> Therefore whoever eats this bread or drinks </a:t>
            </a:r>
            <a:r>
              <a:rPr lang="en-US" i="1" dirty="0" smtClean="0"/>
              <a:t>this</a:t>
            </a:r>
            <a:r>
              <a:rPr lang="en-US" dirty="0" smtClean="0"/>
              <a:t> cup of the Lord in an unworthy manner will be guilty of the body and blood</a:t>
            </a:r>
            <a:r>
              <a:rPr lang="en-US" baseline="30000" dirty="0" smtClean="0"/>
              <a:t> </a:t>
            </a:r>
            <a:r>
              <a:rPr lang="en-US" dirty="0" smtClean="0"/>
              <a:t>of the Lord.</a:t>
            </a:r>
          </a:p>
          <a:p>
            <a:endParaRPr lang="en-US" dirty="0" smtClean="0"/>
          </a:p>
          <a:p>
            <a:r>
              <a:rPr lang="en-US" dirty="0" smtClean="0"/>
              <a:t> </a:t>
            </a:r>
            <a:r>
              <a:rPr lang="en-US" baseline="30000" dirty="0" smtClean="0"/>
              <a:t>28</a:t>
            </a:r>
            <a:r>
              <a:rPr lang="en-US" dirty="0" smtClean="0"/>
              <a:t> But let a man examine himself, and so let him eat of the bread and drink of the cup. </a:t>
            </a:r>
          </a:p>
          <a:p>
            <a:endParaRPr lang="en-US" dirty="0" smtClean="0"/>
          </a:p>
          <a:p>
            <a:r>
              <a:rPr lang="en-US" baseline="30000" dirty="0" smtClean="0"/>
              <a:t>29</a:t>
            </a:r>
            <a:r>
              <a:rPr lang="en-US" dirty="0" smtClean="0"/>
              <a:t> For he who eats and drinks in an unworthy manner</a:t>
            </a:r>
            <a:r>
              <a:rPr lang="en-US" baseline="30000" dirty="0" smtClean="0"/>
              <a:t> </a:t>
            </a:r>
            <a:r>
              <a:rPr lang="en-US" dirty="0" smtClean="0"/>
              <a:t>eats and drinks judgment to himself, not discerning the Lord’s</a:t>
            </a:r>
            <a:r>
              <a:rPr lang="en-US" baseline="30000" dirty="0" smtClean="0"/>
              <a:t> </a:t>
            </a:r>
            <a:r>
              <a:rPr lang="en-US" dirty="0" smtClean="0"/>
              <a:t>body. </a:t>
            </a:r>
          </a:p>
          <a:p>
            <a:endParaRPr lang="en-US" dirty="0" smtClean="0"/>
          </a:p>
          <a:p>
            <a:r>
              <a:rPr lang="en-US" baseline="30000" dirty="0" smtClean="0"/>
              <a:t>30</a:t>
            </a:r>
            <a:r>
              <a:rPr lang="en-US" dirty="0" smtClean="0"/>
              <a:t> For this reason many </a:t>
            </a:r>
            <a:r>
              <a:rPr lang="en-US" i="1" dirty="0" smtClean="0"/>
              <a:t>are</a:t>
            </a:r>
            <a:r>
              <a:rPr lang="en-US" dirty="0" smtClean="0"/>
              <a:t> weak and sick among you, and many sleep.</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533401"/>
            <a:ext cx="7924800" cy="5638800"/>
          </a:xfrm>
        </p:spPr>
        <p:txBody>
          <a:bodyPr>
            <a:normAutofit fontScale="90000"/>
          </a:bodyPr>
          <a:lstStyle/>
          <a:p>
            <a:pPr algn="ctr"/>
            <a:r>
              <a:rPr lang="en-US" dirty="0" smtClean="0"/>
              <a:t>The meaning of Communion and its role in salvation is so confused by Christians today and is a huge dividing issue. </a:t>
            </a:r>
            <a:br>
              <a:rPr lang="en-US" dirty="0" smtClean="0"/>
            </a:br>
            <a:r>
              <a:rPr lang="en-US" dirty="0" smtClean="0"/>
              <a:t>If only we could ask Jesus Christ Himself  what He taught about the importance of Communion and its role in our Salvation?</a:t>
            </a:r>
            <a:endParaRPr lang="en-US" dirty="0"/>
          </a:p>
        </p:txBody>
      </p:sp>
      <p:sp>
        <p:nvSpPr>
          <p:cNvPr id="5" name="Subtitle 4"/>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33400" y="228601"/>
            <a:ext cx="7848600" cy="838199"/>
          </a:xfrm>
        </p:spPr>
        <p:txBody>
          <a:bodyPr>
            <a:normAutofit/>
          </a:bodyPr>
          <a:lstStyle/>
          <a:p>
            <a:r>
              <a:rPr lang="en-US" dirty="0" smtClean="0"/>
              <a:t>John  6:53-58</a:t>
            </a:r>
            <a:endParaRPr lang="en-US" dirty="0"/>
          </a:p>
        </p:txBody>
      </p:sp>
      <p:sp>
        <p:nvSpPr>
          <p:cNvPr id="5" name="Subtitle 4"/>
          <p:cNvSpPr>
            <a:spLocks noGrp="1"/>
          </p:cNvSpPr>
          <p:nvPr>
            <p:ph type="subTitle" idx="1"/>
          </p:nvPr>
        </p:nvSpPr>
        <p:spPr>
          <a:xfrm>
            <a:off x="228600" y="609600"/>
            <a:ext cx="8686800" cy="6096000"/>
          </a:xfrm>
        </p:spPr>
        <p:txBody>
          <a:bodyPr>
            <a:normAutofit fontScale="77500" lnSpcReduction="20000"/>
          </a:bodyPr>
          <a:lstStyle/>
          <a:p>
            <a:pPr algn="ctr"/>
            <a:r>
              <a:rPr lang="en-US" sz="3600" b="1" dirty="0" smtClean="0">
                <a:solidFill>
                  <a:schemeClr val="tx1"/>
                </a:solidFill>
                <a:latin typeface="Times New Roman" pitchFamily="18" charset="0"/>
                <a:cs typeface="Times New Roman" pitchFamily="18" charset="0"/>
              </a:rPr>
              <a:t>“Most assuredly, I say to you, unless you eat the flesh of the Son of Man and drink His blood, you have no life in you. </a:t>
            </a:r>
          </a:p>
          <a:p>
            <a:pPr algn="ctr"/>
            <a:r>
              <a:rPr lang="en-US" sz="3600" b="1" dirty="0" smtClean="0">
                <a:solidFill>
                  <a:schemeClr val="tx1"/>
                </a:solidFill>
                <a:latin typeface="Times New Roman" pitchFamily="18" charset="0"/>
                <a:cs typeface="Times New Roman" pitchFamily="18" charset="0"/>
              </a:rPr>
              <a:t>Whoever eats My flesh and drinks My blood has eternal life, and I will raise him up at the last day. </a:t>
            </a:r>
          </a:p>
          <a:p>
            <a:pPr algn="ctr"/>
            <a:r>
              <a:rPr lang="en-US" sz="3600" b="1" dirty="0" smtClean="0">
                <a:solidFill>
                  <a:schemeClr val="tx1"/>
                </a:solidFill>
                <a:latin typeface="Times New Roman" pitchFamily="18" charset="0"/>
                <a:cs typeface="Times New Roman" pitchFamily="18" charset="0"/>
              </a:rPr>
              <a:t>For My flesh is food indeed,</a:t>
            </a:r>
            <a:r>
              <a:rPr lang="en-US" sz="3600" b="1" baseline="30000" dirty="0" smtClean="0">
                <a:solidFill>
                  <a:schemeClr val="tx1"/>
                </a:solidFill>
                <a:latin typeface="Times New Roman" pitchFamily="18" charset="0"/>
                <a:cs typeface="Times New Roman" pitchFamily="18" charset="0"/>
              </a:rPr>
              <a:t> </a:t>
            </a:r>
            <a:r>
              <a:rPr lang="en-US" sz="3600" b="1" dirty="0" smtClean="0">
                <a:solidFill>
                  <a:schemeClr val="tx1"/>
                </a:solidFill>
                <a:latin typeface="Times New Roman" pitchFamily="18" charset="0"/>
                <a:cs typeface="Times New Roman" pitchFamily="18" charset="0"/>
              </a:rPr>
              <a:t>and My blood is drink indeed. </a:t>
            </a:r>
          </a:p>
          <a:p>
            <a:pPr algn="ctr"/>
            <a:r>
              <a:rPr lang="en-US" sz="3600" b="1" dirty="0" smtClean="0">
                <a:solidFill>
                  <a:schemeClr val="tx1"/>
                </a:solidFill>
                <a:latin typeface="Times New Roman" pitchFamily="18" charset="0"/>
                <a:cs typeface="Times New Roman" pitchFamily="18" charset="0"/>
              </a:rPr>
              <a:t>He who eats My flesh and drinks My blood abides in Me, and I in him. </a:t>
            </a:r>
          </a:p>
          <a:p>
            <a:pPr algn="ctr"/>
            <a:r>
              <a:rPr lang="en-US" sz="3600" b="1" dirty="0" smtClean="0">
                <a:solidFill>
                  <a:schemeClr val="tx1"/>
                </a:solidFill>
                <a:latin typeface="Times New Roman" pitchFamily="18" charset="0"/>
                <a:cs typeface="Times New Roman" pitchFamily="18" charset="0"/>
              </a:rPr>
              <a:t>As the living Father sent Me, and I live because of the Father, so he who feeds on Me will live because of Me.</a:t>
            </a:r>
          </a:p>
          <a:p>
            <a:pPr algn="ctr"/>
            <a:r>
              <a:rPr lang="en-US" sz="3600" b="1" dirty="0" smtClean="0">
                <a:solidFill>
                  <a:schemeClr val="tx1"/>
                </a:solidFill>
                <a:latin typeface="Times New Roman" pitchFamily="18" charset="0"/>
                <a:cs typeface="Times New Roman" pitchFamily="18" charset="0"/>
              </a:rPr>
              <a:t>This is the bread which came down from heaven—not as your fathers ate the manna, and are dead. He who eats this bread will live forever.” </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linds(horizontal)">
                                      <p:cBhvr>
                                        <p:cTn id="15" dur="500"/>
                                        <p:tgtEl>
                                          <p:spTgt spid="5">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linds(horizontal)">
                                      <p:cBhvr>
                                        <p:cTn id="18" dur="500"/>
                                        <p:tgtEl>
                                          <p:spTgt spid="5">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blinds(horizontal)">
                                      <p:cBhvr>
                                        <p:cTn id="21" dur="500"/>
                                        <p:tgtEl>
                                          <p:spTgt spid="5">
                                            <p:txEl>
                                              <p:pRg st="3" end="3"/>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animEffect transition="in" filter="blinds(horizontal)">
                                      <p:cBhvr>
                                        <p:cTn id="24" dur="500"/>
                                        <p:tgtEl>
                                          <p:spTgt spid="5">
                                            <p:txEl>
                                              <p:pRg st="4" end="4"/>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Theology of the Eucharist</a:t>
            </a:r>
            <a:endParaRPr lang="en-US" dirty="0"/>
          </a:p>
        </p:txBody>
      </p:sp>
      <p:sp>
        <p:nvSpPr>
          <p:cNvPr id="3" name="Content Placeholder 2"/>
          <p:cNvSpPr>
            <a:spLocks noGrp="1"/>
          </p:cNvSpPr>
          <p:nvPr>
            <p:ph idx="1"/>
          </p:nvPr>
        </p:nvSpPr>
        <p:spPr>
          <a:xfrm>
            <a:off x="457200" y="1600200"/>
            <a:ext cx="8458200" cy="4953000"/>
          </a:xfrm>
        </p:spPr>
        <p:txBody>
          <a:bodyPr>
            <a:normAutofit/>
          </a:bodyPr>
          <a:lstStyle/>
          <a:p>
            <a:r>
              <a:rPr lang="en-US" dirty="0" smtClean="0"/>
              <a:t>In Baptism, we are saved from original sin, the beginning step of Salvation</a:t>
            </a:r>
          </a:p>
          <a:p>
            <a:r>
              <a:rPr lang="en-US" dirty="0" smtClean="0"/>
              <a:t>We become children of God, worthy of receiving the merits of the blood.</a:t>
            </a:r>
          </a:p>
          <a:p>
            <a:r>
              <a:rPr lang="en-US" dirty="0" smtClean="0"/>
              <a:t>Yet we sin every day “If we say that we have no sin, we deceive ourselves, and the truth is not in us.” (1 John 1:8)</a:t>
            </a:r>
          </a:p>
          <a:p>
            <a:r>
              <a:rPr lang="en-US" dirty="0" smtClean="0"/>
              <a:t>The Body and Blood of Jesus Christ washes away these sins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Theology of the Eucharist</a:t>
            </a:r>
            <a:endParaRPr lang="en-US" dirty="0"/>
          </a:p>
        </p:txBody>
      </p:sp>
      <p:sp>
        <p:nvSpPr>
          <p:cNvPr id="3" name="Content Placeholder 2"/>
          <p:cNvSpPr>
            <a:spLocks noGrp="1"/>
          </p:cNvSpPr>
          <p:nvPr>
            <p:ph idx="1"/>
          </p:nvPr>
        </p:nvSpPr>
        <p:spPr>
          <a:xfrm>
            <a:off x="152400" y="1600200"/>
            <a:ext cx="8763000" cy="5105400"/>
          </a:xfrm>
        </p:spPr>
        <p:txBody>
          <a:bodyPr>
            <a:normAutofit/>
          </a:bodyPr>
          <a:lstStyle/>
          <a:p>
            <a:pPr algn="just"/>
            <a:r>
              <a:rPr lang="en-US" sz="2600" dirty="0" smtClean="0">
                <a:latin typeface="Times New Roman" pitchFamily="18" charset="0"/>
                <a:cs typeface="Times New Roman" pitchFamily="18" charset="0"/>
              </a:rPr>
              <a:t>The Holy Sacrifice in the sacrament of the Eucharist is no more than an extension of the sacrifice of Jesus Christ on the Cross. </a:t>
            </a:r>
          </a:p>
          <a:p>
            <a:pPr algn="just"/>
            <a:r>
              <a:rPr lang="en-US" sz="2600" dirty="0" smtClean="0">
                <a:latin typeface="Times New Roman" pitchFamily="18" charset="0"/>
                <a:cs typeface="Times New Roman" pitchFamily="18" charset="0"/>
              </a:rPr>
              <a:t>Therefore we can have no atonement for our sins without it</a:t>
            </a:r>
          </a:p>
          <a:p>
            <a:pPr lvl="1" algn="just"/>
            <a:r>
              <a:rPr lang="en-US" sz="2600" dirty="0" smtClean="0">
                <a:latin typeface="Times New Roman" pitchFamily="18" charset="0"/>
                <a:cs typeface="Times New Roman" pitchFamily="18" charset="0"/>
              </a:rPr>
              <a:t>“This is given for salvation and the remission of sins” and we dwell in Him by it</a:t>
            </a:r>
          </a:p>
          <a:p>
            <a:pPr algn="just"/>
            <a:r>
              <a:rPr lang="en-US" sz="2600" baseline="30000" dirty="0" smtClean="0">
                <a:latin typeface="Times New Roman" pitchFamily="18" charset="0"/>
                <a:cs typeface="Times New Roman" pitchFamily="18" charset="0"/>
              </a:rPr>
              <a:t>“</a:t>
            </a:r>
            <a:r>
              <a:rPr lang="en-US" sz="2600" dirty="0" smtClean="0">
                <a:latin typeface="Times New Roman" pitchFamily="18" charset="0"/>
                <a:cs typeface="Times New Roman" pitchFamily="18" charset="0"/>
              </a:rPr>
              <a:t>The cup of blessing which we bless, is it not the communion of the blood of Christ? The bread which we break, is it not the communion of the body of Christ? For we, though many, are one bread and one body; for we all partake of that one bread. “ 1 Corin 10 :16-17</a:t>
            </a:r>
          </a:p>
          <a:p>
            <a:pPr lvl="1">
              <a:buNone/>
            </a:pP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Theology of the Eucharist</a:t>
            </a:r>
            <a:endParaRPr lang="en-US" dirty="0"/>
          </a:p>
        </p:txBody>
      </p:sp>
      <p:sp>
        <p:nvSpPr>
          <p:cNvPr id="3" name="Content Placeholder 2"/>
          <p:cNvSpPr>
            <a:spLocks noGrp="1"/>
          </p:cNvSpPr>
          <p:nvPr>
            <p:ph idx="1"/>
          </p:nvPr>
        </p:nvSpPr>
        <p:spPr>
          <a:xfrm>
            <a:off x="381000" y="1600200"/>
            <a:ext cx="8382000" cy="4953000"/>
          </a:xfrm>
        </p:spPr>
        <p:txBody>
          <a:bodyPr>
            <a:normAutofit/>
          </a:bodyPr>
          <a:lstStyle/>
          <a:p>
            <a:pPr algn="just"/>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For as the body is one and has many members, but all the members of that one body, being many, are one body, so also </a:t>
            </a:r>
            <a:r>
              <a:rPr lang="en-US" sz="2400" i="1" dirty="0" smtClean="0">
                <a:latin typeface="Times New Roman" pitchFamily="18" charset="0"/>
                <a:cs typeface="Times New Roman" pitchFamily="18" charset="0"/>
              </a:rPr>
              <a:t>is</a:t>
            </a:r>
            <a:r>
              <a:rPr lang="en-US" sz="2400" dirty="0" smtClean="0">
                <a:latin typeface="Times New Roman" pitchFamily="18" charset="0"/>
                <a:cs typeface="Times New Roman" pitchFamily="18" charset="0"/>
              </a:rPr>
              <a:t> Christ. For by one Spirit we were all baptized into one body—whether Jews or Greeks, whether slaves or free—and have all been made to drink into</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one Spirit. </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For in fact the body is not one member but many.  (1 Corin 12:12-14)</a:t>
            </a:r>
          </a:p>
          <a:p>
            <a:pPr algn="just"/>
            <a:endParaRPr lang="en-US" sz="2400" dirty="0" smtClean="0">
              <a:latin typeface="Times New Roman" pitchFamily="18" charset="0"/>
              <a:cs typeface="Times New Roman" pitchFamily="18" charset="0"/>
            </a:endParaRPr>
          </a:p>
          <a:p>
            <a:pPr algn="just"/>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Now you are the body of Christ, and members individually.”   (1 Corin 12:27)</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Partaking of the body and blood of Jesus Christ unites mankind into one body, with Christ as the Head.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Spiritual Benefits</a:t>
            </a:r>
            <a:br>
              <a:rPr lang="en-US" dirty="0" smtClean="0"/>
            </a:br>
            <a:endParaRPr lang="en-US" dirty="0"/>
          </a:p>
        </p:txBody>
      </p:sp>
      <p:sp>
        <p:nvSpPr>
          <p:cNvPr id="3" name="Content Placeholder 2"/>
          <p:cNvSpPr>
            <a:spLocks noGrp="1"/>
          </p:cNvSpPr>
          <p:nvPr>
            <p:ph idx="1"/>
          </p:nvPr>
        </p:nvSpPr>
        <p:spPr>
          <a:xfrm>
            <a:off x="457200" y="1600200"/>
            <a:ext cx="8305800" cy="5029200"/>
          </a:xfrm>
        </p:spPr>
        <p:txBody>
          <a:bodyPr>
            <a:normAutofit fontScale="92500"/>
          </a:bodyPr>
          <a:lstStyle/>
          <a:p>
            <a:pPr>
              <a:buNone/>
            </a:pPr>
            <a:r>
              <a:rPr lang="en-US" dirty="0" smtClean="0">
                <a:latin typeface="Times New Roman" pitchFamily="18" charset="0"/>
                <a:cs typeface="Times New Roman" pitchFamily="18" charset="0"/>
              </a:rPr>
              <a:t>1. Abiding in Christ according to His precious promise: </a:t>
            </a:r>
          </a:p>
          <a:p>
            <a:pPr lvl="1"/>
            <a:r>
              <a:rPr lang="en-US" dirty="0" smtClean="0">
                <a:latin typeface="Times New Roman" pitchFamily="18" charset="0"/>
                <a:cs typeface="Times New Roman" pitchFamily="18" charset="0"/>
              </a:rPr>
              <a:t>“He who eats My Flesh, and drinks My Blood abides in Me, and I in him” (John 6:56). </a:t>
            </a:r>
          </a:p>
          <a:p>
            <a:r>
              <a:rPr lang="en-US" dirty="0" smtClean="0">
                <a:latin typeface="Times New Roman" pitchFamily="18" charset="0"/>
                <a:cs typeface="Times New Roman" pitchFamily="18" charset="0"/>
              </a:rPr>
              <a:t>By receiving this Sacrament we become members of His Body, of His Flesh and of His Bones (Ephesians 5:30), and we also become partakers of the Divine Nature  (2 Peter 1:4).</a:t>
            </a:r>
          </a:p>
          <a:p>
            <a:pPr>
              <a:buNone/>
            </a:pPr>
            <a:r>
              <a:rPr lang="en-US" dirty="0" smtClean="0">
                <a:latin typeface="Times New Roman" pitchFamily="18" charset="0"/>
                <a:cs typeface="Times New Roman" pitchFamily="18" charset="0"/>
              </a:rPr>
              <a:t>2. It gives us the promise of eternal life: </a:t>
            </a:r>
          </a:p>
          <a:p>
            <a:pPr lvl="1"/>
            <a:r>
              <a:rPr lang="en-US" dirty="0" smtClean="0">
                <a:latin typeface="Times New Roman" pitchFamily="18" charset="0"/>
                <a:cs typeface="Times New Roman" pitchFamily="18" charset="0"/>
              </a:rPr>
              <a:t>“Whoever eats My Flesh and drinks My Blood has eternal life and I will raise him up at the last day. He who eats this Bread will live forever” (John 6:54, 58).</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467600" cy="1143000"/>
          </a:xfrm>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457200" y="1600200"/>
            <a:ext cx="8382000" cy="5029200"/>
          </a:xfrm>
        </p:spPr>
        <p:txBody>
          <a:bodyPr>
            <a:normAutofit/>
          </a:bodyPr>
          <a:lstStyle/>
          <a:p>
            <a:pPr>
              <a:buNone/>
            </a:pPr>
            <a:r>
              <a:rPr lang="en-US" dirty="0" smtClean="0">
                <a:latin typeface="Times New Roman" pitchFamily="18" charset="0"/>
                <a:cs typeface="Times New Roman" pitchFamily="18" charset="0"/>
              </a:rPr>
              <a:t>3. It provides growth in the Spirit and spiritual perfection and life in Jesus Christ, for He said: </a:t>
            </a:r>
          </a:p>
          <a:p>
            <a:pPr lvl="1"/>
            <a:r>
              <a:rPr lang="en-US" dirty="0" smtClean="0">
                <a:latin typeface="Times New Roman" pitchFamily="18" charset="0"/>
                <a:cs typeface="Times New Roman" pitchFamily="18" charset="0"/>
              </a:rPr>
              <a:t>“For My Flesh is food indeed and My Blood is drink indeed .... As the living Father sent Me, and I live because of the Father, so he who feeds on Me will live because of Me” (John 6:55,57).</a:t>
            </a:r>
          </a:p>
          <a:p>
            <a:r>
              <a:rPr lang="en-US" dirty="0" smtClean="0">
                <a:latin typeface="Times New Roman" pitchFamily="18" charset="0"/>
                <a:cs typeface="Times New Roman" pitchFamily="18" charset="0"/>
              </a:rPr>
              <a:t>As food develops the body and keeps it healthy, so too the spiritual food, which is the Holy Body and Blood of Christ, strengthens the soul so that it may grow continually in grace.</a:t>
            </a: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228600" y="1600200"/>
            <a:ext cx="8686800" cy="5029200"/>
          </a:xfrm>
        </p:spPr>
        <p:txBody>
          <a:bodyPr>
            <a:normAutofit fontScale="92500" lnSpcReduction="20000"/>
          </a:bodyPr>
          <a:lstStyle/>
          <a:p>
            <a:pPr>
              <a:buNone/>
            </a:pPr>
            <a:r>
              <a:rPr lang="en-US" dirty="0" smtClean="0">
                <a:latin typeface="Times New Roman" pitchFamily="18" charset="0"/>
                <a:cs typeface="Times New Roman" pitchFamily="18" charset="0"/>
              </a:rPr>
              <a:t>4. It provides remedy to the soul, body and spirit, as we say in the Offertory Mystery : </a:t>
            </a:r>
          </a:p>
          <a:p>
            <a:pPr lvl="1"/>
            <a:r>
              <a:rPr lang="en-US" dirty="0" smtClean="0">
                <a:latin typeface="Times New Roman" pitchFamily="18" charset="0"/>
                <a:cs typeface="Times New Roman" pitchFamily="18" charset="0"/>
              </a:rPr>
              <a:t>“That they (Holy Body and Precious Blood) may become to us all for participation and healing and salvation for our souls, bodies and our spirits”</a:t>
            </a:r>
          </a:p>
          <a:p>
            <a:pPr lvl="1"/>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Partaking of the Communion without worthiness causes weakness, sickness and death, for as St Paul said : “For this reason many are weak and sick among you, and many sleep” (1 Corinthians 11:30).</a:t>
            </a:r>
          </a:p>
          <a:p>
            <a:r>
              <a:rPr lang="en-US" dirty="0" smtClean="0">
                <a:latin typeface="Times New Roman" pitchFamily="18" charset="0"/>
                <a:cs typeface="Times New Roman" pitchFamily="18" charset="0"/>
              </a:rPr>
              <a:t>Also Communion received worthily and with preparation results in health, and strength for our bodies and souls. Our holy church fathers called Communion ‘the remedy for the death of sin’.</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Baptism and Salvation</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772400" cy="1219200"/>
          </a:xfrm>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228600" y="1600200"/>
            <a:ext cx="8610600" cy="5029200"/>
          </a:xfrm>
        </p:spPr>
        <p:txBody>
          <a:bodyPr>
            <a:normAutofit fontScale="77500" lnSpcReduction="20000"/>
          </a:bodyPr>
          <a:lstStyle/>
          <a:p>
            <a:pPr>
              <a:buNone/>
            </a:pPr>
            <a:r>
              <a:rPr lang="en-US" dirty="0" smtClean="0">
                <a:latin typeface="Times New Roman" pitchFamily="18" charset="0"/>
                <a:cs typeface="Times New Roman" pitchFamily="18" charset="0"/>
              </a:rPr>
              <a:t>5. Communion results in our salvation and remission of sins; as mentioned in the final ‘Confession’ in the liturgy : </a:t>
            </a:r>
          </a:p>
          <a:p>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“Given for our salvation, remission of sins and eternal life to those who partake of Him”.</a:t>
            </a:r>
          </a:p>
          <a:p>
            <a:pPr lvl="1"/>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By repentance and Confession before the priest we are granted the remission of the sins we have confessed, but in Communion we are granted remission of sins that we are unaware of, including the sins of lust that we are not conscious of. Communion is the washing and cleaning of the </a:t>
            </a:r>
            <a:r>
              <a:rPr lang="en-US" dirty="0" err="1" smtClean="0">
                <a:latin typeface="Times New Roman" pitchFamily="18" charset="0"/>
                <a:cs typeface="Times New Roman" pitchFamily="18" charset="0"/>
              </a:rPr>
              <a:t>repenatant’s</a:t>
            </a:r>
            <a:r>
              <a:rPr lang="en-US" dirty="0" smtClean="0">
                <a:latin typeface="Times New Roman" pitchFamily="18" charset="0"/>
                <a:cs typeface="Times New Roman" pitchFamily="18" charset="0"/>
              </a:rPr>
              <a:t> heart from all sins, as we read in the Book of Revelation about those redeemed and saved who are,</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ones who come out of the great tribulation and washed their robes and made them white in the Blood of the Lamb” (Revelation 7:14).</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457200" y="1600200"/>
            <a:ext cx="8382000" cy="5029200"/>
          </a:xfrm>
        </p:spPr>
        <p:txBody>
          <a:bodyPr>
            <a:normAutofit fontScale="85000" lnSpcReduction="20000"/>
          </a:bodyPr>
          <a:lstStyle/>
          <a:p>
            <a:pPr>
              <a:buNone/>
            </a:pPr>
            <a:r>
              <a:rPr lang="en-US" dirty="0" smtClean="0">
                <a:latin typeface="Times New Roman" pitchFamily="18" charset="0"/>
                <a:cs typeface="Times New Roman" pitchFamily="18" charset="0"/>
              </a:rPr>
              <a:t>6. Communion gives a person immunity against sin. Material food gives us health and immunity against disease and illnesses that attack us. Likewise, partaking of the Holy Body and Blood of Christ gives the spirit immunity and inaccessibility against the viruses of sins, Satanic warfare and bodily lusts, so we live in victory in our spiritual struggle. </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The Psalmist says :</a:t>
            </a:r>
          </a:p>
          <a:p>
            <a:pPr lvl="1"/>
            <a:r>
              <a:rPr lang="en-US" dirty="0" smtClean="0">
                <a:latin typeface="Times New Roman" pitchFamily="18" charset="0"/>
                <a:cs typeface="Times New Roman" pitchFamily="18" charset="0"/>
              </a:rPr>
              <a:t>“You prepare a table before me in the presence of my enemies” (Psalm 23:5). </a:t>
            </a:r>
          </a:p>
          <a:p>
            <a:pPr lvl="1"/>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This verse was a prophecy about the table of Communion and its benefits for victory against our enemies.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457200" y="1600200"/>
            <a:ext cx="8458200" cy="5257800"/>
          </a:xfrm>
        </p:spPr>
        <p:txBody>
          <a:bodyPr/>
          <a:lstStyle/>
          <a:p>
            <a:pPr>
              <a:buNone/>
            </a:pPr>
            <a:endParaRPr lang="en-US" dirty="0" smtClean="0"/>
          </a:p>
          <a:p>
            <a:pPr>
              <a:buNone/>
            </a:pPr>
            <a:r>
              <a:rPr lang="en-US" dirty="0" smtClean="0">
                <a:latin typeface="Times New Roman" pitchFamily="18" charset="0"/>
                <a:cs typeface="Times New Roman" pitchFamily="18" charset="0"/>
              </a:rPr>
              <a:t>7. The introduction to the Litanies is as follows: </a:t>
            </a:r>
          </a:p>
          <a:p>
            <a:pPr>
              <a:buNone/>
            </a:pPr>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“We ask You O our Master, to partake of Your holies for the purification of our souls, our bodies and our spirits. That we may become one body and one spirit, and may have a share and an inheritance with all the saints who have pleased You since the beginning...”</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Spiritual Benefits</a:t>
            </a:r>
            <a:endParaRPr lang="en-US" dirty="0"/>
          </a:p>
        </p:txBody>
      </p:sp>
      <p:sp>
        <p:nvSpPr>
          <p:cNvPr id="3" name="Content Placeholder 2"/>
          <p:cNvSpPr>
            <a:spLocks noGrp="1"/>
          </p:cNvSpPr>
          <p:nvPr>
            <p:ph idx="1"/>
          </p:nvPr>
        </p:nvSpPr>
        <p:spPr>
          <a:xfrm>
            <a:off x="457200" y="1600200"/>
            <a:ext cx="8382000" cy="5029200"/>
          </a:xfrm>
        </p:spPr>
        <p:txBody>
          <a:bodyPr>
            <a:normAutofit fontScale="62500" lnSpcReduction="20000"/>
          </a:bodyPr>
          <a:lstStyle/>
          <a:p>
            <a:pPr>
              <a:buNone/>
            </a:pPr>
            <a:r>
              <a:rPr lang="en-US" dirty="0" smtClean="0">
                <a:latin typeface="Times New Roman" pitchFamily="18" charset="0"/>
                <a:cs typeface="Times New Roman" pitchFamily="18" charset="0"/>
              </a:rPr>
              <a:t>We find many benefits of Communion in this prayer :</a:t>
            </a:r>
          </a:p>
          <a:p>
            <a:pPr lvl="0"/>
            <a:r>
              <a:rPr lang="en-US" dirty="0" smtClean="0">
                <a:latin typeface="Times New Roman" pitchFamily="18" charset="0"/>
                <a:cs typeface="Times New Roman" pitchFamily="18" charset="0"/>
              </a:rPr>
              <a:t>It gives purification for our souls, our bodies and our spirits. St Paul advises us, “Let us cleanse ourselves from all filthiness of the flesh and spirit, perfecting holiness in the fear of God” (2 Corinthians 7:1).</a:t>
            </a:r>
          </a:p>
          <a:p>
            <a:pPr lvl="0"/>
            <a:r>
              <a:rPr lang="en-US" dirty="0" smtClean="0">
                <a:latin typeface="Times New Roman" pitchFamily="18" charset="0"/>
                <a:cs typeface="Times New Roman" pitchFamily="18" charset="0"/>
              </a:rPr>
              <a:t>It provides the unity of the body and spirit, as St. Paul our teacher says : “For we being many, are one bread and one body, for we all partake of that one body” (1 Corinthians 10:17).</a:t>
            </a:r>
          </a:p>
          <a:p>
            <a:pPr lvl="0"/>
            <a:r>
              <a:rPr lang="en-US" dirty="0" smtClean="0">
                <a:latin typeface="Times New Roman" pitchFamily="18" charset="0"/>
                <a:cs typeface="Times New Roman" pitchFamily="18" charset="0"/>
              </a:rPr>
              <a:t>As the bread that is transubstantiated to the Body of Christ was previously grains of wheat having become bread after much grinding, kneading and baking, and the wine that is transubstantiated to become the Blood of Christ was previously many grapes pressed to become liquid, so too all the community of believers, partaking of the Holy Body and Precious Blood, become one in Christ. </a:t>
            </a:r>
          </a:p>
          <a:p>
            <a:pPr lvl="0"/>
            <a:r>
              <a:rPr lang="en-US" dirty="0" smtClean="0">
                <a:latin typeface="Times New Roman" pitchFamily="18" charset="0"/>
                <a:cs typeface="Times New Roman" pitchFamily="18" charset="0"/>
              </a:rPr>
              <a:t>For this reason, in the Gregorian Mass we pray, “May the unity of heart that is for love, be rooted in us,” and this is achieved through partaking of the same Body and Blood of our Lord.</a:t>
            </a:r>
          </a:p>
          <a:p>
            <a:pPr lvl="0"/>
            <a:r>
              <a:rPr lang="en-US" dirty="0" smtClean="0">
                <a:latin typeface="Times New Roman" pitchFamily="18" charset="0"/>
                <a:cs typeface="Times New Roman" pitchFamily="18" charset="0"/>
              </a:rPr>
              <a:t>It gives us an eternal inheritance with all the saints who have pleased the Lord by their good deeds, and this is our greatest longing and aim of our struggle; to please the Lord and granted an inheritance amongst His saints. Communion helps us achieve this goal. </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971800"/>
            <a:ext cx="8229600" cy="1143000"/>
          </a:xfrm>
        </p:spPr>
        <p:txBody>
          <a:bodyPr/>
          <a:lstStyle/>
          <a:p>
            <a:r>
              <a:rPr lang="en-US" dirty="0" smtClean="0"/>
              <a:t>Glory be to God, Amen</a:t>
            </a:r>
            <a:endParaRPr lang="en-US" dirty="0"/>
          </a:p>
        </p:txBody>
      </p:sp>
      <p:sp>
        <p:nvSpPr>
          <p:cNvPr id="3" name="Content Placeholder 2"/>
          <p:cNvSpPr>
            <a:spLocks noGrp="1"/>
          </p:cNvSpPr>
          <p:nvPr>
            <p:ph idx="1"/>
          </p:nvPr>
        </p:nvSpPr>
        <p:spPr/>
        <p:txBody>
          <a:bodyPr>
            <a:normAutofit/>
          </a:bodyPr>
          <a:lstStyle/>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Baptism</a:t>
            </a:r>
            <a:endParaRPr lang="en-US" dirty="0"/>
          </a:p>
        </p:txBody>
      </p:sp>
      <p:sp>
        <p:nvSpPr>
          <p:cNvPr id="3" name="Content Placeholder 2"/>
          <p:cNvSpPr>
            <a:spLocks noGrp="1"/>
          </p:cNvSpPr>
          <p:nvPr>
            <p:ph idx="1"/>
          </p:nvPr>
        </p:nvSpPr>
        <p:spPr>
          <a:xfrm>
            <a:off x="457200" y="1600200"/>
            <a:ext cx="8458200" cy="5029200"/>
          </a:xfrm>
        </p:spPr>
        <p:txBody>
          <a:bodyPr>
            <a:normAutofit/>
          </a:bodyPr>
          <a:lstStyle/>
          <a:p>
            <a:r>
              <a:rPr lang="en-US" dirty="0" smtClean="0"/>
              <a:t>Common references:</a:t>
            </a:r>
          </a:p>
          <a:p>
            <a:pPr>
              <a:buNone/>
            </a:pPr>
            <a:endParaRPr lang="en-US" dirty="0" smtClean="0"/>
          </a:p>
          <a:p>
            <a:pPr lvl="1"/>
            <a:r>
              <a:rPr lang="en-US" dirty="0" smtClean="0"/>
              <a:t>Jesus Himself- Matthew 3:16, Mark 1, Luke 3</a:t>
            </a:r>
          </a:p>
          <a:p>
            <a:pPr lvl="1"/>
            <a:r>
              <a:rPr lang="en-US" dirty="0" smtClean="0"/>
              <a:t>Peter of Pentecost-Acts 2:38</a:t>
            </a:r>
          </a:p>
          <a:p>
            <a:pPr lvl="1"/>
            <a:r>
              <a:rPr lang="en-US" dirty="0" smtClean="0"/>
              <a:t>Samaritans and Simon the Sorcerer-Acts 8:12</a:t>
            </a:r>
          </a:p>
          <a:p>
            <a:pPr lvl="1"/>
            <a:r>
              <a:rPr lang="en-US" dirty="0" smtClean="0"/>
              <a:t>St. Paul-Acts 9:18</a:t>
            </a:r>
          </a:p>
          <a:p>
            <a:pPr lvl="1"/>
            <a:r>
              <a:rPr lang="en-US" dirty="0" smtClean="0"/>
              <a:t>Phillipian Jailer-Acts 16:31</a:t>
            </a:r>
          </a:p>
          <a:p>
            <a:pPr lvl="1"/>
            <a:r>
              <a:rPr lang="en-US" dirty="0" smtClean="0"/>
              <a:t>Ethiopian Eunuch- 8:38</a:t>
            </a:r>
          </a:p>
          <a:p>
            <a:pPr lvl="1"/>
            <a:r>
              <a:rPr lang="en-US" dirty="0" smtClean="0"/>
              <a:t>Cornelius- Acts 10:44</a:t>
            </a:r>
          </a:p>
          <a:p>
            <a:pPr lvl="1"/>
            <a:r>
              <a:rPr lang="en-US" dirty="0" smtClean="0"/>
              <a:t>Lydia seller of purple-Acts 16</a:t>
            </a:r>
          </a:p>
          <a:p>
            <a:pPr lvl="1"/>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 Corinthians 10:1-6</a:t>
            </a:r>
            <a:endParaRPr lang="en-US" dirty="0"/>
          </a:p>
        </p:txBody>
      </p:sp>
      <p:sp>
        <p:nvSpPr>
          <p:cNvPr id="3" name="Content Placeholder 2"/>
          <p:cNvSpPr>
            <a:spLocks noGrp="1"/>
          </p:cNvSpPr>
          <p:nvPr>
            <p:ph idx="1"/>
          </p:nvPr>
        </p:nvSpPr>
        <p:spPr>
          <a:xfrm>
            <a:off x="457200" y="1600200"/>
            <a:ext cx="8382000" cy="5029200"/>
          </a:xfrm>
        </p:spPr>
        <p:txBody>
          <a:bodyPr>
            <a:normAutofit fontScale="92500" lnSpcReduction="20000"/>
          </a:bodyPr>
          <a:lstStyle/>
          <a:p>
            <a:r>
              <a:rPr lang="en-US" dirty="0" smtClean="0">
                <a:latin typeface="Times New Roman" pitchFamily="18" charset="0"/>
                <a:cs typeface="Times New Roman" pitchFamily="18" charset="0"/>
              </a:rPr>
              <a:t>Moreover, brethren, I do not want you to be unaware that all our fathers were under the cloud, all passed through the sea, all were baptized into Moses in the cloud and in the sea, all ate the same spiritual food, and all drank the same spiritual drink. For they drank of that spiritual Rock that followed them, and that Rock was Christ. But with most of them God was not well pleased, for their bodies were scattered in the wilderness.</a:t>
            </a:r>
          </a:p>
          <a:p>
            <a:pPr>
              <a:buNone/>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Now these things became our examples, to the intent that we should not lust after evil things as they also lusted.</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10: 1-6</a:t>
            </a:r>
            <a:endParaRPr lang="en-US" dirty="0"/>
          </a:p>
        </p:txBody>
      </p:sp>
      <p:sp>
        <p:nvSpPr>
          <p:cNvPr id="3" name="Content Placeholder 2"/>
          <p:cNvSpPr>
            <a:spLocks noGrp="1"/>
          </p:cNvSpPr>
          <p:nvPr>
            <p:ph idx="1"/>
          </p:nvPr>
        </p:nvSpPr>
        <p:spPr>
          <a:xfrm>
            <a:off x="457200" y="1600200"/>
            <a:ext cx="8458200" cy="5029200"/>
          </a:xfrm>
        </p:spPr>
        <p:txBody>
          <a:bodyPr>
            <a:normAutofit fontScale="70000" lnSpcReduction="20000"/>
          </a:bodyPr>
          <a:lstStyle/>
          <a:p>
            <a:pPr>
              <a:buNone/>
            </a:pPr>
            <a:r>
              <a:rPr lang="en-US" dirty="0" smtClean="0"/>
              <a:t>The Israelites were very dear to God, and much in His </a:t>
            </a:r>
            <a:r>
              <a:rPr lang="en-US" dirty="0" smtClean="0"/>
              <a:t>favor, He </a:t>
            </a:r>
            <a:r>
              <a:rPr lang="en-US" dirty="0" smtClean="0"/>
              <a:t>would work miracles for their deliverance, and take them so immediately under His guidance and protection. </a:t>
            </a:r>
            <a:endParaRPr lang="en-US" dirty="0" smtClean="0"/>
          </a:p>
          <a:p>
            <a:pPr>
              <a:buNone/>
            </a:pPr>
            <a:endParaRPr lang="en-US" dirty="0" smtClean="0"/>
          </a:p>
          <a:p>
            <a:r>
              <a:rPr lang="en-US" dirty="0" smtClean="0"/>
              <a:t>1. The Cloud:</a:t>
            </a:r>
          </a:p>
          <a:p>
            <a:pPr lvl="1"/>
            <a:r>
              <a:rPr lang="en-US" dirty="0" smtClean="0"/>
              <a:t>The Jews were all under the divine covering and guidance</a:t>
            </a:r>
          </a:p>
          <a:p>
            <a:pPr lvl="1"/>
            <a:r>
              <a:rPr lang="en-US" dirty="0" smtClean="0"/>
              <a:t>Shining on one side to show them their way, dark on the other to hide them from their pursuing enemies. </a:t>
            </a:r>
          </a:p>
          <a:p>
            <a:pPr lvl="1"/>
            <a:r>
              <a:rPr lang="en-US" dirty="0" smtClean="0"/>
              <a:t>It </a:t>
            </a:r>
            <a:r>
              <a:rPr lang="en-US" dirty="0" smtClean="0"/>
              <a:t>sometimes spread itself over them as a mighty sheet, to defend them from the burning sun in the sandy desert. </a:t>
            </a:r>
            <a:endParaRPr lang="en-US" dirty="0" smtClean="0"/>
          </a:p>
          <a:p>
            <a:pPr lvl="1"/>
            <a:endParaRPr lang="en-US" dirty="0" smtClean="0"/>
          </a:p>
          <a:p>
            <a:r>
              <a:rPr lang="en-US" dirty="0" smtClean="0"/>
              <a:t>2. Crossing the Red Sea</a:t>
            </a:r>
          </a:p>
          <a:p>
            <a:pPr lvl="1"/>
            <a:r>
              <a:rPr lang="en-US" dirty="0" smtClean="0"/>
              <a:t>They were miraculously guided through the Red Sea (baptism), where the pursuing Egyptians were drowned.</a:t>
            </a:r>
          </a:p>
          <a:p>
            <a:pPr lvl="1"/>
            <a:r>
              <a:rPr lang="en-US" dirty="0" smtClean="0"/>
              <a:t>It was a lane to them, but a grave to the Egyptians: a proper type of our redemption by Christ, who saves us by conquering and destroying His enemies and ours.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10: 1-6</a:t>
            </a:r>
            <a:endParaRPr lang="en-US" dirty="0"/>
          </a:p>
        </p:txBody>
      </p:sp>
      <p:sp>
        <p:nvSpPr>
          <p:cNvPr id="3" name="Content Placeholder 2"/>
          <p:cNvSpPr>
            <a:spLocks noGrp="1"/>
          </p:cNvSpPr>
          <p:nvPr>
            <p:ph idx="1"/>
          </p:nvPr>
        </p:nvSpPr>
        <p:spPr>
          <a:xfrm>
            <a:off x="457200" y="1600200"/>
            <a:ext cx="8305800" cy="5105400"/>
          </a:xfrm>
        </p:spPr>
        <p:txBody>
          <a:bodyPr>
            <a:normAutofit fontScale="85000" lnSpcReduction="20000"/>
          </a:bodyPr>
          <a:lstStyle/>
          <a:p>
            <a:r>
              <a:rPr lang="en-US" dirty="0" smtClean="0">
                <a:latin typeface="Times New Roman" pitchFamily="18" charset="0"/>
                <a:cs typeface="Times New Roman" pitchFamily="18" charset="0"/>
              </a:rPr>
              <a:t>3. They had sacraments like ours. </a:t>
            </a:r>
          </a:p>
          <a:p>
            <a:endParaRPr lang="en-US" dirty="0" smtClean="0">
              <a:latin typeface="Times New Roman" pitchFamily="18" charset="0"/>
              <a:cs typeface="Times New Roman" pitchFamily="18" charset="0"/>
            </a:endParaRPr>
          </a:p>
          <a:p>
            <a:pPr lvl="1"/>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V2.) </a:t>
            </a:r>
            <a:r>
              <a:rPr lang="en-US" i="1" dirty="0" smtClean="0">
                <a:latin typeface="Times New Roman" pitchFamily="18" charset="0"/>
                <a:cs typeface="Times New Roman" pitchFamily="18" charset="0"/>
              </a:rPr>
              <a:t>They were all baptized unto Moses in the cloud, and in the sea</a:t>
            </a:r>
            <a:r>
              <a:rPr lang="en-US" dirty="0" smtClean="0">
                <a:latin typeface="Times New Roman" pitchFamily="18" charset="0"/>
                <a:cs typeface="Times New Roman" pitchFamily="18" charset="0"/>
              </a:rPr>
              <a:t>, or into </a:t>
            </a:r>
            <a:r>
              <a:rPr lang="en-US" dirty="0" smtClean="0">
                <a:latin typeface="Times New Roman" pitchFamily="18" charset="0"/>
                <a:cs typeface="Times New Roman" pitchFamily="18" charset="0"/>
              </a:rPr>
              <a:t>Moses</a:t>
            </a:r>
            <a:r>
              <a:rPr lang="en-US" dirty="0" smtClean="0">
                <a:latin typeface="Times New Roman" pitchFamily="18" charset="0"/>
                <a:cs typeface="Times New Roman" pitchFamily="18" charset="0"/>
              </a:rPr>
              <a:t>, that is, brought under obligation to Moses’ law and covenant, as we </a:t>
            </a:r>
            <a:r>
              <a:rPr lang="en-US" dirty="0" smtClean="0">
                <a:latin typeface="Times New Roman" pitchFamily="18" charset="0"/>
                <a:cs typeface="Times New Roman" pitchFamily="18" charset="0"/>
              </a:rPr>
              <a:t>are by </a:t>
            </a:r>
            <a:r>
              <a:rPr lang="en-US" dirty="0" smtClean="0">
                <a:latin typeface="Times New Roman" pitchFamily="18" charset="0"/>
                <a:cs typeface="Times New Roman" pitchFamily="18" charset="0"/>
              </a:rPr>
              <a:t>baptism under the Christian law and covenant. It was to them a typical </a:t>
            </a:r>
            <a:r>
              <a:rPr lang="en-US" dirty="0" smtClean="0">
                <a:latin typeface="Times New Roman" pitchFamily="18" charset="0"/>
                <a:cs typeface="Times New Roman" pitchFamily="18" charset="0"/>
              </a:rPr>
              <a:t>baptism</a:t>
            </a:r>
            <a:r>
              <a:rPr lang="en-US" dirty="0" smtClean="0">
                <a:latin typeface="Times New Roman" pitchFamily="18" charset="0"/>
                <a:cs typeface="Times New Roman" pitchFamily="18" charset="0"/>
              </a:rPr>
              <a:t>. </a:t>
            </a:r>
          </a:p>
          <a:p>
            <a:endParaRPr lang="en-US" dirty="0" smtClean="0">
              <a:latin typeface="Times New Roman" pitchFamily="18" charset="0"/>
              <a:cs typeface="Times New Roman" pitchFamily="18" charset="0"/>
            </a:endParaRPr>
          </a:p>
          <a:p>
            <a:pPr lvl="1"/>
            <a:r>
              <a:rPr lang="en-US" i="1" dirty="0" smtClean="0">
                <a:latin typeface="Times New Roman" pitchFamily="18" charset="0"/>
                <a:cs typeface="Times New Roman" pitchFamily="18" charset="0"/>
              </a:rPr>
              <a:t>They </a:t>
            </a:r>
            <a:r>
              <a:rPr lang="en-US" i="1" dirty="0" smtClean="0">
                <a:latin typeface="Times New Roman" pitchFamily="18" charset="0"/>
                <a:cs typeface="Times New Roman" pitchFamily="18" charset="0"/>
              </a:rPr>
              <a:t>did all eat of the same spiritual meat, and drink of the same </a:t>
            </a:r>
            <a:r>
              <a:rPr lang="en-US" i="1" dirty="0" smtClean="0">
                <a:latin typeface="Times New Roman" pitchFamily="18" charset="0"/>
                <a:cs typeface="Times New Roman" pitchFamily="18" charset="0"/>
              </a:rPr>
              <a:t>spiritual</a:t>
            </a:r>
            <a:r>
              <a:rPr lang="en-US" i="1" dirty="0" smtClean="0">
                <a:latin typeface="Times New Roman" pitchFamily="18" charset="0"/>
                <a:cs typeface="Times New Roman" pitchFamily="18" charset="0"/>
              </a:rPr>
              <a:t>	drink,</a:t>
            </a:r>
            <a:r>
              <a:rPr lang="en-US" dirty="0" smtClean="0">
                <a:latin typeface="Times New Roman" pitchFamily="18" charset="0"/>
                <a:cs typeface="Times New Roman" pitchFamily="18" charset="0"/>
              </a:rPr>
              <a:t> that we do. </a:t>
            </a:r>
            <a:endParaRPr lang="en-US" dirty="0" smtClean="0">
              <a:latin typeface="Times New Roman" pitchFamily="18" charset="0"/>
              <a:cs typeface="Times New Roman" pitchFamily="18" charset="0"/>
            </a:endParaRPr>
          </a:p>
          <a:p>
            <a:pPr lvl="1"/>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Of </a:t>
            </a:r>
            <a:r>
              <a:rPr lang="en-US" dirty="0" smtClean="0">
                <a:latin typeface="Times New Roman" pitchFamily="18" charset="0"/>
                <a:cs typeface="Times New Roman" pitchFamily="18" charset="0"/>
              </a:rPr>
              <a:t>course we know this to be a symbol of The </a:t>
            </a:r>
            <a:r>
              <a:rPr lang="en-US" dirty="0" smtClean="0">
                <a:latin typeface="Times New Roman" pitchFamily="18" charset="0"/>
                <a:cs typeface="Times New Roman" pitchFamily="18" charset="0"/>
              </a:rPr>
              <a:t>Eucharist</a:t>
            </a:r>
            <a:r>
              <a:rPr lang="en-US" dirty="0" smtClean="0">
                <a:latin typeface="Times New Roman" pitchFamily="18" charset="0"/>
                <a:cs typeface="Times New Roman" pitchFamily="18" charset="0"/>
              </a:rPr>
              <a:t>. The manna on which </a:t>
            </a:r>
            <a:r>
              <a:rPr lang="en-US" dirty="0" smtClean="0">
                <a:latin typeface="Times New Roman" pitchFamily="18" charset="0"/>
                <a:cs typeface="Times New Roman" pitchFamily="18" charset="0"/>
              </a:rPr>
              <a:t>they </a:t>
            </a:r>
            <a:r>
              <a:rPr lang="en-US" dirty="0" smtClean="0">
                <a:latin typeface="Times New Roman" pitchFamily="18" charset="0"/>
                <a:cs typeface="Times New Roman" pitchFamily="18" charset="0"/>
              </a:rPr>
              <a:t>fed was a type of Christ crucified; the bread which came down </a:t>
            </a:r>
            <a:r>
              <a:rPr lang="en-US" dirty="0" smtClean="0">
                <a:latin typeface="Times New Roman" pitchFamily="18" charset="0"/>
                <a:cs typeface="Times New Roman" pitchFamily="18" charset="0"/>
              </a:rPr>
              <a:t>from heaven</a:t>
            </a:r>
            <a:r>
              <a:rPr lang="en-US" dirty="0" smtClean="0">
                <a:latin typeface="Times New Roman" pitchFamily="18" charset="0"/>
                <a:cs typeface="Times New Roman" pitchFamily="18" charset="0"/>
              </a:rPr>
              <a:t>, which those who eat shall live forever.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Corinthians 10: 1-6</a:t>
            </a:r>
            <a:endParaRPr lang="en-US" dirty="0"/>
          </a:p>
        </p:txBody>
      </p:sp>
      <p:sp>
        <p:nvSpPr>
          <p:cNvPr id="3" name="Content Placeholder 2"/>
          <p:cNvSpPr>
            <a:spLocks noGrp="1"/>
          </p:cNvSpPr>
          <p:nvPr>
            <p:ph idx="1"/>
          </p:nvPr>
        </p:nvSpPr>
        <p:spPr>
          <a:xfrm>
            <a:off x="457200" y="1600200"/>
            <a:ext cx="8305800" cy="5105400"/>
          </a:xfrm>
        </p:spPr>
        <p:txBody>
          <a:bodyPr>
            <a:normAutofit fontScale="62500" lnSpcReduction="20000"/>
          </a:bodyPr>
          <a:lstStyle/>
          <a:p>
            <a:r>
              <a:rPr lang="en-US" sz="3200" dirty="0" smtClean="0">
                <a:latin typeface="Times New Roman" pitchFamily="18" charset="0"/>
                <a:cs typeface="Times New Roman" pitchFamily="18" charset="0"/>
              </a:rPr>
              <a:t>One would think that this should have saved them; that all who ate of that spiritual meat, and drank of that spiritual drink, should have been holy and acceptable to God</a:t>
            </a:r>
            <a:r>
              <a:rPr lang="en-US" sz="3200" dirty="0" smtClean="0">
                <a:latin typeface="Times New Roman" pitchFamily="18" charset="0"/>
                <a:cs typeface="Times New Roman" pitchFamily="18" charset="0"/>
              </a:rPr>
              <a:t>.</a:t>
            </a:r>
          </a:p>
          <a:p>
            <a:endParaRPr lang="en-US"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Yet was it otherwise: With many of them God was not well pleased; for they were overthrown in the wilderness, </a:t>
            </a:r>
            <a:r>
              <a:rPr lang="en-US" sz="3200" dirty="0" smtClean="0">
                <a:latin typeface="Times New Roman" pitchFamily="18" charset="0"/>
                <a:cs typeface="Times New Roman" pitchFamily="18" charset="0"/>
              </a:rPr>
              <a:t>(V5).</a:t>
            </a:r>
          </a:p>
          <a:p>
            <a:endParaRPr lang="en-US"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 As Christians too, we may </a:t>
            </a:r>
            <a:r>
              <a:rPr lang="en-US" sz="3200" dirty="0" smtClean="0">
                <a:latin typeface="Times New Roman" pitchFamily="18" charset="0"/>
                <a:cs typeface="Times New Roman" pitchFamily="18" charset="0"/>
              </a:rPr>
              <a:t>enjoy many and great spiritual privileges in this world, and yet come short of eternal life</a:t>
            </a:r>
            <a:r>
              <a:rPr lang="en-US" sz="3200" dirty="0" smtClean="0">
                <a:latin typeface="Times New Roman" pitchFamily="18" charset="0"/>
                <a:cs typeface="Times New Roman" pitchFamily="18" charset="0"/>
              </a:rPr>
              <a:t>.</a:t>
            </a:r>
          </a:p>
          <a:p>
            <a:endParaRPr lang="en-US"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Many of those who were baptized unto Moses in the cloud and sea, that is, had their faith of </a:t>
            </a:r>
            <a:r>
              <a:rPr lang="en-US" sz="3200" dirty="0" smtClean="0">
                <a:latin typeface="Times New Roman" pitchFamily="18" charset="0"/>
                <a:cs typeface="Times New Roman" pitchFamily="18" charset="0"/>
              </a:rPr>
              <a:t>His </a:t>
            </a:r>
            <a:r>
              <a:rPr lang="en-US" sz="3200" dirty="0" smtClean="0">
                <a:latin typeface="Times New Roman" pitchFamily="18" charset="0"/>
                <a:cs typeface="Times New Roman" pitchFamily="18" charset="0"/>
              </a:rPr>
              <a:t>divine commission confirmed by these miracles, were yet overthrown in the wilderness, and never saw the promised land. </a:t>
            </a:r>
            <a:endParaRPr lang="en-US" sz="3200" dirty="0" smtClean="0">
              <a:latin typeface="Times New Roman" pitchFamily="18" charset="0"/>
              <a:cs typeface="Times New Roman" pitchFamily="18" charset="0"/>
            </a:endParaRPr>
          </a:p>
          <a:p>
            <a:endParaRPr lang="en-US" sz="3200" dirty="0" smtClean="0">
              <a:latin typeface="Times New Roman" pitchFamily="18" charset="0"/>
              <a:cs typeface="Times New Roman" pitchFamily="18" charset="0"/>
            </a:endParaRPr>
          </a:p>
          <a:p>
            <a:r>
              <a:rPr lang="en-US" sz="3200" dirty="0" smtClean="0">
                <a:latin typeface="Times New Roman" pitchFamily="18" charset="0"/>
                <a:cs typeface="Times New Roman" pitchFamily="18" charset="0"/>
              </a:rPr>
              <a:t>Let </a:t>
            </a:r>
            <a:r>
              <a:rPr lang="en-US" sz="3200" dirty="0" smtClean="0">
                <a:latin typeface="Times New Roman" pitchFamily="18" charset="0"/>
                <a:cs typeface="Times New Roman" pitchFamily="18" charset="0"/>
              </a:rPr>
              <a:t>none presume upon their great privileges, or profession of the truth; these will not secure heavenly happiness, nor prevent judgments here on </a:t>
            </a:r>
            <a:r>
              <a:rPr lang="en-US" sz="3200" dirty="0" smtClean="0">
                <a:latin typeface="Times New Roman" pitchFamily="18" charset="0"/>
                <a:cs typeface="Times New Roman" pitchFamily="18" charset="0"/>
              </a:rPr>
              <a:t>earth. </a:t>
            </a:r>
          </a:p>
          <a:p>
            <a:pPr>
              <a:buNone/>
            </a:pP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Salvation: Dogma of Baptism</a:t>
            </a:r>
            <a:endParaRPr lang="en-US" dirty="0"/>
          </a:p>
        </p:txBody>
      </p:sp>
      <p:sp>
        <p:nvSpPr>
          <p:cNvPr id="3" name="Content Placeholder 2"/>
          <p:cNvSpPr>
            <a:spLocks noGrp="1"/>
          </p:cNvSpPr>
          <p:nvPr>
            <p:ph idx="1"/>
          </p:nvPr>
        </p:nvSpPr>
        <p:spPr>
          <a:xfrm>
            <a:off x="152400" y="1600200"/>
            <a:ext cx="8610600" cy="5029200"/>
          </a:xfrm>
        </p:spPr>
        <p:txBody>
          <a:bodyPr>
            <a:normAutofit fontScale="85000" lnSpcReduction="20000"/>
          </a:bodyPr>
          <a:lstStyle/>
          <a:p>
            <a:r>
              <a:rPr lang="en-US" dirty="0" smtClean="0">
                <a:latin typeface="Times New Roman" pitchFamily="18" charset="0"/>
                <a:cs typeface="Times New Roman" pitchFamily="18" charset="0"/>
              </a:rPr>
              <a:t>The </a:t>
            </a:r>
            <a:r>
              <a:rPr lang="en-US" dirty="0" smtClean="0">
                <a:latin typeface="Times New Roman" pitchFamily="18" charset="0"/>
                <a:cs typeface="Times New Roman" pitchFamily="18" charset="0"/>
              </a:rPr>
              <a:t>St. Paul, </a:t>
            </a:r>
            <a:r>
              <a:rPr lang="en-US" dirty="0" smtClean="0">
                <a:latin typeface="Times New Roman" pitchFamily="18" charset="0"/>
                <a:cs typeface="Times New Roman" pitchFamily="18" charset="0"/>
              </a:rPr>
              <a:t>having recited their privileges, proceeds here to an account of their faults and punishments, their sins and plagues, which are left upon record for an example to us, a warning against the like sins, if we would escape the like punishments. We must not do as they did, lest we suffer as they suffered.</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For the wages of sin is death…” Romans 6:23</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Death is essential present throughout Salvation.</a:t>
            </a:r>
          </a:p>
          <a:p>
            <a:pPr lvl="1"/>
            <a:r>
              <a:rPr lang="en-US" dirty="0" smtClean="0">
                <a:latin typeface="Times New Roman" pitchFamily="18" charset="0"/>
                <a:cs typeface="Times New Roman" pitchFamily="18" charset="0"/>
              </a:rPr>
              <a:t>Starts with death</a:t>
            </a:r>
          </a:p>
          <a:p>
            <a:pPr lvl="1"/>
            <a:r>
              <a:rPr lang="en-US" dirty="0" smtClean="0">
                <a:latin typeface="Times New Roman" pitchFamily="18" charset="0"/>
                <a:cs typeface="Times New Roman" pitchFamily="18" charset="0"/>
              </a:rPr>
              <a:t>Continues in death</a:t>
            </a:r>
          </a:p>
          <a:p>
            <a:pPr lvl="1"/>
            <a:r>
              <a:rPr lang="en-US" dirty="0" smtClean="0">
                <a:latin typeface="Times New Roman" pitchFamily="18" charset="0"/>
                <a:cs typeface="Times New Roman" pitchFamily="18" charset="0"/>
              </a:rPr>
              <a:t>Ends in death</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1721</TotalTime>
  <Words>3070</Words>
  <Application>Microsoft Office PowerPoint</Application>
  <PresentationFormat>On-screen Show (4:3)</PresentationFormat>
  <Paragraphs>237</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Technic</vt:lpstr>
      <vt:lpstr>Dogma in the Pauling Epistles</vt:lpstr>
      <vt:lpstr>Overview: </vt:lpstr>
      <vt:lpstr>Baptism and Salvation</vt:lpstr>
      <vt:lpstr>Baptism</vt:lpstr>
      <vt:lpstr>1 Corinthians 10:1-6</vt:lpstr>
      <vt:lpstr>1 Corinthians 10: 1-6</vt:lpstr>
      <vt:lpstr>1 Corinthians 10: 1-6</vt:lpstr>
      <vt:lpstr>1 Corinthians 10: 1-6</vt:lpstr>
      <vt:lpstr>Salvation: Dogma of Baptism</vt:lpstr>
      <vt:lpstr>Salvation Begins with Death</vt:lpstr>
      <vt:lpstr>Salvation Begins with Death</vt:lpstr>
      <vt:lpstr>Salvation Begins with Death</vt:lpstr>
      <vt:lpstr>Salvation Begins with Death</vt:lpstr>
      <vt:lpstr>Salvation Begins with Death</vt:lpstr>
      <vt:lpstr>Role of Faith</vt:lpstr>
      <vt:lpstr>Salvation Continues by Death</vt:lpstr>
      <vt:lpstr>Salvation Continues by Death</vt:lpstr>
      <vt:lpstr>Salvation Continues by Death</vt:lpstr>
      <vt:lpstr>Salvation Completed by Death</vt:lpstr>
      <vt:lpstr>The Eucharist </vt:lpstr>
      <vt:lpstr>Dogma: Eucharist 1 Corinthians 11</vt:lpstr>
      <vt:lpstr>The meaning of Communion and its role in salvation is so confused by Christians today and is a huge dividing issue.  If only we could ask Jesus Christ Himself  what He taught about the importance of Communion and its role in our Salvation?</vt:lpstr>
      <vt:lpstr>John  6:53-58</vt:lpstr>
      <vt:lpstr>Theology of the Eucharist</vt:lpstr>
      <vt:lpstr>Theology of the Eucharist</vt:lpstr>
      <vt:lpstr>Theology of the Eucharist</vt:lpstr>
      <vt:lpstr>Spiritual Benefits </vt:lpstr>
      <vt:lpstr>Spiritual Benefits</vt:lpstr>
      <vt:lpstr>Spiritual Benefits</vt:lpstr>
      <vt:lpstr>Spiritual Benefits</vt:lpstr>
      <vt:lpstr>Spiritual Benefits</vt:lpstr>
      <vt:lpstr>Spiritual Benefits</vt:lpstr>
      <vt:lpstr>Spiritual Benefits</vt:lpstr>
      <vt:lpstr>Glory be to God, Amen</vt:lpstr>
    </vt:vector>
  </TitlesOfParts>
  <Company>Automated Logic/United Environmental Services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mouradb</dc:creator>
  <cp:lastModifiedBy>mouradb</cp:lastModifiedBy>
  <cp:revision>165</cp:revision>
  <dcterms:created xsi:type="dcterms:W3CDTF">2010-07-02T00:28:39Z</dcterms:created>
  <dcterms:modified xsi:type="dcterms:W3CDTF">2010-07-25T00:40:23Z</dcterms:modified>
</cp:coreProperties>
</file>