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93DE7F08-7B42-4735-9F9F-AF2234DEB809}" type="datetimeFigureOut">
              <a:rPr lang="en-US" smtClean="0"/>
              <a:t>5/1/2010</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5B7396D8-3735-4966-B829-DC2ACE6704C8}"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DE7F08-7B42-4735-9F9F-AF2234DEB809}" type="datetimeFigureOut">
              <a:rPr lang="en-US" smtClean="0"/>
              <a:t>5/1/2010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7396D8-3735-4966-B829-DC2ACE6704C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DE7F08-7B42-4735-9F9F-AF2234DEB809}" type="datetimeFigureOut">
              <a:rPr lang="en-US" smtClean="0"/>
              <a:t>5/1/2010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7396D8-3735-4966-B829-DC2ACE6704C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3DE7F08-7B42-4735-9F9F-AF2234DEB809}" type="datetimeFigureOut">
              <a:rPr lang="en-US" smtClean="0"/>
              <a:t>5/1/2010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7396D8-3735-4966-B829-DC2ACE6704C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3DE7F08-7B42-4735-9F9F-AF2234DEB809}" type="datetimeFigureOut">
              <a:rPr lang="en-US" smtClean="0"/>
              <a:t>5/1/2010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5B7396D8-3735-4966-B829-DC2ACE6704C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3DE7F08-7B42-4735-9F9F-AF2234DEB809}" type="datetimeFigureOut">
              <a:rPr lang="en-US" smtClean="0"/>
              <a:t>5/1/2010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7396D8-3735-4966-B829-DC2ACE6704C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3DE7F08-7B42-4735-9F9F-AF2234DEB809}" type="datetimeFigureOut">
              <a:rPr lang="en-US" smtClean="0"/>
              <a:t>5/1/2010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7396D8-3735-4966-B829-DC2ACE6704C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3DE7F08-7B42-4735-9F9F-AF2234DEB809}" type="datetimeFigureOut">
              <a:rPr lang="en-US" smtClean="0"/>
              <a:t>5/1/2010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7396D8-3735-4966-B829-DC2ACE6704C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DE7F08-7B42-4735-9F9F-AF2234DEB809}" type="datetimeFigureOut">
              <a:rPr lang="en-US" smtClean="0"/>
              <a:t>5/1/2010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7396D8-3735-4966-B829-DC2ACE6704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3DE7F08-7B42-4735-9F9F-AF2234DEB809}" type="datetimeFigureOut">
              <a:rPr lang="en-US" smtClean="0"/>
              <a:t>5/1/2010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7396D8-3735-4966-B829-DC2ACE6704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3DE7F08-7B42-4735-9F9F-AF2234DEB809}" type="datetimeFigureOut">
              <a:rPr lang="en-US" smtClean="0"/>
              <a:t>5/1/2010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7396D8-3735-4966-B829-DC2ACE6704C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3DE7F08-7B42-4735-9F9F-AF2234DEB809}" type="datetimeFigureOut">
              <a:rPr lang="en-US" smtClean="0"/>
              <a:t>5/1/2010</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B7396D8-3735-4966-B829-DC2ACE6704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289175"/>
          </a:xfrm>
        </p:spPr>
        <p:txBody>
          <a:bodyPr/>
          <a:lstStyle/>
          <a:p>
            <a:r>
              <a:rPr lang="en-US" dirty="0"/>
              <a:t>Seeking the Bride</a:t>
            </a:r>
            <a:br>
              <a:rPr lang="en-US" dirty="0"/>
            </a:b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3-The Feast –Wedding (Redemption) Chapter 3:1-11</a:t>
            </a:r>
            <a:endParaRPr lang="en-US" dirty="0"/>
          </a:p>
        </p:txBody>
      </p:sp>
      <p:sp>
        <p:nvSpPr>
          <p:cNvPr id="3" name="Content Placeholder 2"/>
          <p:cNvSpPr>
            <a:spLocks noGrp="1"/>
          </p:cNvSpPr>
          <p:nvPr>
            <p:ph idx="1"/>
          </p:nvPr>
        </p:nvSpPr>
        <p:spPr/>
        <p:txBody>
          <a:bodyPr>
            <a:normAutofit fontScale="92500" lnSpcReduction="10000"/>
          </a:bodyPr>
          <a:lstStyle/>
          <a:p>
            <a:r>
              <a:rPr lang="en-US" sz="2800" dirty="0"/>
              <a:t> </a:t>
            </a:r>
            <a:r>
              <a:rPr lang="en-US" sz="2800" b="1" baseline="30000" dirty="0"/>
              <a:t>6</a:t>
            </a:r>
            <a:r>
              <a:rPr lang="en-US" sz="2800" dirty="0"/>
              <a:t> Who </a:t>
            </a:r>
            <a:r>
              <a:rPr lang="en-US" sz="2800" i="1" dirty="0"/>
              <a:t>is</a:t>
            </a:r>
            <a:r>
              <a:rPr lang="en-US" sz="2800" dirty="0"/>
              <a:t> this coming out of the wilderness </a:t>
            </a:r>
            <a:r>
              <a:rPr lang="en-US" sz="2800" dirty="0" smtClean="0"/>
              <a:t>Like </a:t>
            </a:r>
            <a:r>
              <a:rPr lang="en-US" sz="2800" dirty="0"/>
              <a:t>pillars of smoke, </a:t>
            </a:r>
            <a:r>
              <a:rPr lang="en-US" sz="2800" dirty="0" smtClean="0"/>
              <a:t>Perfumed </a:t>
            </a:r>
            <a:r>
              <a:rPr lang="en-US" sz="2800" dirty="0"/>
              <a:t>with myrrh and frankincense, </a:t>
            </a:r>
            <a:r>
              <a:rPr lang="en-US" sz="2800" dirty="0" smtClean="0"/>
              <a:t>With </a:t>
            </a:r>
            <a:r>
              <a:rPr lang="en-US" sz="2800" dirty="0"/>
              <a:t>all the merchant’s fragrant powders?</a:t>
            </a:r>
          </a:p>
          <a:p>
            <a:pPr marL="514350" lvl="0" indent="-514350">
              <a:buFont typeface="+mj-lt"/>
              <a:buAutoNum type="alphaUcPeriod"/>
            </a:pPr>
            <a:r>
              <a:rPr lang="en-US" dirty="0"/>
              <a:t>A wilderness is an emblem of the world; the believer comes out of it when he is delivered from the love of its sinful pleasures and pursuits, and refuses to comply with its customs and fashions, to seek happiness in communion with the Savior.</a:t>
            </a:r>
          </a:p>
          <a:p>
            <a:pPr marL="514350" lvl="0" indent="-514350">
              <a:buFont typeface="+mj-lt"/>
              <a:buAutoNum type="alphaUcPeriod"/>
            </a:pPr>
            <a:r>
              <a:rPr lang="en-US" dirty="0"/>
              <a:t>A poor soul shall come up, at last, under the conduct of the Comforter; like a cloud of incense ascending from the altar</a:t>
            </a:r>
          </a:p>
          <a:p>
            <a:pPr marL="514350" indent="-514350">
              <a:buFont typeface="+mj-lt"/>
              <a:buAutoNum type="alphaUcPeriod"/>
            </a:pPr>
            <a:endParaRPr lang="en-US" dirty="0"/>
          </a:p>
        </p:txBody>
      </p:sp>
    </p:spTree>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3-The Feast –Wedding (Redemption) 3:1-11</a:t>
            </a:r>
            <a:endParaRPr lang="en-US" dirty="0"/>
          </a:p>
        </p:txBody>
      </p:sp>
      <p:sp>
        <p:nvSpPr>
          <p:cNvPr id="3" name="Content Placeholder 2"/>
          <p:cNvSpPr>
            <a:spLocks noGrp="1"/>
          </p:cNvSpPr>
          <p:nvPr>
            <p:ph idx="1"/>
          </p:nvPr>
        </p:nvSpPr>
        <p:spPr>
          <a:xfrm>
            <a:off x="152400" y="1600200"/>
            <a:ext cx="8839200" cy="4800600"/>
          </a:xfrm>
        </p:spPr>
        <p:txBody>
          <a:bodyPr>
            <a:normAutofit fontScale="62500" lnSpcReduction="20000"/>
          </a:bodyPr>
          <a:lstStyle/>
          <a:p>
            <a:r>
              <a:rPr lang="en-US" sz="3800" b="1" baseline="30000" dirty="0"/>
              <a:t>7</a:t>
            </a:r>
            <a:r>
              <a:rPr lang="en-US" sz="3800" dirty="0"/>
              <a:t> Behold, it </a:t>
            </a:r>
            <a:r>
              <a:rPr lang="en-US" sz="3800" i="1" dirty="0"/>
              <a:t>is</a:t>
            </a:r>
            <a:r>
              <a:rPr lang="en-US" sz="3800" dirty="0"/>
              <a:t> Solomon’s couch,   </a:t>
            </a:r>
            <a:r>
              <a:rPr lang="en-US" sz="3800" i="1" dirty="0"/>
              <a:t>With</a:t>
            </a:r>
            <a:r>
              <a:rPr lang="en-US" sz="3800" dirty="0"/>
              <a:t> sixty valiant men around it,  Of the valiant of Israel</a:t>
            </a:r>
            <a:r>
              <a:rPr lang="en-US" sz="3800" dirty="0" smtClean="0"/>
              <a:t>.</a:t>
            </a:r>
            <a:r>
              <a:rPr lang="en-US" sz="3800" dirty="0"/>
              <a:t>  </a:t>
            </a:r>
            <a:r>
              <a:rPr lang="en-US" sz="3800" b="1" baseline="30000" dirty="0"/>
              <a:t>8</a:t>
            </a:r>
            <a:r>
              <a:rPr lang="en-US" sz="3800" dirty="0"/>
              <a:t> They all hold swords, </a:t>
            </a:r>
            <a:r>
              <a:rPr lang="en-US" sz="3800" dirty="0" smtClean="0"/>
              <a:t> </a:t>
            </a:r>
            <a:r>
              <a:rPr lang="en-US" sz="3800" i="1" dirty="0" smtClean="0"/>
              <a:t>Being</a:t>
            </a:r>
            <a:r>
              <a:rPr lang="en-US" sz="3800" dirty="0" smtClean="0"/>
              <a:t> </a:t>
            </a:r>
            <a:r>
              <a:rPr lang="en-US" sz="3800" dirty="0"/>
              <a:t>expert in war. </a:t>
            </a:r>
            <a:r>
              <a:rPr lang="en-US" sz="3800" dirty="0" smtClean="0"/>
              <a:t>Every </a:t>
            </a:r>
            <a:r>
              <a:rPr lang="en-US" sz="3800" dirty="0"/>
              <a:t>man </a:t>
            </a:r>
            <a:r>
              <a:rPr lang="en-US" sz="3800" i="1" dirty="0"/>
              <a:t>has</a:t>
            </a:r>
            <a:r>
              <a:rPr lang="en-US" sz="3800" dirty="0"/>
              <a:t> his sword on his thigh </a:t>
            </a:r>
            <a:r>
              <a:rPr lang="en-US" sz="3800" dirty="0" smtClean="0"/>
              <a:t>Because </a:t>
            </a:r>
            <a:r>
              <a:rPr lang="en-US" sz="3800" dirty="0"/>
              <a:t>of fear in the night. </a:t>
            </a:r>
            <a:r>
              <a:rPr lang="en-US" sz="3400" dirty="0"/>
              <a:t/>
            </a:r>
            <a:br>
              <a:rPr lang="en-US" sz="3400" dirty="0"/>
            </a:br>
            <a:endParaRPr lang="en-US" sz="3400" dirty="0" smtClean="0"/>
          </a:p>
          <a:p>
            <a:pPr marL="742950" lvl="0" indent="-742950">
              <a:buFont typeface="+mj-lt"/>
              <a:buAutoNum type="alphaUcPeriod"/>
            </a:pPr>
            <a:r>
              <a:rPr lang="en-US" sz="4600" dirty="0" smtClean="0"/>
              <a:t>The believer is filled with the graces of God's Spirit; his devotions now are very lively. </a:t>
            </a:r>
          </a:p>
          <a:p>
            <a:pPr marL="742950" lvl="0" indent="-742950">
              <a:buFont typeface="+mj-lt"/>
              <a:buAutoNum type="alphaUcPeriod"/>
            </a:pPr>
            <a:r>
              <a:rPr lang="en-US" sz="4600" dirty="0" smtClean="0"/>
              <a:t>These </a:t>
            </a:r>
            <a:r>
              <a:rPr lang="en-US" sz="4600" dirty="0"/>
              <a:t>graces and comforts are from the heavenly Canaan. </a:t>
            </a:r>
          </a:p>
          <a:p>
            <a:pPr marL="742950" lvl="0" indent="-742950">
              <a:buFont typeface="+mj-lt"/>
              <a:buAutoNum type="alphaUcPeriod"/>
            </a:pPr>
            <a:r>
              <a:rPr lang="en-US" sz="4600" dirty="0"/>
              <a:t>He, who is the Peace of his people, the King of the heavenly Zion, has provided for the safe conveyance of his redeemed through the wilderness of this world. </a:t>
            </a:r>
          </a:p>
          <a:p>
            <a:pPr marL="514350" indent="-514350">
              <a:buFont typeface="+mj-lt"/>
              <a:buAutoNum type="alphaUcPeriod"/>
            </a:pPr>
            <a:endParaRPr lang="en-US" dirty="0"/>
          </a:p>
        </p:txBody>
      </p:sp>
    </p:spTree>
  </p:cSld>
  <p:clrMapOvr>
    <a:masterClrMapping/>
  </p:clrMapOvr>
  <p:transition>
    <p:comb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3-The Feast –Wedding (Redemption) 3:1-11</a:t>
            </a:r>
            <a:endParaRPr lang="en-US" dirty="0"/>
          </a:p>
        </p:txBody>
      </p:sp>
      <p:sp>
        <p:nvSpPr>
          <p:cNvPr id="3" name="Content Placeholder 2"/>
          <p:cNvSpPr>
            <a:spLocks noGrp="1"/>
          </p:cNvSpPr>
          <p:nvPr>
            <p:ph idx="1"/>
          </p:nvPr>
        </p:nvSpPr>
        <p:spPr/>
        <p:txBody>
          <a:bodyPr>
            <a:normAutofit/>
          </a:bodyPr>
          <a:lstStyle/>
          <a:p>
            <a:r>
              <a:rPr lang="en-US" sz="2600" b="1" baseline="30000" dirty="0"/>
              <a:t>9</a:t>
            </a:r>
            <a:r>
              <a:rPr lang="en-US" sz="2600" dirty="0"/>
              <a:t> Of the wood of Lebanon </a:t>
            </a:r>
            <a:r>
              <a:rPr lang="en-US" sz="2600" dirty="0" smtClean="0"/>
              <a:t>Solomon </a:t>
            </a:r>
            <a:r>
              <a:rPr lang="en-US" sz="2600" dirty="0"/>
              <a:t>the King </a:t>
            </a:r>
            <a:r>
              <a:rPr lang="en-US" sz="2600" dirty="0" smtClean="0"/>
              <a:t> Made </a:t>
            </a:r>
            <a:r>
              <a:rPr lang="en-US" sz="2600" dirty="0"/>
              <a:t>himself a palanquin</a:t>
            </a:r>
          </a:p>
          <a:p>
            <a:pPr marL="514350" lvl="0" indent="-514350">
              <a:buFont typeface="+mj-lt"/>
              <a:buAutoNum type="alphaUcPeriod"/>
            </a:pPr>
            <a:r>
              <a:rPr lang="en-US" dirty="0" smtClean="0"/>
              <a:t>The </a:t>
            </a:r>
            <a:r>
              <a:rPr lang="en-US" dirty="0"/>
              <a:t>bed, or palanquin, was contrived for rest and easy conveyance, but its beauty and magnificence showed the quality of its owner.</a:t>
            </a:r>
          </a:p>
          <a:p>
            <a:pPr marL="514350" lvl="0" indent="-514350">
              <a:buFont typeface="+mj-lt"/>
              <a:buAutoNum type="alphaUcPeriod"/>
            </a:pPr>
            <a:r>
              <a:rPr lang="en-US" dirty="0"/>
              <a:t> The church is well guarded; more are with her than are against her: believers, when they repose in Christ, and with him, though they have their fears in the night, are yet safe. </a:t>
            </a:r>
          </a:p>
          <a:p>
            <a:endParaRPr lang="en-US" dirty="0"/>
          </a:p>
        </p:txBody>
      </p:sp>
    </p:spTree>
  </p:cSld>
  <p:clrMapOvr>
    <a:masterClrMapping/>
  </p:clrMapOvr>
  <p:transition>
    <p:comb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3-The Feast –Wedding (Redemption) 3:1-11</a:t>
            </a:r>
            <a:endParaRPr lang="en-US" dirty="0"/>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r>
              <a:rPr lang="en-US" sz="3100" b="1" baseline="30000" dirty="0"/>
              <a:t>10</a:t>
            </a:r>
            <a:r>
              <a:rPr lang="en-US" sz="3100" dirty="0"/>
              <a:t> He made its pillars </a:t>
            </a:r>
            <a:r>
              <a:rPr lang="en-US" sz="3100" i="1" dirty="0"/>
              <a:t>of</a:t>
            </a:r>
            <a:r>
              <a:rPr lang="en-US" sz="3100" dirty="0"/>
              <a:t> silver, </a:t>
            </a:r>
            <a:r>
              <a:rPr lang="en-US" sz="3100" dirty="0" smtClean="0"/>
              <a:t>Its </a:t>
            </a:r>
            <a:r>
              <a:rPr lang="en-US" sz="3100" dirty="0"/>
              <a:t>support </a:t>
            </a:r>
            <a:r>
              <a:rPr lang="en-US" sz="3100" i="1" dirty="0"/>
              <a:t>of</a:t>
            </a:r>
            <a:r>
              <a:rPr lang="en-US" sz="3100" dirty="0"/>
              <a:t> </a:t>
            </a:r>
            <a:r>
              <a:rPr lang="en-US" sz="3100" dirty="0" smtClean="0"/>
              <a:t>gold, Its </a:t>
            </a:r>
            <a:r>
              <a:rPr lang="en-US" sz="3100" dirty="0"/>
              <a:t>seat </a:t>
            </a:r>
            <a:r>
              <a:rPr lang="en-US" sz="3100" i="1" dirty="0"/>
              <a:t>of</a:t>
            </a:r>
            <a:r>
              <a:rPr lang="en-US" sz="3100" dirty="0"/>
              <a:t> </a:t>
            </a:r>
            <a:r>
              <a:rPr lang="en-US" sz="3100" dirty="0" smtClean="0"/>
              <a:t>purple, Its </a:t>
            </a:r>
            <a:r>
              <a:rPr lang="en-US" sz="3100" dirty="0"/>
              <a:t>interior paved </a:t>
            </a:r>
            <a:r>
              <a:rPr lang="en-US" sz="3100" i="1" dirty="0"/>
              <a:t>with</a:t>
            </a:r>
            <a:r>
              <a:rPr lang="en-US" sz="3100" dirty="0"/>
              <a:t> love </a:t>
            </a:r>
            <a:r>
              <a:rPr lang="en-US" sz="3100" dirty="0" smtClean="0"/>
              <a:t>By </a:t>
            </a:r>
            <a:r>
              <a:rPr lang="en-US" sz="3100" dirty="0"/>
              <a:t>the daughters of Jerusalem</a:t>
            </a:r>
          </a:p>
          <a:p>
            <a:r>
              <a:rPr lang="en-US" sz="3100" b="1" baseline="30000" dirty="0"/>
              <a:t>11</a:t>
            </a:r>
            <a:r>
              <a:rPr lang="en-US" sz="3100" dirty="0"/>
              <a:t> Go forth, O daughters of Zion, </a:t>
            </a:r>
            <a:r>
              <a:rPr lang="en-US" sz="3100" dirty="0" smtClean="0"/>
              <a:t>And </a:t>
            </a:r>
            <a:r>
              <a:rPr lang="en-US" sz="3100" dirty="0"/>
              <a:t>see King Solomon with the crown </a:t>
            </a:r>
            <a:r>
              <a:rPr lang="en-US" sz="3100" dirty="0" smtClean="0"/>
              <a:t>With </a:t>
            </a:r>
            <a:r>
              <a:rPr lang="en-US" sz="3100" dirty="0"/>
              <a:t>which his mother crowned him </a:t>
            </a:r>
            <a:r>
              <a:rPr lang="en-US" sz="3100" dirty="0" smtClean="0"/>
              <a:t>On </a:t>
            </a:r>
            <a:r>
              <a:rPr lang="en-US" sz="3100" dirty="0"/>
              <a:t>the day of his wedding,  The day of the gladness of his heart</a:t>
            </a:r>
          </a:p>
          <a:p>
            <a:pPr marL="514350" lvl="0" indent="-514350">
              <a:buFont typeface="+mj-lt"/>
              <a:buAutoNum type="alphaUcPeriod"/>
            </a:pPr>
            <a:r>
              <a:rPr lang="en-US" sz="4100" dirty="0"/>
              <a:t>The Structure of the church is to denote the covenant of redemption, the way of our salvation. </a:t>
            </a:r>
          </a:p>
          <a:p>
            <a:pPr marL="514350" lvl="0" indent="-514350">
              <a:buFont typeface="+mj-lt"/>
              <a:buAutoNum type="alphaUcPeriod"/>
            </a:pPr>
            <a:r>
              <a:rPr lang="en-US" sz="4100" dirty="0"/>
              <a:t>This is work of Christ, which makes Him loved and admired in the eyes of believers. It is framed and contrived, both for the glory of Christ, and for the comfort of believers; </a:t>
            </a:r>
          </a:p>
          <a:p>
            <a:pPr marL="514350" indent="-514350">
              <a:buFont typeface="+mj-lt"/>
              <a:buAutoNum type="alphaUcPeriod"/>
            </a:pPr>
            <a:endParaRPr lang="en-US" sz="4100" dirty="0"/>
          </a:p>
        </p:txBody>
      </p:sp>
    </p:spTree>
  </p:cSld>
  <p:clrMapOvr>
    <a:masterClrMapping/>
  </p:clrMapOvr>
  <p:transition>
    <p:comb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Glory Be To God Forever</a:t>
            </a:r>
            <a:endParaRPr lang="en-US" dirty="0"/>
          </a:p>
        </p:txBody>
      </p:sp>
      <p:sp>
        <p:nvSpPr>
          <p:cNvPr id="5" name="Subtitle 4"/>
          <p:cNvSpPr>
            <a:spLocks noGrp="1"/>
          </p:cNvSpPr>
          <p:nvPr>
            <p:ph type="subTitle" idx="1"/>
          </p:nvPr>
        </p:nvSpPr>
        <p:spPr/>
        <p:txBody>
          <a:bodyPr/>
          <a:lstStyle/>
          <a:p>
            <a:endParaRPr lang="en-US" dirty="0"/>
          </a:p>
        </p:txBody>
      </p:sp>
    </p:spTree>
  </p:cSld>
  <p:clrMapOvr>
    <a:masterClrMapping/>
  </p:clrMapOvr>
  <p:transition>
    <p:blind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742950" indent="-742950"/>
            <a:r>
              <a:rPr lang="en-US" dirty="0" smtClean="0"/>
              <a:t>Seeking the Bride</a:t>
            </a:r>
            <a:endParaRPr lang="en-US" dirty="0"/>
          </a:p>
        </p:txBody>
      </p:sp>
      <p:sp>
        <p:nvSpPr>
          <p:cNvPr id="3" name="Content Placeholder 2"/>
          <p:cNvSpPr>
            <a:spLocks noGrp="1"/>
          </p:cNvSpPr>
          <p:nvPr>
            <p:ph idx="1"/>
          </p:nvPr>
        </p:nvSpPr>
        <p:spPr/>
        <p:txBody>
          <a:bodyPr/>
          <a:lstStyle/>
          <a:p>
            <a:pPr marL="514350" lvl="0" indent="-514350">
              <a:buFont typeface="+mj-lt"/>
              <a:buAutoNum type="arabicPeriod"/>
            </a:pPr>
            <a:r>
              <a:rPr lang="en-US" dirty="0"/>
              <a:t>Christ Himself comes to seek His Church (Bride) Chapter 2:8-14</a:t>
            </a:r>
          </a:p>
          <a:p>
            <a:pPr marL="514350" lvl="0" indent="-514350">
              <a:buFont typeface="+mj-lt"/>
              <a:buAutoNum type="arabicPeriod"/>
            </a:pPr>
            <a:r>
              <a:rPr lang="en-US" dirty="0"/>
              <a:t>He Warns the Church from its enemy Chapter 2:15-17</a:t>
            </a:r>
          </a:p>
          <a:p>
            <a:pPr marL="514350" lvl="0" indent="-514350">
              <a:buFont typeface="+mj-lt"/>
              <a:buAutoNum type="arabicPeriod"/>
            </a:pPr>
            <a:r>
              <a:rPr lang="en-US" dirty="0"/>
              <a:t>The Feast –Wedding (Redemption) Chapter 3:1-11</a:t>
            </a:r>
          </a:p>
          <a:p>
            <a:endParaRPr lang="en-US" dirty="0"/>
          </a:p>
        </p:txBody>
      </p:sp>
    </p:spTree>
  </p:cSld>
  <p:clrMapOvr>
    <a:masterClrMapping/>
  </p:clrMapOvr>
  <p:transition>
    <p:plu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
            </a:r>
            <a:br>
              <a:rPr lang="en-US" dirty="0" smtClean="0"/>
            </a:br>
            <a:r>
              <a:rPr lang="en-US" dirty="0" smtClean="0"/>
              <a:t>1- Christ Himself comes to seek His Church (Bride) 2:8-14</a:t>
            </a:r>
            <a:br>
              <a:rPr lang="en-US" dirty="0" smtClean="0"/>
            </a:br>
            <a:endParaRPr lang="en-US" dirty="0"/>
          </a:p>
        </p:txBody>
      </p:sp>
      <p:sp>
        <p:nvSpPr>
          <p:cNvPr id="5" name="Content Placeholder 4"/>
          <p:cNvSpPr>
            <a:spLocks noGrp="1"/>
          </p:cNvSpPr>
          <p:nvPr>
            <p:ph idx="1"/>
          </p:nvPr>
        </p:nvSpPr>
        <p:spPr/>
        <p:txBody>
          <a:bodyPr>
            <a:normAutofit fontScale="85000" lnSpcReduction="20000"/>
          </a:bodyPr>
          <a:lstStyle/>
          <a:p>
            <a:r>
              <a:rPr lang="en-US" sz="2800" b="1" baseline="30000" dirty="0"/>
              <a:t>8</a:t>
            </a:r>
            <a:r>
              <a:rPr lang="en-US" sz="2800" dirty="0"/>
              <a:t> The voice of my beloved! </a:t>
            </a:r>
            <a:r>
              <a:rPr lang="en-US" sz="2800" dirty="0" smtClean="0"/>
              <a:t>Behold</a:t>
            </a:r>
            <a:r>
              <a:rPr lang="en-US" sz="2800" dirty="0"/>
              <a:t>, he </a:t>
            </a:r>
            <a:r>
              <a:rPr lang="en-US" sz="2800" dirty="0" smtClean="0"/>
              <a:t>comes Leaping </a:t>
            </a:r>
            <a:r>
              <a:rPr lang="en-US" sz="2800" dirty="0"/>
              <a:t>upon the mountains, </a:t>
            </a:r>
            <a:r>
              <a:rPr lang="en-US" sz="2800" dirty="0" smtClean="0"/>
              <a:t>skipping </a:t>
            </a:r>
            <a:r>
              <a:rPr lang="en-US" sz="2800" dirty="0"/>
              <a:t>upon the hills.</a:t>
            </a:r>
          </a:p>
          <a:p>
            <a:r>
              <a:rPr lang="en-US" sz="2800" dirty="0"/>
              <a:t>   </a:t>
            </a:r>
            <a:r>
              <a:rPr lang="en-US" sz="2800" b="1" baseline="30000" dirty="0"/>
              <a:t>10</a:t>
            </a:r>
            <a:r>
              <a:rPr lang="en-US" sz="2800" dirty="0"/>
              <a:t> My beloved spoke, and said to me: </a:t>
            </a:r>
            <a:r>
              <a:rPr lang="en-US" sz="2800" dirty="0" smtClean="0"/>
              <a:t>“ </a:t>
            </a:r>
            <a:r>
              <a:rPr lang="en-US" sz="2800" dirty="0"/>
              <a:t>Rise up, my love, my fair one,  And come away.</a:t>
            </a:r>
          </a:p>
          <a:p>
            <a:pPr>
              <a:buNone/>
            </a:pPr>
            <a:endParaRPr lang="en-US" dirty="0"/>
          </a:p>
          <a:p>
            <a:pPr marL="514350" lvl="0" indent="-514350">
              <a:buFont typeface="+mj-lt"/>
              <a:buAutoNum type="alphaUcPeriod"/>
            </a:pPr>
            <a:r>
              <a:rPr lang="en-US" sz="3300" dirty="0" smtClean="0"/>
              <a:t>The church pleases herself with thoughts of further communion with Christ. None besides can speak to the heart. She sees him come</a:t>
            </a:r>
          </a:p>
          <a:p>
            <a:pPr marL="514350" lvl="0" indent="-514350">
              <a:buFont typeface="+mj-lt"/>
              <a:buAutoNum type="alphaUcPeriod"/>
            </a:pPr>
            <a:r>
              <a:rPr lang="en-US" sz="3300" dirty="0" smtClean="0"/>
              <a:t>Arise then, and come away from the world and the flesh, come into fellowship with Christ. This blessed change is owing wholly to the approaches and influences of the Sun of righteousness.</a:t>
            </a:r>
          </a:p>
          <a:p>
            <a:endParaRPr lang="en-US" dirty="0"/>
          </a:p>
        </p:txBody>
      </p:sp>
    </p:spTree>
  </p:cSld>
  <p:clrMapOvr>
    <a:masterClrMapping/>
  </p:clrMapOvr>
  <p:transition>
    <p:plus/>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1- Christ Himself comes to seek His Church (Bride) Chapter 2:8-14</a:t>
            </a:r>
            <a:br>
              <a:rPr lang="en-US" dirty="0" smtClean="0"/>
            </a:br>
            <a:endParaRPr lang="en-US" dirty="0"/>
          </a:p>
        </p:txBody>
      </p:sp>
      <p:sp>
        <p:nvSpPr>
          <p:cNvPr id="3" name="Content Placeholder 2"/>
          <p:cNvSpPr>
            <a:spLocks noGrp="1"/>
          </p:cNvSpPr>
          <p:nvPr>
            <p:ph idx="1"/>
          </p:nvPr>
        </p:nvSpPr>
        <p:spPr/>
        <p:txBody>
          <a:bodyPr>
            <a:normAutofit/>
          </a:bodyPr>
          <a:lstStyle/>
          <a:p>
            <a:r>
              <a:rPr lang="en-US" sz="2400" b="1" baseline="30000" dirty="0"/>
              <a:t>11</a:t>
            </a:r>
            <a:r>
              <a:rPr lang="en-US" sz="2400" dirty="0"/>
              <a:t> For lo, the winter is past,  The rain is over </a:t>
            </a:r>
            <a:r>
              <a:rPr lang="en-US" sz="2400" i="1" dirty="0"/>
              <a:t>and</a:t>
            </a:r>
            <a:r>
              <a:rPr lang="en-US" sz="2400" dirty="0"/>
              <a:t> gone</a:t>
            </a:r>
            <a:r>
              <a:rPr lang="en-US" sz="2400" dirty="0" smtClean="0"/>
              <a:t>.</a:t>
            </a:r>
          </a:p>
          <a:p>
            <a:pPr marL="514350" indent="-514350"/>
            <a:r>
              <a:rPr lang="en-US" sz="2400" b="1" baseline="30000" dirty="0" smtClean="0"/>
              <a:t>12</a:t>
            </a:r>
            <a:r>
              <a:rPr lang="en-US" sz="2400" dirty="0" smtClean="0"/>
              <a:t> </a:t>
            </a:r>
            <a:r>
              <a:rPr lang="en-US" sz="2400" dirty="0"/>
              <a:t>The flowers appear on the earth; </a:t>
            </a:r>
            <a:r>
              <a:rPr lang="en-US" sz="2400" dirty="0" smtClean="0"/>
              <a:t>The </a:t>
            </a:r>
            <a:r>
              <a:rPr lang="en-US" sz="2400" dirty="0"/>
              <a:t>time of singing has come, </a:t>
            </a:r>
            <a:r>
              <a:rPr lang="en-US" sz="2400" dirty="0" smtClean="0"/>
              <a:t>And </a:t>
            </a:r>
            <a:r>
              <a:rPr lang="en-US" sz="2400" dirty="0"/>
              <a:t>the voice of the turtledove  Is heard in our land</a:t>
            </a:r>
            <a:r>
              <a:rPr lang="en-US" sz="2400" dirty="0" smtClean="0"/>
              <a:t>.</a:t>
            </a:r>
          </a:p>
          <a:p>
            <a:pPr marL="514350" lvl="0" indent="-514350">
              <a:buFont typeface="+mj-lt"/>
              <a:buAutoNum type="alphaUcPeriod"/>
            </a:pPr>
            <a:r>
              <a:rPr lang="en-US" dirty="0" smtClean="0"/>
              <a:t> The winter may mean years passed in ignorance and sin, unfruitful and miserable</a:t>
            </a:r>
          </a:p>
          <a:p>
            <a:pPr marL="514350" lvl="0" indent="-514350">
              <a:buFont typeface="+mj-lt"/>
              <a:buAutoNum type="alphaUcPeriod"/>
            </a:pPr>
            <a:r>
              <a:rPr lang="en-US" dirty="0" smtClean="0"/>
              <a:t>Christ's coming in the flesh. He comes as pleased with his own undertaking. He comes speedily. He comes to save His people.</a:t>
            </a:r>
          </a:p>
          <a:p>
            <a:endParaRPr lang="en-US" dirty="0"/>
          </a:p>
        </p:txBody>
      </p:sp>
    </p:spTree>
  </p:cSld>
  <p:clrMapOvr>
    <a:masterClrMapping/>
  </p:clrMapOvr>
  <p:transition>
    <p:plu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1-Christ Himself comes to seek His Church (Bride) 2:8-14</a:t>
            </a:r>
            <a:br>
              <a:rPr lang="en-US" dirty="0" smtClean="0"/>
            </a:br>
            <a:endParaRPr lang="en-US" dirty="0"/>
          </a:p>
        </p:txBody>
      </p:sp>
      <p:sp>
        <p:nvSpPr>
          <p:cNvPr id="3" name="Content Placeholder 2"/>
          <p:cNvSpPr>
            <a:spLocks noGrp="1"/>
          </p:cNvSpPr>
          <p:nvPr>
            <p:ph idx="1"/>
          </p:nvPr>
        </p:nvSpPr>
        <p:spPr/>
        <p:txBody>
          <a:bodyPr>
            <a:normAutofit/>
          </a:bodyPr>
          <a:lstStyle/>
          <a:p>
            <a:r>
              <a:rPr lang="en-US" sz="2400" b="1" baseline="30000" dirty="0"/>
              <a:t>14</a:t>
            </a:r>
            <a:r>
              <a:rPr lang="en-US" sz="2400" dirty="0"/>
              <a:t> “ O my dove, in the clefts of the rock, </a:t>
            </a:r>
            <a:r>
              <a:rPr lang="en-US" sz="2400" dirty="0" smtClean="0"/>
              <a:t>In </a:t>
            </a:r>
            <a:r>
              <a:rPr lang="en-US" sz="2400" dirty="0"/>
              <a:t>the secret </a:t>
            </a:r>
            <a:r>
              <a:rPr lang="en-US" sz="2400" i="1" dirty="0"/>
              <a:t>places</a:t>
            </a:r>
            <a:r>
              <a:rPr lang="en-US" sz="2400" dirty="0"/>
              <a:t> of the cliff, </a:t>
            </a:r>
            <a:r>
              <a:rPr lang="en-US" sz="2400" dirty="0" smtClean="0"/>
              <a:t>Let </a:t>
            </a:r>
            <a:r>
              <a:rPr lang="en-US" sz="2400" dirty="0"/>
              <a:t>me see your face, </a:t>
            </a:r>
            <a:r>
              <a:rPr lang="en-US" sz="2400" dirty="0" smtClean="0"/>
              <a:t>Let </a:t>
            </a:r>
            <a:r>
              <a:rPr lang="en-US" sz="2400" dirty="0"/>
              <a:t>me hear your </a:t>
            </a:r>
            <a:r>
              <a:rPr lang="en-US" sz="2400" dirty="0" smtClean="0"/>
              <a:t>voice; </a:t>
            </a:r>
            <a:r>
              <a:rPr lang="en-US" sz="2400" dirty="0"/>
              <a:t> For your voice </a:t>
            </a:r>
            <a:r>
              <a:rPr lang="en-US" sz="2400" i="1" dirty="0"/>
              <a:t>is</a:t>
            </a:r>
            <a:r>
              <a:rPr lang="en-US" sz="2400" dirty="0"/>
              <a:t> sweet,  And your face </a:t>
            </a:r>
            <a:r>
              <a:rPr lang="en-US" sz="2400" i="1" dirty="0"/>
              <a:t>is</a:t>
            </a:r>
            <a:r>
              <a:rPr lang="en-US" sz="2400" dirty="0"/>
              <a:t> lovely.” </a:t>
            </a:r>
          </a:p>
          <a:p>
            <a:pPr marL="514350" lvl="0" indent="-514350">
              <a:buFont typeface="+mj-lt"/>
              <a:buAutoNum type="alphaUcPeriod"/>
            </a:pPr>
            <a:r>
              <a:rPr lang="en-US" dirty="0"/>
              <a:t>The church is Christ's dove; she returns to him</a:t>
            </a:r>
          </a:p>
          <a:p>
            <a:pPr marL="514350" lvl="0" indent="-514350">
              <a:buFont typeface="+mj-lt"/>
              <a:buAutoNum type="alphaUcPeriod"/>
            </a:pPr>
            <a:r>
              <a:rPr lang="en-US" dirty="0"/>
              <a:t>Christ is the Rock, in whom alone she can think herself safe, and find herself easy, as a dove in the hole of a rock, when struck at by the birds of prey</a:t>
            </a:r>
          </a:p>
          <a:p>
            <a:endParaRPr lang="en-US" dirty="0"/>
          </a:p>
        </p:txBody>
      </p:sp>
    </p:spTree>
  </p:cSld>
  <p:clrMapOvr>
    <a:masterClrMapping/>
  </p:clrMapOvr>
  <p:transition>
    <p:plu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
            </a:r>
            <a:br>
              <a:rPr lang="en-US" dirty="0" smtClean="0"/>
            </a:br>
            <a:r>
              <a:rPr lang="en-US" dirty="0" smtClean="0"/>
              <a:t>2-He </a:t>
            </a:r>
            <a:r>
              <a:rPr lang="en-US" dirty="0"/>
              <a:t>Warns the Church from its enemy </a:t>
            </a:r>
            <a:r>
              <a:rPr lang="en-US" dirty="0" smtClean="0"/>
              <a:t>2:15-17</a:t>
            </a:r>
            <a:r>
              <a:rPr lang="en-US" dirty="0"/>
              <a:t/>
            </a:r>
            <a:br>
              <a:rPr lang="en-US" dirty="0"/>
            </a:br>
            <a:endParaRPr lang="en-US" dirty="0"/>
          </a:p>
        </p:txBody>
      </p:sp>
      <p:sp>
        <p:nvSpPr>
          <p:cNvPr id="3" name="Content Placeholder 2"/>
          <p:cNvSpPr>
            <a:spLocks noGrp="1"/>
          </p:cNvSpPr>
          <p:nvPr>
            <p:ph idx="1"/>
          </p:nvPr>
        </p:nvSpPr>
        <p:spPr>
          <a:xfrm>
            <a:off x="457200" y="1600200"/>
            <a:ext cx="8229600" cy="5105400"/>
          </a:xfrm>
        </p:spPr>
        <p:txBody>
          <a:bodyPr>
            <a:normAutofit fontScale="70000" lnSpcReduction="20000"/>
          </a:bodyPr>
          <a:lstStyle/>
          <a:p>
            <a:r>
              <a:rPr lang="en-US" dirty="0"/>
              <a:t> </a:t>
            </a:r>
            <a:r>
              <a:rPr lang="en-US" sz="2800" b="1" baseline="30000" dirty="0"/>
              <a:t>15</a:t>
            </a:r>
            <a:r>
              <a:rPr lang="en-US" sz="2800" dirty="0"/>
              <a:t> Catch us the foxes, </a:t>
            </a:r>
            <a:r>
              <a:rPr lang="en-US" sz="2800" dirty="0" smtClean="0"/>
              <a:t>The </a:t>
            </a:r>
            <a:r>
              <a:rPr lang="en-US" sz="2800" dirty="0"/>
              <a:t>little foxes that spoil the vines, </a:t>
            </a:r>
            <a:r>
              <a:rPr lang="en-US" sz="2800" dirty="0" smtClean="0"/>
              <a:t>For </a:t>
            </a:r>
            <a:r>
              <a:rPr lang="en-US" sz="2800" dirty="0"/>
              <a:t>our vines </a:t>
            </a:r>
            <a:r>
              <a:rPr lang="en-US" sz="2800" i="1" dirty="0"/>
              <a:t>have</a:t>
            </a:r>
            <a:r>
              <a:rPr lang="en-US" sz="2800" dirty="0"/>
              <a:t> tender grapes.</a:t>
            </a:r>
          </a:p>
          <a:p>
            <a:pPr marL="514350" lvl="0" indent="-514350">
              <a:buFont typeface="+mj-lt"/>
              <a:buAutoNum type="alphaUcPeriod"/>
            </a:pPr>
            <a:r>
              <a:rPr lang="en-US" sz="3800" dirty="0"/>
              <a:t>The first risings of sinful thoughts and desires.</a:t>
            </a:r>
          </a:p>
          <a:p>
            <a:pPr marL="514350" lvl="0" indent="-514350">
              <a:buFont typeface="+mj-lt"/>
              <a:buAutoNum type="alphaUcPeriod"/>
            </a:pPr>
            <a:r>
              <a:rPr lang="en-US" sz="3800" dirty="0"/>
              <a:t>The beginnings of trifling pursuits which waste the time, trifling visits,</a:t>
            </a:r>
          </a:p>
          <a:p>
            <a:pPr marL="514350" lvl="0" indent="-514350">
              <a:buFont typeface="+mj-lt"/>
              <a:buAutoNum type="alphaUcPeriod"/>
            </a:pPr>
            <a:r>
              <a:rPr lang="en-US" sz="3800" dirty="0"/>
              <a:t>A sinful start that charged to believers heart  to mortify their sinful appetites and passions, that destroy their graces and comforts, and crush good beginnings</a:t>
            </a:r>
          </a:p>
          <a:p>
            <a:pPr marL="514350" lvl="0" indent="-514350">
              <a:buFont typeface="+mj-lt"/>
              <a:buAutoNum type="alphaUcPeriod"/>
            </a:pPr>
            <a:r>
              <a:rPr lang="en-US" sz="3800" dirty="0"/>
              <a:t>Small departures from truth, whatever would admit some conformity to the world; all these, and many more, are little foxes which must be removed.</a:t>
            </a:r>
          </a:p>
        </p:txBody>
      </p:sp>
    </p:spTree>
  </p:cSld>
  <p:clrMapOvr>
    <a:masterClrMapping/>
  </p:clrMapOvr>
  <p:transition>
    <p:pull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2-He Warns the Church from its enemy 2:15-17</a:t>
            </a:r>
            <a:br>
              <a:rPr lang="en-US" dirty="0" smtClean="0"/>
            </a:br>
            <a:endParaRPr lang="en-US" dirty="0"/>
          </a:p>
        </p:txBody>
      </p:sp>
      <p:sp>
        <p:nvSpPr>
          <p:cNvPr id="3" name="Content Placeholder 2"/>
          <p:cNvSpPr>
            <a:spLocks noGrp="1"/>
          </p:cNvSpPr>
          <p:nvPr>
            <p:ph idx="1"/>
          </p:nvPr>
        </p:nvSpPr>
        <p:spPr/>
        <p:txBody>
          <a:bodyPr/>
          <a:lstStyle/>
          <a:p>
            <a:r>
              <a:rPr lang="en-US" b="1" baseline="30000" dirty="0"/>
              <a:t>16</a:t>
            </a:r>
            <a:r>
              <a:rPr lang="en-US" dirty="0"/>
              <a:t> My beloved </a:t>
            </a:r>
            <a:r>
              <a:rPr lang="en-US" i="1" dirty="0"/>
              <a:t>is</a:t>
            </a:r>
            <a:r>
              <a:rPr lang="en-US" dirty="0"/>
              <a:t> mine, and I </a:t>
            </a:r>
            <a:r>
              <a:rPr lang="en-US" i="1" dirty="0"/>
              <a:t>am</a:t>
            </a:r>
            <a:r>
              <a:rPr lang="en-US" dirty="0"/>
              <a:t> his. </a:t>
            </a:r>
            <a:br>
              <a:rPr lang="en-US" dirty="0"/>
            </a:br>
            <a:r>
              <a:rPr lang="en-US" dirty="0"/>
              <a:t>      He feeds </a:t>
            </a:r>
            <a:r>
              <a:rPr lang="en-US" i="1" dirty="0"/>
              <a:t>his flock</a:t>
            </a:r>
            <a:r>
              <a:rPr lang="en-US" dirty="0"/>
              <a:t> among the lilies.</a:t>
            </a:r>
          </a:p>
          <a:p>
            <a:pPr marL="651510" indent="-514350">
              <a:buFont typeface="+mj-lt"/>
              <a:buAutoNum type="alphaUcPeriod"/>
            </a:pPr>
            <a:r>
              <a:rPr lang="en-US" dirty="0"/>
              <a:t>This shows Christ's gracious presence among believers. He is kind to all his people. It becomes them to believe this, when under desertion and absence, and so to ward off temptations.</a:t>
            </a:r>
          </a:p>
          <a:p>
            <a:endParaRPr lang="en-US" dirty="0"/>
          </a:p>
        </p:txBody>
      </p:sp>
    </p:spTree>
  </p:cSld>
  <p:clrMapOvr>
    <a:masterClrMapping/>
  </p:clrMapOvr>
  <p:transition>
    <p:pull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2-He Warns the Church from its enemy 2:15-17</a:t>
            </a:r>
            <a:endParaRPr lang="en-US" dirty="0"/>
          </a:p>
        </p:txBody>
      </p:sp>
      <p:sp>
        <p:nvSpPr>
          <p:cNvPr id="3" name="Content Placeholder 2"/>
          <p:cNvSpPr>
            <a:spLocks noGrp="1"/>
          </p:cNvSpPr>
          <p:nvPr>
            <p:ph idx="1"/>
          </p:nvPr>
        </p:nvSpPr>
        <p:spPr/>
        <p:txBody>
          <a:bodyPr>
            <a:normAutofit/>
          </a:bodyPr>
          <a:lstStyle/>
          <a:p>
            <a:r>
              <a:rPr lang="en-US" sz="2600" dirty="0"/>
              <a:t> </a:t>
            </a:r>
            <a:r>
              <a:rPr lang="en-US" sz="2600" b="1" baseline="30000" dirty="0"/>
              <a:t>17</a:t>
            </a:r>
            <a:r>
              <a:rPr lang="en-US" sz="2600" dirty="0"/>
              <a:t> Until the day breaks  And the shadows flee away, </a:t>
            </a:r>
            <a:r>
              <a:rPr lang="en-US" sz="2600" dirty="0" smtClean="0"/>
              <a:t>Turn</a:t>
            </a:r>
            <a:r>
              <a:rPr lang="en-US" sz="2600" dirty="0"/>
              <a:t>, my beloved, </a:t>
            </a:r>
            <a:r>
              <a:rPr lang="en-US" sz="2600" dirty="0" smtClean="0"/>
              <a:t>And </a:t>
            </a:r>
            <a:r>
              <a:rPr lang="en-US" sz="2600" dirty="0"/>
              <a:t>be like a </a:t>
            </a:r>
            <a:r>
              <a:rPr lang="en-US" sz="2600" dirty="0" smtClean="0"/>
              <a:t>gazelle</a:t>
            </a:r>
            <a:r>
              <a:rPr lang="en-US" sz="2600" dirty="0"/>
              <a:t> </a:t>
            </a:r>
            <a:r>
              <a:rPr lang="en-US" sz="2600" dirty="0" smtClean="0"/>
              <a:t>Or </a:t>
            </a:r>
            <a:r>
              <a:rPr lang="en-US" sz="2600" dirty="0"/>
              <a:t>a young </a:t>
            </a:r>
            <a:r>
              <a:rPr lang="en-US" sz="2600" dirty="0" smtClean="0"/>
              <a:t>stag Upon </a:t>
            </a:r>
            <a:r>
              <a:rPr lang="en-US" sz="2600" dirty="0"/>
              <a:t>the mountains of </a:t>
            </a:r>
            <a:r>
              <a:rPr lang="en-US" sz="2600" dirty="0" err="1"/>
              <a:t>Bether</a:t>
            </a:r>
            <a:r>
              <a:rPr lang="en-US" sz="2600" dirty="0"/>
              <a:t>.</a:t>
            </a:r>
          </a:p>
          <a:p>
            <a:pPr marL="514350" indent="-514350">
              <a:buFont typeface="+mj-lt"/>
              <a:buAutoNum type="alphaUcPeriod"/>
            </a:pPr>
            <a:r>
              <a:rPr lang="en-US" dirty="0"/>
              <a:t>And a day of comfort will come after a night of desertion. Come over the mountains of </a:t>
            </a:r>
            <a:r>
              <a:rPr lang="en-US" dirty="0" err="1"/>
              <a:t>Bether</a:t>
            </a:r>
            <a:r>
              <a:rPr lang="en-US" dirty="0"/>
              <a:t>, "the mountains that divide," looking forward to that day of light and love. Christ will come over every separating mountain to take us home to himself.</a:t>
            </a:r>
          </a:p>
          <a:p>
            <a:endParaRPr lang="en-US" dirty="0"/>
          </a:p>
        </p:txBody>
      </p:sp>
    </p:spTree>
  </p:cSld>
  <p:clrMapOvr>
    <a:masterClrMapping/>
  </p:clrMapOvr>
  <p:transition>
    <p:pull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
            </a:r>
            <a:br>
              <a:rPr lang="en-US" dirty="0" smtClean="0"/>
            </a:br>
            <a:r>
              <a:rPr lang="en-US" dirty="0" smtClean="0"/>
              <a:t>3-The </a:t>
            </a:r>
            <a:r>
              <a:rPr lang="en-US" dirty="0"/>
              <a:t>Feast –Wedding (Redemption) </a:t>
            </a:r>
            <a:r>
              <a:rPr lang="en-US" dirty="0" smtClean="0"/>
              <a:t>3:1-11</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r>
              <a:rPr lang="en-US" sz="2600" b="1" baseline="30000" dirty="0"/>
              <a:t>4</a:t>
            </a:r>
            <a:r>
              <a:rPr lang="en-US" sz="2600" dirty="0"/>
              <a:t> Scarcely had I passed by them</a:t>
            </a:r>
            <a:r>
              <a:rPr lang="en-US" sz="2600" dirty="0" smtClean="0"/>
              <a:t>,</a:t>
            </a:r>
            <a:r>
              <a:rPr lang="en-US" sz="2600" dirty="0"/>
              <a:t> When I found the one I love. </a:t>
            </a:r>
            <a:r>
              <a:rPr lang="en-US" sz="2600" dirty="0" smtClean="0"/>
              <a:t>I </a:t>
            </a:r>
            <a:r>
              <a:rPr lang="en-US" sz="2600" dirty="0"/>
              <a:t>held him and would not let him go,  Until I had brought him to the house of my mother,  And into the chamber of her who conceived me.</a:t>
            </a:r>
          </a:p>
          <a:p>
            <a:pPr marL="514350" lvl="0" indent="-514350">
              <a:buFont typeface="+mj-lt"/>
              <a:buAutoNum type="alphaUcPeriod"/>
            </a:pPr>
            <a:r>
              <a:rPr lang="en-US" dirty="0"/>
              <a:t> The believer desires to make others acquainted with his </a:t>
            </a:r>
            <a:r>
              <a:rPr lang="en-US" dirty="0" smtClean="0"/>
              <a:t>Savior. </a:t>
            </a:r>
            <a:endParaRPr lang="en-US" dirty="0"/>
          </a:p>
          <a:p>
            <a:pPr marL="514350" lvl="0" indent="-514350">
              <a:buFont typeface="+mj-lt"/>
              <a:buAutoNum type="alphaUcPeriod"/>
            </a:pPr>
            <a:r>
              <a:rPr lang="en-US" dirty="0"/>
              <a:t>Wherever we find Christ, we must take him home with us to our houses, especially to our hearts; and we should call upon ourselves and each other, to beware of grieving our holy Comforter, and provoking the departure of the Beloved</a:t>
            </a:r>
          </a:p>
          <a:p>
            <a:endParaRPr lang="en-US" dirty="0"/>
          </a:p>
        </p:txBody>
      </p:sp>
    </p:spTree>
  </p:cSld>
  <p:clrMapOvr>
    <a:masterClrMapping/>
  </p:clrMapOvr>
  <p:transition>
    <p:comb/>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49</TotalTime>
  <Words>309</Words>
  <Application>Microsoft Office PowerPoint</Application>
  <PresentationFormat>On-screen Show (4:3)</PresentationFormat>
  <Paragraphs>55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Apex</vt:lpstr>
      <vt:lpstr>Seeking the Bride </vt:lpstr>
      <vt:lpstr>Seeking the Bride</vt:lpstr>
      <vt:lpstr> 1- Christ Himself comes to seek His Church (Bride) 2:8-14 </vt:lpstr>
      <vt:lpstr> 1- Christ Himself comes to seek His Church (Bride) Chapter 2:8-14 </vt:lpstr>
      <vt:lpstr> 1-Christ Himself comes to seek His Church (Bride) 2:8-14 </vt:lpstr>
      <vt:lpstr> 2-He Warns the Church from its enemy 2:15-17 </vt:lpstr>
      <vt:lpstr> 2-He Warns the Church from its enemy 2:15-17 </vt:lpstr>
      <vt:lpstr>2-He Warns the Church from its enemy 2:15-17</vt:lpstr>
      <vt:lpstr> 3-The Feast –Wedding (Redemption) 3:1-11 </vt:lpstr>
      <vt:lpstr>3-The Feast –Wedding (Redemption) Chapter 3:1-11</vt:lpstr>
      <vt:lpstr>3-The Feast –Wedding (Redemption) 3:1-11</vt:lpstr>
      <vt:lpstr>3-The Feast –Wedding (Redemption) 3:1-11</vt:lpstr>
      <vt:lpstr>3-The Feast –Wedding (Redemption) 3:1-11</vt:lpstr>
      <vt:lpstr>Glory Be To God Forever</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Seeking the Bride </dc:title>
  <dc:creator> </dc:creator>
  <cp:lastModifiedBy> </cp:lastModifiedBy>
  <cp:revision>10</cp:revision>
  <dcterms:created xsi:type="dcterms:W3CDTF">2010-05-02T02:22:13Z</dcterms:created>
  <dcterms:modified xsi:type="dcterms:W3CDTF">2010-05-02T03:12:08Z</dcterms:modified>
</cp:coreProperties>
</file>