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slides/slide9.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theme/theme1.xml" ContentType="application/vnd.openxmlformats-officedocument.theme+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Lst>
  <p:sldIdLst>
    <p:sldId id="256" r:id="rId2"/>
    <p:sldId id="275" r:id="rId3"/>
    <p:sldId id="258" r:id="rId4"/>
    <p:sldId id="257"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1" autoAdjust="0"/>
    <p:restoredTop sz="94682" autoAdjust="0"/>
  </p:normalViewPr>
  <p:slideViewPr>
    <p:cSldViewPr>
      <p:cViewPr varScale="1">
        <p:scale>
          <a:sx n="122" d="100"/>
          <a:sy n="122" d="100"/>
        </p:scale>
        <p:origin x="-1304"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AD1206DB-3B07-41DE-9BAC-AE307085C8B3}" type="datetimeFigureOut">
              <a:rPr lang="en-US" smtClean="0"/>
              <a:pPr/>
              <a:t>5/15/10</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4F33F92-65A8-4614-84C7-7CFF9B8AE57D}"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D1206DB-3B07-41DE-9BAC-AE307085C8B3}" type="datetimeFigureOut">
              <a:rPr lang="en-US" smtClean="0"/>
              <a:pPr/>
              <a:t>5/15/10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F33F92-65A8-4614-84C7-7CFF9B8AE57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D1206DB-3B07-41DE-9BAC-AE307085C8B3}" type="datetimeFigureOut">
              <a:rPr lang="en-US" smtClean="0"/>
              <a:pPr/>
              <a:t>5/15/10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F33F92-65A8-4614-84C7-7CFF9B8AE57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D1206DB-3B07-41DE-9BAC-AE307085C8B3}" type="datetimeFigureOut">
              <a:rPr lang="en-US" smtClean="0"/>
              <a:pPr/>
              <a:t>5/15/10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F33F92-65A8-4614-84C7-7CFF9B8AE57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D1206DB-3B07-41DE-9BAC-AE307085C8B3}" type="datetimeFigureOut">
              <a:rPr lang="en-US" smtClean="0"/>
              <a:pPr/>
              <a:t>5/15/10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F33F92-65A8-4614-84C7-7CFF9B8AE57D}"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D1206DB-3B07-41DE-9BAC-AE307085C8B3}" type="datetimeFigureOut">
              <a:rPr lang="en-US" smtClean="0"/>
              <a:pPr/>
              <a:t>5/15/10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F33F92-65A8-4614-84C7-7CFF9B8AE57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D1206DB-3B07-41DE-9BAC-AE307085C8B3}" type="datetimeFigureOut">
              <a:rPr lang="en-US" smtClean="0"/>
              <a:pPr/>
              <a:t>5/15/10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F33F92-65A8-4614-84C7-7CFF9B8AE57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D1206DB-3B07-41DE-9BAC-AE307085C8B3}" type="datetimeFigureOut">
              <a:rPr lang="en-US" smtClean="0"/>
              <a:pPr/>
              <a:t>5/15/10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F33F92-65A8-4614-84C7-7CFF9B8AE57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AD1206DB-3B07-41DE-9BAC-AE307085C8B3}" type="datetimeFigureOut">
              <a:rPr lang="en-US" smtClean="0"/>
              <a:pPr/>
              <a:t>5/15/10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F33F92-65A8-4614-84C7-7CFF9B8AE57D}"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D1206DB-3B07-41DE-9BAC-AE307085C8B3}" type="datetimeFigureOut">
              <a:rPr lang="en-US" smtClean="0"/>
              <a:pPr/>
              <a:t>5/15/10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F33F92-65A8-4614-84C7-7CFF9B8AE57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D1206DB-3B07-41DE-9BAC-AE307085C8B3}" type="datetimeFigureOut">
              <a:rPr lang="en-US" smtClean="0"/>
              <a:pPr/>
              <a:t>5/15/10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F33F92-65A8-4614-84C7-7CFF9B8AE57D}"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lstStyle>
          <a:p>
            <a:fld id="{AD1206DB-3B07-41DE-9BAC-AE307085C8B3}" type="datetimeFigureOut">
              <a:rPr lang="en-US" smtClean="0"/>
              <a:pPr/>
              <a:t>5/15/10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lstStyle>
          <a:p>
            <a:fld id="{14F33F92-65A8-4614-84C7-7CFF9B8AE57D}"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2.png"/><Relationship Id="rId1" Type="http://schemas.openxmlformats.org/officeDocument/2006/relationships/slideLayout" Target="../slideLayouts/slideLayout4.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a:xfrm>
            <a:off x="1645920" y="0"/>
            <a:ext cx="7498080" cy="1600200"/>
          </a:xfrm>
        </p:spPr>
        <p:txBody>
          <a:bodyPr>
            <a:normAutofit/>
          </a:bodyPr>
          <a:lstStyle/>
          <a:p>
            <a:r>
              <a:rPr lang="en-US" sz="4400" dirty="0" smtClean="0"/>
              <a:t>Song of Songs - Chapter 5</a:t>
            </a:r>
            <a:r>
              <a:rPr lang="en-US" dirty="0" smtClean="0"/>
              <a:t/>
            </a:r>
            <a:br>
              <a:rPr lang="en-US" dirty="0" smtClean="0"/>
            </a:br>
            <a:r>
              <a:rPr lang="en-US" sz="3600" dirty="0" smtClean="0"/>
              <a:t>Matrimonial </a:t>
            </a:r>
            <a:r>
              <a:rPr lang="en-US" sz="3600" dirty="0" smtClean="0"/>
              <a:t>Life</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0" y="2057400"/>
            <a:ext cx="3656742"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2590800"/>
            <a:ext cx="7498080" cy="1828800"/>
          </a:xfrm>
        </p:spPr>
        <p:txBody>
          <a:bodyPr/>
          <a:lstStyle/>
          <a:p>
            <a:r>
              <a:rPr lang="en-US" dirty="0" smtClean="0">
                <a:solidFill>
                  <a:srgbClr val="713204"/>
                </a:solidFill>
              </a:rPr>
              <a:t>I sleep:</a:t>
            </a:r>
          </a:p>
          <a:p>
            <a:r>
              <a:rPr lang="en-US" dirty="0" smtClean="0">
                <a:solidFill>
                  <a:srgbClr val="713204"/>
                </a:solidFill>
              </a:rPr>
              <a:t>Something Catastrophic happened here between verse 1 and verse 2</a:t>
            </a:r>
          </a:p>
        </p:txBody>
      </p:sp>
      <p:sp>
        <p:nvSpPr>
          <p:cNvPr id="4" name="Rectangle 3"/>
          <p:cNvSpPr/>
          <p:nvPr/>
        </p:nvSpPr>
        <p:spPr>
          <a:xfrm>
            <a:off x="1139572" y="381000"/>
            <a:ext cx="8004428" cy="954107"/>
          </a:xfrm>
          <a:prstGeom prst="rect">
            <a:avLst/>
          </a:prstGeom>
          <a:noFill/>
        </p:spPr>
        <p:txBody>
          <a:bodyPr wrap="none" lIns="91440" tIns="45720" rIns="91440" bIns="45720">
            <a:spAutoFit/>
          </a:bodyPr>
          <a:lstStyle/>
          <a:p>
            <a:r>
              <a:rPr lang="en-US" sz="28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(Song of Songs 5:2) </a:t>
            </a: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 sleep but my heart is awake, it is </a:t>
            </a:r>
          </a:p>
          <a:p>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the voice of my beloved. </a:t>
            </a:r>
          </a:p>
        </p:txBody>
      </p:sp>
      <p:pic>
        <p:nvPicPr>
          <p:cNvPr id="6" name="Picture 5"/>
          <p:cNvPicPr>
            <a:picLocks noChangeAspect="1"/>
          </p:cNvPicPr>
          <p:nvPr/>
        </p:nvPicPr>
        <p:blipFill>
          <a:blip r:embed="rId2"/>
          <a:stretch>
            <a:fillRect/>
          </a:stretch>
        </p:blipFill>
        <p:spPr>
          <a:xfrm>
            <a:off x="4876800" y="1752600"/>
            <a:ext cx="2933700" cy="1263650"/>
          </a:xfrm>
          <a:prstGeom prst="rect">
            <a:avLst/>
          </a:prstGeom>
        </p:spPr>
      </p:pic>
      <p:sp>
        <p:nvSpPr>
          <p:cNvPr id="7" name="Content Placeholder 2"/>
          <p:cNvSpPr txBox="1">
            <a:spLocks/>
          </p:cNvSpPr>
          <p:nvPr/>
        </p:nvSpPr>
        <p:spPr>
          <a:xfrm>
            <a:off x="1219200" y="4495800"/>
            <a:ext cx="7498080" cy="18288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lang="en-US" sz="2800" dirty="0" smtClean="0">
                <a:solidFill>
                  <a:srgbClr val="713204"/>
                </a:solidFill>
              </a:rPr>
              <a:t>What Happened? In our spiritual lives after approaching God we may have set backs due to running after worldly lusts even during service.</a:t>
            </a:r>
            <a:endParaRPr kumimoji="0" lang="en-US" sz="2800" b="0" i="0" u="none" strike="noStrike" kern="1200" cap="none" spc="0" normalizeH="0" baseline="0" noProof="0" dirty="0" smtClean="0">
              <a:ln>
                <a:noFill/>
              </a:ln>
              <a:solidFill>
                <a:srgbClr val="713204"/>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20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1"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P spid="7" grpId="1" build="allAtOnce"/>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2438400"/>
            <a:ext cx="3962400" cy="2514600"/>
          </a:xfrm>
        </p:spPr>
        <p:txBody>
          <a:bodyPr/>
          <a:lstStyle/>
          <a:p>
            <a:r>
              <a:rPr lang="en-US" sz="2800" dirty="0" smtClean="0">
                <a:solidFill>
                  <a:srgbClr val="713204"/>
                </a:solidFill>
              </a:rPr>
              <a:t>He knocks:</a:t>
            </a:r>
          </a:p>
          <a:p>
            <a:r>
              <a:rPr lang="en-US" sz="2800" dirty="0" smtClean="0">
                <a:solidFill>
                  <a:srgbClr val="713204"/>
                </a:solidFill>
              </a:rPr>
              <a:t>My sister, my love, </a:t>
            </a:r>
            <a:br>
              <a:rPr lang="en-US" sz="2800" dirty="0" smtClean="0">
                <a:solidFill>
                  <a:srgbClr val="713204"/>
                </a:solidFill>
              </a:rPr>
            </a:br>
            <a:r>
              <a:rPr lang="en-US" sz="2800" dirty="0" smtClean="0">
                <a:solidFill>
                  <a:srgbClr val="713204"/>
                </a:solidFill>
              </a:rPr>
              <a:t>my dove.</a:t>
            </a:r>
          </a:p>
          <a:p>
            <a:r>
              <a:rPr lang="en-US" sz="2800" dirty="0" smtClean="0">
                <a:solidFill>
                  <a:srgbClr val="713204"/>
                </a:solidFill>
              </a:rPr>
              <a:t>My perfect one</a:t>
            </a:r>
          </a:p>
          <a:p>
            <a:endParaRPr lang="en-US" dirty="0" smtClean="0">
              <a:solidFill>
                <a:srgbClr val="713204"/>
              </a:solidFill>
            </a:endParaRPr>
          </a:p>
          <a:p>
            <a:endParaRPr lang="en-US" dirty="0">
              <a:solidFill>
                <a:srgbClr val="713204"/>
              </a:solidFill>
            </a:endParaRPr>
          </a:p>
        </p:txBody>
      </p:sp>
      <p:sp>
        <p:nvSpPr>
          <p:cNvPr id="4" name="Rectangle 3"/>
          <p:cNvSpPr/>
          <p:nvPr/>
        </p:nvSpPr>
        <p:spPr>
          <a:xfrm>
            <a:off x="1295400" y="381000"/>
            <a:ext cx="7455887" cy="954107"/>
          </a:xfrm>
          <a:prstGeom prst="rect">
            <a:avLst/>
          </a:prstGeom>
          <a:noFill/>
        </p:spPr>
        <p:txBody>
          <a:bodyPr wrap="none" lIns="91440" tIns="45720" rIns="91440" bIns="45720">
            <a:spAutoFit/>
          </a:bodyPr>
          <a:lstStyle/>
          <a:p>
            <a:r>
              <a:rPr lang="en-US" sz="28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(Song of Songs 5:2)</a:t>
            </a: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He knocks saying open for me </a:t>
            </a:r>
          </a:p>
          <a:p>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my sister, my love, my dove, my perfect one.</a:t>
            </a:r>
          </a:p>
        </p:txBody>
      </p:sp>
      <p:pic>
        <p:nvPicPr>
          <p:cNvPr id="5" name="Picture 4"/>
          <p:cNvPicPr>
            <a:picLocks noChangeAspect="1"/>
          </p:cNvPicPr>
          <p:nvPr/>
        </p:nvPicPr>
        <p:blipFill>
          <a:blip r:embed="rId2"/>
          <a:stretch>
            <a:fillRect/>
          </a:stretch>
        </p:blipFill>
        <p:spPr>
          <a:xfrm>
            <a:off x="4800600" y="1981200"/>
            <a:ext cx="1981200" cy="2486862"/>
          </a:xfrm>
          <a:prstGeom prst="rect">
            <a:avLst/>
          </a:prstGeom>
        </p:spPr>
      </p:pic>
      <p:sp>
        <p:nvSpPr>
          <p:cNvPr id="7" name="Rectangle 6"/>
          <p:cNvSpPr/>
          <p:nvPr/>
        </p:nvSpPr>
        <p:spPr>
          <a:xfrm>
            <a:off x="1219201" y="5410200"/>
            <a:ext cx="5867399" cy="923330"/>
          </a:xfrm>
          <a:prstGeom prst="rect">
            <a:avLst/>
          </a:prstGeom>
          <a:noFill/>
        </p:spPr>
        <p:txBody>
          <a:bodyPr wrap="square" lIns="91440" tIns="45720" rIns="91440" bIns="45720">
            <a:spAutoFit/>
          </a:bodyPr>
          <a:lstStyle/>
          <a:p>
            <a:r>
              <a:rPr lang="en-US"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(Revelation 3:20)</a:t>
            </a: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Behold I stand at the door and knock. </a:t>
            </a:r>
          </a:p>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If anyone hears My voice and opens the door, I Will come in to him and dine with him and he with 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The </a:t>
            </a:r>
            <a:r>
              <a:rPr lang="en-US" sz="3600" dirty="0" err="1" smtClean="0"/>
              <a:t>Shulamite’s</a:t>
            </a:r>
            <a:r>
              <a:rPr lang="en-US" sz="3600" dirty="0" smtClean="0"/>
              <a:t> troubled evening</a:t>
            </a:r>
            <a:br>
              <a:rPr lang="en-US" sz="3600" dirty="0" smtClean="0"/>
            </a:br>
            <a:r>
              <a:rPr lang="en-US" sz="2667" baseline="30000" dirty="0" smtClean="0"/>
              <a:t>(Song of Songs 5:2)</a:t>
            </a:r>
            <a:r>
              <a:rPr lang="en-US" sz="2667" dirty="0" smtClean="0"/>
              <a:t> For my head is covered with dew, my locks with the drops of the night</a:t>
            </a:r>
            <a:endParaRPr lang="en-US" sz="2667" dirty="0"/>
          </a:p>
        </p:txBody>
      </p:sp>
      <p:sp>
        <p:nvSpPr>
          <p:cNvPr id="3" name="Content Placeholder 2"/>
          <p:cNvSpPr>
            <a:spLocks noGrp="1"/>
          </p:cNvSpPr>
          <p:nvPr>
            <p:ph idx="1"/>
          </p:nvPr>
        </p:nvSpPr>
        <p:spPr>
          <a:xfrm>
            <a:off x="4419600" y="1828800"/>
            <a:ext cx="4495800" cy="2209800"/>
          </a:xfrm>
        </p:spPr>
        <p:txBody>
          <a:bodyPr>
            <a:normAutofit fontScale="92500"/>
          </a:bodyPr>
          <a:lstStyle/>
          <a:p>
            <a:r>
              <a:rPr lang="en-US" sz="2162" dirty="0" smtClean="0">
                <a:solidFill>
                  <a:srgbClr val="713204"/>
                </a:solidFill>
              </a:rPr>
              <a:t>Why his head is covered with dew, and his locks (hair) with drops of the night?</a:t>
            </a:r>
          </a:p>
          <a:p>
            <a:r>
              <a:rPr lang="en-US" sz="2162" dirty="0" smtClean="0">
                <a:solidFill>
                  <a:srgbClr val="713204"/>
                </a:solidFill>
              </a:rPr>
              <a:t>In the previous chapter He said He is on the mountains searching for the lost and working to save all mankind. </a:t>
            </a:r>
          </a:p>
          <a:p>
            <a:endParaRPr lang="en-US" sz="2800" dirty="0" smtClean="0">
              <a:solidFill>
                <a:srgbClr val="713204"/>
              </a:solidFill>
            </a:endParaRPr>
          </a:p>
          <a:p>
            <a:endParaRPr lang="en-US" sz="2800" dirty="0">
              <a:solidFill>
                <a:srgbClr val="713204"/>
              </a:solidFill>
            </a:endParaRPr>
          </a:p>
        </p:txBody>
      </p:sp>
      <p:sp>
        <p:nvSpPr>
          <p:cNvPr id="4" name="Rectangle 3"/>
          <p:cNvSpPr/>
          <p:nvPr/>
        </p:nvSpPr>
        <p:spPr>
          <a:xfrm>
            <a:off x="1752600" y="4648200"/>
            <a:ext cx="5105399" cy="646331"/>
          </a:xfrm>
          <a:prstGeom prst="rect">
            <a:avLst/>
          </a:prstGeom>
          <a:noFill/>
        </p:spPr>
        <p:txBody>
          <a:bodyPr wrap="square" lIns="91440" tIns="45720" rIns="91440" bIns="45720">
            <a:spAutoFit/>
          </a:bodyPr>
          <a:lstStyle/>
          <a:p>
            <a:r>
              <a:rPr lang="en-US"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(John 10:11)</a:t>
            </a: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“I am the good shepherd. The good shepherd gives His life for the sheep”</a:t>
            </a:r>
          </a:p>
        </p:txBody>
      </p:sp>
      <p:pic>
        <p:nvPicPr>
          <p:cNvPr id="5" name="Picture 4"/>
          <p:cNvPicPr>
            <a:picLocks noChangeAspect="1"/>
          </p:cNvPicPr>
          <p:nvPr/>
        </p:nvPicPr>
        <p:blipFill>
          <a:blip r:embed="rId2"/>
          <a:stretch>
            <a:fillRect/>
          </a:stretch>
        </p:blipFill>
        <p:spPr>
          <a:xfrm>
            <a:off x="2133600" y="1600200"/>
            <a:ext cx="2072314" cy="2978150"/>
          </a:xfrm>
          <a:prstGeom prst="rect">
            <a:avLst/>
          </a:prstGeom>
        </p:spPr>
      </p:pic>
      <p:sp>
        <p:nvSpPr>
          <p:cNvPr id="6" name="Rectangle 5"/>
          <p:cNvSpPr/>
          <p:nvPr/>
        </p:nvSpPr>
        <p:spPr>
          <a:xfrm>
            <a:off x="1752600" y="5562600"/>
            <a:ext cx="5105399" cy="646331"/>
          </a:xfrm>
          <a:prstGeom prst="rect">
            <a:avLst/>
          </a:prstGeom>
          <a:noFill/>
        </p:spPr>
        <p:txBody>
          <a:bodyPr wrap="square" lIns="91440" tIns="45720" rIns="91440" bIns="45720">
            <a:spAutoFit/>
          </a:bodyPr>
          <a:lstStyle/>
          <a:p>
            <a:r>
              <a:rPr lang="en-US"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(John 5:17)</a:t>
            </a: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“My Father has been working until now and I am working”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67" baseline="30000" dirty="0" smtClean="0"/>
              <a:t>(Song of Songs 5:3)</a:t>
            </a:r>
            <a:r>
              <a:rPr lang="en-US" sz="2667" dirty="0" smtClean="0"/>
              <a:t> I have taken off my robe, how can I put it again? </a:t>
            </a:r>
            <a:endParaRPr lang="en-US" sz="2667" dirty="0"/>
          </a:p>
        </p:txBody>
      </p:sp>
      <p:sp>
        <p:nvSpPr>
          <p:cNvPr id="3" name="Content Placeholder 2"/>
          <p:cNvSpPr>
            <a:spLocks noGrp="1"/>
          </p:cNvSpPr>
          <p:nvPr>
            <p:ph idx="1"/>
          </p:nvPr>
        </p:nvSpPr>
        <p:spPr>
          <a:xfrm>
            <a:off x="4419600" y="1828800"/>
            <a:ext cx="4495800" cy="2209800"/>
          </a:xfrm>
        </p:spPr>
        <p:txBody>
          <a:bodyPr>
            <a:normAutofit lnSpcReduction="10000"/>
          </a:bodyPr>
          <a:lstStyle/>
          <a:p>
            <a:r>
              <a:rPr lang="en-US" sz="2162" dirty="0" smtClean="0">
                <a:solidFill>
                  <a:srgbClr val="713204"/>
                </a:solidFill>
              </a:rPr>
              <a:t>My service is over today.</a:t>
            </a:r>
          </a:p>
          <a:p>
            <a:r>
              <a:rPr lang="en-US" sz="2162" dirty="0" smtClean="0">
                <a:solidFill>
                  <a:srgbClr val="713204"/>
                </a:solidFill>
              </a:rPr>
              <a:t>Who told you to take off your robe?</a:t>
            </a:r>
          </a:p>
          <a:p>
            <a:r>
              <a:rPr lang="en-US" sz="2162" dirty="0" smtClean="0">
                <a:solidFill>
                  <a:srgbClr val="713204"/>
                </a:solidFill>
              </a:rPr>
              <a:t>Here our fathers stress on servants along with married people. </a:t>
            </a:r>
          </a:p>
          <a:p>
            <a:endParaRPr lang="en-US" sz="2800" dirty="0" smtClean="0">
              <a:solidFill>
                <a:srgbClr val="713204"/>
              </a:solidFill>
            </a:endParaRPr>
          </a:p>
          <a:p>
            <a:endParaRPr lang="en-US" sz="2800" dirty="0">
              <a:solidFill>
                <a:srgbClr val="713204"/>
              </a:solidFill>
            </a:endParaRPr>
          </a:p>
        </p:txBody>
      </p:sp>
      <p:sp>
        <p:nvSpPr>
          <p:cNvPr id="4" name="Rectangle 3"/>
          <p:cNvSpPr/>
          <p:nvPr/>
        </p:nvSpPr>
        <p:spPr>
          <a:xfrm>
            <a:off x="1295400" y="4572000"/>
            <a:ext cx="7467600" cy="1200328"/>
          </a:xfrm>
          <a:prstGeom prst="rect">
            <a:avLst/>
          </a:prstGeom>
          <a:noFill/>
        </p:spPr>
        <p:txBody>
          <a:bodyPr wrap="square" lIns="91440" tIns="45720" rIns="91440" bIns="45720">
            <a:spAutoFit/>
          </a:bodyPr>
          <a:lstStyle/>
          <a:p>
            <a:r>
              <a:rPr lang="en-US" sz="2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(John 10:11)</a:t>
            </a:r>
            <a:r>
              <a:rPr lang="en-US"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“when you have done all those things which you are commanded say, we are unprofitable servants. We have done what was our duty to do”</a:t>
            </a:r>
          </a:p>
        </p:txBody>
      </p:sp>
      <p:pic>
        <p:nvPicPr>
          <p:cNvPr id="7" name="Picture 6"/>
          <p:cNvPicPr>
            <a:picLocks noChangeAspect="1"/>
          </p:cNvPicPr>
          <p:nvPr/>
        </p:nvPicPr>
        <p:blipFill>
          <a:blip r:embed="rId2"/>
          <a:stretch>
            <a:fillRect/>
          </a:stretch>
        </p:blipFill>
        <p:spPr>
          <a:xfrm>
            <a:off x="1752600" y="1828800"/>
            <a:ext cx="2209801" cy="21150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667" baseline="30000" dirty="0" smtClean="0"/>
              <a:t>(Song of Songs 5:6)</a:t>
            </a:r>
            <a:r>
              <a:rPr lang="en-US" sz="2667" dirty="0" smtClean="0"/>
              <a:t> I opened for my beloved but my beloved had turned away and was gone.  I sought him but I could not find him, I called him but he gave me no answer.</a:t>
            </a:r>
            <a:endParaRPr lang="en-US" sz="2667" dirty="0"/>
          </a:p>
        </p:txBody>
      </p:sp>
      <p:sp>
        <p:nvSpPr>
          <p:cNvPr id="3" name="Content Placeholder 2"/>
          <p:cNvSpPr>
            <a:spLocks noGrp="1"/>
          </p:cNvSpPr>
          <p:nvPr>
            <p:ph idx="1"/>
          </p:nvPr>
        </p:nvSpPr>
        <p:spPr>
          <a:xfrm>
            <a:off x="4419600" y="1828800"/>
            <a:ext cx="4495800" cy="2209800"/>
          </a:xfrm>
        </p:spPr>
        <p:txBody>
          <a:bodyPr>
            <a:normAutofit/>
          </a:bodyPr>
          <a:lstStyle/>
          <a:p>
            <a:r>
              <a:rPr lang="en-US" sz="2162" dirty="0" smtClean="0">
                <a:solidFill>
                  <a:srgbClr val="713204"/>
                </a:solidFill>
              </a:rPr>
              <a:t> She took Him for granted.</a:t>
            </a:r>
          </a:p>
          <a:p>
            <a:r>
              <a:rPr lang="en-US" sz="2162" dirty="0" smtClean="0">
                <a:solidFill>
                  <a:srgbClr val="713204"/>
                </a:solidFill>
              </a:rPr>
              <a:t>What after He knocks?</a:t>
            </a:r>
          </a:p>
          <a:p>
            <a:r>
              <a:rPr lang="en-US" sz="2162" dirty="0" smtClean="0">
                <a:solidFill>
                  <a:srgbClr val="713204"/>
                </a:solidFill>
              </a:rPr>
              <a:t>This is worse than the first time when she lost him and found him. </a:t>
            </a:r>
          </a:p>
          <a:p>
            <a:endParaRPr lang="en-US" sz="2800" dirty="0" smtClean="0">
              <a:solidFill>
                <a:srgbClr val="713204"/>
              </a:solidFill>
            </a:endParaRPr>
          </a:p>
          <a:p>
            <a:endParaRPr lang="en-US" sz="2800" dirty="0">
              <a:solidFill>
                <a:srgbClr val="71320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708392" cy="1554162"/>
          </a:xfrm>
        </p:spPr>
        <p:txBody>
          <a:bodyPr>
            <a:noAutofit/>
          </a:bodyPr>
          <a:lstStyle/>
          <a:p>
            <a:r>
              <a:rPr lang="en-US" sz="2800" baseline="30000" dirty="0" smtClean="0"/>
              <a:t>(Song of Songs 5:7)</a:t>
            </a:r>
            <a:r>
              <a:rPr lang="en-US" sz="2800" dirty="0" smtClean="0"/>
              <a:t> The watchmen who went about the city found me they struck me, they wounded me, the keepers of the walls took my veil away from me. </a:t>
            </a:r>
            <a:endParaRPr lang="en-US" sz="2800" dirty="0"/>
          </a:p>
        </p:txBody>
      </p:sp>
      <p:sp>
        <p:nvSpPr>
          <p:cNvPr id="3" name="Content Placeholder 2"/>
          <p:cNvSpPr>
            <a:spLocks noGrp="1"/>
          </p:cNvSpPr>
          <p:nvPr>
            <p:ph idx="1"/>
          </p:nvPr>
        </p:nvSpPr>
        <p:spPr>
          <a:xfrm>
            <a:off x="3733800" y="1905000"/>
            <a:ext cx="5410200" cy="3048000"/>
          </a:xfrm>
        </p:spPr>
        <p:txBody>
          <a:bodyPr>
            <a:normAutofit fontScale="92500" lnSpcReduction="10000"/>
          </a:bodyPr>
          <a:lstStyle/>
          <a:p>
            <a:r>
              <a:rPr lang="en-US" sz="2162" dirty="0" smtClean="0">
                <a:solidFill>
                  <a:srgbClr val="713204"/>
                </a:solidFill>
              </a:rPr>
              <a:t>Who are the watchmen?</a:t>
            </a:r>
          </a:p>
          <a:p>
            <a:r>
              <a:rPr lang="en-US" sz="2162" dirty="0" smtClean="0">
                <a:solidFill>
                  <a:srgbClr val="713204"/>
                </a:solidFill>
              </a:rPr>
              <a:t>The priests and clergy watchmen of the house of the God.</a:t>
            </a:r>
          </a:p>
          <a:p>
            <a:r>
              <a:rPr lang="en-US" sz="2162" dirty="0" smtClean="0">
                <a:solidFill>
                  <a:srgbClr val="713204"/>
                </a:solidFill>
              </a:rPr>
              <a:t>Why struck her?</a:t>
            </a:r>
          </a:p>
          <a:p>
            <a:r>
              <a:rPr lang="en-US" sz="2162" dirty="0" smtClean="0">
                <a:solidFill>
                  <a:srgbClr val="713204"/>
                </a:solidFill>
              </a:rPr>
              <a:t>To realize the gravity or seriousness of the situation.</a:t>
            </a:r>
          </a:p>
          <a:p>
            <a:r>
              <a:rPr lang="en-US" sz="2162" dirty="0" smtClean="0">
                <a:solidFill>
                  <a:srgbClr val="713204"/>
                </a:solidFill>
              </a:rPr>
              <a:t> Took my veil?</a:t>
            </a:r>
          </a:p>
          <a:p>
            <a:r>
              <a:rPr lang="en-US" sz="2162" dirty="0" smtClean="0">
                <a:solidFill>
                  <a:srgbClr val="713204"/>
                </a:solidFill>
              </a:rPr>
              <a:t>Humiliation, despair, worst possible situation</a:t>
            </a:r>
          </a:p>
          <a:p>
            <a:r>
              <a:rPr lang="en-US" sz="2162" dirty="0" smtClean="0">
                <a:solidFill>
                  <a:srgbClr val="713204"/>
                </a:solidFill>
              </a:rPr>
              <a:t> May be she is now ready or close to find Him.</a:t>
            </a:r>
          </a:p>
          <a:p>
            <a:endParaRPr lang="en-US" sz="2800" dirty="0" smtClean="0">
              <a:solidFill>
                <a:srgbClr val="713204"/>
              </a:solidFill>
            </a:endParaRPr>
          </a:p>
          <a:p>
            <a:endParaRPr lang="en-US" sz="2800" dirty="0">
              <a:solidFill>
                <a:srgbClr val="713204"/>
              </a:solidFill>
            </a:endParaRPr>
          </a:p>
        </p:txBody>
      </p:sp>
      <p:sp>
        <p:nvSpPr>
          <p:cNvPr id="4" name="Rectangle 3"/>
          <p:cNvSpPr/>
          <p:nvPr/>
        </p:nvSpPr>
        <p:spPr>
          <a:xfrm>
            <a:off x="1524000" y="5181600"/>
            <a:ext cx="6400800" cy="1200328"/>
          </a:xfrm>
          <a:prstGeom prst="rect">
            <a:avLst/>
          </a:prstGeom>
          <a:noFill/>
        </p:spPr>
        <p:txBody>
          <a:bodyPr wrap="square" lIns="91440" tIns="45720" rIns="91440" bIns="45720">
            <a:spAutoFit/>
          </a:bodyPr>
          <a:lstStyle/>
          <a:p>
            <a:r>
              <a:rPr lang="en-US" sz="24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(John 10:11)</a:t>
            </a:r>
            <a:r>
              <a:rPr lang="en-US"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“The sacrifices of God are a broken spirit, a broken and a contrite heart. These O God You will not despise”</a:t>
            </a:r>
          </a:p>
        </p:txBody>
      </p:sp>
      <p:pic>
        <p:nvPicPr>
          <p:cNvPr id="9" name="Picture 8"/>
          <p:cNvPicPr>
            <a:picLocks noChangeAspect="1"/>
          </p:cNvPicPr>
          <p:nvPr/>
        </p:nvPicPr>
        <p:blipFill>
          <a:blip r:embed="rId2"/>
          <a:stretch>
            <a:fillRect/>
          </a:stretch>
        </p:blipFill>
        <p:spPr>
          <a:xfrm>
            <a:off x="1066800" y="2362200"/>
            <a:ext cx="1054100" cy="1771597"/>
          </a:xfrm>
          <a:prstGeom prst="rect">
            <a:avLst/>
          </a:prstGeom>
        </p:spPr>
      </p:pic>
      <p:pic>
        <p:nvPicPr>
          <p:cNvPr id="11" name="Picture 10"/>
          <p:cNvPicPr>
            <a:picLocks noChangeAspect="1"/>
          </p:cNvPicPr>
          <p:nvPr/>
        </p:nvPicPr>
        <p:blipFill>
          <a:blip r:embed="rId3"/>
          <a:stretch>
            <a:fillRect/>
          </a:stretch>
        </p:blipFill>
        <p:spPr>
          <a:xfrm>
            <a:off x="2209800" y="2362200"/>
            <a:ext cx="1637229" cy="1358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2000"/>
                                        <p:tgtEl>
                                          <p:spTgt spid="9"/>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20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708392" cy="1554162"/>
          </a:xfrm>
        </p:spPr>
        <p:txBody>
          <a:bodyPr>
            <a:noAutofit/>
          </a:bodyPr>
          <a:lstStyle/>
          <a:p>
            <a:r>
              <a:rPr lang="en-US" sz="2800" baseline="30000" dirty="0" smtClean="0"/>
              <a:t>(Song of Songs 5:8)</a:t>
            </a:r>
            <a:r>
              <a:rPr lang="en-US" sz="2800" dirty="0" smtClean="0"/>
              <a:t> I charge you O daughters of Jerusalem, if you find my beloved that you tell </a:t>
            </a:r>
            <a:br>
              <a:rPr lang="en-US" sz="2800" dirty="0" smtClean="0"/>
            </a:br>
            <a:r>
              <a:rPr lang="en-US" sz="2800" dirty="0" smtClean="0"/>
              <a:t>him I am lovesick.</a:t>
            </a:r>
            <a:endParaRPr lang="en-US" sz="2800" dirty="0"/>
          </a:p>
        </p:txBody>
      </p:sp>
      <p:sp>
        <p:nvSpPr>
          <p:cNvPr id="3" name="Content Placeholder 2"/>
          <p:cNvSpPr>
            <a:spLocks noGrp="1"/>
          </p:cNvSpPr>
          <p:nvPr>
            <p:ph idx="1"/>
          </p:nvPr>
        </p:nvSpPr>
        <p:spPr>
          <a:xfrm>
            <a:off x="4343400" y="2362200"/>
            <a:ext cx="4267200" cy="1600200"/>
          </a:xfrm>
        </p:spPr>
        <p:txBody>
          <a:bodyPr>
            <a:normAutofit/>
          </a:bodyPr>
          <a:lstStyle/>
          <a:p>
            <a:r>
              <a:rPr lang="en-US" sz="2800" dirty="0" smtClean="0">
                <a:solidFill>
                  <a:srgbClr val="713204"/>
                </a:solidFill>
              </a:rPr>
              <a:t>Tone of who?</a:t>
            </a:r>
          </a:p>
          <a:p>
            <a:r>
              <a:rPr lang="en-US" sz="2800" dirty="0" smtClean="0">
                <a:solidFill>
                  <a:srgbClr val="713204"/>
                </a:solidFill>
              </a:rPr>
              <a:t>A broken woman</a:t>
            </a:r>
          </a:p>
          <a:p>
            <a:r>
              <a:rPr lang="en-US" sz="2800" dirty="0" smtClean="0">
                <a:solidFill>
                  <a:srgbClr val="713204"/>
                </a:solidFill>
              </a:rPr>
              <a:t>or a broken man.</a:t>
            </a:r>
          </a:p>
          <a:p>
            <a:endParaRPr lang="en-US" sz="2800" dirty="0" smtClean="0">
              <a:solidFill>
                <a:srgbClr val="713204"/>
              </a:solidFill>
            </a:endParaRPr>
          </a:p>
          <a:p>
            <a:endParaRPr lang="en-US" sz="2800" dirty="0">
              <a:solidFill>
                <a:srgbClr val="713204"/>
              </a:solidFill>
            </a:endParaRPr>
          </a:p>
        </p:txBody>
      </p:sp>
      <p:pic>
        <p:nvPicPr>
          <p:cNvPr id="7" name="Picture 6"/>
          <p:cNvPicPr>
            <a:picLocks noChangeAspect="1"/>
          </p:cNvPicPr>
          <p:nvPr/>
        </p:nvPicPr>
        <p:blipFill>
          <a:blip r:embed="rId2"/>
          <a:stretch>
            <a:fillRect/>
          </a:stretch>
        </p:blipFill>
        <p:spPr>
          <a:xfrm>
            <a:off x="1676400" y="2133600"/>
            <a:ext cx="1685036" cy="2755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708392" cy="1752600"/>
          </a:xfrm>
        </p:spPr>
        <p:txBody>
          <a:bodyPr>
            <a:noAutofit/>
          </a:bodyPr>
          <a:lstStyle/>
          <a:p>
            <a:r>
              <a:rPr lang="en-US" sz="2800" baseline="30000" dirty="0" smtClean="0"/>
              <a:t>(Song of Songs 5</a:t>
            </a:r>
            <a:r>
              <a:rPr lang="en-US" sz="2800" baseline="30000" dirty="0" smtClean="0"/>
              <a:t>:9)</a:t>
            </a:r>
            <a:r>
              <a:rPr lang="en-US" sz="2800" dirty="0" smtClean="0"/>
              <a:t> </a:t>
            </a:r>
            <a:r>
              <a:rPr lang="en-US" sz="2800" dirty="0" smtClean="0"/>
              <a:t>What is your beloved more than another beloved, O fairest among women? What is your beloved more than another beloved, that you so charge us?</a:t>
            </a:r>
            <a:endParaRPr lang="en-US" sz="2800" dirty="0"/>
          </a:p>
        </p:txBody>
      </p:sp>
      <p:sp>
        <p:nvSpPr>
          <p:cNvPr id="3" name="Content Placeholder 2"/>
          <p:cNvSpPr>
            <a:spLocks noGrp="1"/>
          </p:cNvSpPr>
          <p:nvPr>
            <p:ph idx="1"/>
          </p:nvPr>
        </p:nvSpPr>
        <p:spPr>
          <a:xfrm>
            <a:off x="4038600" y="3048000"/>
            <a:ext cx="4572000" cy="1905000"/>
          </a:xfrm>
        </p:spPr>
        <p:txBody>
          <a:bodyPr>
            <a:normAutofit/>
          </a:bodyPr>
          <a:lstStyle/>
          <a:p>
            <a:r>
              <a:rPr lang="en-US" sz="2800" dirty="0" smtClean="0">
                <a:solidFill>
                  <a:srgbClr val="713204"/>
                </a:solidFill>
              </a:rPr>
              <a:t>Public humiliation!</a:t>
            </a:r>
          </a:p>
          <a:p>
            <a:r>
              <a:rPr lang="en-US" sz="2800" dirty="0" smtClean="0">
                <a:solidFill>
                  <a:srgbClr val="713204"/>
                </a:solidFill>
              </a:rPr>
              <a:t>She is the bride of the King.</a:t>
            </a:r>
          </a:p>
          <a:p>
            <a:r>
              <a:rPr lang="en-US" sz="2800" dirty="0" smtClean="0">
                <a:solidFill>
                  <a:srgbClr val="713204"/>
                </a:solidFill>
              </a:rPr>
              <a:t>Who are you?</a:t>
            </a:r>
          </a:p>
          <a:p>
            <a:endParaRPr lang="en-US" sz="2800" dirty="0" smtClean="0">
              <a:solidFill>
                <a:srgbClr val="713204"/>
              </a:solidFill>
            </a:endParaRPr>
          </a:p>
          <a:p>
            <a:endParaRPr lang="en-US" sz="2800" dirty="0">
              <a:solidFill>
                <a:srgbClr val="713204"/>
              </a:solidFill>
            </a:endParaRPr>
          </a:p>
        </p:txBody>
      </p:sp>
      <p:pic>
        <p:nvPicPr>
          <p:cNvPr id="5" name="Picture 4"/>
          <p:cNvPicPr>
            <a:picLocks noChangeAspect="1"/>
          </p:cNvPicPr>
          <p:nvPr/>
        </p:nvPicPr>
        <p:blipFill>
          <a:blip r:embed="rId2"/>
          <a:stretch>
            <a:fillRect/>
          </a:stretch>
        </p:blipFill>
        <p:spPr>
          <a:xfrm>
            <a:off x="1854402" y="2438400"/>
            <a:ext cx="1803197" cy="2590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708392" cy="3962400"/>
          </a:xfrm>
        </p:spPr>
        <p:txBody>
          <a:bodyPr>
            <a:noAutofit/>
          </a:bodyPr>
          <a:lstStyle/>
          <a:p>
            <a:r>
              <a:rPr lang="en-US" sz="2000" b="1" baseline="30000" dirty="0" smtClean="0"/>
              <a:t>(Song of Songs 5:10-16)</a:t>
            </a:r>
            <a:r>
              <a:rPr lang="en-US" sz="2000" dirty="0" smtClean="0"/>
              <a:t> 10 My beloved is white and ruddy, Chief among ten thousand. 11 His head is like the finest gold; His locks are wavy, And black as a raven. 12 His eyes are like doves By the rivers of waters, Washed with milk, And fitly set. 13 His cheeks are like a bed of spices, Banks of scented herbs. His lips are lilies, Dripping liquid myrrh. 14 His hands are rods of gold Set with beryl. His body is carved ivory Inlaid with sapphires. 15 His legs are pillars of marble Set on bases of fine gold. His countenance is like Lebanon, Excellent as the cedars. 16 His mouth is most sweet, Yes, he is altogether lovely. This is my beloved, And this is my friend, O daughters of Jerusalem!</a:t>
            </a:r>
            <a:r>
              <a:rPr lang="en-US" sz="2800" dirty="0" smtClean="0"/>
              <a:t/>
            </a:r>
            <a:br>
              <a:rPr lang="en-US" sz="2800" dirty="0" smtClean="0"/>
            </a:br>
            <a:endParaRPr lang="en-US" sz="2800" dirty="0"/>
          </a:p>
        </p:txBody>
      </p:sp>
      <p:sp>
        <p:nvSpPr>
          <p:cNvPr id="3" name="Content Placeholder 2"/>
          <p:cNvSpPr>
            <a:spLocks noGrp="1"/>
          </p:cNvSpPr>
          <p:nvPr>
            <p:ph idx="1"/>
          </p:nvPr>
        </p:nvSpPr>
        <p:spPr>
          <a:xfrm>
            <a:off x="1676400" y="4267200"/>
            <a:ext cx="6858000" cy="1981200"/>
          </a:xfrm>
        </p:spPr>
        <p:txBody>
          <a:bodyPr>
            <a:normAutofit fontScale="92500" lnSpcReduction="20000"/>
          </a:bodyPr>
          <a:lstStyle/>
          <a:p>
            <a:r>
              <a:rPr lang="en-US" sz="2800" dirty="0" smtClean="0">
                <a:solidFill>
                  <a:srgbClr val="713204"/>
                </a:solidFill>
              </a:rPr>
              <a:t>Who’s speaking?</a:t>
            </a:r>
          </a:p>
          <a:p>
            <a:r>
              <a:rPr lang="en-US" sz="2800" dirty="0" smtClean="0">
                <a:solidFill>
                  <a:srgbClr val="713204"/>
                </a:solidFill>
              </a:rPr>
              <a:t>The </a:t>
            </a:r>
            <a:r>
              <a:rPr lang="en-US" sz="2800" dirty="0" err="1" smtClean="0">
                <a:solidFill>
                  <a:srgbClr val="713204"/>
                </a:solidFill>
              </a:rPr>
              <a:t>Shulamite</a:t>
            </a:r>
            <a:r>
              <a:rPr lang="en-US" sz="2800" dirty="0" smtClean="0">
                <a:solidFill>
                  <a:srgbClr val="713204"/>
                </a:solidFill>
              </a:rPr>
              <a:t> - beautiful words from the depth of her heart.</a:t>
            </a:r>
          </a:p>
          <a:p>
            <a:r>
              <a:rPr lang="en-US" sz="2800" dirty="0" smtClean="0">
                <a:solidFill>
                  <a:srgbClr val="713204"/>
                </a:solidFill>
              </a:rPr>
              <a:t>So full of passion that made the daughters of Jerusalem change their tone. </a:t>
            </a:r>
            <a:endParaRPr lang="en-US" sz="2800" dirty="0" smtClean="0">
              <a:solidFill>
                <a:srgbClr val="713204"/>
              </a:solidFill>
            </a:endParaRPr>
          </a:p>
          <a:p>
            <a:endParaRPr lang="en-US" sz="2800" dirty="0" smtClean="0">
              <a:solidFill>
                <a:srgbClr val="713204"/>
              </a:solidFill>
            </a:endParaRPr>
          </a:p>
          <a:p>
            <a:endParaRPr lang="en-US" sz="2800" dirty="0">
              <a:solidFill>
                <a:srgbClr val="71320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708392" cy="1554162"/>
          </a:xfrm>
        </p:spPr>
        <p:txBody>
          <a:bodyPr>
            <a:noAutofit/>
          </a:bodyPr>
          <a:lstStyle/>
          <a:p>
            <a:r>
              <a:rPr lang="en-US" sz="2800" baseline="30000" dirty="0" smtClean="0"/>
              <a:t>(Song of Songs</a:t>
            </a:r>
            <a:r>
              <a:rPr lang="en-US" sz="2800" baseline="30000" dirty="0" smtClean="0"/>
              <a:t> </a:t>
            </a:r>
            <a:r>
              <a:rPr lang="en-US" sz="2800" baseline="30000" dirty="0" smtClean="0"/>
              <a:t>6</a:t>
            </a:r>
            <a:r>
              <a:rPr lang="en-US" sz="2800" baseline="30000" dirty="0" smtClean="0"/>
              <a:t>:1)</a:t>
            </a:r>
            <a:r>
              <a:rPr lang="en-US" sz="2800" dirty="0" smtClean="0"/>
              <a:t> </a:t>
            </a:r>
            <a:r>
              <a:rPr lang="en-US" sz="2800" dirty="0" smtClean="0"/>
              <a:t>Where has your beloved gone, O fairest among women? Where has your beloved turned aside that we may seek him with you?</a:t>
            </a:r>
            <a:endParaRPr lang="en-US" sz="2800" dirty="0"/>
          </a:p>
        </p:txBody>
      </p:sp>
      <p:sp>
        <p:nvSpPr>
          <p:cNvPr id="3" name="Content Placeholder 2"/>
          <p:cNvSpPr>
            <a:spLocks noGrp="1"/>
          </p:cNvSpPr>
          <p:nvPr>
            <p:ph idx="1"/>
          </p:nvPr>
        </p:nvSpPr>
        <p:spPr>
          <a:xfrm>
            <a:off x="4343400" y="2362200"/>
            <a:ext cx="4267200" cy="1981200"/>
          </a:xfrm>
        </p:spPr>
        <p:txBody>
          <a:bodyPr>
            <a:normAutofit fontScale="92500" lnSpcReduction="10000"/>
          </a:bodyPr>
          <a:lstStyle/>
          <a:p>
            <a:r>
              <a:rPr lang="en-US" sz="2800" dirty="0" smtClean="0">
                <a:solidFill>
                  <a:srgbClr val="713204"/>
                </a:solidFill>
              </a:rPr>
              <a:t>They were moved with her words.</a:t>
            </a:r>
          </a:p>
          <a:p>
            <a:r>
              <a:rPr lang="en-US" sz="2800" dirty="0" smtClean="0">
                <a:solidFill>
                  <a:srgbClr val="713204"/>
                </a:solidFill>
              </a:rPr>
              <a:t>Wow you have a great beloved how can we help you?</a:t>
            </a:r>
          </a:p>
          <a:p>
            <a:endParaRPr lang="en-US" sz="2800" dirty="0" smtClean="0">
              <a:solidFill>
                <a:srgbClr val="713204"/>
              </a:solidFill>
            </a:endParaRPr>
          </a:p>
          <a:p>
            <a:endParaRPr lang="en-US" sz="2800" dirty="0">
              <a:solidFill>
                <a:srgbClr val="713204"/>
              </a:solidFill>
            </a:endParaRPr>
          </a:p>
        </p:txBody>
      </p:sp>
      <p:pic>
        <p:nvPicPr>
          <p:cNvPr id="6" name="Picture 5"/>
          <p:cNvPicPr>
            <a:picLocks noChangeAspect="1"/>
          </p:cNvPicPr>
          <p:nvPr/>
        </p:nvPicPr>
        <p:blipFill>
          <a:blip r:embed="rId2"/>
          <a:stretch>
            <a:fillRect/>
          </a:stretch>
        </p:blipFill>
        <p:spPr>
          <a:xfrm>
            <a:off x="1905000" y="2286000"/>
            <a:ext cx="1889862" cy="2654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a:xfrm>
            <a:off x="1645920" y="0"/>
            <a:ext cx="7498080" cy="1600200"/>
          </a:xfrm>
        </p:spPr>
        <p:txBody>
          <a:bodyPr>
            <a:normAutofit fontScale="90000"/>
          </a:bodyPr>
          <a:lstStyle/>
          <a:p>
            <a:r>
              <a:rPr lang="en-US" sz="4400" dirty="0" smtClean="0"/>
              <a:t>Song of Songs - Chapter 5</a:t>
            </a:r>
            <a:r>
              <a:rPr lang="en-US" dirty="0" smtClean="0"/>
              <a:t/>
            </a:r>
            <a:br>
              <a:rPr lang="en-US" dirty="0" smtClean="0"/>
            </a:br>
            <a:r>
              <a:rPr lang="en-US" sz="3600" dirty="0" smtClean="0"/>
              <a:t>Matrimonial Life</a:t>
            </a:r>
            <a:br>
              <a:rPr lang="en-US" sz="3600" dirty="0" smtClean="0"/>
            </a:br>
            <a:r>
              <a:rPr lang="en-US" sz="3600" dirty="0" smtClean="0"/>
              <a:t>Author: </a:t>
            </a:r>
            <a:endParaRPr lang="en-US" dirty="0"/>
          </a:p>
        </p:txBody>
      </p:sp>
      <p:pic>
        <p:nvPicPr>
          <p:cNvPr id="9" name="Content Placeholder 8" descr="Origen.jpg"/>
          <p:cNvPicPr>
            <a:picLocks noGrp="1" noChangeAspect="1"/>
          </p:cNvPicPr>
          <p:nvPr>
            <p:ph sz="half" idx="1"/>
          </p:nvPr>
        </p:nvPicPr>
        <p:blipFill>
          <a:blip r:embed="rId2" cstate="print"/>
          <a:stretch>
            <a:fillRect/>
          </a:stretch>
        </p:blipFill>
        <p:spPr>
          <a:xfrm>
            <a:off x="6477000" y="3200400"/>
            <a:ext cx="2108835" cy="3124200"/>
          </a:xfrm>
        </p:spPr>
      </p:pic>
      <p:sp>
        <p:nvSpPr>
          <p:cNvPr id="10" name="Rectangle 9"/>
          <p:cNvSpPr/>
          <p:nvPr/>
        </p:nvSpPr>
        <p:spPr>
          <a:xfrm>
            <a:off x="3733800" y="5039380"/>
            <a:ext cx="2618024" cy="523220"/>
          </a:xfrm>
          <a:prstGeom prst="rect">
            <a:avLst/>
          </a:prstGeom>
          <a:noFill/>
        </p:spPr>
        <p:txBody>
          <a:bodyPr wrap="none" lIns="91440" tIns="45720" rIns="91440" bIns="45720">
            <a:spAutoFit/>
          </a:bodyPr>
          <a:lstStyle/>
          <a:p>
            <a:pPr algn="ct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King Solomon</a:t>
            </a:r>
            <a:endParaRPr lang="en-US"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3" name="Picture 3"/>
          <p:cNvPicPr>
            <a:picLocks noChangeAspect="1" noChangeArrowheads="1"/>
          </p:cNvPicPr>
          <p:nvPr/>
        </p:nvPicPr>
        <p:blipFill>
          <a:blip r:embed="rId3" cstate="print"/>
          <a:srcRect/>
          <a:stretch>
            <a:fillRect/>
          </a:stretch>
        </p:blipFill>
        <p:spPr bwMode="auto">
          <a:xfrm>
            <a:off x="3886200" y="1828800"/>
            <a:ext cx="2259436" cy="3276600"/>
          </a:xfrm>
          <a:prstGeom prst="rect">
            <a:avLst/>
          </a:prstGeom>
          <a:noFill/>
          <a:ln w="9525">
            <a:noFill/>
            <a:miter lim="800000"/>
            <a:headEnd/>
            <a:tailEnd/>
          </a:ln>
        </p:spPr>
      </p:pic>
      <p:sp>
        <p:nvSpPr>
          <p:cNvPr id="14" name="Rectangle 13"/>
          <p:cNvSpPr/>
          <p:nvPr/>
        </p:nvSpPr>
        <p:spPr>
          <a:xfrm>
            <a:off x="6858000" y="6172200"/>
            <a:ext cx="1342035" cy="523220"/>
          </a:xfrm>
          <a:prstGeom prst="rect">
            <a:avLst/>
          </a:prstGeom>
          <a:noFill/>
        </p:spPr>
        <p:txBody>
          <a:bodyPr wrap="none" lIns="91440" tIns="45720" rIns="91440" bIns="45720">
            <a:spAutoFit/>
          </a:bodyPr>
          <a:lstStyle/>
          <a:p>
            <a:pPr algn="ct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Origen</a:t>
            </a:r>
            <a:endParaRPr lang="en-US"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2050" name="Picture 2"/>
          <p:cNvPicPr>
            <a:picLocks noChangeAspect="1" noChangeArrowheads="1"/>
          </p:cNvPicPr>
          <p:nvPr/>
        </p:nvPicPr>
        <p:blipFill>
          <a:blip r:embed="rId4" cstate="print"/>
          <a:srcRect/>
          <a:stretch>
            <a:fillRect/>
          </a:stretch>
        </p:blipFill>
        <p:spPr bwMode="auto">
          <a:xfrm>
            <a:off x="0" y="2057400"/>
            <a:ext cx="3656742" cy="4800600"/>
          </a:xfrm>
          <a:prstGeom prst="rect">
            <a:avLst/>
          </a:prstGeom>
          <a:noFill/>
          <a:ln w="9525">
            <a:noFill/>
            <a:miter lim="800000"/>
            <a:headEnd/>
            <a:tailEnd/>
          </a:ln>
        </p:spPr>
      </p:pic>
      <p:cxnSp>
        <p:nvCxnSpPr>
          <p:cNvPr id="11" name="Curved Connector 10"/>
          <p:cNvCxnSpPr/>
          <p:nvPr/>
        </p:nvCxnSpPr>
        <p:spPr>
          <a:xfrm>
            <a:off x="2362200" y="1676400"/>
            <a:ext cx="1371600" cy="685800"/>
          </a:xfrm>
          <a:prstGeom prst="curvedConnector3">
            <a:avLst>
              <a:gd name="adj1" fmla="val 50000"/>
            </a:avLst>
          </a:prstGeom>
          <a:ln w="38100" cap="flat" cmpd="sng" algn="ctr">
            <a:solidFill>
              <a:schemeClr val="accent5"/>
            </a:solidFill>
            <a:prstDash val="solid"/>
            <a:round/>
            <a:headEnd type="none" w="med" len="med"/>
            <a:tailEnd type="arrow" w="med" len="med"/>
          </a:ln>
        </p:spPr>
        <p:style>
          <a:lnRef idx="1">
            <a:schemeClr val="accent5"/>
          </a:lnRef>
          <a:fillRef idx="0">
            <a:schemeClr val="accent5"/>
          </a:fillRef>
          <a:effectRef idx="0">
            <a:schemeClr val="accent5"/>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13"/>
                                        </p:tgtEl>
                                        <p:attrNameLst>
                                          <p:attrName>style.visibility</p:attrName>
                                        </p:attrNameLst>
                                      </p:cBhvr>
                                      <p:to>
                                        <p:strVal val="visible"/>
                                      </p:to>
                                    </p:set>
                                    <p:anim calcmode="lin" valueType="num">
                                      <p:cBhvr>
                                        <p:cTn id="12" dur="1000" fill="hold"/>
                                        <p:tgtEl>
                                          <p:spTgt spid="13"/>
                                        </p:tgtEl>
                                        <p:attrNameLst>
                                          <p:attrName>ppt_w</p:attrName>
                                        </p:attrNameLst>
                                      </p:cBhvr>
                                      <p:tavLst>
                                        <p:tav tm="0">
                                          <p:val>
                                            <p:fltVal val="0"/>
                                          </p:val>
                                        </p:tav>
                                        <p:tav tm="100000">
                                          <p:val>
                                            <p:strVal val="#ppt_w"/>
                                          </p:val>
                                        </p:tav>
                                      </p:tavLst>
                                    </p:anim>
                                    <p:anim calcmode="lin" valueType="num">
                                      <p:cBhvr>
                                        <p:cTn id="13" dur="1000" fill="hold"/>
                                        <p:tgtEl>
                                          <p:spTgt spid="13"/>
                                        </p:tgtEl>
                                        <p:attrNameLst>
                                          <p:attrName>ppt_h</p:attrName>
                                        </p:attrNameLst>
                                      </p:cBhvr>
                                      <p:tavLst>
                                        <p:tav tm="0">
                                          <p:val>
                                            <p:fltVal val="0"/>
                                          </p:val>
                                        </p:tav>
                                        <p:tav tm="100000">
                                          <p:val>
                                            <p:strVal val="#ppt_h"/>
                                          </p:val>
                                        </p:tav>
                                      </p:tavLst>
                                    </p:anim>
                                    <p:anim calcmode="lin" valueType="num">
                                      <p:cBhvr>
                                        <p:cTn id="14" dur="1000" fill="hold"/>
                                        <p:tgtEl>
                                          <p:spTgt spid="13"/>
                                        </p:tgtEl>
                                        <p:attrNameLst>
                                          <p:attrName>style.rotation</p:attrName>
                                        </p:attrNameLst>
                                      </p:cBhvr>
                                      <p:tavLst>
                                        <p:tav tm="0">
                                          <p:val>
                                            <p:fltVal val="90"/>
                                          </p:val>
                                        </p:tav>
                                        <p:tav tm="100000">
                                          <p:val>
                                            <p:fltVal val="0"/>
                                          </p:val>
                                        </p:tav>
                                      </p:tavLst>
                                    </p:anim>
                                    <p:animEffect transition="in" filter="fade">
                                      <p:cBhvr>
                                        <p:cTn id="15" dur="1000"/>
                                        <p:tgtEl>
                                          <p:spTgt spid="13"/>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iterate type="lt">
                                    <p:tmPct val="5000"/>
                                  </p:iterate>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fltVal val="0"/>
                                          </p:val>
                                        </p:tav>
                                        <p:tav tm="100000">
                                          <p:val>
                                            <p:strVal val="#ppt_w"/>
                                          </p:val>
                                        </p:tav>
                                      </p:tavLst>
                                    </p:anim>
                                    <p:anim calcmode="lin" valueType="num">
                                      <p:cBhvr>
                                        <p:cTn id="25" dur="1000" fill="hold"/>
                                        <p:tgtEl>
                                          <p:spTgt spid="9"/>
                                        </p:tgtEl>
                                        <p:attrNameLst>
                                          <p:attrName>ppt_h</p:attrName>
                                        </p:attrNameLst>
                                      </p:cBhvr>
                                      <p:tavLst>
                                        <p:tav tm="0">
                                          <p:val>
                                            <p:fltVal val="0"/>
                                          </p:val>
                                        </p:tav>
                                        <p:tav tm="100000">
                                          <p:val>
                                            <p:strVal val="#ppt_h"/>
                                          </p:val>
                                        </p:tav>
                                      </p:tavLst>
                                    </p:anim>
                                    <p:anim calcmode="lin" valueType="num">
                                      <p:cBhvr>
                                        <p:cTn id="26" dur="1000" fill="hold"/>
                                        <p:tgtEl>
                                          <p:spTgt spid="9"/>
                                        </p:tgtEl>
                                        <p:attrNameLst>
                                          <p:attrName>style.rotation</p:attrName>
                                        </p:attrNameLst>
                                      </p:cBhvr>
                                      <p:tavLst>
                                        <p:tav tm="0">
                                          <p:val>
                                            <p:fltVal val="90"/>
                                          </p:val>
                                        </p:tav>
                                        <p:tav tm="100000">
                                          <p:val>
                                            <p:fltVal val="0"/>
                                          </p:val>
                                        </p:tav>
                                      </p:tavLst>
                                    </p:anim>
                                    <p:animEffect transition="in" filter="fade">
                                      <p:cBhvr>
                                        <p:cTn id="27" dur="1000"/>
                                        <p:tgtEl>
                                          <p:spTgt spid="9"/>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3669792" cy="640080"/>
          </a:xfrm>
        </p:spPr>
        <p:txBody>
          <a:bodyPr>
            <a:noAutofit/>
          </a:bodyPr>
          <a:lstStyle/>
          <a:p>
            <a:pPr algn="ctr"/>
            <a:r>
              <a:rPr lang="en-US" sz="2800" dirty="0" smtClean="0"/>
              <a:t>Restored once more</a:t>
            </a:r>
            <a:endParaRPr lang="en-US" sz="2800" dirty="0"/>
          </a:p>
        </p:txBody>
      </p:sp>
      <p:sp>
        <p:nvSpPr>
          <p:cNvPr id="3" name="Content Placeholder 2"/>
          <p:cNvSpPr>
            <a:spLocks noGrp="1"/>
          </p:cNvSpPr>
          <p:nvPr>
            <p:ph sz="half" idx="1"/>
          </p:nvPr>
        </p:nvSpPr>
        <p:spPr>
          <a:xfrm>
            <a:off x="5257800" y="3048000"/>
            <a:ext cx="3657600" cy="2529840"/>
          </a:xfrm>
        </p:spPr>
        <p:txBody>
          <a:bodyPr>
            <a:normAutofit/>
          </a:bodyPr>
          <a:lstStyle/>
          <a:p>
            <a:r>
              <a:rPr lang="en-US" baseline="30000" dirty="0" smtClean="0">
                <a:solidFill>
                  <a:schemeClr val="tx2">
                    <a:satMod val="130000"/>
                  </a:schemeClr>
                </a:solidFill>
                <a:effectLst>
                  <a:outerShdw blurRad="50000" dist="30000" dir="5400000" algn="tl" rotWithShape="0">
                    <a:srgbClr val="000000">
                      <a:alpha val="30000"/>
                    </a:srgbClr>
                  </a:outerShdw>
                </a:effectLst>
              </a:rPr>
              <a:t>(</a:t>
            </a:r>
            <a:r>
              <a:rPr lang="en-US" baseline="30000" dirty="0" smtClean="0">
                <a:solidFill>
                  <a:schemeClr val="tx2">
                    <a:satMod val="130000"/>
                  </a:schemeClr>
                </a:solidFill>
                <a:effectLst>
                  <a:outerShdw blurRad="50000" dist="30000" dir="5400000" algn="tl" rotWithShape="0">
                    <a:srgbClr val="000000">
                      <a:alpha val="30000"/>
                    </a:srgbClr>
                  </a:outerShdw>
                </a:effectLst>
              </a:rPr>
              <a:t>Song of Songs</a:t>
            </a:r>
            <a:r>
              <a:rPr lang="en-US" baseline="30000" dirty="0" smtClean="0">
                <a:solidFill>
                  <a:schemeClr val="tx2">
                    <a:satMod val="130000"/>
                  </a:schemeClr>
                </a:solidFill>
                <a:effectLst>
                  <a:outerShdw blurRad="50000" dist="30000" dir="5400000" algn="tl" rotWithShape="0">
                    <a:srgbClr val="000000">
                      <a:alpha val="30000"/>
                    </a:srgbClr>
                  </a:outerShdw>
                </a:effectLst>
              </a:rPr>
              <a:t> 2:16) </a:t>
            </a:r>
            <a:r>
              <a:rPr lang="en-US" dirty="0" smtClean="0">
                <a:solidFill>
                  <a:schemeClr val="tx2">
                    <a:satMod val="130000"/>
                  </a:schemeClr>
                </a:solidFill>
                <a:effectLst>
                  <a:outerShdw blurRad="50000" dist="30000" dir="5400000" algn="tl" rotWithShape="0">
                    <a:srgbClr val="000000">
                      <a:alpha val="30000"/>
                    </a:srgbClr>
                  </a:outerShdw>
                </a:effectLst>
              </a:rPr>
              <a:t>My </a:t>
            </a:r>
            <a:r>
              <a:rPr lang="en-US" dirty="0" smtClean="0">
                <a:solidFill>
                  <a:schemeClr val="tx2">
                    <a:satMod val="130000"/>
                  </a:schemeClr>
                </a:solidFill>
                <a:effectLst>
                  <a:outerShdw blurRad="50000" dist="30000" dir="5400000" algn="tl" rotWithShape="0">
                    <a:srgbClr val="000000">
                      <a:alpha val="30000"/>
                    </a:srgbClr>
                  </a:outerShdw>
                </a:effectLst>
              </a:rPr>
              <a:t>beloved is </a:t>
            </a:r>
            <a:r>
              <a:rPr lang="en-US" dirty="0" smtClean="0">
                <a:solidFill>
                  <a:schemeClr val="tx2">
                    <a:satMod val="130000"/>
                  </a:schemeClr>
                </a:solidFill>
                <a:effectLst>
                  <a:outerShdw blurRad="50000" dist="30000" dir="5400000" algn="tl" rotWithShape="0">
                    <a:srgbClr val="000000">
                      <a:alpha val="30000"/>
                    </a:srgbClr>
                  </a:outerShdw>
                </a:effectLst>
              </a:rPr>
              <a:t>mine and I am his. He </a:t>
            </a:r>
            <a:r>
              <a:rPr lang="en-US" dirty="0" smtClean="0">
                <a:solidFill>
                  <a:schemeClr val="tx2">
                    <a:satMod val="130000"/>
                  </a:schemeClr>
                </a:solidFill>
                <a:effectLst>
                  <a:outerShdw blurRad="50000" dist="30000" dir="5400000" algn="tl" rotWithShape="0">
                    <a:srgbClr val="000000">
                      <a:alpha val="30000"/>
                    </a:srgbClr>
                  </a:outerShdw>
                </a:effectLst>
              </a:rPr>
              <a:t>feeds his flock among the lilies. </a:t>
            </a:r>
          </a:p>
          <a:p>
            <a:endParaRPr lang="en-US" sz="2800" dirty="0" smtClean="0">
              <a:solidFill>
                <a:srgbClr val="713204"/>
              </a:solidFill>
            </a:endParaRPr>
          </a:p>
          <a:p>
            <a:endParaRPr lang="en-US" sz="2800" dirty="0" smtClean="0">
              <a:solidFill>
                <a:srgbClr val="713204"/>
              </a:solidFill>
            </a:endParaRPr>
          </a:p>
          <a:p>
            <a:endParaRPr lang="en-US" sz="2800" dirty="0">
              <a:solidFill>
                <a:srgbClr val="713204"/>
              </a:solidFill>
            </a:endParaRPr>
          </a:p>
        </p:txBody>
      </p:sp>
      <p:sp>
        <p:nvSpPr>
          <p:cNvPr id="6" name="Content Placeholder 5"/>
          <p:cNvSpPr>
            <a:spLocks noGrp="1"/>
          </p:cNvSpPr>
          <p:nvPr>
            <p:ph sz="half" idx="2"/>
          </p:nvPr>
        </p:nvSpPr>
        <p:spPr>
          <a:xfrm>
            <a:off x="1295400" y="1600200"/>
            <a:ext cx="3657600" cy="4114800"/>
          </a:xfrm>
        </p:spPr>
        <p:txBody>
          <a:bodyPr>
            <a:noAutofit/>
          </a:bodyPr>
          <a:lstStyle/>
          <a:p>
            <a:r>
              <a:rPr lang="en-US" sz="1800" baseline="300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(Song of Songs</a:t>
            </a:r>
            <a:r>
              <a:rPr lang="en-US" sz="1800" baseline="300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 6:</a:t>
            </a:r>
            <a:r>
              <a:rPr lang="en-US" sz="1800" baseline="300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2</a:t>
            </a:r>
            <a:r>
              <a:rPr lang="en-US" sz="1800" baseline="300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 </a:t>
            </a:r>
            <a:r>
              <a:rPr lang="en-US" sz="18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My beloved has gone to his garden, to the beds of spices, to feed his flock in the gardens and to gather lilies.</a:t>
            </a:r>
            <a:r>
              <a:rPr lang="en-US"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
            </a:r>
            <a:br>
              <a:rPr lang="en-US"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br>
            <a:r>
              <a:rPr lang="en-US"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I am my beloved’s, and my beloved is mine. He feeds his flock among the lilies. </a:t>
            </a:r>
          </a:p>
        </p:txBody>
      </p:sp>
      <p:pic>
        <p:nvPicPr>
          <p:cNvPr id="10" name="Picture 9"/>
          <p:cNvPicPr>
            <a:picLocks noChangeAspect="1"/>
          </p:cNvPicPr>
          <p:nvPr/>
        </p:nvPicPr>
        <p:blipFill>
          <a:blip r:embed="rId2"/>
          <a:stretch>
            <a:fillRect/>
          </a:stretch>
        </p:blipFill>
        <p:spPr>
          <a:xfrm>
            <a:off x="5638800" y="609600"/>
            <a:ext cx="1524000" cy="21980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References</a:t>
            </a:r>
            <a:endParaRPr lang="en-US" dirty="0"/>
          </a:p>
        </p:txBody>
      </p:sp>
      <p:sp>
        <p:nvSpPr>
          <p:cNvPr id="10" name="Content Placeholder 9"/>
          <p:cNvSpPr>
            <a:spLocks noGrp="1"/>
          </p:cNvSpPr>
          <p:nvPr>
            <p:ph sz="half" idx="1"/>
          </p:nvPr>
        </p:nvSpPr>
        <p:spPr>
          <a:xfrm>
            <a:off x="1371600" y="1752600"/>
            <a:ext cx="5879592" cy="1600200"/>
          </a:xfrm>
        </p:spPr>
        <p:txBody>
          <a:bodyPr/>
          <a:lstStyle/>
          <a:p>
            <a:r>
              <a:rPr lang="en-US" dirty="0" smtClean="0"/>
              <a:t>Origen on Song of Songs as the spirit of Scriptures. </a:t>
            </a:r>
            <a:br>
              <a:rPr lang="en-US" dirty="0" smtClean="0"/>
            </a:br>
            <a:r>
              <a:rPr lang="en-US" dirty="0" smtClean="0"/>
              <a:t>By J. </a:t>
            </a:r>
            <a:r>
              <a:rPr lang="en-US" dirty="0" err="1" smtClean="0"/>
              <a:t>Chirstopher</a:t>
            </a:r>
            <a:r>
              <a:rPr lang="en-US" dirty="0" smtClean="0"/>
              <a:t> King  </a:t>
            </a:r>
            <a:endParaRPr lang="en-US" dirty="0"/>
          </a:p>
        </p:txBody>
      </p:sp>
      <p:pic>
        <p:nvPicPr>
          <p:cNvPr id="13" name="Content Placeholder 12" descr="Origen on Song of Songs.jpg"/>
          <p:cNvPicPr>
            <a:picLocks noGrp="1" noChangeAspect="1"/>
          </p:cNvPicPr>
          <p:nvPr>
            <p:ph sz="half" idx="2"/>
          </p:nvPr>
        </p:nvPicPr>
        <p:blipFill>
          <a:blip r:embed="rId2" cstate="print"/>
          <a:srcRect l="-21595" r="-21595"/>
          <a:stretch>
            <a:fillRect/>
          </a:stretch>
        </p:blipFill>
        <p:spPr>
          <a:xfrm>
            <a:off x="6248400" y="1219200"/>
            <a:ext cx="1807882" cy="2305050"/>
          </a:xfrm>
        </p:spPr>
      </p:pic>
      <p:sp>
        <p:nvSpPr>
          <p:cNvPr id="14" name="Content Placeholder 9"/>
          <p:cNvSpPr txBox="1">
            <a:spLocks/>
          </p:cNvSpPr>
          <p:nvPr/>
        </p:nvSpPr>
        <p:spPr>
          <a:xfrm>
            <a:off x="1295400" y="2895600"/>
            <a:ext cx="5879592" cy="14478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Abuna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Tadros</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Malaty</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Content Placeholder 9"/>
          <p:cNvSpPr txBox="1">
            <a:spLocks/>
          </p:cNvSpPr>
          <p:nvPr/>
        </p:nvSpPr>
        <p:spPr>
          <a:xfrm>
            <a:off x="1295400" y="3733800"/>
            <a:ext cx="5879592" cy="13716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Sermons of Fr. Anthony Messeh </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17" name="Content Placeholder 9"/>
          <p:cNvSpPr txBox="1">
            <a:spLocks/>
          </p:cNvSpPr>
          <p:nvPr/>
        </p:nvSpPr>
        <p:spPr>
          <a:xfrm>
            <a:off x="1295400" y="4648200"/>
            <a:ext cx="5879592" cy="1371600"/>
          </a:xfrm>
          <a:prstGeom prst="rect">
            <a:avLst/>
          </a:prstGeom>
        </p:spPr>
        <p:txBody>
          <a:bodyPr>
            <a:normAutofit lnSpcReduction="10000"/>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Sermons of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Anba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Youannes</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Bishop of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Gharbya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4" grpId="0"/>
      <p:bldP spid="15" grpId="0"/>
      <p:bldP spid="17"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Matrimonial Life - Ch 5</a:t>
            </a:r>
            <a:br>
              <a:rPr lang="en-US" dirty="0" smtClean="0"/>
            </a:br>
            <a:r>
              <a:rPr lang="en-US" sz="2000" dirty="0" smtClean="0"/>
              <a:t>Imagine this plant represents our spiritual life cycle</a:t>
            </a:r>
            <a:endParaRPr lang="en-US" sz="20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600200" y="1676400"/>
            <a:ext cx="7167390" cy="3424053"/>
          </a:xfrm>
          <a:prstGeom prst="rect">
            <a:avLst/>
          </a:prstGeom>
          <a:noFill/>
          <a:ln w="9525">
            <a:noFill/>
            <a:miter lim="800000"/>
            <a:headEnd/>
            <a:tailEnd/>
          </a:ln>
        </p:spPr>
      </p:pic>
      <p:cxnSp>
        <p:nvCxnSpPr>
          <p:cNvPr id="8" name="Curved Connector 7"/>
          <p:cNvCxnSpPr/>
          <p:nvPr/>
        </p:nvCxnSpPr>
        <p:spPr>
          <a:xfrm rot="5400000" flipH="1" flipV="1">
            <a:off x="1600200" y="4953000"/>
            <a:ext cx="838200" cy="381000"/>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762000" y="5562600"/>
            <a:ext cx="3360143" cy="954107"/>
          </a:xfrm>
          <a:prstGeom prst="rect">
            <a:avLst/>
          </a:prstGeom>
          <a:noFill/>
        </p:spPr>
        <p:txBody>
          <a:bodyPr wrap="square" lIns="91440" tIns="45720" rIns="91440" bIns="45720">
            <a:spAutoFit/>
          </a:bodyPr>
          <a:lstStyle/>
          <a:p>
            <a:pPr algn="ct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a:t>
            </a:r>
            <a:r>
              <a:rPr lang="en-US" sz="2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 we there spiritually?</a:t>
            </a:r>
            <a:endParaRPr lang="en-US"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0" name="Rectangle 9"/>
          <p:cNvSpPr/>
          <p:nvPr/>
        </p:nvSpPr>
        <p:spPr>
          <a:xfrm>
            <a:off x="5257800" y="5562600"/>
            <a:ext cx="3429000" cy="954107"/>
          </a:xfrm>
          <a:prstGeom prst="rect">
            <a:avLst/>
          </a:prstGeom>
          <a:noFill/>
        </p:spPr>
        <p:txBody>
          <a:bodyPr wrap="square" lIns="91440" tIns="45720" rIns="91440" bIns="45720">
            <a:spAutoFit/>
          </a:bodyPr>
          <a:lstStyle/>
          <a:p>
            <a:pPr algn="ct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Song of Songs wants us to be here</a:t>
            </a:r>
            <a:endParaRPr lang="en-US"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cxnSp>
        <p:nvCxnSpPr>
          <p:cNvPr id="11" name="Curved Connector 10"/>
          <p:cNvCxnSpPr/>
          <p:nvPr/>
        </p:nvCxnSpPr>
        <p:spPr>
          <a:xfrm rot="5400000" flipH="1" flipV="1">
            <a:off x="5372100" y="3695700"/>
            <a:ext cx="2819400" cy="1371600"/>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20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Worldly</a:t>
            </a:r>
            <a:endParaRPr lang="en-US" dirty="0"/>
          </a:p>
        </p:txBody>
      </p:sp>
      <p:sp>
        <p:nvSpPr>
          <p:cNvPr id="3" name="Content Placeholder 2"/>
          <p:cNvSpPr>
            <a:spLocks noGrp="1"/>
          </p:cNvSpPr>
          <p:nvPr>
            <p:ph sz="half" idx="1"/>
          </p:nvPr>
        </p:nvSpPr>
        <p:spPr>
          <a:xfrm>
            <a:off x="1371600" y="1600200"/>
            <a:ext cx="4572000" cy="2209800"/>
          </a:xfrm>
        </p:spPr>
        <p:txBody>
          <a:bodyPr/>
          <a:lstStyle/>
          <a:p>
            <a:r>
              <a:rPr lang="en-US" dirty="0" smtClean="0"/>
              <a:t>Matrimonial means:</a:t>
            </a:r>
          </a:p>
          <a:p>
            <a:r>
              <a:rPr lang="en-US" dirty="0" smtClean="0"/>
              <a:t>A bride and her groom who will get married or already married.</a:t>
            </a:r>
            <a:endParaRPr lang="en-US" dirty="0"/>
          </a:p>
        </p:txBody>
      </p:sp>
      <p:pic>
        <p:nvPicPr>
          <p:cNvPr id="6" name="Content Placeholder 5" descr="matrimony.jpg"/>
          <p:cNvPicPr>
            <a:picLocks noGrp="1" noChangeAspect="1"/>
          </p:cNvPicPr>
          <p:nvPr>
            <p:ph sz="half" idx="2"/>
          </p:nvPr>
        </p:nvPicPr>
        <p:blipFill>
          <a:blip r:embed="rId2" cstate="print"/>
          <a:srcRect l="-3278" r="-3278"/>
          <a:stretch>
            <a:fillRect/>
          </a:stretch>
        </p:blipFill>
        <p:spPr>
          <a:xfrm>
            <a:off x="5638800" y="1143000"/>
            <a:ext cx="2330823" cy="2971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par>
                          <p:cTn id="13" fill="hold">
                            <p:stCondLst>
                              <p:cond delay="2000"/>
                            </p:stCondLst>
                            <p:childTnLst>
                              <p:par>
                                <p:cTn id="14" presetID="9"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Spiritually</a:t>
            </a:r>
            <a:endParaRPr lang="en-US" dirty="0"/>
          </a:p>
        </p:txBody>
      </p:sp>
      <p:sp>
        <p:nvSpPr>
          <p:cNvPr id="4" name="Content Placeholder 3"/>
          <p:cNvSpPr>
            <a:spLocks noGrp="1"/>
          </p:cNvSpPr>
          <p:nvPr>
            <p:ph sz="half" idx="2"/>
          </p:nvPr>
        </p:nvSpPr>
        <p:spPr>
          <a:xfrm>
            <a:off x="1066800" y="1447800"/>
            <a:ext cx="4343400" cy="1752600"/>
          </a:xfrm>
        </p:spPr>
        <p:txBody>
          <a:bodyPr>
            <a:normAutofit/>
          </a:bodyPr>
          <a:lstStyle/>
          <a:p>
            <a:r>
              <a:rPr lang="en-US" dirty="0" smtClean="0">
                <a:solidFill>
                  <a:schemeClr val="accent5">
                    <a:lumMod val="75000"/>
                  </a:schemeClr>
                </a:solidFill>
              </a:rPr>
              <a:t>What is the theme of the </a:t>
            </a:r>
            <a:br>
              <a:rPr lang="en-US" dirty="0" smtClean="0">
                <a:solidFill>
                  <a:schemeClr val="accent5">
                    <a:lumMod val="75000"/>
                  </a:schemeClr>
                </a:solidFill>
              </a:rPr>
            </a:br>
            <a:r>
              <a:rPr lang="en-US" dirty="0" smtClean="0">
                <a:solidFill>
                  <a:schemeClr val="accent5">
                    <a:lumMod val="75000"/>
                  </a:schemeClr>
                </a:solidFill>
              </a:rPr>
              <a:t>book of Song of Songs?</a:t>
            </a:r>
          </a:p>
          <a:p>
            <a:r>
              <a:rPr lang="en-US" dirty="0" smtClean="0">
                <a:solidFill>
                  <a:schemeClr val="accent5">
                    <a:lumMod val="75000"/>
                  </a:schemeClr>
                </a:solidFill>
              </a:rPr>
              <a:t>Abiding in Christ.</a:t>
            </a:r>
          </a:p>
        </p:txBody>
      </p:sp>
      <p:pic>
        <p:nvPicPr>
          <p:cNvPr id="6" name="Content Placeholder 5" descr="head_of_christ_sall.jpg"/>
          <p:cNvPicPr>
            <a:picLocks noGrp="1" noChangeAspect="1"/>
          </p:cNvPicPr>
          <p:nvPr>
            <p:ph sz="half" idx="1"/>
          </p:nvPr>
        </p:nvPicPr>
        <p:blipFill>
          <a:blip r:embed="rId2" cstate="print"/>
          <a:stretch>
            <a:fillRect/>
          </a:stretch>
        </p:blipFill>
        <p:spPr>
          <a:xfrm>
            <a:off x="5562600" y="228600"/>
            <a:ext cx="2209800" cy="2785133"/>
          </a:xfrm>
        </p:spPr>
      </p:pic>
      <p:sp>
        <p:nvSpPr>
          <p:cNvPr id="5" name="Rectangle 4"/>
          <p:cNvSpPr/>
          <p:nvPr/>
        </p:nvSpPr>
        <p:spPr>
          <a:xfrm>
            <a:off x="1312106" y="3048000"/>
            <a:ext cx="7831894" cy="954107"/>
          </a:xfrm>
          <a:prstGeom prst="rect">
            <a:avLst/>
          </a:prstGeom>
          <a:noFill/>
        </p:spPr>
        <p:txBody>
          <a:bodyPr wrap="square" lIns="91440" tIns="45720" rIns="91440" bIns="45720">
            <a:spAutoFit/>
          </a:bodyPr>
          <a:lstStyle/>
          <a:p>
            <a:r>
              <a:rPr lang="en-US" sz="2800" b="1" cap="none" spc="0"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(John 6:56) </a:t>
            </a:r>
            <a:r>
              <a:rPr lang="en-US" sz="2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“He who eats My flesh and drinks My blood abides in Me and I in him”</a:t>
            </a:r>
            <a:endParaRPr lang="en-US"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7" name="Content Placeholder 3"/>
          <p:cNvSpPr txBox="1">
            <a:spLocks/>
          </p:cNvSpPr>
          <p:nvPr/>
        </p:nvSpPr>
        <p:spPr>
          <a:xfrm>
            <a:off x="1143000" y="4419600"/>
            <a:ext cx="7391400" cy="12192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n-US" sz="2800" b="0" i="0" u="none" strike="noStrike" kern="1200" cap="none" spc="0" normalizeH="0" baseline="0" noProof="0" dirty="0" smtClean="0">
                <a:ln>
                  <a:noFill/>
                </a:ln>
                <a:solidFill>
                  <a:schemeClr val="accent5">
                    <a:lumMod val="75000"/>
                  </a:schemeClr>
                </a:solidFill>
                <a:effectLst/>
                <a:uLnTx/>
                <a:uFillTx/>
                <a:latin typeface="+mn-lt"/>
                <a:ea typeface="+mn-ea"/>
                <a:cs typeface="+mn-cs"/>
              </a:rPr>
              <a:t>Attaining union of faith and the knowledge of His infinite glory.</a:t>
            </a:r>
            <a:endParaRPr kumimoji="0" lang="en-US" sz="2800" b="0" i="0" u="none" strike="noStrike" kern="1200" cap="none" spc="0" normalizeH="0" baseline="0" noProof="0" dirty="0">
              <a:ln>
                <a:noFill/>
              </a:ln>
              <a:solidFill>
                <a:schemeClr val="accent5">
                  <a:lumMod val="75000"/>
                </a:schemeClr>
              </a:solidFill>
              <a:effectLst/>
              <a:uLnTx/>
              <a:uFillTx/>
              <a:latin typeface="+mn-lt"/>
              <a:ea typeface="+mn-ea"/>
              <a:cs typeface="+mn-cs"/>
            </a:endParaRPr>
          </a:p>
        </p:txBody>
      </p:sp>
      <p:sp>
        <p:nvSpPr>
          <p:cNvPr id="8" name="Rectangle 7"/>
          <p:cNvSpPr/>
          <p:nvPr/>
        </p:nvSpPr>
        <p:spPr>
          <a:xfrm>
            <a:off x="1312106" y="5410200"/>
            <a:ext cx="7831894" cy="954107"/>
          </a:xfrm>
          <a:prstGeom prst="rect">
            <a:avLst/>
          </a:prstGeom>
          <a:noFill/>
        </p:spPr>
        <p:txBody>
          <a:bodyPr wrap="square" lIns="91440" tIns="45720" rIns="91440" bIns="45720">
            <a:spAutoFit/>
          </a:bodyPr>
          <a:lstStyle/>
          <a:p>
            <a:r>
              <a:rPr lang="en-US" sz="2800" b="1" cap="none" spc="0"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(Mat </a:t>
            </a:r>
            <a:r>
              <a:rPr lang="en-US" sz="28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19</a:t>
            </a:r>
            <a:r>
              <a:rPr lang="en-US" sz="2800" b="1" cap="none" spc="0"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:6) </a:t>
            </a:r>
            <a:r>
              <a:rPr lang="en-US" sz="2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“So then they are no longer two but one flesh”</a:t>
            </a:r>
            <a:endParaRPr lang="en-US"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20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Do you remember Ch 1-3  ?</a:t>
            </a:r>
            <a:endParaRPr lang="en-US" dirty="0"/>
          </a:p>
        </p:txBody>
      </p:sp>
      <p:sp>
        <p:nvSpPr>
          <p:cNvPr id="6" name="Content Placeholder 5"/>
          <p:cNvSpPr>
            <a:spLocks noGrp="1"/>
          </p:cNvSpPr>
          <p:nvPr>
            <p:ph idx="1"/>
          </p:nvPr>
        </p:nvSpPr>
        <p:spPr/>
        <p:txBody>
          <a:bodyPr>
            <a:normAutofit/>
          </a:bodyPr>
          <a:lstStyle/>
          <a:p>
            <a:r>
              <a:rPr lang="en-US" sz="2800" dirty="0" smtClean="0">
                <a:solidFill>
                  <a:schemeClr val="accent5">
                    <a:lumMod val="75000"/>
                  </a:schemeClr>
                </a:solidFill>
              </a:rPr>
              <a:t>Ch 1: The bride expresses her desire for the groom.</a:t>
            </a:r>
            <a:br>
              <a:rPr lang="en-US" sz="2800" dirty="0" smtClean="0">
                <a:solidFill>
                  <a:schemeClr val="accent5">
                    <a:lumMod val="75000"/>
                  </a:schemeClr>
                </a:solidFill>
              </a:rPr>
            </a:br>
            <a:endParaRPr lang="en-US" sz="2800" dirty="0" smtClean="0">
              <a:solidFill>
                <a:schemeClr val="accent5">
                  <a:lumMod val="75000"/>
                </a:schemeClr>
              </a:solidFill>
            </a:endParaRPr>
          </a:p>
          <a:p>
            <a:r>
              <a:rPr lang="en-US" sz="2800" dirty="0" smtClean="0">
                <a:solidFill>
                  <a:schemeClr val="accent5">
                    <a:lumMod val="75000"/>
                  </a:schemeClr>
                </a:solidFill>
              </a:rPr>
              <a:t>Ch 2/3: Union broken and restored.</a:t>
            </a:r>
            <a:br>
              <a:rPr lang="en-US" sz="2800" dirty="0" smtClean="0">
                <a:solidFill>
                  <a:schemeClr val="accent5">
                    <a:lumMod val="75000"/>
                  </a:schemeClr>
                </a:solidFill>
              </a:rPr>
            </a:br>
            <a:r>
              <a:rPr lang="en-US" sz="2800" dirty="0" smtClean="0">
                <a:solidFill>
                  <a:schemeClr val="accent5">
                    <a:lumMod val="75000"/>
                  </a:schemeClr>
                </a:solidFill>
              </a:rPr>
              <a:t>She got what she wanted but she quickly lost it because she went after the world desires.</a:t>
            </a:r>
            <a:br>
              <a:rPr lang="en-US" sz="2800" dirty="0" smtClean="0">
                <a:solidFill>
                  <a:schemeClr val="accent5">
                    <a:lumMod val="75000"/>
                  </a:schemeClr>
                </a:solidFill>
              </a:rPr>
            </a:br>
            <a:endParaRPr lang="en-US" sz="2800" dirty="0" smtClean="0">
              <a:solidFill>
                <a:schemeClr val="accent5">
                  <a:lumMod val="75000"/>
                </a:schemeClr>
              </a:solidFill>
            </a:endParaRPr>
          </a:p>
          <a:p>
            <a:r>
              <a:rPr lang="en-US" sz="2800" dirty="0" smtClean="0">
                <a:solidFill>
                  <a:schemeClr val="accent5">
                    <a:lumMod val="75000"/>
                  </a:schemeClr>
                </a:solidFill>
              </a:rPr>
              <a:t>After repentance we always go back to our Father in heaven.</a:t>
            </a:r>
            <a:endParaRPr lang="en-US" sz="2800" dirty="0">
              <a:solidFill>
                <a:schemeClr val="accent5">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Do you remember Ch 4 ?</a:t>
            </a:r>
            <a:endParaRPr lang="en-US" dirty="0"/>
          </a:p>
        </p:txBody>
      </p:sp>
      <p:sp>
        <p:nvSpPr>
          <p:cNvPr id="6" name="Content Placeholder 5"/>
          <p:cNvSpPr>
            <a:spLocks noGrp="1"/>
          </p:cNvSpPr>
          <p:nvPr>
            <p:ph idx="1"/>
          </p:nvPr>
        </p:nvSpPr>
        <p:spPr/>
        <p:txBody>
          <a:bodyPr>
            <a:normAutofit/>
          </a:bodyPr>
          <a:lstStyle/>
          <a:p>
            <a:r>
              <a:rPr lang="en-US" sz="2800" dirty="0" smtClean="0">
                <a:solidFill>
                  <a:srgbClr val="713204"/>
                </a:solidFill>
              </a:rPr>
              <a:t>Ch 4: Joy of unbroken union, the Beloved accepted her back and kept talking about her beauty.</a:t>
            </a:r>
            <a:br>
              <a:rPr lang="en-US" sz="2800" dirty="0" smtClean="0">
                <a:solidFill>
                  <a:srgbClr val="713204"/>
                </a:solidFill>
              </a:rPr>
            </a:br>
            <a:endParaRPr lang="en-US" sz="2800" dirty="0" smtClean="0">
              <a:solidFill>
                <a:srgbClr val="713204"/>
              </a:solidFill>
            </a:endParaRPr>
          </a:p>
          <a:p>
            <a:r>
              <a:rPr lang="en-US" sz="2800" dirty="0" smtClean="0">
                <a:solidFill>
                  <a:srgbClr val="713204"/>
                </a:solidFill>
              </a:rPr>
              <a:t>She said that you do whatever you like from the north or from the south like martyrs surrendering their lives to the Lord without even hesitation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2819400"/>
            <a:ext cx="4800600" cy="1600200"/>
          </a:xfrm>
        </p:spPr>
        <p:txBody>
          <a:bodyPr>
            <a:normAutofit lnSpcReduction="10000"/>
          </a:bodyPr>
          <a:lstStyle/>
          <a:p>
            <a:r>
              <a:rPr lang="en-US" dirty="0" smtClean="0">
                <a:solidFill>
                  <a:srgbClr val="713204"/>
                </a:solidFill>
              </a:rPr>
              <a:t>My garden?</a:t>
            </a:r>
          </a:p>
          <a:p>
            <a:r>
              <a:rPr lang="en-US" dirty="0" smtClean="0">
                <a:solidFill>
                  <a:srgbClr val="713204"/>
                </a:solidFill>
              </a:rPr>
              <a:t>Her heart or the heart of each one of us. </a:t>
            </a:r>
            <a:endParaRPr lang="en-US" dirty="0">
              <a:solidFill>
                <a:srgbClr val="713204"/>
              </a:solidFill>
            </a:endParaRPr>
          </a:p>
        </p:txBody>
      </p:sp>
      <p:sp>
        <p:nvSpPr>
          <p:cNvPr id="4" name="Rectangle 3"/>
          <p:cNvSpPr/>
          <p:nvPr/>
        </p:nvSpPr>
        <p:spPr>
          <a:xfrm>
            <a:off x="1371600" y="457200"/>
            <a:ext cx="6840334" cy="954107"/>
          </a:xfrm>
          <a:prstGeom prst="rect">
            <a:avLst/>
          </a:prstGeom>
          <a:noFill/>
        </p:spPr>
        <p:txBody>
          <a:bodyPr wrap="none" lIns="91440" tIns="45720" rIns="91440" bIns="45720">
            <a:spAutoFit/>
          </a:bodyPr>
          <a:lstStyle/>
          <a:p>
            <a:r>
              <a:rPr lang="en-US" sz="2800" b="1" baseline="300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(Song of Songs 5:1)</a:t>
            </a: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I have come to my garden, </a:t>
            </a:r>
          </a:p>
          <a:p>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my sister, my spouse.</a:t>
            </a:r>
            <a:endParaRPr lang="en-US"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7" name="Picture 6"/>
          <p:cNvPicPr>
            <a:picLocks noChangeAspect="1"/>
          </p:cNvPicPr>
          <p:nvPr/>
        </p:nvPicPr>
        <p:blipFill>
          <a:blip r:embed="rId2"/>
          <a:stretch>
            <a:fillRect/>
          </a:stretch>
        </p:blipFill>
        <p:spPr>
          <a:xfrm>
            <a:off x="5029200" y="1981200"/>
            <a:ext cx="3712487" cy="15430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744</TotalTime>
  <Words>1280</Words>
  <Application>Microsoft Macintosh PowerPoint</Application>
  <PresentationFormat>On-screen Show (4:3)</PresentationFormat>
  <Paragraphs>89</Paragraphs>
  <Slides>20</Slides>
  <Notes>0</Notes>
  <HiddenSlides>0</HiddenSlides>
  <MMClips>0</MMClips>
  <ScaleCrop>false</ScaleCrop>
  <HeadingPairs>
    <vt:vector size="4" baseType="variant">
      <vt:variant>
        <vt:lpstr>Design Template</vt:lpstr>
      </vt:variant>
      <vt:variant>
        <vt:i4>1</vt:i4>
      </vt:variant>
      <vt:variant>
        <vt:lpstr>Slide Titles</vt:lpstr>
      </vt:variant>
      <vt:variant>
        <vt:i4>20</vt:i4>
      </vt:variant>
    </vt:vector>
  </HeadingPairs>
  <TitlesOfParts>
    <vt:vector size="21" baseType="lpstr">
      <vt:lpstr>Solstice</vt:lpstr>
      <vt:lpstr>Song of Songs - Chapter 5 Matrimonial Life</vt:lpstr>
      <vt:lpstr>Song of Songs - Chapter 5 Matrimonial Life Author: </vt:lpstr>
      <vt:lpstr>References</vt:lpstr>
      <vt:lpstr>Matrimonial Life - Ch 5 Imagine this plant represents our spiritual life cycle</vt:lpstr>
      <vt:lpstr>Worldly</vt:lpstr>
      <vt:lpstr>Spiritually</vt:lpstr>
      <vt:lpstr>Do you remember Ch 1-3  ?</vt:lpstr>
      <vt:lpstr>Do you remember Ch 4 ?</vt:lpstr>
      <vt:lpstr>Slide 9</vt:lpstr>
      <vt:lpstr>Slide 10</vt:lpstr>
      <vt:lpstr>Slide 11</vt:lpstr>
      <vt:lpstr>The Shulamite’s troubled evening (Song of Songs 5:2) For my head is covered with dew, my locks with the drops of the night</vt:lpstr>
      <vt:lpstr>(Song of Songs 5:3) I have taken off my robe, how can I put it again? </vt:lpstr>
      <vt:lpstr>(Song of Songs 5:6) I opened for my beloved but my beloved had turned away and was gone.  I sought him but I could not find him, I called him but he gave me no answer.</vt:lpstr>
      <vt:lpstr>(Song of Songs 5:7) The watchmen who went about the city found me they struck me, they wounded me, the keepers of the walls took my veil away from me. </vt:lpstr>
      <vt:lpstr>(Song of Songs 5:8) I charge you O daughters of Jerusalem, if you find my beloved that you tell  him I am lovesick.</vt:lpstr>
      <vt:lpstr>(Song of Songs 5:9) What is your beloved more than another beloved, O fairest among women? What is your beloved more than another beloved, that you so charge us?</vt:lpstr>
      <vt:lpstr>(Song of Songs 5:10-16) 10 My beloved is white and ruddy, Chief among ten thousand. 11 His head is like the finest gold; His locks are wavy, And black as a raven. 12 His eyes are like doves By the rivers of waters, Washed with milk, And fitly set. 13 His cheeks are like a bed of spices, Banks of scented herbs. His lips are lilies, Dripping liquid myrrh. 14 His hands are rods of gold Set with beryl. His body is carved ivory Inlaid with sapphires. 15 His legs are pillars of marble Set on bases of fine gold. His countenance is like Lebanon, Excellent as the cedars. 16 His mouth is most sweet, Yes, he is altogether lovely. This is my beloved, And this is my friend, O daughters of Jerusalem! </vt:lpstr>
      <vt:lpstr>(Song of Songs 6:1) Where has your beloved gone, O fairest among women? Where has your beloved turned aside that we may seek him with you?</vt:lpstr>
      <vt:lpstr>Restored once more</vt:lpstr>
    </vt:vector>
  </TitlesOfParts>
  <Company>Schlumberger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Song of Songs Matrimonial Life</dc:title>
  <dc:creator>Eddy Ebeid</dc:creator>
  <cp:lastModifiedBy>Ebeid Ebeid</cp:lastModifiedBy>
  <cp:revision>55</cp:revision>
  <dcterms:created xsi:type="dcterms:W3CDTF">2010-05-16T00:13:04Z</dcterms:created>
  <dcterms:modified xsi:type="dcterms:W3CDTF">2010-05-16T01:50:22Z</dcterms:modified>
</cp:coreProperties>
</file>