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7" r:id="rId6"/>
    <p:sldId id="260" r:id="rId7"/>
    <p:sldId id="261" r:id="rId8"/>
    <p:sldId id="262" r:id="rId9"/>
    <p:sldId id="263" r:id="rId10"/>
    <p:sldId id="268" r:id="rId11"/>
    <p:sldId id="264" r:id="rId12"/>
    <p:sldId id="265" r:id="rId13"/>
    <p:sldId id="266"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972"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F843AF9-20E1-4FD3-9877-D57FCF38C018}" type="datetimeFigureOut">
              <a:rPr lang="en-US" smtClean="0"/>
              <a:pPr/>
              <a:t>2/27/2010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95CFD88-B6BC-4099-8F3A-D85EB67E6D2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F843AF9-20E1-4FD3-9877-D57FCF38C018}" type="datetimeFigureOut">
              <a:rPr lang="en-US" smtClean="0"/>
              <a:pPr/>
              <a:t>2/27/2010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CFD88-B6BC-4099-8F3A-D85EB67E6D2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F843AF9-20E1-4FD3-9877-D57FCF38C018}" type="datetimeFigureOut">
              <a:rPr lang="en-US" smtClean="0"/>
              <a:pPr/>
              <a:t>2/27/2010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CFD88-B6BC-4099-8F3A-D85EB67E6D2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F843AF9-20E1-4FD3-9877-D57FCF38C018}" type="datetimeFigureOut">
              <a:rPr lang="en-US" smtClean="0"/>
              <a:pPr/>
              <a:t>2/27/2010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CFD88-B6BC-4099-8F3A-D85EB67E6D2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F843AF9-20E1-4FD3-9877-D57FCF38C018}" type="datetimeFigureOut">
              <a:rPr lang="en-US" smtClean="0"/>
              <a:pPr/>
              <a:t>2/27/2010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5CFD88-B6BC-4099-8F3A-D85EB67E6D2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F843AF9-20E1-4FD3-9877-D57FCF38C018}" type="datetimeFigureOut">
              <a:rPr lang="en-US" smtClean="0"/>
              <a:pPr/>
              <a:t>2/27/2010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5CFD88-B6BC-4099-8F3A-D85EB67E6D2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F843AF9-20E1-4FD3-9877-D57FCF38C018}" type="datetimeFigureOut">
              <a:rPr lang="en-US" smtClean="0"/>
              <a:pPr/>
              <a:t>2/27/2010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5CFD88-B6BC-4099-8F3A-D85EB67E6D2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F843AF9-20E1-4FD3-9877-D57FCF38C018}" type="datetimeFigureOut">
              <a:rPr lang="en-US" smtClean="0"/>
              <a:pPr/>
              <a:t>2/27/2010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5CFD88-B6BC-4099-8F3A-D85EB67E6D2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843AF9-20E1-4FD3-9877-D57FCF38C018}" type="datetimeFigureOut">
              <a:rPr lang="en-US" smtClean="0"/>
              <a:pPr/>
              <a:t>2/27/2010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5CFD88-B6BC-4099-8F3A-D85EB67E6D2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F843AF9-20E1-4FD3-9877-D57FCF38C018}" type="datetimeFigureOut">
              <a:rPr lang="en-US" smtClean="0"/>
              <a:pPr/>
              <a:t>2/27/2010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5CFD88-B6BC-4099-8F3A-D85EB67E6D2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F843AF9-20E1-4FD3-9877-D57FCF38C018}" type="datetimeFigureOut">
              <a:rPr lang="en-US" smtClean="0"/>
              <a:pPr/>
              <a:t>2/27/2010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95CFD88-B6BC-4099-8F3A-D85EB67E6D2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F843AF9-20E1-4FD3-9877-D57FCF38C018}" type="datetimeFigureOut">
              <a:rPr lang="en-US" smtClean="0"/>
              <a:pPr/>
              <a:t>2/27/2010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95CFD88-B6BC-4099-8F3A-D85EB67E6D2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THE UMMAYYAD DYNASTY</a:t>
            </a:r>
            <a:endParaRPr lang="en-US" dirty="0"/>
          </a:p>
        </p:txBody>
      </p:sp>
      <p:sp>
        <p:nvSpPr>
          <p:cNvPr id="3" name="Subtitle 2"/>
          <p:cNvSpPr>
            <a:spLocks noGrp="1"/>
          </p:cNvSpPr>
          <p:nvPr>
            <p:ph type="subTitle" idx="1"/>
          </p:nvPr>
        </p:nvSpPr>
        <p:spPr/>
        <p:txBody>
          <a:bodyPr/>
          <a:lstStyle/>
          <a:p>
            <a:pPr algn="ctr"/>
            <a:r>
              <a:rPr lang="en-US" dirty="0" smtClean="0"/>
              <a:t>661-751 AD</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Abd</a:t>
            </a:r>
            <a:r>
              <a:rPr lang="en-US" dirty="0" smtClean="0"/>
              <a:t> Al-</a:t>
            </a:r>
            <a:r>
              <a:rPr lang="en-US" dirty="0" err="1" smtClean="0"/>
              <a:t>Malik</a:t>
            </a:r>
            <a:r>
              <a:rPr lang="en-US" dirty="0" smtClean="0"/>
              <a:t> </a:t>
            </a:r>
            <a:r>
              <a:rPr lang="en-US" dirty="0" err="1" smtClean="0"/>
              <a:t>ibn</a:t>
            </a:r>
            <a:r>
              <a:rPr lang="en-US" dirty="0" smtClean="0"/>
              <a:t> </a:t>
            </a:r>
            <a:r>
              <a:rPr lang="en-US" dirty="0" err="1" smtClean="0"/>
              <a:t>Rifa’ah</a:t>
            </a:r>
            <a:r>
              <a:rPr lang="en-US" dirty="0" smtClean="0"/>
              <a:t>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Governor from 714-717,</a:t>
            </a:r>
          </a:p>
          <a:p>
            <a:r>
              <a:rPr lang="en-US" dirty="0" smtClean="0"/>
              <a:t>He was inaugurated in the midst of an outbreak of famine. </a:t>
            </a:r>
          </a:p>
          <a:p>
            <a:r>
              <a:rPr lang="en-US" dirty="0" smtClean="0"/>
              <a:t>Siege of Constantinople began in 716, and people were forbidden from hosting Byzantine sailors which halted the progress of international trade and impoverished the country even more, while the caliph's thirst for funding his Byzantine expeditions freed the governor's men to pillage whatever they could find in Egypt.</a:t>
            </a:r>
          </a:p>
          <a:p>
            <a:r>
              <a:rPr lang="en-US" dirty="0" smtClean="0"/>
              <a:t> All the gold and silver utensils used in sacramental services were looted, and even pillars of precious colored marble and beautiful carved wooden structures were taken from churches for other, profane uses. </a:t>
            </a:r>
          </a:p>
          <a:p>
            <a:r>
              <a:rPr lang="en-US" dirty="0" smtClean="0"/>
              <a:t>Occasionally, monasteries were invaded; some were completely ruined, and their monks carried away for slave work in the Islamic fleet. </a:t>
            </a:r>
          </a:p>
          <a:p>
            <a:r>
              <a:rPr lang="en-US" dirty="0" smtClean="0"/>
              <a:t>A </a:t>
            </a:r>
            <a:r>
              <a:rPr lang="en-US" dirty="0" err="1" smtClean="0"/>
              <a:t>Chalcedonian</a:t>
            </a:r>
            <a:r>
              <a:rPr lang="en-US" dirty="0" smtClean="0"/>
              <a:t> named </a:t>
            </a:r>
            <a:r>
              <a:rPr lang="en-US" dirty="0" err="1" smtClean="0"/>
              <a:t>Anastasius</a:t>
            </a:r>
            <a:r>
              <a:rPr lang="en-US" dirty="0" smtClean="0"/>
              <a:t> bribed the governor to place a </a:t>
            </a:r>
            <a:r>
              <a:rPr lang="en-US" dirty="0" err="1" smtClean="0"/>
              <a:t>Chalcedonian</a:t>
            </a:r>
            <a:r>
              <a:rPr lang="en-US" dirty="0" smtClean="0"/>
              <a:t> physician by the name of </a:t>
            </a:r>
            <a:r>
              <a:rPr lang="en-US" dirty="0" err="1" smtClean="0"/>
              <a:t>Onopus</a:t>
            </a:r>
            <a:r>
              <a:rPr lang="en-US" dirty="0" smtClean="0"/>
              <a:t> on the throne of Saint Mark instead of Alexander II. </a:t>
            </a:r>
          </a:p>
          <a:p>
            <a:r>
              <a:rPr lang="en-US" dirty="0" smtClean="0"/>
              <a:t>This movement was foiled by the Alexandrian people, and </a:t>
            </a:r>
            <a:r>
              <a:rPr lang="en-US" dirty="0" err="1" smtClean="0"/>
              <a:t>Onopus</a:t>
            </a:r>
            <a:r>
              <a:rPr lang="en-US" dirty="0" smtClean="0"/>
              <a:t> rescinded his claim and asked forgiveness.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Ayyoub</a:t>
            </a:r>
            <a:r>
              <a:rPr lang="en-US" dirty="0" smtClean="0"/>
              <a:t> </a:t>
            </a:r>
            <a:r>
              <a:rPr lang="en-US" dirty="0" err="1" smtClean="0"/>
              <a:t>Ibn</a:t>
            </a:r>
            <a:r>
              <a:rPr lang="en-US" dirty="0" smtClean="0"/>
              <a:t> </a:t>
            </a:r>
            <a:r>
              <a:rPr lang="en-US" dirty="0" err="1" smtClean="0"/>
              <a:t>Sharhabil</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With the accession of '</a:t>
            </a:r>
            <a:r>
              <a:rPr lang="en-US" dirty="0" err="1" smtClean="0"/>
              <a:t>Umar</a:t>
            </a:r>
            <a:r>
              <a:rPr lang="en-US" dirty="0" smtClean="0"/>
              <a:t> </a:t>
            </a:r>
            <a:r>
              <a:rPr lang="en-US" dirty="0" err="1" smtClean="0"/>
              <a:t>ibn</a:t>
            </a:r>
            <a:r>
              <a:rPr lang="en-US" dirty="0" smtClean="0"/>
              <a:t> </a:t>
            </a:r>
            <a:r>
              <a:rPr lang="en-US" dirty="0" err="1" smtClean="0"/>
              <a:t>Abd</a:t>
            </a:r>
            <a:r>
              <a:rPr lang="en-US" dirty="0" smtClean="0"/>
              <a:t> al-'</a:t>
            </a:r>
            <a:r>
              <a:rPr lang="en-US" dirty="0" err="1" smtClean="0"/>
              <a:t>Azīz</a:t>
            </a:r>
            <a:r>
              <a:rPr lang="en-US" dirty="0" smtClean="0"/>
              <a:t> (717 -720) to the Umayyad caliphate, a period of respite dawned on the Copts.</a:t>
            </a:r>
          </a:p>
          <a:p>
            <a:r>
              <a:rPr lang="en-US" dirty="0" smtClean="0"/>
              <a:t>The new caliph issued a number of edicts for the relief of churches and episcopates from past, illegal financial imposts. </a:t>
            </a:r>
          </a:p>
          <a:p>
            <a:r>
              <a:rPr lang="en-US" dirty="0" smtClean="0"/>
              <a:t>He also directed his men to concentrate on the restoration of ruined towns and villages. </a:t>
            </a:r>
          </a:p>
          <a:p>
            <a:r>
              <a:rPr lang="en-US" dirty="0" smtClean="0"/>
              <a:t>People lived in relative peace and security until a new governor, </a:t>
            </a:r>
            <a:r>
              <a:rPr lang="en-US" dirty="0" err="1" smtClean="0"/>
              <a:t>Ayyūb</a:t>
            </a:r>
            <a:r>
              <a:rPr lang="en-US" dirty="0" smtClean="0"/>
              <a:t> </a:t>
            </a:r>
            <a:r>
              <a:rPr lang="en-US" dirty="0" err="1" smtClean="0"/>
              <a:t>ibn</a:t>
            </a:r>
            <a:r>
              <a:rPr lang="en-US" dirty="0" smtClean="0"/>
              <a:t> </a:t>
            </a:r>
            <a:r>
              <a:rPr lang="en-US" dirty="0" err="1" smtClean="0"/>
              <a:t>Sharhabīl</a:t>
            </a:r>
            <a:r>
              <a:rPr lang="en-US" dirty="0" smtClean="0"/>
              <a:t>, was appointed for Egypt in 717. </a:t>
            </a:r>
          </a:p>
          <a:p>
            <a:r>
              <a:rPr lang="en-US" dirty="0" smtClean="0"/>
              <a:t>A reversal of the policy of understanding followed. </a:t>
            </a:r>
          </a:p>
          <a:p>
            <a:r>
              <a:rPr lang="en-US" dirty="0" smtClean="0"/>
              <a:t>The caliph wrote the governor that only Muslims should be in his employ, and Copts who wanted to remain in office would have to apostatize to Islam.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Egypt Under the </a:t>
            </a:r>
            <a:r>
              <a:rPr lang="en-US" dirty="0" err="1" smtClean="0"/>
              <a:t>Ummayyads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accession of </a:t>
            </a:r>
            <a:r>
              <a:rPr lang="en-US" dirty="0" err="1" smtClean="0"/>
              <a:t>Yazīd</a:t>
            </a:r>
            <a:r>
              <a:rPr lang="en-US" dirty="0" smtClean="0"/>
              <a:t> II (720-724) as caliph brought a renewal of the rule of financial terror and miseries. </a:t>
            </a:r>
          </a:p>
          <a:p>
            <a:r>
              <a:rPr lang="en-US" dirty="0" smtClean="0"/>
              <a:t> The situation was somewhat mended only by his death and the succession of his brother </a:t>
            </a:r>
            <a:r>
              <a:rPr lang="en-US" dirty="0" err="1" smtClean="0"/>
              <a:t>Hishām</a:t>
            </a:r>
            <a:r>
              <a:rPr lang="en-US" dirty="0" smtClean="0"/>
              <a:t> (724-743)</a:t>
            </a:r>
          </a:p>
          <a:p>
            <a:r>
              <a:rPr lang="en-US" dirty="0" smtClean="0"/>
              <a:t> “a </a:t>
            </a:r>
            <a:r>
              <a:rPr lang="en-US" dirty="0" err="1" smtClean="0"/>
              <a:t>Godfearing</a:t>
            </a:r>
            <a:r>
              <a:rPr lang="en-US" dirty="0" smtClean="0"/>
              <a:t> man .... and he became the deliverer of the Orthodox" (p. 327 [text]; p. 73 [trans.]). </a:t>
            </a:r>
          </a:p>
          <a:p>
            <a:r>
              <a:rPr lang="en-US" dirty="0" smtClean="0"/>
              <a:t>However, he appointed a new governor for Egypt, '</a:t>
            </a:r>
            <a:r>
              <a:rPr lang="en-US" dirty="0" err="1" smtClean="0"/>
              <a:t>Ubayd-Allāh</a:t>
            </a:r>
            <a:r>
              <a:rPr lang="en-US" dirty="0" smtClean="0"/>
              <a:t> </a:t>
            </a:r>
            <a:r>
              <a:rPr lang="en-US" dirty="0" err="1" smtClean="0"/>
              <a:t>ibn</a:t>
            </a:r>
            <a:r>
              <a:rPr lang="en-US" dirty="0" smtClean="0"/>
              <a:t> </a:t>
            </a:r>
            <a:r>
              <a:rPr lang="en-US" dirty="0" err="1" smtClean="0"/>
              <a:t>Higab</a:t>
            </a:r>
            <a:r>
              <a:rPr lang="en-US" dirty="0" smtClean="0"/>
              <a:t> who raised taxes once again. </a:t>
            </a:r>
          </a:p>
          <a:p>
            <a:r>
              <a:rPr lang="en-US" dirty="0" err="1" smtClean="0"/>
              <a:t>Ibn</a:t>
            </a:r>
            <a:r>
              <a:rPr lang="en-US" dirty="0" smtClean="0"/>
              <a:t> </a:t>
            </a:r>
            <a:r>
              <a:rPr lang="en-US" dirty="0" err="1" smtClean="0"/>
              <a:t>Higab</a:t>
            </a:r>
            <a:r>
              <a:rPr lang="en-US" dirty="0" smtClean="0"/>
              <a:t> devised accurate registers of all property, vineyards, and even the cattle in all villages and towns, to ensure the payment of all dues to the state. T</a:t>
            </a:r>
          </a:p>
          <a:p>
            <a:r>
              <a:rPr lang="en-US" dirty="0" smtClean="0"/>
              <a:t>He ordered all subjects, young and old, aged twenty to one hundred, to wear a distinguishing leaden badge around their necks. </a:t>
            </a:r>
          </a:p>
          <a:p>
            <a:r>
              <a:rPr lang="en-US" dirty="0" smtClean="0"/>
              <a:t>Further, the Copts were to be branded with the mark of a lion on their hands as their passport to practice trading, and anyone found without that mark would have his hand cut off.</a:t>
            </a:r>
          </a:p>
          <a:p>
            <a:r>
              <a:rPr lang="en-US" dirty="0" smtClean="0"/>
              <a:t> Also, groups of townsfolk were mustered for slave labor in the building of palaces for the governor at Giza and Memphis.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Rebellion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 series of local revolts, especially in the cities of Lower Egypt.</a:t>
            </a:r>
          </a:p>
          <a:p>
            <a:r>
              <a:rPr lang="en-US" dirty="0" smtClean="0"/>
              <a:t>When it was decided to brand the patriarch, he refused to submit to this humiliation and asked to be allowed to go to Cairo to present his case personally to '</a:t>
            </a:r>
            <a:r>
              <a:rPr lang="en-US" dirty="0" err="1" smtClean="0"/>
              <a:t>Ubayd-Allāh</a:t>
            </a:r>
            <a:r>
              <a:rPr lang="en-US" dirty="0" smtClean="0"/>
              <a:t>. </a:t>
            </a:r>
          </a:p>
          <a:p>
            <a:r>
              <a:rPr lang="en-US" dirty="0" smtClean="0"/>
              <a:t>He was dispatched to the capital with a special military bodyguard. </a:t>
            </a:r>
          </a:p>
          <a:p>
            <a:r>
              <a:rPr lang="en-US" dirty="0" smtClean="0"/>
              <a:t>His request to see the governor was denied and was forced into house arrest. </a:t>
            </a:r>
          </a:p>
          <a:p>
            <a:r>
              <a:rPr lang="en-US" dirty="0" smtClean="0"/>
              <a:t>He became sick and decided to flee from incarceration on a ship heading for Alexandria.</a:t>
            </a:r>
          </a:p>
          <a:p>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Rebellion</a:t>
            </a:r>
            <a:endParaRPr lang="en-US" dirty="0"/>
          </a:p>
        </p:txBody>
      </p:sp>
      <p:sp>
        <p:nvSpPr>
          <p:cNvPr id="3" name="Content Placeholder 2"/>
          <p:cNvSpPr>
            <a:spLocks noGrp="1"/>
          </p:cNvSpPr>
          <p:nvPr>
            <p:ph idx="1"/>
          </p:nvPr>
        </p:nvSpPr>
        <p:spPr/>
        <p:txBody>
          <a:bodyPr>
            <a:normAutofit/>
          </a:bodyPr>
          <a:lstStyle/>
          <a:p>
            <a:r>
              <a:rPr lang="en-US" dirty="0" smtClean="0"/>
              <a:t>Reaching </a:t>
            </a:r>
            <a:r>
              <a:rPr lang="en-US" dirty="0" err="1" smtClean="0"/>
              <a:t>Tarnūt</a:t>
            </a:r>
            <a:r>
              <a:rPr lang="en-US" dirty="0" smtClean="0"/>
              <a:t>, the sick patriarch died while the governor's soldiers pursued him. </a:t>
            </a:r>
          </a:p>
          <a:p>
            <a:r>
              <a:rPr lang="en-US" dirty="0" smtClean="0"/>
              <a:t>They found him dead and seized </a:t>
            </a:r>
            <a:r>
              <a:rPr lang="en-US" dirty="0" err="1" smtClean="0"/>
              <a:t>Anbā</a:t>
            </a:r>
            <a:r>
              <a:rPr lang="en-US" dirty="0" smtClean="0"/>
              <a:t> Samuel who was accused of complicity in the patriarchal flight and fined 1,000 dinars. </a:t>
            </a:r>
          </a:p>
          <a:p>
            <a:r>
              <a:rPr lang="en-US" dirty="0" smtClean="0"/>
              <a:t>He was flogged daily while being hung outside the church of St. George in Old Cairo.</a:t>
            </a:r>
          </a:p>
          <a:p>
            <a:r>
              <a:rPr lang="en-US" dirty="0" smtClean="0"/>
              <a:t>The faithful were able to raise 300 dinars for his captors and the bishop was consequently allowed to go. </a:t>
            </a:r>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Pope John (40</a:t>
            </a:r>
            <a:r>
              <a:rPr lang="en-US" baseline="30000" dirty="0" smtClean="0"/>
              <a:t>th</a:t>
            </a:r>
            <a:r>
              <a:rPr lang="en-US" dirty="0" smtClean="0"/>
              <a:t>)</a:t>
            </a:r>
            <a:endParaRPr lang="en-US" dirty="0"/>
          </a:p>
        </p:txBody>
      </p:sp>
      <p:sp>
        <p:nvSpPr>
          <p:cNvPr id="3" name="Content Placeholder 2"/>
          <p:cNvSpPr>
            <a:spLocks noGrp="1"/>
          </p:cNvSpPr>
          <p:nvPr>
            <p:ph idx="1"/>
          </p:nvPr>
        </p:nvSpPr>
        <p:spPr/>
        <p:txBody>
          <a:bodyPr/>
          <a:lstStyle/>
          <a:p>
            <a:r>
              <a:rPr lang="en-US" dirty="0" smtClean="0"/>
              <a:t>Ordained in 677 AD during the reign of caliph </a:t>
            </a:r>
            <a:r>
              <a:rPr lang="en-US" dirty="0" err="1" smtClean="0"/>
              <a:t>Mouwaya</a:t>
            </a:r>
            <a:r>
              <a:rPr lang="en-US" dirty="0" smtClean="0"/>
              <a:t> </a:t>
            </a:r>
            <a:r>
              <a:rPr lang="en-US" dirty="0" err="1" smtClean="0"/>
              <a:t>Ibn</a:t>
            </a:r>
            <a:r>
              <a:rPr lang="en-US" dirty="0" smtClean="0"/>
              <a:t> </a:t>
            </a:r>
            <a:r>
              <a:rPr lang="en-US" dirty="0" err="1" smtClean="0"/>
              <a:t>Sufian</a:t>
            </a:r>
            <a:endParaRPr lang="en-US" dirty="0" smtClean="0"/>
          </a:p>
          <a:p>
            <a:r>
              <a:rPr lang="en-US" dirty="0" smtClean="0"/>
              <a:t>Was tortured and fined 100,0o0 </a:t>
            </a:r>
            <a:r>
              <a:rPr lang="en-US" dirty="0" err="1" smtClean="0"/>
              <a:t>denarii</a:t>
            </a:r>
            <a:r>
              <a:rPr lang="en-US" dirty="0" smtClean="0"/>
              <a:t> for not greeting the governor</a:t>
            </a:r>
          </a:p>
          <a:p>
            <a:r>
              <a:rPr lang="en-US" dirty="0" smtClean="0"/>
              <a:t>Had burning coals placed under his heels which he bore quietly and prayerfully</a:t>
            </a:r>
          </a:p>
          <a:p>
            <a:r>
              <a:rPr lang="en-US" dirty="0" smtClean="0"/>
              <a:t>The governor’s wife asked her husband not to torture him as she suffered in a dream because of him.</a:t>
            </a:r>
          </a:p>
          <a:p>
            <a:r>
              <a:rPr lang="en-US" dirty="0" smtClean="0"/>
              <a:t>The governor lowered the tax to 10,000 </a:t>
            </a:r>
            <a:r>
              <a:rPr lang="en-US" dirty="0" err="1" smtClean="0"/>
              <a:t>denarii</a:t>
            </a:r>
            <a:r>
              <a:rPr lang="en-US" dirty="0" smtClean="0"/>
              <a:t> which the Copts promised to collect on behalf of the Pope.</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Pope John (40</a:t>
            </a:r>
            <a:r>
              <a:rPr lang="en-US" baseline="30000" dirty="0" smtClean="0"/>
              <a:t>th</a:t>
            </a:r>
            <a:r>
              <a:rPr lang="en-US" dirty="0" smtClean="0"/>
              <a:t>)</a:t>
            </a:r>
            <a:endParaRPr lang="en-US" dirty="0"/>
          </a:p>
        </p:txBody>
      </p:sp>
      <p:sp>
        <p:nvSpPr>
          <p:cNvPr id="3" name="Content Placeholder 2"/>
          <p:cNvSpPr>
            <a:spLocks noGrp="1"/>
          </p:cNvSpPr>
          <p:nvPr>
            <p:ph idx="1"/>
          </p:nvPr>
        </p:nvSpPr>
        <p:spPr/>
        <p:txBody>
          <a:bodyPr/>
          <a:lstStyle/>
          <a:p>
            <a:r>
              <a:rPr lang="en-US" dirty="0" smtClean="0"/>
              <a:t>God granted him favor in the eyes of the governor</a:t>
            </a:r>
          </a:p>
          <a:p>
            <a:r>
              <a:rPr lang="en-US" dirty="0" smtClean="0"/>
              <a:t>He was able to rebuild and repair churches</a:t>
            </a:r>
          </a:p>
          <a:p>
            <a:r>
              <a:rPr lang="en-US" dirty="0" smtClean="0"/>
              <a:t>When the governor became ill, the Pope hosted him in one of the monasteries</a:t>
            </a:r>
          </a:p>
          <a:p>
            <a:r>
              <a:rPr lang="en-US" dirty="0" smtClean="0"/>
              <a:t>He departed in 686 </a:t>
            </a:r>
            <a:r>
              <a:rPr lang="en-US" smtClean="0"/>
              <a:t>AD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Ummayyads</a:t>
            </a:r>
            <a:endParaRPr lang="en-US" dirty="0"/>
          </a:p>
        </p:txBody>
      </p:sp>
      <p:sp>
        <p:nvSpPr>
          <p:cNvPr id="3" name="Content Placeholder 2"/>
          <p:cNvSpPr>
            <a:spLocks noGrp="1"/>
          </p:cNvSpPr>
          <p:nvPr>
            <p:ph idx="1"/>
          </p:nvPr>
        </p:nvSpPr>
        <p:spPr/>
        <p:txBody>
          <a:bodyPr/>
          <a:lstStyle/>
          <a:p>
            <a:r>
              <a:rPr lang="en-US" dirty="0" smtClean="0"/>
              <a:t>A conflict took place among Moslems following the death of Caliph Othman. </a:t>
            </a:r>
          </a:p>
          <a:p>
            <a:r>
              <a:rPr lang="en-US" dirty="0" smtClean="0"/>
              <a:t>Moslems onward would be divided into Sunnis and </a:t>
            </a:r>
            <a:r>
              <a:rPr lang="en-US" dirty="0" err="1" smtClean="0"/>
              <a:t>Shi'ites</a:t>
            </a:r>
            <a:r>
              <a:rPr lang="en-US" dirty="0" smtClean="0"/>
              <a:t>, who believed the caliphate should have gone to Ali, the prophet's cousin, and his descendents.</a:t>
            </a:r>
          </a:p>
          <a:p>
            <a:r>
              <a:rPr lang="en-US" dirty="0" smtClean="0"/>
              <a:t>The gap of differences between the two sects widened and from time to time wars erupted between them. </a:t>
            </a:r>
          </a:p>
          <a:p>
            <a:r>
              <a:rPr lang="en-US" dirty="0" smtClean="0"/>
              <a:t>As a result of the conflict, a new caliphate called the Umayyad dynasty ruled from Damascus in 661 AD.</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err="1" smtClean="0"/>
              <a:t>Mouwayia</a:t>
            </a:r>
            <a:r>
              <a:rPr lang="en-US" dirty="0" smtClean="0"/>
              <a:t> </a:t>
            </a:r>
            <a:r>
              <a:rPr lang="en-US" dirty="0" err="1" smtClean="0"/>
              <a:t>Ibn</a:t>
            </a:r>
            <a:r>
              <a:rPr lang="en-US" dirty="0" smtClean="0"/>
              <a:t> </a:t>
            </a:r>
            <a:r>
              <a:rPr lang="en-US" dirty="0" err="1" smtClean="0"/>
              <a:t>Sofian</a:t>
            </a:r>
            <a:r>
              <a:rPr lang="en-US" dirty="0" smtClean="0"/>
              <a:t> became the First </a:t>
            </a:r>
            <a:r>
              <a:rPr lang="en-US" dirty="0" err="1" smtClean="0"/>
              <a:t>Ummayid</a:t>
            </a:r>
            <a:r>
              <a:rPr lang="en-US" dirty="0" smtClean="0"/>
              <a:t> Caliph. </a:t>
            </a:r>
          </a:p>
          <a:p>
            <a:r>
              <a:rPr lang="en-US" dirty="0" smtClean="0"/>
              <a:t>Abdel </a:t>
            </a:r>
            <a:r>
              <a:rPr lang="en-US" dirty="0" err="1" smtClean="0"/>
              <a:t>Malek</a:t>
            </a:r>
            <a:r>
              <a:rPr lang="en-US" dirty="0" smtClean="0"/>
              <a:t> </a:t>
            </a:r>
            <a:r>
              <a:rPr lang="en-US" dirty="0" err="1" smtClean="0"/>
              <a:t>Ibn</a:t>
            </a:r>
            <a:r>
              <a:rPr lang="en-US" dirty="0" smtClean="0"/>
              <a:t> </a:t>
            </a:r>
            <a:r>
              <a:rPr lang="en-US" dirty="0" err="1" smtClean="0"/>
              <a:t>Marwan</a:t>
            </a:r>
            <a:r>
              <a:rPr lang="en-US" dirty="0" smtClean="0"/>
              <a:t> (685-705) was one of the caliphates and he made Arabic the national language in administrative affairs.  </a:t>
            </a:r>
          </a:p>
          <a:p>
            <a:r>
              <a:rPr lang="en-US" dirty="0" smtClean="0"/>
              <a:t>Islam had been the religion of the Arabs and it was very tribal  and now it had spread to non-Arab peoples and therefore in order to maintain its Arab character, Arabic was enforced. </a:t>
            </a:r>
          </a:p>
          <a:p>
            <a:r>
              <a:rPr lang="en-US" dirty="0" smtClean="0"/>
              <a:t>Al-</a:t>
            </a:r>
            <a:r>
              <a:rPr lang="en-US" dirty="0" err="1" smtClean="0"/>
              <a:t>Waleed</a:t>
            </a:r>
            <a:r>
              <a:rPr lang="en-US" dirty="0" smtClean="0"/>
              <a:t> (705-715) his son expanded the caliphate from Spain to India.</a:t>
            </a:r>
          </a:p>
          <a:p>
            <a:r>
              <a:rPr lang="en-US" dirty="0" smtClean="0"/>
              <a:t>22 caliphates ruled during this dynasty. </a:t>
            </a:r>
          </a:p>
          <a:p>
            <a:r>
              <a:rPr lang="en-US" dirty="0" smtClean="0"/>
              <a:t> A large number of Arab tribes immigrated to Egypt at that time. </a:t>
            </a:r>
          </a:p>
          <a:p>
            <a:endParaRPr lang="en-US" dirty="0"/>
          </a:p>
        </p:txBody>
      </p:sp>
      <p:sp>
        <p:nvSpPr>
          <p:cNvPr id="4" name="Title 3"/>
          <p:cNvSpPr>
            <a:spLocks noGrp="1"/>
          </p:cNvSpPr>
          <p:nvPr>
            <p:ph type="title"/>
          </p:nvPr>
        </p:nvSpPr>
        <p:spPr/>
        <p:txBody>
          <a:bodyPr/>
          <a:lstStyle/>
          <a:p>
            <a:r>
              <a:rPr lang="en-US" dirty="0" smtClean="0"/>
              <a:t>The </a:t>
            </a:r>
            <a:r>
              <a:rPr lang="en-US" dirty="0" err="1" smtClean="0"/>
              <a:t>Ummayyads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Egypt under the </a:t>
            </a:r>
            <a:r>
              <a:rPr lang="en-US" smtClean="0"/>
              <a:t>Ummayyads</a:t>
            </a:r>
            <a:endParaRPr lang="en-US" dirty="0"/>
          </a:p>
        </p:txBody>
      </p:sp>
      <p:sp>
        <p:nvSpPr>
          <p:cNvPr id="3" name="Content Placeholder 2"/>
          <p:cNvSpPr>
            <a:spLocks noGrp="1"/>
          </p:cNvSpPr>
          <p:nvPr>
            <p:ph idx="1"/>
          </p:nvPr>
        </p:nvSpPr>
        <p:spPr/>
        <p:txBody>
          <a:bodyPr/>
          <a:lstStyle/>
          <a:p>
            <a:r>
              <a:rPr lang="en-US" dirty="0" smtClean="0"/>
              <a:t>21 </a:t>
            </a:r>
            <a:r>
              <a:rPr lang="en-US" dirty="0" err="1" smtClean="0"/>
              <a:t>Walys</a:t>
            </a:r>
            <a:r>
              <a:rPr lang="en-US" dirty="0" smtClean="0"/>
              <a:t> (governors) ruled Egypt under this dynasty.</a:t>
            </a:r>
          </a:p>
          <a:p>
            <a:r>
              <a:rPr lang="en-US" dirty="0" smtClean="0"/>
              <a:t>Each one tried to send large sums of money to the caliph as well as amass wealth from themselves.</a:t>
            </a:r>
          </a:p>
          <a:p>
            <a:r>
              <a:rPr lang="en-US" dirty="0" smtClean="0"/>
              <a:t>Burning and destroying cities and churches was there common strategy for disciplining the Copts.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Abd</a:t>
            </a:r>
            <a:r>
              <a:rPr lang="en-US" dirty="0" smtClean="0"/>
              <a:t>- Al Aziz </a:t>
            </a:r>
            <a:r>
              <a:rPr lang="en-US" dirty="0" err="1" smtClean="0"/>
              <a:t>Ibn</a:t>
            </a:r>
            <a:r>
              <a:rPr lang="en-US" dirty="0" smtClean="0"/>
              <a:t> </a:t>
            </a:r>
            <a:r>
              <a:rPr lang="en-US" dirty="0" err="1" smtClean="0"/>
              <a:t>Marwan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Arrested and humiliated Pope John of </a:t>
            </a:r>
            <a:r>
              <a:rPr lang="en-US" dirty="0" err="1" smtClean="0"/>
              <a:t>Samanoud</a:t>
            </a:r>
            <a:r>
              <a:rPr lang="en-US" dirty="0" smtClean="0"/>
              <a:t> because he did not come to greet him.</a:t>
            </a:r>
          </a:p>
          <a:p>
            <a:r>
              <a:rPr lang="en-US" dirty="0" smtClean="0"/>
              <a:t>But he initially had good relations with the Copts.</a:t>
            </a:r>
          </a:p>
          <a:p>
            <a:r>
              <a:rPr lang="en-US" dirty="0" smtClean="0"/>
              <a:t>He built </a:t>
            </a:r>
            <a:r>
              <a:rPr lang="en-US" dirty="0" err="1" smtClean="0"/>
              <a:t>Helwan</a:t>
            </a:r>
            <a:r>
              <a:rPr lang="en-US" dirty="0" smtClean="0"/>
              <a:t> City and moved the treasury there which was headed by a Copt named </a:t>
            </a:r>
            <a:r>
              <a:rPr lang="en-US" dirty="0" err="1" smtClean="0"/>
              <a:t>Antinas</a:t>
            </a:r>
            <a:r>
              <a:rPr lang="en-US" dirty="0" smtClean="0"/>
              <a:t>.</a:t>
            </a:r>
          </a:p>
          <a:p>
            <a:r>
              <a:rPr lang="en-US" dirty="0" smtClean="0"/>
              <a:t>There were good relations between the Pope and the Caliph until the Roman Empire weakened.</a:t>
            </a:r>
          </a:p>
          <a:p>
            <a:r>
              <a:rPr lang="en-US" dirty="0" smtClean="0"/>
              <a:t>Then he increased the tax – one denarius for clergy and 3,000 for the Pope.</a:t>
            </a:r>
          </a:p>
          <a:p>
            <a:r>
              <a:rPr lang="en-US" dirty="0" smtClean="0"/>
              <a:t>Destroyed crosses and ordered statements to be placed on gates of churches that stated that God does not have children.</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a:t>
            </a:r>
            <a:r>
              <a:rPr lang="en-US" dirty="0" err="1" smtClean="0"/>
              <a:t>Asbagh</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Was governor of Egypt and was one of the worst Egypt ever had. </a:t>
            </a:r>
          </a:p>
          <a:p>
            <a:r>
              <a:rPr lang="en-US" dirty="0" smtClean="0"/>
              <a:t>His thirst for levying taxes was insatiable, and was aided by a Copt named Benjamin, who showed him all the hiding places of Coptic wealth.  </a:t>
            </a:r>
          </a:p>
          <a:p>
            <a:r>
              <a:rPr lang="en-US" dirty="0" smtClean="0"/>
              <a:t>AI-</a:t>
            </a:r>
            <a:r>
              <a:rPr lang="en-US" dirty="0" err="1" smtClean="0"/>
              <a:t>Asbagh</a:t>
            </a:r>
            <a:r>
              <a:rPr lang="en-US" dirty="0" smtClean="0"/>
              <a:t> imposed extraordinary taxation, and for the first time in history imposed it on the monks in the desert. </a:t>
            </a:r>
          </a:p>
          <a:p>
            <a:r>
              <a:rPr lang="en-US" dirty="0" smtClean="0"/>
              <a:t>He imposed a levy of 2,000 dinars above the normal tax on every bishop. </a:t>
            </a:r>
          </a:p>
          <a:p>
            <a:r>
              <a:rPr lang="en-US" dirty="0" smtClean="0"/>
              <a:t>So squeezed were the Copts that many of them were constrained to convert to Islam as a means of escape from these financial burdens and many feigned conversion.</a:t>
            </a:r>
          </a:p>
          <a:p>
            <a:r>
              <a:rPr lang="en-US" dirty="0" smtClean="0"/>
              <a:t> He reviled Christ and spat in the face of the image of Our Lady during a Coptic procession at a monastery in </a:t>
            </a:r>
            <a:r>
              <a:rPr lang="en-US" dirty="0" err="1" smtClean="0"/>
              <a:t>Hilwān</a:t>
            </a:r>
            <a:r>
              <a:rPr lang="en-US" dirty="0" smtClean="0"/>
              <a:t>. </a:t>
            </a:r>
          </a:p>
          <a:p>
            <a:r>
              <a:rPr lang="en-US" dirty="0" smtClean="0"/>
              <a:t>He was chastised by sudden death, and his father met his end forty days after his son. </a:t>
            </a:r>
          </a:p>
          <a:p>
            <a:pPr>
              <a:buNone/>
            </a:pPr>
            <a:r>
              <a:rPr lang="en-US" dirty="0" smtClean="0"/>
              <a:t/>
            </a:r>
            <a:br>
              <a:rPr lang="en-US" dirty="0" smtClean="0"/>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Abd</a:t>
            </a:r>
            <a:r>
              <a:rPr lang="en-US" dirty="0" smtClean="0"/>
              <a:t> Allah </a:t>
            </a:r>
            <a:r>
              <a:rPr lang="en-US" dirty="0" err="1" smtClean="0"/>
              <a:t>ibn</a:t>
            </a:r>
            <a:r>
              <a:rPr lang="en-US" dirty="0" smtClean="0"/>
              <a:t> </a:t>
            </a:r>
            <a:r>
              <a:rPr lang="en-US" dirty="0" err="1" smtClean="0"/>
              <a:t>Abd</a:t>
            </a:r>
            <a:r>
              <a:rPr lang="en-US" dirty="0" smtClean="0"/>
              <a:t> Al-</a:t>
            </a:r>
            <a:r>
              <a:rPr lang="en-US" dirty="0" err="1" smtClean="0"/>
              <a:t>Malik</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Coptic deacon Athanasius, decided to go to Damascus to complain to the caliph. </a:t>
            </a:r>
          </a:p>
          <a:p>
            <a:r>
              <a:rPr lang="en-US" dirty="0" smtClean="0"/>
              <a:t>The caliph ordered the arrest of Athanasius and his companions, as well as the confiscation of the whole of their fortunes. </a:t>
            </a:r>
          </a:p>
          <a:p>
            <a:r>
              <a:rPr lang="en-US" dirty="0" smtClean="0"/>
              <a:t>In 705 he sent to Egypt a new governor, '</a:t>
            </a:r>
            <a:r>
              <a:rPr lang="en-US" dirty="0" err="1" smtClean="0"/>
              <a:t>Abd</a:t>
            </a:r>
            <a:r>
              <a:rPr lang="en-US" dirty="0" smtClean="0"/>
              <a:t> Allah </a:t>
            </a:r>
            <a:r>
              <a:rPr lang="en-US" dirty="0" err="1" smtClean="0"/>
              <a:t>ibn</a:t>
            </a:r>
            <a:r>
              <a:rPr lang="en-US" dirty="0" smtClean="0"/>
              <a:t> '</a:t>
            </a:r>
            <a:r>
              <a:rPr lang="en-US" dirty="0" err="1" smtClean="0"/>
              <a:t>Abd</a:t>
            </a:r>
            <a:r>
              <a:rPr lang="en-US" dirty="0" smtClean="0"/>
              <a:t> </a:t>
            </a:r>
            <a:r>
              <a:rPr lang="en-US" dirty="0" err="1" smtClean="0"/>
              <a:t>aI-Malik</a:t>
            </a:r>
            <a:r>
              <a:rPr lang="en-US" dirty="0" smtClean="0"/>
              <a:t>, who proved to be worse than his predecessor. </a:t>
            </a:r>
          </a:p>
          <a:p>
            <a:r>
              <a:rPr lang="en-US" dirty="0" smtClean="0"/>
              <a:t>On his arrival in the capital, the patriarch went to greet him. Instead of receiving him, the governor ordered the patriarch's arrest and demanded the immediate payment of 3,000 dinars as a price for his freedom. </a:t>
            </a:r>
          </a:p>
          <a:p>
            <a:r>
              <a:rPr lang="en-US" dirty="0" smtClean="0"/>
              <a:t>A deacon named </a:t>
            </a:r>
            <a:r>
              <a:rPr lang="en-US" dirty="0" err="1" smtClean="0"/>
              <a:t>Girga</a:t>
            </a:r>
            <a:r>
              <a:rPr lang="en-US" dirty="0" smtClean="0"/>
              <a:t> came forth to appeal for the release of the patriarch under his own guarantee for a few months, during which he would tour Upper Egypt to collect the amount requested from the faithful. Only after the payment of the illegal impost could the patriarch regain the full freedom to return to his capital. </a:t>
            </a:r>
            <a:br>
              <a:rPr lang="en-US" dirty="0" smtClean="0"/>
            </a:b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Egypt under the </a:t>
            </a:r>
            <a:r>
              <a:rPr lang="en-US" dirty="0" err="1" smtClean="0"/>
              <a:t>Ummayyads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same story recurred throughout the patriarchate of Alexander II, the only differences being that the financial imposts were multiplied and were accompanied by ferocious treatment of the innocent and helpless subjects. </a:t>
            </a:r>
          </a:p>
          <a:p>
            <a:r>
              <a:rPr lang="en-US" dirty="0" smtClean="0"/>
              <a:t>It had been customary for every new caliph to appoint a new governor, who naturally renewed his claim for more taxation beyond the  previous limitations. </a:t>
            </a:r>
          </a:p>
          <a:p>
            <a:r>
              <a:rPr lang="en-US" dirty="0" smtClean="0"/>
              <a:t>The governors resorted to means of forcing the return of those who fled and invented all means of realizing their aims, by tattooing, cauterizing, and even chaining their victims with lead and iron bracelets or pendants. </a:t>
            </a:r>
          </a:p>
          <a:p>
            <a:r>
              <a:rPr lang="en-US" dirty="0" smtClean="0"/>
              <a:t>Confiscation of property and cattle was not unusual in farmlands, including that of the  deceased. </a:t>
            </a:r>
          </a:p>
          <a:p>
            <a:r>
              <a:rPr lang="en-US" dirty="0" smtClean="0"/>
              <a:t>Incarceration, flogging, amputation of limbs, and even outright murder of a delinquent subject were customary punishments. </a:t>
            </a:r>
          </a:p>
          <a:p>
            <a:r>
              <a:rPr lang="en-US" dirty="0" smtClean="0"/>
              <a:t>No one could escape the clutches of a new </a:t>
            </a:r>
            <a:r>
              <a:rPr lang="en-US" dirty="0" err="1" smtClean="0"/>
              <a:t>wali</a:t>
            </a:r>
            <a:r>
              <a:rPr lang="en-US" dirty="0" smtClean="0"/>
              <a:t>. </a:t>
            </a:r>
            <a:br>
              <a:rPr lang="en-US" dirty="0" smtClean="0"/>
            </a:b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Qurrah</a:t>
            </a:r>
            <a:r>
              <a:rPr lang="en-US" dirty="0" smtClean="0"/>
              <a:t> </a:t>
            </a:r>
            <a:r>
              <a:rPr lang="en-US" dirty="0" err="1" smtClean="0"/>
              <a:t>Shurayk</a:t>
            </a:r>
            <a:endParaRPr lang="en-US" dirty="0"/>
          </a:p>
        </p:txBody>
      </p:sp>
      <p:sp>
        <p:nvSpPr>
          <p:cNvPr id="3" name="Content Placeholder 2"/>
          <p:cNvSpPr>
            <a:spLocks noGrp="1"/>
          </p:cNvSpPr>
          <p:nvPr>
            <p:ph idx="1"/>
          </p:nvPr>
        </p:nvSpPr>
        <p:spPr/>
        <p:txBody>
          <a:bodyPr>
            <a:normAutofit/>
          </a:bodyPr>
          <a:lstStyle/>
          <a:p>
            <a:r>
              <a:rPr lang="en-US" dirty="0" smtClean="0"/>
              <a:t>Governor of Egypt in 709</a:t>
            </a:r>
          </a:p>
          <a:p>
            <a:r>
              <a:rPr lang="en-US" dirty="0" smtClean="0"/>
              <a:t>During his reign, there was a plague outbreak, which killed many.</a:t>
            </a:r>
          </a:p>
          <a:p>
            <a:r>
              <a:rPr lang="en-US" dirty="0" smtClean="0"/>
              <a:t>Ordered Pope Alexander to pay the 3,000 </a:t>
            </a:r>
            <a:r>
              <a:rPr lang="en-US" dirty="0" err="1" smtClean="0"/>
              <a:t>denarii</a:t>
            </a:r>
            <a:r>
              <a:rPr lang="en-US" dirty="0" smtClean="0"/>
              <a:t> tax as the previous governor.</a:t>
            </a:r>
          </a:p>
          <a:p>
            <a:r>
              <a:rPr lang="en-US" dirty="0" smtClean="0"/>
              <a:t>The Pope told him that he still owed 500 </a:t>
            </a:r>
            <a:r>
              <a:rPr lang="en-US" dirty="0" err="1" smtClean="0"/>
              <a:t>denarii</a:t>
            </a:r>
            <a:r>
              <a:rPr lang="en-US" dirty="0" smtClean="0"/>
              <a:t> to the previous governor.</a:t>
            </a:r>
          </a:p>
          <a:p>
            <a:r>
              <a:rPr lang="en-US" dirty="0" smtClean="0"/>
              <a:t>He died a painful death in 714 followed by the death of his wives and children.</a:t>
            </a:r>
            <a:br>
              <a:rPr lang="en-US" dirty="0" smtClean="0"/>
            </a:b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388</TotalTime>
  <Words>1693</Words>
  <Application>Microsoft Office PowerPoint</Application>
  <PresentationFormat>On-screen Show (4:3)</PresentationFormat>
  <Paragraphs>99</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Flow</vt:lpstr>
      <vt:lpstr>THE UMMAYYAD DYNASTY</vt:lpstr>
      <vt:lpstr>The Ummayyads</vt:lpstr>
      <vt:lpstr>The Ummayyads</vt:lpstr>
      <vt:lpstr>Egypt under the Ummayyads</vt:lpstr>
      <vt:lpstr>Abd- Al Aziz Ibn Marwan</vt:lpstr>
      <vt:lpstr>Al-Asbagh</vt:lpstr>
      <vt:lpstr>Abd Allah ibn Abd Al-Malik</vt:lpstr>
      <vt:lpstr>Egypt under the Ummayyads</vt:lpstr>
      <vt:lpstr>Qurrah Shurayk</vt:lpstr>
      <vt:lpstr>Abd Al-Malik ibn Rifa’ah </vt:lpstr>
      <vt:lpstr>Ayyoub Ibn Sharhabil</vt:lpstr>
      <vt:lpstr>Egypt Under the Ummayyads</vt:lpstr>
      <vt:lpstr>Rebellion</vt:lpstr>
      <vt:lpstr>Rebellion</vt:lpstr>
      <vt:lpstr>Pope John (40th)</vt:lpstr>
      <vt:lpstr>Pope John (40th)</vt:lpstr>
    </vt:vector>
  </TitlesOfParts>
  <Company>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UMMAYYAD DYNASTY</dc:title>
  <dc:creator>User1</dc:creator>
  <cp:lastModifiedBy>User1</cp:lastModifiedBy>
  <cp:revision>35</cp:revision>
  <dcterms:created xsi:type="dcterms:W3CDTF">2010-02-23T22:46:27Z</dcterms:created>
  <dcterms:modified xsi:type="dcterms:W3CDTF">2010-02-28T05:54:11Z</dcterms:modified>
</cp:coreProperties>
</file>