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80" r:id="rId12"/>
    <p:sldId id="266" r:id="rId13"/>
    <p:sldId id="267" r:id="rId14"/>
    <p:sldId id="268" r:id="rId15"/>
    <p:sldId id="269" r:id="rId16"/>
    <p:sldId id="270" r:id="rId17"/>
    <p:sldId id="272" r:id="rId18"/>
    <p:sldId id="271" r:id="rId19"/>
    <p:sldId id="273" r:id="rId20"/>
    <p:sldId id="274" r:id="rId21"/>
    <p:sldId id="275" r:id="rId22"/>
    <p:sldId id="276" r:id="rId23"/>
    <p:sldId id="277" r:id="rId24"/>
    <p:sldId id="279"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643" autoAdjust="0"/>
  </p:normalViewPr>
  <p:slideViewPr>
    <p:cSldViewPr>
      <p:cViewPr varScale="1">
        <p:scale>
          <a:sx n="67" d="100"/>
          <a:sy n="67" d="100"/>
        </p:scale>
        <p:origin x="-125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30EF66A-C6A4-4B38-ABF5-2DDD5ABAD989}" type="datetimeFigureOut">
              <a:rPr lang="en-US" smtClean="0"/>
              <a:pPr/>
              <a:t>8/30/2009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FAF216-9F93-4888-8D05-09461C65CD5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biblegateway.com/passage/?search=Luke%2023:46&amp;version=NKJV#fen-NKJV-25977a"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biblegateway.com/passage/?search=John%203:13&amp;version=NKJV#fen-NKJV-26129a"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u="sng" kern="1200" dirty="0" smtClean="0">
                <a:solidFill>
                  <a:schemeClr val="tx1"/>
                </a:solidFill>
                <a:latin typeface="+mn-lt"/>
                <a:ea typeface="+mn-ea"/>
                <a:cs typeface="+mn-cs"/>
              </a:rPr>
              <a:t>Introduction: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We are sojourners on this earth, travelers in this temporary world on our way to a final destination which the Lord has prepared for us.  A place prepared for those who have abided in His love to continue to live with Him forever in perfect peace without any struggling or pain.</a:t>
            </a:r>
          </a:p>
          <a:p>
            <a:r>
              <a:rPr lang="en-US" sz="1200" kern="1200" dirty="0" smtClean="0">
                <a:solidFill>
                  <a:schemeClr val="tx1"/>
                </a:solidFill>
                <a:latin typeface="+mn-lt"/>
                <a:ea typeface="+mn-ea"/>
                <a:cs typeface="+mn-cs"/>
              </a:rPr>
              <a:t>We are created for Heaven, we are made to be heavenly creatures.  In order to understand this topic we need to open our hearts and realize that we can’t understand our faith by intellect a lone but by belief, by our spirit.  </a:t>
            </a:r>
          </a:p>
          <a:p>
            <a:endParaRPr lang="en-US" dirty="0"/>
          </a:p>
        </p:txBody>
      </p:sp>
      <p:sp>
        <p:nvSpPr>
          <p:cNvPr id="4" name="Slide Number Placeholder 3"/>
          <p:cNvSpPr>
            <a:spLocks noGrp="1"/>
          </p:cNvSpPr>
          <p:nvPr>
            <p:ph type="sldNum" sz="quarter" idx="10"/>
          </p:nvPr>
        </p:nvSpPr>
        <p:spPr/>
        <p:txBody>
          <a:bodyPr/>
          <a:lstStyle/>
          <a:p>
            <a:fld id="{5AFAF216-9F93-4888-8D05-09461C65CD5C}"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Man instinctively throughout the ages, of different cultures and races and class, have hypothesized about the after life, for example the Ancient Egyptians (among so many, the Aztecs, for example the ancient Greeks; in their burial rituals, they called on the one who was deceased by shouting their name three times, wishing him three times to be happy and healthy and “may the burial be easy on you.”</a:t>
            </a:r>
          </a:p>
          <a:p>
            <a:r>
              <a:rPr lang="en-US" sz="1200" kern="1200" dirty="0" smtClean="0">
                <a:solidFill>
                  <a:schemeClr val="tx1"/>
                </a:solidFill>
                <a:latin typeface="+mn-lt"/>
                <a:ea typeface="+mn-ea"/>
                <a:cs typeface="+mn-cs"/>
              </a:rPr>
              <a:t>The shapes of the Pyramids are directed towards heaven.</a:t>
            </a:r>
          </a:p>
          <a:p>
            <a:r>
              <a:rPr lang="en-US" sz="1200" kern="1200" dirty="0" err="1" smtClean="0">
                <a:solidFill>
                  <a:schemeClr val="tx1"/>
                </a:solidFill>
                <a:latin typeface="+mn-lt"/>
                <a:ea typeface="+mn-ea"/>
                <a:cs typeface="+mn-cs"/>
              </a:rPr>
              <a:t>Beni</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salam</a:t>
            </a:r>
            <a:r>
              <a:rPr lang="en-US" sz="1200" kern="1200" dirty="0" smtClean="0">
                <a:solidFill>
                  <a:schemeClr val="tx1"/>
                </a:solidFill>
                <a:latin typeface="+mn-lt"/>
                <a:ea typeface="+mn-ea"/>
                <a:cs typeface="+mn-cs"/>
              </a:rPr>
              <a:t> tombs (very early tombs found dead buried in a fetal position) –for rebirth. </a:t>
            </a:r>
          </a:p>
          <a:p>
            <a:endParaRPr lang="en-US" dirty="0"/>
          </a:p>
        </p:txBody>
      </p:sp>
      <p:sp>
        <p:nvSpPr>
          <p:cNvPr id="4" name="Slide Number Placeholder 3"/>
          <p:cNvSpPr>
            <a:spLocks noGrp="1"/>
          </p:cNvSpPr>
          <p:nvPr>
            <p:ph type="sldNum" sz="quarter" idx="10"/>
          </p:nvPr>
        </p:nvSpPr>
        <p:spPr/>
        <p:txBody>
          <a:bodyPr/>
          <a:lstStyle/>
          <a:p>
            <a:fld id="{5AFAF216-9F93-4888-8D05-09461C65CD5C}" type="slidenum">
              <a:rPr lang="en-US" smtClean="0"/>
              <a:pPr/>
              <a:t>16</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Phil 3:20-21</a:t>
            </a:r>
          </a:p>
          <a:p>
            <a:r>
              <a:rPr lang="en-US" sz="1200" b="1" kern="1200" baseline="30000" dirty="0" smtClean="0">
                <a:solidFill>
                  <a:schemeClr val="tx1"/>
                </a:solidFill>
                <a:latin typeface="+mn-lt"/>
                <a:ea typeface="+mn-ea"/>
                <a:cs typeface="+mn-cs"/>
              </a:rPr>
              <a:t>20</a:t>
            </a:r>
            <a:r>
              <a:rPr lang="en-US" sz="1200" kern="1200" dirty="0" smtClean="0">
                <a:solidFill>
                  <a:schemeClr val="tx1"/>
                </a:solidFill>
                <a:latin typeface="+mn-lt"/>
                <a:ea typeface="+mn-ea"/>
                <a:cs typeface="+mn-cs"/>
              </a:rPr>
              <a:t> For our citizenship is in heaven, from which we also eagerly wait for the Savior, the Lord Jesus Christ, </a:t>
            </a:r>
            <a:r>
              <a:rPr lang="en-US" sz="1200" b="1" kern="1200" baseline="30000" dirty="0" smtClean="0">
                <a:solidFill>
                  <a:schemeClr val="tx1"/>
                </a:solidFill>
                <a:latin typeface="+mn-lt"/>
                <a:ea typeface="+mn-ea"/>
                <a:cs typeface="+mn-cs"/>
              </a:rPr>
              <a:t>21</a:t>
            </a:r>
            <a:r>
              <a:rPr lang="en-US" sz="1200" kern="1200" dirty="0" smtClean="0">
                <a:solidFill>
                  <a:schemeClr val="tx1"/>
                </a:solidFill>
                <a:latin typeface="+mn-lt"/>
                <a:ea typeface="+mn-ea"/>
                <a:cs typeface="+mn-cs"/>
              </a:rPr>
              <a:t> who will transform our lowly body that it may be conformed to His glorious body, according to the working by which He is able even to subdue all things to Himself.</a:t>
            </a:r>
          </a:p>
          <a:p>
            <a:endParaRPr lang="en-US" sz="1200" kern="1200" dirty="0" smtClean="0">
              <a:solidFill>
                <a:schemeClr val="tx1"/>
              </a:solidFill>
              <a:latin typeface="+mn-lt"/>
              <a:ea typeface="+mn-ea"/>
              <a:cs typeface="+mn-cs"/>
            </a:endParaRPr>
          </a:p>
          <a:p>
            <a:r>
              <a:rPr lang="en-US" sz="1200" b="1" kern="1200" dirty="0" smtClean="0">
                <a:solidFill>
                  <a:schemeClr val="tx1"/>
                </a:solidFill>
                <a:latin typeface="+mn-lt"/>
                <a:ea typeface="+mn-ea"/>
                <a:cs typeface="+mn-cs"/>
              </a:rPr>
              <a:t>1 Corinthians 15:51-52 </a:t>
            </a:r>
          </a:p>
          <a:p>
            <a:r>
              <a:rPr lang="en-US" sz="1200" b="1" kern="1200" baseline="30000" dirty="0" smtClean="0">
                <a:solidFill>
                  <a:schemeClr val="tx1"/>
                </a:solidFill>
                <a:latin typeface="+mn-lt"/>
                <a:ea typeface="+mn-ea"/>
                <a:cs typeface="+mn-cs"/>
              </a:rPr>
              <a:t>51</a:t>
            </a:r>
            <a:r>
              <a:rPr lang="en-US" sz="1200" kern="1200" dirty="0" smtClean="0">
                <a:solidFill>
                  <a:schemeClr val="tx1"/>
                </a:solidFill>
                <a:latin typeface="+mn-lt"/>
                <a:ea typeface="+mn-ea"/>
                <a:cs typeface="+mn-cs"/>
              </a:rPr>
              <a:t> Behold, I tell you a mystery: We shall not all sleep, but we shall all be changed— </a:t>
            </a:r>
            <a:r>
              <a:rPr lang="en-US" sz="1200" b="1" kern="1200" baseline="30000" dirty="0" smtClean="0">
                <a:solidFill>
                  <a:schemeClr val="tx1"/>
                </a:solidFill>
                <a:latin typeface="+mn-lt"/>
                <a:ea typeface="+mn-ea"/>
                <a:cs typeface="+mn-cs"/>
              </a:rPr>
              <a:t>52</a:t>
            </a:r>
            <a:r>
              <a:rPr lang="en-US" sz="1200" kern="1200" dirty="0" smtClean="0">
                <a:solidFill>
                  <a:schemeClr val="tx1"/>
                </a:solidFill>
                <a:latin typeface="+mn-lt"/>
                <a:ea typeface="+mn-ea"/>
                <a:cs typeface="+mn-cs"/>
              </a:rPr>
              <a:t> in a moment, in the twinkling of an eye, at the last trumpet. For the trumpet will sound, and the dead will be raised incorruptible, and we shall be changed.</a:t>
            </a:r>
          </a:p>
          <a:p>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5AFAF216-9F93-4888-8D05-09461C65CD5C}" type="slidenum">
              <a:rPr lang="en-US" smtClean="0"/>
              <a:pPr/>
              <a:t>17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1 Corinthians 15:57</a:t>
            </a:r>
          </a:p>
          <a:p>
            <a:r>
              <a:rPr lang="en-US" sz="1200" b="1" kern="1200" baseline="30000" dirty="0" smtClean="0">
                <a:solidFill>
                  <a:schemeClr val="tx1"/>
                </a:solidFill>
                <a:latin typeface="+mn-lt"/>
                <a:ea typeface="+mn-ea"/>
                <a:cs typeface="+mn-cs"/>
              </a:rPr>
              <a:t>57</a:t>
            </a:r>
            <a:r>
              <a:rPr lang="en-US" sz="1200" kern="1200" dirty="0" smtClean="0">
                <a:solidFill>
                  <a:schemeClr val="tx1"/>
                </a:solidFill>
                <a:latin typeface="+mn-lt"/>
                <a:ea typeface="+mn-ea"/>
                <a:cs typeface="+mn-cs"/>
              </a:rPr>
              <a:t> But thanks </a:t>
            </a:r>
            <a:r>
              <a:rPr lang="en-US" sz="1200" i="1" kern="1200" dirty="0" smtClean="0">
                <a:solidFill>
                  <a:schemeClr val="tx1"/>
                </a:solidFill>
                <a:latin typeface="+mn-lt"/>
                <a:ea typeface="+mn-ea"/>
                <a:cs typeface="+mn-cs"/>
              </a:rPr>
              <a:t>be</a:t>
            </a:r>
            <a:r>
              <a:rPr lang="en-US" sz="1200" kern="1200" dirty="0" smtClean="0">
                <a:solidFill>
                  <a:schemeClr val="tx1"/>
                </a:solidFill>
                <a:latin typeface="+mn-lt"/>
                <a:ea typeface="+mn-ea"/>
                <a:cs typeface="+mn-cs"/>
              </a:rPr>
              <a:t> to God, who gives us the victory through our Lord Jesus Christ</a:t>
            </a:r>
          </a:p>
          <a:p>
            <a:endParaRPr lang="en-US" dirty="0"/>
          </a:p>
        </p:txBody>
      </p:sp>
      <p:sp>
        <p:nvSpPr>
          <p:cNvPr id="4" name="Slide Number Placeholder 3"/>
          <p:cNvSpPr>
            <a:spLocks noGrp="1"/>
          </p:cNvSpPr>
          <p:nvPr>
            <p:ph type="sldNum" sz="quarter" idx="10"/>
          </p:nvPr>
        </p:nvSpPr>
        <p:spPr/>
        <p:txBody>
          <a:bodyPr/>
          <a:lstStyle/>
          <a:p>
            <a:fld id="{5AFAF216-9F93-4888-8D05-09461C65CD5C}" type="slidenum">
              <a:rPr lang="en-US" smtClean="0"/>
              <a:pPr/>
              <a:t>19</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sz="1200" b="0" kern="1200" dirty="0" smtClean="0">
                <a:solidFill>
                  <a:schemeClr val="tx1"/>
                </a:solidFill>
                <a:latin typeface="+mn-lt"/>
                <a:ea typeface="+mn-ea"/>
                <a:cs typeface="+mn-cs"/>
              </a:rPr>
              <a:t>We are made in His image, because God is Spirit John 4:24</a:t>
            </a:r>
            <a:endParaRPr lang="en-US" sz="1200" b="1" kern="1200" dirty="0" smtClean="0">
              <a:solidFill>
                <a:schemeClr val="tx1"/>
              </a:solidFill>
              <a:latin typeface="+mn-lt"/>
              <a:ea typeface="+mn-ea"/>
              <a:cs typeface="+mn-cs"/>
            </a:endParaRPr>
          </a:p>
          <a:p>
            <a:r>
              <a:rPr lang="en-US" sz="1200" kern="1200" baseline="30000" dirty="0" smtClean="0">
                <a:solidFill>
                  <a:schemeClr val="tx1"/>
                </a:solidFill>
                <a:latin typeface="+mn-lt"/>
                <a:ea typeface="+mn-ea"/>
                <a:cs typeface="+mn-cs"/>
              </a:rPr>
              <a:t>24</a:t>
            </a:r>
            <a:r>
              <a:rPr lang="en-US" sz="1200" kern="1200" dirty="0" smtClean="0">
                <a:solidFill>
                  <a:schemeClr val="tx1"/>
                </a:solidFill>
                <a:latin typeface="+mn-lt"/>
                <a:ea typeface="+mn-ea"/>
                <a:cs typeface="+mn-cs"/>
              </a:rPr>
              <a:t> God </a:t>
            </a:r>
            <a:r>
              <a:rPr lang="en-US" sz="1200" i="1" kern="1200" dirty="0" smtClean="0">
                <a:solidFill>
                  <a:schemeClr val="tx1"/>
                </a:solidFill>
                <a:latin typeface="+mn-lt"/>
                <a:ea typeface="+mn-ea"/>
                <a:cs typeface="+mn-cs"/>
              </a:rPr>
              <a:t>is</a:t>
            </a:r>
            <a:r>
              <a:rPr lang="en-US" sz="1200" kern="1200" dirty="0" smtClean="0">
                <a:solidFill>
                  <a:schemeClr val="tx1"/>
                </a:solidFill>
                <a:latin typeface="+mn-lt"/>
                <a:ea typeface="+mn-ea"/>
                <a:cs typeface="+mn-cs"/>
              </a:rPr>
              <a:t> Spirit, and those who worship Him must worship in spirit and truth.</a:t>
            </a:r>
          </a:p>
          <a:p>
            <a:r>
              <a:rPr lang="en-US" sz="1200" b="1" kern="1200" dirty="0" smtClean="0">
                <a:solidFill>
                  <a:schemeClr val="tx1"/>
                </a:solidFill>
                <a:latin typeface="+mn-lt"/>
                <a:ea typeface="+mn-ea"/>
                <a:cs typeface="+mn-cs"/>
              </a:rPr>
              <a:t>And </a:t>
            </a:r>
            <a:r>
              <a:rPr lang="en-US" sz="1200" b="0" kern="1200" dirty="0" smtClean="0">
                <a:solidFill>
                  <a:schemeClr val="tx1"/>
                </a:solidFill>
                <a:latin typeface="+mn-lt"/>
                <a:ea typeface="+mn-ea"/>
                <a:cs typeface="+mn-cs"/>
              </a:rPr>
              <a:t>2 Corinthians 3:17 </a:t>
            </a:r>
            <a:endParaRPr lang="en-US" sz="1200" b="1" kern="1200" dirty="0" smtClean="0">
              <a:solidFill>
                <a:schemeClr val="tx1"/>
              </a:solidFill>
              <a:latin typeface="+mn-lt"/>
              <a:ea typeface="+mn-ea"/>
              <a:cs typeface="+mn-cs"/>
            </a:endParaRPr>
          </a:p>
          <a:p>
            <a:r>
              <a:rPr lang="en-US" sz="1200" b="1" kern="1200" baseline="30000" dirty="0" smtClean="0">
                <a:solidFill>
                  <a:schemeClr val="tx1"/>
                </a:solidFill>
                <a:latin typeface="+mn-lt"/>
                <a:ea typeface="+mn-ea"/>
                <a:cs typeface="+mn-cs"/>
              </a:rPr>
              <a:t>17</a:t>
            </a:r>
            <a:r>
              <a:rPr lang="en-US" sz="1200" kern="1200" dirty="0" smtClean="0">
                <a:solidFill>
                  <a:schemeClr val="tx1"/>
                </a:solidFill>
                <a:latin typeface="+mn-lt"/>
                <a:ea typeface="+mn-ea"/>
                <a:cs typeface="+mn-cs"/>
              </a:rPr>
              <a:t> Now the Lord is the Spirit; </a:t>
            </a:r>
          </a:p>
          <a:p>
            <a:r>
              <a:rPr lang="en-US" sz="1200" kern="1200" dirty="0" smtClean="0">
                <a:solidFill>
                  <a:schemeClr val="tx1"/>
                </a:solidFill>
                <a:latin typeface="+mn-lt"/>
                <a:ea typeface="+mn-ea"/>
                <a:cs typeface="+mn-cs"/>
              </a:rPr>
              <a:t>Therefore our spirit in the image of God is immortal, pure, sanctified and has dominion over nature&gt;&gt;notice these are characteristics of the saints (whenever we hear of a saint’s story, they weaken their bodies to strengthen their spirits and are able to do the things of the spirit).</a:t>
            </a:r>
          </a:p>
          <a:p>
            <a:r>
              <a:rPr lang="en-US" sz="1200" b="0" kern="1200" dirty="0" smtClean="0">
                <a:solidFill>
                  <a:schemeClr val="tx1"/>
                </a:solidFill>
                <a:latin typeface="+mn-lt"/>
                <a:ea typeface="+mn-ea"/>
                <a:cs typeface="+mn-cs"/>
              </a:rPr>
              <a:t>The body dies (Job 34:15) </a:t>
            </a:r>
            <a:endParaRPr lang="en-US" sz="1200" b="1"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r>
              <a:rPr lang="en-US" sz="1200" b="1" kern="1200" baseline="30000" dirty="0" smtClean="0">
                <a:solidFill>
                  <a:schemeClr val="tx1"/>
                </a:solidFill>
                <a:latin typeface="+mn-lt"/>
                <a:ea typeface="+mn-ea"/>
                <a:cs typeface="+mn-cs"/>
              </a:rPr>
              <a:t>15</a:t>
            </a:r>
            <a:r>
              <a:rPr lang="en-US" sz="1200" kern="1200" dirty="0" smtClean="0">
                <a:solidFill>
                  <a:schemeClr val="tx1"/>
                </a:solidFill>
                <a:latin typeface="+mn-lt"/>
                <a:ea typeface="+mn-ea"/>
                <a:cs typeface="+mn-cs"/>
              </a:rPr>
              <a:t> All flesh would perish together,</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And man would return to dust</a:t>
            </a:r>
          </a:p>
          <a:p>
            <a:r>
              <a:rPr lang="en-US" sz="1200" b="1" kern="1200" dirty="0" smtClean="0">
                <a:solidFill>
                  <a:schemeClr val="tx1"/>
                </a:solidFill>
                <a:latin typeface="+mn-lt"/>
                <a:ea typeface="+mn-ea"/>
                <a:cs typeface="+mn-cs"/>
              </a:rPr>
              <a:t>And the Spirit is separated from the body:  Acts 7:59: </a:t>
            </a:r>
            <a:r>
              <a:rPr lang="en-US" sz="1200" b="0" kern="1200" baseline="30000" dirty="0" smtClean="0">
                <a:solidFill>
                  <a:schemeClr val="tx1"/>
                </a:solidFill>
                <a:latin typeface="+mn-lt"/>
                <a:ea typeface="+mn-ea"/>
                <a:cs typeface="+mn-cs"/>
              </a:rPr>
              <a:t>59</a:t>
            </a:r>
            <a:r>
              <a:rPr lang="en-US" sz="1200" b="0" kern="1200" dirty="0" smtClean="0">
                <a:solidFill>
                  <a:schemeClr val="tx1"/>
                </a:solidFill>
                <a:latin typeface="+mn-lt"/>
                <a:ea typeface="+mn-ea"/>
                <a:cs typeface="+mn-cs"/>
              </a:rPr>
              <a:t> And they stoned Stephen as he was calling on </a:t>
            </a:r>
            <a:r>
              <a:rPr lang="en-US" sz="1200" b="0" i="1" kern="1200" dirty="0" smtClean="0">
                <a:solidFill>
                  <a:schemeClr val="tx1"/>
                </a:solidFill>
                <a:latin typeface="+mn-lt"/>
                <a:ea typeface="+mn-ea"/>
                <a:cs typeface="+mn-cs"/>
              </a:rPr>
              <a:t>God</a:t>
            </a:r>
            <a:r>
              <a:rPr lang="en-US" sz="1200" b="0" kern="1200" dirty="0" smtClean="0">
                <a:solidFill>
                  <a:schemeClr val="tx1"/>
                </a:solidFill>
                <a:latin typeface="+mn-lt"/>
                <a:ea typeface="+mn-ea"/>
                <a:cs typeface="+mn-cs"/>
              </a:rPr>
              <a:t> and saying, “Lord Jesus, receive my spirit.” </a:t>
            </a:r>
            <a:r>
              <a:rPr lang="en-US" sz="1200" b="0" kern="1200" baseline="30000" dirty="0" smtClean="0">
                <a:solidFill>
                  <a:schemeClr val="tx1"/>
                </a:solidFill>
                <a:latin typeface="+mn-lt"/>
                <a:ea typeface="+mn-ea"/>
                <a:cs typeface="+mn-cs"/>
              </a:rPr>
              <a:t>60</a:t>
            </a:r>
            <a:r>
              <a:rPr lang="en-US" sz="1200" b="0" kern="1200" dirty="0" smtClean="0">
                <a:solidFill>
                  <a:schemeClr val="tx1"/>
                </a:solidFill>
                <a:latin typeface="+mn-lt"/>
                <a:ea typeface="+mn-ea"/>
                <a:cs typeface="+mn-cs"/>
              </a:rPr>
              <a:t> Then he knelt down and cried out with a loud voice, “Lord, do not charge them with this sin.” And when he had said this, he fell asleep.</a:t>
            </a:r>
            <a:r>
              <a:rPr lang="en-US" sz="1200" b="1" kern="1200" dirty="0" smtClean="0">
                <a:solidFill>
                  <a:schemeClr val="tx1"/>
                </a:solidFill>
                <a:latin typeface="+mn-lt"/>
                <a:ea typeface="+mn-ea"/>
                <a:cs typeface="+mn-cs"/>
              </a:rPr>
              <a:t> And </a:t>
            </a:r>
            <a:r>
              <a:rPr lang="en-US" sz="1200" b="0" kern="1200" dirty="0" smtClean="0">
                <a:solidFill>
                  <a:schemeClr val="tx1"/>
                </a:solidFill>
                <a:latin typeface="+mn-lt"/>
                <a:ea typeface="+mn-ea"/>
                <a:cs typeface="+mn-cs"/>
              </a:rPr>
              <a:t>Psalm 31:5 </a:t>
            </a:r>
            <a:endParaRPr lang="en-US" sz="1200" b="1"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t>
            </a:r>
            <a:r>
              <a:rPr lang="en-US" sz="1200" b="1" kern="1200" baseline="30000" dirty="0" smtClean="0">
                <a:solidFill>
                  <a:schemeClr val="tx1"/>
                </a:solidFill>
                <a:latin typeface="+mn-lt"/>
                <a:ea typeface="+mn-ea"/>
                <a:cs typeface="+mn-cs"/>
              </a:rPr>
              <a:t>5</a:t>
            </a:r>
            <a:r>
              <a:rPr lang="en-US" sz="1200" kern="1200" dirty="0" smtClean="0">
                <a:solidFill>
                  <a:schemeClr val="tx1"/>
                </a:solidFill>
                <a:latin typeface="+mn-lt"/>
                <a:ea typeface="+mn-ea"/>
                <a:cs typeface="+mn-cs"/>
              </a:rPr>
              <a:t> Into Your hand I commit my spirit;</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You have redeemed me, O LORD God of truth.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And the Lord Himself said on the cross;</a:t>
            </a:r>
          </a:p>
          <a:p>
            <a:r>
              <a:rPr lang="en-US" sz="1200" b="0" kern="1200" dirty="0" smtClean="0">
                <a:solidFill>
                  <a:schemeClr val="tx1"/>
                </a:solidFill>
                <a:latin typeface="+mn-lt"/>
                <a:ea typeface="+mn-ea"/>
                <a:cs typeface="+mn-cs"/>
              </a:rPr>
              <a:t>Luke 23:46 </a:t>
            </a:r>
            <a:endParaRPr lang="en-US" sz="1200" b="1" kern="1200" dirty="0" smtClean="0">
              <a:solidFill>
                <a:schemeClr val="tx1"/>
              </a:solidFill>
              <a:latin typeface="+mn-lt"/>
              <a:ea typeface="+mn-ea"/>
              <a:cs typeface="+mn-cs"/>
            </a:endParaRPr>
          </a:p>
          <a:p>
            <a:r>
              <a:rPr lang="en-US" sz="1200" b="1" kern="1200" baseline="30000" dirty="0" smtClean="0">
                <a:solidFill>
                  <a:schemeClr val="tx1"/>
                </a:solidFill>
                <a:latin typeface="+mn-lt"/>
                <a:ea typeface="+mn-ea"/>
                <a:cs typeface="+mn-cs"/>
              </a:rPr>
              <a:t>46</a:t>
            </a:r>
            <a:r>
              <a:rPr lang="en-US" sz="1200" kern="1200" dirty="0" smtClean="0">
                <a:solidFill>
                  <a:schemeClr val="tx1"/>
                </a:solidFill>
                <a:latin typeface="+mn-lt"/>
                <a:ea typeface="+mn-ea"/>
                <a:cs typeface="+mn-cs"/>
              </a:rPr>
              <a:t> And when Jesus had cried out with a loud voice, He said, “Father, </a:t>
            </a:r>
            <a:r>
              <a:rPr lang="en-US" sz="1200" i="1" kern="1200" dirty="0" smtClean="0">
                <a:solidFill>
                  <a:schemeClr val="tx1"/>
                </a:solidFill>
                <a:latin typeface="+mn-lt"/>
                <a:ea typeface="+mn-ea"/>
                <a:cs typeface="+mn-cs"/>
              </a:rPr>
              <a:t>‘into Your hands I commit My spirit.’</a:t>
            </a:r>
            <a:r>
              <a:rPr lang="en-US" sz="1200" kern="1200" dirty="0" smtClean="0">
                <a:solidFill>
                  <a:schemeClr val="tx1"/>
                </a:solidFill>
                <a:latin typeface="+mn-lt"/>
                <a:ea typeface="+mn-ea"/>
                <a:cs typeface="+mn-cs"/>
              </a:rPr>
              <a:t>”</a:t>
            </a:r>
            <a:r>
              <a:rPr lang="en-US" sz="1200" kern="1200" baseline="30000" dirty="0" smtClean="0">
                <a:solidFill>
                  <a:schemeClr val="tx1"/>
                </a:solidFill>
                <a:latin typeface="+mn-lt"/>
                <a:ea typeface="+mn-ea"/>
                <a:cs typeface="+mn-cs"/>
              </a:rPr>
              <a:t>[</a:t>
            </a:r>
            <a:r>
              <a:rPr lang="en-US" sz="1200" u="sng" kern="1200" baseline="30000" dirty="0" smtClean="0">
                <a:solidFill>
                  <a:schemeClr val="tx1"/>
                </a:solidFill>
                <a:latin typeface="+mn-lt"/>
                <a:ea typeface="+mn-ea"/>
                <a:cs typeface="+mn-cs"/>
                <a:hlinkClick r:id="rId3" tooltip="See footnote a"/>
              </a:rPr>
              <a:t>a</a:t>
            </a:r>
            <a:r>
              <a:rPr lang="en-US" sz="1200" kern="1200" baseline="30000" dirty="0" smtClean="0">
                <a:solidFill>
                  <a:schemeClr val="tx1"/>
                </a:solidFill>
                <a:latin typeface="+mn-lt"/>
                <a:ea typeface="+mn-ea"/>
                <a:cs typeface="+mn-cs"/>
              </a:rPr>
              <a:t>]</a:t>
            </a:r>
            <a:r>
              <a:rPr lang="en-US" sz="1200" kern="1200" dirty="0" smtClean="0">
                <a:solidFill>
                  <a:schemeClr val="tx1"/>
                </a:solidFill>
                <a:latin typeface="+mn-lt"/>
                <a:ea typeface="+mn-ea"/>
                <a:cs typeface="+mn-cs"/>
              </a:rPr>
              <a:t> Having said this, He breathed His last.”</a:t>
            </a:r>
          </a:p>
          <a:p>
            <a:endParaRPr lang="en-US" dirty="0"/>
          </a:p>
        </p:txBody>
      </p:sp>
      <p:sp>
        <p:nvSpPr>
          <p:cNvPr id="4" name="Slide Number Placeholder 3"/>
          <p:cNvSpPr>
            <a:spLocks noGrp="1"/>
          </p:cNvSpPr>
          <p:nvPr>
            <p:ph type="sldNum" sz="quarter" idx="10"/>
          </p:nvPr>
        </p:nvSpPr>
        <p:spPr/>
        <p:txBody>
          <a:bodyPr/>
          <a:lstStyle/>
          <a:p>
            <a:fld id="{5AFAF216-9F93-4888-8D05-09461C65CD5C}" type="slidenum">
              <a:rPr lang="en-US" smtClean="0"/>
              <a:pPr/>
              <a:t>20</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John 3:18-19  “He who believes in Him is not condemned; but he who does not believe is condemned already, because he has not believed in the name of the only begotten Son of God. </a:t>
            </a:r>
            <a:r>
              <a:rPr lang="en-US" sz="1200" b="1" kern="1200" baseline="30000" dirty="0" smtClean="0">
                <a:solidFill>
                  <a:schemeClr val="tx1"/>
                </a:solidFill>
                <a:latin typeface="+mn-lt"/>
                <a:ea typeface="+mn-ea"/>
                <a:cs typeface="+mn-cs"/>
              </a:rPr>
              <a:t>19</a:t>
            </a:r>
            <a:r>
              <a:rPr lang="en-US" sz="1200" kern="1200" dirty="0" smtClean="0">
                <a:solidFill>
                  <a:schemeClr val="tx1"/>
                </a:solidFill>
                <a:latin typeface="+mn-lt"/>
                <a:ea typeface="+mn-ea"/>
                <a:cs typeface="+mn-cs"/>
              </a:rPr>
              <a:t> And this is the condemnation, that the light has come into the world, and men loved darkness rather than light, because their deeds were evil.</a:t>
            </a:r>
          </a:p>
          <a:p>
            <a:endParaRPr lang="en-US" dirty="0"/>
          </a:p>
        </p:txBody>
      </p:sp>
      <p:sp>
        <p:nvSpPr>
          <p:cNvPr id="4" name="Slide Number Placeholder 3"/>
          <p:cNvSpPr>
            <a:spLocks noGrp="1"/>
          </p:cNvSpPr>
          <p:nvPr>
            <p:ph type="sldNum" sz="quarter" idx="10"/>
          </p:nvPr>
        </p:nvSpPr>
        <p:spPr/>
        <p:txBody>
          <a:bodyPr/>
          <a:lstStyle/>
          <a:p>
            <a:fld id="{5AFAF216-9F93-4888-8D05-09461C65CD5C}" type="slidenum">
              <a:rPr lang="en-US" smtClean="0"/>
              <a:pPr/>
              <a:t>22</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Holy Baptism is the birth into which we enter our spiritual life and hence heaven, without it we are dead.  Just as we are born naturally into this world by a father and mother, we need to born spiritually into the spiritual domain which is Heaven through a Father (God the Lord) and a spiritual Mother (which is the church) with this second birth we enter heaven.</a:t>
            </a:r>
          </a:p>
          <a:p>
            <a:r>
              <a:rPr lang="en-US" sz="1200" b="1" i="1" kern="1200" dirty="0" smtClean="0">
                <a:solidFill>
                  <a:schemeClr val="tx1"/>
                </a:solidFill>
                <a:latin typeface="+mn-lt"/>
                <a:ea typeface="+mn-ea"/>
                <a:cs typeface="+mn-cs"/>
              </a:rPr>
              <a:t>John 3</a:t>
            </a:r>
          </a:p>
          <a:p>
            <a:r>
              <a:rPr lang="en-US" sz="1200" b="1" kern="1200" dirty="0" smtClean="0">
                <a:solidFill>
                  <a:schemeClr val="tx1"/>
                </a:solidFill>
                <a:latin typeface="+mn-lt"/>
                <a:ea typeface="+mn-ea"/>
                <a:cs typeface="+mn-cs"/>
              </a:rPr>
              <a:t>The New Birth</a:t>
            </a:r>
          </a:p>
          <a:p>
            <a:r>
              <a:rPr lang="en-US" sz="1200" kern="1200" dirty="0" smtClean="0">
                <a:solidFill>
                  <a:schemeClr val="tx1"/>
                </a:solidFill>
                <a:latin typeface="+mn-lt"/>
                <a:ea typeface="+mn-ea"/>
                <a:cs typeface="+mn-cs"/>
              </a:rPr>
              <a:t> </a:t>
            </a:r>
            <a:r>
              <a:rPr lang="en-US" sz="1200" b="1" kern="1200" baseline="30000" dirty="0" smtClean="0">
                <a:solidFill>
                  <a:schemeClr val="tx1"/>
                </a:solidFill>
                <a:latin typeface="+mn-lt"/>
                <a:ea typeface="+mn-ea"/>
                <a:cs typeface="+mn-cs"/>
              </a:rPr>
              <a:t>1</a:t>
            </a:r>
            <a:r>
              <a:rPr lang="en-US" sz="1200" kern="1200" dirty="0" smtClean="0">
                <a:solidFill>
                  <a:schemeClr val="tx1"/>
                </a:solidFill>
                <a:latin typeface="+mn-lt"/>
                <a:ea typeface="+mn-ea"/>
                <a:cs typeface="+mn-cs"/>
              </a:rPr>
              <a:t> There was a man of the Pharisees named Nicodemus, a ruler of the Jews. </a:t>
            </a:r>
            <a:r>
              <a:rPr lang="en-US" sz="1200" b="1" kern="1200" baseline="30000" dirty="0" smtClean="0">
                <a:solidFill>
                  <a:schemeClr val="tx1"/>
                </a:solidFill>
                <a:latin typeface="+mn-lt"/>
                <a:ea typeface="+mn-ea"/>
                <a:cs typeface="+mn-cs"/>
              </a:rPr>
              <a:t>2</a:t>
            </a:r>
            <a:r>
              <a:rPr lang="en-US" sz="1200" kern="1200" dirty="0" smtClean="0">
                <a:solidFill>
                  <a:schemeClr val="tx1"/>
                </a:solidFill>
                <a:latin typeface="+mn-lt"/>
                <a:ea typeface="+mn-ea"/>
                <a:cs typeface="+mn-cs"/>
              </a:rPr>
              <a:t> This man came to Jesus by night and said to Him, “Rabbi, we know that You are a teacher come from God; for no one can do these signs that You do unless God is with him.”</a:t>
            </a:r>
            <a:br>
              <a:rPr lang="en-US" sz="1200" kern="1200" dirty="0" smtClean="0">
                <a:solidFill>
                  <a:schemeClr val="tx1"/>
                </a:solidFill>
                <a:latin typeface="+mn-lt"/>
                <a:ea typeface="+mn-ea"/>
                <a:cs typeface="+mn-cs"/>
              </a:rPr>
            </a:br>
            <a:r>
              <a:rPr lang="en-US" sz="1200" b="1" kern="1200" baseline="30000" dirty="0" smtClean="0">
                <a:solidFill>
                  <a:schemeClr val="tx1"/>
                </a:solidFill>
                <a:latin typeface="+mn-lt"/>
                <a:ea typeface="+mn-ea"/>
                <a:cs typeface="+mn-cs"/>
              </a:rPr>
              <a:t>3</a:t>
            </a:r>
            <a:r>
              <a:rPr lang="en-US" sz="1200" kern="1200" dirty="0" smtClean="0">
                <a:solidFill>
                  <a:schemeClr val="tx1"/>
                </a:solidFill>
                <a:latin typeface="+mn-lt"/>
                <a:ea typeface="+mn-ea"/>
                <a:cs typeface="+mn-cs"/>
              </a:rPr>
              <a:t> Jesus answered and said to him, “Most assuredly, I say to you, unless one is born again, he cannot see the kingdom of God.” </a:t>
            </a:r>
            <a:br>
              <a:rPr lang="en-US" sz="1200" kern="1200" dirty="0" smtClean="0">
                <a:solidFill>
                  <a:schemeClr val="tx1"/>
                </a:solidFill>
                <a:latin typeface="+mn-lt"/>
                <a:ea typeface="+mn-ea"/>
                <a:cs typeface="+mn-cs"/>
              </a:rPr>
            </a:br>
            <a:r>
              <a:rPr lang="en-US" sz="1200" b="1" kern="1200" baseline="30000" dirty="0" smtClean="0">
                <a:solidFill>
                  <a:schemeClr val="tx1"/>
                </a:solidFill>
                <a:latin typeface="+mn-lt"/>
                <a:ea typeface="+mn-ea"/>
                <a:cs typeface="+mn-cs"/>
              </a:rPr>
              <a:t>4</a:t>
            </a:r>
            <a:r>
              <a:rPr lang="en-US" sz="1200" kern="1200" dirty="0" smtClean="0">
                <a:solidFill>
                  <a:schemeClr val="tx1"/>
                </a:solidFill>
                <a:latin typeface="+mn-lt"/>
                <a:ea typeface="+mn-ea"/>
                <a:cs typeface="+mn-cs"/>
              </a:rPr>
              <a:t> Nicodemus said to Him, “How can a man be born when he is old? Can he enter a second time into his mother’s womb and be born?” </a:t>
            </a:r>
            <a:br>
              <a:rPr lang="en-US" sz="1200" kern="1200" dirty="0" smtClean="0">
                <a:solidFill>
                  <a:schemeClr val="tx1"/>
                </a:solidFill>
                <a:latin typeface="+mn-lt"/>
                <a:ea typeface="+mn-ea"/>
                <a:cs typeface="+mn-cs"/>
              </a:rPr>
            </a:br>
            <a:r>
              <a:rPr lang="en-US" sz="1200" b="1" kern="1200" baseline="30000" dirty="0" smtClean="0">
                <a:solidFill>
                  <a:schemeClr val="tx1"/>
                </a:solidFill>
                <a:latin typeface="+mn-lt"/>
                <a:ea typeface="+mn-ea"/>
                <a:cs typeface="+mn-cs"/>
              </a:rPr>
              <a:t>5</a:t>
            </a:r>
            <a:r>
              <a:rPr lang="en-US" sz="1200" kern="1200" dirty="0" smtClean="0">
                <a:solidFill>
                  <a:schemeClr val="tx1"/>
                </a:solidFill>
                <a:latin typeface="+mn-lt"/>
                <a:ea typeface="+mn-ea"/>
                <a:cs typeface="+mn-cs"/>
              </a:rPr>
              <a:t> Jesus answered, “Most assuredly, I say to you, unless one is born of water and the Spirit, he cannot enter the kingdom of God. </a:t>
            </a:r>
            <a:r>
              <a:rPr lang="en-US" sz="1200" b="1" kern="1200" baseline="30000" dirty="0" smtClean="0">
                <a:solidFill>
                  <a:schemeClr val="tx1"/>
                </a:solidFill>
                <a:latin typeface="+mn-lt"/>
                <a:ea typeface="+mn-ea"/>
                <a:cs typeface="+mn-cs"/>
              </a:rPr>
              <a:t>6</a:t>
            </a:r>
            <a:r>
              <a:rPr lang="en-US" sz="1200" kern="1200" dirty="0" smtClean="0">
                <a:solidFill>
                  <a:schemeClr val="tx1"/>
                </a:solidFill>
                <a:latin typeface="+mn-lt"/>
                <a:ea typeface="+mn-ea"/>
                <a:cs typeface="+mn-cs"/>
              </a:rPr>
              <a:t> That which is born of the flesh is flesh, and that which is born of the Spirit is spirit. </a:t>
            </a:r>
            <a:r>
              <a:rPr lang="en-US" sz="1200" b="1" kern="1200" baseline="30000" dirty="0" smtClean="0">
                <a:solidFill>
                  <a:schemeClr val="tx1"/>
                </a:solidFill>
                <a:latin typeface="+mn-lt"/>
                <a:ea typeface="+mn-ea"/>
                <a:cs typeface="+mn-cs"/>
              </a:rPr>
              <a:t>7</a:t>
            </a:r>
            <a:r>
              <a:rPr lang="en-US" sz="1200" kern="1200" dirty="0" smtClean="0">
                <a:solidFill>
                  <a:schemeClr val="tx1"/>
                </a:solidFill>
                <a:latin typeface="+mn-lt"/>
                <a:ea typeface="+mn-ea"/>
                <a:cs typeface="+mn-cs"/>
              </a:rPr>
              <a:t> Do not marvel that I said to you, ‘You must be born again.</a:t>
            </a:r>
          </a:p>
          <a:p>
            <a:endParaRPr lang="en-US" dirty="0"/>
          </a:p>
        </p:txBody>
      </p:sp>
      <p:sp>
        <p:nvSpPr>
          <p:cNvPr id="4" name="Slide Number Placeholder 3"/>
          <p:cNvSpPr>
            <a:spLocks noGrp="1"/>
          </p:cNvSpPr>
          <p:nvPr>
            <p:ph type="sldNum" sz="quarter" idx="10"/>
          </p:nvPr>
        </p:nvSpPr>
        <p:spPr/>
        <p:txBody>
          <a:bodyPr/>
          <a:lstStyle/>
          <a:p>
            <a:fld id="{5AFAF216-9F93-4888-8D05-09461C65CD5C}" type="slidenum">
              <a:rPr lang="en-US" smtClean="0"/>
              <a:pPr/>
              <a:t>23</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-Meekness and Humility</a:t>
            </a:r>
          </a:p>
          <a:p>
            <a:r>
              <a:rPr lang="en-US" sz="1200" kern="1200" dirty="0" smtClean="0">
                <a:solidFill>
                  <a:schemeClr val="tx1"/>
                </a:solidFill>
                <a:latin typeface="+mn-lt"/>
                <a:ea typeface="+mn-ea"/>
                <a:cs typeface="+mn-cs"/>
              </a:rPr>
              <a:t>-The fruit of the Spirit</a:t>
            </a:r>
          </a:p>
          <a:p>
            <a:r>
              <a:rPr lang="en-US" sz="1200" b="0" kern="1200" dirty="0" smtClean="0">
                <a:solidFill>
                  <a:schemeClr val="tx1"/>
                </a:solidFill>
                <a:latin typeface="+mn-lt"/>
                <a:ea typeface="+mn-ea"/>
                <a:cs typeface="+mn-cs"/>
              </a:rPr>
              <a:t>-- Ephesians 5:9 </a:t>
            </a:r>
            <a:endParaRPr lang="en-US" sz="1200" b="1" kern="1200" dirty="0" smtClean="0">
              <a:solidFill>
                <a:schemeClr val="tx1"/>
              </a:solidFill>
              <a:latin typeface="+mn-lt"/>
              <a:ea typeface="+mn-ea"/>
              <a:cs typeface="+mn-cs"/>
            </a:endParaRPr>
          </a:p>
          <a:p>
            <a:r>
              <a:rPr lang="en-US" sz="1200" b="1" kern="1200" baseline="30000" dirty="0" smtClean="0">
                <a:solidFill>
                  <a:schemeClr val="tx1"/>
                </a:solidFill>
                <a:latin typeface="+mn-lt"/>
                <a:ea typeface="+mn-ea"/>
                <a:cs typeface="+mn-cs"/>
              </a:rPr>
              <a:t>9</a:t>
            </a:r>
            <a:r>
              <a:rPr lang="en-US" sz="1200" kern="1200" dirty="0" smtClean="0">
                <a:solidFill>
                  <a:schemeClr val="tx1"/>
                </a:solidFill>
                <a:latin typeface="+mn-lt"/>
                <a:ea typeface="+mn-ea"/>
                <a:cs typeface="+mn-cs"/>
              </a:rPr>
              <a:t>(for the fruit of the light consists in all goodness, righteousness and truth)</a:t>
            </a:r>
          </a:p>
          <a:p>
            <a:r>
              <a:rPr lang="en-US" sz="1200" kern="1200" dirty="0" smtClean="0">
                <a:solidFill>
                  <a:schemeClr val="tx1"/>
                </a:solidFill>
                <a:latin typeface="+mn-lt"/>
                <a:ea typeface="+mn-ea"/>
                <a:cs typeface="+mn-cs"/>
              </a:rPr>
              <a:t>--“The holies for the holy”</a:t>
            </a:r>
          </a:p>
          <a:p>
            <a:r>
              <a:rPr lang="en-US" sz="1200" b="0" kern="1200" dirty="0" smtClean="0">
                <a:solidFill>
                  <a:schemeClr val="tx1"/>
                </a:solidFill>
                <a:latin typeface="+mn-lt"/>
                <a:ea typeface="+mn-ea"/>
                <a:cs typeface="+mn-cs"/>
              </a:rPr>
              <a:t>Hebrews 12:14 </a:t>
            </a:r>
            <a:endParaRPr lang="en-US" sz="1200" b="1"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r>
              <a:rPr lang="en-US" sz="1200" b="1" kern="1200" baseline="30000" dirty="0" smtClean="0">
                <a:solidFill>
                  <a:schemeClr val="tx1"/>
                </a:solidFill>
                <a:latin typeface="+mn-lt"/>
                <a:ea typeface="+mn-ea"/>
                <a:cs typeface="+mn-cs"/>
              </a:rPr>
              <a:t>14</a:t>
            </a:r>
            <a:r>
              <a:rPr lang="en-US" sz="1200" kern="1200" dirty="0" smtClean="0">
                <a:solidFill>
                  <a:schemeClr val="tx1"/>
                </a:solidFill>
                <a:latin typeface="+mn-lt"/>
                <a:ea typeface="+mn-ea"/>
                <a:cs typeface="+mn-cs"/>
              </a:rPr>
              <a:t>Make every effort to live in peace with all men and to be holy; without holiness no one will see the Lord.</a:t>
            </a:r>
          </a:p>
          <a:p>
            <a:r>
              <a:rPr lang="en-US" sz="1200" b="0" kern="1200" dirty="0" smtClean="0">
                <a:solidFill>
                  <a:schemeClr val="tx1"/>
                </a:solidFill>
                <a:latin typeface="+mn-lt"/>
                <a:ea typeface="+mn-ea"/>
                <a:cs typeface="+mn-cs"/>
              </a:rPr>
              <a:t>Ephesians 1:4 </a:t>
            </a:r>
            <a:endParaRPr lang="en-US" sz="1200" b="1" kern="1200" dirty="0" smtClean="0">
              <a:solidFill>
                <a:schemeClr val="tx1"/>
              </a:solidFill>
              <a:latin typeface="+mn-lt"/>
              <a:ea typeface="+mn-ea"/>
              <a:cs typeface="+mn-cs"/>
            </a:endParaRPr>
          </a:p>
          <a:p>
            <a:r>
              <a:rPr lang="en-US" sz="1200" b="1" kern="1200" baseline="30000" dirty="0" smtClean="0">
                <a:solidFill>
                  <a:schemeClr val="tx1"/>
                </a:solidFill>
                <a:latin typeface="+mn-lt"/>
                <a:ea typeface="+mn-ea"/>
                <a:cs typeface="+mn-cs"/>
              </a:rPr>
              <a:t>4</a:t>
            </a:r>
            <a:r>
              <a:rPr lang="en-US" sz="1200" kern="1200" dirty="0" smtClean="0">
                <a:solidFill>
                  <a:schemeClr val="tx1"/>
                </a:solidFill>
                <a:latin typeface="+mn-lt"/>
                <a:ea typeface="+mn-ea"/>
                <a:cs typeface="+mn-cs"/>
              </a:rPr>
              <a:t>For he chose us in him before the creation of the world to be holy and blameless in his sight. In love</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Glory be to God forever Amen.</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AFAF216-9F93-4888-8D05-09461C65CD5C}" type="slidenum">
              <a:rPr lang="en-US" smtClean="0"/>
              <a:pPr/>
              <a:t>24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AFAF216-9F93-4888-8D05-09461C65CD5C}"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smtClean="0">
                <a:solidFill>
                  <a:schemeClr val="tx1"/>
                </a:solidFill>
                <a:latin typeface="+mn-lt"/>
                <a:ea typeface="+mn-ea"/>
                <a:cs typeface="+mn-cs"/>
              </a:rPr>
              <a:t>2 Corinthians 5:6-8 </a:t>
            </a:r>
          </a:p>
          <a:p>
            <a:r>
              <a:rPr lang="en-US" sz="1200" b="1" kern="1200" baseline="30000" dirty="0" smtClean="0">
                <a:solidFill>
                  <a:schemeClr val="tx1"/>
                </a:solidFill>
                <a:latin typeface="+mn-lt"/>
                <a:ea typeface="+mn-ea"/>
                <a:cs typeface="+mn-cs"/>
              </a:rPr>
              <a:t>6</a:t>
            </a:r>
            <a:r>
              <a:rPr lang="en-US" sz="1200" kern="1200" dirty="0" smtClean="0">
                <a:solidFill>
                  <a:schemeClr val="tx1"/>
                </a:solidFill>
                <a:latin typeface="+mn-lt"/>
                <a:ea typeface="+mn-ea"/>
                <a:cs typeface="+mn-cs"/>
              </a:rPr>
              <a:t> So </a:t>
            </a:r>
            <a:r>
              <a:rPr lang="en-US" sz="1200" i="1" kern="1200" dirty="0" smtClean="0">
                <a:solidFill>
                  <a:schemeClr val="tx1"/>
                </a:solidFill>
                <a:latin typeface="+mn-lt"/>
                <a:ea typeface="+mn-ea"/>
                <a:cs typeface="+mn-cs"/>
              </a:rPr>
              <a:t>we are</a:t>
            </a:r>
            <a:r>
              <a:rPr lang="en-US" sz="1200" kern="1200" dirty="0" smtClean="0">
                <a:solidFill>
                  <a:schemeClr val="tx1"/>
                </a:solidFill>
                <a:latin typeface="+mn-lt"/>
                <a:ea typeface="+mn-ea"/>
                <a:cs typeface="+mn-cs"/>
              </a:rPr>
              <a:t> always confident, knowing that while we are at home in the body we are absent from the Lord. </a:t>
            </a:r>
            <a:r>
              <a:rPr lang="en-US" sz="1200" b="1" kern="1200" baseline="30000" dirty="0" smtClean="0">
                <a:solidFill>
                  <a:schemeClr val="tx1"/>
                </a:solidFill>
                <a:latin typeface="+mn-lt"/>
                <a:ea typeface="+mn-ea"/>
                <a:cs typeface="+mn-cs"/>
              </a:rPr>
              <a:t>7</a:t>
            </a:r>
            <a:r>
              <a:rPr lang="en-US" sz="1200" kern="1200" dirty="0" smtClean="0">
                <a:solidFill>
                  <a:schemeClr val="tx1"/>
                </a:solidFill>
                <a:latin typeface="+mn-lt"/>
                <a:ea typeface="+mn-ea"/>
                <a:cs typeface="+mn-cs"/>
              </a:rPr>
              <a:t> For we walk by faith, not by sight. </a:t>
            </a:r>
            <a:r>
              <a:rPr lang="en-US" sz="1200" b="1" kern="1200" baseline="30000" dirty="0" smtClean="0">
                <a:solidFill>
                  <a:schemeClr val="tx1"/>
                </a:solidFill>
                <a:latin typeface="+mn-lt"/>
                <a:ea typeface="+mn-ea"/>
                <a:cs typeface="+mn-cs"/>
              </a:rPr>
              <a:t>8</a:t>
            </a:r>
            <a:r>
              <a:rPr lang="en-US" sz="1200" kern="1200" dirty="0" smtClean="0">
                <a:solidFill>
                  <a:schemeClr val="tx1"/>
                </a:solidFill>
                <a:latin typeface="+mn-lt"/>
                <a:ea typeface="+mn-ea"/>
                <a:cs typeface="+mn-cs"/>
              </a:rPr>
              <a:t> We are confident, yes, well pleased rather to be absent from the body and to be present with the Lord.</a:t>
            </a:r>
          </a:p>
          <a:p>
            <a:r>
              <a:rPr lang="en-US" sz="1200" kern="1200" dirty="0" smtClean="0">
                <a:solidFill>
                  <a:schemeClr val="tx1"/>
                </a:solidFill>
                <a:latin typeface="+mn-lt"/>
                <a:ea typeface="+mn-ea"/>
                <a:cs typeface="+mn-cs"/>
              </a:rPr>
              <a:t>“The saints lived in the flesh on earth as if they had no bodies, as spirits in heaven.” P. 19 of </a:t>
            </a:r>
            <a:r>
              <a:rPr lang="en-US" sz="1200" u="sng" kern="1200" dirty="0" smtClean="0">
                <a:solidFill>
                  <a:schemeClr val="tx1"/>
                </a:solidFill>
                <a:latin typeface="+mn-lt"/>
                <a:ea typeface="+mn-ea"/>
                <a:cs typeface="+mn-cs"/>
              </a:rPr>
              <a:t>Heaven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We have a natural eagerness for heaven and this is evidenced by our prayers, offerings (service, laying up treasures in heaven) and intercessions of the angels and saints and for the departed, especially in the Holy liturgy.</a:t>
            </a:r>
          </a:p>
          <a:p>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AFAF216-9F93-4888-8D05-09461C65CD5C}"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AFAF216-9F93-4888-8D05-09461C65CD5C}" type="slidenum">
              <a:rPr lang="en-US" smtClean="0"/>
              <a:pPr/>
              <a:t>7</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In the Matins Doxology we offer incense to each of the saints as if we are telling each of them good morning by name.  We are constantly living with those in heaven this way.</a:t>
            </a:r>
          </a:p>
          <a:p>
            <a:endParaRPr lang="en-US" dirty="0"/>
          </a:p>
        </p:txBody>
      </p:sp>
      <p:sp>
        <p:nvSpPr>
          <p:cNvPr id="4" name="Slide Number Placeholder 3"/>
          <p:cNvSpPr>
            <a:spLocks noGrp="1"/>
          </p:cNvSpPr>
          <p:nvPr>
            <p:ph type="sldNum" sz="quarter" idx="10"/>
          </p:nvPr>
        </p:nvSpPr>
        <p:spPr/>
        <p:txBody>
          <a:bodyPr/>
          <a:lstStyle/>
          <a:p>
            <a:fld id="{5AFAF216-9F93-4888-8D05-09461C65CD5C}" type="slidenum">
              <a:rPr lang="en-US" smtClean="0"/>
              <a:pPr/>
              <a:t>8</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i="1" kern="1200" dirty="0" smtClean="0">
                <a:solidFill>
                  <a:schemeClr val="tx1"/>
                </a:solidFill>
                <a:latin typeface="+mn-lt"/>
                <a:ea typeface="+mn-ea"/>
                <a:cs typeface="+mn-cs"/>
              </a:rPr>
              <a:t>Matthew 5</a:t>
            </a:r>
          </a:p>
          <a:p>
            <a:r>
              <a:rPr lang="en-US" sz="1200" b="1" kern="1200" dirty="0" smtClean="0">
                <a:solidFill>
                  <a:schemeClr val="tx1"/>
                </a:solidFill>
                <a:latin typeface="+mn-lt"/>
                <a:ea typeface="+mn-ea"/>
                <a:cs typeface="+mn-cs"/>
              </a:rPr>
              <a:t>The Beatitudes</a:t>
            </a:r>
          </a:p>
          <a:p>
            <a:r>
              <a:rPr lang="en-US" sz="1200" kern="1200" dirty="0" smtClean="0">
                <a:solidFill>
                  <a:schemeClr val="tx1"/>
                </a:solidFill>
                <a:latin typeface="+mn-lt"/>
                <a:ea typeface="+mn-ea"/>
                <a:cs typeface="+mn-cs"/>
              </a:rPr>
              <a:t> </a:t>
            </a:r>
            <a:r>
              <a:rPr lang="en-US" sz="1200" b="1" kern="1200" baseline="30000" dirty="0" smtClean="0">
                <a:solidFill>
                  <a:schemeClr val="tx1"/>
                </a:solidFill>
                <a:latin typeface="+mn-lt"/>
                <a:ea typeface="+mn-ea"/>
                <a:cs typeface="+mn-cs"/>
              </a:rPr>
              <a:t>1</a:t>
            </a:r>
            <a:r>
              <a:rPr lang="en-US" sz="1200" kern="1200" dirty="0" smtClean="0">
                <a:solidFill>
                  <a:schemeClr val="tx1"/>
                </a:solidFill>
                <a:latin typeface="+mn-lt"/>
                <a:ea typeface="+mn-ea"/>
                <a:cs typeface="+mn-cs"/>
              </a:rPr>
              <a:t> And seeing the multitudes, He went up on a mountain, and when He was seated His disciples came to Him. </a:t>
            </a:r>
            <a:r>
              <a:rPr lang="en-US" sz="1200" b="1" kern="1200" baseline="30000" dirty="0" smtClean="0">
                <a:solidFill>
                  <a:schemeClr val="tx1"/>
                </a:solidFill>
                <a:latin typeface="+mn-lt"/>
                <a:ea typeface="+mn-ea"/>
                <a:cs typeface="+mn-cs"/>
              </a:rPr>
              <a:t>2</a:t>
            </a:r>
            <a:r>
              <a:rPr lang="en-US" sz="1200" kern="1200" dirty="0" smtClean="0">
                <a:solidFill>
                  <a:schemeClr val="tx1"/>
                </a:solidFill>
                <a:latin typeface="+mn-lt"/>
                <a:ea typeface="+mn-ea"/>
                <a:cs typeface="+mn-cs"/>
              </a:rPr>
              <a:t> Then He opened His mouth and taught them, saying:</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t>
            </a:r>
            <a:r>
              <a:rPr lang="en-US" sz="1200" b="1" kern="1200" baseline="30000" dirty="0" smtClean="0">
                <a:solidFill>
                  <a:schemeClr val="tx1"/>
                </a:solidFill>
                <a:latin typeface="+mn-lt"/>
                <a:ea typeface="+mn-ea"/>
                <a:cs typeface="+mn-cs"/>
              </a:rPr>
              <a:t>3</a:t>
            </a:r>
            <a:r>
              <a:rPr lang="en-US" sz="1200" kern="1200" dirty="0" smtClean="0">
                <a:solidFill>
                  <a:schemeClr val="tx1"/>
                </a:solidFill>
                <a:latin typeface="+mn-lt"/>
                <a:ea typeface="+mn-ea"/>
                <a:cs typeface="+mn-cs"/>
              </a:rPr>
              <a:t> “ Blessed </a:t>
            </a:r>
            <a:r>
              <a:rPr lang="en-US" sz="1200" i="1" kern="1200" dirty="0" smtClean="0">
                <a:solidFill>
                  <a:schemeClr val="tx1"/>
                </a:solidFill>
                <a:latin typeface="+mn-lt"/>
                <a:ea typeface="+mn-ea"/>
                <a:cs typeface="+mn-cs"/>
              </a:rPr>
              <a:t>are</a:t>
            </a:r>
            <a:r>
              <a:rPr lang="en-US" sz="1200" kern="1200" dirty="0" smtClean="0">
                <a:solidFill>
                  <a:schemeClr val="tx1"/>
                </a:solidFill>
                <a:latin typeface="+mn-lt"/>
                <a:ea typeface="+mn-ea"/>
                <a:cs typeface="+mn-cs"/>
              </a:rPr>
              <a:t> the poor in spirit, </a:t>
            </a:r>
            <a:br>
              <a:rPr lang="en-US" sz="1200" kern="1200" dirty="0" smtClean="0">
                <a:solidFill>
                  <a:schemeClr val="tx1"/>
                </a:solidFill>
                <a:latin typeface="+mn-lt"/>
                <a:ea typeface="+mn-ea"/>
                <a:cs typeface="+mn-cs"/>
              </a:rPr>
            </a:br>
            <a:r>
              <a:rPr lang="en-US" sz="1200" b="1" kern="1200" dirty="0" smtClean="0">
                <a:solidFill>
                  <a:schemeClr val="tx1"/>
                </a:solidFill>
                <a:latin typeface="+mn-lt"/>
                <a:ea typeface="+mn-ea"/>
                <a:cs typeface="+mn-cs"/>
              </a:rPr>
              <a:t>For theirs is the kingdom of heaven.</a:t>
            </a:r>
            <a:r>
              <a:rPr lang="en-US" sz="1200" kern="1200" dirty="0" smtClean="0">
                <a:solidFill>
                  <a:schemeClr val="tx1"/>
                </a:solidFill>
                <a:latin typeface="+mn-lt"/>
                <a:ea typeface="+mn-ea"/>
                <a:cs typeface="+mn-cs"/>
              </a:rPr>
              <a:t>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t>
            </a:r>
            <a:r>
              <a:rPr lang="en-US" sz="1200" b="1" kern="1200" baseline="30000" dirty="0" smtClean="0">
                <a:solidFill>
                  <a:schemeClr val="tx1"/>
                </a:solidFill>
                <a:latin typeface="+mn-lt"/>
                <a:ea typeface="+mn-ea"/>
                <a:cs typeface="+mn-cs"/>
              </a:rPr>
              <a:t>4</a:t>
            </a:r>
            <a:r>
              <a:rPr lang="en-US" sz="1200" kern="1200" dirty="0" smtClean="0">
                <a:solidFill>
                  <a:schemeClr val="tx1"/>
                </a:solidFill>
                <a:latin typeface="+mn-lt"/>
                <a:ea typeface="+mn-ea"/>
                <a:cs typeface="+mn-cs"/>
              </a:rPr>
              <a:t> Blessed </a:t>
            </a:r>
            <a:r>
              <a:rPr lang="en-US" sz="1200" i="1" kern="1200" dirty="0" smtClean="0">
                <a:solidFill>
                  <a:schemeClr val="tx1"/>
                </a:solidFill>
                <a:latin typeface="+mn-lt"/>
                <a:ea typeface="+mn-ea"/>
                <a:cs typeface="+mn-cs"/>
              </a:rPr>
              <a:t>are</a:t>
            </a:r>
            <a:r>
              <a:rPr lang="en-US" sz="1200" kern="1200" dirty="0" smtClean="0">
                <a:solidFill>
                  <a:schemeClr val="tx1"/>
                </a:solidFill>
                <a:latin typeface="+mn-lt"/>
                <a:ea typeface="+mn-ea"/>
                <a:cs typeface="+mn-cs"/>
              </a:rPr>
              <a:t> those who mourn,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For they </a:t>
            </a:r>
            <a:r>
              <a:rPr lang="en-US" sz="1200" b="1" kern="1200" dirty="0" smtClean="0">
                <a:solidFill>
                  <a:schemeClr val="tx1"/>
                </a:solidFill>
                <a:latin typeface="+mn-lt"/>
                <a:ea typeface="+mn-ea"/>
                <a:cs typeface="+mn-cs"/>
              </a:rPr>
              <a:t>shall be comforted.</a:t>
            </a:r>
            <a:r>
              <a:rPr lang="en-US" sz="1200" kern="1200" dirty="0" smtClean="0">
                <a:solidFill>
                  <a:schemeClr val="tx1"/>
                </a:solidFill>
                <a:latin typeface="+mn-lt"/>
                <a:ea typeface="+mn-ea"/>
                <a:cs typeface="+mn-cs"/>
              </a:rPr>
              <a:t>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t>
            </a:r>
            <a:r>
              <a:rPr lang="en-US" sz="1200" b="1" kern="1200" baseline="30000" dirty="0" smtClean="0">
                <a:solidFill>
                  <a:schemeClr val="tx1"/>
                </a:solidFill>
                <a:latin typeface="+mn-lt"/>
                <a:ea typeface="+mn-ea"/>
                <a:cs typeface="+mn-cs"/>
              </a:rPr>
              <a:t>5</a:t>
            </a:r>
            <a:r>
              <a:rPr lang="en-US" sz="1200" kern="1200" dirty="0" smtClean="0">
                <a:solidFill>
                  <a:schemeClr val="tx1"/>
                </a:solidFill>
                <a:latin typeface="+mn-lt"/>
                <a:ea typeface="+mn-ea"/>
                <a:cs typeface="+mn-cs"/>
              </a:rPr>
              <a:t> Blessed </a:t>
            </a:r>
            <a:r>
              <a:rPr lang="en-US" sz="1200" i="1" kern="1200" dirty="0" smtClean="0">
                <a:solidFill>
                  <a:schemeClr val="tx1"/>
                </a:solidFill>
                <a:latin typeface="+mn-lt"/>
                <a:ea typeface="+mn-ea"/>
                <a:cs typeface="+mn-cs"/>
              </a:rPr>
              <a:t>are</a:t>
            </a:r>
            <a:r>
              <a:rPr lang="en-US" sz="1200" kern="1200" dirty="0" smtClean="0">
                <a:solidFill>
                  <a:schemeClr val="tx1"/>
                </a:solidFill>
                <a:latin typeface="+mn-lt"/>
                <a:ea typeface="+mn-ea"/>
                <a:cs typeface="+mn-cs"/>
              </a:rPr>
              <a:t> the meek,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For they shall inherit the earth.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t>
            </a:r>
            <a:r>
              <a:rPr lang="en-US" sz="1200" b="1" kern="1200" baseline="30000" dirty="0" smtClean="0">
                <a:solidFill>
                  <a:schemeClr val="tx1"/>
                </a:solidFill>
                <a:latin typeface="+mn-lt"/>
                <a:ea typeface="+mn-ea"/>
                <a:cs typeface="+mn-cs"/>
              </a:rPr>
              <a:t>6</a:t>
            </a:r>
            <a:r>
              <a:rPr lang="en-US" sz="1200" kern="1200" dirty="0" smtClean="0">
                <a:solidFill>
                  <a:schemeClr val="tx1"/>
                </a:solidFill>
                <a:latin typeface="+mn-lt"/>
                <a:ea typeface="+mn-ea"/>
                <a:cs typeface="+mn-cs"/>
              </a:rPr>
              <a:t> Blessed </a:t>
            </a:r>
            <a:r>
              <a:rPr lang="en-US" sz="1200" i="1" kern="1200" dirty="0" smtClean="0">
                <a:solidFill>
                  <a:schemeClr val="tx1"/>
                </a:solidFill>
                <a:latin typeface="+mn-lt"/>
                <a:ea typeface="+mn-ea"/>
                <a:cs typeface="+mn-cs"/>
              </a:rPr>
              <a:t>are</a:t>
            </a:r>
            <a:r>
              <a:rPr lang="en-US" sz="1200" kern="1200" dirty="0" smtClean="0">
                <a:solidFill>
                  <a:schemeClr val="tx1"/>
                </a:solidFill>
                <a:latin typeface="+mn-lt"/>
                <a:ea typeface="+mn-ea"/>
                <a:cs typeface="+mn-cs"/>
              </a:rPr>
              <a:t> those who hunger and thirst for righteousness,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For they </a:t>
            </a:r>
            <a:r>
              <a:rPr lang="en-US" sz="1200" b="1" kern="1200" dirty="0" smtClean="0">
                <a:solidFill>
                  <a:schemeClr val="tx1"/>
                </a:solidFill>
                <a:latin typeface="+mn-lt"/>
                <a:ea typeface="+mn-ea"/>
                <a:cs typeface="+mn-cs"/>
              </a:rPr>
              <a:t>shall be filled.</a:t>
            </a:r>
            <a:r>
              <a:rPr lang="en-US" sz="1200" kern="1200" dirty="0" smtClean="0">
                <a:solidFill>
                  <a:schemeClr val="tx1"/>
                </a:solidFill>
                <a:latin typeface="+mn-lt"/>
                <a:ea typeface="+mn-ea"/>
                <a:cs typeface="+mn-cs"/>
              </a:rPr>
              <a:t>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t>
            </a:r>
            <a:r>
              <a:rPr lang="en-US" sz="1200" b="1" kern="1200" baseline="30000" dirty="0" smtClean="0">
                <a:solidFill>
                  <a:schemeClr val="tx1"/>
                </a:solidFill>
                <a:latin typeface="+mn-lt"/>
                <a:ea typeface="+mn-ea"/>
                <a:cs typeface="+mn-cs"/>
              </a:rPr>
              <a:t>7</a:t>
            </a:r>
            <a:r>
              <a:rPr lang="en-US" sz="1200" kern="1200" dirty="0" smtClean="0">
                <a:solidFill>
                  <a:schemeClr val="tx1"/>
                </a:solidFill>
                <a:latin typeface="+mn-lt"/>
                <a:ea typeface="+mn-ea"/>
                <a:cs typeface="+mn-cs"/>
              </a:rPr>
              <a:t> Blessed </a:t>
            </a:r>
            <a:r>
              <a:rPr lang="en-US" sz="1200" i="1" kern="1200" dirty="0" smtClean="0">
                <a:solidFill>
                  <a:schemeClr val="tx1"/>
                </a:solidFill>
                <a:latin typeface="+mn-lt"/>
                <a:ea typeface="+mn-ea"/>
                <a:cs typeface="+mn-cs"/>
              </a:rPr>
              <a:t>are</a:t>
            </a:r>
            <a:r>
              <a:rPr lang="en-US" sz="1200" kern="1200" dirty="0" smtClean="0">
                <a:solidFill>
                  <a:schemeClr val="tx1"/>
                </a:solidFill>
                <a:latin typeface="+mn-lt"/>
                <a:ea typeface="+mn-ea"/>
                <a:cs typeface="+mn-cs"/>
              </a:rPr>
              <a:t> the merciful,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For they shall</a:t>
            </a:r>
            <a:r>
              <a:rPr lang="en-US" sz="1200" b="1" kern="1200" dirty="0" smtClean="0">
                <a:solidFill>
                  <a:schemeClr val="tx1"/>
                </a:solidFill>
                <a:latin typeface="+mn-lt"/>
                <a:ea typeface="+mn-ea"/>
                <a:cs typeface="+mn-cs"/>
              </a:rPr>
              <a:t> obtain mercy. </a:t>
            </a:r>
            <a:r>
              <a:rPr lang="en-US" sz="1200" kern="1200" dirty="0" smtClean="0">
                <a:solidFill>
                  <a:schemeClr val="tx1"/>
                </a:solidFill>
                <a:latin typeface="+mn-lt"/>
                <a:ea typeface="+mn-ea"/>
                <a:cs typeface="+mn-cs"/>
              </a:rPr>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t>
            </a:r>
            <a:r>
              <a:rPr lang="en-US" sz="1200" b="1" kern="1200" baseline="30000" dirty="0" smtClean="0">
                <a:solidFill>
                  <a:schemeClr val="tx1"/>
                </a:solidFill>
                <a:latin typeface="+mn-lt"/>
                <a:ea typeface="+mn-ea"/>
                <a:cs typeface="+mn-cs"/>
              </a:rPr>
              <a:t>8</a:t>
            </a:r>
            <a:r>
              <a:rPr lang="en-US" sz="1200" kern="1200" dirty="0" smtClean="0">
                <a:solidFill>
                  <a:schemeClr val="tx1"/>
                </a:solidFill>
                <a:latin typeface="+mn-lt"/>
                <a:ea typeface="+mn-ea"/>
                <a:cs typeface="+mn-cs"/>
              </a:rPr>
              <a:t> Blessed </a:t>
            </a:r>
            <a:r>
              <a:rPr lang="en-US" sz="1200" i="1" kern="1200" dirty="0" smtClean="0">
                <a:solidFill>
                  <a:schemeClr val="tx1"/>
                </a:solidFill>
                <a:latin typeface="+mn-lt"/>
                <a:ea typeface="+mn-ea"/>
                <a:cs typeface="+mn-cs"/>
              </a:rPr>
              <a:t>are</a:t>
            </a:r>
            <a:r>
              <a:rPr lang="en-US" sz="1200" kern="1200" dirty="0" smtClean="0">
                <a:solidFill>
                  <a:schemeClr val="tx1"/>
                </a:solidFill>
                <a:latin typeface="+mn-lt"/>
                <a:ea typeface="+mn-ea"/>
                <a:cs typeface="+mn-cs"/>
              </a:rPr>
              <a:t> the pure in heart,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For they shall </a:t>
            </a:r>
            <a:r>
              <a:rPr lang="en-US" sz="1200" b="1" kern="1200" dirty="0" smtClean="0">
                <a:solidFill>
                  <a:schemeClr val="tx1"/>
                </a:solidFill>
                <a:latin typeface="+mn-lt"/>
                <a:ea typeface="+mn-ea"/>
                <a:cs typeface="+mn-cs"/>
              </a:rPr>
              <a:t>see God</a:t>
            </a:r>
            <a:r>
              <a:rPr lang="en-US" sz="1200" kern="1200" dirty="0" smtClean="0">
                <a:solidFill>
                  <a:schemeClr val="tx1"/>
                </a:solidFill>
                <a:latin typeface="+mn-lt"/>
                <a:ea typeface="+mn-ea"/>
                <a:cs typeface="+mn-cs"/>
              </a:rPr>
              <a:t>.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t>
            </a:r>
            <a:r>
              <a:rPr lang="en-US" sz="1200" b="1" kern="1200" baseline="30000" dirty="0" smtClean="0">
                <a:solidFill>
                  <a:schemeClr val="tx1"/>
                </a:solidFill>
                <a:latin typeface="+mn-lt"/>
                <a:ea typeface="+mn-ea"/>
                <a:cs typeface="+mn-cs"/>
              </a:rPr>
              <a:t>9</a:t>
            </a:r>
            <a:r>
              <a:rPr lang="en-US" sz="1200" kern="1200" dirty="0" smtClean="0">
                <a:solidFill>
                  <a:schemeClr val="tx1"/>
                </a:solidFill>
                <a:latin typeface="+mn-lt"/>
                <a:ea typeface="+mn-ea"/>
                <a:cs typeface="+mn-cs"/>
              </a:rPr>
              <a:t> Blessed </a:t>
            </a:r>
            <a:r>
              <a:rPr lang="en-US" sz="1200" i="1" kern="1200" dirty="0" smtClean="0">
                <a:solidFill>
                  <a:schemeClr val="tx1"/>
                </a:solidFill>
                <a:latin typeface="+mn-lt"/>
                <a:ea typeface="+mn-ea"/>
                <a:cs typeface="+mn-cs"/>
              </a:rPr>
              <a:t>are</a:t>
            </a:r>
            <a:r>
              <a:rPr lang="en-US" sz="1200" kern="1200" dirty="0" smtClean="0">
                <a:solidFill>
                  <a:schemeClr val="tx1"/>
                </a:solidFill>
                <a:latin typeface="+mn-lt"/>
                <a:ea typeface="+mn-ea"/>
                <a:cs typeface="+mn-cs"/>
              </a:rPr>
              <a:t> the peacemakers,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For they </a:t>
            </a:r>
            <a:r>
              <a:rPr lang="en-US" sz="1200" b="1" kern="1200" dirty="0" smtClean="0">
                <a:solidFill>
                  <a:schemeClr val="tx1"/>
                </a:solidFill>
                <a:latin typeface="+mn-lt"/>
                <a:ea typeface="+mn-ea"/>
                <a:cs typeface="+mn-cs"/>
              </a:rPr>
              <a:t>shall be called sons of God.</a:t>
            </a:r>
            <a:r>
              <a:rPr lang="en-US" sz="1200" kern="1200" dirty="0" smtClean="0">
                <a:solidFill>
                  <a:schemeClr val="tx1"/>
                </a:solidFill>
                <a:latin typeface="+mn-lt"/>
                <a:ea typeface="+mn-ea"/>
                <a:cs typeface="+mn-cs"/>
              </a:rPr>
              <a:t> </a:t>
            </a:r>
            <a:br>
              <a:rPr lang="en-US" sz="1200" kern="1200" dirty="0" smtClean="0">
                <a:solidFill>
                  <a:schemeClr val="tx1"/>
                </a:solidFill>
                <a:latin typeface="+mn-lt"/>
                <a:ea typeface="+mn-ea"/>
                <a:cs typeface="+mn-cs"/>
              </a:rPr>
            </a:br>
            <a:r>
              <a:rPr lang="en-US" sz="1200" kern="1200" dirty="0" smtClean="0">
                <a:solidFill>
                  <a:schemeClr val="tx1"/>
                </a:solidFill>
                <a:latin typeface="+mn-lt"/>
                <a:ea typeface="+mn-ea"/>
                <a:cs typeface="+mn-cs"/>
              </a:rPr>
              <a:t>       </a:t>
            </a:r>
            <a:r>
              <a:rPr lang="en-US" sz="1200" b="1" kern="1200" baseline="30000" dirty="0" smtClean="0">
                <a:solidFill>
                  <a:schemeClr val="tx1"/>
                </a:solidFill>
                <a:latin typeface="+mn-lt"/>
                <a:ea typeface="+mn-ea"/>
                <a:cs typeface="+mn-cs"/>
              </a:rPr>
              <a:t>10</a:t>
            </a:r>
            <a:r>
              <a:rPr lang="en-US" sz="1200" kern="1200" dirty="0" smtClean="0">
                <a:solidFill>
                  <a:schemeClr val="tx1"/>
                </a:solidFill>
                <a:latin typeface="+mn-lt"/>
                <a:ea typeface="+mn-ea"/>
                <a:cs typeface="+mn-cs"/>
              </a:rPr>
              <a:t> Blessed </a:t>
            </a:r>
            <a:r>
              <a:rPr lang="en-US" sz="1200" i="1" kern="1200" dirty="0" smtClean="0">
                <a:solidFill>
                  <a:schemeClr val="tx1"/>
                </a:solidFill>
                <a:latin typeface="+mn-lt"/>
                <a:ea typeface="+mn-ea"/>
                <a:cs typeface="+mn-cs"/>
              </a:rPr>
              <a:t>are</a:t>
            </a:r>
            <a:r>
              <a:rPr lang="en-US" sz="1200" kern="1200" dirty="0" smtClean="0">
                <a:solidFill>
                  <a:schemeClr val="tx1"/>
                </a:solidFill>
                <a:latin typeface="+mn-lt"/>
                <a:ea typeface="+mn-ea"/>
                <a:cs typeface="+mn-cs"/>
              </a:rPr>
              <a:t> those who are persecuted for righteousness’ sake, </a:t>
            </a:r>
            <a:r>
              <a:rPr lang="en-US" sz="1200" b="1" kern="1200" dirty="0" smtClean="0">
                <a:solidFill>
                  <a:schemeClr val="tx1"/>
                </a:solidFill>
                <a:latin typeface="+mn-lt"/>
                <a:ea typeface="+mn-ea"/>
                <a:cs typeface="+mn-cs"/>
              </a:rPr>
              <a:t/>
            </a:r>
            <a:br>
              <a:rPr lang="en-US" sz="1200" b="1" kern="1200" dirty="0" smtClean="0">
                <a:solidFill>
                  <a:schemeClr val="tx1"/>
                </a:solidFill>
                <a:latin typeface="+mn-lt"/>
                <a:ea typeface="+mn-ea"/>
                <a:cs typeface="+mn-cs"/>
              </a:rPr>
            </a:br>
            <a:r>
              <a:rPr lang="en-US" sz="1200" b="1" kern="1200" dirty="0" smtClean="0">
                <a:solidFill>
                  <a:schemeClr val="tx1"/>
                </a:solidFill>
                <a:latin typeface="+mn-lt"/>
                <a:ea typeface="+mn-ea"/>
                <a:cs typeface="+mn-cs"/>
              </a:rPr>
              <a:t>For theirs is the kingdom of heaven. </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r>
              <a:rPr lang="en-US" sz="1200" b="1" kern="1200" baseline="30000" dirty="0" smtClean="0">
                <a:solidFill>
                  <a:schemeClr val="tx1"/>
                </a:solidFill>
                <a:latin typeface="+mn-lt"/>
                <a:ea typeface="+mn-ea"/>
                <a:cs typeface="+mn-cs"/>
              </a:rPr>
              <a:t>11</a:t>
            </a:r>
            <a:r>
              <a:rPr lang="en-US" sz="1200" kern="1200" dirty="0" smtClean="0">
                <a:solidFill>
                  <a:schemeClr val="tx1"/>
                </a:solidFill>
                <a:latin typeface="+mn-lt"/>
                <a:ea typeface="+mn-ea"/>
                <a:cs typeface="+mn-cs"/>
              </a:rPr>
              <a:t> “Blessed are you when they revile and persecute you, and say all kinds of evil against you falsely for My sake.</a:t>
            </a:r>
            <a:r>
              <a:rPr lang="en-US" sz="1200" b="1" kern="1200" baseline="30000" dirty="0" smtClean="0">
                <a:solidFill>
                  <a:schemeClr val="tx1"/>
                </a:solidFill>
                <a:latin typeface="+mn-lt"/>
                <a:ea typeface="+mn-ea"/>
                <a:cs typeface="+mn-cs"/>
              </a:rPr>
              <a:t>12</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Rejoice and be exceedingly glad, for great </a:t>
            </a:r>
            <a:r>
              <a:rPr lang="en-US" sz="1200" b="1" i="1" kern="1200" dirty="0" smtClean="0">
                <a:solidFill>
                  <a:schemeClr val="tx1"/>
                </a:solidFill>
                <a:latin typeface="+mn-lt"/>
                <a:ea typeface="+mn-ea"/>
                <a:cs typeface="+mn-cs"/>
              </a:rPr>
              <a:t>is</a:t>
            </a:r>
            <a:r>
              <a:rPr lang="en-US" sz="1200" b="1" kern="1200" dirty="0" smtClean="0">
                <a:solidFill>
                  <a:schemeClr val="tx1"/>
                </a:solidFill>
                <a:latin typeface="+mn-lt"/>
                <a:ea typeface="+mn-ea"/>
                <a:cs typeface="+mn-cs"/>
              </a:rPr>
              <a:t> your reward in heaven</a:t>
            </a:r>
            <a:r>
              <a:rPr lang="en-US" sz="1200" kern="1200" dirty="0" smtClean="0">
                <a:solidFill>
                  <a:schemeClr val="tx1"/>
                </a:solidFill>
                <a:latin typeface="+mn-lt"/>
                <a:ea typeface="+mn-ea"/>
                <a:cs typeface="+mn-cs"/>
              </a:rPr>
              <a:t>, for so they persecuted the prophets who were before you.</a:t>
            </a:r>
          </a:p>
          <a:p>
            <a:r>
              <a:rPr lang="en-US" sz="1200" u="sng" kern="1200" dirty="0" smtClean="0">
                <a:solidFill>
                  <a:schemeClr val="tx1"/>
                </a:solidFill>
                <a:latin typeface="+mn-lt"/>
                <a:ea typeface="+mn-ea"/>
                <a:cs typeface="+mn-cs"/>
              </a:rPr>
              <a:t>And</a:t>
            </a:r>
            <a:endParaRPr lang="en-US"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5AFAF216-9F93-4888-8D05-09461C65CD5C}" type="slidenum">
              <a:rPr lang="en-US" smtClean="0"/>
              <a:pPr/>
              <a:t>10</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St. Paul described how the those faithful in the Old Testament looked to heaven: Hebrews 11:16 </a:t>
            </a:r>
            <a:r>
              <a:rPr lang="en-US" sz="1200" b="1" kern="1200" baseline="30000" dirty="0" smtClean="0">
                <a:solidFill>
                  <a:schemeClr val="tx1"/>
                </a:solidFill>
                <a:latin typeface="+mn-lt"/>
                <a:ea typeface="+mn-ea"/>
                <a:cs typeface="+mn-cs"/>
              </a:rPr>
              <a:t>16</a:t>
            </a:r>
            <a:r>
              <a:rPr lang="en-US" sz="1200" kern="1200" dirty="0" smtClean="0">
                <a:solidFill>
                  <a:schemeClr val="tx1"/>
                </a:solidFill>
                <a:latin typeface="+mn-lt"/>
                <a:ea typeface="+mn-ea"/>
                <a:cs typeface="+mn-cs"/>
              </a:rPr>
              <a:t> But now they desire a better, that is, a heavenly </a:t>
            </a:r>
            <a:r>
              <a:rPr lang="en-US" sz="1200" i="1" kern="1200" dirty="0" err="1" smtClean="0">
                <a:solidFill>
                  <a:schemeClr val="tx1"/>
                </a:solidFill>
                <a:latin typeface="+mn-lt"/>
                <a:ea typeface="+mn-ea"/>
                <a:cs typeface="+mn-cs"/>
              </a:rPr>
              <a:t>country.</a:t>
            </a:r>
            <a:r>
              <a:rPr lang="en-US" sz="1200" kern="1200" dirty="0" err="1" smtClean="0">
                <a:solidFill>
                  <a:schemeClr val="tx1"/>
                </a:solidFill>
                <a:latin typeface="+mn-lt"/>
                <a:ea typeface="+mn-ea"/>
                <a:cs typeface="+mn-cs"/>
              </a:rPr>
              <a:t>Therefore</a:t>
            </a:r>
            <a:r>
              <a:rPr lang="en-US" sz="1200" kern="1200" dirty="0" smtClean="0">
                <a:solidFill>
                  <a:schemeClr val="tx1"/>
                </a:solidFill>
                <a:latin typeface="+mn-lt"/>
                <a:ea typeface="+mn-ea"/>
                <a:cs typeface="+mn-cs"/>
              </a:rPr>
              <a:t> God is not ashamed to be called their God, for He has prepared a city for them.</a:t>
            </a:r>
          </a:p>
          <a:p>
            <a:r>
              <a:rPr lang="en-US" sz="1200" kern="1200" dirty="0" smtClean="0">
                <a:solidFill>
                  <a:schemeClr val="tx1"/>
                </a:solidFill>
                <a:latin typeface="+mn-lt"/>
                <a:ea typeface="+mn-ea"/>
                <a:cs typeface="+mn-cs"/>
              </a:rPr>
              <a:t>When St. Paul was nearing his death he said;  2 Tim 4:18: And the Lord will deliver me from every evil work and preserve </a:t>
            </a:r>
            <a:r>
              <a:rPr lang="en-US" sz="1200" i="1" kern="1200" dirty="0" smtClean="0">
                <a:solidFill>
                  <a:schemeClr val="tx1"/>
                </a:solidFill>
                <a:latin typeface="+mn-lt"/>
                <a:ea typeface="+mn-ea"/>
                <a:cs typeface="+mn-cs"/>
              </a:rPr>
              <a:t>me</a:t>
            </a:r>
            <a:r>
              <a:rPr lang="en-US" sz="1200" kern="1200" dirty="0" smtClean="0">
                <a:solidFill>
                  <a:schemeClr val="tx1"/>
                </a:solidFill>
                <a:latin typeface="+mn-lt"/>
                <a:ea typeface="+mn-ea"/>
                <a:cs typeface="+mn-cs"/>
              </a:rPr>
              <a:t> for His heavenly kingdom.</a:t>
            </a:r>
          </a:p>
        </p:txBody>
      </p:sp>
      <p:sp>
        <p:nvSpPr>
          <p:cNvPr id="4" name="Slide Number Placeholder 3"/>
          <p:cNvSpPr>
            <a:spLocks noGrp="1"/>
          </p:cNvSpPr>
          <p:nvPr>
            <p:ph type="sldNum" sz="quarter" idx="10"/>
          </p:nvPr>
        </p:nvSpPr>
        <p:spPr/>
        <p:txBody>
          <a:bodyPr/>
          <a:lstStyle/>
          <a:p>
            <a:fld id="{5AFAF216-9F93-4888-8D05-09461C65CD5C}" type="slidenum">
              <a:rPr lang="en-US" smtClean="0"/>
              <a:pPr/>
              <a:t>12</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AFAF216-9F93-4888-8D05-09461C65CD5C}" type="slidenum">
              <a:rPr lang="en-US" smtClean="0"/>
              <a:pPr/>
              <a:t>14</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dirty="0" smtClean="0">
                <a:solidFill>
                  <a:schemeClr val="tx1"/>
                </a:solidFill>
              </a:rPr>
              <a:t/>
            </a:r>
            <a:br>
              <a:rPr lang="en-US" sz="1200" dirty="0" smtClean="0">
                <a:solidFill>
                  <a:schemeClr val="tx1"/>
                </a:solidFill>
              </a:rPr>
            </a:br>
            <a:r>
              <a:rPr lang="en-US" sz="1200" dirty="0" smtClean="0">
                <a:solidFill>
                  <a:schemeClr val="tx1"/>
                </a:solidFill>
              </a:rPr>
              <a:t>--Gen 17:22  </a:t>
            </a:r>
            <a:r>
              <a:rPr lang="en-US" sz="1200" b="1" baseline="30000" dirty="0" smtClean="0">
                <a:solidFill>
                  <a:schemeClr val="tx1"/>
                </a:solidFill>
              </a:rPr>
              <a:t>22</a:t>
            </a:r>
            <a:r>
              <a:rPr lang="en-US" sz="1200" dirty="0" smtClean="0">
                <a:solidFill>
                  <a:schemeClr val="tx1"/>
                </a:solidFill>
              </a:rPr>
              <a:t> Then He finished talking with him, and God went up from Abraham. </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On the day of the inauguration of the temple built by Solomon (the house of God, which His place on earth)  Solomon prayed; </a:t>
            </a:r>
            <a:r>
              <a:rPr lang="en-US" sz="1200" b="1" kern="1200" dirty="0" smtClean="0">
                <a:solidFill>
                  <a:schemeClr val="tx1"/>
                </a:solidFill>
                <a:latin typeface="+mn-lt"/>
                <a:ea typeface="+mn-ea"/>
                <a:cs typeface="+mn-cs"/>
              </a:rPr>
              <a:t>1 Kings 8:22-23</a:t>
            </a:r>
            <a:r>
              <a:rPr lang="en-US" sz="1200" kern="1200" dirty="0" smtClean="0">
                <a:solidFill>
                  <a:schemeClr val="tx1"/>
                </a:solidFill>
                <a:latin typeface="+mn-lt"/>
                <a:ea typeface="+mn-ea"/>
                <a:cs typeface="+mn-cs"/>
              </a:rPr>
              <a:t> </a:t>
            </a:r>
          </a:p>
          <a:p>
            <a:r>
              <a:rPr lang="en-US" sz="1200" b="1" kern="1200" dirty="0" smtClean="0">
                <a:solidFill>
                  <a:schemeClr val="tx1"/>
                </a:solidFill>
                <a:latin typeface="+mn-lt"/>
                <a:ea typeface="+mn-ea"/>
                <a:cs typeface="+mn-cs"/>
              </a:rPr>
              <a:t>Solomon’s Prayer of Dedication</a:t>
            </a:r>
          </a:p>
          <a:p>
            <a:r>
              <a:rPr lang="en-US" sz="1200" b="1" kern="120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
            </a:r>
            <a:br>
              <a:rPr lang="en-US" sz="1200" b="0" kern="1200" dirty="0" smtClean="0">
                <a:solidFill>
                  <a:schemeClr val="tx1"/>
                </a:solidFill>
                <a:latin typeface="+mn-lt"/>
                <a:ea typeface="+mn-ea"/>
                <a:cs typeface="+mn-cs"/>
              </a:rPr>
            </a:br>
            <a:r>
              <a:rPr lang="en-US" sz="1200" b="0" kern="1200" baseline="30000" dirty="0" smtClean="0">
                <a:solidFill>
                  <a:schemeClr val="tx1"/>
                </a:solidFill>
                <a:latin typeface="+mn-lt"/>
                <a:ea typeface="+mn-ea"/>
                <a:cs typeface="+mn-cs"/>
              </a:rPr>
              <a:t>22</a:t>
            </a:r>
            <a:r>
              <a:rPr lang="en-US" sz="1200" b="0" kern="1200" dirty="0" smtClean="0">
                <a:solidFill>
                  <a:schemeClr val="tx1"/>
                </a:solidFill>
                <a:latin typeface="+mn-lt"/>
                <a:ea typeface="+mn-ea"/>
                <a:cs typeface="+mn-cs"/>
              </a:rPr>
              <a:t> Then Solomon stood before the altar of the LORD in the presence of all the assembly of Israel, and spread out his hands toward heaven; </a:t>
            </a:r>
            <a:r>
              <a:rPr lang="en-US" sz="1200" b="0" kern="1200" baseline="30000" dirty="0" smtClean="0">
                <a:solidFill>
                  <a:schemeClr val="tx1"/>
                </a:solidFill>
                <a:latin typeface="+mn-lt"/>
                <a:ea typeface="+mn-ea"/>
                <a:cs typeface="+mn-cs"/>
              </a:rPr>
              <a:t>23</a:t>
            </a:r>
            <a:r>
              <a:rPr lang="en-US" sz="1200" b="0" kern="1200" dirty="0" smtClean="0">
                <a:solidFill>
                  <a:schemeClr val="tx1"/>
                </a:solidFill>
                <a:latin typeface="+mn-lt"/>
                <a:ea typeface="+mn-ea"/>
                <a:cs typeface="+mn-cs"/>
              </a:rPr>
              <a:t> and he said: “LORD God of Israel, </a:t>
            </a:r>
            <a:r>
              <a:rPr lang="en-US" sz="1200" b="0" i="1" kern="1200" dirty="0" smtClean="0">
                <a:solidFill>
                  <a:schemeClr val="tx1"/>
                </a:solidFill>
                <a:latin typeface="+mn-lt"/>
                <a:ea typeface="+mn-ea"/>
                <a:cs typeface="+mn-cs"/>
              </a:rPr>
              <a:t>there is</a:t>
            </a:r>
            <a:r>
              <a:rPr lang="en-US" sz="1200" b="0" kern="1200" dirty="0" smtClean="0">
                <a:solidFill>
                  <a:schemeClr val="tx1"/>
                </a:solidFill>
                <a:latin typeface="+mn-lt"/>
                <a:ea typeface="+mn-ea"/>
                <a:cs typeface="+mn-cs"/>
              </a:rPr>
              <a:t> no God in heaven above or on earth below like You, who keep </a:t>
            </a:r>
            <a:r>
              <a:rPr lang="en-US" sz="1200" b="0" i="1" kern="1200" dirty="0" smtClean="0">
                <a:solidFill>
                  <a:schemeClr val="tx1"/>
                </a:solidFill>
                <a:latin typeface="+mn-lt"/>
                <a:ea typeface="+mn-ea"/>
                <a:cs typeface="+mn-cs"/>
              </a:rPr>
              <a:t>Your</a:t>
            </a:r>
            <a:r>
              <a:rPr lang="en-US" sz="1200" b="0" kern="1200" dirty="0" smtClean="0">
                <a:solidFill>
                  <a:schemeClr val="tx1"/>
                </a:solidFill>
                <a:latin typeface="+mn-lt"/>
                <a:ea typeface="+mn-ea"/>
                <a:cs typeface="+mn-cs"/>
              </a:rPr>
              <a:t> covenant and mercy with Your servants who walk before You with all their hearts</a:t>
            </a:r>
            <a:r>
              <a:rPr lang="en-US" sz="1200" b="1" kern="1200" dirty="0" smtClean="0">
                <a:solidFill>
                  <a:schemeClr val="tx1"/>
                </a:solidFill>
                <a:latin typeface="+mn-lt"/>
                <a:ea typeface="+mn-ea"/>
                <a:cs typeface="+mn-cs"/>
              </a:rPr>
              <a:t> </a:t>
            </a:r>
            <a:r>
              <a:rPr lang="en-US" sz="1200" b="0" kern="1200" dirty="0" smtClean="0">
                <a:solidFill>
                  <a:schemeClr val="tx1"/>
                </a:solidFill>
                <a:latin typeface="+mn-lt"/>
                <a:ea typeface="+mn-ea"/>
                <a:cs typeface="+mn-cs"/>
              </a:rPr>
              <a:t>1 Kings 8:30  And may You hear the supplication of Your servant and of Your people Israel, when they pray toward this place. Hear in heaven Your dwelling place; and when You hear, forgive. </a:t>
            </a:r>
            <a:endParaRPr lang="en-US" sz="1200" b="1"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More evidence form scripture that Heaven is His dwelling place; </a:t>
            </a:r>
          </a:p>
          <a:p>
            <a:r>
              <a:rPr lang="en-US" sz="1200" b="1" kern="1200" dirty="0" smtClean="0">
                <a:solidFill>
                  <a:schemeClr val="tx1"/>
                </a:solidFill>
                <a:latin typeface="+mn-lt"/>
                <a:ea typeface="+mn-ea"/>
                <a:cs typeface="+mn-cs"/>
              </a:rPr>
              <a:t>When the Lord spoke to Nicodemus: John 3:13 (New King James Version)</a:t>
            </a:r>
          </a:p>
          <a:p>
            <a:r>
              <a:rPr lang="en-US" sz="1200" b="1" kern="1200" baseline="30000" dirty="0" smtClean="0">
                <a:solidFill>
                  <a:schemeClr val="tx1"/>
                </a:solidFill>
                <a:latin typeface="+mn-lt"/>
                <a:ea typeface="+mn-ea"/>
                <a:cs typeface="+mn-cs"/>
              </a:rPr>
              <a:t>13</a:t>
            </a:r>
            <a:r>
              <a:rPr lang="en-US" sz="1200" kern="1200" dirty="0" smtClean="0">
                <a:solidFill>
                  <a:schemeClr val="tx1"/>
                </a:solidFill>
                <a:latin typeface="+mn-lt"/>
                <a:ea typeface="+mn-ea"/>
                <a:cs typeface="+mn-cs"/>
              </a:rPr>
              <a:t> No one has ascended to heaven but He who came down from heaven, </a:t>
            </a:r>
            <a:r>
              <a:rPr lang="en-US" sz="1200" i="1" kern="1200" dirty="0" smtClean="0">
                <a:solidFill>
                  <a:schemeClr val="tx1"/>
                </a:solidFill>
                <a:latin typeface="+mn-lt"/>
                <a:ea typeface="+mn-ea"/>
                <a:cs typeface="+mn-cs"/>
              </a:rPr>
              <a:t>that is,</a:t>
            </a:r>
            <a:r>
              <a:rPr lang="en-US" sz="1200" kern="1200" dirty="0" smtClean="0">
                <a:solidFill>
                  <a:schemeClr val="tx1"/>
                </a:solidFill>
                <a:latin typeface="+mn-lt"/>
                <a:ea typeface="+mn-ea"/>
                <a:cs typeface="+mn-cs"/>
              </a:rPr>
              <a:t> the Son of Man who is in heaven.</a:t>
            </a:r>
            <a:r>
              <a:rPr lang="en-US" sz="1200" kern="1200" baseline="30000" dirty="0" smtClean="0">
                <a:solidFill>
                  <a:schemeClr val="tx1"/>
                </a:solidFill>
                <a:latin typeface="+mn-lt"/>
                <a:ea typeface="+mn-ea"/>
                <a:cs typeface="+mn-cs"/>
              </a:rPr>
              <a:t>[</a:t>
            </a:r>
            <a:r>
              <a:rPr lang="en-US" sz="1200" u="sng" kern="1200" baseline="30000" dirty="0" smtClean="0">
                <a:solidFill>
                  <a:schemeClr val="tx1"/>
                </a:solidFill>
                <a:latin typeface="+mn-lt"/>
                <a:ea typeface="+mn-ea"/>
                <a:cs typeface="+mn-cs"/>
                <a:hlinkClick r:id="rId3" tooltip="See footnote a"/>
              </a:rPr>
              <a:t>a</a:t>
            </a:r>
            <a:r>
              <a:rPr lang="en-US" sz="1200" kern="1200" baseline="30000" dirty="0" smtClean="0">
                <a:solidFill>
                  <a:schemeClr val="tx1"/>
                </a:solidFill>
                <a:latin typeface="+mn-lt"/>
                <a:ea typeface="+mn-ea"/>
                <a:cs typeface="+mn-cs"/>
              </a:rPr>
              <a:t>]</a:t>
            </a:r>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a:t>
            </a:r>
            <a:r>
              <a:rPr lang="en-US" sz="1200" b="0" kern="1200" baseline="30000" dirty="0" smtClean="0">
                <a:solidFill>
                  <a:schemeClr val="tx1"/>
                </a:solidFill>
                <a:latin typeface="+mn-lt"/>
                <a:ea typeface="+mn-ea"/>
                <a:cs typeface="+mn-cs"/>
              </a:rPr>
              <a:t> John 6:</a:t>
            </a:r>
            <a:r>
              <a:rPr lang="en-US" sz="1200" b="1" kern="1200" baseline="30000" dirty="0" smtClean="0">
                <a:solidFill>
                  <a:schemeClr val="tx1"/>
                </a:solidFill>
                <a:latin typeface="+mn-lt"/>
                <a:ea typeface="+mn-ea"/>
                <a:cs typeface="+mn-cs"/>
              </a:rPr>
              <a:t>38</a:t>
            </a:r>
            <a:r>
              <a:rPr lang="en-US" sz="1200" kern="1200" dirty="0" smtClean="0">
                <a:solidFill>
                  <a:schemeClr val="tx1"/>
                </a:solidFill>
                <a:latin typeface="+mn-lt"/>
                <a:ea typeface="+mn-ea"/>
                <a:cs typeface="+mn-cs"/>
              </a:rPr>
              <a:t> For I have come down from heaven, not to do My own will, but the will of Him who sent Me. </a:t>
            </a:r>
            <a:r>
              <a:rPr lang="en-US" sz="1200" b="1" kern="1200" baseline="30000" dirty="0" smtClean="0">
                <a:solidFill>
                  <a:schemeClr val="tx1"/>
                </a:solidFill>
                <a:latin typeface="+mn-lt"/>
                <a:ea typeface="+mn-ea"/>
                <a:cs typeface="+mn-cs"/>
              </a:rPr>
              <a:t>39</a:t>
            </a:r>
            <a:r>
              <a:rPr lang="en-US" sz="1200" kern="1200" dirty="0" smtClean="0">
                <a:solidFill>
                  <a:schemeClr val="tx1"/>
                </a:solidFill>
                <a:latin typeface="+mn-lt"/>
                <a:ea typeface="+mn-ea"/>
                <a:cs typeface="+mn-cs"/>
              </a:rPr>
              <a:t> This is the will of the Father who sent Me, that of all He has given Me I should lose nothing, but should raise it up at the last day. </a:t>
            </a:r>
            <a:r>
              <a:rPr lang="en-US" sz="1200" b="1" kern="1200" baseline="30000" dirty="0" smtClean="0">
                <a:solidFill>
                  <a:schemeClr val="tx1"/>
                </a:solidFill>
                <a:latin typeface="+mn-lt"/>
                <a:ea typeface="+mn-ea"/>
                <a:cs typeface="+mn-cs"/>
              </a:rPr>
              <a:t>40</a:t>
            </a:r>
            <a:r>
              <a:rPr lang="en-US" sz="1200" kern="1200" dirty="0" smtClean="0">
                <a:solidFill>
                  <a:schemeClr val="tx1"/>
                </a:solidFill>
                <a:latin typeface="+mn-lt"/>
                <a:ea typeface="+mn-ea"/>
                <a:cs typeface="+mn-cs"/>
              </a:rPr>
              <a:t> And this is the will of Him who sent Me, that everyone who sees the Son and believes in Him may have everlasting life; and I will raise him up at the last day.”</a:t>
            </a:r>
          </a:p>
          <a:p>
            <a:r>
              <a:rPr lang="en-US" sz="1200" kern="1200" dirty="0" smtClean="0">
                <a:solidFill>
                  <a:schemeClr val="tx1"/>
                </a:solidFill>
                <a:latin typeface="+mn-lt"/>
                <a:ea typeface="+mn-ea"/>
                <a:cs typeface="+mn-cs"/>
              </a:rPr>
              <a:t> </a:t>
            </a:r>
          </a:p>
          <a:p>
            <a:r>
              <a:rPr lang="en-US" sz="1200" b="1" kern="1200" dirty="0" smtClean="0">
                <a:solidFill>
                  <a:schemeClr val="tx1"/>
                </a:solidFill>
                <a:latin typeface="+mn-lt"/>
                <a:ea typeface="+mn-ea"/>
                <a:cs typeface="+mn-cs"/>
              </a:rPr>
              <a:t>John 20:17 </a:t>
            </a:r>
          </a:p>
          <a:p>
            <a:r>
              <a:rPr lang="en-US" sz="1200" b="1" kern="1200" baseline="30000" dirty="0" smtClean="0">
                <a:solidFill>
                  <a:schemeClr val="tx1"/>
                </a:solidFill>
                <a:latin typeface="+mn-lt"/>
                <a:ea typeface="+mn-ea"/>
                <a:cs typeface="+mn-cs"/>
              </a:rPr>
              <a:t>17</a:t>
            </a:r>
            <a:r>
              <a:rPr lang="en-US" sz="1200" kern="1200" dirty="0" smtClean="0">
                <a:solidFill>
                  <a:schemeClr val="tx1"/>
                </a:solidFill>
                <a:latin typeface="+mn-lt"/>
                <a:ea typeface="+mn-ea"/>
                <a:cs typeface="+mn-cs"/>
              </a:rPr>
              <a:t> Jesus said to her, “Do not cling to Me, for I have not yet ascended to My Father; but go to My brethren and say to them, ‘I am ascending to My Father and your Father, and </a:t>
            </a:r>
            <a:r>
              <a:rPr lang="en-US" sz="1200" i="1" kern="1200" dirty="0" smtClean="0">
                <a:solidFill>
                  <a:schemeClr val="tx1"/>
                </a:solidFill>
                <a:latin typeface="+mn-lt"/>
                <a:ea typeface="+mn-ea"/>
                <a:cs typeface="+mn-cs"/>
              </a:rPr>
              <a:t>to</a:t>
            </a:r>
            <a:r>
              <a:rPr lang="en-US" sz="1200" kern="1200" dirty="0" smtClean="0">
                <a:solidFill>
                  <a:schemeClr val="tx1"/>
                </a:solidFill>
                <a:latin typeface="+mn-lt"/>
                <a:ea typeface="+mn-ea"/>
                <a:cs typeface="+mn-cs"/>
              </a:rPr>
              <a:t> My God and your God.’” </a:t>
            </a:r>
          </a:p>
          <a:p>
            <a:endParaRPr lang="en-US" dirty="0"/>
          </a:p>
        </p:txBody>
      </p:sp>
      <p:sp>
        <p:nvSpPr>
          <p:cNvPr id="4" name="Slide Number Placeholder 3"/>
          <p:cNvSpPr>
            <a:spLocks noGrp="1"/>
          </p:cNvSpPr>
          <p:nvPr>
            <p:ph type="sldNum" sz="quarter" idx="10"/>
          </p:nvPr>
        </p:nvSpPr>
        <p:spPr/>
        <p:txBody>
          <a:bodyPr/>
          <a:lstStyle/>
          <a:p>
            <a:fld id="{5AFAF216-9F93-4888-8D05-09461C65CD5C}"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C3B88394-61FD-48A9-B449-8D5401C829D3}" type="datetimeFigureOut">
              <a:rPr lang="en-US" smtClean="0"/>
              <a:pPr/>
              <a:t>8/30/2009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5E24A51-E2A5-4A6D-AA84-76D0C5BB94D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3B88394-61FD-48A9-B449-8D5401C829D3}" type="datetimeFigureOut">
              <a:rPr lang="en-US" smtClean="0"/>
              <a:pPr/>
              <a:t>8/30/2009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24A51-E2A5-4A6D-AA84-76D0C5BB94D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3B88394-61FD-48A9-B449-8D5401C829D3}" type="datetimeFigureOut">
              <a:rPr lang="en-US" smtClean="0"/>
              <a:pPr/>
              <a:t>8/30/2009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24A51-E2A5-4A6D-AA84-76D0C5BB94D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3B88394-61FD-48A9-B449-8D5401C829D3}" type="datetimeFigureOut">
              <a:rPr lang="en-US" smtClean="0"/>
              <a:pPr/>
              <a:t>8/30/2009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24A51-E2A5-4A6D-AA84-76D0C5BB94D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3B88394-61FD-48A9-B449-8D5401C829D3}" type="datetimeFigureOut">
              <a:rPr lang="en-US" smtClean="0"/>
              <a:pPr/>
              <a:t>8/30/2009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E24A51-E2A5-4A6D-AA84-76D0C5BB94D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3B88394-61FD-48A9-B449-8D5401C829D3}" type="datetimeFigureOut">
              <a:rPr lang="en-US" smtClean="0"/>
              <a:pPr/>
              <a:t>8/30/2009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24A51-E2A5-4A6D-AA84-76D0C5BB94D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3B88394-61FD-48A9-B449-8D5401C829D3}" type="datetimeFigureOut">
              <a:rPr lang="en-US" smtClean="0"/>
              <a:pPr/>
              <a:t>8/30/2009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E24A51-E2A5-4A6D-AA84-76D0C5BB94D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3B88394-61FD-48A9-B449-8D5401C829D3}" type="datetimeFigureOut">
              <a:rPr lang="en-US" smtClean="0"/>
              <a:pPr/>
              <a:t>8/30/2009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E24A51-E2A5-4A6D-AA84-76D0C5BB94D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B88394-61FD-48A9-B449-8D5401C829D3}" type="datetimeFigureOut">
              <a:rPr lang="en-US" smtClean="0"/>
              <a:pPr/>
              <a:t>8/30/2009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E24A51-E2A5-4A6D-AA84-76D0C5BB94D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3B88394-61FD-48A9-B449-8D5401C829D3}" type="datetimeFigureOut">
              <a:rPr lang="en-US" smtClean="0"/>
              <a:pPr/>
              <a:t>8/30/2009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E24A51-E2A5-4A6D-AA84-76D0C5BB94D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3B88394-61FD-48A9-B449-8D5401C829D3}" type="datetimeFigureOut">
              <a:rPr lang="en-US" smtClean="0"/>
              <a:pPr/>
              <a:t>8/30/2009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5E24A51-E2A5-4A6D-AA84-76D0C5BB94DE}"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C3B88394-61FD-48A9-B449-8D5401C829D3}" type="datetimeFigureOut">
              <a:rPr lang="en-US" smtClean="0"/>
              <a:pPr/>
              <a:t>8/30/2009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5E24A51-E2A5-4A6D-AA84-76D0C5BB94DE}"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www.biblegateway.com/passage/?search=Galatians%204:7&amp;version=NKJV#fen-NKJV-29134a"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8.jpeg"/><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biblegateway.com/passage/?search=Acts+17:28&amp;version=NIV"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hyperlink" Target="http://www.biblegateway.com/passage/?search=2%20Peter%203:9&amp;version=NKJV#fen-NKJV-30527a"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www.biblegateway.com/passage/?search=Hebrews%2011:13&amp;version=NKJV#fen-NKJV-30181a" TargetMode="External"/><Relationship Id="rId2" Type="http://schemas.openxmlformats.org/officeDocument/2006/relationships/hyperlink" Target="http://www.biblegateway.com/passage/?search=John%201:%2051&amp;version=NKJV#fen-NKJV-26091a" TargetMode="External"/><Relationship Id="rId1" Type="http://schemas.openxmlformats.org/officeDocument/2006/relationships/slideLayout" Target="../slideLayouts/slideLayout8.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hyperlink" Target="http://www.biblegateway.com/passage/?search=Ps%2042&amp;version=NIV#fen-NIV-14557b"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biblegateway.com/passage/?search=Mathew%2016&amp;version=NKJV#fen-NKJV-23687d"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Heaven</a:t>
            </a:r>
            <a:endParaRPr lang="en-US" dirty="0"/>
          </a:p>
        </p:txBody>
      </p:sp>
      <p:sp>
        <p:nvSpPr>
          <p:cNvPr id="3" name="Subtitle 2"/>
          <p:cNvSpPr>
            <a:spLocks noGrp="1"/>
          </p:cNvSpPr>
          <p:nvPr>
            <p:ph type="subTitle" idx="1"/>
          </p:nvPr>
        </p:nvSpPr>
        <p:spPr/>
        <p:txBody>
          <a:bodyPr/>
          <a:lstStyle/>
          <a:p>
            <a:r>
              <a:rPr lang="en-US" b="1" baseline="30000" dirty="0" smtClean="0"/>
              <a:t>13</a:t>
            </a:r>
            <a:r>
              <a:rPr lang="en-US" dirty="0" smtClean="0"/>
              <a:t>But in keeping with his promise we are looking forward to a new heaven and a new earth, the home of righteousness. 2Peter 3:13</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2400" u="sng" dirty="0" smtClean="0"/>
              <a:t/>
            </a:r>
            <a:br>
              <a:rPr lang="en-US" sz="2400" u="sng" dirty="0" smtClean="0"/>
            </a:br>
            <a:r>
              <a:rPr lang="en-US" sz="2400" u="sng" dirty="0" smtClean="0"/>
              <a:t/>
            </a:r>
            <a:br>
              <a:rPr lang="en-US" sz="2400" u="sng" dirty="0" smtClean="0"/>
            </a:br>
            <a:r>
              <a:rPr lang="en-US" sz="2400" u="sng" dirty="0" smtClean="0"/>
              <a:t/>
            </a:r>
            <a:br>
              <a:rPr lang="en-US" sz="2400" u="sng" dirty="0" smtClean="0"/>
            </a:br>
            <a:r>
              <a:rPr lang="en-US" sz="2400" u="sng" dirty="0" smtClean="0"/>
              <a:t/>
            </a:r>
            <a:br>
              <a:rPr lang="en-US" sz="2400" u="sng" dirty="0" smtClean="0"/>
            </a:br>
            <a:r>
              <a:rPr lang="en-US" sz="2400" u="sng" dirty="0" smtClean="0"/>
              <a:t>Heaven is our final dwelling place, it is our country of citizenship from which we have been traveling away from all our lives and eager to return to:  </a:t>
            </a:r>
            <a:r>
              <a:rPr lang="en-US" sz="6000" dirty="0" smtClean="0"/>
              <a:t/>
            </a:r>
            <a:br>
              <a:rPr lang="en-US" sz="6000" dirty="0" smtClean="0"/>
            </a:br>
            <a:endParaRPr lang="en-US" sz="6000" dirty="0"/>
          </a:p>
        </p:txBody>
      </p:sp>
      <p:pic>
        <p:nvPicPr>
          <p:cNvPr id="4" name="Picture 2" descr="http://www.coptichymns.net/index.php?module=library&amp;type=file&amp;func=get&amp;tid=1&amp;fid=image1&amp;pid=651"/>
          <p:cNvPicPr>
            <a:picLocks noChangeAspect="1" noChangeArrowheads="1"/>
          </p:cNvPicPr>
          <p:nvPr/>
        </p:nvPicPr>
        <p:blipFill>
          <a:blip r:embed="rId3" cstate="print"/>
          <a:srcRect/>
          <a:stretch>
            <a:fillRect/>
          </a:stretch>
        </p:blipFill>
        <p:spPr bwMode="auto">
          <a:xfrm>
            <a:off x="838200" y="1922493"/>
            <a:ext cx="3124200" cy="4935507"/>
          </a:xfrm>
          <a:prstGeom prst="rect">
            <a:avLst/>
          </a:prstGeom>
          <a:noFill/>
        </p:spPr>
      </p:pic>
      <p:pic>
        <p:nvPicPr>
          <p:cNvPr id="5124" name="Picture 4" descr="http://4.bp.blogspot.com/_6XmyNNyyx0s/SDWDUdL3ynI/AAAAAAAAAII/bWE5--g3vfA/s400/DSCF0323.JPG"/>
          <p:cNvPicPr>
            <a:picLocks noChangeAspect="1" noChangeArrowheads="1"/>
          </p:cNvPicPr>
          <p:nvPr/>
        </p:nvPicPr>
        <p:blipFill>
          <a:blip r:embed="rId4" cstate="print"/>
          <a:srcRect/>
          <a:stretch>
            <a:fillRect/>
          </a:stretch>
        </p:blipFill>
        <p:spPr bwMode="auto">
          <a:xfrm>
            <a:off x="4216400" y="3200400"/>
            <a:ext cx="4622800" cy="3467100"/>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0352" y="990600"/>
            <a:ext cx="4956048" cy="5181600"/>
          </a:xfrm>
        </p:spPr>
        <p:txBody>
          <a:bodyPr/>
          <a:lstStyle/>
          <a:p>
            <a:r>
              <a:rPr lang="en-US" sz="2400" dirty="0" smtClean="0"/>
              <a:t>2 Corinthians 5:1-2</a:t>
            </a:r>
          </a:p>
          <a:p>
            <a:r>
              <a:rPr lang="en-US" sz="2400" b="1" baseline="30000" dirty="0" smtClean="0"/>
              <a:t>1</a:t>
            </a:r>
            <a:r>
              <a:rPr lang="en-US" sz="2400" dirty="0" smtClean="0"/>
              <a:t> For we know that if our earthly house, </a:t>
            </a:r>
            <a:r>
              <a:rPr lang="en-US" sz="2400" i="1" dirty="0" smtClean="0"/>
              <a:t>this</a:t>
            </a:r>
            <a:r>
              <a:rPr lang="en-US" sz="2400" dirty="0" smtClean="0"/>
              <a:t> tent, is destroyed, we have a building from God, a house not made with hands, eternal in the heavens. </a:t>
            </a:r>
            <a:r>
              <a:rPr lang="en-US" sz="2400" b="1" baseline="30000" dirty="0" smtClean="0"/>
              <a:t>2</a:t>
            </a:r>
            <a:r>
              <a:rPr lang="en-US" sz="2400" dirty="0" smtClean="0"/>
              <a:t> For in this we groan, earnestly desiring to be clothed with our habitation which is from heaven</a:t>
            </a:r>
          </a:p>
          <a:p>
            <a:endParaRPr lang="en-US" dirty="0" smtClean="0"/>
          </a:p>
          <a:p>
            <a:endParaRPr lang="en-US" dirty="0"/>
          </a:p>
        </p:txBody>
      </p:sp>
      <p:pic>
        <p:nvPicPr>
          <p:cNvPr id="5" name="Picture 2" descr="http://www.campingwomen.org/BorderImages/tent.gif"/>
          <p:cNvPicPr>
            <a:picLocks noChangeAspect="1" noChangeArrowheads="1"/>
          </p:cNvPicPr>
          <p:nvPr/>
        </p:nvPicPr>
        <p:blipFill>
          <a:blip r:embed="rId2" cstate="print"/>
          <a:srcRect/>
          <a:stretch>
            <a:fillRect/>
          </a:stretch>
        </p:blipFill>
        <p:spPr bwMode="auto">
          <a:xfrm>
            <a:off x="5314950" y="3810000"/>
            <a:ext cx="3829050" cy="2383226"/>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Citizenship is in Heaven</a:t>
            </a:r>
            <a:endParaRPr lang="en-US" dirty="0"/>
          </a:p>
        </p:txBody>
      </p:sp>
      <p:sp>
        <p:nvSpPr>
          <p:cNvPr id="3" name="Text Placeholder 2"/>
          <p:cNvSpPr>
            <a:spLocks noGrp="1"/>
          </p:cNvSpPr>
          <p:nvPr>
            <p:ph type="body" idx="2"/>
          </p:nvPr>
        </p:nvSpPr>
        <p:spPr/>
        <p:txBody>
          <a:bodyPr>
            <a:normAutofit lnSpcReduction="10000"/>
          </a:bodyPr>
          <a:lstStyle/>
          <a:p>
            <a:r>
              <a:rPr lang="en-US" sz="2000" dirty="0" smtClean="0"/>
              <a:t>St. Gregory the Theologian says; “When I witness the  overwhelming joy that man gains by dying and the triviality of what he loses by departing form life, I can not bear any eagerness so intense to go up to heaven.  I cry out to God saying, ‘When, O God, will You deliver me from this life and make me dwell in my dear country?”</a:t>
            </a:r>
          </a:p>
          <a:p>
            <a:r>
              <a:rPr lang="en-US" sz="2000" dirty="0" smtClean="0"/>
              <a:t> </a:t>
            </a:r>
          </a:p>
          <a:p>
            <a:endParaRPr lang="en-US" sz="1800" dirty="0" smtClean="0"/>
          </a:p>
          <a:p>
            <a:endParaRPr lang="en-US" dirty="0"/>
          </a:p>
        </p:txBody>
      </p:sp>
      <p:pic>
        <p:nvPicPr>
          <p:cNvPr id="4100" name="Picture 4" descr="http://farm4.static.flickr.com/3650/3490185235_4eac173b57.jpg"/>
          <p:cNvPicPr>
            <a:picLocks noChangeAspect="1" noChangeArrowheads="1"/>
          </p:cNvPicPr>
          <p:nvPr/>
        </p:nvPicPr>
        <p:blipFill>
          <a:blip r:embed="rId3" cstate="print"/>
          <a:srcRect/>
          <a:stretch>
            <a:fillRect/>
          </a:stretch>
        </p:blipFill>
        <p:spPr bwMode="auto">
          <a:xfrm>
            <a:off x="3962400" y="-163138"/>
            <a:ext cx="5181600" cy="702113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0"/>
            <a:ext cx="8229600" cy="1143000"/>
          </a:xfrm>
        </p:spPr>
        <p:txBody>
          <a:bodyPr>
            <a:noAutofit/>
          </a:bodyPr>
          <a:lstStyle/>
          <a:p>
            <a:pPr algn="ctr"/>
            <a:r>
              <a:rPr lang="en-US" sz="2400" dirty="0" smtClean="0"/>
              <a:t/>
            </a:r>
            <a:br>
              <a:rPr lang="en-US" sz="2400" dirty="0" smtClean="0"/>
            </a:br>
            <a:r>
              <a:rPr lang="en-US" sz="2400" dirty="0" smtClean="0"/>
              <a:t/>
            </a:r>
            <a:br>
              <a:rPr lang="en-US" sz="2400" dirty="0" smtClean="0"/>
            </a:br>
            <a:r>
              <a:rPr lang="en-US" sz="2400" dirty="0" smtClean="0"/>
              <a:t/>
            </a:r>
            <a:br>
              <a:rPr lang="en-US" sz="2400" dirty="0" smtClean="0"/>
            </a:br>
            <a:r>
              <a:rPr lang="en-US" sz="2800" dirty="0" smtClean="0"/>
              <a:t/>
            </a:r>
            <a:br>
              <a:rPr lang="en-US" sz="2800" dirty="0" smtClean="0"/>
            </a:br>
            <a:r>
              <a:rPr lang="en-US" sz="2800" dirty="0" smtClean="0"/>
              <a:t>“Our Father who art in heaven…”---In Christ we discovered our true value, our true identity as Christians, we are heavenly creatures.</a:t>
            </a:r>
            <a:r>
              <a:rPr lang="en-US" sz="2400" dirty="0" smtClean="0"/>
              <a:t/>
            </a:r>
            <a:br>
              <a:rPr lang="en-US" sz="2400" dirty="0" smtClean="0"/>
            </a:br>
            <a:r>
              <a:rPr lang="en-US" sz="2400" dirty="0" smtClean="0"/>
              <a:t/>
            </a:r>
            <a:br>
              <a:rPr lang="en-US" sz="2400" dirty="0" smtClean="0"/>
            </a:br>
            <a:r>
              <a:rPr lang="en-US" sz="800" dirty="0" smtClean="0"/>
              <a:t/>
            </a:r>
            <a:br>
              <a:rPr lang="en-US" sz="800" dirty="0" smtClean="0"/>
            </a:br>
            <a:r>
              <a:rPr lang="en-US" sz="800" dirty="0" smtClean="0"/>
              <a:t>“</a:t>
            </a:r>
            <a:endParaRPr lang="en-US" sz="2400" dirty="0"/>
          </a:p>
        </p:txBody>
      </p:sp>
      <p:sp>
        <p:nvSpPr>
          <p:cNvPr id="3" name="Content Placeholder 2"/>
          <p:cNvSpPr>
            <a:spLocks noGrp="1"/>
          </p:cNvSpPr>
          <p:nvPr>
            <p:ph idx="1"/>
          </p:nvPr>
        </p:nvSpPr>
        <p:spPr/>
        <p:txBody>
          <a:bodyPr/>
          <a:lstStyle/>
          <a:p>
            <a:r>
              <a:rPr lang="en-US" b="1" dirty="0" smtClean="0"/>
              <a:t>Galatians 4:7 </a:t>
            </a:r>
          </a:p>
          <a:p>
            <a:r>
              <a:rPr lang="en-US" b="1" baseline="30000" dirty="0" smtClean="0"/>
              <a:t>7</a:t>
            </a:r>
            <a:r>
              <a:rPr lang="en-US" dirty="0" smtClean="0"/>
              <a:t> Therefore you are no longer a slave but a son, and if a son, then an heir of</a:t>
            </a:r>
            <a:r>
              <a:rPr lang="en-US" baseline="30000" dirty="0" smtClean="0"/>
              <a:t>[</a:t>
            </a:r>
            <a:r>
              <a:rPr lang="en-US" u="sng" baseline="30000" dirty="0" smtClean="0">
                <a:hlinkClick r:id="rId2" tooltip="See footnote a"/>
              </a:rPr>
              <a:t>a</a:t>
            </a:r>
            <a:r>
              <a:rPr lang="en-US" baseline="30000" dirty="0" smtClean="0"/>
              <a:t>]</a:t>
            </a:r>
            <a:r>
              <a:rPr lang="en-US" dirty="0" smtClean="0"/>
              <a:t> God through Christ.</a:t>
            </a:r>
          </a:p>
          <a:p>
            <a:pPr>
              <a:buNone/>
            </a:pPr>
            <a:endParaRPr lang="en-US" dirty="0"/>
          </a:p>
        </p:txBody>
      </p:sp>
      <p:pic>
        <p:nvPicPr>
          <p:cNvPr id="49154" name="Picture 2" descr="http://oneyearbibleimages.com/child_of_god.jpg"/>
          <p:cNvPicPr>
            <a:picLocks noChangeAspect="1" noChangeArrowheads="1"/>
          </p:cNvPicPr>
          <p:nvPr/>
        </p:nvPicPr>
        <p:blipFill>
          <a:blip r:embed="rId3" cstate="print"/>
          <a:srcRect/>
          <a:stretch>
            <a:fillRect/>
          </a:stretch>
        </p:blipFill>
        <p:spPr bwMode="auto">
          <a:xfrm>
            <a:off x="2971800" y="3429000"/>
            <a:ext cx="2734609" cy="342900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is this Heaven?</a:t>
            </a:r>
            <a:br>
              <a:rPr lang="en-US" dirty="0" smtClean="0"/>
            </a:br>
            <a:endParaRPr lang="en-US" dirty="0"/>
          </a:p>
        </p:txBody>
      </p:sp>
      <p:sp>
        <p:nvSpPr>
          <p:cNvPr id="3" name="Text Placeholder 2"/>
          <p:cNvSpPr>
            <a:spLocks noGrp="1"/>
          </p:cNvSpPr>
          <p:nvPr>
            <p:ph type="body" idx="1"/>
          </p:nvPr>
        </p:nvSpPr>
        <p:spPr>
          <a:xfrm>
            <a:off x="533400" y="1905000"/>
            <a:ext cx="7769352" cy="4038600"/>
          </a:xfrm>
        </p:spPr>
        <p:txBody>
          <a:bodyPr>
            <a:normAutofit fontScale="92500" lnSpcReduction="20000"/>
          </a:bodyPr>
          <a:lstStyle/>
          <a:p>
            <a:r>
              <a:rPr lang="en-US" dirty="0" smtClean="0"/>
              <a:t>1</a:t>
            </a:r>
            <a:r>
              <a:rPr lang="en-US" baseline="30000" dirty="0" smtClean="0"/>
              <a:t>st</a:t>
            </a:r>
            <a:r>
              <a:rPr lang="en-US" dirty="0" smtClean="0"/>
              <a:t> heaven: St. Basil the Great said is the sky, “the birds heaven.”</a:t>
            </a:r>
          </a:p>
          <a:p>
            <a:r>
              <a:rPr lang="en-US" dirty="0" smtClean="0"/>
              <a:t>2</a:t>
            </a:r>
            <a:r>
              <a:rPr lang="en-US" baseline="30000" dirty="0" smtClean="0"/>
              <a:t>nd</a:t>
            </a:r>
            <a:r>
              <a:rPr lang="en-US" dirty="0" smtClean="0"/>
              <a:t> heaven is Space</a:t>
            </a:r>
          </a:p>
          <a:p>
            <a:r>
              <a:rPr lang="en-US" dirty="0" smtClean="0"/>
              <a:t>3</a:t>
            </a:r>
            <a:r>
              <a:rPr lang="en-US" baseline="30000" dirty="0" smtClean="0"/>
              <a:t>rd</a:t>
            </a:r>
            <a:r>
              <a:rPr lang="en-US" dirty="0" smtClean="0"/>
              <a:t> heaven: Paradise, where the saints wait upon their death for the final </a:t>
            </a:r>
            <a:r>
              <a:rPr lang="en-US" dirty="0" smtClean="0"/>
              <a:t>judgment</a:t>
            </a:r>
          </a:p>
          <a:p>
            <a:endParaRPr lang="en-US" dirty="0" smtClean="0"/>
          </a:p>
          <a:p>
            <a:r>
              <a:rPr lang="en-US" sz="2400" b="1" dirty="0" smtClean="0"/>
              <a:t>Where St. Paul was a witness; 2 Corinthians 12:2-4 </a:t>
            </a:r>
          </a:p>
          <a:p>
            <a:r>
              <a:rPr lang="en-US" sz="2400" b="1" baseline="30000" dirty="0" smtClean="0"/>
              <a:t>2</a:t>
            </a:r>
            <a:r>
              <a:rPr lang="en-US" sz="2400" dirty="0" smtClean="0"/>
              <a:t> I know a man in Christ who fourteen years ago—whether in the body I do not know, or whether out of the body I do not know, God knows—such a one was caught up to the third heaven. </a:t>
            </a:r>
            <a:r>
              <a:rPr lang="en-US" sz="2400" b="1" baseline="30000" dirty="0" smtClean="0"/>
              <a:t>3</a:t>
            </a:r>
            <a:r>
              <a:rPr lang="en-US" sz="2400" dirty="0" smtClean="0"/>
              <a:t> And I know such a man—whether in the body or out of the body I do not know, God knows— </a:t>
            </a:r>
            <a:r>
              <a:rPr lang="en-US" sz="2400" b="1" baseline="30000" dirty="0" smtClean="0"/>
              <a:t>4</a:t>
            </a:r>
            <a:r>
              <a:rPr lang="en-US" sz="2400" dirty="0" smtClean="0"/>
              <a:t> how he was caught up into Paradise and heard inexpressible words, which it is not lawful for a man to utter.</a:t>
            </a:r>
          </a:p>
          <a:p>
            <a:endParaRPr lang="en-US" dirty="0" smtClean="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0"/>
            <a:ext cx="8229600" cy="1143000"/>
          </a:xfrm>
        </p:spPr>
        <p:txBody>
          <a:bodyPr>
            <a:noAutofit/>
          </a:bodyPr>
          <a:lstStyle/>
          <a:p>
            <a:pPr algn="ctr"/>
            <a:r>
              <a:rPr lang="en-US" sz="3200" dirty="0" smtClean="0">
                <a:solidFill>
                  <a:schemeClr val="tx1"/>
                </a:solidFill>
              </a:rPr>
              <a:t>The Heaven where God dwells:</a:t>
            </a:r>
            <a:r>
              <a:rPr lang="en-US" sz="6000" dirty="0" smtClean="0">
                <a:solidFill>
                  <a:schemeClr val="tx1"/>
                </a:solidFill>
              </a:rPr>
              <a:t/>
            </a:r>
            <a:br>
              <a:rPr lang="en-US" sz="6000" dirty="0" smtClean="0">
                <a:solidFill>
                  <a:schemeClr val="tx1"/>
                </a:solidFill>
              </a:rPr>
            </a:br>
            <a:endParaRPr lang="en-US" sz="5400" dirty="0"/>
          </a:p>
        </p:txBody>
      </p:sp>
      <p:pic>
        <p:nvPicPr>
          <p:cNvPr id="47106" name="Picture 2" descr="http://www.stmatthewsnj.org/blog/wp-content/uploads/2006/05/Ascension.jpg"/>
          <p:cNvPicPr>
            <a:picLocks noChangeAspect="1" noChangeArrowheads="1"/>
          </p:cNvPicPr>
          <p:nvPr/>
        </p:nvPicPr>
        <p:blipFill>
          <a:blip r:embed="rId3" cstate="print"/>
          <a:srcRect/>
          <a:stretch>
            <a:fillRect/>
          </a:stretch>
        </p:blipFill>
        <p:spPr bwMode="auto">
          <a:xfrm>
            <a:off x="5486400" y="1219200"/>
            <a:ext cx="3447627" cy="4331410"/>
          </a:xfrm>
          <a:prstGeom prst="rect">
            <a:avLst/>
          </a:prstGeom>
          <a:noFill/>
        </p:spPr>
      </p:pic>
      <p:sp>
        <p:nvSpPr>
          <p:cNvPr id="5" name="TextBox 4"/>
          <p:cNvSpPr txBox="1"/>
          <p:nvPr/>
        </p:nvSpPr>
        <p:spPr>
          <a:xfrm>
            <a:off x="381000" y="1219200"/>
            <a:ext cx="5257800" cy="5333999"/>
          </a:xfrm>
          <a:prstGeom prst="rect">
            <a:avLst/>
          </a:prstGeom>
          <a:noFill/>
        </p:spPr>
        <p:txBody>
          <a:bodyPr wrap="square" rtlCol="0">
            <a:spAutoFit/>
          </a:bodyPr>
          <a:lstStyle/>
          <a:p>
            <a:r>
              <a:rPr lang="en-US" dirty="0" smtClean="0"/>
              <a:t>--Gen 17:22  </a:t>
            </a:r>
            <a:r>
              <a:rPr lang="en-US" b="1" baseline="30000" dirty="0" smtClean="0"/>
              <a:t>22</a:t>
            </a:r>
            <a:r>
              <a:rPr lang="en-US" dirty="0" smtClean="0"/>
              <a:t> Then He finished talking with him, and God went up from Abraham. </a:t>
            </a:r>
          </a:p>
          <a:p>
            <a:endParaRPr lang="en-US" dirty="0" smtClean="0"/>
          </a:p>
          <a:p>
            <a:r>
              <a:rPr lang="en-US" dirty="0" smtClean="0"/>
              <a:t>-- On the day of the inauguration of the temple built by Solomon (the house of God, which His place on earth)  Solomon prayed; </a:t>
            </a:r>
            <a:r>
              <a:rPr lang="en-US" b="1" dirty="0" smtClean="0"/>
              <a:t>1 Kings 8:22-23</a:t>
            </a:r>
            <a:r>
              <a:rPr lang="en-US" dirty="0" smtClean="0"/>
              <a:t> </a:t>
            </a:r>
          </a:p>
          <a:p>
            <a:r>
              <a:rPr lang="en-US" b="1" dirty="0" smtClean="0"/>
              <a:t>   </a:t>
            </a:r>
            <a:r>
              <a:rPr lang="en-US" dirty="0" smtClean="0"/>
              <a:t/>
            </a:r>
            <a:br>
              <a:rPr lang="en-US" dirty="0" smtClean="0"/>
            </a:br>
            <a:r>
              <a:rPr lang="en-US" baseline="30000" dirty="0" smtClean="0"/>
              <a:t>22</a:t>
            </a:r>
            <a:r>
              <a:rPr lang="en-US" dirty="0" smtClean="0"/>
              <a:t> Then Solomon stood before the altar of the LORD in the presence of all the assembly of Israel, and spread out his hands toward heaven; </a:t>
            </a:r>
            <a:r>
              <a:rPr lang="en-US" baseline="30000" dirty="0" smtClean="0"/>
              <a:t>23</a:t>
            </a:r>
            <a:r>
              <a:rPr lang="en-US" dirty="0" smtClean="0"/>
              <a:t> and he said: “LORD God of Israel, </a:t>
            </a:r>
            <a:r>
              <a:rPr lang="en-US" i="1" dirty="0" smtClean="0"/>
              <a:t>there is</a:t>
            </a:r>
            <a:r>
              <a:rPr lang="en-US" dirty="0" smtClean="0"/>
              <a:t> no God in heaven above or on earth below like You, who keep </a:t>
            </a:r>
            <a:r>
              <a:rPr lang="en-US" i="1" dirty="0" smtClean="0"/>
              <a:t>Your</a:t>
            </a:r>
            <a:r>
              <a:rPr lang="en-US" dirty="0" smtClean="0"/>
              <a:t> covenant and mercy with Your servants who walk before You with all their hearts</a:t>
            </a:r>
            <a:r>
              <a:rPr lang="en-US" b="1" dirty="0" smtClean="0"/>
              <a:t> </a:t>
            </a:r>
            <a:r>
              <a:rPr lang="en-US" dirty="0" smtClean="0"/>
              <a:t>1 Kings 8:30  And may You hear the supplication of Your servant and of Your people Israel, when they pray toward this place. Hear in heaven Your dwelling place; and when You hear, forgive. </a:t>
            </a:r>
            <a:endParaRPr lang="en-US" b="1" dirty="0" smtClean="0"/>
          </a:p>
          <a:p>
            <a:r>
              <a:rPr lang="en-US" dirty="0" smtClean="0"/>
              <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Death and the After Life</a:t>
            </a:r>
            <a:endParaRPr lang="en-US" dirty="0"/>
          </a:p>
        </p:txBody>
      </p:sp>
      <p:sp>
        <p:nvSpPr>
          <p:cNvPr id="3" name="Text Placeholder 2"/>
          <p:cNvSpPr>
            <a:spLocks noGrp="1"/>
          </p:cNvSpPr>
          <p:nvPr>
            <p:ph type="body" idx="1"/>
          </p:nvPr>
        </p:nvSpPr>
        <p:spPr/>
        <p:txBody>
          <a:bodyPr/>
          <a:lstStyle/>
          <a:p>
            <a:endParaRPr lang="en-US"/>
          </a:p>
        </p:txBody>
      </p:sp>
      <p:sp>
        <p:nvSpPr>
          <p:cNvPr id="4" name="Text Placeholder 3"/>
          <p:cNvSpPr>
            <a:spLocks noGrp="1"/>
          </p:cNvSpPr>
          <p:nvPr>
            <p:ph type="body" sz="half" idx="3"/>
          </p:nvPr>
        </p:nvSpPr>
        <p:spPr/>
        <p:txBody>
          <a:bodyPr/>
          <a:lstStyle/>
          <a:p>
            <a:endParaRPr lang="en-US"/>
          </a:p>
        </p:txBody>
      </p:sp>
      <p:pic>
        <p:nvPicPr>
          <p:cNvPr id="46082" name="Picture 2" descr="http://www.tqnyc.org/2006/NYC062731/pyramids3.jpg"/>
          <p:cNvPicPr>
            <a:picLocks noChangeAspect="1" noChangeArrowheads="1"/>
          </p:cNvPicPr>
          <p:nvPr/>
        </p:nvPicPr>
        <p:blipFill>
          <a:blip r:embed="rId3" cstate="print"/>
          <a:srcRect/>
          <a:stretch>
            <a:fillRect/>
          </a:stretch>
        </p:blipFill>
        <p:spPr bwMode="auto">
          <a:xfrm>
            <a:off x="0" y="1828800"/>
            <a:ext cx="5071389" cy="2895600"/>
          </a:xfrm>
          <a:prstGeom prst="rect">
            <a:avLst/>
          </a:prstGeom>
          <a:noFill/>
        </p:spPr>
      </p:pic>
      <p:pic>
        <p:nvPicPr>
          <p:cNvPr id="46084" name="Picture 4" descr="http://feliciaheykoop.files.wordpress.com/2009/02/aztec-pyramid-1.jpg"/>
          <p:cNvPicPr>
            <a:picLocks noChangeAspect="1" noChangeArrowheads="1"/>
          </p:cNvPicPr>
          <p:nvPr/>
        </p:nvPicPr>
        <p:blipFill>
          <a:blip r:embed="rId4" cstate="print"/>
          <a:srcRect/>
          <a:stretch>
            <a:fillRect/>
          </a:stretch>
        </p:blipFill>
        <p:spPr bwMode="auto">
          <a:xfrm>
            <a:off x="5029200" y="1752600"/>
            <a:ext cx="3810000" cy="2875471"/>
          </a:xfrm>
          <a:prstGeom prst="rect">
            <a:avLst/>
          </a:prstGeom>
          <a:noFill/>
        </p:spPr>
      </p:pic>
      <p:pic>
        <p:nvPicPr>
          <p:cNvPr id="46086" name="Picture 6" descr="http://altered-states.net/barry/newsletter155/depression.jpg"/>
          <p:cNvPicPr>
            <a:picLocks noChangeAspect="1" noChangeArrowheads="1"/>
          </p:cNvPicPr>
          <p:nvPr/>
        </p:nvPicPr>
        <p:blipFill>
          <a:blip r:embed="rId5" cstate="print"/>
          <a:srcRect/>
          <a:stretch>
            <a:fillRect/>
          </a:stretch>
        </p:blipFill>
        <p:spPr bwMode="auto">
          <a:xfrm>
            <a:off x="3352799" y="4572000"/>
            <a:ext cx="2917169" cy="22860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Behold I tell you a Mystery:  We shall all be changed</a:t>
            </a:r>
            <a:endParaRPr lang="en-US" dirty="0"/>
          </a:p>
        </p:txBody>
      </p:sp>
      <p:sp>
        <p:nvSpPr>
          <p:cNvPr id="3" name="Text Placeholder 2"/>
          <p:cNvSpPr>
            <a:spLocks noGrp="1"/>
          </p:cNvSpPr>
          <p:nvPr>
            <p:ph type="body" idx="1"/>
          </p:nvPr>
        </p:nvSpPr>
        <p:spPr/>
        <p:txBody>
          <a:bodyPr>
            <a:normAutofit fontScale="85000" lnSpcReduction="20000"/>
          </a:bodyPr>
          <a:lstStyle/>
          <a:p>
            <a:r>
              <a:rPr lang="en-US" dirty="0" smtClean="0"/>
              <a:t>Everything on this earth (through the heavenly/spiritual lens can prove the existence of heaven) for example in Physics; matter can never be destroyed, it always exists in different forms;  When you burn wood it is transformed into ashes and carbon but doesn’t disappear—doesn’t cease to exist.  Wouldn’t it be the same of God’s most magnificent creature when we die, we change. </a:t>
            </a:r>
            <a:endParaRPr lang="en-US" dirty="0"/>
          </a:p>
        </p:txBody>
      </p:sp>
      <p:pic>
        <p:nvPicPr>
          <p:cNvPr id="52226" name="Picture 2" descr="http://www.separationsnow.com/FCKeditor/UserFiles/Image/sepNOW_ezines_2005/05mar_smoke1.jpg"/>
          <p:cNvPicPr>
            <a:picLocks noChangeAspect="1" noChangeArrowheads="1"/>
          </p:cNvPicPr>
          <p:nvPr/>
        </p:nvPicPr>
        <p:blipFill>
          <a:blip r:embed="rId3" cstate="print"/>
          <a:srcRect/>
          <a:stretch>
            <a:fillRect/>
          </a:stretch>
        </p:blipFill>
        <p:spPr bwMode="auto">
          <a:xfrm>
            <a:off x="5181600" y="3962400"/>
            <a:ext cx="2667000" cy="26670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143000"/>
          </a:xfrm>
        </p:spPr>
        <p:txBody>
          <a:bodyPr>
            <a:normAutofit fontScale="90000"/>
          </a:bodyPr>
          <a:lstStyle/>
          <a:p>
            <a:r>
              <a:rPr lang="en-US" dirty="0" smtClean="0"/>
              <a:t> </a:t>
            </a:r>
            <a:br>
              <a:rPr lang="en-US" dirty="0" smtClean="0"/>
            </a:br>
            <a:r>
              <a:rPr lang="en-US" u="sng" dirty="0" smtClean="0"/>
              <a:t>Nature itself gives us proof of the Resurrection:</a:t>
            </a:r>
            <a:r>
              <a:rPr lang="en-US" dirty="0" smtClean="0"/>
              <a:t/>
            </a:r>
            <a:br>
              <a:rPr lang="en-US" dirty="0" smtClean="0"/>
            </a:br>
            <a:endParaRPr lang="en-US" dirty="0"/>
          </a:p>
        </p:txBody>
      </p:sp>
      <p:sp>
        <p:nvSpPr>
          <p:cNvPr id="3" name="Text Placeholder 2"/>
          <p:cNvSpPr>
            <a:spLocks noGrp="1"/>
          </p:cNvSpPr>
          <p:nvPr>
            <p:ph type="body" idx="1"/>
          </p:nvPr>
        </p:nvSpPr>
        <p:spPr/>
        <p:txBody>
          <a:bodyPr/>
          <a:lstStyle/>
          <a:p>
            <a:r>
              <a:rPr lang="en-US" dirty="0" smtClean="0"/>
              <a:t>Caterpillar/</a:t>
            </a:r>
            <a:r>
              <a:rPr lang="en-US" dirty="0" err="1" smtClean="0"/>
              <a:t>Cacoon</a:t>
            </a:r>
            <a:endParaRPr lang="en-US" dirty="0"/>
          </a:p>
        </p:txBody>
      </p:sp>
      <p:sp>
        <p:nvSpPr>
          <p:cNvPr id="4" name="Text Placeholder 3"/>
          <p:cNvSpPr>
            <a:spLocks noGrp="1"/>
          </p:cNvSpPr>
          <p:nvPr>
            <p:ph type="body" sz="half" idx="3"/>
          </p:nvPr>
        </p:nvSpPr>
        <p:spPr/>
        <p:txBody>
          <a:bodyPr/>
          <a:lstStyle/>
          <a:p>
            <a:r>
              <a:rPr lang="en-US" dirty="0" smtClean="0"/>
              <a:t>Plants: </a:t>
            </a:r>
            <a:endParaRPr lang="en-US" dirty="0"/>
          </a:p>
        </p:txBody>
      </p:sp>
      <p:sp>
        <p:nvSpPr>
          <p:cNvPr id="5" name="Content Placeholder 4"/>
          <p:cNvSpPr>
            <a:spLocks noGrp="1"/>
          </p:cNvSpPr>
          <p:nvPr>
            <p:ph sz="quarter" idx="2"/>
          </p:nvPr>
        </p:nvSpPr>
        <p:spPr/>
        <p:txBody>
          <a:bodyPr/>
          <a:lstStyle/>
          <a:p>
            <a:endParaRPr lang="en-US"/>
          </a:p>
        </p:txBody>
      </p:sp>
      <p:sp>
        <p:nvSpPr>
          <p:cNvPr id="6" name="Content Placeholder 5"/>
          <p:cNvSpPr>
            <a:spLocks noGrp="1"/>
          </p:cNvSpPr>
          <p:nvPr>
            <p:ph sz="quarter" idx="4"/>
          </p:nvPr>
        </p:nvSpPr>
        <p:spPr/>
        <p:txBody>
          <a:bodyPr>
            <a:normAutofit fontScale="92500"/>
          </a:bodyPr>
          <a:lstStyle/>
          <a:p>
            <a:r>
              <a:rPr lang="en-US" dirty="0" smtClean="0"/>
              <a:t>John 12:23-24</a:t>
            </a:r>
            <a:r>
              <a:rPr lang="en-US" baseline="30000" dirty="0" smtClean="0"/>
              <a:t> </a:t>
            </a:r>
            <a:r>
              <a:rPr lang="en-US" b="1" baseline="30000" dirty="0" smtClean="0"/>
              <a:t>23</a:t>
            </a:r>
            <a:r>
              <a:rPr lang="en-US" dirty="0" smtClean="0"/>
              <a:t> But Jesus answered them, saying, “The hour has come that the Son of Man should be glorified. </a:t>
            </a:r>
            <a:r>
              <a:rPr lang="en-US" b="1" baseline="30000" dirty="0" smtClean="0"/>
              <a:t>24</a:t>
            </a:r>
            <a:r>
              <a:rPr lang="en-US" dirty="0" smtClean="0"/>
              <a:t> Most assuredly, I say to you, unless a grain of wheat falls into the ground and dies, it remains alone; but if it dies, it produces much grain. </a:t>
            </a:r>
            <a:r>
              <a:rPr lang="en-US" b="1" baseline="30000" dirty="0" smtClean="0"/>
              <a:t>25</a:t>
            </a:r>
            <a:r>
              <a:rPr lang="en-US" dirty="0" smtClean="0"/>
              <a:t> He who loves his life will lose it, and he who hates his life in this world will keep it for eternal life.</a:t>
            </a:r>
            <a:endParaRPr lang="en-US" dirty="0"/>
          </a:p>
        </p:txBody>
      </p:sp>
      <p:pic>
        <p:nvPicPr>
          <p:cNvPr id="45058" name="Picture 2" descr="http://alphabeticaprime.files.wordpress.com/2008/02/cocoon.jpg"/>
          <p:cNvPicPr>
            <a:picLocks noChangeAspect="1" noChangeArrowheads="1"/>
          </p:cNvPicPr>
          <p:nvPr/>
        </p:nvPicPr>
        <p:blipFill>
          <a:blip r:embed="rId2" cstate="print"/>
          <a:srcRect/>
          <a:stretch>
            <a:fillRect/>
          </a:stretch>
        </p:blipFill>
        <p:spPr bwMode="auto">
          <a:xfrm>
            <a:off x="533400" y="2514600"/>
            <a:ext cx="3920755" cy="3371851"/>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057400"/>
            <a:ext cx="7772400" cy="1362456"/>
          </a:xfrm>
        </p:spPr>
        <p:txBody>
          <a:bodyPr/>
          <a:lstStyle/>
          <a:p>
            <a:pPr algn="ctr"/>
            <a:r>
              <a:rPr lang="en-US" sz="3200" dirty="0" smtClean="0"/>
              <a:t>Death is actually a transitional stage, an end and a beginning because the Lord Christ tasted death and transformed it to Life.</a:t>
            </a:r>
            <a:r>
              <a:rPr lang="en-US" dirty="0" smtClean="0"/>
              <a:t/>
            </a:r>
            <a:br>
              <a:rPr lang="en-US" dirty="0" smtClean="0"/>
            </a:br>
            <a:endParaRPr lang="en-US" dirty="0"/>
          </a:p>
        </p:txBody>
      </p:sp>
      <p:sp>
        <p:nvSpPr>
          <p:cNvPr id="3" name="Text Placeholder 2"/>
          <p:cNvSpPr>
            <a:spLocks noGrp="1"/>
          </p:cNvSpPr>
          <p:nvPr>
            <p:ph type="body" idx="1"/>
          </p:nvPr>
        </p:nvSpPr>
        <p:spPr/>
        <p:txBody>
          <a:bodyPr/>
          <a:lstStyle/>
          <a:p>
            <a:endParaRPr lang="en-US"/>
          </a:p>
        </p:txBody>
      </p:sp>
      <p:pic>
        <p:nvPicPr>
          <p:cNvPr id="54274" name="Picture 2" descr="http://www.proclaiming.net/images/crush-satan-500.png"/>
          <p:cNvPicPr>
            <a:picLocks noChangeAspect="1" noChangeArrowheads="1"/>
          </p:cNvPicPr>
          <p:nvPr/>
        </p:nvPicPr>
        <p:blipFill>
          <a:blip r:embed="rId3" cstate="print"/>
          <a:srcRect/>
          <a:stretch>
            <a:fillRect/>
          </a:stretch>
        </p:blipFill>
        <p:spPr bwMode="auto">
          <a:xfrm>
            <a:off x="838200" y="2819400"/>
            <a:ext cx="3607299" cy="3657600"/>
          </a:xfrm>
          <a:prstGeom prst="rect">
            <a:avLst/>
          </a:prstGeom>
          <a:noFill/>
        </p:spPr>
      </p:pic>
      <p:pic>
        <p:nvPicPr>
          <p:cNvPr id="54276" name="Picture 4" descr="http://upload.wikimedia.org/wikipedia/commons/thumb/7/78/GIORDANO,_Luca_fallen_angels.jpg/180px-GIORDANO,_Luca_fallen_angels.jpg"/>
          <p:cNvPicPr>
            <a:picLocks noChangeAspect="1" noChangeArrowheads="1"/>
          </p:cNvPicPr>
          <p:nvPr/>
        </p:nvPicPr>
        <p:blipFill>
          <a:blip r:embed="rId4" cstate="print"/>
          <a:srcRect/>
          <a:stretch>
            <a:fillRect/>
          </a:stretch>
        </p:blipFill>
        <p:spPr bwMode="auto">
          <a:xfrm>
            <a:off x="6019800" y="2566245"/>
            <a:ext cx="2819400" cy="429175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What is Heaven?</a:t>
            </a:r>
            <a:endParaRPr lang="en-US" dirty="0"/>
          </a:p>
        </p:txBody>
      </p:sp>
      <p:sp>
        <p:nvSpPr>
          <p:cNvPr id="3" name="Content Placeholder 2"/>
          <p:cNvSpPr>
            <a:spLocks noGrp="1"/>
          </p:cNvSpPr>
          <p:nvPr>
            <p:ph idx="1"/>
          </p:nvPr>
        </p:nvSpPr>
        <p:spPr>
          <a:xfrm>
            <a:off x="457200" y="1935480"/>
            <a:ext cx="4419600" cy="4465320"/>
          </a:xfrm>
        </p:spPr>
        <p:txBody>
          <a:bodyPr/>
          <a:lstStyle/>
          <a:p>
            <a:r>
              <a:rPr lang="en-US" dirty="0" smtClean="0"/>
              <a:t>Heaven is the place from which we were created (our long awaited home land) for which we were created and through our Lord Christ, it was opened to us once again.  The door of heaven was shut to us after the fall but was made available to us again after Christ came.</a:t>
            </a:r>
          </a:p>
          <a:p>
            <a:endParaRPr lang="en-US" dirty="0"/>
          </a:p>
        </p:txBody>
      </p:sp>
      <p:pic>
        <p:nvPicPr>
          <p:cNvPr id="13314" name="Picture 2" descr="paradise-engineering"/>
          <p:cNvPicPr>
            <a:picLocks noChangeAspect="1" noChangeArrowheads="1"/>
          </p:cNvPicPr>
          <p:nvPr/>
        </p:nvPicPr>
        <p:blipFill>
          <a:blip r:embed="rId3" cstate="print"/>
          <a:srcRect/>
          <a:stretch>
            <a:fillRect/>
          </a:stretch>
        </p:blipFill>
        <p:spPr bwMode="auto">
          <a:xfrm>
            <a:off x="4857750" y="1143000"/>
            <a:ext cx="4286250" cy="5715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u="sng" dirty="0" smtClean="0"/>
              <a:t>The spirit leaves the body at Death: </a:t>
            </a:r>
            <a:r>
              <a:rPr lang="en-US" dirty="0" smtClean="0"/>
              <a:t/>
            </a:r>
            <a:br>
              <a:rPr lang="en-US" dirty="0" smtClean="0"/>
            </a:br>
            <a:endParaRPr lang="en-US" dirty="0"/>
          </a:p>
        </p:txBody>
      </p:sp>
      <p:sp>
        <p:nvSpPr>
          <p:cNvPr id="3" name="Text Placeholder 2"/>
          <p:cNvSpPr>
            <a:spLocks noGrp="1"/>
          </p:cNvSpPr>
          <p:nvPr>
            <p:ph type="body" idx="1"/>
          </p:nvPr>
        </p:nvSpPr>
        <p:spPr/>
        <p:txBody>
          <a:bodyPr/>
          <a:lstStyle/>
          <a:p>
            <a:r>
              <a:rPr lang="en-US" dirty="0" smtClean="0"/>
              <a:t>Our spirit is the mystery behind our bodies, that which gives us life, intellect, </a:t>
            </a:r>
            <a:r>
              <a:rPr lang="en-US" b="1" u="sng" dirty="0" smtClean="0">
                <a:hlinkClick r:id="rId3"/>
              </a:rPr>
              <a:t>Acts 17:28</a:t>
            </a:r>
            <a:r>
              <a:rPr lang="en-US" dirty="0" smtClean="0"/>
              <a:t/>
            </a:r>
            <a:br>
              <a:rPr lang="en-US" dirty="0" smtClean="0"/>
            </a:br>
            <a:r>
              <a:rPr lang="en-US" dirty="0" smtClean="0"/>
              <a:t>'For in </a:t>
            </a:r>
            <a:r>
              <a:rPr lang="en-US" b="1" dirty="0" smtClean="0"/>
              <a:t>him</a:t>
            </a:r>
            <a:r>
              <a:rPr lang="en-US" dirty="0" smtClean="0"/>
              <a:t> we </a:t>
            </a:r>
            <a:r>
              <a:rPr lang="en-US" b="1" dirty="0" smtClean="0"/>
              <a:t>live</a:t>
            </a:r>
            <a:r>
              <a:rPr lang="en-US" dirty="0" smtClean="0"/>
              <a:t> and </a:t>
            </a:r>
            <a:r>
              <a:rPr lang="en-US" b="1" dirty="0" smtClean="0"/>
              <a:t>move</a:t>
            </a:r>
            <a:r>
              <a:rPr lang="en-US" dirty="0" smtClean="0"/>
              <a:t> and have our being.' As some of your own poets have said, 'We are his offspring.'</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Qualifications for entering Heaven</a:t>
            </a:r>
            <a:endParaRPr lang="en-US" dirty="0"/>
          </a:p>
        </p:txBody>
      </p:sp>
      <p:sp>
        <p:nvSpPr>
          <p:cNvPr id="3" name="Text Placeholder 2"/>
          <p:cNvSpPr>
            <a:spLocks noGrp="1"/>
          </p:cNvSpPr>
          <p:nvPr>
            <p:ph type="body" idx="1"/>
          </p:nvPr>
        </p:nvSpPr>
        <p:spPr>
          <a:xfrm>
            <a:off x="530352" y="2704664"/>
            <a:ext cx="8080248" cy="3543736"/>
          </a:xfrm>
        </p:spPr>
        <p:txBody>
          <a:bodyPr>
            <a:normAutofit/>
          </a:bodyPr>
          <a:lstStyle/>
          <a:p>
            <a:r>
              <a:rPr lang="en-US" dirty="0" smtClean="0"/>
              <a:t>2 Peter 3:9 </a:t>
            </a:r>
            <a:endParaRPr lang="en-US" b="1" dirty="0" smtClean="0"/>
          </a:p>
          <a:p>
            <a:r>
              <a:rPr lang="en-US" b="1" baseline="30000" dirty="0" smtClean="0"/>
              <a:t>9</a:t>
            </a:r>
            <a:r>
              <a:rPr lang="en-US" dirty="0" smtClean="0"/>
              <a:t> The Lord is not slack concerning </a:t>
            </a:r>
            <a:r>
              <a:rPr lang="en-US" i="1" dirty="0" smtClean="0"/>
              <a:t>His</a:t>
            </a:r>
            <a:r>
              <a:rPr lang="en-US" dirty="0" smtClean="0"/>
              <a:t> promise, as some count slackness, but is longsuffering toward us,</a:t>
            </a:r>
            <a:r>
              <a:rPr lang="en-US" baseline="30000" dirty="0" smtClean="0"/>
              <a:t>[</a:t>
            </a:r>
            <a:r>
              <a:rPr lang="en-US" u="sng" baseline="30000" dirty="0" smtClean="0">
                <a:hlinkClick r:id="rId2" tooltip="See footnote a"/>
              </a:rPr>
              <a:t>a</a:t>
            </a:r>
            <a:r>
              <a:rPr lang="en-US" baseline="30000" dirty="0" smtClean="0"/>
              <a:t>]</a:t>
            </a:r>
            <a:r>
              <a:rPr lang="en-US" dirty="0" smtClean="0"/>
              <a:t> not willing that any should perish but that all should come to repentance.</a:t>
            </a:r>
          </a:p>
          <a:p>
            <a:r>
              <a:rPr lang="en-US" dirty="0" smtClean="0"/>
              <a:t>1 Timothy 2:4-6</a:t>
            </a:r>
            <a:r>
              <a:rPr lang="en-US" b="1" dirty="0" smtClean="0"/>
              <a:t> </a:t>
            </a:r>
            <a:r>
              <a:rPr lang="en-US" dirty="0" smtClean="0"/>
              <a:t> who desires all men to be saved and to come to the knowledge of the truth. </a:t>
            </a:r>
            <a:r>
              <a:rPr lang="en-US" b="1" baseline="30000" dirty="0" smtClean="0"/>
              <a:t>5</a:t>
            </a:r>
            <a:r>
              <a:rPr lang="en-US" dirty="0" smtClean="0"/>
              <a:t>For </a:t>
            </a:r>
            <a:r>
              <a:rPr lang="en-US" i="1" dirty="0" smtClean="0"/>
              <a:t>there is</a:t>
            </a:r>
            <a:r>
              <a:rPr lang="en-US" dirty="0" smtClean="0"/>
              <a:t> one God and one Mediator between God and men, </a:t>
            </a:r>
            <a:r>
              <a:rPr lang="en-US" i="1" dirty="0" smtClean="0"/>
              <a:t>the</a:t>
            </a:r>
            <a:r>
              <a:rPr lang="en-US" dirty="0" smtClean="0"/>
              <a:t> Man Christ Jesus, </a:t>
            </a:r>
            <a:r>
              <a:rPr lang="en-US" b="1" baseline="30000" dirty="0" smtClean="0"/>
              <a:t>6</a:t>
            </a:r>
            <a:r>
              <a:rPr lang="en-US" dirty="0" smtClean="0"/>
              <a:t> who gave Himself a ransom for all, to be testified in due time, </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Qualifications for entering Heaven</a:t>
            </a:r>
            <a:endParaRPr lang="en-US" dirty="0"/>
          </a:p>
        </p:txBody>
      </p:sp>
      <p:sp>
        <p:nvSpPr>
          <p:cNvPr id="3" name="Text Placeholder 2"/>
          <p:cNvSpPr>
            <a:spLocks noGrp="1"/>
          </p:cNvSpPr>
          <p:nvPr>
            <p:ph type="body" idx="1"/>
          </p:nvPr>
        </p:nvSpPr>
        <p:spPr>
          <a:xfrm>
            <a:off x="530352" y="2704664"/>
            <a:ext cx="3355848" cy="4153336"/>
          </a:xfrm>
        </p:spPr>
        <p:txBody>
          <a:bodyPr>
            <a:normAutofit/>
          </a:bodyPr>
          <a:lstStyle/>
          <a:p>
            <a:r>
              <a:rPr lang="en-US" sz="2400" dirty="0" smtClean="0"/>
              <a:t>Faith in Christ’s Salvation: A practical and actual faith with the correct understanding of His mercy and justice.</a:t>
            </a:r>
          </a:p>
          <a:p>
            <a:pPr lvl="0"/>
            <a:r>
              <a:rPr lang="en-US" sz="2400" dirty="0" smtClean="0"/>
              <a:t> Ps 85:10  Mercy and truth have met together; </a:t>
            </a:r>
            <a:br>
              <a:rPr lang="en-US" sz="2400" dirty="0" smtClean="0"/>
            </a:br>
            <a:r>
              <a:rPr lang="en-US" sz="2400" dirty="0" smtClean="0"/>
              <a:t>         Righteousness and peace have kissed.</a:t>
            </a:r>
          </a:p>
          <a:p>
            <a:endParaRPr lang="en-US" dirty="0"/>
          </a:p>
        </p:txBody>
      </p:sp>
      <p:pic>
        <p:nvPicPr>
          <p:cNvPr id="60418" name="Picture 2" descr="http://www.factsplusfacts.com/resources/Pictures/Pantocrator01.jpg"/>
          <p:cNvPicPr>
            <a:picLocks noChangeAspect="1" noChangeArrowheads="1"/>
          </p:cNvPicPr>
          <p:nvPr/>
        </p:nvPicPr>
        <p:blipFill>
          <a:blip r:embed="rId3" cstate="print"/>
          <a:srcRect/>
          <a:stretch>
            <a:fillRect/>
          </a:stretch>
        </p:blipFill>
        <p:spPr bwMode="auto">
          <a:xfrm>
            <a:off x="5791200" y="1905000"/>
            <a:ext cx="2989476" cy="5905501"/>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Qualifications for Entering Heaven</a:t>
            </a:r>
            <a:endParaRPr lang="en-US" dirty="0"/>
          </a:p>
        </p:txBody>
      </p:sp>
      <p:sp>
        <p:nvSpPr>
          <p:cNvPr id="3" name="Text Placeholder 2"/>
          <p:cNvSpPr>
            <a:spLocks noGrp="1"/>
          </p:cNvSpPr>
          <p:nvPr>
            <p:ph type="body" idx="1"/>
          </p:nvPr>
        </p:nvSpPr>
        <p:spPr/>
        <p:txBody>
          <a:bodyPr>
            <a:normAutofit/>
          </a:bodyPr>
          <a:lstStyle/>
          <a:p>
            <a:r>
              <a:rPr lang="en-US" sz="3600" dirty="0" smtClean="0"/>
              <a:t>The Second Birth: Holy Baptism</a:t>
            </a:r>
            <a:endParaRPr lang="en-US" sz="3600" dirty="0"/>
          </a:p>
        </p:txBody>
      </p:sp>
      <p:pic>
        <p:nvPicPr>
          <p:cNvPr id="57346" name="Picture 2" descr="http://brianakira.files.wordpress.com/2008/07/copt-icon-baptism.jpg"/>
          <p:cNvPicPr>
            <a:picLocks noChangeAspect="1" noChangeArrowheads="1"/>
          </p:cNvPicPr>
          <p:nvPr/>
        </p:nvPicPr>
        <p:blipFill>
          <a:blip r:embed="rId3" cstate="print"/>
          <a:srcRect/>
          <a:stretch>
            <a:fillRect/>
          </a:stretch>
        </p:blipFill>
        <p:spPr bwMode="auto">
          <a:xfrm>
            <a:off x="3352800" y="3276600"/>
            <a:ext cx="2228850" cy="3335992"/>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Qualifications for Entering Heaven</a:t>
            </a:r>
            <a:endParaRPr lang="en-US" dirty="0"/>
          </a:p>
        </p:txBody>
      </p:sp>
      <p:sp>
        <p:nvSpPr>
          <p:cNvPr id="3" name="Text Placeholder 2"/>
          <p:cNvSpPr>
            <a:spLocks noGrp="1"/>
          </p:cNvSpPr>
          <p:nvPr>
            <p:ph type="body" idx="1"/>
          </p:nvPr>
        </p:nvSpPr>
        <p:spPr/>
        <p:txBody>
          <a:bodyPr>
            <a:normAutofit/>
          </a:bodyPr>
          <a:lstStyle/>
          <a:p>
            <a:r>
              <a:rPr lang="en-US" sz="3600" dirty="0" smtClean="0"/>
              <a:t>Christian Virtues</a:t>
            </a:r>
            <a:endParaRPr lang="en-US" sz="3600" dirty="0"/>
          </a:p>
        </p:txBody>
      </p:sp>
      <p:pic>
        <p:nvPicPr>
          <p:cNvPr id="65538" name="Picture 2" descr="http://infinet2.safenetconsulting.com/uploads/FormalCrowns.jpg"/>
          <p:cNvPicPr>
            <a:picLocks noChangeAspect="1" noChangeArrowheads="1"/>
          </p:cNvPicPr>
          <p:nvPr/>
        </p:nvPicPr>
        <p:blipFill>
          <a:blip r:embed="rId3" cstate="print"/>
          <a:srcRect/>
          <a:stretch>
            <a:fillRect/>
          </a:stretch>
        </p:blipFill>
        <p:spPr bwMode="auto">
          <a:xfrm>
            <a:off x="3429000" y="3352800"/>
            <a:ext cx="4914900" cy="3686176"/>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Heaven was opened through Christ, and that’s the revelation that Jacob saw: </a:t>
            </a:r>
            <a:r>
              <a:rPr lang="en-US" dirty="0" smtClean="0"/>
              <a:t/>
            </a:r>
            <a:br>
              <a:rPr lang="en-US" dirty="0" smtClean="0"/>
            </a:br>
            <a:endParaRPr lang="en-US" dirty="0"/>
          </a:p>
        </p:txBody>
      </p:sp>
      <p:sp>
        <p:nvSpPr>
          <p:cNvPr id="3" name="Text Placeholder 2"/>
          <p:cNvSpPr>
            <a:spLocks noGrp="1"/>
          </p:cNvSpPr>
          <p:nvPr>
            <p:ph type="body" idx="1"/>
          </p:nvPr>
        </p:nvSpPr>
        <p:spPr>
          <a:xfrm>
            <a:off x="530352" y="1981200"/>
            <a:ext cx="5565648" cy="4495800"/>
          </a:xfrm>
        </p:spPr>
        <p:txBody>
          <a:bodyPr>
            <a:normAutofit/>
          </a:bodyPr>
          <a:lstStyle/>
          <a:p>
            <a:r>
              <a:rPr lang="en-US" b="1" dirty="0" smtClean="0"/>
              <a:t>Genesis 28:12-13 </a:t>
            </a:r>
          </a:p>
          <a:p>
            <a:r>
              <a:rPr lang="en-US" b="1" baseline="30000" dirty="0" smtClean="0"/>
              <a:t>12</a:t>
            </a:r>
            <a:r>
              <a:rPr lang="en-US" dirty="0" smtClean="0"/>
              <a:t> Then he dreamed, and behold, a ladder </a:t>
            </a:r>
            <a:r>
              <a:rPr lang="en-US" i="1" dirty="0" smtClean="0"/>
              <a:t>was</a:t>
            </a:r>
            <a:r>
              <a:rPr lang="en-US" dirty="0" smtClean="0"/>
              <a:t> set up on the earth, and its top reached to heaven; and there the angels of God were ascending and descending on it. </a:t>
            </a:r>
            <a:br>
              <a:rPr lang="en-US" dirty="0" smtClean="0"/>
            </a:br>
            <a:r>
              <a:rPr lang="en-US" b="1" baseline="30000" dirty="0" smtClean="0"/>
              <a:t>13</a:t>
            </a:r>
            <a:r>
              <a:rPr lang="en-US" dirty="0" smtClean="0"/>
              <a:t> And behold, the LORD stood above it and said: “I </a:t>
            </a:r>
            <a:r>
              <a:rPr lang="en-US" i="1" dirty="0" smtClean="0"/>
              <a:t>am</a:t>
            </a:r>
            <a:r>
              <a:rPr lang="en-US" dirty="0" smtClean="0"/>
              <a:t> the LORD God of Abraham your father and the God of Isaac; the land on which you lie I will give to you and your descendants.</a:t>
            </a:r>
          </a:p>
          <a:p>
            <a:endParaRPr lang="en-US" dirty="0"/>
          </a:p>
        </p:txBody>
      </p:sp>
      <p:pic>
        <p:nvPicPr>
          <p:cNvPr id="12290" name="Picture 2" descr="Angels going up and down ladder while Jacob sleeps"/>
          <p:cNvPicPr>
            <a:picLocks noChangeAspect="1" noChangeArrowheads="1"/>
          </p:cNvPicPr>
          <p:nvPr/>
        </p:nvPicPr>
        <p:blipFill>
          <a:blip r:embed="rId2" cstate="print"/>
          <a:srcRect/>
          <a:stretch>
            <a:fillRect/>
          </a:stretch>
        </p:blipFill>
        <p:spPr bwMode="auto">
          <a:xfrm>
            <a:off x="6019800" y="1802375"/>
            <a:ext cx="2895600" cy="505562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Spiritual eyes opened.</a:t>
            </a:r>
            <a:endParaRPr lang="en-US" dirty="0"/>
          </a:p>
        </p:txBody>
      </p:sp>
      <p:sp>
        <p:nvSpPr>
          <p:cNvPr id="3" name="Text Placeholder 2"/>
          <p:cNvSpPr>
            <a:spLocks noGrp="1"/>
          </p:cNvSpPr>
          <p:nvPr>
            <p:ph type="body" idx="2"/>
          </p:nvPr>
        </p:nvSpPr>
        <p:spPr>
          <a:xfrm>
            <a:off x="685800" y="1676400"/>
            <a:ext cx="4343400" cy="4800600"/>
          </a:xfrm>
        </p:spPr>
        <p:txBody>
          <a:bodyPr>
            <a:normAutofit/>
          </a:bodyPr>
          <a:lstStyle/>
          <a:p>
            <a:r>
              <a:rPr lang="en-US" sz="1600" b="1" dirty="0" smtClean="0"/>
              <a:t>Jesus said to Nathaniel: John 1:51 </a:t>
            </a:r>
          </a:p>
          <a:p>
            <a:r>
              <a:rPr lang="en-US" sz="1600" b="1" baseline="30000" dirty="0" smtClean="0"/>
              <a:t>51</a:t>
            </a:r>
            <a:r>
              <a:rPr lang="en-US" sz="1600" dirty="0" smtClean="0"/>
              <a:t> And He said to him, “Most assuredly, I say to you, hereafter</a:t>
            </a:r>
            <a:r>
              <a:rPr lang="en-US" sz="1600" baseline="30000" dirty="0" smtClean="0"/>
              <a:t>[</a:t>
            </a:r>
            <a:r>
              <a:rPr lang="en-US" sz="1600" u="sng" baseline="30000" dirty="0" smtClean="0">
                <a:hlinkClick r:id="rId2" tooltip="See footnote a"/>
              </a:rPr>
              <a:t>a</a:t>
            </a:r>
            <a:r>
              <a:rPr lang="en-US" sz="1600" baseline="30000" dirty="0" smtClean="0"/>
              <a:t>]</a:t>
            </a:r>
            <a:r>
              <a:rPr lang="en-US" sz="1600" dirty="0" smtClean="0"/>
              <a:t> you shall see heaven open, and the angels of God ascending and descending upon the Son of Man.”</a:t>
            </a:r>
          </a:p>
          <a:p>
            <a:r>
              <a:rPr lang="en-US" sz="1600" dirty="0" smtClean="0"/>
              <a:t>In the saints we see examples of those who lived in and for the promise of Heaven to come.  They lived by faith in the spirit.</a:t>
            </a:r>
          </a:p>
          <a:p>
            <a:r>
              <a:rPr lang="en-US" sz="1600" b="1" dirty="0" smtClean="0"/>
              <a:t>Hebrews 11:13 </a:t>
            </a:r>
          </a:p>
          <a:p>
            <a:r>
              <a:rPr lang="en-US" sz="1600" b="1" dirty="0" smtClean="0"/>
              <a:t>The Heavenly Hope</a:t>
            </a:r>
          </a:p>
          <a:p>
            <a:r>
              <a:rPr lang="en-US" sz="1600" dirty="0" smtClean="0"/>
              <a:t>   </a:t>
            </a:r>
            <a:br>
              <a:rPr lang="en-US" sz="1600" dirty="0" smtClean="0"/>
            </a:br>
            <a:r>
              <a:rPr lang="en-US" sz="1600" b="1" baseline="30000" dirty="0" smtClean="0"/>
              <a:t>13</a:t>
            </a:r>
            <a:r>
              <a:rPr lang="en-US" sz="1600" dirty="0" smtClean="0"/>
              <a:t> These all died in faith, not having received the promises, but having seen them afar off were assured of them,</a:t>
            </a:r>
            <a:r>
              <a:rPr lang="en-US" sz="1600" baseline="30000" dirty="0" smtClean="0"/>
              <a:t>[</a:t>
            </a:r>
            <a:r>
              <a:rPr lang="en-US" sz="1600" u="sng" baseline="30000" dirty="0" smtClean="0">
                <a:hlinkClick r:id="rId3" tooltip="See footnote a"/>
              </a:rPr>
              <a:t>a</a:t>
            </a:r>
            <a:r>
              <a:rPr lang="en-US" sz="1600" baseline="30000" dirty="0" smtClean="0"/>
              <a:t>]</a:t>
            </a:r>
            <a:r>
              <a:rPr lang="en-US" sz="1600" dirty="0" smtClean="0"/>
              <a:t> embraced </a:t>
            </a:r>
            <a:r>
              <a:rPr lang="en-US" sz="1600" i="1" dirty="0" smtClean="0"/>
              <a:t>them</a:t>
            </a:r>
            <a:r>
              <a:rPr lang="en-US" sz="1600" dirty="0" smtClean="0"/>
              <a:t> and confessed that they were strangers and pilgrims on the earth.”</a:t>
            </a:r>
          </a:p>
          <a:p>
            <a:endParaRPr lang="en-US" dirty="0"/>
          </a:p>
        </p:txBody>
      </p:sp>
      <p:pic>
        <p:nvPicPr>
          <p:cNvPr id="11266" name="Picture 2" descr="http://www.gardenofpraise.com/images2/gods284.jpg"/>
          <p:cNvPicPr>
            <a:picLocks noChangeAspect="1" noChangeArrowheads="1"/>
          </p:cNvPicPr>
          <p:nvPr/>
        </p:nvPicPr>
        <p:blipFill>
          <a:blip r:embed="rId4" cstate="print"/>
          <a:srcRect/>
          <a:stretch>
            <a:fillRect/>
          </a:stretch>
        </p:blipFill>
        <p:spPr bwMode="auto">
          <a:xfrm>
            <a:off x="5029200" y="1600200"/>
            <a:ext cx="4063008" cy="48006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4419600" cy="1314448"/>
          </a:xfrm>
        </p:spPr>
        <p:txBody>
          <a:bodyPr/>
          <a:lstStyle/>
          <a:p>
            <a:pPr algn="ctr"/>
            <a:r>
              <a:rPr lang="en-US" sz="3200" dirty="0" smtClean="0"/>
              <a:t>We have a God Shaped Hole in our Hearts:</a:t>
            </a:r>
            <a:endParaRPr lang="en-US" sz="3200" dirty="0"/>
          </a:p>
        </p:txBody>
      </p:sp>
      <p:sp>
        <p:nvSpPr>
          <p:cNvPr id="3" name="Text Placeholder 2"/>
          <p:cNvSpPr>
            <a:spLocks noGrp="1"/>
          </p:cNvSpPr>
          <p:nvPr>
            <p:ph type="body" idx="2"/>
          </p:nvPr>
        </p:nvSpPr>
        <p:spPr/>
        <p:txBody>
          <a:bodyPr>
            <a:normAutofit lnSpcReduction="10000"/>
          </a:bodyPr>
          <a:lstStyle/>
          <a:p>
            <a:r>
              <a:rPr lang="en-US" sz="2400" dirty="0" smtClean="0"/>
              <a:t>Psalm 42</a:t>
            </a:r>
            <a:endParaRPr lang="en-US" sz="2400" b="1" i="1" dirty="0" smtClean="0"/>
          </a:p>
          <a:p>
            <a:r>
              <a:rPr lang="en-US" sz="2400" dirty="0" smtClean="0"/>
              <a:t> </a:t>
            </a:r>
            <a:r>
              <a:rPr lang="en-US" sz="2400" b="1" baseline="30000" dirty="0" smtClean="0"/>
              <a:t>1</a:t>
            </a:r>
            <a:endParaRPr lang="en-US" sz="2400" dirty="0" smtClean="0"/>
          </a:p>
          <a:p>
            <a:r>
              <a:rPr lang="en-US" sz="2400" dirty="0" smtClean="0"/>
              <a:t>    </a:t>
            </a:r>
            <a:r>
              <a:rPr lang="en-US" sz="2400" baseline="30000" dirty="0" smtClean="0"/>
              <a:t>[</a:t>
            </a:r>
            <a:r>
              <a:rPr lang="en-US" sz="2400" u="sng" baseline="30000" dirty="0" smtClean="0">
                <a:hlinkClick r:id="rId3" tooltip="See footnote b"/>
              </a:rPr>
              <a:t>b</a:t>
            </a:r>
            <a:r>
              <a:rPr lang="en-US" sz="2400" baseline="30000" dirty="0" smtClean="0"/>
              <a:t>]</a:t>
            </a:r>
            <a:r>
              <a:rPr lang="en-US" sz="2400" dirty="0" smtClean="0"/>
              <a:t> As the deer pants for streams of water, </a:t>
            </a:r>
            <a:br>
              <a:rPr lang="en-US" sz="2400" dirty="0" smtClean="0"/>
            </a:br>
            <a:r>
              <a:rPr lang="en-US" sz="2400" dirty="0" smtClean="0"/>
              <a:t>       so my soul pants for you, O God.</a:t>
            </a:r>
          </a:p>
          <a:p>
            <a:r>
              <a:rPr lang="en-US" sz="2400" dirty="0" smtClean="0"/>
              <a:t> </a:t>
            </a:r>
            <a:r>
              <a:rPr lang="en-US" sz="2400" b="1" baseline="30000" dirty="0" smtClean="0"/>
              <a:t>2</a:t>
            </a:r>
            <a:r>
              <a:rPr lang="en-US" sz="2400" dirty="0" smtClean="0"/>
              <a:t> My soul thirsts for God, for the living God. </a:t>
            </a:r>
            <a:br>
              <a:rPr lang="en-US" sz="2400" dirty="0" smtClean="0"/>
            </a:br>
            <a:r>
              <a:rPr lang="en-US" sz="2400" dirty="0" smtClean="0"/>
              <a:t>       When can I go and meet with God?</a:t>
            </a:r>
          </a:p>
          <a:p>
            <a:endParaRPr lang="en-US" dirty="0"/>
          </a:p>
        </p:txBody>
      </p:sp>
      <p:pic>
        <p:nvPicPr>
          <p:cNvPr id="10242" name="Picture 2" descr="http://www.massbible.org/files/quiz/Whitetail-Deer-B-Female-Drinking-Water.Jpg"/>
          <p:cNvPicPr>
            <a:picLocks noChangeAspect="1" noChangeArrowheads="1"/>
          </p:cNvPicPr>
          <p:nvPr/>
        </p:nvPicPr>
        <p:blipFill>
          <a:blip r:embed="rId4" cstate="print"/>
          <a:srcRect/>
          <a:stretch>
            <a:fillRect/>
          </a:stretch>
        </p:blipFill>
        <p:spPr bwMode="auto">
          <a:xfrm>
            <a:off x="3849020" y="1824609"/>
            <a:ext cx="4228180" cy="3509391"/>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3810000" cy="2073817"/>
          </a:xfrm>
        </p:spPr>
        <p:txBody>
          <a:bodyPr/>
          <a:lstStyle/>
          <a:p>
            <a:r>
              <a:rPr lang="en-US" sz="3200" dirty="0" smtClean="0"/>
              <a:t>Prayers:  Expression for our longing for and love for God:   Psalm 123:1</a:t>
            </a:r>
            <a:r>
              <a:rPr lang="en-US" dirty="0" smtClean="0"/>
              <a:t> </a:t>
            </a:r>
            <a:endParaRPr lang="en-US" dirty="0"/>
          </a:p>
        </p:txBody>
      </p:sp>
      <p:sp>
        <p:nvSpPr>
          <p:cNvPr id="3" name="Text Placeholder 2"/>
          <p:cNvSpPr>
            <a:spLocks noGrp="1"/>
          </p:cNvSpPr>
          <p:nvPr>
            <p:ph type="body" sz="half" idx="2"/>
          </p:nvPr>
        </p:nvSpPr>
        <p:spPr/>
        <p:txBody>
          <a:bodyPr>
            <a:normAutofit/>
          </a:bodyPr>
          <a:lstStyle/>
          <a:p>
            <a:r>
              <a:rPr lang="en-US" sz="2400" dirty="0" smtClean="0"/>
              <a:t>Unto You I lift up my eyes,</a:t>
            </a:r>
            <a:br>
              <a:rPr lang="en-US" sz="2400" dirty="0" smtClean="0"/>
            </a:br>
            <a:r>
              <a:rPr lang="en-US" sz="2400" dirty="0" smtClean="0"/>
              <a:t>         O You who dwell in the heavens</a:t>
            </a:r>
            <a:endParaRPr lang="en-US" sz="2400" dirty="0"/>
          </a:p>
        </p:txBody>
      </p:sp>
      <p:pic>
        <p:nvPicPr>
          <p:cNvPr id="5" name="Picture Placeholder 4" descr="2778246591_09b2072aea.jpg"/>
          <p:cNvPicPr>
            <a:picLocks noGrp="1" noChangeAspect="1"/>
          </p:cNvPicPr>
          <p:nvPr>
            <p:ph type="pic" idx="1"/>
          </p:nvPr>
        </p:nvPicPr>
        <p:blipFill>
          <a:blip r:embed="rId2" cstate="print"/>
          <a:srcRect t="21742" b="21742"/>
          <a:stretch>
            <a:fillRect/>
          </a:stretch>
        </p:blipFill>
        <p:spPr>
          <a:xfrm rot="420000">
            <a:off x="4252995" y="1830841"/>
            <a:ext cx="4177312" cy="35569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81200"/>
            <a:ext cx="7851648" cy="1828800"/>
          </a:xfrm>
        </p:spPr>
        <p:txBody>
          <a:bodyPr>
            <a:noAutofit/>
          </a:bodyPr>
          <a:lstStyle/>
          <a:p>
            <a:pPr algn="ctr"/>
            <a:r>
              <a:rPr lang="en-US" sz="2800" dirty="0" smtClean="0"/>
              <a:t>Charity and Offerings:  Investing in our future: Matthew 6:19-20</a:t>
            </a:r>
            <a:r>
              <a:rPr lang="en-US" sz="4400" dirty="0" smtClean="0"/>
              <a:t> </a:t>
            </a:r>
            <a:endParaRPr lang="en-US" sz="4400" dirty="0"/>
          </a:p>
        </p:txBody>
      </p:sp>
      <p:sp>
        <p:nvSpPr>
          <p:cNvPr id="3" name="Subtitle 2"/>
          <p:cNvSpPr>
            <a:spLocks noGrp="1"/>
          </p:cNvSpPr>
          <p:nvPr>
            <p:ph type="subTitle" idx="1"/>
          </p:nvPr>
        </p:nvSpPr>
        <p:spPr>
          <a:xfrm>
            <a:off x="533400" y="3733800"/>
            <a:ext cx="8001000" cy="2715064"/>
          </a:xfrm>
        </p:spPr>
        <p:txBody>
          <a:bodyPr>
            <a:normAutofit fontScale="85000" lnSpcReduction="20000"/>
          </a:bodyPr>
          <a:lstStyle/>
          <a:p>
            <a:r>
              <a:rPr lang="en-US" b="1" dirty="0" smtClean="0"/>
              <a:t>Lay Up Treasures in Heaven</a:t>
            </a:r>
          </a:p>
          <a:p>
            <a:r>
              <a:rPr lang="en-US" dirty="0" smtClean="0"/>
              <a:t>   </a:t>
            </a:r>
            <a:br>
              <a:rPr lang="en-US" dirty="0" smtClean="0"/>
            </a:br>
            <a:r>
              <a:rPr lang="en-US" b="1" baseline="30000" dirty="0" smtClean="0"/>
              <a:t>19</a:t>
            </a:r>
            <a:r>
              <a:rPr lang="en-US" dirty="0" smtClean="0"/>
              <a:t> “Do not lay up for yourselves treasures on earth, where moth and rust destroy and where thieves break in and steal; </a:t>
            </a:r>
            <a:r>
              <a:rPr lang="en-US" b="1" baseline="30000" dirty="0" smtClean="0"/>
              <a:t>20</a:t>
            </a:r>
            <a:r>
              <a:rPr lang="en-US" dirty="0" smtClean="0"/>
              <a:t> but lay up for yourselves treasures in heaven, where neither moth nor rust destroys and where thieves do not break in and steal.”</a:t>
            </a:r>
          </a:p>
          <a:p>
            <a:r>
              <a:rPr lang="en-US" dirty="0" smtClean="0"/>
              <a:t>“Anyone who gives charity to someone in need is someone who touches heaven with his hand while he is still on earth.” P. 23 of </a:t>
            </a:r>
            <a:r>
              <a:rPr lang="en-US" u="sng" dirty="0" smtClean="0"/>
              <a:t>Heaven</a:t>
            </a:r>
            <a:endParaRPr lang="en-US" dirty="0"/>
          </a:p>
        </p:txBody>
      </p:sp>
      <p:pic>
        <p:nvPicPr>
          <p:cNvPr id="8196" name="Picture 4" descr="Stairway to Heaven by Jim Warren                             www.jimwarren.com"/>
          <p:cNvPicPr>
            <a:picLocks noChangeAspect="1" noChangeArrowheads="1"/>
          </p:cNvPicPr>
          <p:nvPr/>
        </p:nvPicPr>
        <p:blipFill>
          <a:blip r:embed="rId3" cstate="print"/>
          <a:srcRect/>
          <a:stretch>
            <a:fillRect/>
          </a:stretch>
        </p:blipFill>
        <p:spPr bwMode="auto">
          <a:xfrm>
            <a:off x="2895600" y="762000"/>
            <a:ext cx="2736908" cy="2057400"/>
          </a:xfrm>
          <a:prstGeom prst="rect">
            <a:avLst/>
          </a:prstGeom>
          <a:noFill/>
        </p:spPr>
      </p:pic>
      <p:pic>
        <p:nvPicPr>
          <p:cNvPr id="8194" name="Picture 2" descr="http://tbn3.google.com/images?q=tbn:oCzL3ev8IX-gcM:http://www.partycreations.co.uk/images/Treasure%2520after.JPG"/>
          <p:cNvPicPr>
            <a:picLocks noChangeAspect="1" noChangeArrowheads="1"/>
          </p:cNvPicPr>
          <p:nvPr/>
        </p:nvPicPr>
        <p:blipFill>
          <a:blip r:embed="rId4" cstate="print"/>
          <a:srcRect/>
          <a:stretch>
            <a:fillRect/>
          </a:stretch>
        </p:blipFill>
        <p:spPr bwMode="auto">
          <a:xfrm>
            <a:off x="4267200" y="0"/>
            <a:ext cx="1409700" cy="142875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Intercession of the Angels and Saints and Prayer for the Departed</a:t>
            </a:r>
            <a:endParaRPr lang="en-US" dirty="0"/>
          </a:p>
        </p:txBody>
      </p:sp>
      <p:sp>
        <p:nvSpPr>
          <p:cNvPr id="3" name="Content Placeholder 2"/>
          <p:cNvSpPr>
            <a:spLocks noGrp="1"/>
          </p:cNvSpPr>
          <p:nvPr>
            <p:ph idx="1"/>
          </p:nvPr>
        </p:nvSpPr>
        <p:spPr>
          <a:xfrm>
            <a:off x="457200" y="1935480"/>
            <a:ext cx="4724400" cy="4922520"/>
          </a:xfrm>
        </p:spPr>
        <p:txBody>
          <a:bodyPr>
            <a:normAutofit fontScale="92500"/>
          </a:bodyPr>
          <a:lstStyle/>
          <a:p>
            <a:r>
              <a:rPr lang="en-US" dirty="0" smtClean="0"/>
              <a:t>Intercessions of the Saints is having a telephone (a network) that connects heaven directly!</a:t>
            </a:r>
          </a:p>
          <a:p>
            <a:r>
              <a:rPr lang="en-US" dirty="0" smtClean="0"/>
              <a:t>“Contacting heaven and its inhabitants is very easy and possible.  You just have to call the </a:t>
            </a:r>
            <a:r>
              <a:rPr lang="en-US" dirty="0" err="1" smtClean="0"/>
              <a:t>siat</a:t>
            </a:r>
            <a:r>
              <a:rPr lang="en-US" dirty="0" smtClean="0"/>
              <a:t>, “O Virgin Mary, Mother of Light; O Archangel Michael; O Saint George; “ Saint Mina, etc..”  Immediately, our call reaches their ears, and they quickly come to our rescue.” P. 24 of </a:t>
            </a:r>
            <a:r>
              <a:rPr lang="en-US" u="sng" dirty="0" smtClean="0"/>
              <a:t>Heaven  </a:t>
            </a:r>
            <a:endParaRPr lang="en-US" dirty="0" smtClean="0"/>
          </a:p>
          <a:p>
            <a:endParaRPr lang="en-US" dirty="0"/>
          </a:p>
        </p:txBody>
      </p:sp>
      <p:pic>
        <p:nvPicPr>
          <p:cNvPr id="7170" name="Picture 2" descr="http://www.cccnet.ca/TopMenu/YouthCorner/Saints.JPG"/>
          <p:cNvPicPr>
            <a:picLocks noChangeAspect="1" noChangeArrowheads="1"/>
          </p:cNvPicPr>
          <p:nvPr/>
        </p:nvPicPr>
        <p:blipFill>
          <a:blip r:embed="rId3" cstate="print"/>
          <a:srcRect/>
          <a:stretch>
            <a:fillRect/>
          </a:stretch>
        </p:blipFill>
        <p:spPr bwMode="auto">
          <a:xfrm>
            <a:off x="5715000" y="1828800"/>
            <a:ext cx="3130798" cy="4600815"/>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dirty="0" smtClean="0"/>
              <a:t>Proof that man is made for Heaven (we are heavenly creatures):</a:t>
            </a:r>
            <a:br>
              <a:rPr lang="en-US" dirty="0" smtClean="0"/>
            </a:br>
            <a:endParaRPr lang="en-US" dirty="0"/>
          </a:p>
        </p:txBody>
      </p:sp>
      <p:sp>
        <p:nvSpPr>
          <p:cNvPr id="3" name="Subtitle 2"/>
          <p:cNvSpPr>
            <a:spLocks noGrp="1"/>
          </p:cNvSpPr>
          <p:nvPr>
            <p:ph type="subTitle" idx="1"/>
          </p:nvPr>
        </p:nvSpPr>
        <p:spPr/>
        <p:txBody>
          <a:bodyPr/>
          <a:lstStyle/>
          <a:p>
            <a:r>
              <a:rPr lang="en-US" b="1" baseline="30000" dirty="0" smtClean="0"/>
              <a:t>Mathew 6:19</a:t>
            </a:r>
            <a:r>
              <a:rPr lang="en-US" dirty="0" smtClean="0"/>
              <a:t> And I will give you the keys of the kingdom of heaven, and whatever you bind on earth will be bound in heaven, and whatever you loose on earth will be loosed</a:t>
            </a:r>
            <a:r>
              <a:rPr lang="en-US" baseline="30000" dirty="0" smtClean="0"/>
              <a:t>[</a:t>
            </a:r>
            <a:r>
              <a:rPr lang="en-US" u="sng" baseline="30000" dirty="0" smtClean="0">
                <a:hlinkClick r:id="rId2" tooltip="See footnote d"/>
              </a:rPr>
              <a:t>d</a:t>
            </a:r>
            <a:r>
              <a:rPr lang="en-US" baseline="30000" dirty="0" smtClean="0"/>
              <a:t>]</a:t>
            </a:r>
            <a:r>
              <a:rPr lang="en-US" dirty="0" smtClean="0"/>
              <a:t>in heaven.” </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77</TotalTime>
  <Words>1016</Words>
  <Application>Microsoft Office PowerPoint</Application>
  <PresentationFormat>On-screen Show (4:3)</PresentationFormat>
  <Paragraphs>156</Paragraphs>
  <Slides>24</Slides>
  <Notes>16</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Flow</vt:lpstr>
      <vt:lpstr>Heaven</vt:lpstr>
      <vt:lpstr>What is Heaven?</vt:lpstr>
      <vt:lpstr>Heaven was opened through Christ, and that’s the revelation that Jacob saw:  </vt:lpstr>
      <vt:lpstr>Spiritual eyes opened.</vt:lpstr>
      <vt:lpstr>We have a God Shaped Hole in our Hearts:</vt:lpstr>
      <vt:lpstr>Prayers:  Expression for our longing for and love for God:   Psalm 123:1 </vt:lpstr>
      <vt:lpstr>Charity and Offerings:  Investing in our future: Matthew 6:19-20 </vt:lpstr>
      <vt:lpstr>Intercession of the Angels and Saints and Prayer for the Departed</vt:lpstr>
      <vt:lpstr>Proof that man is made for Heaven (we are heavenly creatures): </vt:lpstr>
      <vt:lpstr>    Heaven is our final dwelling place, it is our country of citizenship from which we have been traveling away from all our lives and eager to return to:   </vt:lpstr>
      <vt:lpstr>Slide 11</vt:lpstr>
      <vt:lpstr>Our Citizenship is in Heaven</vt:lpstr>
      <vt:lpstr>    “Our Father who art in heaven…”---In Christ we discovered our true value, our true identity as Christians, we are heavenly creatures.   “</vt:lpstr>
      <vt:lpstr>Where is this Heaven? </vt:lpstr>
      <vt:lpstr>The Heaven where God dwells: </vt:lpstr>
      <vt:lpstr>Death and the After Life</vt:lpstr>
      <vt:lpstr>Behold I tell you a Mystery:  We shall all be changed</vt:lpstr>
      <vt:lpstr>  Nature itself gives us proof of the Resurrection: </vt:lpstr>
      <vt:lpstr>Death is actually a transitional stage, an end and a beginning because the Lord Christ tasted death and transformed it to Life. </vt:lpstr>
      <vt:lpstr>The spirit leaves the body at Death:  </vt:lpstr>
      <vt:lpstr>Qualifications for entering Heaven</vt:lpstr>
      <vt:lpstr>Qualifications for entering Heaven</vt:lpstr>
      <vt:lpstr>Qualifications for Entering Heaven</vt:lpstr>
      <vt:lpstr>Qualifications for Entering Heaven</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Heaven</dc:title>
  <dc:creator> </dc:creator>
  <cp:lastModifiedBy> </cp:lastModifiedBy>
  <cp:revision>16</cp:revision>
  <dcterms:created xsi:type="dcterms:W3CDTF">2009-08-30T06:23:22Z</dcterms:created>
  <dcterms:modified xsi:type="dcterms:W3CDTF">2009-08-30T16:35:37Z</dcterms:modified>
</cp:coreProperties>
</file>