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58" r:id="rId4"/>
    <p:sldId id="260" r:id="rId5"/>
    <p:sldId id="261" r:id="rId6"/>
    <p:sldId id="259" r:id="rId7"/>
    <p:sldId id="263" r:id="rId8"/>
    <p:sldId id="262" r:id="rId9"/>
    <p:sldId id="265" r:id="rId10"/>
    <p:sldId id="264"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311" autoAdjust="0"/>
  </p:normalViewPr>
  <p:slideViewPr>
    <p:cSldViewPr>
      <p:cViewPr varScale="1">
        <p:scale>
          <a:sx n="67" d="100"/>
          <a:sy n="67" d="100"/>
        </p:scale>
        <p:origin x="-1254" y="-108"/>
      </p:cViewPr>
      <p:guideLst>
        <p:guide orient="horz" pos="2160"/>
        <p:guide pos="2880"/>
      </p:guideLst>
    </p:cSldViewPr>
  </p:slideViewPr>
  <p:notesTextViewPr>
    <p:cViewPr>
      <p:scale>
        <a:sx n="100" d="100"/>
        <a:sy n="100" d="100"/>
      </p:scale>
      <p:origin x="0" y="2196"/>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C0E3F9-3790-427C-9F0E-769B642BA5C9}" type="datetimeFigureOut">
              <a:rPr lang="en-US" smtClean="0"/>
              <a:t>8/1/2009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298CD4-DEE5-4BEF-A362-BEAA64A2702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scientificamerican.com/topic.cfm?id=depressio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Preventive Medicine:  like vaccination given to children against smallpox, paralysis and others, to protect them against these diseases.</a:t>
            </a:r>
          </a:p>
          <a:p>
            <a:r>
              <a:rPr lang="en-US" sz="1200" kern="1200" dirty="0" smtClean="0">
                <a:solidFill>
                  <a:schemeClr val="tx1"/>
                </a:solidFill>
                <a:latin typeface="+mn-lt"/>
                <a:ea typeface="+mn-ea"/>
                <a:cs typeface="+mn-cs"/>
              </a:rPr>
              <a:t>Curative Medicine: prescribed for a person after having had the doctor diagnose the reason for illness.</a:t>
            </a:r>
          </a:p>
          <a:p>
            <a:r>
              <a:rPr lang="en-US" sz="1200" kern="1200" dirty="0" smtClean="0">
                <a:solidFill>
                  <a:schemeClr val="tx1"/>
                </a:solidFill>
                <a:latin typeface="+mn-lt"/>
                <a:ea typeface="+mn-ea"/>
                <a:cs typeface="+mn-cs"/>
              </a:rPr>
              <a:t>Supplementary Medicine: various vitamins, prescribed by the doctor to strengthen the human body, giving energy and immunity against a disease once more.</a:t>
            </a:r>
          </a:p>
          <a:p>
            <a:r>
              <a:rPr lang="en-US" sz="1200" kern="1200" dirty="0" smtClean="0">
                <a:solidFill>
                  <a:schemeClr val="tx1"/>
                </a:solidFill>
                <a:latin typeface="+mn-lt"/>
                <a:ea typeface="+mn-ea"/>
                <a:cs typeface="+mn-cs"/>
              </a:rPr>
              <a:t>The same applies to the soul in that resembles the body; it is prone to spiritual diseases like sin, satanic warfare’s and others.</a:t>
            </a:r>
          </a:p>
          <a:p>
            <a:r>
              <a:rPr lang="en-US" sz="1200" kern="1200" dirty="0" smtClean="0">
                <a:solidFill>
                  <a:schemeClr val="tx1"/>
                </a:solidFill>
                <a:latin typeface="+mn-lt"/>
                <a:ea typeface="+mn-ea"/>
                <a:cs typeface="+mn-cs"/>
              </a:rPr>
              <a:t>Our great physician, the Lord Jesus made the church our spiritual hospital, and the priest as its spiritual physician, as St. John Chrysostom once said, “Are you a sinner?  Go to the Church which is a hospital not a court”.  In the church you will find the spiritual physician who is the priest.  Tell him your sins, as he accurately examines everything and prescribes the appropriate cure.</a:t>
            </a:r>
          </a:p>
          <a:p>
            <a:r>
              <a:rPr lang="en-US" sz="1200" kern="1200" dirty="0" smtClean="0">
                <a:solidFill>
                  <a:schemeClr val="tx1"/>
                </a:solidFill>
                <a:latin typeface="+mn-lt"/>
                <a:ea typeface="+mn-ea"/>
                <a:cs typeface="+mn-cs"/>
              </a:rPr>
              <a:t>The spiritual medicines are the Seven Sacraments of the Church, which are preventive, curative and supplementary.</a:t>
            </a:r>
          </a:p>
          <a:p>
            <a:endParaRPr lang="en-US" dirty="0"/>
          </a:p>
        </p:txBody>
      </p:sp>
      <p:sp>
        <p:nvSpPr>
          <p:cNvPr id="4" name="Slide Number Placeholder 3"/>
          <p:cNvSpPr>
            <a:spLocks noGrp="1"/>
          </p:cNvSpPr>
          <p:nvPr>
            <p:ph type="sldNum" sz="quarter" idx="10"/>
          </p:nvPr>
        </p:nvSpPr>
        <p:spPr/>
        <p:txBody>
          <a:bodyPr/>
          <a:lstStyle/>
          <a:p>
            <a:fld id="{E0298CD4-DEE5-4BEF-A362-BEAA64A27027}" type="slidenum">
              <a:rPr lang="en-US" smtClean="0"/>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smtClean="0">
                <a:solidFill>
                  <a:schemeClr val="tx1"/>
                </a:solidFill>
                <a:latin typeface="+mn-lt"/>
                <a:ea typeface="+mn-ea"/>
                <a:cs typeface="+mn-cs"/>
              </a:rPr>
              <a:t>The sick person and his relatives must have strong faith in the work of God in this sacrament, just like the two blind men who had strong faith that Christ would heal them (Matthew 9:28), and the faith of </a:t>
            </a:r>
            <a:r>
              <a:rPr lang="en-US" sz="1200" kern="1200" dirty="0" err="1" smtClean="0">
                <a:solidFill>
                  <a:schemeClr val="tx1"/>
                </a:solidFill>
                <a:latin typeface="+mn-lt"/>
                <a:ea typeface="+mn-ea"/>
                <a:cs typeface="+mn-cs"/>
              </a:rPr>
              <a:t>Jairus</a:t>
            </a:r>
            <a:r>
              <a:rPr lang="en-US" sz="1200" kern="1200" dirty="0" smtClean="0">
                <a:solidFill>
                  <a:schemeClr val="tx1"/>
                </a:solidFill>
                <a:latin typeface="+mn-lt"/>
                <a:ea typeface="+mn-ea"/>
                <a:cs typeface="+mn-cs"/>
              </a:rPr>
              <a:t> (Luke 8:50), and the faith of the father who had an epileptic son (Mark 9:23), and the faith of the friends of the paralytic man (Matthew 9:2), and the faith of the bleeding woman (Luke 8:48).</a:t>
            </a:r>
          </a:p>
          <a:p>
            <a:r>
              <a:rPr lang="en-US" sz="1200" kern="1200" dirty="0" smtClean="0">
                <a:solidFill>
                  <a:schemeClr val="tx1"/>
                </a:solidFill>
                <a:latin typeface="+mn-lt"/>
                <a:ea typeface="+mn-ea"/>
                <a:cs typeface="+mn-cs"/>
              </a:rPr>
              <a:t>The sick must have faith and confidence in the priest, just as he has trust in his doctor.</a:t>
            </a:r>
          </a:p>
          <a:p>
            <a:r>
              <a:rPr lang="en-US" sz="1200" kern="1200" dirty="0" smtClean="0">
                <a:solidFill>
                  <a:schemeClr val="tx1"/>
                </a:solidFill>
                <a:latin typeface="+mn-lt"/>
                <a:ea typeface="+mn-ea"/>
                <a:cs typeface="+mn-cs"/>
              </a:rPr>
              <a:t>At times the sick person may not recover quickly after the Sacrament or may take a long time to heal, and at times the sick person may even die. There are many reasons for this, of which some are ...</a:t>
            </a:r>
          </a:p>
          <a:p>
            <a:r>
              <a:rPr lang="en-US" sz="1200" kern="1200" dirty="0" smtClean="0">
                <a:solidFill>
                  <a:schemeClr val="tx1"/>
                </a:solidFill>
                <a:latin typeface="+mn-lt"/>
                <a:ea typeface="+mn-ea"/>
                <a:cs typeface="+mn-cs"/>
              </a:rPr>
              <a:t>Lack of faith of the sick person, just like the people of Nazareth: “The Lord Jesus did not do many mighty works there because of their unbelief” (Matthew 13:58).</a:t>
            </a:r>
            <a:r>
              <a:rPr lang="en-US" sz="1200" b="1" i="1" kern="1200" dirty="0" smtClean="0">
                <a:solidFill>
                  <a:schemeClr val="tx1"/>
                </a:solidFill>
                <a:latin typeface="+mn-lt"/>
                <a:ea typeface="+mn-ea"/>
                <a:cs typeface="+mn-cs"/>
              </a:rPr>
              <a:t> “Without faith it is impossible to please Him”</a:t>
            </a:r>
            <a:r>
              <a:rPr lang="en-US" sz="1200" kern="1200" dirty="0" smtClean="0">
                <a:solidFill>
                  <a:schemeClr val="tx1"/>
                </a:solidFill>
                <a:latin typeface="+mn-lt"/>
                <a:ea typeface="+mn-ea"/>
                <a:cs typeface="+mn-cs"/>
              </a:rPr>
              <a:t> (Hebrews 11:6).  Faith is important for our healing as the Lord Jesus said to </a:t>
            </a:r>
            <a:r>
              <a:rPr lang="en-US" sz="1200" kern="1200" dirty="0" err="1" smtClean="0">
                <a:solidFill>
                  <a:schemeClr val="tx1"/>
                </a:solidFill>
                <a:latin typeface="+mn-lt"/>
                <a:ea typeface="+mn-ea"/>
                <a:cs typeface="+mn-cs"/>
              </a:rPr>
              <a:t>Jairus</a:t>
            </a:r>
            <a:r>
              <a:rPr lang="en-US" sz="1200" kern="1200" dirty="0" smtClean="0">
                <a:solidFill>
                  <a:schemeClr val="tx1"/>
                </a:solidFill>
                <a:latin typeface="+mn-lt"/>
                <a:ea typeface="+mn-ea"/>
                <a:cs typeface="+mn-cs"/>
              </a:rPr>
              <a:t> who’s daughter Christ healed, </a:t>
            </a:r>
            <a:r>
              <a:rPr lang="en-US" sz="1200" b="1" i="1" kern="1200" dirty="0" smtClean="0">
                <a:solidFill>
                  <a:schemeClr val="tx1"/>
                </a:solidFill>
                <a:latin typeface="+mn-lt"/>
                <a:ea typeface="+mn-ea"/>
                <a:cs typeface="+mn-cs"/>
              </a:rPr>
              <a:t>“Do not be afraid, only believe, and she will be made well”</a:t>
            </a:r>
            <a:r>
              <a:rPr lang="en-US" sz="1200" kern="1200" dirty="0" smtClean="0">
                <a:solidFill>
                  <a:schemeClr val="tx1"/>
                </a:solidFill>
                <a:latin typeface="+mn-lt"/>
                <a:ea typeface="+mn-ea"/>
                <a:cs typeface="+mn-cs"/>
              </a:rPr>
              <a:t> (Luke 8:50).  Also, the Lord said to the two blind men who asked Him to open their eyes: </a:t>
            </a:r>
            <a:r>
              <a:rPr lang="en-US" sz="1200" b="1" i="1" kern="1200" dirty="0" smtClean="0">
                <a:solidFill>
                  <a:schemeClr val="tx1"/>
                </a:solidFill>
                <a:latin typeface="+mn-lt"/>
                <a:ea typeface="+mn-ea"/>
                <a:cs typeface="+mn-cs"/>
              </a:rPr>
              <a:t>“Do you believe that I am able to do this?...then He touched their eyes”</a:t>
            </a:r>
            <a:r>
              <a:rPr lang="en-US" sz="1200" kern="1200" dirty="0" smtClean="0">
                <a:solidFill>
                  <a:schemeClr val="tx1"/>
                </a:solidFill>
                <a:latin typeface="+mn-lt"/>
                <a:ea typeface="+mn-ea"/>
                <a:cs typeface="+mn-cs"/>
              </a:rPr>
              <a:t> (Matthew 9:28), and to the father who asked Christ to heal his sick son, the Lord said, </a:t>
            </a:r>
            <a:r>
              <a:rPr lang="en-US" sz="1200" b="1" i="1" kern="1200" dirty="0" smtClean="0">
                <a:solidFill>
                  <a:schemeClr val="tx1"/>
                </a:solidFill>
                <a:latin typeface="+mn-lt"/>
                <a:ea typeface="+mn-ea"/>
                <a:cs typeface="+mn-cs"/>
              </a:rPr>
              <a:t>“If you can believe, all things are possible to him who believes”</a:t>
            </a:r>
            <a:r>
              <a:rPr lang="en-US" sz="1200" kern="1200" dirty="0" smtClean="0">
                <a:solidFill>
                  <a:schemeClr val="tx1"/>
                </a:solidFill>
                <a:latin typeface="+mn-lt"/>
                <a:ea typeface="+mn-ea"/>
                <a:cs typeface="+mn-cs"/>
              </a:rPr>
              <a:t> (Mark 9:23)</a:t>
            </a:r>
            <a:r>
              <a:rPr lang="en-US" sz="1200" i="1"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He may not be worthy of being healed due to his evil doings and reluctance to repent and return to God, who says, </a:t>
            </a:r>
            <a:r>
              <a:rPr lang="en-US" sz="1200" b="1" i="1" kern="1200" dirty="0" smtClean="0">
                <a:solidFill>
                  <a:schemeClr val="tx1"/>
                </a:solidFill>
                <a:latin typeface="+mn-lt"/>
                <a:ea typeface="+mn-ea"/>
                <a:cs typeface="+mn-cs"/>
              </a:rPr>
              <a:t>“Return, you backsliding children, and I will heal your backsliding”</a:t>
            </a:r>
            <a:r>
              <a:rPr lang="en-US" sz="1200" kern="1200" dirty="0" smtClean="0">
                <a:solidFill>
                  <a:schemeClr val="tx1"/>
                </a:solidFill>
                <a:latin typeface="+mn-lt"/>
                <a:ea typeface="+mn-ea"/>
                <a:cs typeface="+mn-cs"/>
              </a:rPr>
              <a:t> (Jeremiah 3:22).</a:t>
            </a:r>
          </a:p>
          <a:p>
            <a:r>
              <a:rPr lang="en-US" sz="1200" kern="1200" dirty="0" smtClean="0">
                <a:solidFill>
                  <a:schemeClr val="tx1"/>
                </a:solidFill>
                <a:latin typeface="+mn-lt"/>
                <a:ea typeface="+mn-ea"/>
                <a:cs typeface="+mn-cs"/>
              </a:rPr>
              <a:t>Death of the person is not necessarily an indication that they are not faithful and redeemed.  It may be just the next step of His will for them and the perfect ending of pain.</a:t>
            </a:r>
          </a:p>
          <a:p>
            <a:r>
              <a:rPr lang="en-US" sz="1200" kern="1200" dirty="0" smtClean="0">
                <a:solidFill>
                  <a:schemeClr val="tx1"/>
                </a:solidFill>
                <a:latin typeface="+mn-lt"/>
                <a:ea typeface="+mn-ea"/>
                <a:cs typeface="+mn-cs"/>
              </a:rPr>
              <a:t>Sickness may be for chastisement and God may abolish it when its purpose is accomplished, just like Job who was sick for seven years. Likewise, Moses’ sister Miriam, was struck by leprosy when she spoke badly against Moses.  Then Moses prayed for her saying: </a:t>
            </a:r>
            <a:r>
              <a:rPr lang="en-US" sz="1200" b="1" i="1" kern="1200" dirty="0" smtClean="0">
                <a:solidFill>
                  <a:schemeClr val="tx1"/>
                </a:solidFill>
                <a:latin typeface="+mn-lt"/>
                <a:ea typeface="+mn-ea"/>
                <a:cs typeface="+mn-cs"/>
              </a:rPr>
              <a:t>“‘Please, heal her, O God, I pray!’ and the Lord said to him, ‘Let her be shut out of the camp seven days, and after that she may be received again’”</a:t>
            </a:r>
            <a:r>
              <a:rPr lang="en-US" sz="1200" kern="1200" dirty="0" smtClean="0">
                <a:solidFill>
                  <a:schemeClr val="tx1"/>
                </a:solidFill>
                <a:latin typeface="+mn-lt"/>
                <a:ea typeface="+mn-ea"/>
                <a:cs typeface="+mn-cs"/>
              </a:rPr>
              <a:t> (Numbers 12), that is, healed from leprosy.</a:t>
            </a:r>
          </a:p>
          <a:p>
            <a:r>
              <a:rPr lang="en-US" sz="1200" kern="1200" smtClean="0">
                <a:solidFill>
                  <a:schemeClr val="tx1"/>
                </a:solidFill>
                <a:latin typeface="+mn-lt"/>
                <a:ea typeface="+mn-ea"/>
                <a:cs typeface="+mn-cs"/>
              </a:rPr>
              <a:t> </a:t>
            </a:r>
          </a:p>
          <a:p>
            <a:endParaRPr lang="en-US"/>
          </a:p>
        </p:txBody>
      </p:sp>
      <p:sp>
        <p:nvSpPr>
          <p:cNvPr id="4" name="Slide Number Placeholder 3"/>
          <p:cNvSpPr>
            <a:spLocks noGrp="1"/>
          </p:cNvSpPr>
          <p:nvPr>
            <p:ph type="sldNum" sz="quarter" idx="10"/>
          </p:nvPr>
        </p:nvSpPr>
        <p:spPr/>
        <p:txBody>
          <a:bodyPr/>
          <a:lstStyle/>
          <a:p>
            <a:fld id="{E0298CD4-DEE5-4BEF-A362-BEAA64A27027}" type="slidenum">
              <a:rPr lang="en-US" smtClean="0"/>
              <a:t>14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0298CD4-DEE5-4BEF-A362-BEAA64A27027}" type="slidenum">
              <a:rPr lang="en-US" smtClean="0"/>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0298CD4-DEE5-4BEF-A362-BEAA64A27027}" type="slidenum">
              <a:rPr lang="en-US" smtClean="0"/>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God was described</a:t>
            </a:r>
            <a:r>
              <a:rPr lang="en-US" baseline="0" dirty="0" smtClean="0"/>
              <a:t> in Rev. 3:1 as ; </a:t>
            </a:r>
            <a:r>
              <a:rPr lang="en-US" sz="1200" b="0" i="0" kern="1200" dirty="0" smtClean="0">
                <a:solidFill>
                  <a:schemeClr val="tx1"/>
                </a:solidFill>
                <a:latin typeface="+mn-lt"/>
                <a:ea typeface="+mn-ea"/>
                <a:cs typeface="+mn-cs"/>
              </a:rPr>
              <a:t> “And to the angel of the church in Sardis write,</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‘These things says He who has the seven Spirits of God and the seven stars: “I know your works, that you have a name that you are alive, but you are dead.</a:t>
            </a:r>
            <a:endParaRPr lang="en-US" dirty="0"/>
          </a:p>
        </p:txBody>
      </p:sp>
      <p:sp>
        <p:nvSpPr>
          <p:cNvPr id="4" name="Slide Number Placeholder 3"/>
          <p:cNvSpPr>
            <a:spLocks noGrp="1"/>
          </p:cNvSpPr>
          <p:nvPr>
            <p:ph type="sldNum" sz="quarter" idx="10"/>
          </p:nvPr>
        </p:nvSpPr>
        <p:spPr/>
        <p:txBody>
          <a:bodyPr/>
          <a:lstStyle/>
          <a:p>
            <a:fld id="{E0298CD4-DEE5-4BEF-A362-BEAA64A27027}" type="slidenum">
              <a:rPr lang="en-US" smtClean="0"/>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0298CD4-DEE5-4BEF-A362-BEAA64A27027}" type="slidenum">
              <a:rPr lang="en-US" smtClean="0"/>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smtClean="0">
                <a:solidFill>
                  <a:schemeClr val="tx1"/>
                </a:solidFill>
                <a:latin typeface="+mn-lt"/>
                <a:ea typeface="+mn-ea"/>
                <a:cs typeface="+mn-cs"/>
              </a:rPr>
              <a:t> the lame man at Bethsaida, who had been sick for 38 years, He said to him: </a:t>
            </a:r>
            <a:r>
              <a:rPr lang="en-US" sz="1200" b="1" i="1" kern="1200" dirty="0" smtClean="0">
                <a:solidFill>
                  <a:schemeClr val="tx1"/>
                </a:solidFill>
                <a:latin typeface="+mn-lt"/>
                <a:ea typeface="+mn-ea"/>
                <a:cs typeface="+mn-cs"/>
              </a:rPr>
              <a:t>“Sin no more, lest a worse thing come upon you”</a:t>
            </a:r>
            <a:r>
              <a:rPr lang="en-US" sz="1200" kern="1200" dirty="0" smtClean="0">
                <a:solidFill>
                  <a:schemeClr val="tx1"/>
                </a:solidFill>
                <a:latin typeface="+mn-lt"/>
                <a:ea typeface="+mn-ea"/>
                <a:cs typeface="+mn-cs"/>
              </a:rPr>
              <a:t> (John 5:14).  </a:t>
            </a:r>
          </a:p>
          <a:p>
            <a:r>
              <a:rPr lang="en-US" sz="1200" kern="1200" dirty="0" smtClean="0">
                <a:solidFill>
                  <a:schemeClr val="tx1"/>
                </a:solidFill>
                <a:latin typeface="+mn-lt"/>
                <a:ea typeface="+mn-ea"/>
                <a:cs typeface="+mn-cs"/>
              </a:rPr>
              <a:t>when the people lowered the paralytic man down from the roof top on a stretcher, the first words the Lord said to him was: </a:t>
            </a:r>
            <a:r>
              <a:rPr lang="en-US" sz="1200" b="1" i="1" kern="1200" dirty="0" smtClean="0">
                <a:solidFill>
                  <a:schemeClr val="tx1"/>
                </a:solidFill>
                <a:latin typeface="+mn-lt"/>
                <a:ea typeface="+mn-ea"/>
                <a:cs typeface="+mn-cs"/>
              </a:rPr>
              <a:t>“Your sins are forgiven”, </a:t>
            </a:r>
            <a:r>
              <a:rPr lang="en-US" sz="1200" kern="1200" dirty="0" smtClean="0">
                <a:solidFill>
                  <a:schemeClr val="tx1"/>
                </a:solidFill>
                <a:latin typeface="+mn-lt"/>
                <a:ea typeface="+mn-ea"/>
                <a:cs typeface="+mn-cs"/>
              </a:rPr>
              <a:t>then, </a:t>
            </a:r>
            <a:r>
              <a:rPr lang="en-US" sz="1200" b="1" i="1" kern="1200" dirty="0" smtClean="0">
                <a:solidFill>
                  <a:schemeClr val="tx1"/>
                </a:solidFill>
                <a:latin typeface="+mn-lt"/>
                <a:ea typeface="+mn-ea"/>
                <a:cs typeface="+mn-cs"/>
              </a:rPr>
              <a:t>“Arise, take up your bed and walk” </a:t>
            </a:r>
            <a:r>
              <a:rPr lang="en-US" sz="1200" kern="1200" dirty="0" smtClean="0">
                <a:solidFill>
                  <a:schemeClr val="tx1"/>
                </a:solidFill>
                <a:latin typeface="+mn-lt"/>
                <a:ea typeface="+mn-ea"/>
                <a:cs typeface="+mn-cs"/>
              </a:rPr>
              <a:t>(Matthew 9:2-6).</a:t>
            </a:r>
          </a:p>
          <a:p>
            <a:r>
              <a:rPr lang="en-US" sz="1200" kern="1200" dirty="0" smtClean="0">
                <a:solidFill>
                  <a:schemeClr val="tx1"/>
                </a:solidFill>
                <a:latin typeface="+mn-lt"/>
                <a:ea typeface="+mn-ea"/>
                <a:cs typeface="+mn-cs"/>
              </a:rPr>
              <a:t>This doesn’t mean don’t seek Medical care—but simply that it would be only doing half the necessary work:</a:t>
            </a:r>
          </a:p>
          <a:p>
            <a:r>
              <a:rPr lang="en-US" sz="1200" kern="1200" dirty="0" smtClean="0">
                <a:solidFill>
                  <a:schemeClr val="tx1"/>
                </a:solidFill>
                <a:latin typeface="+mn-lt"/>
                <a:ea typeface="+mn-ea"/>
                <a:cs typeface="+mn-cs"/>
              </a:rPr>
              <a:t>A patient who relies only on medicine, denies himself the ability of God to heal him, just like King </a:t>
            </a:r>
            <a:r>
              <a:rPr lang="en-US" sz="1200" kern="1200" dirty="0" err="1" smtClean="0">
                <a:solidFill>
                  <a:schemeClr val="tx1"/>
                </a:solidFill>
                <a:latin typeface="+mn-lt"/>
                <a:ea typeface="+mn-ea"/>
                <a:cs typeface="+mn-cs"/>
              </a:rPr>
              <a:t>Asa</a:t>
            </a:r>
            <a:r>
              <a:rPr lang="en-US" sz="1200" kern="1200" dirty="0" smtClean="0">
                <a:solidFill>
                  <a:schemeClr val="tx1"/>
                </a:solidFill>
                <a:latin typeface="+mn-lt"/>
                <a:ea typeface="+mn-ea"/>
                <a:cs typeface="+mn-cs"/>
              </a:rPr>
              <a:t>, of Judah:</a:t>
            </a:r>
            <a:r>
              <a:rPr lang="en-US" sz="1200" b="1" i="1" kern="1200" dirty="0" smtClean="0">
                <a:solidFill>
                  <a:schemeClr val="tx1"/>
                </a:solidFill>
                <a:latin typeface="+mn-lt"/>
                <a:ea typeface="+mn-ea"/>
                <a:cs typeface="+mn-cs"/>
              </a:rPr>
              <a:t>“</a:t>
            </a:r>
            <a:r>
              <a:rPr lang="en-US" sz="1200" b="1" i="1" kern="1200" dirty="0" err="1" smtClean="0">
                <a:solidFill>
                  <a:schemeClr val="tx1"/>
                </a:solidFill>
                <a:latin typeface="+mn-lt"/>
                <a:ea typeface="+mn-ea"/>
                <a:cs typeface="+mn-cs"/>
              </a:rPr>
              <a:t>Asa</a:t>
            </a:r>
            <a:r>
              <a:rPr lang="en-US" sz="1200" b="1" i="1" kern="1200" dirty="0" smtClean="0">
                <a:solidFill>
                  <a:schemeClr val="tx1"/>
                </a:solidFill>
                <a:latin typeface="+mn-lt"/>
                <a:ea typeface="+mn-ea"/>
                <a:cs typeface="+mn-cs"/>
              </a:rPr>
              <a:t> became diseased and his malady was very severe, yet in his disease he did not seek the Lord, but the physicians”</a:t>
            </a:r>
            <a:r>
              <a:rPr lang="en-US" sz="1200" kern="1200" dirty="0" smtClean="0">
                <a:solidFill>
                  <a:schemeClr val="tx1"/>
                </a:solidFill>
                <a:latin typeface="+mn-lt"/>
                <a:ea typeface="+mn-ea"/>
                <a:cs typeface="+mn-cs"/>
              </a:rPr>
              <a:t> (2 Chronicles 16:12-13), who was contrary to the good King Hezekiah who was close to death, and prayed to the Lord, weeping bitterly until the Lord sent Isaiah the prophet to him saying: </a:t>
            </a:r>
            <a:r>
              <a:rPr lang="en-US" sz="1200" b="1" i="1" kern="1200" dirty="0" smtClean="0">
                <a:solidFill>
                  <a:schemeClr val="tx1"/>
                </a:solidFill>
                <a:latin typeface="+mn-lt"/>
                <a:ea typeface="+mn-ea"/>
                <a:cs typeface="+mn-cs"/>
              </a:rPr>
              <a:t>“Thus says the Lord, the God of David your father, I have heard your prayer, I have seen your tears, surely I will heal you.  On the third day you shall go up to the house of the Lord.  And I will add to your days fifteen years”</a:t>
            </a:r>
            <a:r>
              <a:rPr lang="en-US" sz="1200" kern="1200" dirty="0" smtClean="0">
                <a:solidFill>
                  <a:schemeClr val="tx1"/>
                </a:solidFill>
                <a:latin typeface="+mn-lt"/>
                <a:ea typeface="+mn-ea"/>
                <a:cs typeface="+mn-cs"/>
              </a:rPr>
              <a:t>(2 Kings 20:1-6)</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Sickness is both physical and spiritual; The physician may advise the patient to rest, in order for them to have a quick recovery, just as Joshua advised:</a:t>
            </a:r>
            <a:r>
              <a:rPr lang="en-US" sz="1200" b="1" i="1" kern="1200" dirty="0" smtClean="0">
                <a:solidFill>
                  <a:schemeClr val="tx1"/>
                </a:solidFill>
                <a:latin typeface="+mn-lt"/>
                <a:ea typeface="+mn-ea"/>
                <a:cs typeface="+mn-cs"/>
              </a:rPr>
              <a:t>“Severe sickness is gone by sleep” </a:t>
            </a:r>
            <a:r>
              <a:rPr lang="en-US" sz="1200" kern="1200" dirty="0" smtClean="0">
                <a:solidFill>
                  <a:schemeClr val="tx1"/>
                </a:solidFill>
                <a:latin typeface="+mn-lt"/>
                <a:ea typeface="+mn-ea"/>
                <a:cs typeface="+mn-cs"/>
              </a:rPr>
              <a:t>(Joshua 31:2), but most of all, it is necessary to plead to God in order for them to receive healing and the regaining of health  (Joshua 38:14)</a:t>
            </a:r>
          </a:p>
          <a:p>
            <a:r>
              <a:rPr lang="en-US" sz="1200" kern="1200" dirty="0" smtClean="0">
                <a:solidFill>
                  <a:schemeClr val="tx1"/>
                </a:solidFill>
                <a:latin typeface="+mn-lt"/>
                <a:ea typeface="+mn-ea"/>
                <a:cs typeface="+mn-cs"/>
              </a:rPr>
              <a:t>This is why this sacrament is performed regularly in people’s homes during Holy Lent, although there may not be a specific sick person there, but for true repentance and healing of our souls.</a:t>
            </a:r>
          </a:p>
          <a:p>
            <a:r>
              <a:rPr lang="en-US" sz="1200" kern="1200" dirty="0" smtClean="0">
                <a:solidFill>
                  <a:schemeClr val="tx1"/>
                </a:solidFill>
                <a:latin typeface="+mn-lt"/>
                <a:ea typeface="+mn-ea"/>
                <a:cs typeface="+mn-cs"/>
              </a:rPr>
              <a:t>Usually sickness in old age and Alzheimer’s is more common for those who are inclined to depression and anxiety and anger, all symptoms of the soul that confession can get rid of:  Science today is discovering that there is a mind-body connection:</a:t>
            </a:r>
          </a:p>
          <a:p>
            <a:r>
              <a:rPr lang="en-US" sz="1200" kern="1200" dirty="0" smtClean="0">
                <a:solidFill>
                  <a:schemeClr val="tx1"/>
                </a:solidFill>
                <a:latin typeface="+mn-lt"/>
                <a:ea typeface="+mn-ea"/>
                <a:cs typeface="+mn-cs"/>
              </a:rPr>
              <a:t> Increased physical activity and exercise would maintain cognition by reducing risk of diseases associated with cognitive decline.</a:t>
            </a:r>
          </a:p>
          <a:p>
            <a:r>
              <a:rPr lang="en-US" sz="1200" kern="1200" dirty="0" smtClean="0">
                <a:solidFill>
                  <a:schemeClr val="tx1"/>
                </a:solidFill>
                <a:latin typeface="+mn-lt"/>
                <a:ea typeface="+mn-ea"/>
                <a:cs typeface="+mn-cs"/>
              </a:rPr>
              <a:t>In a study published in 2006 psychologist Stanley J. </a:t>
            </a:r>
            <a:r>
              <a:rPr lang="en-US" sz="1200" kern="1200" dirty="0" err="1" smtClean="0">
                <a:solidFill>
                  <a:schemeClr val="tx1"/>
                </a:solidFill>
                <a:latin typeface="+mn-lt"/>
                <a:ea typeface="+mn-ea"/>
                <a:cs typeface="+mn-cs"/>
              </a:rPr>
              <a:t>Colcombe</a:t>
            </a:r>
            <a:r>
              <a:rPr lang="en-US" sz="1200" kern="1200" dirty="0" smtClean="0">
                <a:solidFill>
                  <a:schemeClr val="tx1"/>
                </a:solidFill>
                <a:latin typeface="+mn-lt"/>
                <a:ea typeface="+mn-ea"/>
                <a:cs typeface="+mn-cs"/>
              </a:rPr>
              <a:t> of the University of Illinois and his colleagues examined the influence of fitness training on potential changes in brain structure. The six-month trial included 59 healthy but sedentary community-dwelling volunteers, age 60 to 79. Brain scans after fitness training showed that even relatively short exercise interventions can begin to restore some of the losses in brain volume associated with normal aging.</a:t>
            </a:r>
          </a:p>
          <a:p>
            <a:r>
              <a:rPr lang="en-US" sz="1200" kern="1200" dirty="0" smtClean="0">
                <a:solidFill>
                  <a:schemeClr val="tx1"/>
                </a:solidFill>
                <a:latin typeface="+mn-lt"/>
                <a:ea typeface="+mn-ea"/>
                <a:cs typeface="+mn-cs"/>
              </a:rPr>
              <a:t>And just as maintaining some activity patterns in old age may reduce risk of cognitive decline, the persistence of other patterns of behavior may actually increase the risk. Chronic psychological distress—resulting from </a:t>
            </a:r>
            <a:r>
              <a:rPr lang="en-US" sz="1200" u="none" strike="noStrike" kern="1200" dirty="0" smtClean="0">
                <a:solidFill>
                  <a:schemeClr val="tx1"/>
                </a:solidFill>
                <a:latin typeface="+mn-lt"/>
                <a:ea typeface="+mn-ea"/>
                <a:cs typeface="+mn-cs"/>
                <a:hlinkClick r:id="rId3"/>
              </a:rPr>
              <a:t>depression</a:t>
            </a:r>
            <a:r>
              <a:rPr lang="en-US" sz="1200" kern="1200" dirty="0" smtClean="0">
                <a:solidFill>
                  <a:schemeClr val="tx1"/>
                </a:solidFill>
                <a:latin typeface="+mn-lt"/>
                <a:ea typeface="+mn-ea"/>
                <a:cs typeface="+mn-cs"/>
              </a:rPr>
              <a:t>, anxiety and negative emotions such as anger and shame—is associated with a variety of negative outcomes in adulthood, including cognitive decline. The tendency to experience psychological distress is often called neuroticism. Studies have consistently found a higher level of neuroticism to be linked to an increased incidence of Alzheimer’s disease and mild cognitive impairment in old age.</a:t>
            </a:r>
          </a:p>
          <a:p>
            <a:endParaRPr lang="en-US" dirty="0"/>
          </a:p>
        </p:txBody>
      </p:sp>
      <p:sp>
        <p:nvSpPr>
          <p:cNvPr id="4" name="Slide Number Placeholder 3"/>
          <p:cNvSpPr>
            <a:spLocks noGrp="1"/>
          </p:cNvSpPr>
          <p:nvPr>
            <p:ph type="sldNum" sz="quarter" idx="10"/>
          </p:nvPr>
        </p:nvSpPr>
        <p:spPr/>
        <p:txBody>
          <a:bodyPr/>
          <a:lstStyle/>
          <a:p>
            <a:fld id="{E0298CD4-DEE5-4BEF-A362-BEAA64A27027}" type="slidenum">
              <a:rPr lang="en-US" smtClean="0"/>
              <a:t>10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General Unction of the Sick or “</a:t>
            </a:r>
            <a:r>
              <a:rPr lang="en-US" sz="1200" b="1" kern="1200" dirty="0" err="1" smtClean="0">
                <a:solidFill>
                  <a:schemeClr val="tx1"/>
                </a:solidFill>
                <a:latin typeface="+mn-lt"/>
                <a:ea typeface="+mn-ea"/>
                <a:cs typeface="+mn-cs"/>
              </a:rPr>
              <a:t>Andeel</a:t>
            </a:r>
            <a:r>
              <a:rPr lang="en-US" sz="1200" b="1" kern="1200" dirty="0" smtClean="0">
                <a:solidFill>
                  <a:schemeClr val="tx1"/>
                </a:solidFill>
                <a:latin typeface="+mn-lt"/>
                <a:ea typeface="+mn-ea"/>
                <a:cs typeface="+mn-cs"/>
              </a:rPr>
              <a:t>” on the last Friday of Lent</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It is a known fact that all sacraments are accomplished in the Church, with the exception of the Sacrament of Unction of the Sick as the sick may be too weak to come to church so the priest officiates it in the home. However, once a year the Church performs this Sacrament in the Church, and it takes place on the last Friday of the holy Lent (that is, the Friday before Passion Week). It is called the ‘General </a:t>
            </a:r>
            <a:r>
              <a:rPr lang="en-US" sz="1200" kern="1200" dirty="0" err="1" smtClean="0">
                <a:solidFill>
                  <a:schemeClr val="tx1"/>
                </a:solidFill>
                <a:latin typeface="+mn-lt"/>
                <a:ea typeface="+mn-ea"/>
                <a:cs typeface="+mn-cs"/>
              </a:rPr>
              <a:t>Andeel</a:t>
            </a:r>
            <a:r>
              <a:rPr lang="en-US" sz="1200" kern="1200" dirty="0" smtClean="0">
                <a:solidFill>
                  <a:schemeClr val="tx1"/>
                </a:solidFill>
                <a:latin typeface="+mn-lt"/>
                <a:ea typeface="+mn-ea"/>
                <a:cs typeface="+mn-cs"/>
              </a:rPr>
              <a:t>’.</a:t>
            </a:r>
          </a:p>
          <a:p>
            <a:r>
              <a:rPr lang="en-US" sz="1200" kern="1200" dirty="0" smtClean="0">
                <a:solidFill>
                  <a:schemeClr val="tx1"/>
                </a:solidFill>
                <a:latin typeface="+mn-lt"/>
                <a:ea typeface="+mn-ea"/>
                <a:cs typeface="+mn-cs"/>
              </a:rPr>
              <a:t>The General </a:t>
            </a:r>
            <a:r>
              <a:rPr lang="en-US" sz="1200" kern="1200" dirty="0" err="1" smtClean="0">
                <a:solidFill>
                  <a:schemeClr val="tx1"/>
                </a:solidFill>
                <a:latin typeface="+mn-lt"/>
                <a:ea typeface="+mn-ea"/>
                <a:cs typeface="+mn-cs"/>
              </a:rPr>
              <a:t>Andeel</a:t>
            </a:r>
            <a:r>
              <a:rPr lang="en-US" sz="1200" kern="1200" dirty="0" smtClean="0">
                <a:solidFill>
                  <a:schemeClr val="tx1"/>
                </a:solidFill>
                <a:latin typeface="+mn-lt"/>
                <a:ea typeface="+mn-ea"/>
                <a:cs typeface="+mn-cs"/>
              </a:rPr>
              <a:t> serves the purpose of :</a:t>
            </a:r>
          </a:p>
          <a:p>
            <a:r>
              <a:rPr lang="en-US" sz="1200" kern="1200" dirty="0" smtClean="0">
                <a:solidFill>
                  <a:schemeClr val="tx1"/>
                </a:solidFill>
                <a:latin typeface="+mn-lt"/>
                <a:ea typeface="+mn-ea"/>
                <a:cs typeface="+mn-cs"/>
              </a:rPr>
              <a:t>Reminding people of the importance and significance of the Sacrament of Unction of the Sick, for the healing of every believer.</a:t>
            </a:r>
          </a:p>
          <a:p>
            <a:r>
              <a:rPr lang="en-US" sz="1200" kern="1200" dirty="0" smtClean="0">
                <a:solidFill>
                  <a:schemeClr val="tx1"/>
                </a:solidFill>
                <a:latin typeface="+mn-lt"/>
                <a:ea typeface="+mn-ea"/>
                <a:cs typeface="+mn-cs"/>
              </a:rPr>
              <a:t>Serving all those believers who have not called the priest privately at home.</a:t>
            </a:r>
          </a:p>
          <a:p>
            <a:endParaRPr lang="en-US" dirty="0"/>
          </a:p>
        </p:txBody>
      </p:sp>
      <p:sp>
        <p:nvSpPr>
          <p:cNvPr id="4" name="Slide Number Placeholder 3"/>
          <p:cNvSpPr>
            <a:spLocks noGrp="1"/>
          </p:cNvSpPr>
          <p:nvPr>
            <p:ph type="sldNum" sz="quarter" idx="10"/>
          </p:nvPr>
        </p:nvSpPr>
        <p:spPr/>
        <p:txBody>
          <a:bodyPr/>
          <a:lstStyle/>
          <a:p>
            <a:fld id="{E0298CD4-DEE5-4BEF-A362-BEAA64A27027}" type="slidenum">
              <a:rPr lang="en-US" smtClean="0"/>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order of the prayers of the Unction of the Sick are very old and traditional. Church history mentions that St. </a:t>
            </a:r>
            <a:r>
              <a:rPr lang="en-US" sz="1200" kern="1200" dirty="0" err="1" smtClean="0">
                <a:solidFill>
                  <a:schemeClr val="tx1"/>
                </a:solidFill>
                <a:latin typeface="+mn-lt"/>
                <a:ea typeface="+mn-ea"/>
                <a:cs typeface="+mn-cs"/>
              </a:rPr>
              <a:t>Epifanius</a:t>
            </a:r>
            <a:r>
              <a:rPr lang="en-US" sz="1200" kern="1200" dirty="0" smtClean="0">
                <a:solidFill>
                  <a:schemeClr val="tx1"/>
                </a:solidFill>
                <a:latin typeface="+mn-lt"/>
                <a:ea typeface="+mn-ea"/>
                <a:cs typeface="+mn-cs"/>
              </a:rPr>
              <a:t>, Bishop of Cyprus, wrote and organized these prayers. In addition, St basil confirms that the ‘</a:t>
            </a:r>
            <a:r>
              <a:rPr lang="en-US" sz="1200" kern="1200" dirty="0" err="1" smtClean="0">
                <a:solidFill>
                  <a:schemeClr val="tx1"/>
                </a:solidFill>
                <a:latin typeface="+mn-lt"/>
                <a:ea typeface="+mn-ea"/>
                <a:cs typeface="+mn-cs"/>
              </a:rPr>
              <a:t>Andeel</a:t>
            </a:r>
            <a:r>
              <a:rPr lang="en-US" sz="1200" kern="1200" dirty="0" smtClean="0">
                <a:solidFill>
                  <a:schemeClr val="tx1"/>
                </a:solidFill>
                <a:latin typeface="+mn-lt"/>
                <a:ea typeface="+mn-ea"/>
                <a:cs typeface="+mn-cs"/>
              </a:rPr>
              <a:t> Prayers’ were well known in the Church from the early days (Canon 91).</a:t>
            </a:r>
          </a:p>
          <a:p>
            <a:r>
              <a:rPr lang="en-US" sz="1200" kern="1200" dirty="0" smtClean="0">
                <a:solidFill>
                  <a:schemeClr val="tx1"/>
                </a:solidFill>
                <a:latin typeface="+mn-lt"/>
                <a:ea typeface="+mn-ea"/>
                <a:cs typeface="+mn-cs"/>
              </a:rPr>
              <a:t>Done early in the morning to ensure everyone participating is fasting.</a:t>
            </a:r>
          </a:p>
          <a:p>
            <a:r>
              <a:rPr lang="en-US" sz="1200" kern="1200" dirty="0" smtClean="0">
                <a:solidFill>
                  <a:schemeClr val="tx1"/>
                </a:solidFill>
                <a:latin typeface="+mn-lt"/>
                <a:ea typeface="+mn-ea"/>
                <a:cs typeface="+mn-cs"/>
              </a:rPr>
              <a:t>As the </a:t>
            </a:r>
            <a:r>
              <a:rPr lang="en-US" sz="1200" kern="1200" dirty="0" err="1" smtClean="0">
                <a:solidFill>
                  <a:schemeClr val="tx1"/>
                </a:solidFill>
                <a:latin typeface="+mn-lt"/>
                <a:ea typeface="+mn-ea"/>
                <a:cs typeface="+mn-cs"/>
              </a:rPr>
              <a:t>Andeel</a:t>
            </a:r>
            <a:r>
              <a:rPr lang="en-US" sz="1200" kern="1200" dirty="0" smtClean="0">
                <a:solidFill>
                  <a:schemeClr val="tx1"/>
                </a:solidFill>
                <a:latin typeface="+mn-lt"/>
                <a:ea typeface="+mn-ea"/>
                <a:cs typeface="+mn-cs"/>
              </a:rPr>
              <a:t> oil is holy oil, upon which the Holy Spirit came, it is important not to leave it sitting in the dish in case it is accidentally spilled. The priest should ensure that the oil, after prayers, is placed in a small bottle, and that the dish is wiped with cotton wool  and burnt together with the cotton wicks which were used during the </a:t>
            </a:r>
            <a:r>
              <a:rPr lang="en-US" sz="1200" kern="1200" dirty="0" err="1" smtClean="0">
                <a:solidFill>
                  <a:schemeClr val="tx1"/>
                </a:solidFill>
                <a:latin typeface="+mn-lt"/>
                <a:ea typeface="+mn-ea"/>
                <a:cs typeface="+mn-cs"/>
              </a:rPr>
              <a:t>Andeel</a:t>
            </a:r>
            <a:r>
              <a:rPr lang="en-US" sz="1200" kern="1200" dirty="0" smtClean="0">
                <a:solidFill>
                  <a:schemeClr val="tx1"/>
                </a:solidFill>
                <a:latin typeface="+mn-lt"/>
                <a:ea typeface="+mn-ea"/>
                <a:cs typeface="+mn-cs"/>
              </a:rPr>
              <a:t> prayers, before he leaves the house.</a:t>
            </a:r>
          </a:p>
          <a:p>
            <a:r>
              <a:rPr lang="en-US" sz="1200" kern="1200" dirty="0" smtClean="0">
                <a:solidFill>
                  <a:schemeClr val="tx1"/>
                </a:solidFill>
                <a:latin typeface="+mn-lt"/>
                <a:ea typeface="+mn-ea"/>
                <a:cs typeface="+mn-cs"/>
              </a:rPr>
              <a:t>We notice in the Rite of the Sacrament of Unction of the Sick, that there are a great quantity of readings from the Holy Bible (7 Pauline, 7 Psalms, and 7 Gospels, apart from all the prayers and supplications).  If the sick person is attentive to the prayers, these readings and prayers are a great source of consolation, patience, endurance, peace, and comfort, as well as providing the gift of healing that is accomplished in God’s time.  The sick person then feels he can surrender himself to God, and so his feelings of worry and anxiety are replaced with peace and calm, for </a:t>
            </a:r>
            <a:r>
              <a:rPr lang="en-US" sz="1200" b="1" i="1" kern="1200" dirty="0" smtClean="0">
                <a:solidFill>
                  <a:schemeClr val="tx1"/>
                </a:solidFill>
                <a:latin typeface="+mn-lt"/>
                <a:ea typeface="+mn-ea"/>
                <a:cs typeface="+mn-cs"/>
              </a:rPr>
              <a:t>“Whatever things were written before were written for our learning, that we through the patience and comfort of the Scriptures might have hope”</a:t>
            </a:r>
            <a:r>
              <a:rPr lang="en-US" sz="1200" kern="1200" dirty="0" smtClean="0">
                <a:solidFill>
                  <a:schemeClr val="tx1"/>
                </a:solidFill>
                <a:latin typeface="+mn-lt"/>
                <a:ea typeface="+mn-ea"/>
                <a:cs typeface="+mn-cs"/>
              </a:rPr>
              <a:t> (Romans 15:4)</a:t>
            </a:r>
            <a:r>
              <a:rPr lang="en-US" sz="1200" i="1"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0298CD4-DEE5-4BEF-A362-BEAA64A27027}" type="slidenum">
              <a:rPr lang="en-US" smtClean="0"/>
              <a:t>12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1.         </a:t>
            </a:r>
            <a:r>
              <a:rPr lang="en-US" sz="1200" b="1" kern="1200" dirty="0" smtClean="0">
                <a:solidFill>
                  <a:schemeClr val="tx1"/>
                </a:solidFill>
                <a:latin typeface="+mn-lt"/>
                <a:ea typeface="+mn-ea"/>
                <a:cs typeface="+mn-cs"/>
              </a:rPr>
              <a:t>The forehead</a:t>
            </a:r>
            <a:r>
              <a:rPr lang="en-US" sz="1200" kern="1200" dirty="0" smtClean="0">
                <a:solidFill>
                  <a:schemeClr val="tx1"/>
                </a:solidFill>
                <a:latin typeface="+mn-lt"/>
                <a:ea typeface="+mn-ea"/>
                <a:cs typeface="+mn-cs"/>
              </a:rPr>
              <a:t> is anointed because being the head, it is the center of the senses and thoughts.</a:t>
            </a:r>
          </a:p>
          <a:p>
            <a:r>
              <a:rPr lang="en-US" sz="1200" kern="1200" dirty="0" smtClean="0">
                <a:solidFill>
                  <a:schemeClr val="tx1"/>
                </a:solidFill>
                <a:latin typeface="+mn-lt"/>
                <a:ea typeface="+mn-ea"/>
                <a:cs typeface="+mn-cs"/>
              </a:rPr>
              <a:t>2.         </a:t>
            </a:r>
            <a:r>
              <a:rPr lang="en-US" sz="1200" b="1" kern="1200" dirty="0" smtClean="0">
                <a:solidFill>
                  <a:schemeClr val="tx1"/>
                </a:solidFill>
                <a:latin typeface="+mn-lt"/>
                <a:ea typeface="+mn-ea"/>
                <a:cs typeface="+mn-cs"/>
              </a:rPr>
              <a:t>The chest</a:t>
            </a:r>
            <a:r>
              <a:rPr lang="en-US" sz="1200" kern="1200" dirty="0" smtClean="0">
                <a:solidFill>
                  <a:schemeClr val="tx1"/>
                </a:solidFill>
                <a:latin typeface="+mn-lt"/>
                <a:ea typeface="+mn-ea"/>
                <a:cs typeface="+mn-cs"/>
              </a:rPr>
              <a:t> is anointed because it contains the heart, for King Solomon said, </a:t>
            </a:r>
            <a:r>
              <a:rPr lang="en-US" sz="1200" b="1" i="1" kern="1200" dirty="0" smtClean="0">
                <a:solidFill>
                  <a:schemeClr val="tx1"/>
                </a:solidFill>
                <a:latin typeface="+mn-lt"/>
                <a:ea typeface="+mn-ea"/>
                <a:cs typeface="+mn-cs"/>
              </a:rPr>
              <a:t>“Keep your heart with all diligence, for out of it spring the issues of life”</a:t>
            </a:r>
            <a:r>
              <a:rPr lang="en-US" sz="1200" kern="1200" dirty="0" smtClean="0">
                <a:solidFill>
                  <a:schemeClr val="tx1"/>
                </a:solidFill>
                <a:latin typeface="+mn-lt"/>
                <a:ea typeface="+mn-ea"/>
                <a:cs typeface="+mn-cs"/>
              </a:rPr>
              <a:t> (Proverbs 4:23)</a:t>
            </a:r>
            <a:r>
              <a:rPr lang="en-US" sz="1200" i="1"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3.         </a:t>
            </a:r>
            <a:r>
              <a:rPr lang="en-US" sz="1200" b="1" kern="1200" dirty="0" smtClean="0">
                <a:solidFill>
                  <a:schemeClr val="tx1"/>
                </a:solidFill>
                <a:latin typeface="+mn-lt"/>
                <a:ea typeface="+mn-ea"/>
                <a:cs typeface="+mn-cs"/>
              </a:rPr>
              <a:t>The hands</a:t>
            </a:r>
            <a:r>
              <a:rPr lang="en-US" sz="1200" kern="1200" dirty="0" smtClean="0">
                <a:solidFill>
                  <a:schemeClr val="tx1"/>
                </a:solidFill>
                <a:latin typeface="+mn-lt"/>
                <a:ea typeface="+mn-ea"/>
                <a:cs typeface="+mn-cs"/>
              </a:rPr>
              <a:t> are anointed because they are the instruments of work and deeds.</a:t>
            </a:r>
          </a:p>
          <a:p>
            <a:r>
              <a:rPr lang="en-US" sz="1200" kern="1200" dirty="0" smtClean="0">
                <a:solidFill>
                  <a:schemeClr val="tx1"/>
                </a:solidFill>
                <a:latin typeface="+mn-lt"/>
                <a:ea typeface="+mn-ea"/>
                <a:cs typeface="+mn-cs"/>
              </a:rPr>
              <a:t>The priest anoints the person with signs of the cross, in the name of the Holy Trinity, who sanctifies and blesses all things.</a:t>
            </a:r>
          </a:p>
          <a:p>
            <a:r>
              <a:rPr lang="en-US" sz="1200" kern="1200" dirty="0" smtClean="0">
                <a:solidFill>
                  <a:schemeClr val="tx1"/>
                </a:solidFill>
                <a:latin typeface="+mn-lt"/>
                <a:ea typeface="+mn-ea"/>
                <a:cs typeface="+mn-cs"/>
              </a:rPr>
              <a:t>The attendants are anointed by oil in the same manner, under one condition - that they are fasting.  The woman who is menstruating should not be anointed by oil.</a:t>
            </a:r>
          </a:p>
          <a:p>
            <a:r>
              <a:rPr lang="en-US" sz="1200" kern="1200" dirty="0" smtClean="0">
                <a:solidFill>
                  <a:schemeClr val="tx1"/>
                </a:solidFill>
                <a:latin typeface="+mn-lt"/>
                <a:ea typeface="+mn-ea"/>
                <a:cs typeface="+mn-cs"/>
              </a:rPr>
              <a:t>The sick person must receive Holy Communion as soon as possible, after partaking in the Sacrament of Unction of the Sick, for Holy Communion is the essence of life.</a:t>
            </a:r>
          </a:p>
          <a:p>
            <a:r>
              <a:rPr lang="en-US" sz="1200" kern="1200" dirty="0" smtClean="0">
                <a:solidFill>
                  <a:schemeClr val="tx1"/>
                </a:solidFill>
                <a:latin typeface="+mn-lt"/>
                <a:ea typeface="+mn-ea"/>
                <a:cs typeface="+mn-cs"/>
              </a:rPr>
              <a:t>The sick person must endeavor to anoint himself with the oil for seven consecutive days, believing in the power of God, and the power of prayer.  This perseverance shows his faith in the effectiveness of the Sacrament, and his obedience to the church rite.  Faith and obedience are essential ingredients for recovery.  Just as the sick preserve in taking medicine for their recovery, so too must they be diligent in anointing themselves with oil.</a:t>
            </a:r>
          </a:p>
          <a:p>
            <a:endParaRPr lang="en-US" dirty="0"/>
          </a:p>
        </p:txBody>
      </p:sp>
      <p:sp>
        <p:nvSpPr>
          <p:cNvPr id="4" name="Slide Number Placeholder 3"/>
          <p:cNvSpPr>
            <a:spLocks noGrp="1"/>
          </p:cNvSpPr>
          <p:nvPr>
            <p:ph type="sldNum" sz="quarter" idx="10"/>
          </p:nvPr>
        </p:nvSpPr>
        <p:spPr/>
        <p:txBody>
          <a:bodyPr/>
          <a:lstStyle/>
          <a:p>
            <a:fld id="{E0298CD4-DEE5-4BEF-A362-BEAA64A27027}" type="slidenum">
              <a:rPr lang="en-US" smtClean="0"/>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C9A9C178-CA63-4282-9403-30600BBD42C2}" type="datetimeFigureOut">
              <a:rPr lang="en-US" smtClean="0"/>
              <a:t>8/1/2009</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F11B486-6056-4AF0-8100-F6797D9D5E4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9A9C178-CA63-4282-9403-30600BBD42C2}" type="datetimeFigureOut">
              <a:rPr lang="en-US" smtClean="0"/>
              <a:t>8/1/2009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F11B486-6056-4AF0-8100-F6797D9D5E4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9A9C178-CA63-4282-9403-30600BBD42C2}" type="datetimeFigureOut">
              <a:rPr lang="en-US" smtClean="0"/>
              <a:t>8/1/2009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F11B486-6056-4AF0-8100-F6797D9D5E4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9A9C178-CA63-4282-9403-30600BBD42C2}" type="datetimeFigureOut">
              <a:rPr lang="en-US" smtClean="0"/>
              <a:t>8/1/2009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F11B486-6056-4AF0-8100-F6797D9D5E49}"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9A9C178-CA63-4282-9403-30600BBD42C2}" type="datetimeFigureOut">
              <a:rPr lang="en-US" smtClean="0"/>
              <a:t>8/1/2009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F11B486-6056-4AF0-8100-F6797D9D5E49}"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9A9C178-CA63-4282-9403-30600BBD42C2}" type="datetimeFigureOut">
              <a:rPr lang="en-US" smtClean="0"/>
              <a:t>8/1/2009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F11B486-6056-4AF0-8100-F6797D9D5E49}"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9A9C178-CA63-4282-9403-30600BBD42C2}" type="datetimeFigureOut">
              <a:rPr lang="en-US" smtClean="0"/>
              <a:t>8/1/2009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F11B486-6056-4AF0-8100-F6797D9D5E49}"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C9A9C178-CA63-4282-9403-30600BBD42C2}" type="datetimeFigureOut">
              <a:rPr lang="en-US" smtClean="0"/>
              <a:t>8/1/2009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F11B486-6056-4AF0-8100-F6797D9D5E49}"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C9A9C178-CA63-4282-9403-30600BBD42C2}" type="datetimeFigureOut">
              <a:rPr lang="en-US" smtClean="0"/>
              <a:t>8/1/2009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F11B486-6056-4AF0-8100-F6797D9D5E4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C9A9C178-CA63-4282-9403-30600BBD42C2}" type="datetimeFigureOut">
              <a:rPr lang="en-US" smtClean="0"/>
              <a:t>8/1/2009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F11B486-6056-4AF0-8100-F6797D9D5E49}"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9A9C178-CA63-4282-9403-30600BBD42C2}" type="datetimeFigureOut">
              <a:rPr lang="en-US" smtClean="0"/>
              <a:t>8/1/2009</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2F11B486-6056-4AF0-8100-F6797D9D5E49}"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9A9C178-CA63-4282-9403-30600BBD42C2}" type="datetimeFigureOut">
              <a:rPr lang="en-US" smtClean="0"/>
              <a:t>8/1/2009</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F11B486-6056-4AF0-8100-F6797D9D5E4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2.gif"/><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85800"/>
            <a:ext cx="7772400" cy="1829761"/>
          </a:xfrm>
        </p:spPr>
        <p:txBody>
          <a:bodyPr/>
          <a:lstStyle/>
          <a:p>
            <a:r>
              <a:rPr lang="en-US" dirty="0" smtClean="0"/>
              <a:t>Church Sacraments</a:t>
            </a:r>
            <a:endParaRPr lang="en-US" dirty="0"/>
          </a:p>
        </p:txBody>
      </p:sp>
      <p:sp>
        <p:nvSpPr>
          <p:cNvPr id="3" name="Subtitle 2"/>
          <p:cNvSpPr>
            <a:spLocks noGrp="1"/>
          </p:cNvSpPr>
          <p:nvPr>
            <p:ph type="subTitle" idx="1"/>
          </p:nvPr>
        </p:nvSpPr>
        <p:spPr>
          <a:xfrm>
            <a:off x="1219200" y="2743200"/>
            <a:ext cx="7772400" cy="1199704"/>
          </a:xfrm>
        </p:spPr>
        <p:txBody>
          <a:bodyPr/>
          <a:lstStyle/>
          <a:p>
            <a:r>
              <a:rPr lang="en-US" dirty="0" smtClean="0"/>
              <a:t>The Unction of the Sick</a:t>
            </a:r>
            <a:endParaRPr lang="en-US" dirty="0"/>
          </a:p>
        </p:txBody>
      </p:sp>
      <p:pic>
        <p:nvPicPr>
          <p:cNvPr id="1026" name="Picture 2" descr="http://www.cherubim.org/parish/sacraments/sac-anointing.gif"/>
          <p:cNvPicPr>
            <a:picLocks noChangeAspect="1" noChangeArrowheads="1"/>
          </p:cNvPicPr>
          <p:nvPr/>
        </p:nvPicPr>
        <p:blipFill>
          <a:blip r:embed="rId2" cstate="print"/>
          <a:srcRect/>
          <a:stretch>
            <a:fillRect/>
          </a:stretch>
        </p:blipFill>
        <p:spPr bwMode="auto">
          <a:xfrm>
            <a:off x="304800" y="2286000"/>
            <a:ext cx="4171950" cy="4374363"/>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09800"/>
            <a:ext cx="7772400" cy="1829761"/>
          </a:xfrm>
        </p:spPr>
        <p:txBody>
          <a:bodyPr/>
          <a:lstStyle/>
          <a:p>
            <a:r>
              <a:rPr lang="en-US" dirty="0" smtClean="0"/>
              <a:t>Mind/Body Connection</a:t>
            </a:r>
            <a:endParaRPr lang="en-US" dirty="0"/>
          </a:p>
        </p:txBody>
      </p:sp>
      <p:sp>
        <p:nvSpPr>
          <p:cNvPr id="3" name="Subtitle 2"/>
          <p:cNvSpPr>
            <a:spLocks noGrp="1"/>
          </p:cNvSpPr>
          <p:nvPr>
            <p:ph type="subTitle" idx="1"/>
          </p:nvPr>
        </p:nvSpPr>
        <p:spPr>
          <a:xfrm>
            <a:off x="685800" y="4038600"/>
            <a:ext cx="7772400" cy="1199704"/>
          </a:xfrm>
        </p:spPr>
        <p:txBody>
          <a:bodyPr/>
          <a:lstStyle/>
          <a:p>
            <a:r>
              <a:rPr lang="en-US" dirty="0" smtClean="0"/>
              <a:t>Some Biblical and Scientific Research Examples</a:t>
            </a:r>
            <a:endParaRPr lang="en-US" dirty="0"/>
          </a:p>
        </p:txBody>
      </p:sp>
      <p:pic>
        <p:nvPicPr>
          <p:cNvPr id="4098" name="Picture 2" descr="http://www.nlm.nih.gov/medlineplus/magazine/issues/winter08/images/mind_body_connection_lg.jpg"/>
          <p:cNvPicPr>
            <a:picLocks noChangeAspect="1" noChangeArrowheads="1"/>
          </p:cNvPicPr>
          <p:nvPr/>
        </p:nvPicPr>
        <p:blipFill>
          <a:blip r:embed="rId3" cstate="print"/>
          <a:srcRect/>
          <a:stretch>
            <a:fillRect/>
          </a:stretch>
        </p:blipFill>
        <p:spPr bwMode="auto">
          <a:xfrm>
            <a:off x="1752600" y="-73152"/>
            <a:ext cx="5410200" cy="3137917"/>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br>
              <a:rPr lang="en-US" dirty="0" smtClean="0"/>
            </a:br>
            <a:r>
              <a:rPr lang="en-US" dirty="0" smtClean="0"/>
              <a:t>General Unction of the Sick or “</a:t>
            </a:r>
            <a:r>
              <a:rPr lang="en-US" dirty="0" err="1" smtClean="0"/>
              <a:t>Andeel</a:t>
            </a:r>
            <a:r>
              <a:rPr lang="en-US" dirty="0" smtClean="0"/>
              <a:t>” on the last Friday of Lent</a:t>
            </a:r>
            <a:br>
              <a:rPr lang="en-US" dirty="0" smtClean="0"/>
            </a:br>
            <a:endParaRPr lang="en-US" dirty="0"/>
          </a:p>
        </p:txBody>
      </p:sp>
      <p:sp>
        <p:nvSpPr>
          <p:cNvPr id="3" name="Text Placeholder 2"/>
          <p:cNvSpPr>
            <a:spLocks noGrp="1"/>
          </p:cNvSpPr>
          <p:nvPr>
            <p:ph type="body" idx="1"/>
          </p:nvPr>
        </p:nvSpPr>
        <p:spPr/>
        <p:txBody>
          <a:bodyPr>
            <a:normAutofit fontScale="77500" lnSpcReduction="20000"/>
          </a:bodyPr>
          <a:lstStyle/>
          <a:p>
            <a:r>
              <a:rPr lang="en-US" dirty="0" smtClean="0"/>
              <a:t>once a year the Church performs this Sacrament in the Church, and it takes place on the last Friday of the holy Lent (that is, the Friday before Passion Week). It is called the ‘General </a:t>
            </a:r>
            <a:r>
              <a:rPr lang="en-US" dirty="0" err="1" smtClean="0"/>
              <a:t>Andeel</a:t>
            </a:r>
            <a:r>
              <a:rPr lang="en-US" dirty="0" smtClean="0"/>
              <a:t>’.</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Format and </a:t>
            </a:r>
            <a:r>
              <a:rPr lang="en-US" u="sng" dirty="0" err="1" smtClean="0"/>
              <a:t>Proceedures</a:t>
            </a:r>
            <a:r>
              <a:rPr lang="en-US" u="sng" dirty="0" smtClean="0"/>
              <a:t> of the Sacrament:</a:t>
            </a:r>
            <a:r>
              <a:rPr lang="en-US" dirty="0" smtClean="0"/>
              <a:t/>
            </a:r>
            <a:br>
              <a:rPr lang="en-US" dirty="0" smtClean="0"/>
            </a:br>
            <a:endParaRPr lang="en-US" dirty="0"/>
          </a:p>
        </p:txBody>
      </p:sp>
      <p:sp>
        <p:nvSpPr>
          <p:cNvPr id="3" name="Text Placeholder 2"/>
          <p:cNvSpPr>
            <a:spLocks noGrp="1"/>
          </p:cNvSpPr>
          <p:nvPr>
            <p:ph type="body" idx="1"/>
          </p:nvPr>
        </p:nvSpPr>
        <p:spPr/>
        <p:txBody>
          <a:bodyPr>
            <a:normAutofit lnSpcReduction="10000"/>
          </a:bodyPr>
          <a:lstStyle/>
          <a:p>
            <a:r>
              <a:rPr lang="en-US" dirty="0" smtClean="0"/>
              <a:t> </a:t>
            </a:r>
          </a:p>
          <a:p>
            <a:r>
              <a:rPr lang="en-US" dirty="0" smtClean="0"/>
              <a:t>There are Seven prayers coinciding with the seven lamps or cotton wicks;</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Format and </a:t>
            </a:r>
            <a:r>
              <a:rPr lang="en-US" u="sng" dirty="0" err="1" smtClean="0"/>
              <a:t>Proceedures</a:t>
            </a:r>
            <a:r>
              <a:rPr lang="en-US" u="sng" dirty="0" smtClean="0"/>
              <a:t> of the Sacrament:</a:t>
            </a:r>
            <a:r>
              <a:rPr lang="en-US" dirty="0" smtClean="0"/>
              <a:t/>
            </a:r>
            <a:br>
              <a:rPr lang="en-US" dirty="0" smtClean="0"/>
            </a:br>
            <a:endParaRPr lang="en-US" dirty="0"/>
          </a:p>
        </p:txBody>
      </p:sp>
      <p:sp>
        <p:nvSpPr>
          <p:cNvPr id="3" name="Text Placeholder 2"/>
          <p:cNvSpPr>
            <a:spLocks noGrp="1"/>
          </p:cNvSpPr>
          <p:nvPr>
            <p:ph type="body" idx="1"/>
          </p:nvPr>
        </p:nvSpPr>
        <p:spPr/>
        <p:txBody>
          <a:bodyPr>
            <a:normAutofit fontScale="70000" lnSpcReduction="20000"/>
          </a:bodyPr>
          <a:lstStyle/>
          <a:p>
            <a:r>
              <a:rPr lang="en-US" i="1" dirty="0" smtClean="0"/>
              <a:t> </a:t>
            </a:r>
            <a:endParaRPr lang="en-US" dirty="0" smtClean="0"/>
          </a:p>
          <a:p>
            <a:r>
              <a:rPr lang="en-US" dirty="0" smtClean="0"/>
              <a:t>The priest says the Blessing and concludes with the Lord’s Prayer.  First he anoints the sick person with oil with a cross on his forehead, chest and hands ...</a:t>
            </a:r>
          </a:p>
          <a:p>
            <a:endParaRPr lang="en-US" dirty="0"/>
          </a:p>
        </p:txBody>
      </p:sp>
      <p:pic>
        <p:nvPicPr>
          <p:cNvPr id="32770" name="Picture 2" descr="http://tbn2.google.com/images?q=tbn:lLOWs_NH6dwZmM:http://www.mystikalgnomegifts.com/sitebuildercontent/sitebuilderpictures/DESIGNS/Anointing_of_fresh_oil.jpg"/>
          <p:cNvPicPr>
            <a:picLocks noChangeAspect="1" noChangeArrowheads="1"/>
          </p:cNvPicPr>
          <p:nvPr/>
        </p:nvPicPr>
        <p:blipFill>
          <a:blip r:embed="rId3" cstate="print"/>
          <a:srcRect/>
          <a:stretch>
            <a:fillRect/>
          </a:stretch>
        </p:blipFill>
        <p:spPr bwMode="auto">
          <a:xfrm>
            <a:off x="5791200" y="4343400"/>
            <a:ext cx="2684315" cy="1905000"/>
          </a:xfrm>
          <a:prstGeom prst="rect">
            <a:avLst/>
          </a:prstGeom>
          <a:noFill/>
        </p:spPr>
      </p:pic>
      <p:pic>
        <p:nvPicPr>
          <p:cNvPr id="32772" name="Picture 4" descr="cross.jpg cross image by bonygirl"/>
          <p:cNvPicPr>
            <a:picLocks noChangeAspect="1" noChangeArrowheads="1"/>
          </p:cNvPicPr>
          <p:nvPr/>
        </p:nvPicPr>
        <p:blipFill>
          <a:blip r:embed="rId4" cstate="print"/>
          <a:srcRect/>
          <a:stretch>
            <a:fillRect/>
          </a:stretch>
        </p:blipFill>
        <p:spPr bwMode="auto">
          <a:xfrm>
            <a:off x="0" y="1752600"/>
            <a:ext cx="3333750" cy="3924301"/>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br>
              <a:rPr lang="en-US" dirty="0" smtClean="0"/>
            </a:br>
            <a:r>
              <a:rPr lang="en-US" u="sng" dirty="0" smtClean="0"/>
              <a:t>The importance of Faith for the participants in this sacrament:</a:t>
            </a:r>
            <a:r>
              <a:rPr lang="en-US" dirty="0" smtClean="0"/>
              <a:t/>
            </a:r>
            <a:br>
              <a:rPr lang="en-US" dirty="0" smtClean="0"/>
            </a:br>
            <a:endParaRPr lang="en-US" dirty="0"/>
          </a:p>
        </p:txBody>
      </p:sp>
      <p:sp>
        <p:nvSpPr>
          <p:cNvPr id="3" name="Text Placeholder 2"/>
          <p:cNvSpPr>
            <a:spLocks noGrp="1"/>
          </p:cNvSpPr>
          <p:nvPr>
            <p:ph type="body" idx="1"/>
          </p:nvPr>
        </p:nvSpPr>
        <p:spPr/>
        <p:txBody>
          <a:bodyPr/>
          <a:lstStyle/>
          <a:p>
            <a:endParaRPr lang="en-US"/>
          </a:p>
        </p:txBody>
      </p:sp>
      <p:pic>
        <p:nvPicPr>
          <p:cNvPr id="40962" name="Picture 2" descr="http://www.comments.zingerbugimages.com/glitter_graphics/faith_sunset_bird.gif"/>
          <p:cNvPicPr>
            <a:picLocks noChangeAspect="1" noChangeArrowheads="1" noCrop="1"/>
          </p:cNvPicPr>
          <p:nvPr/>
        </p:nvPicPr>
        <p:blipFill>
          <a:blip r:embed="rId3" cstate="print"/>
          <a:srcRect/>
          <a:stretch>
            <a:fillRect/>
          </a:stretch>
        </p:blipFill>
        <p:spPr bwMode="auto">
          <a:xfrm>
            <a:off x="1447800" y="1828800"/>
            <a:ext cx="2714625" cy="2714626"/>
          </a:xfrm>
          <a:prstGeom prst="rect">
            <a:avLst/>
          </a:prstGeom>
          <a:noFill/>
        </p:spPr>
      </p:pic>
      <p:pic>
        <p:nvPicPr>
          <p:cNvPr id="40964" name="Picture 4" descr="http://potsdamcatholic.org/images/bible.jpg"/>
          <p:cNvPicPr>
            <a:picLocks noChangeAspect="1" noChangeArrowheads="1"/>
          </p:cNvPicPr>
          <p:nvPr/>
        </p:nvPicPr>
        <p:blipFill>
          <a:blip r:embed="rId4" cstate="print"/>
          <a:srcRect/>
          <a:stretch>
            <a:fillRect/>
          </a:stretch>
        </p:blipFill>
        <p:spPr bwMode="auto">
          <a:xfrm>
            <a:off x="4724400" y="2514600"/>
            <a:ext cx="2952750" cy="3638551"/>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14400" y="2667000"/>
            <a:ext cx="7696200" cy="3535363"/>
          </a:xfrm>
        </p:spPr>
        <p:txBody>
          <a:bodyPr>
            <a:normAutofit/>
          </a:bodyPr>
          <a:lstStyle/>
          <a:p>
            <a:pPr>
              <a:buNone/>
            </a:pPr>
            <a:r>
              <a:rPr lang="en-US" b="1" dirty="0" smtClean="0"/>
              <a:t> </a:t>
            </a:r>
            <a:endParaRPr lang="en-US" dirty="0" smtClean="0"/>
          </a:p>
          <a:p>
            <a:r>
              <a:rPr lang="en-US" dirty="0" smtClean="0"/>
              <a:t>The seven Sacraments of the Church are the channels by which we receive the graces and blessings of the Holy Spirit. The Holy Spirit works in the church through the Sacraments, giving us His gifts, blessings and comfort, and teaches us and guides us to the way of truth.</a:t>
            </a:r>
          </a:p>
          <a:p>
            <a:endParaRPr lang="en-US" dirty="0"/>
          </a:p>
        </p:txBody>
      </p:sp>
      <p:sp>
        <p:nvSpPr>
          <p:cNvPr id="3" name="Title 2"/>
          <p:cNvSpPr>
            <a:spLocks noGrp="1"/>
          </p:cNvSpPr>
          <p:nvPr>
            <p:ph type="title"/>
          </p:nvPr>
        </p:nvSpPr>
        <p:spPr/>
        <p:txBody>
          <a:bodyPr/>
          <a:lstStyle/>
          <a:p>
            <a:r>
              <a:rPr lang="en-US" dirty="0" smtClean="0"/>
              <a:t>Introduction:</a:t>
            </a:r>
            <a:endParaRPr lang="en-US" dirty="0"/>
          </a:p>
        </p:txBody>
      </p:sp>
      <p:pic>
        <p:nvPicPr>
          <p:cNvPr id="11266" name="Picture 2" descr="http://www.copticchurch.net/topics/thecopticchurch/sacraments/1_baptism_files/image001.gif"/>
          <p:cNvPicPr>
            <a:picLocks noChangeAspect="1" noChangeArrowheads="1"/>
          </p:cNvPicPr>
          <p:nvPr/>
        </p:nvPicPr>
        <p:blipFill>
          <a:blip r:embed="rId2" cstate="print"/>
          <a:srcRect/>
          <a:stretch>
            <a:fillRect/>
          </a:stretch>
        </p:blipFill>
        <p:spPr bwMode="auto">
          <a:xfrm>
            <a:off x="5105400" y="0"/>
            <a:ext cx="2476500" cy="2476501"/>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There are three classes </a:t>
            </a:r>
          </a:p>
          <a:p>
            <a:pPr>
              <a:buNone/>
            </a:pPr>
            <a:r>
              <a:rPr lang="en-US" dirty="0" smtClean="0"/>
              <a:t>of medicine for our health</a:t>
            </a:r>
          </a:p>
          <a:p>
            <a:r>
              <a:rPr lang="en-US" dirty="0" smtClean="0"/>
              <a:t>Preventative</a:t>
            </a:r>
          </a:p>
          <a:p>
            <a:r>
              <a:rPr lang="en-US" dirty="0" smtClean="0"/>
              <a:t>Curative</a:t>
            </a:r>
          </a:p>
          <a:p>
            <a:r>
              <a:rPr lang="en-US" dirty="0" smtClean="0"/>
              <a:t>Supplemental</a:t>
            </a:r>
            <a:endParaRPr lang="en-US" dirty="0"/>
          </a:p>
        </p:txBody>
      </p:sp>
      <p:sp>
        <p:nvSpPr>
          <p:cNvPr id="3" name="Title 2"/>
          <p:cNvSpPr>
            <a:spLocks noGrp="1"/>
          </p:cNvSpPr>
          <p:nvPr>
            <p:ph type="title"/>
          </p:nvPr>
        </p:nvSpPr>
        <p:spPr/>
        <p:txBody>
          <a:bodyPr>
            <a:normAutofit fontScale="90000"/>
          </a:bodyPr>
          <a:lstStyle/>
          <a:p>
            <a:r>
              <a:rPr lang="en-US" dirty="0" smtClean="0"/>
              <a:t>The Significance of the Sacraments for our Lives</a:t>
            </a:r>
            <a:endParaRPr lang="en-US" dirty="0"/>
          </a:p>
        </p:txBody>
      </p:sp>
      <p:pic>
        <p:nvPicPr>
          <p:cNvPr id="10242" name="Picture 2" descr="http://www.germes-online.com/direct/dbimage/50328000/Medicine_Case__First_Aid_Case.jpg"/>
          <p:cNvPicPr>
            <a:picLocks noChangeAspect="1" noChangeArrowheads="1"/>
          </p:cNvPicPr>
          <p:nvPr/>
        </p:nvPicPr>
        <p:blipFill>
          <a:blip r:embed="rId3" cstate="print"/>
          <a:srcRect/>
          <a:stretch>
            <a:fillRect/>
          </a:stretch>
        </p:blipFill>
        <p:spPr bwMode="auto">
          <a:xfrm>
            <a:off x="5029200" y="1524000"/>
            <a:ext cx="3429000" cy="3429001"/>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p:txBody>
          <a:bodyPr>
            <a:normAutofit fontScale="92500" lnSpcReduction="10000"/>
          </a:bodyPr>
          <a:lstStyle/>
          <a:p>
            <a:r>
              <a:rPr lang="en-US" dirty="0" smtClean="0"/>
              <a:t>Sacrament of Myron: by which the Holy Spirit dwells to fortify against sin and    evil, helps to overcome sin and provides victory in spiritual struggle.</a:t>
            </a:r>
          </a:p>
          <a:p>
            <a:r>
              <a:rPr lang="en-US" dirty="0" smtClean="0"/>
              <a:t>Sacrament of Matrimony: protects the couple from falling into the sin of adultery.</a:t>
            </a:r>
          </a:p>
          <a:p>
            <a:endParaRPr lang="en-US" dirty="0"/>
          </a:p>
        </p:txBody>
      </p:sp>
      <p:sp>
        <p:nvSpPr>
          <p:cNvPr id="4" name="Title 3"/>
          <p:cNvSpPr>
            <a:spLocks noGrp="1"/>
          </p:cNvSpPr>
          <p:nvPr>
            <p:ph type="title"/>
          </p:nvPr>
        </p:nvSpPr>
        <p:spPr/>
        <p:txBody>
          <a:bodyPr/>
          <a:lstStyle/>
          <a:p>
            <a:r>
              <a:rPr lang="en-US" dirty="0" smtClean="0"/>
              <a:t>PREVENTIVE</a:t>
            </a:r>
            <a:endParaRPr lang="en-US" dirty="0"/>
          </a:p>
        </p:txBody>
      </p:sp>
      <p:pic>
        <p:nvPicPr>
          <p:cNvPr id="8194" name="Picture 2" descr="http://farm4.static.flickr.com/3046/2990430310_f98aaf06fe.jpg?v=0"/>
          <p:cNvPicPr>
            <a:picLocks noGrp="1" noChangeAspect="1" noChangeArrowheads="1"/>
          </p:cNvPicPr>
          <p:nvPr>
            <p:ph type="pic" idx="1"/>
          </p:nvPr>
        </p:nvPicPr>
        <p:blipFill>
          <a:blip r:embed="rId3" cstate="print"/>
          <a:srcRect t="18665" b="18665"/>
          <a:stretch>
            <a:fillRect/>
          </a:stretch>
        </p:blipFill>
        <p:spPr bwMode="auto">
          <a:xfrm>
            <a:off x="-1" y="304800"/>
            <a:ext cx="6863021" cy="3467632"/>
          </a:xfrm>
          <a:prstGeom prst="rect">
            <a:avLst/>
          </a:prstGeom>
          <a:noFill/>
        </p:spPr>
      </p:pic>
      <p:pic>
        <p:nvPicPr>
          <p:cNvPr id="8196" name="Picture 4" descr="indian holy oil lamp Royalty Free Stock Photo"/>
          <p:cNvPicPr>
            <a:picLocks noChangeAspect="1" noChangeArrowheads="1"/>
          </p:cNvPicPr>
          <p:nvPr/>
        </p:nvPicPr>
        <p:blipFill>
          <a:blip r:embed="rId4" cstate="print"/>
          <a:srcRect/>
          <a:stretch>
            <a:fillRect/>
          </a:stretch>
        </p:blipFill>
        <p:spPr bwMode="auto">
          <a:xfrm>
            <a:off x="6553200" y="228600"/>
            <a:ext cx="2409825" cy="36195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a:xfrm>
            <a:off x="1141232" y="5443402"/>
            <a:ext cx="7545568" cy="1185998"/>
          </a:xfrm>
        </p:spPr>
        <p:txBody>
          <a:bodyPr>
            <a:normAutofit fontScale="62500" lnSpcReduction="20000"/>
          </a:bodyPr>
          <a:lstStyle/>
          <a:p>
            <a:r>
              <a:rPr lang="en-US" sz="1700" dirty="0" smtClean="0"/>
              <a:t> </a:t>
            </a:r>
          </a:p>
          <a:p>
            <a:r>
              <a:rPr lang="en-US" sz="1700" dirty="0" smtClean="0"/>
              <a:t>Sacrament of Baptism: provides the cure from the original sin for children, and from the committed sins of those older.</a:t>
            </a:r>
          </a:p>
          <a:p>
            <a:r>
              <a:rPr lang="en-US" sz="1700" dirty="0" smtClean="0"/>
              <a:t>Sacrament of Confession and Repentance: for those who repent and confess, this sacrament provides the cure and forgiveness of their sins.</a:t>
            </a:r>
          </a:p>
          <a:p>
            <a:r>
              <a:rPr lang="en-US" sz="1700" dirty="0" smtClean="0"/>
              <a:t>Sacrament of Unction of the Sick: provides cure for those who are physically and psychologically ill, caused by sin.</a:t>
            </a:r>
          </a:p>
          <a:p>
            <a:endParaRPr lang="en-US" dirty="0"/>
          </a:p>
        </p:txBody>
      </p:sp>
      <p:sp>
        <p:nvSpPr>
          <p:cNvPr id="4" name="Title 3"/>
          <p:cNvSpPr>
            <a:spLocks noGrp="1"/>
          </p:cNvSpPr>
          <p:nvPr>
            <p:ph type="title"/>
          </p:nvPr>
        </p:nvSpPr>
        <p:spPr/>
        <p:txBody>
          <a:bodyPr>
            <a:normAutofit/>
          </a:bodyPr>
          <a:lstStyle/>
          <a:p>
            <a:r>
              <a:rPr lang="en-US" dirty="0" smtClean="0"/>
              <a:t>CURATIVE</a:t>
            </a:r>
            <a:endParaRPr lang="en-US" dirty="0"/>
          </a:p>
        </p:txBody>
      </p:sp>
      <p:pic>
        <p:nvPicPr>
          <p:cNvPr id="7172" name="Picture 4" descr="http://upload.wikimedia.org/wikipedia/commons/thumb/5/5f/Baptism_(coptic_icon).jpg/250px-Baptism_(coptic_icon).jpg"/>
          <p:cNvPicPr>
            <a:picLocks noChangeAspect="1" noChangeArrowheads="1"/>
          </p:cNvPicPr>
          <p:nvPr/>
        </p:nvPicPr>
        <p:blipFill>
          <a:blip r:embed="rId3" cstate="print"/>
          <a:srcRect/>
          <a:stretch>
            <a:fillRect/>
          </a:stretch>
        </p:blipFill>
        <p:spPr bwMode="auto">
          <a:xfrm>
            <a:off x="0" y="0"/>
            <a:ext cx="3014491" cy="4352926"/>
          </a:xfrm>
          <a:prstGeom prst="rect">
            <a:avLst/>
          </a:prstGeom>
          <a:noFill/>
        </p:spPr>
      </p:pic>
      <p:pic>
        <p:nvPicPr>
          <p:cNvPr id="8" name="Picture 2" descr="http://tbn2.google.com/images?q=tbn:vfRedpACxVG30M:http://www.copticmission.org/files/image/abouna.JPG"/>
          <p:cNvPicPr>
            <a:picLocks noChangeAspect="1" noChangeArrowheads="1"/>
          </p:cNvPicPr>
          <p:nvPr/>
        </p:nvPicPr>
        <p:blipFill>
          <a:blip r:embed="rId4" cstate="print"/>
          <a:srcRect/>
          <a:stretch>
            <a:fillRect/>
          </a:stretch>
        </p:blipFill>
        <p:spPr bwMode="auto">
          <a:xfrm>
            <a:off x="3200400" y="0"/>
            <a:ext cx="4572000" cy="3048000"/>
          </a:xfrm>
          <a:prstGeom prst="rect">
            <a:avLst/>
          </a:prstGeom>
          <a:noFill/>
        </p:spPr>
      </p:pic>
      <p:pic>
        <p:nvPicPr>
          <p:cNvPr id="9" name="Picture 2" descr="http://www.cherubim.org/parish/sacraments/sac-anointing.gif"/>
          <p:cNvPicPr>
            <a:picLocks noChangeAspect="1" noChangeArrowheads="1"/>
          </p:cNvPicPr>
          <p:nvPr/>
        </p:nvPicPr>
        <p:blipFill>
          <a:blip r:embed="rId5" cstate="print"/>
          <a:srcRect/>
          <a:stretch>
            <a:fillRect/>
          </a:stretch>
        </p:blipFill>
        <p:spPr bwMode="auto">
          <a:xfrm>
            <a:off x="3200400" y="2667000"/>
            <a:ext cx="2960243" cy="313769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200" y="1481328"/>
            <a:ext cx="4572000" cy="4614672"/>
          </a:xfrm>
        </p:spPr>
        <p:txBody>
          <a:bodyPr>
            <a:normAutofit fontScale="55000" lnSpcReduction="20000"/>
          </a:bodyPr>
          <a:lstStyle/>
          <a:p>
            <a:pPr>
              <a:buNone/>
            </a:pPr>
            <a:endParaRPr lang="en-US" dirty="0" smtClean="0"/>
          </a:p>
          <a:p>
            <a:r>
              <a:rPr lang="en-US" dirty="0" smtClean="0"/>
              <a:t>Instituted by the Lord Jesus when He said to His disciples</a:t>
            </a:r>
            <a:r>
              <a:rPr lang="en-US" dirty="0" smtClean="0"/>
              <a:t>,</a:t>
            </a:r>
          </a:p>
          <a:p>
            <a:r>
              <a:rPr lang="en-US" dirty="0" smtClean="0"/>
              <a:t> </a:t>
            </a:r>
            <a:r>
              <a:rPr lang="en-US" dirty="0" smtClean="0"/>
              <a:t>“Heal the sick, cleanse the lepers” (Matthew 10:8), and, “Whatever city you enter … heal the sick who are there” (Luke 10:8). </a:t>
            </a:r>
            <a:endParaRPr lang="en-US" dirty="0" smtClean="0"/>
          </a:p>
          <a:p>
            <a:r>
              <a:rPr lang="en-US" dirty="0" smtClean="0"/>
              <a:t>The </a:t>
            </a:r>
            <a:r>
              <a:rPr lang="en-US" dirty="0" smtClean="0"/>
              <a:t>Apostles then put the Lord’s words into practice: “They anointed with oil many who were sick and healed them” (Mark 6:13).  </a:t>
            </a:r>
            <a:endParaRPr lang="en-US" dirty="0" smtClean="0"/>
          </a:p>
          <a:p>
            <a:r>
              <a:rPr lang="en-US" dirty="0" smtClean="0"/>
              <a:t>Our </a:t>
            </a:r>
            <a:r>
              <a:rPr lang="en-US" dirty="0" smtClean="0"/>
              <a:t>teacher St. James the Apostle advised believers to practice it, by saying, “Is anyone among you sick?  Let him call for the elders of the Church, and let them pray over him, anointing him with oil in the name of the Lord.  And the prayer of faith will save the sick, and the Lord will raise him up, and if he has committed sins, he will be forgiven” (James 5:14-15).</a:t>
            </a:r>
          </a:p>
          <a:p>
            <a:endParaRPr lang="en-US" dirty="0"/>
          </a:p>
        </p:txBody>
      </p:sp>
      <p:sp>
        <p:nvSpPr>
          <p:cNvPr id="4" name="Title 3"/>
          <p:cNvSpPr>
            <a:spLocks noGrp="1"/>
          </p:cNvSpPr>
          <p:nvPr>
            <p:ph type="title"/>
          </p:nvPr>
        </p:nvSpPr>
        <p:spPr/>
        <p:txBody>
          <a:bodyPr/>
          <a:lstStyle/>
          <a:p>
            <a:r>
              <a:rPr lang="en-US" dirty="0" smtClean="0"/>
              <a:t>The Unction of the Sick</a:t>
            </a:r>
            <a:endParaRPr lang="en-US" dirty="0"/>
          </a:p>
        </p:txBody>
      </p:sp>
      <p:pic>
        <p:nvPicPr>
          <p:cNvPr id="5" name="Picture 2" descr="http://www.cherubim.org/parish/sacraments/sac-anointing.gif"/>
          <p:cNvPicPr>
            <a:picLocks noGrp="1" noChangeAspect="1" noChangeArrowheads="1"/>
          </p:cNvPicPr>
          <p:nvPr>
            <p:ph sz="half" idx="2"/>
          </p:nvPr>
        </p:nvPicPr>
        <p:blipFill>
          <a:blip r:embed="rId2" cstate="print"/>
          <a:srcRect/>
          <a:stretch>
            <a:fillRect/>
          </a:stretch>
        </p:blipFill>
        <p:spPr bwMode="auto">
          <a:xfrm>
            <a:off x="4953000" y="1219200"/>
            <a:ext cx="4038600" cy="428069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62500" lnSpcReduction="20000"/>
          </a:bodyPr>
          <a:lstStyle/>
          <a:p>
            <a:r>
              <a:rPr lang="en-US" sz="3200" dirty="0" smtClean="0"/>
              <a:t>It is called the ‘Sacrament of Lamps’, for the early Christians used to place oil in a lamp, from which hung seven other lamps. Each lamp was lit at the beginning of every prayer.  This rite still exists, however, the seven lamps were replaced by seven wicks, made from cotton wool, which sit in a plate of oil</a:t>
            </a:r>
            <a:r>
              <a:rPr lang="en-US" sz="3200" dirty="0" smtClean="0"/>
              <a:t>.</a:t>
            </a:r>
            <a:r>
              <a:rPr lang="en-US" sz="3200" dirty="0" smtClean="0"/>
              <a:t> The Spirit of God dwells and sanctifies the oil in order to heal those anointed by it. T</a:t>
            </a:r>
            <a:r>
              <a:rPr lang="en-US" sz="3200" dirty="0" smtClean="0"/>
              <a:t>he </a:t>
            </a:r>
            <a:r>
              <a:rPr lang="en-US" sz="3200" dirty="0" smtClean="0"/>
              <a:t>wicks </a:t>
            </a:r>
            <a:r>
              <a:rPr lang="en-US" sz="3200" dirty="0" smtClean="0"/>
              <a:t>are </a:t>
            </a:r>
            <a:r>
              <a:rPr lang="en-US" sz="3200" dirty="0" smtClean="0"/>
              <a:t>placed in the sign of the cross, in the plate of oil.</a:t>
            </a:r>
          </a:p>
          <a:p>
            <a:endParaRPr lang="en-US" dirty="0"/>
          </a:p>
        </p:txBody>
      </p:sp>
      <p:sp>
        <p:nvSpPr>
          <p:cNvPr id="4" name="Title 3"/>
          <p:cNvSpPr>
            <a:spLocks noGrp="1"/>
          </p:cNvSpPr>
          <p:nvPr>
            <p:ph type="title"/>
          </p:nvPr>
        </p:nvSpPr>
        <p:spPr/>
        <p:txBody>
          <a:bodyPr/>
          <a:lstStyle/>
          <a:p>
            <a:r>
              <a:rPr lang="en-US" dirty="0" smtClean="0"/>
              <a:t>Origin of the Sacrament</a:t>
            </a:r>
            <a:endParaRPr lang="en-US" dirty="0"/>
          </a:p>
        </p:txBody>
      </p:sp>
      <p:pic>
        <p:nvPicPr>
          <p:cNvPr id="5" name="Content Placeholder 4" descr="indian holy oil lamp Royalty Free Stock Photo"/>
          <p:cNvPicPr>
            <a:picLocks noGrp="1" noChangeAspect="1" noChangeArrowheads="1"/>
          </p:cNvPicPr>
          <p:nvPr>
            <p:ph sz="half" idx="2"/>
          </p:nvPr>
        </p:nvPicPr>
        <p:blipFill>
          <a:blip r:embed="rId2" cstate="print"/>
          <a:srcRect/>
          <a:stretch>
            <a:fillRect/>
          </a:stretch>
        </p:blipFill>
        <p:spPr bwMode="auto">
          <a:xfrm>
            <a:off x="4800600" y="940079"/>
            <a:ext cx="3733800" cy="560808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3810000" cy="5376672"/>
          </a:xfrm>
        </p:spPr>
        <p:txBody>
          <a:bodyPr/>
          <a:lstStyle/>
          <a:p>
            <a:r>
              <a:rPr lang="en-US" dirty="0" smtClean="0"/>
              <a:t>The </a:t>
            </a:r>
            <a:r>
              <a:rPr lang="en-US" dirty="0" smtClean="0"/>
              <a:t>number seven signifies the seven spirits of God, which are mentioned in the Book of Revelation (Revelation 3:1).-Symbolically the number is seven is a sign of perfection or completion.</a:t>
            </a:r>
            <a:endParaRPr lang="en-US" dirty="0"/>
          </a:p>
        </p:txBody>
      </p:sp>
      <p:sp>
        <p:nvSpPr>
          <p:cNvPr id="3" name="Title 2"/>
          <p:cNvSpPr>
            <a:spLocks noGrp="1"/>
          </p:cNvSpPr>
          <p:nvPr>
            <p:ph type="title"/>
          </p:nvPr>
        </p:nvSpPr>
        <p:spPr/>
        <p:txBody>
          <a:bodyPr/>
          <a:lstStyle/>
          <a:p>
            <a:r>
              <a:rPr lang="en-US" dirty="0" smtClean="0"/>
              <a:t>The Origin of the Sacrament:</a:t>
            </a:r>
            <a:endParaRPr lang="en-US" dirty="0"/>
          </a:p>
        </p:txBody>
      </p:sp>
      <p:pic>
        <p:nvPicPr>
          <p:cNvPr id="6146" name="Picture 2" descr="http://www.ordinary-gentlemen.com/wp-content/uploads/2009/04/seven-spirits-of-god-william-blake.jpg"/>
          <p:cNvPicPr>
            <a:picLocks noChangeAspect="1" noChangeArrowheads="1"/>
          </p:cNvPicPr>
          <p:nvPr/>
        </p:nvPicPr>
        <p:blipFill>
          <a:blip r:embed="rId3" cstate="print"/>
          <a:srcRect/>
          <a:stretch>
            <a:fillRect/>
          </a:stretch>
        </p:blipFill>
        <p:spPr bwMode="auto">
          <a:xfrm>
            <a:off x="4495800" y="1371600"/>
            <a:ext cx="4307488" cy="52578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1143000"/>
          </a:xfrm>
        </p:spPr>
        <p:txBody>
          <a:bodyPr>
            <a:noAutofit/>
          </a:bodyPr>
          <a:lstStyle/>
          <a:p>
            <a:r>
              <a:rPr lang="en-US" sz="2800" u="sng" dirty="0" smtClean="0"/>
              <a:t>The Necessity of Confessing before partaking of the Sacrament of the Unction of the Sick: </a:t>
            </a:r>
            <a:endParaRPr lang="en-US" sz="2800" dirty="0"/>
          </a:p>
        </p:txBody>
      </p:sp>
      <p:sp>
        <p:nvSpPr>
          <p:cNvPr id="6" name="Content Placeholder 5"/>
          <p:cNvSpPr>
            <a:spLocks noGrp="1"/>
          </p:cNvSpPr>
          <p:nvPr>
            <p:ph sz="quarter" idx="4"/>
          </p:nvPr>
        </p:nvSpPr>
        <p:spPr>
          <a:xfrm>
            <a:off x="4267201" y="1444294"/>
            <a:ext cx="4419600" cy="4956506"/>
          </a:xfrm>
        </p:spPr>
        <p:txBody>
          <a:bodyPr>
            <a:normAutofit fontScale="85000" lnSpcReduction="20000"/>
          </a:bodyPr>
          <a:lstStyle/>
          <a:p>
            <a:r>
              <a:rPr lang="en-US" dirty="0" smtClean="0"/>
              <a:t> “Jesus went about doing good and healing all those who were oppressed by the devil” (Acts 1:38), as Malachi prophesied about Him saying, “But to you who fear My Name, the Son of Righteousness shall rise with healing in His wings” (Malachi 4:2).  </a:t>
            </a:r>
            <a:endParaRPr lang="en-US" dirty="0" smtClean="0"/>
          </a:p>
          <a:p>
            <a:r>
              <a:rPr lang="en-US" dirty="0" smtClean="0"/>
              <a:t>Our </a:t>
            </a:r>
            <a:r>
              <a:rPr lang="en-US" dirty="0" smtClean="0"/>
              <a:t>fathers the Apostles practiced it according to the orders of their Master, as the Bible says, “So they went out and preached that people should repent.  And they cast out many demons, and anointed with oil many who were sick and healed them”  (Mark 6:12,13).</a:t>
            </a:r>
          </a:p>
          <a:p>
            <a:endParaRPr lang="en-US" dirty="0"/>
          </a:p>
        </p:txBody>
      </p:sp>
      <p:pic>
        <p:nvPicPr>
          <p:cNvPr id="7" name="Content Placeholder 6" descr="http://www.copticchurch.net/topics/thecopticchurch/sacraments/5_unction_sick_files/image004.jpg"/>
          <p:cNvPicPr>
            <a:picLocks noGrp="1"/>
          </p:cNvPicPr>
          <p:nvPr>
            <p:ph sz="quarter" idx="2"/>
          </p:nvPr>
        </p:nvPicPr>
        <p:blipFill>
          <a:blip r:embed="rId3" cstate="print"/>
          <a:srcRect/>
          <a:stretch>
            <a:fillRect/>
          </a:stretch>
        </p:blipFill>
        <p:spPr bwMode="auto">
          <a:xfrm>
            <a:off x="533400" y="1371600"/>
            <a:ext cx="3276600" cy="41148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355</TotalTime>
  <Words>786</Words>
  <Application>Microsoft Office PowerPoint</Application>
  <PresentationFormat>On-screen Show (4:3)</PresentationFormat>
  <Paragraphs>96</Paragraphs>
  <Slides>14</Slides>
  <Notes>10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Concourse</vt:lpstr>
      <vt:lpstr>Church Sacraments</vt:lpstr>
      <vt:lpstr>Introduction:</vt:lpstr>
      <vt:lpstr>The Significance of the Sacraments for our Lives</vt:lpstr>
      <vt:lpstr>PREVENTIVE</vt:lpstr>
      <vt:lpstr>CURATIVE</vt:lpstr>
      <vt:lpstr>The Unction of the Sick</vt:lpstr>
      <vt:lpstr>Origin of the Sacrament</vt:lpstr>
      <vt:lpstr>The Origin of the Sacrament:</vt:lpstr>
      <vt:lpstr>The Necessity of Confessing before partaking of the Sacrament of the Unction of the Sick: </vt:lpstr>
      <vt:lpstr>Mind/Body Connection</vt:lpstr>
      <vt:lpstr>  General Unction of the Sick or “Andeel” on the last Friday of Lent </vt:lpstr>
      <vt:lpstr>Format and Proceedures of the Sacrament: </vt:lpstr>
      <vt:lpstr>Format and Proceedures of the Sacrament: </vt:lpstr>
      <vt:lpstr>  The importance of Faith for the participants in this sacrament: </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Church Sacraments</dc:title>
  <dc:creator> </dc:creator>
  <cp:lastModifiedBy> </cp:lastModifiedBy>
  <cp:revision>42</cp:revision>
  <dcterms:created xsi:type="dcterms:W3CDTF">2009-08-01T21:02:33Z</dcterms:created>
  <dcterms:modified xsi:type="dcterms:W3CDTF">2009-08-02T02:58:30Z</dcterms:modified>
</cp:coreProperties>
</file>